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5531ECB-0808-4C9B-BF4E-F18A1C590B4D}">
  <a:tblStyle styleId="{85531ECB-0808-4C9B-BF4E-F18A1C590B4D}"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{85531ECB-0808-4C9B-BF4E-F18A1C590B4D}</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Identifying the Number of Sounds in Words with 2 and 3 Phonemes</a:t>
                      </a:r>
                      <a:endParaRPr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Phonemic</a:t>
                      </a:r>
                      <a:r>
                        <a:rPr lang="en" sz="1200">
                          <a:solidFill>
                            <a:schemeClr val="dk1"/>
                          </a:solidFill>
                          <a:latin typeface="Calibri"/>
                          <a:ea typeface="Calibri"/>
                          <a:cs typeface="Calibri"/>
                          <a:sym typeface="Calibri"/>
                        </a:rPr>
                        <a:t> Awareness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94163" y="3527700"/>
          <a:ext cx="3000000" cy="3000000"/>
        </p:xfrm>
        <a:graphic>
          <a:graphicData uri="http://schemas.openxmlformats.org/drawingml/2006/table">
            <a:tbl>
              <a:tblPr>
                <a:noFill/>
                <a:tableStyleId>{85531ECB-0808-4C9B-BF4E-F18A1C590B4D}</a:tableStyleId>
              </a:tblPr>
              <a:tblGrid>
                <a:gridCol w="1212225"/>
                <a:gridCol w="5571875"/>
              </a:tblGrid>
              <a:tr h="218375">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l">
                        <a:spcBef>
                          <a:spcPts val="0"/>
                        </a:spcBef>
                        <a:spcAft>
                          <a:spcPts val="0"/>
                        </a:spcAft>
                        <a:buSzPts val="1200"/>
                        <a:buFont typeface="Calibri"/>
                        <a:buChar char="❏"/>
                      </a:pPr>
                      <a:r>
                        <a:rPr lang="en" sz="1200">
                          <a:latin typeface="Calibri"/>
                          <a:ea typeface="Calibri"/>
                          <a:cs typeface="Calibri"/>
                          <a:sym typeface="Calibri"/>
                        </a:rPr>
                        <a:t>Word list (see below for suggestions) OR</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18375">
                <a:tc vMerge="1"/>
                <a:tc>
                  <a:txBody>
                    <a:bodyPr/>
                    <a:lstStyle/>
                    <a:p>
                      <a:pPr indent="-304800" lvl="0" marL="457200" rtl="0" algn="l">
                        <a:spcBef>
                          <a:spcPts val="0"/>
                        </a:spcBef>
                        <a:spcAft>
                          <a:spcPts val="0"/>
                        </a:spcAft>
                        <a:buClr>
                          <a:schemeClr val="dk1"/>
                        </a:buClr>
                        <a:buSzPts val="1200"/>
                        <a:buFont typeface="Calibri"/>
                        <a:buChar char="❏"/>
                      </a:pPr>
                      <a:r>
                        <a:rPr lang="en" sz="1200">
                          <a:latin typeface="Calibri"/>
                          <a:ea typeface="Calibri"/>
                          <a:cs typeface="Calibri"/>
                          <a:sym typeface="Calibri"/>
                        </a:rPr>
                        <a:t>Picture cards</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367225">
                <a:tc>
                  <a:txBody>
                    <a:bodyPr/>
                    <a:lstStyle/>
                    <a:p>
                      <a:pPr indent="0" lvl="0" marL="0" marR="0" rtl="0" algn="l">
                        <a:lnSpc>
                          <a:spcPct val="100000"/>
                        </a:lnSpc>
                        <a:spcBef>
                          <a:spcPts val="0"/>
                        </a:spcBef>
                        <a:spcAft>
                          <a:spcPts val="0"/>
                        </a:spcAft>
                        <a:buNone/>
                      </a:pPr>
                      <a:r>
                        <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sz="1200">
                          <a:latin typeface="Calibri"/>
                          <a:ea typeface="Calibri"/>
                          <a:cs typeface="Calibri"/>
                          <a:sym typeface="Calibri"/>
                        </a:rPr>
                        <a:t>*Note: </a:t>
                      </a:r>
                      <a:r>
                        <a:rPr lang="en" sz="1200">
                          <a:solidFill>
                            <a:schemeClr val="dk1"/>
                          </a:solidFill>
                          <a:latin typeface="Calibri"/>
                          <a:ea typeface="Calibri"/>
                          <a:cs typeface="Calibri"/>
                          <a:sym typeface="Calibri"/>
                        </a:rPr>
                        <a:t>This is an auditory activity.</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13" y="4360640"/>
          <a:ext cx="3000000" cy="3000000"/>
        </p:xfrm>
        <a:graphic>
          <a:graphicData uri="http://schemas.openxmlformats.org/drawingml/2006/table">
            <a:tbl>
              <a:tblPr>
                <a:noFill/>
                <a:tableStyleId>{85531ECB-0808-4C9B-BF4E-F18A1C590B4D}</a:tableStyleId>
              </a:tblPr>
              <a:tblGrid>
                <a:gridCol w="1106650"/>
                <a:gridCol w="2872550"/>
                <a:gridCol w="2859775"/>
              </a:tblGrid>
              <a:tr h="144627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914400" rtl="0" algn="just">
                        <a:spcBef>
                          <a:spcPts val="0"/>
                        </a:spcBef>
                        <a:spcAft>
                          <a:spcPts val="0"/>
                        </a:spcAft>
                        <a:buSzPts val="1200"/>
                        <a:buFont typeface="Calibri"/>
                        <a:buChar char="●"/>
                      </a:pPr>
                      <a:r>
                        <a:rPr lang="en" sz="1200">
                          <a:solidFill>
                            <a:schemeClr val="dk1"/>
                          </a:solidFill>
                          <a:latin typeface="Calibri"/>
                          <a:ea typeface="Calibri"/>
                          <a:cs typeface="Calibri"/>
                          <a:sym typeface="Calibri"/>
                        </a:rPr>
                        <a:t>Tell the student(s) that they will say the sounds in the words spoken. </a:t>
                      </a:r>
                      <a:endParaRPr sz="12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200">
                          <a:solidFill>
                            <a:schemeClr val="dk1"/>
                          </a:solidFill>
                          <a:latin typeface="Calibri"/>
                          <a:ea typeface="Calibri"/>
                          <a:cs typeface="Calibri"/>
                          <a:sym typeface="Calibri"/>
                        </a:rPr>
                        <a:t>First, decide a way to count the number of sounds in the word. Using fingers or cubes are both concrete ideas to use. It is important for students to hear the sounds and be able to count those sounds. </a:t>
                      </a:r>
                      <a:endParaRPr sz="12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200">
                          <a:solidFill>
                            <a:schemeClr val="dk1"/>
                          </a:solidFill>
                          <a:latin typeface="Calibri"/>
                          <a:ea typeface="Calibri"/>
                          <a:cs typeface="Calibri"/>
                          <a:sym typeface="Calibri"/>
                        </a:rPr>
                        <a:t>Next, practice saying a word aloud with the student(s) and counting the sounds. Make sure to watch for errors and correct them as quickly as possible.</a:t>
                      </a:r>
                      <a:endParaRPr sz="12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200">
                          <a:solidFill>
                            <a:schemeClr val="dk1"/>
                          </a:solidFill>
                          <a:latin typeface="Calibri"/>
                          <a:ea typeface="Calibri"/>
                          <a:cs typeface="Calibri"/>
                          <a:sym typeface="Calibri"/>
                        </a:rPr>
                        <a:t>Repeat as needed, allowing the student(s) to indicate mastery of both 2-phoneme words and 3-phoneme words.</a:t>
                      </a:r>
                      <a:endParaRPr b="1" sz="1200">
                        <a:solidFill>
                          <a:schemeClr val="dk1"/>
                        </a:solidFill>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r h="1262650">
                <a:tc gridSpan="3">
                  <a:txBody>
                    <a:bodyPr/>
                    <a:lstStyle/>
                    <a:p>
                      <a:pPr indent="0" lvl="0" marL="0" rtl="0" algn="just">
                        <a:spcBef>
                          <a:spcPts val="0"/>
                        </a:spcBef>
                        <a:spcAft>
                          <a:spcPts val="0"/>
                        </a:spcAft>
                        <a:buNone/>
                      </a:pPr>
                      <a:r>
                        <a:rPr b="1" lang="en" sz="1200">
                          <a:solidFill>
                            <a:schemeClr val="dk1"/>
                          </a:solidFill>
                          <a:latin typeface="Calibri"/>
                          <a:ea typeface="Calibri"/>
                          <a:cs typeface="Calibri"/>
                          <a:sym typeface="Calibri"/>
                        </a:rPr>
                        <a:t>Suggested Word List: </a:t>
                      </a:r>
                      <a:endParaRPr b="1" sz="12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b="1" sz="1200">
                        <a:solidFill>
                          <a:schemeClr val="dk1"/>
                        </a:solidFill>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r>
            </a:tbl>
          </a:graphicData>
        </a:graphic>
      </p:graphicFrame>
      <p:sp>
        <p:nvSpPr>
          <p:cNvPr id="59" name="Google Shape;59;p13"/>
          <p:cNvSpPr txBox="1"/>
          <p:nvPr/>
        </p:nvSpPr>
        <p:spPr>
          <a:xfrm>
            <a:off x="466638" y="2185925"/>
            <a:ext cx="6839100" cy="11391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Students who have difficulty hearing and manipulating sounds in words will struggle to decode words. This is one of the most important jobs of teachers of beginning reading, to foster awareness of phonemes (speech sounds) in words (Moats, 2019). Being able to hear the sounds in words contributes to blending and decoding,</a:t>
            </a:r>
            <a:endParaRPr sz="1200"/>
          </a:p>
        </p:txBody>
      </p:sp>
      <p:graphicFrame>
        <p:nvGraphicFramePr>
          <p:cNvPr id="60" name="Google Shape;60;p13"/>
          <p:cNvGraphicFramePr/>
          <p:nvPr/>
        </p:nvGraphicFramePr>
        <p:xfrm>
          <a:off x="629025" y="6565700"/>
          <a:ext cx="3000000" cy="3000000"/>
        </p:xfrm>
        <a:graphic>
          <a:graphicData uri="http://schemas.openxmlformats.org/drawingml/2006/table">
            <a:tbl>
              <a:tblPr>
                <a:noFill/>
                <a:tableStyleId>{85531ECB-0808-4C9B-BF4E-F18A1C590B4D}</a:tableStyleId>
              </a:tblPr>
              <a:tblGrid>
                <a:gridCol w="3338375"/>
                <a:gridCol w="3338375"/>
              </a:tblGrid>
              <a:tr h="123850">
                <a:tc>
                  <a:txBody>
                    <a:bodyPr/>
                    <a:lstStyle/>
                    <a:p>
                      <a:pPr indent="0" lvl="0" marL="0" rtl="0" algn="ctr">
                        <a:spcBef>
                          <a:spcPts val="0"/>
                        </a:spcBef>
                        <a:spcAft>
                          <a:spcPts val="0"/>
                        </a:spcAft>
                        <a:buNone/>
                      </a:pPr>
                      <a:r>
                        <a:rPr b="1" lang="en" sz="1100"/>
                        <a:t>Words with Two Phonemes</a:t>
                      </a:r>
                      <a:endParaRPr b="1" sz="1100"/>
                    </a:p>
                  </a:txBody>
                  <a:tcPr marT="91425" marB="91425" marR="91425" marL="91425">
                    <a:solidFill>
                      <a:srgbClr val="94D193"/>
                    </a:solidFill>
                  </a:tcPr>
                </a:tc>
                <a:tc>
                  <a:txBody>
                    <a:bodyPr/>
                    <a:lstStyle/>
                    <a:p>
                      <a:pPr indent="0" lvl="0" marL="0" rtl="0" algn="ctr">
                        <a:spcBef>
                          <a:spcPts val="0"/>
                        </a:spcBef>
                        <a:spcAft>
                          <a:spcPts val="0"/>
                        </a:spcAft>
                        <a:buNone/>
                      </a:pPr>
                      <a:r>
                        <a:rPr b="1" lang="en" sz="1100"/>
                        <a:t>Words with Three Phonemes</a:t>
                      </a:r>
                      <a:endParaRPr b="1" sz="1100"/>
                    </a:p>
                  </a:txBody>
                  <a:tcPr marT="91425" marB="91425" marR="91425" marL="91425">
                    <a:solidFill>
                      <a:srgbClr val="94D193"/>
                    </a:solidFill>
                  </a:tcPr>
                </a:tc>
              </a:tr>
              <a:tr h="226175">
                <a:tc>
                  <a:txBody>
                    <a:bodyPr/>
                    <a:lstStyle/>
                    <a:p>
                      <a:pPr indent="0" lvl="0" marL="0" rtl="0" algn="l">
                        <a:spcBef>
                          <a:spcPts val="0"/>
                        </a:spcBef>
                        <a:spcAft>
                          <a:spcPts val="0"/>
                        </a:spcAft>
                        <a:buNone/>
                      </a:pPr>
                      <a:r>
                        <a:rPr lang="en" sz="1100"/>
                        <a:t>am, it, egg, key, bay, so, up, tie, off</a:t>
                      </a:r>
                      <a:endParaRPr sz="1100"/>
                    </a:p>
                  </a:txBody>
                  <a:tcPr marT="91425" marB="91425" marR="91425" marL="91425"/>
                </a:tc>
                <a:tc>
                  <a:txBody>
                    <a:bodyPr/>
                    <a:lstStyle/>
                    <a:p>
                      <a:pPr indent="0" lvl="0" marL="0" rtl="0" algn="l">
                        <a:spcBef>
                          <a:spcPts val="0"/>
                        </a:spcBef>
                        <a:spcAft>
                          <a:spcPts val="0"/>
                        </a:spcAft>
                        <a:buNone/>
                      </a:pPr>
                      <a:r>
                        <a:rPr lang="en" sz="1100"/>
                        <a:t>dig, fed, job, mat, rug, bake</a:t>
                      </a:r>
                      <a:endParaRPr sz="1100"/>
                    </a:p>
                  </a:txBody>
                  <a:tcPr marT="91425" marB="91425" marR="91425" marL="91425"/>
                </a:tc>
              </a:tr>
            </a:tbl>
          </a:graphicData>
        </a:graphic>
      </p:graphicFrame>
      <p:graphicFrame>
        <p:nvGraphicFramePr>
          <p:cNvPr id="61" name="Google Shape;61;p13"/>
          <p:cNvGraphicFramePr/>
          <p:nvPr/>
        </p:nvGraphicFramePr>
        <p:xfrm>
          <a:off x="464525" y="7688883"/>
          <a:ext cx="3000000" cy="3000000"/>
        </p:xfrm>
        <a:graphic>
          <a:graphicData uri="http://schemas.openxmlformats.org/drawingml/2006/table">
            <a:tbl>
              <a:tblPr>
                <a:noFill/>
                <a:tableStyleId>{85531ECB-0808-4C9B-BF4E-F18A1C590B4D}</a:tableStyleId>
              </a:tblPr>
              <a:tblGrid>
                <a:gridCol w="855425"/>
                <a:gridCol w="855425"/>
                <a:gridCol w="855425"/>
                <a:gridCol w="855425"/>
                <a:gridCol w="855425"/>
                <a:gridCol w="855425"/>
                <a:gridCol w="855425"/>
                <a:gridCol w="855425"/>
              </a:tblGrid>
              <a:tr h="453550">
                <a:tc>
                  <a:txBody>
                    <a:bodyPr/>
                    <a:lstStyle/>
                    <a:p>
                      <a:pPr indent="0" lvl="0" marL="0" rtl="0" algn="ctr">
                        <a:spcBef>
                          <a:spcPts val="0"/>
                        </a:spcBef>
                        <a:spcAft>
                          <a:spcPts val="0"/>
                        </a:spcAft>
                        <a:buNone/>
                      </a:pPr>
                      <a:r>
                        <a:rPr b="1" lang="en">
                          <a:latin typeface="Calibri"/>
                          <a:ea typeface="Calibri"/>
                          <a:cs typeface="Calibri"/>
                          <a:sym typeface="Calibri"/>
                        </a:rPr>
                        <a:t>Student Names:</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r>
              <a:tr h="453550">
                <a:tc>
                  <a:txBody>
                    <a:bodyPr/>
                    <a:lstStyle/>
                    <a:p>
                      <a:pPr indent="0" lvl="0" marL="0" rtl="0" algn="ctr">
                        <a:spcBef>
                          <a:spcPts val="0"/>
                        </a:spcBef>
                        <a:spcAft>
                          <a:spcPts val="0"/>
                        </a:spcAft>
                        <a:buNone/>
                      </a:pPr>
                      <a:r>
                        <a:rPr b="1" lang="en">
                          <a:latin typeface="Calibri"/>
                          <a:ea typeface="Calibri"/>
                          <a:cs typeface="Calibri"/>
                          <a:sym typeface="Calibri"/>
                        </a:rPr>
                        <a:t>2 phonemes</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453550">
                <a:tc>
                  <a:txBody>
                    <a:bodyPr/>
                    <a:lstStyle/>
                    <a:p>
                      <a:pPr indent="0" lvl="0" marL="0" rtl="0" algn="ctr">
                        <a:spcBef>
                          <a:spcPts val="0"/>
                        </a:spcBef>
                        <a:spcAft>
                          <a:spcPts val="0"/>
                        </a:spcAft>
                        <a:buNone/>
                      </a:pPr>
                      <a:r>
                        <a:rPr b="1" lang="en">
                          <a:latin typeface="Calibri"/>
                          <a:ea typeface="Calibri"/>
                          <a:cs typeface="Calibri"/>
                          <a:sym typeface="Calibri"/>
                        </a:rPr>
                        <a:t>3 phonemes</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5" name="Shape 65"/>
        <p:cNvGrpSpPr/>
        <p:nvPr/>
      </p:nvGrpSpPr>
      <p:grpSpPr>
        <a:xfrm>
          <a:off x="0" y="0"/>
          <a:ext cx="0" cy="0"/>
          <a:chOff x="0" y="0"/>
          <a:chExt cx="0" cy="0"/>
        </a:xfrm>
      </p:grpSpPr>
      <p:pic>
        <p:nvPicPr>
          <p:cNvPr id="66" name="Google Shape;66;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7" name="Google Shape;67;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8" name="Google Shape;68;p14"/>
          <p:cNvGraphicFramePr/>
          <p:nvPr/>
        </p:nvGraphicFramePr>
        <p:xfrm>
          <a:off x="464513" y="1584308"/>
          <a:ext cx="3000000" cy="3000000"/>
        </p:xfrm>
        <a:graphic>
          <a:graphicData uri="http://schemas.openxmlformats.org/drawingml/2006/table">
            <a:tbl>
              <a:tblPr>
                <a:noFill/>
                <a:tableStyleId>{85531ECB-0808-4C9B-BF4E-F18A1C590B4D}</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say the phonemes; Mark N if they could not. </a:t>
                      </a:r>
                      <a:endParaRPr>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c hMerge="1"/>
                <a:tc hMerge="1"/>
                <a:tc hMerge="1"/>
              </a:tr>
            </a:tbl>
          </a:graphicData>
        </a:graphic>
      </p:graphicFrame>
      <p:graphicFrame>
        <p:nvGraphicFramePr>
          <p:cNvPr id="69" name="Google Shape;69;p14"/>
          <p:cNvGraphicFramePr/>
          <p:nvPr/>
        </p:nvGraphicFramePr>
        <p:xfrm>
          <a:off x="464488" y="2130307"/>
          <a:ext cx="3000000" cy="3000000"/>
        </p:xfrm>
        <a:graphic>
          <a:graphicData uri="http://schemas.openxmlformats.org/drawingml/2006/table">
            <a:tbl>
              <a:tblPr>
                <a:noFill/>
                <a:tableStyleId>{85531ECB-0808-4C9B-BF4E-F18A1C590B4D}</a:tableStyleId>
              </a:tblPr>
              <a:tblGrid>
                <a:gridCol w="855425"/>
                <a:gridCol w="855425"/>
                <a:gridCol w="855425"/>
                <a:gridCol w="855425"/>
                <a:gridCol w="855425"/>
                <a:gridCol w="855425"/>
                <a:gridCol w="855425"/>
                <a:gridCol w="855425"/>
              </a:tblGrid>
              <a:tr h="453550">
                <a:tc>
                  <a:txBody>
                    <a:bodyPr/>
                    <a:lstStyle/>
                    <a:p>
                      <a:pPr indent="0" lvl="0" marL="0" rtl="0" algn="ctr">
                        <a:spcBef>
                          <a:spcPts val="0"/>
                        </a:spcBef>
                        <a:spcAft>
                          <a:spcPts val="0"/>
                        </a:spcAft>
                        <a:buNone/>
                      </a:pPr>
                      <a:r>
                        <a:rPr b="1" lang="en">
                          <a:latin typeface="Calibri"/>
                          <a:ea typeface="Calibri"/>
                          <a:cs typeface="Calibri"/>
                          <a:sym typeface="Calibri"/>
                        </a:rPr>
                        <a:t>Student Names:</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r>
              <a:tr h="453550">
                <a:tc>
                  <a:txBody>
                    <a:bodyPr/>
                    <a:lstStyle/>
                    <a:p>
                      <a:pPr indent="0" lvl="0" marL="0" rtl="0" algn="ctr">
                        <a:spcBef>
                          <a:spcPts val="0"/>
                        </a:spcBef>
                        <a:spcAft>
                          <a:spcPts val="0"/>
                        </a:spcAft>
                        <a:buNone/>
                      </a:pPr>
                      <a:r>
                        <a:rPr b="1" lang="en">
                          <a:latin typeface="Calibri"/>
                          <a:ea typeface="Calibri"/>
                          <a:cs typeface="Calibri"/>
                          <a:sym typeface="Calibri"/>
                        </a:rPr>
                        <a:t>2 phonemes</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453550">
                <a:tc>
                  <a:txBody>
                    <a:bodyPr/>
                    <a:lstStyle/>
                    <a:p>
                      <a:pPr indent="0" lvl="0" marL="0" rtl="0" algn="ctr">
                        <a:spcBef>
                          <a:spcPts val="0"/>
                        </a:spcBef>
                        <a:spcAft>
                          <a:spcPts val="0"/>
                        </a:spcAft>
                        <a:buNone/>
                      </a:pPr>
                      <a:r>
                        <a:rPr b="1" lang="en">
                          <a:latin typeface="Calibri"/>
                          <a:ea typeface="Calibri"/>
                          <a:cs typeface="Calibri"/>
                          <a:sym typeface="Calibri"/>
                        </a:rPr>
                        <a:t>3 phonemes</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bl>
          </a:graphicData>
        </a:graphic>
      </p:graphicFrame>
      <p:graphicFrame>
        <p:nvGraphicFramePr>
          <p:cNvPr id="70" name="Google Shape;70;p14"/>
          <p:cNvGraphicFramePr/>
          <p:nvPr/>
        </p:nvGraphicFramePr>
        <p:xfrm>
          <a:off x="464500" y="3883558"/>
          <a:ext cx="3000000" cy="3000000"/>
        </p:xfrm>
        <a:graphic>
          <a:graphicData uri="http://schemas.openxmlformats.org/drawingml/2006/table">
            <a:tbl>
              <a:tblPr>
                <a:noFill/>
                <a:tableStyleId>{85531ECB-0808-4C9B-BF4E-F18A1C590B4D}</a:tableStyleId>
              </a:tblPr>
              <a:tblGrid>
                <a:gridCol w="855425"/>
                <a:gridCol w="855425"/>
                <a:gridCol w="855425"/>
                <a:gridCol w="855425"/>
                <a:gridCol w="855425"/>
                <a:gridCol w="855425"/>
                <a:gridCol w="855425"/>
                <a:gridCol w="855425"/>
              </a:tblGrid>
              <a:tr h="453550">
                <a:tc>
                  <a:txBody>
                    <a:bodyPr/>
                    <a:lstStyle/>
                    <a:p>
                      <a:pPr indent="0" lvl="0" marL="0" rtl="0" algn="ctr">
                        <a:spcBef>
                          <a:spcPts val="0"/>
                        </a:spcBef>
                        <a:spcAft>
                          <a:spcPts val="0"/>
                        </a:spcAft>
                        <a:buNone/>
                      </a:pPr>
                      <a:r>
                        <a:rPr b="1" lang="en">
                          <a:latin typeface="Calibri"/>
                          <a:ea typeface="Calibri"/>
                          <a:cs typeface="Calibri"/>
                          <a:sym typeface="Calibri"/>
                        </a:rPr>
                        <a:t>Student Names:</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r>
              <a:tr h="453550">
                <a:tc>
                  <a:txBody>
                    <a:bodyPr/>
                    <a:lstStyle/>
                    <a:p>
                      <a:pPr indent="0" lvl="0" marL="0" rtl="0" algn="ctr">
                        <a:spcBef>
                          <a:spcPts val="0"/>
                        </a:spcBef>
                        <a:spcAft>
                          <a:spcPts val="0"/>
                        </a:spcAft>
                        <a:buNone/>
                      </a:pPr>
                      <a:r>
                        <a:rPr b="1" lang="en">
                          <a:latin typeface="Calibri"/>
                          <a:ea typeface="Calibri"/>
                          <a:cs typeface="Calibri"/>
                          <a:sym typeface="Calibri"/>
                        </a:rPr>
                        <a:t>2 phonemes</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453550">
                <a:tc>
                  <a:txBody>
                    <a:bodyPr/>
                    <a:lstStyle/>
                    <a:p>
                      <a:pPr indent="0" lvl="0" marL="0" rtl="0" algn="ctr">
                        <a:spcBef>
                          <a:spcPts val="0"/>
                        </a:spcBef>
                        <a:spcAft>
                          <a:spcPts val="0"/>
                        </a:spcAft>
                        <a:buNone/>
                      </a:pPr>
                      <a:r>
                        <a:rPr b="1" lang="en">
                          <a:latin typeface="Calibri"/>
                          <a:ea typeface="Calibri"/>
                          <a:cs typeface="Calibri"/>
                          <a:sym typeface="Calibri"/>
                        </a:rPr>
                        <a:t>3 phonemes</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bl>
          </a:graphicData>
        </a:graphic>
      </p:graphicFrame>
      <p:graphicFrame>
        <p:nvGraphicFramePr>
          <p:cNvPr id="71" name="Google Shape;71;p14"/>
          <p:cNvGraphicFramePr/>
          <p:nvPr/>
        </p:nvGraphicFramePr>
        <p:xfrm>
          <a:off x="464488" y="5636808"/>
          <a:ext cx="3000000" cy="3000000"/>
        </p:xfrm>
        <a:graphic>
          <a:graphicData uri="http://schemas.openxmlformats.org/drawingml/2006/table">
            <a:tbl>
              <a:tblPr>
                <a:noFill/>
                <a:tableStyleId>{85531ECB-0808-4C9B-BF4E-F18A1C590B4D}</a:tableStyleId>
              </a:tblPr>
              <a:tblGrid>
                <a:gridCol w="855425"/>
                <a:gridCol w="855425"/>
                <a:gridCol w="855425"/>
                <a:gridCol w="855425"/>
                <a:gridCol w="855425"/>
                <a:gridCol w="855425"/>
                <a:gridCol w="855425"/>
                <a:gridCol w="855425"/>
              </a:tblGrid>
              <a:tr h="453550">
                <a:tc>
                  <a:txBody>
                    <a:bodyPr/>
                    <a:lstStyle/>
                    <a:p>
                      <a:pPr indent="0" lvl="0" marL="0" rtl="0" algn="ctr">
                        <a:spcBef>
                          <a:spcPts val="0"/>
                        </a:spcBef>
                        <a:spcAft>
                          <a:spcPts val="0"/>
                        </a:spcAft>
                        <a:buNone/>
                      </a:pPr>
                      <a:r>
                        <a:rPr b="1" lang="en">
                          <a:latin typeface="Calibri"/>
                          <a:ea typeface="Calibri"/>
                          <a:cs typeface="Calibri"/>
                          <a:sym typeface="Calibri"/>
                        </a:rPr>
                        <a:t>Student Names:</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r>
              <a:tr h="453550">
                <a:tc>
                  <a:txBody>
                    <a:bodyPr/>
                    <a:lstStyle/>
                    <a:p>
                      <a:pPr indent="0" lvl="0" marL="0" rtl="0" algn="ctr">
                        <a:spcBef>
                          <a:spcPts val="0"/>
                        </a:spcBef>
                        <a:spcAft>
                          <a:spcPts val="0"/>
                        </a:spcAft>
                        <a:buNone/>
                      </a:pPr>
                      <a:r>
                        <a:rPr b="1" lang="en">
                          <a:latin typeface="Calibri"/>
                          <a:ea typeface="Calibri"/>
                          <a:cs typeface="Calibri"/>
                          <a:sym typeface="Calibri"/>
                        </a:rPr>
                        <a:t>2 phonemes</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453550">
                <a:tc>
                  <a:txBody>
                    <a:bodyPr/>
                    <a:lstStyle/>
                    <a:p>
                      <a:pPr indent="0" lvl="0" marL="0" rtl="0" algn="ctr">
                        <a:spcBef>
                          <a:spcPts val="0"/>
                        </a:spcBef>
                        <a:spcAft>
                          <a:spcPts val="0"/>
                        </a:spcAft>
                        <a:buNone/>
                      </a:pPr>
                      <a:r>
                        <a:rPr b="1" lang="en">
                          <a:latin typeface="Calibri"/>
                          <a:ea typeface="Calibri"/>
                          <a:cs typeface="Calibri"/>
                          <a:sym typeface="Calibri"/>
                        </a:rPr>
                        <a:t>3 phonemes</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bl>
          </a:graphicData>
        </a:graphic>
      </p:graphicFrame>
      <p:graphicFrame>
        <p:nvGraphicFramePr>
          <p:cNvPr id="72" name="Google Shape;72;p14"/>
          <p:cNvGraphicFramePr/>
          <p:nvPr/>
        </p:nvGraphicFramePr>
        <p:xfrm>
          <a:off x="464500" y="7390045"/>
          <a:ext cx="3000000" cy="3000000"/>
        </p:xfrm>
        <a:graphic>
          <a:graphicData uri="http://schemas.openxmlformats.org/drawingml/2006/table">
            <a:tbl>
              <a:tblPr>
                <a:noFill/>
                <a:tableStyleId>{85531ECB-0808-4C9B-BF4E-F18A1C590B4D}</a:tableStyleId>
              </a:tblPr>
              <a:tblGrid>
                <a:gridCol w="855425"/>
                <a:gridCol w="855425"/>
                <a:gridCol w="855425"/>
                <a:gridCol w="855425"/>
                <a:gridCol w="855425"/>
                <a:gridCol w="855425"/>
                <a:gridCol w="855425"/>
                <a:gridCol w="855425"/>
              </a:tblGrid>
              <a:tr h="453550">
                <a:tc>
                  <a:txBody>
                    <a:bodyPr/>
                    <a:lstStyle/>
                    <a:p>
                      <a:pPr indent="0" lvl="0" marL="0" rtl="0" algn="ctr">
                        <a:spcBef>
                          <a:spcPts val="0"/>
                        </a:spcBef>
                        <a:spcAft>
                          <a:spcPts val="0"/>
                        </a:spcAft>
                        <a:buNone/>
                      </a:pPr>
                      <a:r>
                        <a:rPr b="1" lang="en">
                          <a:latin typeface="Calibri"/>
                          <a:ea typeface="Calibri"/>
                          <a:cs typeface="Calibri"/>
                          <a:sym typeface="Calibri"/>
                        </a:rPr>
                        <a:t>Student Names:</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r>
              <a:tr h="453550">
                <a:tc>
                  <a:txBody>
                    <a:bodyPr/>
                    <a:lstStyle/>
                    <a:p>
                      <a:pPr indent="0" lvl="0" marL="0" rtl="0" algn="ctr">
                        <a:spcBef>
                          <a:spcPts val="0"/>
                        </a:spcBef>
                        <a:spcAft>
                          <a:spcPts val="0"/>
                        </a:spcAft>
                        <a:buNone/>
                      </a:pPr>
                      <a:r>
                        <a:rPr b="1" lang="en">
                          <a:latin typeface="Calibri"/>
                          <a:ea typeface="Calibri"/>
                          <a:cs typeface="Calibri"/>
                          <a:sym typeface="Calibri"/>
                        </a:rPr>
                        <a:t>2 phonemes</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453550">
                <a:tc>
                  <a:txBody>
                    <a:bodyPr/>
                    <a:lstStyle/>
                    <a:p>
                      <a:pPr indent="0" lvl="0" marL="0" rtl="0" algn="ctr">
                        <a:spcBef>
                          <a:spcPts val="0"/>
                        </a:spcBef>
                        <a:spcAft>
                          <a:spcPts val="0"/>
                        </a:spcAft>
                        <a:buNone/>
                      </a:pPr>
                      <a:r>
                        <a:rPr b="1" lang="en">
                          <a:latin typeface="Calibri"/>
                          <a:ea typeface="Calibri"/>
                          <a:cs typeface="Calibri"/>
                          <a:sym typeface="Calibri"/>
                        </a:rPr>
                        <a:t>3 phonemes</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