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3343679-0967-4F26-B57E-25ED466FC767}">
  <a:tblStyle styleId="{F3343679-0967-4F26-B57E-25ED466FC767}"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{F3343679-0967-4F26-B57E-25ED466FC767}</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200">
                          <a:latin typeface="Calibri"/>
                          <a:ea typeface="Calibri"/>
                          <a:cs typeface="Calibri"/>
                          <a:sym typeface="Calibri"/>
                        </a:rPr>
                        <a:t>Identifying the Number of Syllables in a Word</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Phonological Awareness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650" y="3399538"/>
          <a:ext cx="3000000" cy="3000000"/>
        </p:xfrm>
        <a:graphic>
          <a:graphicData uri="http://schemas.openxmlformats.org/drawingml/2006/table">
            <a:tbl>
              <a:tblPr>
                <a:noFill/>
                <a:tableStyleId>{F3343679-0967-4F26-B57E-25ED466FC767}</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Word list or picture cards containing one, two, and three syllable words</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25" y="5029190"/>
          <a:ext cx="3000000" cy="3000000"/>
        </p:xfrm>
        <a:graphic>
          <a:graphicData uri="http://schemas.openxmlformats.org/drawingml/2006/table">
            <a:tbl>
              <a:tblPr>
                <a:noFill/>
                <a:tableStyleId>{F3343679-0967-4F26-B57E-25ED466FC767}</a:tableStyleId>
              </a:tblPr>
              <a:tblGrid>
                <a:gridCol w="1106650"/>
                <a:gridCol w="2872550"/>
                <a:gridCol w="2859775"/>
              </a:tblGrid>
              <a:tr h="1246800">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0" lvl="0" marL="0" rtl="0" algn="just">
                        <a:spcBef>
                          <a:spcPts val="0"/>
                        </a:spcBef>
                        <a:spcAft>
                          <a:spcPts val="0"/>
                        </a:spcAft>
                        <a:buNone/>
                      </a:pPr>
                      <a:r>
                        <a:rPr b="1" lang="en" sz="1100">
                          <a:solidFill>
                            <a:schemeClr val="dk1"/>
                          </a:solidFill>
                          <a:latin typeface="Calibri"/>
                          <a:ea typeface="Calibri"/>
                          <a:cs typeface="Calibri"/>
                          <a:sym typeface="Calibri"/>
                        </a:rPr>
                        <a:t> Note</a:t>
                      </a:r>
                      <a:r>
                        <a:rPr lang="en" sz="1100">
                          <a:solidFill>
                            <a:schemeClr val="dk1"/>
                          </a:solidFill>
                          <a:latin typeface="Calibri"/>
                          <a:ea typeface="Calibri"/>
                          <a:cs typeface="Calibri"/>
                          <a:sym typeface="Calibri"/>
                        </a:rPr>
                        <a:t>: This is an auditory activity only.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Tell the students that they will listen to the word you say.</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Repeat the word, clapping the syllables in the word.</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Ask the students to complete the next word with you. When the students gain confidence, they can clap independently. Be sure to vary the words given, as far as the number of syllables.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2468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One of the earliest skills that students’ can acquire in their journey to reading proficiency is identifying parts of words, including syllables.  This work precedes work with individual phonemes which can be difficult for students to isolate individually until they have learned each of the 44 phonemes.  This work begins by having students listen for and identify the number of “parts” they hear in a word.  Identifying the number of syllables is also an important precursor to identifying syllable types, which directly supports students’ ability to decode and encode fluently.</a:t>
            </a:r>
            <a:endParaRPr sz="1200"/>
          </a:p>
        </p:txBody>
      </p:sp>
      <p:graphicFrame>
        <p:nvGraphicFramePr>
          <p:cNvPr id="60" name="Google Shape;60;p13"/>
          <p:cNvGraphicFramePr/>
          <p:nvPr/>
        </p:nvGraphicFramePr>
        <p:xfrm>
          <a:off x="466650" y="3911525"/>
          <a:ext cx="3000000" cy="3000000"/>
        </p:xfrm>
        <a:graphic>
          <a:graphicData uri="http://schemas.openxmlformats.org/drawingml/2006/table">
            <a:tbl>
              <a:tblPr>
                <a:noFill/>
                <a:tableStyleId>{F3343679-0967-4F26-B57E-25ED466FC767}</a:tableStyleId>
              </a:tblPr>
              <a:tblGrid>
                <a:gridCol w="2279650"/>
                <a:gridCol w="2279650"/>
                <a:gridCol w="2279650"/>
              </a:tblGrid>
              <a:tr h="381000">
                <a:tc>
                  <a:txBody>
                    <a:bodyPr/>
                    <a:lstStyle/>
                    <a:p>
                      <a:pPr indent="0" lvl="0" marL="0" rtl="0" algn="ctr">
                        <a:spcBef>
                          <a:spcPts val="0"/>
                        </a:spcBef>
                        <a:spcAft>
                          <a:spcPts val="0"/>
                        </a:spcAft>
                        <a:buNone/>
                      </a:pPr>
                      <a:r>
                        <a:rPr b="1" lang="en" sz="1100"/>
                        <a:t>One-Syllable Words</a:t>
                      </a:r>
                      <a:endParaRPr b="1" sz="1100"/>
                    </a:p>
                  </a:txBody>
                  <a:tcPr marT="91425" marB="91425" marR="91425" marL="91425">
                    <a:solidFill>
                      <a:srgbClr val="94D193"/>
                    </a:solidFill>
                  </a:tcPr>
                </a:tc>
                <a:tc>
                  <a:txBody>
                    <a:bodyPr/>
                    <a:lstStyle/>
                    <a:p>
                      <a:pPr indent="0" lvl="0" marL="0" rtl="0" algn="ctr">
                        <a:spcBef>
                          <a:spcPts val="0"/>
                        </a:spcBef>
                        <a:spcAft>
                          <a:spcPts val="0"/>
                        </a:spcAft>
                        <a:buNone/>
                      </a:pPr>
                      <a:r>
                        <a:rPr b="1" lang="en" sz="1100"/>
                        <a:t>Two-Syllable Words</a:t>
                      </a:r>
                      <a:endParaRPr b="1" sz="1100"/>
                    </a:p>
                  </a:txBody>
                  <a:tcPr marT="91425" marB="91425" marR="91425" marL="91425">
                    <a:solidFill>
                      <a:srgbClr val="94D193"/>
                    </a:solidFill>
                  </a:tcPr>
                </a:tc>
                <a:tc>
                  <a:txBody>
                    <a:bodyPr/>
                    <a:lstStyle/>
                    <a:p>
                      <a:pPr indent="0" lvl="0" marL="0" rtl="0" algn="ctr">
                        <a:spcBef>
                          <a:spcPts val="0"/>
                        </a:spcBef>
                        <a:spcAft>
                          <a:spcPts val="0"/>
                        </a:spcAft>
                        <a:buNone/>
                      </a:pPr>
                      <a:r>
                        <a:rPr b="1" lang="en" sz="1100"/>
                        <a:t>Three-Syllable Words</a:t>
                      </a:r>
                      <a:endParaRPr b="1" sz="1100"/>
                    </a:p>
                  </a:txBody>
                  <a:tcPr marT="91425" marB="91425" marR="91425" marL="91425">
                    <a:solidFill>
                      <a:srgbClr val="94D193"/>
                    </a:solidFill>
                  </a:tcPr>
                </a:tc>
              </a:tr>
              <a:tr h="381000">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fan, pen, book, dot, fish, queen</a:t>
                      </a:r>
                      <a:endParaRPr sz="1100"/>
                    </a:p>
                  </a:txBody>
                  <a:tcPr marT="91425" marB="91425" marR="91425" marL="91425"/>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bunny, kitten, butter, silly, water, yellow</a:t>
                      </a:r>
                      <a:endParaRPr sz="1100"/>
                    </a:p>
                  </a:txBody>
                  <a:tcPr marT="91425" marB="91425" marR="91425" marL="91425"/>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jewelry, celery, beautiful, potato, opening</a:t>
                      </a:r>
                      <a:endParaRPr sz="1100"/>
                    </a:p>
                  </a:txBody>
                  <a:tcPr marT="91425" marB="91425" marR="91425" marL="91425"/>
                </a:tc>
              </a:tr>
            </a:tbl>
          </a:graphicData>
        </a:graphic>
      </p:graphicFrame>
      <p:graphicFrame>
        <p:nvGraphicFramePr>
          <p:cNvPr id="61" name="Google Shape;61;p13"/>
          <p:cNvGraphicFramePr/>
          <p:nvPr/>
        </p:nvGraphicFramePr>
        <p:xfrm>
          <a:off x="464513" y="6276008"/>
          <a:ext cx="3000000" cy="3000000"/>
        </p:xfrm>
        <a:graphic>
          <a:graphicData uri="http://schemas.openxmlformats.org/drawingml/2006/table">
            <a:tbl>
              <a:tblPr>
                <a:noFill/>
                <a:tableStyleId>{F3343679-0967-4F26-B57E-25ED466FC767}</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identify the syllables in the word; Mark N if they could not. </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c hMerge="1"/>
                <a:tc hMerge="1"/>
                <a:tc hMerge="1"/>
              </a:tr>
            </a:tbl>
          </a:graphicData>
        </a:graphic>
      </p:graphicFrame>
      <p:graphicFrame>
        <p:nvGraphicFramePr>
          <p:cNvPr id="62" name="Google Shape;62;p13"/>
          <p:cNvGraphicFramePr/>
          <p:nvPr/>
        </p:nvGraphicFramePr>
        <p:xfrm>
          <a:off x="464625" y="6861583"/>
          <a:ext cx="3000000" cy="3000000"/>
        </p:xfrm>
        <a:graphic>
          <a:graphicData uri="http://schemas.openxmlformats.org/drawingml/2006/table">
            <a:tbl>
              <a:tblPr>
                <a:noFill/>
                <a:tableStyleId>{F3343679-0967-4F26-B57E-25ED466FC767}</a:tableStyleId>
              </a:tblPr>
              <a:tblGrid>
                <a:gridCol w="427700"/>
                <a:gridCol w="427700"/>
                <a:gridCol w="427700"/>
                <a:gridCol w="427700"/>
                <a:gridCol w="427700"/>
                <a:gridCol w="427700"/>
                <a:gridCol w="427700"/>
                <a:gridCol w="427700"/>
                <a:gridCol w="427700"/>
                <a:gridCol w="427700"/>
                <a:gridCol w="427700"/>
                <a:gridCol w="427700"/>
                <a:gridCol w="427700"/>
                <a:gridCol w="427700"/>
                <a:gridCol w="427700"/>
                <a:gridCol w="427700"/>
              </a:tblGrid>
              <a:tr h="606600">
                <a:tc>
                  <a:txBody>
                    <a:bodyPr/>
                    <a:lstStyle/>
                    <a:p>
                      <a:pPr indent="0" lvl="0" marL="0" rtl="0" algn="ctr">
                        <a:spcBef>
                          <a:spcPts val="0"/>
                        </a:spcBef>
                        <a:spcAft>
                          <a:spcPts val="0"/>
                        </a:spcAft>
                        <a:buNone/>
                      </a:pPr>
                      <a:r>
                        <a:rPr b="1" lang="en" sz="900">
                          <a:latin typeface="Calibri"/>
                          <a:ea typeface="Calibri"/>
                          <a:cs typeface="Calibri"/>
                          <a:sym typeface="Calibri"/>
                        </a:rPr>
                        <a:t>Student Names</a:t>
                      </a:r>
                      <a:endParaRPr b="1" sz="900">
                        <a:latin typeface="Calibri"/>
                        <a:ea typeface="Calibri"/>
                        <a:cs typeface="Calibri"/>
                        <a:sym typeface="Calibri"/>
                      </a:endParaRPr>
                    </a:p>
                  </a:txBody>
                  <a:tcPr marT="0" marB="0" marR="0" marL="0"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606600">
                <a:tc>
                  <a:txBody>
                    <a:bodyPr/>
                    <a:lstStyle/>
                    <a:p>
                      <a:pPr indent="0" lvl="0" marL="0" rtl="0" algn="ctr">
                        <a:spcBef>
                          <a:spcPts val="0"/>
                        </a:spcBef>
                        <a:spcAft>
                          <a:spcPts val="0"/>
                        </a:spcAft>
                        <a:buNone/>
                      </a:pPr>
                      <a:r>
                        <a:rPr b="1" lang="en" sz="900">
                          <a:latin typeface="Calibri"/>
                          <a:ea typeface="Calibri"/>
                          <a:cs typeface="Calibri"/>
                          <a:sym typeface="Calibri"/>
                        </a:rPr>
                        <a:t>One Syllable</a:t>
                      </a:r>
                      <a:endParaRPr b="1" sz="9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606600">
                <a:tc>
                  <a:txBody>
                    <a:bodyPr/>
                    <a:lstStyle/>
                    <a:p>
                      <a:pPr indent="0" lvl="0" marL="0" rtl="0" algn="ctr">
                        <a:spcBef>
                          <a:spcPts val="0"/>
                        </a:spcBef>
                        <a:spcAft>
                          <a:spcPts val="0"/>
                        </a:spcAft>
                        <a:buNone/>
                      </a:pPr>
                      <a:r>
                        <a:rPr b="1" lang="en" sz="900">
                          <a:latin typeface="Calibri"/>
                          <a:ea typeface="Calibri"/>
                          <a:cs typeface="Calibri"/>
                          <a:sym typeface="Calibri"/>
                        </a:rPr>
                        <a:t>Two Syllables</a:t>
                      </a:r>
                      <a:endParaRPr b="1" sz="9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606600">
                <a:tc>
                  <a:txBody>
                    <a:bodyPr/>
                    <a:lstStyle/>
                    <a:p>
                      <a:pPr indent="0" lvl="0" marL="0" rtl="0" algn="ctr">
                        <a:spcBef>
                          <a:spcPts val="0"/>
                        </a:spcBef>
                        <a:spcAft>
                          <a:spcPts val="0"/>
                        </a:spcAft>
                        <a:buNone/>
                      </a:pPr>
                      <a:r>
                        <a:rPr b="1" lang="en" sz="900">
                          <a:latin typeface="Calibri"/>
                          <a:ea typeface="Calibri"/>
                          <a:cs typeface="Calibri"/>
                          <a:sym typeface="Calibri"/>
                        </a:rPr>
                        <a:t>Three Syllables</a:t>
                      </a:r>
                      <a:endParaRPr b="1" sz="9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