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4E63800-F01B-451C-A84B-B65320F05078}">
  <a:tblStyle styleId="{F4E63800-F01B-451C-A84B-B65320F0507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{F4E63800-F01B-451C-A84B-B65320F05078}</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200">
                          <a:latin typeface="Calibri"/>
                          <a:ea typeface="Calibri"/>
                          <a:cs typeface="Calibri"/>
                          <a:sym typeface="Calibri"/>
                        </a:rPr>
                        <a:t>Identifying the Number of Syllables in a Word</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Phonological Awareness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94150" y="4006013"/>
          <a:ext cx="3000000" cy="3000000"/>
        </p:xfrm>
        <a:graphic>
          <a:graphicData uri="http://schemas.openxmlformats.org/drawingml/2006/table">
            <a:tbl>
              <a:tblPr>
                <a:noFill/>
                <a:tableStyleId>{F4E63800-F01B-451C-A84B-B65320F05078}</a:tableStyleId>
              </a:tblPr>
              <a:tblGrid>
                <a:gridCol w="1212225"/>
                <a:gridCol w="5571875"/>
              </a:tblGrid>
              <a:tr h="364775">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l">
                        <a:spcBef>
                          <a:spcPts val="0"/>
                        </a:spcBef>
                        <a:spcAft>
                          <a:spcPts val="0"/>
                        </a:spcAft>
                        <a:buSzPts val="1200"/>
                        <a:buFont typeface="Calibri"/>
                        <a:buChar char="❏"/>
                      </a:pPr>
                      <a:r>
                        <a:rPr lang="en" sz="1200">
                          <a:latin typeface="Calibri"/>
                          <a:ea typeface="Calibri"/>
                          <a:cs typeface="Calibri"/>
                          <a:sym typeface="Calibri"/>
                        </a:rPr>
                        <a:t>List of 1, 2, and 3 syllable words</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364775">
                <a:tc vMerge="1"/>
                <a:tc>
                  <a:txBody>
                    <a:bodyPr/>
                    <a:lstStyle/>
                    <a:p>
                      <a:pPr indent="0" lvl="0" marL="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613450">
                <a:tc gridSpan="2">
                  <a:txBody>
                    <a:bodyPr/>
                    <a:lstStyle/>
                    <a:p>
                      <a:pPr indent="0" lvl="0" marL="0" marR="0" rtl="0" algn="l">
                        <a:lnSpc>
                          <a:spcPct val="100000"/>
                        </a:lnSpc>
                        <a:spcBef>
                          <a:spcPts val="0"/>
                        </a:spcBef>
                        <a:spcAft>
                          <a:spcPts val="0"/>
                        </a:spcAft>
                        <a:buNone/>
                      </a:pPr>
                      <a:r>
                        <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graphicFrame>
        <p:nvGraphicFramePr>
          <p:cNvPr id="58" name="Google Shape;58;p13"/>
          <p:cNvGraphicFramePr/>
          <p:nvPr/>
        </p:nvGraphicFramePr>
        <p:xfrm>
          <a:off x="466725" y="5482540"/>
          <a:ext cx="3000000" cy="3000000"/>
        </p:xfrm>
        <a:graphic>
          <a:graphicData uri="http://schemas.openxmlformats.org/drawingml/2006/table">
            <a:tbl>
              <a:tblPr>
                <a:noFill/>
                <a:tableStyleId>{F4E63800-F01B-451C-A84B-B65320F05078}</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a small group of students (4-6 students) that they will be counting the number of syllables in words. Remind students that syllables are parts of words.</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students you will say a word. Students will repeat the word, clap the word, and then show on their fingers the number of syllables that they heard.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Model clapping the syllables in a word for students and identifying the number of syllables in the word using a two syllable word from the list. Practice with one and two syllable words before proceeding to three syllable words.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If students struggle to hear separate syllables in the word, model saying the word and clapping the word in a segmented fashion leaving more space between syllables.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Ask students, ‘how many times did I clap?’ and explain that the number of claps corresponds to the number of syllables in the word.</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If students are struggling to pronounce certain words, say the word in a slower fashion for them and ask them to repeat it until the student is more comfortable with the pronunciation.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If students are unfamiliar with the vocabulary, show pictures of each word when you say the words. </a:t>
                      </a:r>
                      <a:endParaRPr sz="11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19239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Proficiency in Phonemic Awareness is one of the strongest predictors of a student's future reading abilities (Kilpatrick, 2015).  In order for students to be able to complete more complex phonemic awareness skills, such as blending and segmenting individual phonemes, they first must be able to do so at the syllable level. The earliest phonological awareness activities have students working with whole words (ex. counting words in sentences). As students show that they are able to work successfully at the word level, they can begin to perform phonological awareness activities at the syllable level. This activity will help students practice identifying the number of syllables in a word, which is one task that will help them to become more skilled with hearing, identifying, and manipulating syllables. This activity can be repeated with different words as many times as necessary for students to demonstrate mastery of hearing and counting syllables in words. </a:t>
            </a:r>
            <a:endParaRPr sz="1200"/>
          </a:p>
        </p:txBody>
      </p:sp>
      <p:graphicFrame>
        <p:nvGraphicFramePr>
          <p:cNvPr id="60" name="Google Shape;60;p13"/>
          <p:cNvGraphicFramePr/>
          <p:nvPr/>
        </p:nvGraphicFramePr>
        <p:xfrm>
          <a:off x="466650" y="4603325"/>
          <a:ext cx="3000000" cy="3000000"/>
        </p:xfrm>
        <a:graphic>
          <a:graphicData uri="http://schemas.openxmlformats.org/drawingml/2006/table">
            <a:tbl>
              <a:tblPr>
                <a:noFill/>
                <a:tableStyleId>{F4E63800-F01B-451C-A84B-B65320F05078}</a:tableStyleId>
              </a:tblPr>
              <a:tblGrid>
                <a:gridCol w="2279700"/>
                <a:gridCol w="2279700"/>
                <a:gridCol w="2279700"/>
              </a:tblGrid>
              <a:tr h="325525">
                <a:tc>
                  <a:txBody>
                    <a:bodyPr/>
                    <a:lstStyle/>
                    <a:p>
                      <a:pPr indent="0" lvl="0" marL="0" rtl="0" algn="ctr">
                        <a:spcBef>
                          <a:spcPts val="0"/>
                        </a:spcBef>
                        <a:spcAft>
                          <a:spcPts val="0"/>
                        </a:spcAft>
                        <a:buNone/>
                      </a:pPr>
                      <a:r>
                        <a:rPr b="1" lang="en" sz="1100"/>
                        <a:t>One Syllable Words</a:t>
                      </a:r>
                      <a:endParaRPr b="1" sz="1100"/>
                    </a:p>
                  </a:txBody>
                  <a:tcPr marT="91425" marB="91425" marR="91425" marL="91425">
                    <a:lnB cap="flat" cmpd="sng" w="12700">
                      <a:solidFill>
                        <a:srgbClr val="000000"/>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t>Two Syllable Words</a:t>
                      </a:r>
                      <a:endParaRPr b="1" sz="1100"/>
                    </a:p>
                  </a:txBody>
                  <a:tcPr marT="91425" marB="91425" marR="91425" marL="91425">
                    <a:lnB cap="flat" cmpd="sng" w="12700">
                      <a:solidFill>
                        <a:srgbClr val="000000"/>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t>Three Syllable Words</a:t>
                      </a:r>
                      <a:endParaRPr b="1" sz="1100"/>
                    </a:p>
                  </a:txBody>
                  <a:tcPr marT="91425" marB="91425" marR="91425" marL="91425">
                    <a:lnB cap="flat" cmpd="sng" w="12700">
                      <a:solidFill>
                        <a:srgbClr val="000000"/>
                      </a:solidFill>
                      <a:prstDash val="solid"/>
                      <a:round/>
                      <a:headEnd len="sm" w="sm" type="none"/>
                      <a:tailEnd len="sm" w="sm" type="none"/>
                    </a:lnB>
                    <a:solidFill>
                      <a:srgbClr val="94D193"/>
                    </a:solidFill>
                  </a:tcPr>
                </a:tc>
              </a:tr>
              <a:tr h="325525">
                <a:tc>
                  <a:txBody>
                    <a:bodyPr/>
                    <a:lstStyle/>
                    <a:p>
                      <a:pPr indent="0" lvl="0" marL="0" rtl="0" algn="l">
                        <a:spcBef>
                          <a:spcPts val="0"/>
                        </a:spcBef>
                        <a:spcAft>
                          <a:spcPts val="0"/>
                        </a:spcAft>
                        <a:buNone/>
                      </a:pPr>
                      <a:r>
                        <a:rPr lang="en" sz="1100">
                          <a:latin typeface="Calibri"/>
                          <a:ea typeface="Calibri"/>
                          <a:cs typeface="Calibri"/>
                          <a:sym typeface="Calibri"/>
                        </a:rPr>
                        <a:t>cat, dog, fish, blue, green, pink, cow, horse, pig, sheep, car, truck, train</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100">
                          <a:latin typeface="Calibri"/>
                          <a:ea typeface="Calibri"/>
                          <a:cs typeface="Calibri"/>
                          <a:sym typeface="Calibri"/>
                        </a:rPr>
                        <a:t>farmer, sunshine, donkey, airplane, chicken, forest, tractor</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100">
                          <a:latin typeface="Calibri"/>
                          <a:ea typeface="Calibri"/>
                          <a:cs typeface="Calibri"/>
                          <a:sym typeface="Calibri"/>
                        </a:rPr>
                        <a:t>animal, daffodil, banana, hamburger, ladybug, afternoon, family, elephant</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4" name="Shape 64"/>
        <p:cNvGrpSpPr/>
        <p:nvPr/>
      </p:nvGrpSpPr>
      <p:grpSpPr>
        <a:xfrm>
          <a:off x="0" y="0"/>
          <a:ext cx="0" cy="0"/>
          <a:chOff x="0" y="0"/>
          <a:chExt cx="0" cy="0"/>
        </a:xfrm>
      </p:grpSpPr>
      <p:pic>
        <p:nvPicPr>
          <p:cNvPr id="65" name="Google Shape;65;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6" name="Google Shape;66;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7" name="Google Shape;67;p14"/>
          <p:cNvGraphicFramePr/>
          <p:nvPr/>
        </p:nvGraphicFramePr>
        <p:xfrm>
          <a:off x="464513" y="1584308"/>
          <a:ext cx="3000000" cy="3000000"/>
        </p:xfrm>
        <a:graphic>
          <a:graphicData uri="http://schemas.openxmlformats.org/drawingml/2006/table">
            <a:tbl>
              <a:tblPr>
                <a:noFill/>
                <a:tableStyleId>{F4E63800-F01B-451C-A84B-B65320F05078}</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identify the number of syllables; Mark N if they could not. </a:t>
                      </a:r>
                      <a:endParaRPr>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c hMerge="1"/>
                <a:tc hMerge="1"/>
                <a:tc hMerge="1"/>
              </a:tr>
            </a:tbl>
          </a:graphicData>
        </a:graphic>
      </p:graphicFrame>
      <p:graphicFrame>
        <p:nvGraphicFramePr>
          <p:cNvPr id="68" name="Google Shape;68;p14"/>
          <p:cNvGraphicFramePr/>
          <p:nvPr/>
        </p:nvGraphicFramePr>
        <p:xfrm>
          <a:off x="464600" y="2156232"/>
          <a:ext cx="3000000" cy="3000000"/>
        </p:xfrm>
        <a:graphic>
          <a:graphicData uri="http://schemas.openxmlformats.org/drawingml/2006/table">
            <a:tbl>
              <a:tblPr>
                <a:noFill/>
                <a:tableStyleId>{F4E63800-F01B-451C-A84B-B65320F05078}</a:tableStyleId>
              </a:tblPr>
              <a:tblGrid>
                <a:gridCol w="488800"/>
                <a:gridCol w="488800"/>
                <a:gridCol w="488800"/>
                <a:gridCol w="488800"/>
                <a:gridCol w="488800"/>
                <a:gridCol w="488800"/>
                <a:gridCol w="488800"/>
                <a:gridCol w="488800"/>
                <a:gridCol w="488800"/>
                <a:gridCol w="488800"/>
                <a:gridCol w="488800"/>
                <a:gridCol w="488800"/>
                <a:gridCol w="488800"/>
                <a:gridCol w="488800"/>
              </a:tblGrid>
              <a:tr h="335300">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Cat</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dog</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fish</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blue</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green</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pink</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cow</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horse</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pig</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sheep</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car</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truck</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train</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335300">
                <a:tc>
                  <a:txBody>
                    <a:bodyPr/>
                    <a:lstStyle/>
                    <a:p>
                      <a:pPr indent="0" lvl="0" marL="0" rtl="0" algn="ctr">
                        <a:spcBef>
                          <a:spcPts val="0"/>
                        </a:spcBef>
                        <a:spcAft>
                          <a:spcPts val="0"/>
                        </a:spcAft>
                        <a:buNone/>
                      </a:pPr>
                      <a:r>
                        <a:rPr b="1" lang="en" sz="1100">
                          <a:latin typeface="Calibri"/>
                          <a:ea typeface="Calibri"/>
                          <a:cs typeface="Calibri"/>
                          <a:sym typeface="Calibri"/>
                        </a:rPr>
                        <a:t>Student Name</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35300">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35300">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35300">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35300">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graphicFrame>
        <p:nvGraphicFramePr>
          <p:cNvPr id="69" name="Google Shape;69;p14"/>
          <p:cNvGraphicFramePr/>
          <p:nvPr/>
        </p:nvGraphicFramePr>
        <p:xfrm>
          <a:off x="464513" y="4442233"/>
          <a:ext cx="3000000" cy="3000000"/>
        </p:xfrm>
        <a:graphic>
          <a:graphicData uri="http://schemas.openxmlformats.org/drawingml/2006/table">
            <a:tbl>
              <a:tblPr>
                <a:noFill/>
                <a:tableStyleId>{F4E63800-F01B-451C-A84B-B65320F05078}</a:tableStyleId>
              </a:tblPr>
              <a:tblGrid>
                <a:gridCol w="855425"/>
                <a:gridCol w="855425"/>
                <a:gridCol w="855425"/>
                <a:gridCol w="855425"/>
                <a:gridCol w="855425"/>
                <a:gridCol w="855425"/>
                <a:gridCol w="855425"/>
                <a:gridCol w="855425"/>
              </a:tblGrid>
              <a:tr h="335300">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far-mer</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sun-shine</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don-key</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air-plane</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chick-en</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for-est</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tract-or</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335300">
                <a:tc>
                  <a:txBody>
                    <a:bodyPr/>
                    <a:lstStyle/>
                    <a:p>
                      <a:pPr indent="0" lvl="0" marL="0" rtl="0" algn="ctr">
                        <a:spcBef>
                          <a:spcPts val="0"/>
                        </a:spcBef>
                        <a:spcAft>
                          <a:spcPts val="0"/>
                        </a:spcAft>
                        <a:buNone/>
                      </a:pPr>
                      <a:r>
                        <a:rPr b="1" lang="en" sz="1100">
                          <a:latin typeface="Calibri"/>
                          <a:ea typeface="Calibri"/>
                          <a:cs typeface="Calibri"/>
                          <a:sym typeface="Calibri"/>
                        </a:rPr>
                        <a:t>Student Name</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35300">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35300">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35300">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35300">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graphicFrame>
        <p:nvGraphicFramePr>
          <p:cNvPr id="70" name="Google Shape;70;p14"/>
          <p:cNvGraphicFramePr/>
          <p:nvPr/>
        </p:nvGraphicFramePr>
        <p:xfrm>
          <a:off x="464500" y="6728233"/>
          <a:ext cx="3000000" cy="3000000"/>
        </p:xfrm>
        <a:graphic>
          <a:graphicData uri="http://schemas.openxmlformats.org/drawingml/2006/table">
            <a:tbl>
              <a:tblPr>
                <a:noFill/>
                <a:tableStyleId>{F4E63800-F01B-451C-A84B-B65320F05078}</a:tableStyleId>
              </a:tblPr>
              <a:tblGrid>
                <a:gridCol w="855425"/>
                <a:gridCol w="855425"/>
                <a:gridCol w="855425"/>
                <a:gridCol w="855425"/>
                <a:gridCol w="855425"/>
                <a:gridCol w="855425"/>
                <a:gridCol w="855425"/>
                <a:gridCol w="855425"/>
              </a:tblGrid>
              <a:tr h="335300">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an-i-mal</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daff-o-dil</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ba-na-na</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ham-bur-ger</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la-dy-bug</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fam-i-ly</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el-e-phant</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335300">
                <a:tc>
                  <a:txBody>
                    <a:bodyPr/>
                    <a:lstStyle/>
                    <a:p>
                      <a:pPr indent="0" lvl="0" marL="0" rtl="0" algn="ctr">
                        <a:spcBef>
                          <a:spcPts val="0"/>
                        </a:spcBef>
                        <a:spcAft>
                          <a:spcPts val="0"/>
                        </a:spcAft>
                        <a:buNone/>
                      </a:pPr>
                      <a:r>
                        <a:rPr b="1" lang="en" sz="1100">
                          <a:latin typeface="Calibri"/>
                          <a:ea typeface="Calibri"/>
                          <a:cs typeface="Calibri"/>
                          <a:sym typeface="Calibri"/>
                        </a:rPr>
                        <a:t>Student Name</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35300">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35300">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35300">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35300">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