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8375F2C-A1D1-484B-8DFF-35824E4CC718}">
  <a:tblStyle styleId="{48375F2C-A1D1-484B-8DFF-35824E4CC718}"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FE6F5AD4-F6FA-41D8-B1F4-40AC5A728B18}"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{48375F2C-A1D1-484B-8DFF-35824E4CC718}</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200">
                          <a:latin typeface="Calibri"/>
                          <a:ea typeface="Calibri"/>
                          <a:cs typeface="Calibri"/>
                          <a:sym typeface="Calibri"/>
                        </a:rPr>
                        <a:t>Identifying Words in a Sentence or Phrase (with counters)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Phonological Awareness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94175" y="3443663"/>
          <a:ext cx="3000000" cy="3000000"/>
        </p:xfrm>
        <a:graphic>
          <a:graphicData uri="http://schemas.openxmlformats.org/drawingml/2006/table">
            <a:tbl>
              <a:tblPr>
                <a:noFill/>
                <a:tableStyleId>{48375F2C-A1D1-484B-8DFF-35824E4CC718}</a:tableStyleId>
              </a:tblPr>
              <a:tblGrid>
                <a:gridCol w="1212225"/>
                <a:gridCol w="5571875"/>
              </a:tblGrid>
              <a:tr h="43515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sentences or phrases (2, 3, 4, or 5 one-syllable words each, depending on the level of students)</a:t>
                      </a:r>
                      <a:endParaRPr sz="1100">
                        <a:solidFill>
                          <a:schemeClr val="dk1"/>
                        </a:solidFill>
                        <a:latin typeface="Calibri"/>
                        <a:ea typeface="Calibri"/>
                        <a:cs typeface="Calibri"/>
                        <a:sym typeface="Calibri"/>
                      </a:endParaRPr>
                    </a:p>
                    <a:p>
                      <a:pPr indent="-298450" lvl="0" marL="457200" rtl="0" algn="l">
                        <a:spcBef>
                          <a:spcPts val="0"/>
                        </a:spcBef>
                        <a:spcAft>
                          <a:spcPts val="0"/>
                        </a:spcAft>
                        <a:buSzPts val="1100"/>
                        <a:buFont typeface="Calibri"/>
                        <a:buChar char="❏"/>
                      </a:pPr>
                      <a:r>
                        <a:rPr lang="en" sz="1100">
                          <a:latin typeface="Calibri"/>
                          <a:ea typeface="Calibri"/>
                          <a:cs typeface="Calibri"/>
                          <a:sym typeface="Calibri"/>
                        </a:rPr>
                        <a:t>Counters of any kind</a:t>
                      </a:r>
                      <a:endParaRPr sz="11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 </a:t>
                      </a:r>
                      <a:r>
                        <a:rPr b="1" lang="en" sz="1100">
                          <a:solidFill>
                            <a:schemeClr val="dk1"/>
                          </a:solidFill>
                          <a:latin typeface="Calibri"/>
                          <a:ea typeface="Calibri"/>
                          <a:cs typeface="Calibri"/>
                          <a:sym typeface="Calibri"/>
                        </a:rPr>
                        <a:t>*Note: This is an auditory activity only. Counters are used to give a concrete representation of the spoken words.</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13" y="4415553"/>
          <a:ext cx="3000000" cy="3000000"/>
        </p:xfrm>
        <a:graphic>
          <a:graphicData uri="http://schemas.openxmlformats.org/drawingml/2006/table">
            <a:tbl>
              <a:tblPr>
                <a:noFill/>
                <a:tableStyleId>{48375F2C-A1D1-484B-8DFF-35824E4CC718}</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the students that you will say some sentences aloud.  First, they will listen to the sentence. Then, they will repeat the sentence exactly as it was said, with the same expression in their voices.</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Now, tell the students they will </a:t>
                      </a:r>
                      <a:r>
                        <a:rPr i="1" lang="en" sz="1100">
                          <a:solidFill>
                            <a:schemeClr val="dk1"/>
                          </a:solidFill>
                          <a:latin typeface="Calibri"/>
                          <a:ea typeface="Calibri"/>
                          <a:cs typeface="Calibri"/>
                          <a:sym typeface="Calibri"/>
                        </a:rPr>
                        <a:t>move a counter for each word they say.</a:t>
                      </a:r>
                      <a:r>
                        <a:rPr b="1" lang="en" sz="1100">
                          <a:solidFill>
                            <a:schemeClr val="dk1"/>
                          </a:solidFill>
                          <a:latin typeface="Calibri"/>
                          <a:ea typeface="Calibri"/>
                          <a:cs typeface="Calibri"/>
                          <a:sym typeface="Calibri"/>
                        </a:rPr>
                        <a:t> </a:t>
                      </a:r>
                      <a:r>
                        <a:rPr lang="en" sz="1100">
                          <a:solidFill>
                            <a:schemeClr val="dk1"/>
                          </a:solidFill>
                          <a:latin typeface="Calibri"/>
                          <a:ea typeface="Calibri"/>
                          <a:cs typeface="Calibri"/>
                          <a:sym typeface="Calibri"/>
                        </a:rPr>
                        <a:t>Repeat the sentence, carefully </a:t>
                      </a:r>
                      <a:r>
                        <a:rPr i="1" lang="en" sz="1100">
                          <a:solidFill>
                            <a:schemeClr val="dk1"/>
                          </a:solidFill>
                          <a:latin typeface="Calibri"/>
                          <a:ea typeface="Calibri"/>
                          <a:cs typeface="Calibri"/>
                          <a:sym typeface="Calibri"/>
                        </a:rPr>
                        <a:t>moving a counter for each word</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Ask the students to look at the counters and tell how many words were in the sentence.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rPr b="1" lang="en" sz="1100">
                          <a:solidFill>
                            <a:schemeClr val="dk1"/>
                          </a:solidFill>
                          <a:latin typeface="Calibri"/>
                          <a:ea typeface="Calibri"/>
                          <a:cs typeface="Calibri"/>
                          <a:sym typeface="Calibri"/>
                        </a:rPr>
                        <a:t>Note: </a:t>
                      </a:r>
                      <a:r>
                        <a:rPr lang="en" sz="1100">
                          <a:solidFill>
                            <a:schemeClr val="dk1"/>
                          </a:solidFill>
                          <a:latin typeface="Calibri"/>
                          <a:ea typeface="Calibri"/>
                          <a:cs typeface="Calibri"/>
                          <a:sym typeface="Calibri"/>
                        </a:rPr>
                        <a:t>If a student struggles to count the words in sentences, provide support by speaking very slowly. Teachers should also begin with sentences that are short, until mastery is achieved. Then, move to longer sentences. Using a variety of lengths throughout the activity is optimal. Teachers can model the activity following the “I Do, We Do, You Do” method.</a:t>
                      </a:r>
                      <a:endParaRPr b="1" sz="1100">
                        <a:solidFill>
                          <a:schemeClr val="dk1"/>
                        </a:solidFill>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12468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Students who struggle to “hear” and identify individual spoken words in sentences will struggle to read individual words in a text.  This is an important beginning skill for students who are learning print awareness (Moats, Tolman, 2009) and the alphabetic principle. This activity will raise awareness of spoken words in complete sentences. Students will use counters to represent each word in the sentence. This activity can be repeated using different sentences of varying lengths.</a:t>
            </a:r>
            <a:endParaRPr sz="1200"/>
          </a:p>
        </p:txBody>
      </p:sp>
      <p:graphicFrame>
        <p:nvGraphicFramePr>
          <p:cNvPr id="60" name="Google Shape;60;p13"/>
          <p:cNvGraphicFramePr/>
          <p:nvPr/>
        </p:nvGraphicFramePr>
        <p:xfrm>
          <a:off x="464525" y="6588733"/>
          <a:ext cx="3000000" cy="3000000"/>
        </p:xfrm>
        <a:graphic>
          <a:graphicData uri="http://schemas.openxmlformats.org/drawingml/2006/table">
            <a:tbl>
              <a:tblPr>
                <a:noFill/>
                <a:tableStyleId>{48375F2C-A1D1-484B-8DFF-35824E4CC718}</a:tableStyleId>
              </a:tblPr>
              <a:tblGrid>
                <a:gridCol w="1368675"/>
                <a:gridCol w="1368675"/>
                <a:gridCol w="1368675"/>
                <a:gridCol w="1368675"/>
                <a:gridCol w="1368675"/>
              </a:tblGrid>
              <a:tr h="609150">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identify the number of words in a sentence or Phrase; Mark N if they could not. </a:t>
                      </a:r>
                      <a:endParaRPr>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c hMerge="1"/>
                <a:tc hMerge="1"/>
                <a:tc hMerge="1"/>
              </a:tr>
            </a:tbl>
          </a:graphicData>
        </a:graphic>
      </p:graphicFrame>
      <p:graphicFrame>
        <p:nvGraphicFramePr>
          <p:cNvPr id="61" name="Google Shape;61;p13"/>
          <p:cNvGraphicFramePr/>
          <p:nvPr/>
        </p:nvGraphicFramePr>
        <p:xfrm>
          <a:off x="353925" y="7052375"/>
          <a:ext cx="3000000" cy="3000000"/>
        </p:xfrm>
        <a:graphic>
          <a:graphicData uri="http://schemas.openxmlformats.org/drawingml/2006/table">
            <a:tbl>
              <a:tblPr>
                <a:noFill/>
                <a:tableStyleId>{FE6F5AD4-F6FA-41D8-B1F4-40AC5A728B18}</a:tableStyleId>
              </a:tblPr>
              <a:tblGrid>
                <a:gridCol w="619750"/>
                <a:gridCol w="523875"/>
                <a:gridCol w="504825"/>
                <a:gridCol w="495300"/>
                <a:gridCol w="495300"/>
                <a:gridCol w="528325"/>
                <a:gridCol w="528325"/>
                <a:gridCol w="528325"/>
                <a:gridCol w="528325"/>
                <a:gridCol w="528325"/>
                <a:gridCol w="528325"/>
                <a:gridCol w="561975"/>
                <a:gridCol w="485775"/>
              </a:tblGrid>
              <a:tr h="12700">
                <a:tc>
                  <a:txBody>
                    <a:bodyPr/>
                    <a:lstStyle/>
                    <a:p>
                      <a:pPr indent="0" lvl="0" marL="0" rtl="0" algn="l">
                        <a:spcBef>
                          <a:spcPts val="0"/>
                        </a:spcBef>
                        <a:spcAft>
                          <a:spcPts val="0"/>
                        </a:spcAft>
                        <a:buNone/>
                      </a:pPr>
                      <a:r>
                        <a:rPr b="1" lang="en" sz="900">
                          <a:latin typeface="Calibri"/>
                          <a:ea typeface="Calibri"/>
                          <a:cs typeface="Calibri"/>
                          <a:sym typeface="Calibri"/>
                        </a:rPr>
                        <a:t>Number of Words in Sentence/Phrases</a:t>
                      </a:r>
                      <a:endParaRPr b="1" sz="9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b="1" lang="en" sz="800">
                          <a:latin typeface="Calibri"/>
                          <a:ea typeface="Calibri"/>
                          <a:cs typeface="Calibri"/>
                          <a:sym typeface="Calibri"/>
                        </a:rPr>
                        <a:t>Student Name</a:t>
                      </a:r>
                      <a:endParaRPr b="1" sz="800">
                        <a:latin typeface="Calibri"/>
                        <a:ea typeface="Calibri"/>
                        <a:cs typeface="Calibri"/>
                        <a:sym typeface="Calibri"/>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r>
              <a:tr h="12700">
                <a:tc>
                  <a:txBody>
                    <a:bodyPr/>
                    <a:lstStyle/>
                    <a:p>
                      <a:pPr indent="0" lvl="0" marL="0" rtl="0" algn="l">
                        <a:spcBef>
                          <a:spcPts val="0"/>
                        </a:spcBef>
                        <a:spcAft>
                          <a:spcPts val="0"/>
                        </a:spcAft>
                        <a:buNone/>
                      </a:pPr>
                      <a:r>
                        <a:rPr b="1" lang="en" sz="1100">
                          <a:latin typeface="Calibri"/>
                          <a:ea typeface="Calibri"/>
                          <a:cs typeface="Calibri"/>
                          <a:sym typeface="Calibri"/>
                        </a:rPr>
                        <a:t>2</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1100">
                          <a:latin typeface="Calibri"/>
                          <a:ea typeface="Calibri"/>
                          <a:cs typeface="Calibri"/>
                          <a:sym typeface="Calibri"/>
                        </a:rPr>
                        <a:t>3</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1100">
                          <a:latin typeface="Calibri"/>
                          <a:ea typeface="Calibri"/>
                          <a:cs typeface="Calibri"/>
                          <a:sym typeface="Calibri"/>
                        </a:rPr>
                        <a:t>4</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1100">
                          <a:latin typeface="Calibri"/>
                          <a:ea typeface="Calibri"/>
                          <a:cs typeface="Calibri"/>
                          <a:sym typeface="Calibri"/>
                        </a:rPr>
                        <a:t>5</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1100">
                          <a:latin typeface="Calibri"/>
                          <a:ea typeface="Calibri"/>
                          <a:cs typeface="Calibri"/>
                          <a:sym typeface="Calibri"/>
                        </a:rPr>
                        <a:t>6</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