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C7B0FA0-2992-41EB-BACA-E81FE89D9092}">
  <a:tblStyle styleId="{7C7B0FA0-2992-41EB-BACA-E81FE89D909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62BCE9DE-1D11-4DC2-9A59-FF460645246C}"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{7C7B0FA0-2992-41EB-BACA-E81FE89D9092}</a:tableStyleId>
              </a:tblPr>
              <a:tblGrid>
                <a:gridCol w="802925"/>
                <a:gridCol w="2394725"/>
                <a:gridCol w="19429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100"/>
                        <a:buFont typeface="Arial"/>
                        <a:buNone/>
                      </a:pPr>
                      <a:r>
                        <a:rPr lang="en" sz="1200">
                          <a:latin typeface="Calibri"/>
                          <a:ea typeface="Calibri"/>
                          <a:cs typeface="Calibri"/>
                          <a:sym typeface="Calibri"/>
                        </a:rPr>
                        <a:t>Identifying Words in a Short Sentence</a:t>
                      </a:r>
                      <a:endParaRPr sz="1200">
                        <a:latin typeface="Calibri"/>
                        <a:ea typeface="Calibri"/>
                        <a:cs typeface="Calibri"/>
                        <a:sym typeface="Calibri"/>
                      </a:endParaRPr>
                    </a:p>
                  </a:txBody>
                  <a:tcPr marT="91425" marB="91425" marR="0"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50" y="3406813"/>
          <a:ext cx="3000000" cy="3000000"/>
        </p:xfrm>
        <a:graphic>
          <a:graphicData uri="http://schemas.openxmlformats.org/drawingml/2006/table">
            <a:tbl>
              <a:tblPr>
                <a:noFill/>
                <a:tableStyleId>{7C7B0FA0-2992-41EB-BACA-E81FE89D9092}</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Sentences from a decodable reader</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unifix cubes (or any small manipulative)</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39200" y="3825640"/>
          <a:ext cx="3000000" cy="3000000"/>
        </p:xfrm>
        <a:graphic>
          <a:graphicData uri="http://schemas.openxmlformats.org/drawingml/2006/table">
            <a:tbl>
              <a:tblPr>
                <a:noFill/>
                <a:tableStyleId>{7C7B0FA0-2992-41EB-BACA-E81FE89D9092}</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Students will identify how many words are in a short sentence. Say to students, “I will be giving you cubes to count the number of words you hear in a sentence. When you hear a word, place a cube in front of you. We will do this together.”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 says, “I ate lunch.” Teacher will repeat and dictate the sentence, I ate lunch.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Students will then repeat the sentence, “I ate lunch.”</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 will model to students that a cube goes with each word that is said.</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 will repeat the activity and record student performance on identifying the words in the short sentence.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Example Sentences: (Sentences should vary in length.)</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The cat ran and hid.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The fox jumps high.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My mom is a good cook.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My pal loves to play with me. </a:t>
                      </a:r>
                      <a:endParaRPr sz="11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2468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Students who struggle to “hear” and identify individual spoken words in sentences will struggle to read individual words in a text.  This is an important beginning skill for students who are learning print awareness (Moats, Tolman, 2009) and the alphabetic principle. This activity will raise awareness of spoken words in complete sentences. Students will use counters to represent each word in the sentence. This activity can be repeated using different sentences of varying lengths.</a:t>
            </a:r>
            <a:endParaRPr sz="1200"/>
          </a:p>
        </p:txBody>
      </p:sp>
      <p:graphicFrame>
        <p:nvGraphicFramePr>
          <p:cNvPr id="60" name="Google Shape;60;p13"/>
          <p:cNvGraphicFramePr/>
          <p:nvPr/>
        </p:nvGraphicFramePr>
        <p:xfrm>
          <a:off x="464550" y="6670658"/>
          <a:ext cx="3000000" cy="3000000"/>
        </p:xfrm>
        <a:graphic>
          <a:graphicData uri="http://schemas.openxmlformats.org/drawingml/2006/table">
            <a:tbl>
              <a:tblPr>
                <a:noFill/>
                <a:tableStyleId>{7C7B0FA0-2992-41EB-BACA-E81FE89D9092}</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identify the number of words; Mark N if they could not.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1" name="Google Shape;61;p13"/>
          <p:cNvGraphicFramePr/>
          <p:nvPr/>
        </p:nvGraphicFramePr>
        <p:xfrm>
          <a:off x="333375" y="7258050"/>
          <a:ext cx="3000000" cy="3000000"/>
        </p:xfrm>
        <a:graphic>
          <a:graphicData uri="http://schemas.openxmlformats.org/drawingml/2006/table">
            <a:tbl>
              <a:tblPr>
                <a:noFill/>
                <a:tableStyleId>{62BCE9DE-1D11-4DC2-9A59-FF460645246C}</a:tableStyleId>
              </a:tblPr>
              <a:tblGrid>
                <a:gridCol w="714375"/>
                <a:gridCol w="619125"/>
                <a:gridCol w="619125"/>
                <a:gridCol w="619125"/>
                <a:gridCol w="619125"/>
                <a:gridCol w="619125"/>
                <a:gridCol w="619125"/>
                <a:gridCol w="619125"/>
                <a:gridCol w="619125"/>
                <a:gridCol w="619125"/>
                <a:gridCol w="819150"/>
              </a:tblGrid>
              <a:tr h="266700">
                <a:tc rowSpan="2">
                  <a:txBody>
                    <a:bodyPr/>
                    <a:lstStyle/>
                    <a:p>
                      <a:pPr indent="0" lvl="0" marL="0" rtl="0" algn="l">
                        <a:spcBef>
                          <a:spcPts val="0"/>
                        </a:spcBef>
                        <a:spcAft>
                          <a:spcPts val="0"/>
                        </a:spcAft>
                        <a:buNone/>
                      </a:pPr>
                      <a:r>
                        <a:rPr b="1" lang="en" sz="1100">
                          <a:latin typeface="Calibri"/>
                          <a:ea typeface="Calibri"/>
                          <a:cs typeface="Calibri"/>
                          <a:sym typeface="Calibri"/>
                        </a:rPr>
                        <a:t>Student Names</a:t>
                      </a:r>
                      <a:endParaRPr b="1" sz="1100">
                        <a:latin typeface="Calibri"/>
                        <a:ea typeface="Calibri"/>
                        <a:cs typeface="Calibri"/>
                        <a:sym typeface="Calibri"/>
                      </a:endParaRPr>
                    </a:p>
                  </a:txBody>
                  <a:tcPr marT="63500" marB="63500" marR="63500" marL="63500" anchor="b">
                    <a:solidFill>
                      <a:srgbClr val="94D193"/>
                    </a:solidFill>
                  </a:tcPr>
                </a:tc>
                <a:tc gridSpan="10">
                  <a:txBody>
                    <a:bodyPr/>
                    <a:lstStyle/>
                    <a:p>
                      <a:pPr indent="0" lvl="0" marL="0" rtl="0" algn="just">
                        <a:spcBef>
                          <a:spcPts val="0"/>
                        </a:spcBef>
                        <a:spcAft>
                          <a:spcPts val="0"/>
                        </a:spcAft>
                        <a:buNone/>
                      </a:pPr>
                      <a:r>
                        <a:rPr lang="en" sz="1100">
                          <a:latin typeface="Calibri"/>
                          <a:ea typeface="Calibri"/>
                          <a:cs typeface="Calibri"/>
                          <a:sym typeface="Calibri"/>
                        </a:rPr>
                        <a:t>Number of words in sentences will go across the top. Student identification will go next to the student name. </a:t>
                      </a:r>
                      <a:endParaRPr sz="1100">
                        <a:latin typeface="Calibri"/>
                        <a:ea typeface="Calibri"/>
                        <a:cs typeface="Calibri"/>
                        <a:sym typeface="Calibri"/>
                      </a:endParaRPr>
                    </a:p>
                  </a:txBody>
                  <a:tcPr marT="63500" marB="63500" marR="63500" marL="63500">
                    <a:solidFill>
                      <a:srgbClr val="94D193"/>
                    </a:solidFill>
                  </a:tcPr>
                </a:tc>
                <a:tc hMerge="1"/>
                <a:tc hMerge="1"/>
                <a:tc hMerge="1"/>
                <a:tc hMerge="1"/>
                <a:tc hMerge="1"/>
                <a:tc hMerge="1"/>
                <a:tc hMerge="1"/>
                <a:tc hMerge="1"/>
                <a:tc hMerge="1"/>
              </a:tr>
              <a:tr h="266700">
                <a:tc vMerge="1"/>
                <a:tc>
                  <a:txBody>
                    <a:bodyPr/>
                    <a:lstStyle/>
                    <a:p>
                      <a:pPr indent="0" lvl="0" marL="0" rtl="0" algn="ctr">
                        <a:spcBef>
                          <a:spcPts val="0"/>
                        </a:spcBef>
                        <a:spcAft>
                          <a:spcPts val="0"/>
                        </a:spcAft>
                        <a:buNone/>
                      </a:pPr>
                      <a:r>
                        <a:rPr b="1" lang="en" sz="1100">
                          <a:latin typeface="Calibri"/>
                          <a:ea typeface="Calibri"/>
                          <a:cs typeface="Calibri"/>
                          <a:sym typeface="Calibri"/>
                        </a:rPr>
                        <a:t>ex. 5</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t/>
                      </a:r>
                      <a:endParaRPr sz="1100">
                        <a:latin typeface="Calibri"/>
                        <a:ea typeface="Calibri"/>
                        <a:cs typeface="Calibri"/>
                        <a:sym typeface="Calibri"/>
                      </a:endParaRPr>
                    </a:p>
                  </a:txBody>
                  <a:tcPr marT="63500" marB="63500" marR="63500" marL="63500">
                    <a:solidFill>
                      <a:srgbClr val="94D193"/>
                    </a:solidFill>
                  </a:tcPr>
                </a:tc>
              </a:tr>
              <a:tr h="1270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ctr">
                        <a:spcBef>
                          <a:spcPts val="0"/>
                        </a:spcBef>
                        <a:spcAft>
                          <a:spcPts val="0"/>
                        </a:spcAft>
                        <a:buNone/>
                      </a:pPr>
                      <a:r>
                        <a:rPr b="1" lang="en" sz="1100">
                          <a:latin typeface="Calibri"/>
                          <a:ea typeface="Calibri"/>
                          <a:cs typeface="Calibri"/>
                          <a:sym typeface="Calibri"/>
                        </a:rPr>
                        <a:t>4</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 sz="1100">
                          <a:latin typeface="Calibri"/>
                          <a:ea typeface="Calibri"/>
                          <a:cs typeface="Calibri"/>
                          <a:sym typeface="Calibri"/>
                        </a:rPr>
                        <a:t>5</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 sz="1100">
                          <a:latin typeface="Calibri"/>
                          <a:ea typeface="Calibri"/>
                          <a:cs typeface="Calibri"/>
                          <a:sym typeface="Calibri"/>
                        </a:rPr>
                        <a:t>3</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 sz="1100">
                          <a:latin typeface="Calibri"/>
                          <a:ea typeface="Calibri"/>
                          <a:cs typeface="Calibri"/>
                          <a:sym typeface="Calibri"/>
                        </a:rPr>
                        <a:t>5</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 sz="1100">
                          <a:latin typeface="Calibri"/>
                          <a:ea typeface="Calibri"/>
                          <a:cs typeface="Calibri"/>
                          <a:sym typeface="Calibri"/>
                        </a:rPr>
                        <a:t>4</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