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DF41ED9-ECD0-4C09-A44C-CE625D16C866}">
  <a:tblStyle styleId="{EDF41ED9-ECD0-4C09-A44C-CE625D16C86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2108" y="52"/>
      </p:cViewPr>
      <p:guideLst>
        <p:guide orient="horz" pos="3168"/>
        <p:guide pos="2448"/>
        <p:guide orient="horz" pos="20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f9bf711952_0_0:notes"/>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f9bf71195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t="2954" b="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6839125" cy="548610"/>
        </p:xfrm>
        <a:graphic>
          <a:graphicData uri="http://schemas.openxmlformats.org/drawingml/2006/table">
            <a:tbl>
              <a:tblPr>
                <a:noFill/>
                <a:tableStyleId>{EDF41ED9-ECD0-4C09-A44C-CE625D16C866}</a:tableStyleId>
              </a:tblPr>
              <a:tblGrid>
                <a:gridCol w="802925">
                  <a:extLst>
                    <a:ext uri="{9D8B030D-6E8A-4147-A177-3AD203B41FA5}">
                      <a16:colId xmlns:a16="http://schemas.microsoft.com/office/drawing/2014/main" val="20000"/>
                    </a:ext>
                  </a:extLst>
                </a:gridCol>
                <a:gridCol w="2280425">
                  <a:extLst>
                    <a:ext uri="{9D8B030D-6E8A-4147-A177-3AD203B41FA5}">
                      <a16:colId xmlns:a16="http://schemas.microsoft.com/office/drawing/2014/main" val="20001"/>
                    </a:ext>
                  </a:extLst>
                </a:gridCol>
                <a:gridCol w="2057250">
                  <a:extLst>
                    <a:ext uri="{9D8B030D-6E8A-4147-A177-3AD203B41FA5}">
                      <a16:colId xmlns:a16="http://schemas.microsoft.com/office/drawing/2014/main" val="20002"/>
                    </a:ext>
                  </a:extLst>
                </a:gridCol>
                <a:gridCol w="1698525">
                  <a:extLst>
                    <a:ext uri="{9D8B030D-6E8A-4147-A177-3AD203B41FA5}">
                      <a16:colId xmlns:a16="http://schemas.microsoft.com/office/drawing/2014/main" val="20003"/>
                    </a:ext>
                  </a:extLst>
                </a:gridCol>
              </a:tblGrid>
              <a:tr h="548600">
                <a:tc>
                  <a:txBody>
                    <a:bodyPr/>
                    <a:lstStyle/>
                    <a:p>
                      <a:pPr marL="0" lvl="0" indent="0" algn="l" rtl="0">
                        <a:spcBef>
                          <a:spcPts val="0"/>
                        </a:spcBef>
                        <a:spcAft>
                          <a:spcPts val="0"/>
                        </a:spcAft>
                        <a:buNone/>
                      </a:pPr>
                      <a:r>
                        <a:rPr lang="en" b="1">
                          <a:latin typeface="Calibri"/>
                          <a:ea typeface="Calibri"/>
                          <a:cs typeface="Calibri"/>
                          <a:sym typeface="Calibri"/>
                        </a:rPr>
                        <a:t>Activity:</a:t>
                      </a:r>
                      <a:endParaRPr b="1">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sz="1200">
                          <a:latin typeface="Calibri"/>
                          <a:ea typeface="Calibri"/>
                          <a:cs typeface="Calibri"/>
                          <a:sym typeface="Calibri"/>
                        </a:rPr>
                        <a:t>Introduce and Practice Tricky Words: the, was, of</a:t>
                      </a:r>
                      <a:endParaRPr sz="1200">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n" b="1">
                          <a:latin typeface="Calibri"/>
                          <a:ea typeface="Calibri"/>
                          <a:cs typeface="Calibri"/>
                          <a:sym typeface="Calibri"/>
                        </a:rPr>
                        <a:t>“Reading Rope” Strand:</a:t>
                      </a:r>
                      <a:endParaRPr b="1">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0" lvl="0" indent="0" algn="just"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graphicFrame>
        <p:nvGraphicFramePr>
          <p:cNvPr id="57" name="Google Shape;57;p13"/>
          <p:cNvGraphicFramePr/>
          <p:nvPr/>
        </p:nvGraphicFramePr>
        <p:xfrm>
          <a:off x="494150" y="3443638"/>
          <a:ext cx="6784100" cy="471200"/>
        </p:xfrm>
        <a:graphic>
          <a:graphicData uri="http://schemas.openxmlformats.org/drawingml/2006/table">
            <a:tbl>
              <a:tblPr>
                <a:noFill/>
                <a:tableStyleId>{EDF41ED9-ECD0-4C09-A44C-CE625D16C866}</a:tableStyleId>
              </a:tblPr>
              <a:tblGrid>
                <a:gridCol w="1212225">
                  <a:extLst>
                    <a:ext uri="{9D8B030D-6E8A-4147-A177-3AD203B41FA5}">
                      <a16:colId xmlns:a16="http://schemas.microsoft.com/office/drawing/2014/main" val="20000"/>
                    </a:ext>
                  </a:extLst>
                </a:gridCol>
                <a:gridCol w="5571875">
                  <a:extLst>
                    <a:ext uri="{9D8B030D-6E8A-4147-A177-3AD203B41FA5}">
                      <a16:colId xmlns:a16="http://schemas.microsoft.com/office/drawing/2014/main" val="20001"/>
                    </a:ext>
                  </a:extLst>
                </a:gridCol>
              </a:tblGrid>
              <a:tr h="235600">
                <a:tc rowSpan="2">
                  <a:txBody>
                    <a:bodyPr/>
                    <a:lstStyle/>
                    <a:p>
                      <a:pPr marL="0" marR="0" lvl="0" indent="0" algn="l" rtl="0">
                        <a:lnSpc>
                          <a:spcPct val="100000"/>
                        </a:lnSpc>
                        <a:spcBef>
                          <a:spcPts val="0"/>
                        </a:spcBef>
                        <a:spcAft>
                          <a:spcPts val="0"/>
                        </a:spcAft>
                        <a:buNone/>
                      </a:pPr>
                      <a:r>
                        <a:rPr lang="en" b="1">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a:txBody>
                    <a:bodyPr/>
                    <a:lstStyle/>
                    <a:p>
                      <a:pPr marL="457200" lvl="0" indent="-304800" algn="l" rtl="0">
                        <a:spcBef>
                          <a:spcPts val="0"/>
                        </a:spcBef>
                        <a:spcAft>
                          <a:spcPts val="0"/>
                        </a:spcAft>
                        <a:buSzPts val="1200"/>
                        <a:buFont typeface="Calibri"/>
                        <a:buChar char="❏"/>
                      </a:pPr>
                      <a:r>
                        <a:rPr lang="en" sz="1200">
                          <a:latin typeface="Calibri"/>
                          <a:ea typeface="Calibri"/>
                          <a:cs typeface="Calibri"/>
                          <a:sym typeface="Calibri"/>
                        </a:rPr>
                        <a:t>Cards with “Tricky Words” written on them: the, was, of</a:t>
                      </a:r>
                      <a:endParaRPr sz="1200">
                        <a:latin typeface="Calibri"/>
                        <a:ea typeface="Calibri"/>
                        <a:cs typeface="Calibri"/>
                        <a:sym typeface="Calibri"/>
                      </a:endParaRPr>
                    </a:p>
                  </a:txBody>
                  <a:tcPr marL="0" marR="0" marT="0" marB="0">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extLst>
                  <a:ext uri="{0D108BD9-81ED-4DB2-BD59-A6C34878D82A}">
                    <a16:rowId xmlns:a16="http://schemas.microsoft.com/office/drawing/2014/main" val="10000"/>
                  </a:ext>
                </a:extLst>
              </a:tr>
              <a:tr h="235600">
                <a:tc vMerge="1">
                  <a:txBody>
                    <a:bodyPr/>
                    <a:lstStyle/>
                    <a:p>
                      <a:endParaRPr lang="en-US"/>
                    </a:p>
                  </a:txBody>
                  <a:tcPr/>
                </a:tc>
                <a:tc>
                  <a:txBody>
                    <a:bodyPr/>
                    <a:lstStyle/>
                    <a:p>
                      <a:pPr marL="457200" lvl="0" indent="0" algn="l" rtl="0">
                        <a:spcBef>
                          <a:spcPts val="0"/>
                        </a:spcBef>
                        <a:spcAft>
                          <a:spcPts val="0"/>
                        </a:spcAft>
                        <a:buNone/>
                      </a:pPr>
                      <a:endParaRPr sz="1200">
                        <a:latin typeface="Calibri"/>
                        <a:ea typeface="Calibri"/>
                        <a:cs typeface="Calibri"/>
                        <a:sym typeface="Calibri"/>
                      </a:endParaRPr>
                    </a:p>
                  </a:txBody>
                  <a:tcPr marL="0" marR="0" marT="0" marB="0">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58" name="Google Shape;58;p13"/>
          <p:cNvGraphicFramePr/>
          <p:nvPr/>
        </p:nvGraphicFramePr>
        <p:xfrm>
          <a:off x="466713" y="3801040"/>
          <a:ext cx="6838975" cy="4952940"/>
        </p:xfrm>
        <a:graphic>
          <a:graphicData uri="http://schemas.openxmlformats.org/drawingml/2006/table">
            <a:tbl>
              <a:tblPr>
                <a:noFill/>
                <a:tableStyleId>{EDF41ED9-ECD0-4C09-A44C-CE625D16C866}</a:tableStyleId>
              </a:tblPr>
              <a:tblGrid>
                <a:gridCol w="1106650">
                  <a:extLst>
                    <a:ext uri="{9D8B030D-6E8A-4147-A177-3AD203B41FA5}">
                      <a16:colId xmlns:a16="http://schemas.microsoft.com/office/drawing/2014/main" val="20000"/>
                    </a:ext>
                  </a:extLst>
                </a:gridCol>
                <a:gridCol w="2872550">
                  <a:extLst>
                    <a:ext uri="{9D8B030D-6E8A-4147-A177-3AD203B41FA5}">
                      <a16:colId xmlns:a16="http://schemas.microsoft.com/office/drawing/2014/main" val="20001"/>
                    </a:ext>
                  </a:extLst>
                </a:gridCol>
                <a:gridCol w="2859775">
                  <a:extLst>
                    <a:ext uri="{9D8B030D-6E8A-4147-A177-3AD203B41FA5}">
                      <a16:colId xmlns:a16="http://schemas.microsoft.com/office/drawing/2014/main" val="20002"/>
                    </a:ext>
                  </a:extLst>
                </a:gridCol>
              </a:tblGrid>
              <a:tr h="1869325">
                <a:tc>
                  <a:txBody>
                    <a:bodyPr/>
                    <a:lstStyle/>
                    <a:p>
                      <a:pPr marL="0" marR="0" lvl="0" indent="0" algn="ctr" rtl="0">
                        <a:lnSpc>
                          <a:spcPct val="100000"/>
                        </a:lnSpc>
                        <a:spcBef>
                          <a:spcPts val="0"/>
                        </a:spcBef>
                        <a:spcAft>
                          <a:spcPts val="0"/>
                        </a:spcAft>
                        <a:buNone/>
                      </a:pPr>
                      <a:r>
                        <a:rPr lang="en" b="1">
                          <a:latin typeface="Calibri"/>
                          <a:ea typeface="Calibri"/>
                          <a:cs typeface="Calibri"/>
                          <a:sym typeface="Calibri"/>
                        </a:rPr>
                        <a:t>Description of Activity:</a:t>
                      </a:r>
                      <a:endParaRPr>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gridSpan="2">
                  <a:txBody>
                    <a:bodyPr/>
                    <a:lstStyle/>
                    <a:p>
                      <a:pPr marL="9144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This activity works for any “tricky word” that is a part of a word list or any word that comes up in the context of a reading passage.</a:t>
                      </a:r>
                      <a:endParaRPr sz="1100">
                        <a:solidFill>
                          <a:schemeClr val="dk1"/>
                        </a:solidFill>
                        <a:latin typeface="Calibri"/>
                        <a:ea typeface="Calibri"/>
                        <a:cs typeface="Calibri"/>
                        <a:sym typeface="Calibri"/>
                      </a:endParaRPr>
                    </a:p>
                    <a:p>
                      <a:pPr marL="9144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First, tell the students that you are going to teach them a way to “sound out” or “decode” a word that does not follow the regular rules that are used. Ask the students to look at each word card and express any vowel,  diagraph, or diphthong patterns.</a:t>
                      </a:r>
                      <a:endParaRPr sz="1100">
                        <a:solidFill>
                          <a:schemeClr val="dk1"/>
                        </a:solidFill>
                        <a:latin typeface="Calibri"/>
                        <a:ea typeface="Calibri"/>
                        <a:cs typeface="Calibri"/>
                        <a:sym typeface="Calibri"/>
                      </a:endParaRPr>
                    </a:p>
                    <a:p>
                      <a:pPr marL="914400" lvl="0" indent="-304800" algn="just" rtl="0">
                        <a:spcBef>
                          <a:spcPts val="0"/>
                        </a:spcBef>
                        <a:spcAft>
                          <a:spcPts val="0"/>
                        </a:spcAft>
                        <a:buSzPts val="1200"/>
                        <a:buFont typeface="Calibri"/>
                        <a:buChar char="●"/>
                      </a:pPr>
                      <a:r>
                        <a:rPr lang="en" sz="1100">
                          <a:solidFill>
                            <a:schemeClr val="dk1"/>
                          </a:solidFill>
                          <a:latin typeface="Calibri"/>
                          <a:ea typeface="Calibri"/>
                          <a:cs typeface="Calibri"/>
                          <a:sym typeface="Calibri"/>
                        </a:rPr>
                        <a:t>Then, you will facilitate a class discussion about these words. It is important to draw attention to these words in the future so students will remember the discussion that has taken place. Also, by creating an anchor chart or other artifacts of classroom learning, students can reference these words throughout any learning activity.</a:t>
                      </a:r>
                      <a:endParaRPr sz="1100">
                        <a:solidFill>
                          <a:schemeClr val="dk1"/>
                        </a:solidFill>
                        <a:latin typeface="Calibri"/>
                        <a:ea typeface="Calibri"/>
                        <a:cs typeface="Calibri"/>
                        <a:sym typeface="Calibri"/>
                      </a:endParaRPr>
                    </a:p>
                    <a:p>
                      <a:pPr marL="0" lvl="0" indent="0" algn="just" rtl="0">
                        <a:spcBef>
                          <a:spcPts val="0"/>
                        </a:spcBef>
                        <a:spcAft>
                          <a:spcPts val="0"/>
                        </a:spcAft>
                        <a:buNone/>
                      </a:pPr>
                      <a:endParaRPr sz="1200">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1869325">
                <a:tc gridSpan="3">
                  <a:txBody>
                    <a:bodyPr/>
                    <a:lstStyle/>
                    <a:p>
                      <a:pPr marL="0" lvl="0" indent="0" algn="just" rtl="0">
                        <a:spcBef>
                          <a:spcPts val="0"/>
                        </a:spcBef>
                        <a:spcAft>
                          <a:spcPts val="0"/>
                        </a:spcAft>
                        <a:buClr>
                          <a:schemeClr val="dk1"/>
                        </a:buClr>
                        <a:buSzPts val="1100"/>
                        <a:buFont typeface="Arial"/>
                        <a:buNone/>
                      </a:pPr>
                      <a:r>
                        <a:rPr lang="en" sz="1100" b="1">
                          <a:solidFill>
                            <a:schemeClr val="dk1"/>
                          </a:solidFill>
                          <a:latin typeface="Calibri"/>
                          <a:ea typeface="Calibri"/>
                          <a:cs typeface="Calibri"/>
                          <a:sym typeface="Calibri"/>
                        </a:rPr>
                        <a:t>the</a:t>
                      </a:r>
                      <a:r>
                        <a:rPr lang="en" sz="1100">
                          <a:solidFill>
                            <a:schemeClr val="dk1"/>
                          </a:solidFill>
                          <a:latin typeface="Calibri"/>
                          <a:ea typeface="Calibri"/>
                          <a:cs typeface="Calibri"/>
                          <a:sym typeface="Calibri"/>
                        </a:rPr>
                        <a:t>: Point out the diagraph /th/; the long vowel e (</a:t>
                      </a:r>
                      <a:r>
                        <a:rPr lang="en" sz="1100" i="1">
                          <a:solidFill>
                            <a:schemeClr val="dk1"/>
                          </a:solidFill>
                          <a:latin typeface="Calibri"/>
                          <a:ea typeface="Calibri"/>
                          <a:cs typeface="Calibri"/>
                          <a:sym typeface="Calibri"/>
                        </a:rPr>
                        <a:t>not a silent e</a:t>
                      </a:r>
                      <a:r>
                        <a:rPr lang="en" sz="1100">
                          <a:solidFill>
                            <a:schemeClr val="dk1"/>
                          </a:solidFill>
                          <a:latin typeface="Calibri"/>
                          <a:ea typeface="Calibri"/>
                          <a:cs typeface="Calibri"/>
                          <a:sym typeface="Calibri"/>
                        </a:rPr>
                        <a:t>) at the end of the word; /th/ /e/ (long e sound)</a:t>
                      </a:r>
                      <a:endParaRPr sz="11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en" sz="1100" b="1">
                          <a:solidFill>
                            <a:schemeClr val="dk1"/>
                          </a:solidFill>
                          <a:latin typeface="Calibri"/>
                          <a:ea typeface="Calibri"/>
                          <a:cs typeface="Calibri"/>
                          <a:sym typeface="Calibri"/>
                        </a:rPr>
                        <a:t>was</a:t>
                      </a:r>
                      <a:r>
                        <a:rPr lang="en" sz="1100">
                          <a:solidFill>
                            <a:schemeClr val="dk1"/>
                          </a:solidFill>
                          <a:latin typeface="Calibri"/>
                          <a:ea typeface="Calibri"/>
                          <a:cs typeface="Calibri"/>
                          <a:sym typeface="Calibri"/>
                        </a:rPr>
                        <a:t>: Point out that the a has a schwa sound, not a short a. /w/ /u/ /s/ </a:t>
                      </a:r>
                      <a:endParaRPr sz="11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*The schwa rule states that a vowel has a “lazy,” or neutral sound, usually the sound of a short u. An interesting way to teach it could be that an alien spaceship came down and zapped it. You can even draw a spaceship above the letter to give a visual representation of this. Students love interesting stories! </a:t>
                      </a:r>
                      <a:endParaRPr sz="11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endParaRPr sz="11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en" sz="1100" b="1">
                          <a:solidFill>
                            <a:schemeClr val="dk1"/>
                          </a:solidFill>
                          <a:latin typeface="Calibri"/>
                          <a:ea typeface="Calibri"/>
                          <a:cs typeface="Calibri"/>
                          <a:sym typeface="Calibri"/>
                        </a:rPr>
                        <a:t>of: </a:t>
                      </a:r>
                      <a:r>
                        <a:rPr lang="en" sz="1100">
                          <a:solidFill>
                            <a:schemeClr val="dk1"/>
                          </a:solidFill>
                          <a:latin typeface="Calibri"/>
                          <a:ea typeface="Calibri"/>
                          <a:cs typeface="Calibri"/>
                          <a:sym typeface="Calibri"/>
                        </a:rPr>
                        <a:t>If mentioned before, point out that the o is a schwa sound (“lazy” or neutral vowel). It could be decoded /u/ /f/.</a:t>
                      </a:r>
                      <a:endParaRPr sz="11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en" sz="1100" b="1">
                          <a:solidFill>
                            <a:schemeClr val="dk1"/>
                          </a:solidFill>
                          <a:latin typeface="Calibri"/>
                          <a:ea typeface="Calibri"/>
                          <a:cs typeface="Calibri"/>
                          <a:sym typeface="Calibri"/>
                        </a:rPr>
                        <a:t>Practicing the Tricky Words: </a:t>
                      </a:r>
                      <a:r>
                        <a:rPr lang="en" sz="1100">
                          <a:solidFill>
                            <a:schemeClr val="dk1"/>
                          </a:solidFill>
                          <a:latin typeface="Calibri"/>
                          <a:ea typeface="Calibri"/>
                          <a:cs typeface="Calibri"/>
                          <a:sym typeface="Calibri"/>
                        </a:rPr>
                        <a:t>It is important to draw explicit attention to these words in context in reading passages that surface during instruction. When students discover these words, have them share with their classmates what they found. By posting these words, and similar words, on anchor charts or other learning artifacts, students will be reminded of strategies to decode them. Also, students may find other words they think are “tricky!” Students can generate strategies to add and make this learning meaningful. </a:t>
                      </a:r>
                      <a:endParaRPr sz="110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b="1">
                        <a:latin typeface="Calibri"/>
                        <a:ea typeface="Calibri"/>
                        <a:cs typeface="Calibri"/>
                        <a:sym typeface="Calibri"/>
                      </a:endParaRPr>
                    </a:p>
                  </a:txBody>
                  <a:tcPr marL="91425" marR="91425" marT="91425" marB="91425">
                    <a:lnL w="9525" cap="flat" cmpd="sng">
                      <a:solidFill>
                        <a:srgbClr val="F7F2E9">
                          <a:alpha val="0"/>
                        </a:srgbClr>
                      </a:solidFill>
                      <a:prstDash val="solid"/>
                      <a:round/>
                      <a:headEnd type="none" w="sm" len="sm"/>
                      <a:tailEnd type="none" w="sm" len="sm"/>
                    </a:lnL>
                    <a:lnR w="9525" cap="flat" cmpd="sng">
                      <a:solidFill>
                        <a:srgbClr val="F7F2E9">
                          <a:alpha val="0"/>
                        </a:srgbClr>
                      </a:solidFill>
                      <a:prstDash val="solid"/>
                      <a:round/>
                      <a:headEnd type="none" w="sm" len="sm"/>
                      <a:tailEnd type="none" w="sm" len="sm"/>
                    </a:lnR>
                    <a:lnT w="9525" cap="flat" cmpd="sng">
                      <a:solidFill>
                        <a:srgbClr val="F7F2E9">
                          <a:alpha val="0"/>
                        </a:srgbClr>
                      </a:solidFill>
                      <a:prstDash val="solid"/>
                      <a:round/>
                      <a:headEnd type="none" w="sm" len="sm"/>
                      <a:tailEnd type="none" w="sm" len="sm"/>
                    </a:lnT>
                    <a:lnB w="9525" cap="flat" cmpd="sng">
                      <a:solidFill>
                        <a:srgbClr val="F7F2E9">
                          <a:alpha val="0"/>
                        </a:srgbClr>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59" name="Google Shape;59;p13"/>
          <p:cNvSpPr txBox="1"/>
          <p:nvPr/>
        </p:nvSpPr>
        <p:spPr>
          <a:xfrm>
            <a:off x="466663" y="2015450"/>
            <a:ext cx="6839100" cy="1246800"/>
          </a:xfrm>
          <a:prstGeom prst="rect">
            <a:avLst/>
          </a:prstGeom>
          <a:noFill/>
          <a:ln w="28575" cap="flat" cmpd="sng">
            <a:solidFill>
              <a:srgbClr val="9D90BB"/>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b="1">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marL="0" lvl="0" indent="0" algn="just" rtl="0">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“Tricky Words” are words that cannot be sounded out by decoding strategies. They are non-phonetic, or they may not be decodable based on a student’s current level of code knowledge. This means that when you sound them out, the sounds you will say produce a word that is not recognizable. Therefore, students must be taught strategies to help them with these types of words. Many of these words are derivatives of Old English words that have actually changed spelling throughout the years.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t="2954" b="2954"/>
          <a:stretch/>
        </p:blipFill>
        <p:spPr>
          <a:xfrm>
            <a:off x="0" y="-114300"/>
            <a:ext cx="7772400" cy="1343025"/>
          </a:xfrm>
          <a:prstGeom prst="rect">
            <a:avLst/>
          </a:prstGeom>
          <a:noFill/>
          <a:ln>
            <a:noFill/>
          </a:ln>
        </p:spPr>
      </p:pic>
      <p:graphicFrame>
        <p:nvGraphicFramePr>
          <p:cNvPr id="66" name="Google Shape;66;p14"/>
          <p:cNvGraphicFramePr/>
          <p:nvPr/>
        </p:nvGraphicFramePr>
        <p:xfrm>
          <a:off x="464513" y="1584308"/>
          <a:ext cx="3000000" cy="3000000"/>
        </p:xfrm>
        <a:graphic>
          <a:graphicData uri="http://schemas.openxmlformats.org/drawingml/2006/table">
            <a:tbl>
              <a:tblPr>
                <a:noFill/>
                <a:tableStyleId>{EDF41ED9-ECD0-4C09-A44C-CE625D16C866}</a:tableStyleId>
              </a:tblPr>
              <a:tblGrid>
                <a:gridCol w="1368675">
                  <a:extLst>
                    <a:ext uri="{9D8B030D-6E8A-4147-A177-3AD203B41FA5}">
                      <a16:colId xmlns:a16="http://schemas.microsoft.com/office/drawing/2014/main" val="20000"/>
                    </a:ext>
                  </a:extLst>
                </a:gridCol>
                <a:gridCol w="1368675">
                  <a:extLst>
                    <a:ext uri="{9D8B030D-6E8A-4147-A177-3AD203B41FA5}">
                      <a16:colId xmlns:a16="http://schemas.microsoft.com/office/drawing/2014/main" val="20001"/>
                    </a:ext>
                  </a:extLst>
                </a:gridCol>
                <a:gridCol w="1368675">
                  <a:extLst>
                    <a:ext uri="{9D8B030D-6E8A-4147-A177-3AD203B41FA5}">
                      <a16:colId xmlns:a16="http://schemas.microsoft.com/office/drawing/2014/main" val="20002"/>
                    </a:ext>
                  </a:extLst>
                </a:gridCol>
                <a:gridCol w="1368675">
                  <a:extLst>
                    <a:ext uri="{9D8B030D-6E8A-4147-A177-3AD203B41FA5}">
                      <a16:colId xmlns:a16="http://schemas.microsoft.com/office/drawing/2014/main" val="20003"/>
                    </a:ext>
                  </a:extLst>
                </a:gridCol>
                <a:gridCol w="1368675">
                  <a:extLst>
                    <a:ext uri="{9D8B030D-6E8A-4147-A177-3AD203B41FA5}">
                      <a16:colId xmlns:a16="http://schemas.microsoft.com/office/drawing/2014/main" val="20004"/>
                    </a:ext>
                  </a:extLst>
                </a:gridCol>
              </a:tblGrid>
              <a:tr h="670575">
                <a:tc gridSpan="5">
                  <a:txBody>
                    <a:bodyPr/>
                    <a:lstStyle/>
                    <a:p>
                      <a:pPr marL="0" lvl="0" indent="0" algn="l" rtl="0">
                        <a:spcBef>
                          <a:spcPts val="0"/>
                        </a:spcBef>
                        <a:spcAft>
                          <a:spcPts val="0"/>
                        </a:spcAft>
                        <a:buNone/>
                      </a:pPr>
                      <a:r>
                        <a:rPr lang="en" b="1">
                          <a:latin typeface="Calibri"/>
                          <a:ea typeface="Calibri"/>
                          <a:cs typeface="Calibri"/>
                          <a:sym typeface="Calibri"/>
                        </a:rPr>
                        <a:t>Recording: </a:t>
                      </a:r>
                      <a:r>
                        <a:rPr lang="en">
                          <a:latin typeface="Calibri"/>
                          <a:ea typeface="Calibri"/>
                          <a:cs typeface="Calibri"/>
                          <a:sym typeface="Calibri"/>
                        </a:rPr>
                        <a:t>Mark Y if the student was able to identify the given tricky word; Mark N if they could not. </a:t>
                      </a:r>
                      <a:endParaRPr>
                        <a:latin typeface="Calibri"/>
                        <a:ea typeface="Calibri"/>
                        <a:cs typeface="Calibri"/>
                        <a:sym typeface="Calibri"/>
                      </a:endParaRPr>
                    </a:p>
                  </a:txBody>
                  <a:tcPr marL="0" marR="0" marT="0" marB="0">
                    <a:lnL w="9525" cap="flat" cmpd="sng">
                      <a:solidFill>
                        <a:srgbClr val="F7F2E9"/>
                      </a:solidFill>
                      <a:prstDash val="solid"/>
                      <a:round/>
                      <a:headEnd type="none" w="sm" len="sm"/>
                      <a:tailEnd type="none" w="sm" len="sm"/>
                    </a:lnL>
                    <a:lnR w="9525" cap="flat" cmpd="sng">
                      <a:solidFill>
                        <a:srgbClr val="F7F2E9"/>
                      </a:solidFill>
                      <a:prstDash val="solid"/>
                      <a:round/>
                      <a:headEnd type="none" w="sm" len="sm"/>
                      <a:tailEnd type="none" w="sm" len="sm"/>
                    </a:lnR>
                    <a:lnT w="9525" cap="flat" cmpd="sng">
                      <a:solidFill>
                        <a:srgbClr val="F7F2E9"/>
                      </a:solidFill>
                      <a:prstDash val="solid"/>
                      <a:round/>
                      <a:headEnd type="none" w="sm" len="sm"/>
                      <a:tailEnd type="none" w="sm" len="sm"/>
                    </a:lnT>
                    <a:lnB w="9525" cap="flat" cmpd="sng">
                      <a:solidFill>
                        <a:srgbClr val="F7F2E9"/>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bl>
          </a:graphicData>
        </a:graphic>
      </p:graphicFrame>
      <p:graphicFrame>
        <p:nvGraphicFramePr>
          <p:cNvPr id="67" name="Google Shape;67;p14"/>
          <p:cNvGraphicFramePr/>
          <p:nvPr/>
        </p:nvGraphicFramePr>
        <p:xfrm>
          <a:off x="464513" y="2441982"/>
          <a:ext cx="3000000" cy="3000000"/>
        </p:xfrm>
        <a:graphic>
          <a:graphicData uri="http://schemas.openxmlformats.org/drawingml/2006/table">
            <a:tbl>
              <a:tblPr>
                <a:noFill/>
                <a:tableStyleId>{EDF41ED9-ECD0-4C09-A44C-CE625D16C866}</a:tableStyleId>
              </a:tblPr>
              <a:tblGrid>
                <a:gridCol w="1140575">
                  <a:extLst>
                    <a:ext uri="{9D8B030D-6E8A-4147-A177-3AD203B41FA5}">
                      <a16:colId xmlns:a16="http://schemas.microsoft.com/office/drawing/2014/main" val="20000"/>
                    </a:ext>
                  </a:extLst>
                </a:gridCol>
                <a:gridCol w="1140575">
                  <a:extLst>
                    <a:ext uri="{9D8B030D-6E8A-4147-A177-3AD203B41FA5}">
                      <a16:colId xmlns:a16="http://schemas.microsoft.com/office/drawing/2014/main" val="20001"/>
                    </a:ext>
                  </a:extLst>
                </a:gridCol>
                <a:gridCol w="1140575">
                  <a:extLst>
                    <a:ext uri="{9D8B030D-6E8A-4147-A177-3AD203B41FA5}">
                      <a16:colId xmlns:a16="http://schemas.microsoft.com/office/drawing/2014/main" val="20002"/>
                    </a:ext>
                  </a:extLst>
                </a:gridCol>
                <a:gridCol w="1140575">
                  <a:extLst>
                    <a:ext uri="{9D8B030D-6E8A-4147-A177-3AD203B41FA5}">
                      <a16:colId xmlns:a16="http://schemas.microsoft.com/office/drawing/2014/main" val="20003"/>
                    </a:ext>
                  </a:extLst>
                </a:gridCol>
                <a:gridCol w="1140575">
                  <a:extLst>
                    <a:ext uri="{9D8B030D-6E8A-4147-A177-3AD203B41FA5}">
                      <a16:colId xmlns:a16="http://schemas.microsoft.com/office/drawing/2014/main" val="20004"/>
                    </a:ext>
                  </a:extLst>
                </a:gridCol>
                <a:gridCol w="1140575">
                  <a:extLst>
                    <a:ext uri="{9D8B030D-6E8A-4147-A177-3AD203B41FA5}">
                      <a16:colId xmlns:a16="http://schemas.microsoft.com/office/drawing/2014/main" val="20005"/>
                    </a:ext>
                  </a:extLst>
                </a:gridCol>
              </a:tblGrid>
              <a:tr h="229250">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r>
                        <a:rPr lang="en" b="1">
                          <a:latin typeface="Calibri"/>
                          <a:ea typeface="Calibri"/>
                          <a:cs typeface="Calibri"/>
                          <a:sym typeface="Calibri"/>
                        </a:rPr>
                        <a:t>Student name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extLst>
                  <a:ext uri="{0D108BD9-81ED-4DB2-BD59-A6C34878D82A}">
                    <a16:rowId xmlns:a16="http://schemas.microsoft.com/office/drawing/2014/main" val="10000"/>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the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was</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of</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graphicFrame>
        <p:nvGraphicFramePr>
          <p:cNvPr id="68" name="Google Shape;68;p14"/>
          <p:cNvGraphicFramePr/>
          <p:nvPr/>
        </p:nvGraphicFramePr>
        <p:xfrm>
          <a:off x="464463" y="3601457"/>
          <a:ext cx="3000000" cy="3000000"/>
        </p:xfrm>
        <a:graphic>
          <a:graphicData uri="http://schemas.openxmlformats.org/drawingml/2006/table">
            <a:tbl>
              <a:tblPr>
                <a:noFill/>
                <a:tableStyleId>{EDF41ED9-ECD0-4C09-A44C-CE625D16C866}</a:tableStyleId>
              </a:tblPr>
              <a:tblGrid>
                <a:gridCol w="1140575">
                  <a:extLst>
                    <a:ext uri="{9D8B030D-6E8A-4147-A177-3AD203B41FA5}">
                      <a16:colId xmlns:a16="http://schemas.microsoft.com/office/drawing/2014/main" val="20000"/>
                    </a:ext>
                  </a:extLst>
                </a:gridCol>
                <a:gridCol w="1140575">
                  <a:extLst>
                    <a:ext uri="{9D8B030D-6E8A-4147-A177-3AD203B41FA5}">
                      <a16:colId xmlns:a16="http://schemas.microsoft.com/office/drawing/2014/main" val="20001"/>
                    </a:ext>
                  </a:extLst>
                </a:gridCol>
                <a:gridCol w="1140575">
                  <a:extLst>
                    <a:ext uri="{9D8B030D-6E8A-4147-A177-3AD203B41FA5}">
                      <a16:colId xmlns:a16="http://schemas.microsoft.com/office/drawing/2014/main" val="20002"/>
                    </a:ext>
                  </a:extLst>
                </a:gridCol>
                <a:gridCol w="1140575">
                  <a:extLst>
                    <a:ext uri="{9D8B030D-6E8A-4147-A177-3AD203B41FA5}">
                      <a16:colId xmlns:a16="http://schemas.microsoft.com/office/drawing/2014/main" val="20003"/>
                    </a:ext>
                  </a:extLst>
                </a:gridCol>
                <a:gridCol w="1140575">
                  <a:extLst>
                    <a:ext uri="{9D8B030D-6E8A-4147-A177-3AD203B41FA5}">
                      <a16:colId xmlns:a16="http://schemas.microsoft.com/office/drawing/2014/main" val="20004"/>
                    </a:ext>
                  </a:extLst>
                </a:gridCol>
                <a:gridCol w="1140575">
                  <a:extLst>
                    <a:ext uri="{9D8B030D-6E8A-4147-A177-3AD203B41FA5}">
                      <a16:colId xmlns:a16="http://schemas.microsoft.com/office/drawing/2014/main" val="20005"/>
                    </a:ext>
                  </a:extLst>
                </a:gridCol>
              </a:tblGrid>
              <a:tr h="229250">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r>
                        <a:rPr lang="en" b="1">
                          <a:solidFill>
                            <a:schemeClr val="dk1"/>
                          </a:solidFill>
                          <a:latin typeface="Calibri"/>
                          <a:ea typeface="Calibri"/>
                          <a:cs typeface="Calibri"/>
                          <a:sym typeface="Calibri"/>
                        </a:rPr>
                        <a:t>Student name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extLst>
                  <a:ext uri="{0D108BD9-81ED-4DB2-BD59-A6C34878D82A}">
                    <a16:rowId xmlns:a16="http://schemas.microsoft.com/office/drawing/2014/main" val="10000"/>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the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was</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of</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graphicFrame>
        <p:nvGraphicFramePr>
          <p:cNvPr id="69" name="Google Shape;69;p14"/>
          <p:cNvGraphicFramePr/>
          <p:nvPr/>
        </p:nvGraphicFramePr>
        <p:xfrm>
          <a:off x="464463" y="4760933"/>
          <a:ext cx="3000000" cy="3000000"/>
        </p:xfrm>
        <a:graphic>
          <a:graphicData uri="http://schemas.openxmlformats.org/drawingml/2006/table">
            <a:tbl>
              <a:tblPr>
                <a:noFill/>
                <a:tableStyleId>{EDF41ED9-ECD0-4C09-A44C-CE625D16C866}</a:tableStyleId>
              </a:tblPr>
              <a:tblGrid>
                <a:gridCol w="1140575">
                  <a:extLst>
                    <a:ext uri="{9D8B030D-6E8A-4147-A177-3AD203B41FA5}">
                      <a16:colId xmlns:a16="http://schemas.microsoft.com/office/drawing/2014/main" val="20000"/>
                    </a:ext>
                  </a:extLst>
                </a:gridCol>
                <a:gridCol w="1140575">
                  <a:extLst>
                    <a:ext uri="{9D8B030D-6E8A-4147-A177-3AD203B41FA5}">
                      <a16:colId xmlns:a16="http://schemas.microsoft.com/office/drawing/2014/main" val="20001"/>
                    </a:ext>
                  </a:extLst>
                </a:gridCol>
                <a:gridCol w="1140575">
                  <a:extLst>
                    <a:ext uri="{9D8B030D-6E8A-4147-A177-3AD203B41FA5}">
                      <a16:colId xmlns:a16="http://schemas.microsoft.com/office/drawing/2014/main" val="20002"/>
                    </a:ext>
                  </a:extLst>
                </a:gridCol>
                <a:gridCol w="1140575">
                  <a:extLst>
                    <a:ext uri="{9D8B030D-6E8A-4147-A177-3AD203B41FA5}">
                      <a16:colId xmlns:a16="http://schemas.microsoft.com/office/drawing/2014/main" val="20003"/>
                    </a:ext>
                  </a:extLst>
                </a:gridCol>
                <a:gridCol w="1140575">
                  <a:extLst>
                    <a:ext uri="{9D8B030D-6E8A-4147-A177-3AD203B41FA5}">
                      <a16:colId xmlns:a16="http://schemas.microsoft.com/office/drawing/2014/main" val="20004"/>
                    </a:ext>
                  </a:extLst>
                </a:gridCol>
                <a:gridCol w="1140575">
                  <a:extLst>
                    <a:ext uri="{9D8B030D-6E8A-4147-A177-3AD203B41FA5}">
                      <a16:colId xmlns:a16="http://schemas.microsoft.com/office/drawing/2014/main" val="20005"/>
                    </a:ext>
                  </a:extLst>
                </a:gridCol>
              </a:tblGrid>
              <a:tr h="229250">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r>
                        <a:rPr lang="en" b="1">
                          <a:solidFill>
                            <a:schemeClr val="dk1"/>
                          </a:solidFill>
                          <a:latin typeface="Calibri"/>
                          <a:ea typeface="Calibri"/>
                          <a:cs typeface="Calibri"/>
                          <a:sym typeface="Calibri"/>
                        </a:rPr>
                        <a:t>Student </a:t>
                      </a:r>
                      <a:r>
                        <a:rPr lang="en" b="1">
                          <a:latin typeface="Calibri"/>
                          <a:ea typeface="Calibri"/>
                          <a:cs typeface="Calibri"/>
                          <a:sym typeface="Calibri"/>
                        </a:rPr>
                        <a:t>name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extLst>
                  <a:ext uri="{0D108BD9-81ED-4DB2-BD59-A6C34878D82A}">
                    <a16:rowId xmlns:a16="http://schemas.microsoft.com/office/drawing/2014/main" val="10000"/>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the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was</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of</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graphicFrame>
        <p:nvGraphicFramePr>
          <p:cNvPr id="70" name="Google Shape;70;p14"/>
          <p:cNvGraphicFramePr/>
          <p:nvPr/>
        </p:nvGraphicFramePr>
        <p:xfrm>
          <a:off x="464513" y="5895833"/>
          <a:ext cx="3000000" cy="3000000"/>
        </p:xfrm>
        <a:graphic>
          <a:graphicData uri="http://schemas.openxmlformats.org/drawingml/2006/table">
            <a:tbl>
              <a:tblPr>
                <a:noFill/>
                <a:tableStyleId>{EDF41ED9-ECD0-4C09-A44C-CE625D16C866}</a:tableStyleId>
              </a:tblPr>
              <a:tblGrid>
                <a:gridCol w="1140575">
                  <a:extLst>
                    <a:ext uri="{9D8B030D-6E8A-4147-A177-3AD203B41FA5}">
                      <a16:colId xmlns:a16="http://schemas.microsoft.com/office/drawing/2014/main" val="20000"/>
                    </a:ext>
                  </a:extLst>
                </a:gridCol>
                <a:gridCol w="1140575">
                  <a:extLst>
                    <a:ext uri="{9D8B030D-6E8A-4147-A177-3AD203B41FA5}">
                      <a16:colId xmlns:a16="http://schemas.microsoft.com/office/drawing/2014/main" val="20001"/>
                    </a:ext>
                  </a:extLst>
                </a:gridCol>
                <a:gridCol w="1140575">
                  <a:extLst>
                    <a:ext uri="{9D8B030D-6E8A-4147-A177-3AD203B41FA5}">
                      <a16:colId xmlns:a16="http://schemas.microsoft.com/office/drawing/2014/main" val="20002"/>
                    </a:ext>
                  </a:extLst>
                </a:gridCol>
                <a:gridCol w="1140575">
                  <a:extLst>
                    <a:ext uri="{9D8B030D-6E8A-4147-A177-3AD203B41FA5}">
                      <a16:colId xmlns:a16="http://schemas.microsoft.com/office/drawing/2014/main" val="20003"/>
                    </a:ext>
                  </a:extLst>
                </a:gridCol>
                <a:gridCol w="1140575">
                  <a:extLst>
                    <a:ext uri="{9D8B030D-6E8A-4147-A177-3AD203B41FA5}">
                      <a16:colId xmlns:a16="http://schemas.microsoft.com/office/drawing/2014/main" val="20004"/>
                    </a:ext>
                  </a:extLst>
                </a:gridCol>
                <a:gridCol w="1140575">
                  <a:extLst>
                    <a:ext uri="{9D8B030D-6E8A-4147-A177-3AD203B41FA5}">
                      <a16:colId xmlns:a16="http://schemas.microsoft.com/office/drawing/2014/main" val="20005"/>
                    </a:ext>
                  </a:extLst>
                </a:gridCol>
              </a:tblGrid>
              <a:tr h="229250">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r>
                        <a:rPr lang="en" b="1">
                          <a:latin typeface="Calibri"/>
                          <a:ea typeface="Calibri"/>
                          <a:cs typeface="Calibri"/>
                          <a:sym typeface="Calibri"/>
                        </a:rPr>
                        <a:t>Student name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extLst>
                  <a:ext uri="{0D108BD9-81ED-4DB2-BD59-A6C34878D82A}">
                    <a16:rowId xmlns:a16="http://schemas.microsoft.com/office/drawing/2014/main" val="10000"/>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the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was</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of</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graphicFrame>
        <p:nvGraphicFramePr>
          <p:cNvPr id="71" name="Google Shape;71;p14"/>
          <p:cNvGraphicFramePr/>
          <p:nvPr/>
        </p:nvGraphicFramePr>
        <p:xfrm>
          <a:off x="464513" y="7030733"/>
          <a:ext cx="3000000" cy="3000000"/>
        </p:xfrm>
        <a:graphic>
          <a:graphicData uri="http://schemas.openxmlformats.org/drawingml/2006/table">
            <a:tbl>
              <a:tblPr>
                <a:noFill/>
                <a:tableStyleId>{EDF41ED9-ECD0-4C09-A44C-CE625D16C866}</a:tableStyleId>
              </a:tblPr>
              <a:tblGrid>
                <a:gridCol w="1140575">
                  <a:extLst>
                    <a:ext uri="{9D8B030D-6E8A-4147-A177-3AD203B41FA5}">
                      <a16:colId xmlns:a16="http://schemas.microsoft.com/office/drawing/2014/main" val="20000"/>
                    </a:ext>
                  </a:extLst>
                </a:gridCol>
                <a:gridCol w="1140575">
                  <a:extLst>
                    <a:ext uri="{9D8B030D-6E8A-4147-A177-3AD203B41FA5}">
                      <a16:colId xmlns:a16="http://schemas.microsoft.com/office/drawing/2014/main" val="20001"/>
                    </a:ext>
                  </a:extLst>
                </a:gridCol>
                <a:gridCol w="1140575">
                  <a:extLst>
                    <a:ext uri="{9D8B030D-6E8A-4147-A177-3AD203B41FA5}">
                      <a16:colId xmlns:a16="http://schemas.microsoft.com/office/drawing/2014/main" val="20002"/>
                    </a:ext>
                  </a:extLst>
                </a:gridCol>
                <a:gridCol w="1140575">
                  <a:extLst>
                    <a:ext uri="{9D8B030D-6E8A-4147-A177-3AD203B41FA5}">
                      <a16:colId xmlns:a16="http://schemas.microsoft.com/office/drawing/2014/main" val="20003"/>
                    </a:ext>
                  </a:extLst>
                </a:gridCol>
                <a:gridCol w="1140575">
                  <a:extLst>
                    <a:ext uri="{9D8B030D-6E8A-4147-A177-3AD203B41FA5}">
                      <a16:colId xmlns:a16="http://schemas.microsoft.com/office/drawing/2014/main" val="20004"/>
                    </a:ext>
                  </a:extLst>
                </a:gridCol>
                <a:gridCol w="1140575">
                  <a:extLst>
                    <a:ext uri="{9D8B030D-6E8A-4147-A177-3AD203B41FA5}">
                      <a16:colId xmlns:a16="http://schemas.microsoft.com/office/drawing/2014/main" val="20005"/>
                    </a:ext>
                  </a:extLst>
                </a:gridCol>
              </a:tblGrid>
              <a:tr h="229250">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r>
                        <a:rPr lang="en" b="1">
                          <a:latin typeface="Calibri"/>
                          <a:ea typeface="Calibri"/>
                          <a:cs typeface="Calibri"/>
                          <a:sym typeface="Calibri"/>
                        </a:rPr>
                        <a:t>Student name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extLst>
                  <a:ext uri="{0D108BD9-81ED-4DB2-BD59-A6C34878D82A}">
                    <a16:rowId xmlns:a16="http://schemas.microsoft.com/office/drawing/2014/main" val="10000"/>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the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was</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of</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graphicFrame>
        <p:nvGraphicFramePr>
          <p:cNvPr id="72" name="Google Shape;72;p14"/>
          <p:cNvGraphicFramePr/>
          <p:nvPr/>
        </p:nvGraphicFramePr>
        <p:xfrm>
          <a:off x="464513" y="8165633"/>
          <a:ext cx="3000000" cy="3000000"/>
        </p:xfrm>
        <a:graphic>
          <a:graphicData uri="http://schemas.openxmlformats.org/drawingml/2006/table">
            <a:tbl>
              <a:tblPr>
                <a:noFill/>
                <a:tableStyleId>{EDF41ED9-ECD0-4C09-A44C-CE625D16C866}</a:tableStyleId>
              </a:tblPr>
              <a:tblGrid>
                <a:gridCol w="1140575">
                  <a:extLst>
                    <a:ext uri="{9D8B030D-6E8A-4147-A177-3AD203B41FA5}">
                      <a16:colId xmlns:a16="http://schemas.microsoft.com/office/drawing/2014/main" val="20000"/>
                    </a:ext>
                  </a:extLst>
                </a:gridCol>
                <a:gridCol w="1140575">
                  <a:extLst>
                    <a:ext uri="{9D8B030D-6E8A-4147-A177-3AD203B41FA5}">
                      <a16:colId xmlns:a16="http://schemas.microsoft.com/office/drawing/2014/main" val="20001"/>
                    </a:ext>
                  </a:extLst>
                </a:gridCol>
                <a:gridCol w="1140575">
                  <a:extLst>
                    <a:ext uri="{9D8B030D-6E8A-4147-A177-3AD203B41FA5}">
                      <a16:colId xmlns:a16="http://schemas.microsoft.com/office/drawing/2014/main" val="20002"/>
                    </a:ext>
                  </a:extLst>
                </a:gridCol>
                <a:gridCol w="1140575">
                  <a:extLst>
                    <a:ext uri="{9D8B030D-6E8A-4147-A177-3AD203B41FA5}">
                      <a16:colId xmlns:a16="http://schemas.microsoft.com/office/drawing/2014/main" val="20003"/>
                    </a:ext>
                  </a:extLst>
                </a:gridCol>
                <a:gridCol w="1140575">
                  <a:extLst>
                    <a:ext uri="{9D8B030D-6E8A-4147-A177-3AD203B41FA5}">
                      <a16:colId xmlns:a16="http://schemas.microsoft.com/office/drawing/2014/main" val="20004"/>
                    </a:ext>
                  </a:extLst>
                </a:gridCol>
                <a:gridCol w="1140575">
                  <a:extLst>
                    <a:ext uri="{9D8B030D-6E8A-4147-A177-3AD203B41FA5}">
                      <a16:colId xmlns:a16="http://schemas.microsoft.com/office/drawing/2014/main" val="20005"/>
                    </a:ext>
                  </a:extLst>
                </a:gridCol>
              </a:tblGrid>
              <a:tr h="229250">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r>
                        <a:rPr lang="en" b="1">
                          <a:latin typeface="Calibri"/>
                          <a:ea typeface="Calibri"/>
                          <a:cs typeface="Calibri"/>
                          <a:sym typeface="Calibri"/>
                        </a:rPr>
                        <a:t>Student name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tc>
                  <a:txBody>
                    <a:bodyPr/>
                    <a:lstStyle/>
                    <a:p>
                      <a:pPr marL="0" lvl="0" indent="0" algn="ctr" rtl="0">
                        <a:spcBef>
                          <a:spcPts val="0"/>
                        </a:spcBef>
                        <a:spcAft>
                          <a:spcPts val="0"/>
                        </a:spcAft>
                        <a:buNone/>
                      </a:pP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94D193"/>
                    </a:solidFill>
                  </a:tcPr>
                </a:tc>
                <a:extLst>
                  <a:ext uri="{0D108BD9-81ED-4DB2-BD59-A6C34878D82A}">
                    <a16:rowId xmlns:a16="http://schemas.microsoft.com/office/drawing/2014/main" val="10000"/>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the</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was</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229250">
                <a:tc>
                  <a:txBody>
                    <a:bodyPr/>
                    <a:lstStyle/>
                    <a:p>
                      <a:pPr marL="0" lvl="0" indent="0" algn="ctr" rtl="0">
                        <a:spcBef>
                          <a:spcPts val="0"/>
                        </a:spcBef>
                        <a:spcAft>
                          <a:spcPts val="0"/>
                        </a:spcAft>
                        <a:buNone/>
                      </a:pPr>
                      <a:r>
                        <a:rPr lang="en" b="1">
                          <a:latin typeface="Calibri"/>
                          <a:ea typeface="Calibri"/>
                          <a:cs typeface="Calibri"/>
                          <a:sym typeface="Calibri"/>
                        </a:rPr>
                        <a:t>of</a:t>
                      </a:r>
                      <a:endParaRPr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endParaRPr sz="1200" b="1">
                        <a:latin typeface="Calibri"/>
                        <a:ea typeface="Calibri"/>
                        <a:cs typeface="Calibri"/>
                        <a:sym typeface="Calibri"/>
                      </a:endParaRPr>
                    </a:p>
                  </a:txBody>
                  <a:tcPr marL="0" marR="0" marT="0" marB="0">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588</Words>
  <Application>Microsoft Office PowerPoint</Application>
  <PresentationFormat>Custom</PresentationFormat>
  <Paragraphs>45</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Holliday</dc:creator>
  <cp:lastModifiedBy>Lisa Holliday</cp:lastModifiedBy>
  <cp:revision>1</cp:revision>
  <dcterms:modified xsi:type="dcterms:W3CDTF">2022-06-15T17:40:57Z</dcterms:modified>
</cp:coreProperties>
</file>