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B5899F2-ACAA-40F9-B67E-BD6A41A1D78B}">
  <a:tblStyle styleId="{DB5899F2-ACAA-40F9-B67E-BD6A41A1D78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158CED2E-E918-497A-B4B6-FA703EA70ED5}"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39238" y="1317300"/>
          <a:ext cx="3000000" cy="3000000"/>
        </p:xfrm>
        <a:graphic>
          <a:graphicData uri="http://schemas.openxmlformats.org/drawingml/2006/table">
            <a:tbl>
              <a:tblPr>
                <a:noFill/>
                <a:tableStyleId>{DB5899F2-ACAA-40F9-B67E-BD6A41A1D78B}</a:tableStyleId>
              </a:tblPr>
              <a:tblGrid>
                <a:gridCol w="1051675"/>
                <a:gridCol w="2282925"/>
                <a:gridCol w="3398550"/>
                <a:gridCol w="2118225"/>
              </a:tblGrid>
              <a:tr h="685775">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Printing Lowercase Letters in the Alphabet </a:t>
                      </a:r>
                      <a:endParaRPr sz="1200">
                        <a:latin typeface="Calibri"/>
                        <a:ea typeface="Calibri"/>
                        <a:cs typeface="Calibri"/>
                        <a:sym typeface="Calibri"/>
                      </a:endParaRPr>
                    </a:p>
                  </a:txBody>
                  <a:tcPr marT="91425" marB="91425" marR="77280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228600" marR="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 </a:t>
                      </a:r>
                      <a:r>
                        <a:rPr lang="en" sz="1100">
                          <a:solidFill>
                            <a:schemeClr val="dk1"/>
                          </a:solidFill>
                          <a:latin typeface="Calibri"/>
                          <a:ea typeface="Calibri"/>
                          <a:cs typeface="Calibri"/>
                          <a:sym typeface="Calibri"/>
                        </a:rPr>
                        <a:t>Decoding/Encoding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228600" marR="0" rtl="0" algn="l">
                        <a:spcBef>
                          <a:spcPts val="0"/>
                        </a:spcBef>
                        <a:spcAft>
                          <a:spcPts val="0"/>
                        </a:spcAft>
                        <a:buNone/>
                      </a:pPr>
                      <a:r>
                        <a:rPr lang="en" sz="1100">
                          <a:solidFill>
                            <a:schemeClr val="dk1"/>
                          </a:solidFill>
                          <a:latin typeface="Calibri"/>
                          <a:ea typeface="Calibri"/>
                          <a:cs typeface="Calibri"/>
                          <a:sym typeface="Calibri"/>
                        </a:rPr>
                        <a:t>                                                        (Alphabetic Principle)</a:t>
                      </a:r>
                      <a:r>
                        <a:rPr b="1" lang="en">
                          <a:latin typeface="Calibri"/>
                          <a:ea typeface="Calibri"/>
                          <a:cs typeface="Calibri"/>
                          <a:sym typeface="Calibri"/>
                        </a:rPr>
                        <a:t> </a:t>
                      </a:r>
                      <a:endParaRPr b="1">
                        <a:latin typeface="Calibri"/>
                        <a:ea typeface="Calibri"/>
                        <a:cs typeface="Calibri"/>
                        <a:sym typeface="Calibri"/>
                      </a:endParaRPr>
                    </a:p>
                  </a:txBody>
                  <a:tcPr marT="91425" marB="91425" marR="11075"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75" y="3175025"/>
          <a:ext cx="3000000" cy="3000000"/>
        </p:xfrm>
        <a:graphic>
          <a:graphicData uri="http://schemas.openxmlformats.org/drawingml/2006/table">
            <a:tbl>
              <a:tblPr>
                <a:noFill/>
                <a:tableStyleId>{DB5899F2-ACAA-40F9-B67E-BD6A41A1D78B}</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screen protector</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target</a:t>
                      </a:r>
                      <a:r>
                        <a:rPr lang="en" sz="1100">
                          <a:solidFill>
                            <a:schemeClr val="dk1"/>
                          </a:solidFill>
                          <a:latin typeface="Calibri"/>
                          <a:ea typeface="Calibri"/>
                          <a:cs typeface="Calibri"/>
                          <a:sym typeface="Calibri"/>
                        </a:rPr>
                        <a:t> letter on a printed paper</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dry erase marker</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optional: modeling clay</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39238" y="4057003"/>
          <a:ext cx="3000000" cy="3000000"/>
        </p:xfrm>
        <a:graphic>
          <a:graphicData uri="http://schemas.openxmlformats.org/drawingml/2006/table">
            <a:tbl>
              <a:tblPr>
                <a:noFill/>
                <a:tableStyleId>{DB5899F2-ACAA-40F9-B67E-BD6A41A1D78B}</a:tableStyleId>
              </a:tblPr>
              <a:tblGrid>
                <a:gridCol w="1106650"/>
                <a:gridCol w="2872550"/>
                <a:gridCol w="2859775"/>
              </a:tblGrid>
              <a:tr h="2102400">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After introducing the target sound, the teacher will model how to print the corresponding lowercase letter.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 says, “Students today we are going to write the letter for the sound /**/. Watch and listen as I draw the letter. You may use the glossary of letter formation language to support students in forming letters appropriately.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Ask students to mimic your hand motions, while tracing the target letter sound on their desk.</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Next, the teacher will have the target letter printed on a sheet of paper. Place the letter paper in a screen protector.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The teacher will model verbally and in writing how to write the letter.  Extension: Use modeling clay to create the letter, saying the sound as students create the letter</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This lesson can be used to support students with writing any unknown letters..</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r h="315950">
                <a:tc>
                  <a:txBody>
                    <a:bodyPr/>
                    <a:lstStyle/>
                    <a:p>
                      <a:pPr indent="0" lvl="0" marL="0" marR="0" rtl="0" algn="ctr">
                        <a:lnSpc>
                          <a:spcPct val="100000"/>
                        </a:lnSpc>
                        <a:spcBef>
                          <a:spcPts val="0"/>
                        </a:spcBef>
                        <a:spcAft>
                          <a:spcPts val="0"/>
                        </a:spcAft>
                        <a:buNone/>
                      </a:pPr>
                      <a:r>
                        <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228600" lvl="0" marL="457200" rtl="0" algn="just">
                        <a:spcBef>
                          <a:spcPts val="0"/>
                        </a:spcBef>
                        <a:spcAft>
                          <a:spcPts val="0"/>
                        </a:spcAft>
                        <a:buNone/>
                      </a:pPr>
                      <a:r>
                        <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9081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Being able to print letters efficiently is essential for writing.  Students who struggle to print letters legibly with automaticity will struggle to clearly communicate their ideas.  For students who cannot print legibly and automatically, practice forming letters is crucial.  </a:t>
            </a:r>
            <a:endParaRPr sz="1200"/>
          </a:p>
        </p:txBody>
      </p:sp>
      <p:graphicFrame>
        <p:nvGraphicFramePr>
          <p:cNvPr id="60" name="Google Shape;60;p13"/>
          <p:cNvGraphicFramePr/>
          <p:nvPr/>
        </p:nvGraphicFramePr>
        <p:xfrm>
          <a:off x="464525" y="6471658"/>
          <a:ext cx="3000000" cy="3000000"/>
        </p:xfrm>
        <a:graphic>
          <a:graphicData uri="http://schemas.openxmlformats.org/drawingml/2006/table">
            <a:tbl>
              <a:tblPr>
                <a:noFill/>
                <a:tableStyleId>{DB5899F2-ACAA-40F9-B67E-BD6A41A1D78B}</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sz="1100">
                          <a:latin typeface="Calibri"/>
                          <a:ea typeface="Calibri"/>
                          <a:cs typeface="Calibri"/>
                          <a:sym typeface="Calibri"/>
                        </a:rPr>
                        <a:t>Recording: </a:t>
                      </a:r>
                      <a:r>
                        <a:rPr lang="en" sz="1100">
                          <a:latin typeface="Calibri"/>
                          <a:ea typeface="Calibri"/>
                          <a:cs typeface="Calibri"/>
                          <a:sym typeface="Calibri"/>
                        </a:rPr>
                        <a:t>Record if students can successfully trace and write the target letter.</a:t>
                      </a:r>
                      <a:endParaRPr sz="11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1" name="Google Shape;61;p13"/>
          <p:cNvGraphicFramePr/>
          <p:nvPr/>
        </p:nvGraphicFramePr>
        <p:xfrm>
          <a:off x="466650" y="6789800"/>
          <a:ext cx="3000000" cy="3000000"/>
        </p:xfrm>
        <a:graphic>
          <a:graphicData uri="http://schemas.openxmlformats.org/drawingml/2006/table">
            <a:tbl>
              <a:tblPr>
                <a:noFill/>
                <a:tableStyleId>{158CED2E-E918-497A-B4B6-FA703EA70ED5}</a:tableStyleId>
              </a:tblPr>
              <a:tblGrid>
                <a:gridCol w="1465325"/>
                <a:gridCol w="1414175"/>
                <a:gridCol w="1952300"/>
                <a:gridCol w="1952300"/>
              </a:tblGrid>
              <a:tr h="303875">
                <a:tc>
                  <a:txBody>
                    <a:bodyPr/>
                    <a:lstStyle/>
                    <a:p>
                      <a:pPr indent="0" lvl="0" marL="0" rtl="0" algn="l">
                        <a:spcBef>
                          <a:spcPts val="0"/>
                        </a:spcBef>
                        <a:spcAft>
                          <a:spcPts val="0"/>
                        </a:spcAft>
                        <a:buNone/>
                      </a:pPr>
                      <a:r>
                        <a:rPr b="1" lang="en" sz="1100">
                          <a:latin typeface="Calibri"/>
                          <a:ea typeface="Calibri"/>
                          <a:cs typeface="Calibri"/>
                          <a:sym typeface="Calibri"/>
                        </a:rPr>
                        <a:t>Student Name</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Trace</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Attempt 1</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1100">
                          <a:latin typeface="Calibri"/>
                          <a:ea typeface="Calibri"/>
                          <a:cs typeface="Calibri"/>
                          <a:sym typeface="Calibri"/>
                        </a:rPr>
                        <a:t>Attempt 2</a:t>
                      </a:r>
                      <a:endParaRPr b="1" sz="1100">
                        <a:latin typeface="Calibri"/>
                        <a:ea typeface="Calibri"/>
                        <a:cs typeface="Calibri"/>
                        <a:sym typeface="Calibri"/>
                      </a:endParaRPr>
                    </a:p>
                  </a:txBody>
                  <a:tcPr marT="63500" marB="63500" marR="63500" marL="63500">
                    <a:solidFill>
                      <a:srgbClr val="94D193"/>
                    </a:solidFill>
                  </a:tcPr>
                </a:tc>
              </a:tr>
              <a:tr h="3038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038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038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038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038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038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30387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