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 id="2147483663" r:id="rId3"/>
  </p:sldMasterIdLst>
  <p:notesMasterIdLst>
    <p:notesMasterId r:id="rId39"/>
  </p:notesMasterIdLst>
  <p:handoutMasterIdLst>
    <p:handoutMasterId r:id="rId40"/>
  </p:handoutMasterIdLst>
  <p:sldIdLst>
    <p:sldId id="327" r:id="rId4"/>
    <p:sldId id="485" r:id="rId5"/>
    <p:sldId id="409" r:id="rId6"/>
    <p:sldId id="464" r:id="rId7"/>
    <p:sldId id="465" r:id="rId8"/>
    <p:sldId id="466" r:id="rId9"/>
    <p:sldId id="471" r:id="rId10"/>
    <p:sldId id="517" r:id="rId11"/>
    <p:sldId id="518" r:id="rId12"/>
    <p:sldId id="507" r:id="rId13"/>
    <p:sldId id="452" r:id="rId14"/>
    <p:sldId id="498" r:id="rId15"/>
    <p:sldId id="499" r:id="rId16"/>
    <p:sldId id="508" r:id="rId17"/>
    <p:sldId id="491" r:id="rId18"/>
    <p:sldId id="492" r:id="rId19"/>
    <p:sldId id="493" r:id="rId20"/>
    <p:sldId id="494" r:id="rId21"/>
    <p:sldId id="495" r:id="rId22"/>
    <p:sldId id="496" r:id="rId23"/>
    <p:sldId id="497" r:id="rId24"/>
    <p:sldId id="511" r:id="rId25"/>
    <p:sldId id="509" r:id="rId26"/>
    <p:sldId id="410" r:id="rId27"/>
    <p:sldId id="426" r:id="rId28"/>
    <p:sldId id="408" r:id="rId29"/>
    <p:sldId id="510" r:id="rId30"/>
    <p:sldId id="487" r:id="rId31"/>
    <p:sldId id="488" r:id="rId32"/>
    <p:sldId id="512" r:id="rId33"/>
    <p:sldId id="513" r:id="rId34"/>
    <p:sldId id="514" r:id="rId35"/>
    <p:sldId id="515" r:id="rId36"/>
    <p:sldId id="516" r:id="rId37"/>
    <p:sldId id="506"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S PGothic" panose="020B0600070205080204" pitchFamily="34" charset="-128"/>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Jessica Baghia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1" autoAdjust="0"/>
    <p:restoredTop sz="87973" autoAdjust="0"/>
  </p:normalViewPr>
  <p:slideViewPr>
    <p:cSldViewPr>
      <p:cViewPr>
        <p:scale>
          <a:sx n="70" d="100"/>
          <a:sy n="70" d="100"/>
        </p:scale>
        <p:origin x="-624" y="-180"/>
      </p:cViewPr>
      <p:guideLst>
        <p:guide orient="horz" pos="480"/>
        <p:guide pos="2880"/>
      </p:guideLst>
    </p:cSldViewPr>
  </p:slideViewPr>
  <p:outlineViewPr>
    <p:cViewPr>
      <p:scale>
        <a:sx n="33" d="100"/>
        <a:sy n="33" d="100"/>
      </p:scale>
      <p:origin x="48" y="2586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Workbook7"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Distribution of School Letter Grades 2013-2014</a:t>
            </a:r>
            <a:endParaRPr lang="en-US" dirty="0"/>
          </a:p>
        </c:rich>
      </c:tx>
      <c:layout>
        <c:manualLayout>
          <c:xMode val="edge"/>
          <c:yMode val="edge"/>
          <c:x val="0.11776115485564299"/>
          <c:y val="0"/>
        </c:manualLayout>
      </c:layout>
      <c:overlay val="0"/>
    </c:title>
    <c:autoTitleDeleted val="0"/>
    <c:plotArea>
      <c:layout>
        <c:manualLayout>
          <c:layoutTarget val="inner"/>
          <c:xMode val="edge"/>
          <c:yMode val="edge"/>
          <c:x val="0.198520997375328"/>
          <c:y val="0.20858111486064199"/>
          <c:w val="0.533541994750656"/>
          <c:h val="0.76220284964379403"/>
        </c:manualLayout>
      </c:layout>
      <c:pieChart>
        <c:varyColors val="1"/>
        <c:ser>
          <c:idx val="0"/>
          <c:order val="0"/>
          <c:dPt>
            <c:idx val="0"/>
            <c:bubble3D val="0"/>
            <c:spPr>
              <a:solidFill>
                <a:schemeClr val="accent5">
                  <a:lumMod val="50000"/>
                </a:schemeClr>
              </a:solidFill>
            </c:spPr>
          </c:dPt>
          <c:dPt>
            <c:idx val="1"/>
            <c:bubble3D val="0"/>
            <c:spPr>
              <a:solidFill>
                <a:schemeClr val="accent5">
                  <a:lumMod val="75000"/>
                </a:schemeClr>
              </a:solidFill>
            </c:spPr>
          </c:dPt>
          <c:dPt>
            <c:idx val="2"/>
            <c:bubble3D val="0"/>
            <c:spPr>
              <a:solidFill>
                <a:schemeClr val="accent5">
                  <a:lumMod val="60000"/>
                  <a:lumOff val="40000"/>
                </a:schemeClr>
              </a:solidFill>
            </c:spPr>
          </c:dPt>
          <c:dPt>
            <c:idx val="3"/>
            <c:bubble3D val="0"/>
            <c:spPr>
              <a:solidFill>
                <a:schemeClr val="accent5">
                  <a:lumMod val="40000"/>
                  <a:lumOff val="60000"/>
                </a:schemeClr>
              </a:solidFill>
            </c:spPr>
          </c:dPt>
          <c:dPt>
            <c:idx val="4"/>
            <c:bubble3D val="0"/>
            <c:spPr>
              <a:solidFill>
                <a:schemeClr val="accent5">
                  <a:lumMod val="20000"/>
                  <a:lumOff val="80000"/>
                </a:schemeClr>
              </a:solidFill>
            </c:spPr>
          </c:dPt>
          <c:dLbls>
            <c:txPr>
              <a:bodyPr/>
              <a:lstStyle/>
              <a:p>
                <a:pPr>
                  <a:defRPr sz="1400"/>
                </a:pPr>
                <a:endParaRPr lang="en-US"/>
              </a:p>
            </c:txPr>
            <c:dLblPos val="bestFit"/>
            <c:showLegendKey val="0"/>
            <c:showVal val="1"/>
            <c:showCatName val="0"/>
            <c:showSerName val="0"/>
            <c:showPercent val="0"/>
            <c:showBubbleSize val="0"/>
            <c:showLeaderLines val="1"/>
          </c:dLbls>
          <c:cat>
            <c:strRef>
              <c:f>'Graph 1'!$A$2:$A$6</c:f>
              <c:strCache>
                <c:ptCount val="5"/>
                <c:pt idx="0">
                  <c:v>A</c:v>
                </c:pt>
                <c:pt idx="1">
                  <c:v>B</c:v>
                </c:pt>
                <c:pt idx="2">
                  <c:v>C</c:v>
                </c:pt>
                <c:pt idx="3">
                  <c:v>D</c:v>
                </c:pt>
                <c:pt idx="4">
                  <c:v>F</c:v>
                </c:pt>
              </c:strCache>
            </c:strRef>
          </c:cat>
          <c:val>
            <c:numRef>
              <c:f>'Graph 1'!$B$2:$B$6</c:f>
              <c:numCache>
                <c:formatCode>0%</c:formatCode>
                <c:ptCount val="5"/>
                <c:pt idx="0">
                  <c:v>0.181339352896915</c:v>
                </c:pt>
                <c:pt idx="1">
                  <c:v>0.27539503386004499</c:v>
                </c:pt>
                <c:pt idx="2">
                  <c:v>0.26335590669676401</c:v>
                </c:pt>
                <c:pt idx="3">
                  <c:v>0.20165537998495101</c:v>
                </c:pt>
                <c:pt idx="4">
                  <c:v>7.8254326561324306E-2</c:v>
                </c:pt>
              </c:numCache>
            </c:numRef>
          </c:val>
        </c:ser>
        <c:dLbls>
          <c:dLblPos val="bestFit"/>
          <c:showLegendKey val="0"/>
          <c:showVal val="1"/>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6DFC0B-0794-4AFD-BD8A-181E06725F27}" type="datetimeFigureOut">
              <a:rPr lang="en-US" smtClean="0"/>
              <a:t>10/28/2014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CA6CE-8A7F-4E37-A715-9178284F6F81}" type="datetimeFigureOut">
              <a:rPr lang="en-US" smtClean="0"/>
              <a:t>10/28/2014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13</a:t>
            </a:fld>
            <a:endParaRPr lang="en-US" dirty="0"/>
          </a:p>
        </p:txBody>
      </p:sp>
    </p:spTree>
    <p:extLst>
      <p:ext uri="{BB962C8B-B14F-4D97-AF65-F5344CB8AC3E}">
        <p14:creationId xmlns:p14="http://schemas.microsoft.com/office/powerpoint/2010/main" val="279097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14</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945992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23</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24</a:t>
            </a:fld>
            <a:endParaRPr lang="en-US" dirty="0"/>
          </a:p>
        </p:txBody>
      </p:sp>
    </p:spTree>
    <p:extLst>
      <p:ext uri="{BB962C8B-B14F-4D97-AF65-F5344CB8AC3E}">
        <p14:creationId xmlns:p14="http://schemas.microsoft.com/office/powerpoint/2010/main" val="18301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27</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35</a:t>
            </a:fld>
            <a:endParaRPr lang="en-US" dirty="0"/>
          </a:p>
        </p:txBody>
      </p:sp>
    </p:spTree>
    <p:extLst>
      <p:ext uri="{BB962C8B-B14F-4D97-AF65-F5344CB8AC3E}">
        <p14:creationId xmlns:p14="http://schemas.microsoft.com/office/powerpoint/2010/main" val="157093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3</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48" indent="-225148">
              <a:buAutoNum type="arabicParenR"/>
            </a:pPr>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4</a:t>
            </a:fld>
            <a:endParaRPr lang="en-US" dirty="0"/>
          </a:p>
        </p:txBody>
      </p:sp>
    </p:spTree>
    <p:extLst>
      <p:ext uri="{BB962C8B-B14F-4D97-AF65-F5344CB8AC3E}">
        <p14:creationId xmlns:p14="http://schemas.microsoft.com/office/powerpoint/2010/main" val="203810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EB665-CAF4-4EC4-BB8A-AD03E702F540}" type="slidenum">
              <a:rPr lang="en-US" smtClean="0"/>
              <a:t>7</a:t>
            </a:fld>
            <a:endParaRPr lang="en-US" dirty="0"/>
          </a:p>
        </p:txBody>
      </p:sp>
    </p:spTree>
    <p:extLst>
      <p:ext uri="{BB962C8B-B14F-4D97-AF65-F5344CB8AC3E}">
        <p14:creationId xmlns:p14="http://schemas.microsoft.com/office/powerpoint/2010/main" val="343793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148" indent="-225148">
              <a:buAutoNum type="arabicParenR"/>
            </a:pPr>
            <a:endParaRPr lang="en-US" baseline="0" dirty="0" smtClean="0"/>
          </a:p>
          <a:p>
            <a:pPr marL="225148" indent="-225148">
              <a:buAutoNum type="arabicParenR"/>
            </a:pP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9</a:t>
            </a:fld>
            <a:endParaRPr lang="en-US" dirty="0"/>
          </a:p>
        </p:txBody>
      </p:sp>
    </p:spTree>
    <p:extLst>
      <p:ext uri="{BB962C8B-B14F-4D97-AF65-F5344CB8AC3E}">
        <p14:creationId xmlns:p14="http://schemas.microsoft.com/office/powerpoint/2010/main" val="387163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t>10</a:t>
            </a:fld>
            <a:endParaRPr lang="en-US" dirty="0"/>
          </a:p>
        </p:txBody>
      </p:sp>
    </p:spTree>
    <p:extLst>
      <p:ext uri="{BB962C8B-B14F-4D97-AF65-F5344CB8AC3E}">
        <p14:creationId xmlns:p14="http://schemas.microsoft.com/office/powerpoint/2010/main" val="187323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A7D4113-607C-4C8C-A317-57A1D107AA5D}" type="slidenum">
              <a:rPr lang="en-US" smtClean="0"/>
              <a:pPr/>
              <a:t>11</a:t>
            </a:fld>
            <a:endParaRPr lang="en-US" dirty="0"/>
          </a:p>
        </p:txBody>
      </p:sp>
    </p:spTree>
    <p:extLst>
      <p:ext uri="{BB962C8B-B14F-4D97-AF65-F5344CB8AC3E}">
        <p14:creationId xmlns:p14="http://schemas.microsoft.com/office/powerpoint/2010/main" val="294599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94599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609600"/>
          </a:xfrm>
          <a:prstGeom prst="rect">
            <a:avLst/>
          </a:prstGeom>
        </p:spPr>
        <p:txBody>
          <a:bodyPr/>
          <a:lstStyle>
            <a:lvl1pPr algn="ctr">
              <a:defRPr>
                <a:solidFill>
                  <a:srgbClr val="308271"/>
                </a:solidFill>
              </a:defRPr>
            </a:lvl1pPr>
          </a:lstStyle>
          <a:p>
            <a:r>
              <a:rPr lang="en-US" dirty="0" smtClean="0"/>
              <a:t>Click to edit Master title style</a:t>
            </a:r>
            <a:endParaRPr lang="en-US" dirty="0"/>
          </a:p>
        </p:txBody>
      </p:sp>
      <p:sp>
        <p:nvSpPr>
          <p:cNvPr id="4" name="TextBox 5"/>
          <p:cNvSpPr txBox="1">
            <a:spLocks noChangeArrowheads="1"/>
          </p:cNvSpPr>
          <p:nvPr userDrawn="1"/>
        </p:nvSpPr>
        <p:spPr bwMode="auto">
          <a:xfrm>
            <a:off x="7848600" y="6612904"/>
            <a:ext cx="1295400" cy="261592"/>
          </a:xfrm>
          <a:prstGeom prst="rect">
            <a:avLst/>
          </a:prstGeom>
          <a:noFill/>
          <a:ln w="9525">
            <a:noFill/>
            <a:miter lim="800000"/>
            <a:headEnd/>
            <a:tailEnd/>
          </a:ln>
        </p:spPr>
        <p:txBody>
          <a:bodyPr wrap="square" lIns="91422" tIns="45711" rIns="91422" bIns="45711" anchor="ctr">
            <a:spAutoFit/>
          </a:bodyPr>
          <a:lstStyle/>
          <a:p>
            <a:pPr algn="r"/>
            <a:fld id="{EB931DCB-24E1-4C70-A095-F9FDA8978A32}" type="slidenum">
              <a:rPr lang="en-US" sz="1100" b="1">
                <a:solidFill>
                  <a:srgbClr val="7F8284"/>
                </a:solidFill>
                <a:latin typeface="Arial" pitchFamily="34" charset="0"/>
                <a:cs typeface="Arial" pitchFamily="34" charset="0"/>
              </a:rPr>
              <a:pPr algn="r"/>
              <a:t>‹#›</a:t>
            </a:fld>
            <a:endParaRPr lang="en-US" sz="1100" b="1" dirty="0">
              <a:solidFill>
                <a:srgbClr val="7F8284"/>
              </a:solidFill>
              <a:latin typeface="Arial" pitchFamily="34" charset="0"/>
              <a:cs typeface="Arial" pitchFamily="34" charset="0"/>
            </a:endParaRPr>
          </a:p>
        </p:txBody>
      </p:sp>
    </p:spTree>
    <p:extLst>
      <p:ext uri="{BB962C8B-B14F-4D97-AF65-F5344CB8AC3E}">
        <p14:creationId xmlns:p14="http://schemas.microsoft.com/office/powerpoint/2010/main" val="295169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382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69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475647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18684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5"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6"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66" r:id="rId3"/>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045651"/>
      </p:ext>
    </p:extLst>
  </p:cSld>
  <p:clrMap bg1="lt1" tx1="dk1" bg2="lt2" tx2="dk2" accent1="accent1" accent2="accent2" accent3="accent3" accent4="accent4" accent5="accent5" accent6="accent6" hlink="hlink" folHlink="folHlink"/>
  <p:sldLayoutIdLst>
    <p:sldLayoutId id="2147483662" r:id="rId1"/>
    <p:sldLayoutId id="2147483668"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4" cstate="print"/>
          <a:srcRect/>
          <a:stretch>
            <a:fillRect/>
          </a:stretch>
        </p:blipFill>
        <p:spPr bwMode="auto">
          <a:xfrm>
            <a:off x="0" y="2743200"/>
            <a:ext cx="9144000" cy="1752600"/>
          </a:xfrm>
          <a:prstGeom prst="rect">
            <a:avLst/>
          </a:prstGeom>
          <a:noFill/>
          <a:ln w="9525">
            <a:noFill/>
            <a:miter lim="800000"/>
            <a:headEnd/>
            <a:tailEnd/>
          </a:ln>
        </p:spPr>
      </p:pic>
    </p:spTree>
    <p:extLst>
      <p:ext uri="{BB962C8B-B14F-4D97-AF65-F5344CB8AC3E}">
        <p14:creationId xmlns:p14="http://schemas.microsoft.com/office/powerpoint/2010/main" val="110323085"/>
      </p:ext>
    </p:extLst>
  </p:cSld>
  <p:clrMap bg1="lt1" tx1="dk1" bg2="lt2" tx2="dk2" accent1="accent1" accent2="accent2" accent3="accent3" accent4="accent4" accent5="accent5" accent6="accent6" hlink="hlink" folHlink="folHlink"/>
  <p:sldLayoutIdLst>
    <p:sldLayoutId id="2147483664" r:id="rId1"/>
    <p:sldLayoutId id="2147483667"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www.louisianabelieves.com/docs/default-source/assessment-2013-2014/guide-assessment-structure-13-14-science---biology.pdf?sfvrsn=11" TargetMode="External"/><Relationship Id="rId3" Type="http://schemas.openxmlformats.org/officeDocument/2006/relationships/hyperlink" Target="http://www.louisianabelieves.com/resources/library/assessment-guidance-2014-2015" TargetMode="External"/><Relationship Id="rId7" Type="http://schemas.openxmlformats.org/officeDocument/2006/relationships/hyperlink" Target="http://www.louisianabelieves.com/docs/default-source/assessment-2013-2014/guide-assessment-structure-13-14-math-geometry.pdf?sfvrsn=1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louisianabelieves.com/docs/default-source/assessment-2013-2014/guide-assessment-structure-13-14-math-algebra-i.pdf?sfvrsn=12" TargetMode="External"/><Relationship Id="rId5" Type="http://schemas.openxmlformats.org/officeDocument/2006/relationships/hyperlink" Target="http://www.louisianabelieves.com/docs/default-source/assessment-2013-2014/2014-2015-assessment-guidance-english-iii.pdf?sfvrsn=2" TargetMode="External"/><Relationship Id="rId4" Type="http://schemas.openxmlformats.org/officeDocument/2006/relationships/hyperlink" Target="http://www.louisianabelieves.com/docs/default-source/assessment-2013-2014/2014-2015-assessment-guidance-english-ii.pdf?sfvrsn=2" TargetMode="External"/><Relationship Id="rId9" Type="http://schemas.openxmlformats.org/officeDocument/2006/relationships/hyperlink" Target="http://www.louisianabelieves.com/docs/default-source/assessment-2013-2014/guide-assessment-structure-13-14-us-history.pdf?sfvrsn=1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louisianabelieves.com/assessment/eagle" TargetMode="External"/><Relationship Id="rId3" Type="http://schemas.openxmlformats.org/officeDocument/2006/relationships/hyperlink" Target="https://louisianaschools.adobeconnect.com/media/" TargetMode="External"/><Relationship Id="rId7" Type="http://schemas.openxmlformats.org/officeDocument/2006/relationships/hyperlink" Target="http://www.parcconline.org/practice-tes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louisianabelieves.com/resources/classroom-support-toolbox/teacher-support-toolbox/end-of-year-assessments" TargetMode="External"/><Relationship Id="rId11" Type="http://schemas.openxmlformats.org/officeDocument/2006/relationships/hyperlink" Target="http://www.louisianabelieves.com/resources/library/louisiana-teacher-leaders" TargetMode="External"/><Relationship Id="rId5" Type="http://schemas.openxmlformats.org/officeDocument/2006/relationships/hyperlink" Target="http://www.louisianabelieves.com/resources/library/assessment-guidance-2014-2015" TargetMode="External"/><Relationship Id="rId10" Type="http://schemas.openxmlformats.org/officeDocument/2006/relationships/hyperlink" Target="http://www.louisianabelieves.com/resources/library/k-12-ela-year-long-planning" TargetMode="External"/><Relationship Id="rId4" Type="http://schemas.openxmlformats.org/officeDocument/2006/relationships/hyperlink" Target="https://webmail.la.gov/owa/redir.aspx?C=G8a3Ko8lAEuXtI9TKFXa6S8937N0xdEI4EkzUhqGolbeJFwjBS4f599qcTdbcCJIfpaLuOrb8g4.&amp;URL=mailto:assessment@la.gov" TargetMode="External"/><Relationship Id="rId9" Type="http://schemas.openxmlformats.org/officeDocument/2006/relationships/hyperlink" Target="http://www.louisianabelieves.com/resources/library/k-12-math-year-long-plann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ouisianabelieves.com/academics/instructional-materials-review"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LouisianaCurriculumReview@l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louisianabelieves.com/resources/classroom-support-toolbox/district-support-toolbox/observation-feedbac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JumpStartLA.wordpres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SCA@La.Gov" TargetMode="External"/><Relationship Id="rId2" Type="http://schemas.openxmlformats.org/officeDocument/2006/relationships/hyperlink" Target="http://lacourses.net/"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louisianabelieves.com/docs/default-source/academics/act-833-promotion-webinar.pdf" TargetMode="External"/><Relationship Id="rId2" Type="http://schemas.openxmlformats.org/officeDocument/2006/relationships/hyperlink" Target="http://www.louisianabelieves.com/docs/default-source/academics/act-833-series-graduation-webinar.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legis.la.gov/legis/ViewDocument.aspx?d=915342&amp;n=HB1283%20Act%20677" TargetMode="External"/><Relationship Id="rId7" Type="http://schemas.openxmlformats.org/officeDocument/2006/relationships/hyperlink" Target="http://www.louisianabelieves.com/docs/default-source/data-management/contract-addendum.pdf?sfvrsn=2" TargetMode="External"/><Relationship Id="rId2" Type="http://schemas.openxmlformats.org/officeDocument/2006/relationships/hyperlink" Target="https://www.legis.la.gov/legis/ViewDocument.aspx?d=916157&amp;n=HB1076%20Act%20837" TargetMode="External"/><Relationship Id="rId1" Type="http://schemas.openxmlformats.org/officeDocument/2006/relationships/slideLayout" Target="../slideLayouts/slideLayout1.xml"/><Relationship Id="rId6" Type="http://schemas.openxmlformats.org/officeDocument/2006/relationships/hyperlink" Target="http://www.louisianabelieves.com/docs/default-source/data-management/parental-consent-guidance.pdf?sfvrsn=4" TargetMode="External"/><Relationship Id="rId5" Type="http://schemas.openxmlformats.org/officeDocument/2006/relationships/hyperlink" Target="http://www.louisianabelieves.com/docs/default-source/data-management/act837677guidance.pdf?sfvrsn=2" TargetMode="External"/><Relationship Id="rId4" Type="http://schemas.openxmlformats.org/officeDocument/2006/relationships/hyperlink" Target="https://wwwprd1.doa.louisiana.gov/OSP/LaPAC/agency/pdf/5850400.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osfa.la.gov/MainSitePDFs/T2014-06.pdf"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w.louisianabelieves.com/docs/default-source/data-management/contract-addendum.pdf?sfvrsn=2"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prd1.doa.louisiana.gov/OSP/LaPAC/agency/pdf/5850400.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districtsupport@la.gov"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louisianabelieves.com/resources/classroom-support-toolbox/district-support-toolbo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louisianabelieves.com/academics/common-core-state-standards/louisiana's-transition-to-higher-expectation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louisianaschools.adobeconnect.com/lg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0"/>
            <a:ext cx="9144000" cy="6858000"/>
          </a:xfrm>
          <a:prstGeom prst="rect">
            <a:avLst/>
          </a:prstGeom>
        </p:spPr>
      </p:pic>
      <p:sp>
        <p:nvSpPr>
          <p:cNvPr id="4" name="Rectangle 3"/>
          <p:cNvSpPr/>
          <p:nvPr/>
        </p:nvSpPr>
        <p:spPr>
          <a:xfrm>
            <a:off x="533400" y="3525308"/>
            <a:ext cx="8077200" cy="1200329"/>
          </a:xfrm>
          <a:prstGeom prst="rect">
            <a:avLst/>
          </a:prstGeom>
        </p:spPr>
        <p:txBody>
          <a:bodyPr wrap="square" anchor="ctr">
            <a:spAutoFit/>
          </a:bodyPr>
          <a:lstStyle/>
          <a:p>
            <a:pPr algn="ctr"/>
            <a:r>
              <a:rPr lang="en-US" sz="3600" b="1" spc="300" dirty="0" smtClean="0">
                <a:latin typeface="Steinem" pitchFamily="2" charset="0"/>
                <a:ea typeface="Steinem Unicode" pitchFamily="18" charset="2"/>
                <a:cs typeface="Steinem Unicode" pitchFamily="18" charset="2"/>
              </a:rPr>
              <a:t>District Planning Call</a:t>
            </a:r>
          </a:p>
          <a:p>
            <a:pPr algn="ctr"/>
            <a:r>
              <a:rPr lang="en-US" sz="3600" b="1" spc="300" dirty="0" smtClean="0">
                <a:latin typeface="Steinem" pitchFamily="2" charset="0"/>
                <a:ea typeface="Steinem Unicode" pitchFamily="18" charset="2"/>
                <a:cs typeface="Steinem Unicode" pitchFamily="18" charset="2"/>
              </a:rPr>
              <a:t>October 29, 2014</a:t>
            </a:r>
            <a:endParaRPr lang="en-US" sz="3600" b="1" spc="300" dirty="0">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val="26436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b="1"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10</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2575771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buNone/>
            </a:pPr>
            <a:endParaRPr lang="en-US" sz="2400" b="1" dirty="0" smtClean="0"/>
          </a:p>
          <a:p>
            <a:pPr marL="0" indent="0">
              <a:buNone/>
            </a:pPr>
            <a:endParaRPr lang="en-US" sz="2400" dirty="0"/>
          </a:p>
          <a:p>
            <a:pPr marL="0" indent="0">
              <a:buNone/>
            </a:pPr>
            <a:endParaRPr lang="en-US" sz="4000" dirty="0"/>
          </a:p>
        </p:txBody>
      </p:sp>
      <p:sp>
        <p:nvSpPr>
          <p:cNvPr id="6" name="Title 1"/>
          <p:cNvSpPr>
            <a:spLocks noGrp="1"/>
          </p:cNvSpPr>
          <p:nvPr>
            <p:ph type="title"/>
          </p:nvPr>
        </p:nvSpPr>
        <p:spPr>
          <a:xfrm>
            <a:off x="0" y="-152400"/>
            <a:ext cx="9144000" cy="1066800"/>
          </a:xfrm>
        </p:spPr>
        <p:txBody>
          <a:bodyPr>
            <a:noAutofit/>
          </a:bodyPr>
          <a:lstStyle/>
          <a:p>
            <a:r>
              <a:rPr lang="en-US" dirty="0" smtClean="0">
                <a:latin typeface="Chalkduster"/>
                <a:cs typeface="Chalkduster"/>
              </a:rPr>
              <a:t>14-15 Assessment Plan</a:t>
            </a:r>
            <a:endParaRPr lang="en-US" dirty="0">
              <a:latin typeface="Chalkduster"/>
              <a:cs typeface="Chalkduster"/>
            </a:endParaRPr>
          </a:p>
        </p:txBody>
      </p:sp>
      <p:sp>
        <p:nvSpPr>
          <p:cNvPr id="8" name="Content Placeholder 4"/>
          <p:cNvSpPr txBox="1">
            <a:spLocks/>
          </p:cNvSpPr>
          <p:nvPr/>
        </p:nvSpPr>
        <p:spPr>
          <a:xfrm>
            <a:off x="304800" y="1219200"/>
            <a:ext cx="8839200" cy="5105400"/>
          </a:xfrm>
          <a:prstGeom prst="rect">
            <a:avLst/>
          </a:prstGeom>
        </p:spPr>
        <p:txBody>
          <a:bodyPr vert="horz" lIns="91440" tIns="45720" rIns="91440" bIns="45720" rtlCol="0">
            <a:normAutofit/>
          </a:bodyPr>
          <a:lst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b="1" dirty="0" smtClean="0"/>
          </a:p>
          <a:p>
            <a:pPr marL="0" indent="0">
              <a:buFont typeface="Arial" pitchFamily="34" charset="0"/>
              <a:buNone/>
            </a:pPr>
            <a:endParaRPr lang="en-US" sz="2400" dirty="0" smtClean="0"/>
          </a:p>
          <a:p>
            <a:pPr marL="0" indent="0">
              <a:buFont typeface="Arial" pitchFamily="34" charset="0"/>
              <a:buNone/>
            </a:pPr>
            <a:endParaRPr lang="en-US" sz="4000" dirty="0"/>
          </a:p>
        </p:txBody>
      </p:sp>
      <p:graphicFrame>
        <p:nvGraphicFramePr>
          <p:cNvPr id="9" name="Table 8"/>
          <p:cNvGraphicFramePr>
            <a:graphicFrameLocks noGrp="1"/>
          </p:cNvGraphicFramePr>
          <p:nvPr>
            <p:extLst>
              <p:ext uri="{D42A27DB-BD31-4B8C-83A1-F6EECF244321}">
                <p14:modId xmlns:p14="http://schemas.microsoft.com/office/powerpoint/2010/main" val="568652356"/>
              </p:ext>
            </p:extLst>
          </p:nvPr>
        </p:nvGraphicFramePr>
        <p:xfrm>
          <a:off x="0" y="767930"/>
          <a:ext cx="9144000" cy="6169234"/>
        </p:xfrm>
        <a:graphic>
          <a:graphicData uri="http://schemas.openxmlformats.org/drawingml/2006/table">
            <a:tbl>
              <a:tblPr firstRow="1" bandRow="1">
                <a:tableStyleId>{5C22544A-7EE6-4342-B048-85BDC9FD1C3A}</a:tableStyleId>
              </a:tblPr>
              <a:tblGrid>
                <a:gridCol w="1497725"/>
                <a:gridCol w="2521895"/>
                <a:gridCol w="2444242"/>
                <a:gridCol w="2680138"/>
              </a:tblGrid>
              <a:tr h="355919">
                <a:tc>
                  <a:txBody>
                    <a:bodyPr/>
                    <a:lstStyle/>
                    <a:p>
                      <a:pPr algn="ctr"/>
                      <a:r>
                        <a:rPr lang="en-US" sz="1600" dirty="0" smtClean="0"/>
                        <a:t>Grade</a:t>
                      </a:r>
                      <a:endParaRPr lang="en-US" sz="1600" dirty="0">
                        <a:solidFill>
                          <a:schemeClr val="tx1"/>
                        </a:solidFill>
                      </a:endParaRPr>
                    </a:p>
                  </a:txBody>
                  <a:tcPr/>
                </a:tc>
                <a:tc>
                  <a:txBody>
                    <a:bodyPr/>
                    <a:lstStyle/>
                    <a:p>
                      <a:pPr algn="ctr"/>
                      <a:r>
                        <a:rPr lang="en-US" sz="1600" dirty="0" smtClean="0"/>
                        <a:t>Subject</a:t>
                      </a:r>
                      <a:endParaRPr lang="en-US" sz="1600" dirty="0">
                        <a:solidFill>
                          <a:schemeClr val="tx1"/>
                        </a:solidFill>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13-14 Assessment</a:t>
                      </a:r>
                      <a:endParaRPr lang="en-US" sz="1600" i="0" dirty="0">
                        <a:effectLst/>
                        <a:latin typeface="Calibri"/>
                        <a:ea typeface="Calibri"/>
                        <a:cs typeface="Times New Roman"/>
                      </a:endParaRPr>
                    </a:p>
                  </a:txBody>
                  <a:tcPr/>
                </a:tc>
                <a:tc>
                  <a:txBody>
                    <a:bodyPr/>
                    <a:lstStyle/>
                    <a:p>
                      <a:pPr marL="0" marR="0">
                        <a:lnSpc>
                          <a:spcPct val="115000"/>
                        </a:lnSpc>
                        <a:spcBef>
                          <a:spcPts val="0"/>
                        </a:spcBef>
                        <a:spcAft>
                          <a:spcPts val="1000"/>
                        </a:spcAft>
                      </a:pPr>
                      <a:r>
                        <a:rPr lang="en-US" sz="1600" b="1" i="0" dirty="0">
                          <a:effectLst/>
                          <a:latin typeface="Calibri"/>
                          <a:ea typeface="Calibri"/>
                          <a:cs typeface="Times New Roman"/>
                        </a:rPr>
                        <a:t>14-15 Assessment </a:t>
                      </a:r>
                      <a:endParaRPr lang="en-US" sz="1600" i="0" dirty="0">
                        <a:effectLst/>
                        <a:latin typeface="Calibri"/>
                        <a:ea typeface="Calibri"/>
                        <a:cs typeface="Times New Roman"/>
                      </a:endParaRPr>
                    </a:p>
                  </a:txBody>
                  <a:tcPr/>
                </a:tc>
              </a:tr>
              <a:tr h="368865">
                <a:tc rowSpan="4">
                  <a:txBody>
                    <a:bodyPr/>
                    <a:lstStyle/>
                    <a:p>
                      <a:pPr algn="ctr"/>
                      <a:r>
                        <a:rPr lang="en-US" sz="1600" b="1" dirty="0" smtClean="0"/>
                        <a:t>Grades </a:t>
                      </a:r>
                    </a:p>
                    <a:p>
                      <a:pPr algn="ctr"/>
                      <a:r>
                        <a:rPr lang="en-US" sz="1600" b="1" dirty="0" smtClean="0"/>
                        <a:t>3 to 8</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a:t>
                      </a:r>
                      <a:r>
                        <a:rPr lang="en-US" sz="1400" i="0" dirty="0">
                          <a:effectLst/>
                          <a:latin typeface="Calibri"/>
                          <a:ea typeface="Calibri"/>
                          <a:cs typeface="Times New Roman"/>
                        </a:rPr>
                        <a:t> </a:t>
                      </a: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solidFill>
                      <a:schemeClr val="accent6">
                        <a:lumMod val="40000"/>
                        <a:lumOff val="60000"/>
                      </a:schemeClr>
                    </a:solidFill>
                  </a:tcPr>
                </a:tc>
                <a:tc>
                  <a:txBody>
                    <a:bodyPr/>
                    <a:lstStyle/>
                    <a:p>
                      <a:pPr marL="0" marR="0">
                        <a:lnSpc>
                          <a:spcPct val="115000"/>
                        </a:lnSpc>
                        <a:spcBef>
                          <a:spcPts val="0"/>
                        </a:spcBef>
                        <a:spcAft>
                          <a:spcPts val="1000"/>
                        </a:spcAft>
                      </a:pPr>
                      <a:r>
                        <a:rPr lang="en-US" sz="1400" i="0" dirty="0">
                          <a:effectLst/>
                          <a:latin typeface="Calibri"/>
                          <a:ea typeface="Calibri"/>
                          <a:cs typeface="Times New Roman"/>
                          <a:hlinkClick r:id="rId3"/>
                        </a:rPr>
                        <a:t>LEAP and iLEAP: PARCC Test </a:t>
                      </a:r>
                      <a:endParaRPr lang="en-US" sz="1400" i="0" dirty="0">
                        <a:effectLst/>
                        <a:latin typeface="Calibri"/>
                        <a:ea typeface="Calibri"/>
                        <a:cs typeface="Times New Roman"/>
                      </a:endParaRPr>
                    </a:p>
                  </a:txBody>
                  <a:tcPr>
                    <a:solidFill>
                      <a:schemeClr val="accent6">
                        <a:lumMod val="40000"/>
                        <a:lumOff val="60000"/>
                      </a:schemeClr>
                    </a:solidFill>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368865">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LEAP and iLEAP</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3"/>
                        </a:rPr>
                        <a:t>LEAP and iLEAP</a:t>
                      </a:r>
                      <a:endParaRPr lang="en-US" sz="1400" i="0" dirty="0">
                        <a:effectLst/>
                        <a:latin typeface="Calibri"/>
                        <a:ea typeface="Calibri"/>
                        <a:cs typeface="Times New Roman"/>
                      </a:endParaRPr>
                    </a:p>
                  </a:txBody>
                  <a:tcPr/>
                </a:tc>
              </a:tr>
              <a:tr h="563538">
                <a:tc rowSpan="5">
                  <a:txBody>
                    <a:bodyPr/>
                    <a:lstStyle/>
                    <a:p>
                      <a:pPr algn="ctr"/>
                      <a:r>
                        <a:rPr lang="en-US" sz="1600" b="1" dirty="0" smtClean="0"/>
                        <a:t>High</a:t>
                      </a:r>
                      <a:r>
                        <a:rPr lang="en-US" sz="1600" b="1" baseline="0" dirty="0" smtClean="0"/>
                        <a:t> School</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dk1"/>
                          </a:solidFill>
                        </a:rPr>
                        <a:t>All subjects</a:t>
                      </a:r>
                      <a:r>
                        <a:rPr lang="en-US" sz="1400" baseline="0" dirty="0" smtClean="0">
                          <a:solidFill>
                            <a:schemeClr val="dk1"/>
                          </a:solidFill>
                        </a:rPr>
                        <a:t> </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a:t>
                      </a:r>
                    </a:p>
                    <a:p>
                      <a:pPr marL="0" marR="0">
                        <a:lnSpc>
                          <a:spcPct val="115000"/>
                        </a:lnSpc>
                        <a:spcBef>
                          <a:spcPts val="0"/>
                        </a:spcBef>
                        <a:spcAft>
                          <a:spcPts val="1000"/>
                        </a:spcAft>
                      </a:pPr>
                      <a:r>
                        <a:rPr lang="en-US" sz="1400" i="0" dirty="0">
                          <a:effectLst/>
                          <a:latin typeface="Calibri"/>
                          <a:ea typeface="Calibri"/>
                          <a:cs typeface="Times New Roman"/>
                        </a:rPr>
                        <a:t>Advanced Placement</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ACT series, including WorkKEYS</a:t>
                      </a:r>
                    </a:p>
                    <a:p>
                      <a:pPr marL="0" marR="0">
                        <a:lnSpc>
                          <a:spcPct val="115000"/>
                        </a:lnSpc>
                        <a:spcBef>
                          <a:spcPts val="0"/>
                        </a:spcBef>
                        <a:spcAft>
                          <a:spcPts val="1000"/>
                        </a:spcAft>
                      </a:pPr>
                      <a:r>
                        <a:rPr lang="en-US" sz="1400" i="0" dirty="0">
                          <a:effectLst/>
                          <a:latin typeface="Calibri"/>
                          <a:ea typeface="Calibri"/>
                          <a:cs typeface="Times New Roman"/>
                        </a:rPr>
                        <a:t>Advanced </a:t>
                      </a:r>
                      <a:r>
                        <a:rPr lang="en-US" sz="1400" i="0" dirty="0" smtClean="0">
                          <a:effectLst/>
                          <a:latin typeface="Calibri"/>
                          <a:ea typeface="Calibri"/>
                          <a:cs typeface="Times New Roman"/>
                        </a:rPr>
                        <a:t>Placement &amp; CLEP </a:t>
                      </a:r>
                      <a:endParaRPr lang="en-US" sz="1400" i="0" dirty="0">
                        <a:effectLst/>
                        <a:latin typeface="Calibri"/>
                        <a:ea typeface="Calibri"/>
                        <a:cs typeface="Times New Roman"/>
                      </a:endParaRPr>
                    </a:p>
                  </a:txBody>
                  <a:tcPr/>
                </a:tc>
              </a:tr>
              <a:tr h="563538">
                <a:tc vMerge="1">
                  <a:txBody>
                    <a:bodyPr/>
                    <a:lstStyle/>
                    <a:p>
                      <a:endParaRPr lang="en-US"/>
                    </a:p>
                  </a:txBody>
                  <a:tcPr/>
                </a:tc>
                <a:tc>
                  <a:txBody>
                    <a:bodyPr/>
                    <a:lstStyle/>
                    <a:p>
                      <a:pPr marL="0" indent="0">
                        <a:buFont typeface="Arial" panose="020B0604020202020204" pitchFamily="34" charset="0"/>
                        <a:buNone/>
                      </a:pPr>
                      <a:r>
                        <a:rPr lang="en-US" sz="1400" dirty="0" smtClean="0"/>
                        <a:t>ELA</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English II EOC</a:t>
                      </a:r>
                    </a:p>
                    <a:p>
                      <a:pPr marL="0" marR="0">
                        <a:lnSpc>
                          <a:spcPct val="115000"/>
                        </a:lnSpc>
                        <a:spcBef>
                          <a:spcPts val="0"/>
                        </a:spcBef>
                        <a:spcAft>
                          <a:spcPts val="1000"/>
                        </a:spcAft>
                      </a:pPr>
                      <a:r>
                        <a:rPr lang="en-US" sz="1400" i="0" dirty="0">
                          <a:effectLst/>
                          <a:latin typeface="Calibri"/>
                          <a:ea typeface="Calibri"/>
                          <a:cs typeface="Times New Roman"/>
                        </a:rPr>
                        <a:t>English III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4"/>
                        </a:rPr>
                        <a:t>English II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5"/>
                        </a:rPr>
                        <a:t>English III EOC</a:t>
                      </a:r>
                      <a:endParaRPr lang="en-US" sz="1400" i="0" dirty="0">
                        <a:effectLst/>
                        <a:latin typeface="Calibri"/>
                        <a:ea typeface="Calibri"/>
                        <a:cs typeface="Times New Roman"/>
                      </a:endParaRPr>
                    </a:p>
                  </a:txBody>
                  <a:tcPr/>
                </a:tc>
              </a:tr>
              <a:tr h="563538">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Math</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Algebra I EOC</a:t>
                      </a:r>
                    </a:p>
                    <a:p>
                      <a:pPr marL="0" marR="0">
                        <a:lnSpc>
                          <a:spcPct val="115000"/>
                        </a:lnSpc>
                        <a:spcBef>
                          <a:spcPts val="0"/>
                        </a:spcBef>
                        <a:spcAft>
                          <a:spcPts val="1000"/>
                        </a:spcAft>
                      </a:pPr>
                      <a:r>
                        <a:rPr lang="en-US" sz="1400" i="0" dirty="0">
                          <a:effectLst/>
                          <a:latin typeface="Calibri"/>
                          <a:ea typeface="Calibri"/>
                          <a:cs typeface="Times New Roman"/>
                        </a:rPr>
                        <a:t>Geometry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6"/>
                        </a:rPr>
                        <a:t>Algebra I EOC</a:t>
                      </a:r>
                      <a:endParaRPr lang="en-US" sz="1400" i="0" dirty="0">
                        <a:effectLst/>
                        <a:latin typeface="Calibri"/>
                        <a:ea typeface="Calibri"/>
                        <a:cs typeface="Times New Roman"/>
                      </a:endParaRPr>
                    </a:p>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7"/>
                        </a:rPr>
                        <a:t>Geometry EOC</a:t>
                      </a:r>
                      <a:endParaRPr lang="en-US" sz="1400" i="0" dirty="0">
                        <a:effectLst/>
                        <a:latin typeface="Calibri"/>
                        <a:ea typeface="Calibri"/>
                        <a:cs typeface="Times New Roman"/>
                      </a:endParaRPr>
                    </a:p>
                  </a:txBody>
                  <a:tcPr/>
                </a:tc>
              </a:tr>
              <a:tr h="326259">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Science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Biology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8"/>
                        </a:rPr>
                        <a:t>Biology EOC</a:t>
                      </a:r>
                      <a:endParaRPr lang="en-US" sz="1400" i="0" dirty="0">
                        <a:effectLst/>
                        <a:latin typeface="Calibri"/>
                        <a:ea typeface="Calibri"/>
                        <a:cs typeface="Times New Roman"/>
                      </a:endParaRPr>
                    </a:p>
                  </a:txBody>
                  <a:tcPr/>
                </a:tc>
              </a:tr>
              <a:tr h="337202">
                <a:tc vMerge="1">
                  <a:txBody>
                    <a:bodyPr/>
                    <a:lstStyle/>
                    <a:p>
                      <a:endParaRPr lang="en-US" b="1" dirty="0">
                        <a:solidFill>
                          <a:schemeClr val="tx1"/>
                        </a:solidFill>
                      </a:endParaRPr>
                    </a:p>
                  </a:txBody>
                  <a:tcPr/>
                </a:tc>
                <a:tc>
                  <a:txBody>
                    <a:bodyPr/>
                    <a:lstStyle/>
                    <a:p>
                      <a:pPr marL="0" indent="0">
                        <a:buFont typeface="Arial" panose="020B0604020202020204" pitchFamily="34" charset="0"/>
                        <a:buNone/>
                      </a:pPr>
                      <a:r>
                        <a:rPr lang="en-US" sz="1400" dirty="0" smtClean="0"/>
                        <a:t>Social</a:t>
                      </a:r>
                      <a:r>
                        <a:rPr lang="en-US" sz="1400" baseline="0" dirty="0" smtClean="0"/>
                        <a:t> Studies</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US History EOC</a:t>
                      </a:r>
                    </a:p>
                  </a:txBody>
                  <a:tcPr/>
                </a:tc>
                <a:tc>
                  <a:txBody>
                    <a:bodyPr/>
                    <a:lstStyle/>
                    <a:p>
                      <a:pPr marL="0" marR="0">
                        <a:lnSpc>
                          <a:spcPct val="115000"/>
                        </a:lnSpc>
                        <a:spcBef>
                          <a:spcPts val="0"/>
                        </a:spcBef>
                        <a:spcAft>
                          <a:spcPts val="1000"/>
                        </a:spcAft>
                      </a:pPr>
                      <a:r>
                        <a:rPr lang="en-US" sz="1400" i="0" u="sng" dirty="0">
                          <a:solidFill>
                            <a:srgbClr val="0000FF"/>
                          </a:solidFill>
                          <a:effectLst/>
                          <a:latin typeface="Calibri"/>
                          <a:ea typeface="Calibri"/>
                          <a:cs typeface="Times New Roman"/>
                          <a:hlinkClick r:id="rId9"/>
                        </a:rPr>
                        <a:t>US History EOC</a:t>
                      </a:r>
                      <a:endParaRPr lang="en-US" sz="1400" i="0" dirty="0">
                        <a:effectLst/>
                        <a:latin typeface="Calibri"/>
                        <a:ea typeface="Calibri"/>
                        <a:cs typeface="Times New Roman"/>
                      </a:endParaRPr>
                    </a:p>
                  </a:txBody>
                  <a:tcPr/>
                </a:tc>
              </a:tr>
              <a:tr h="472084">
                <a:tc rowSpan="3">
                  <a:txBody>
                    <a:bodyPr/>
                    <a:lstStyle/>
                    <a:p>
                      <a:pPr algn="ctr"/>
                      <a:r>
                        <a:rPr lang="en-US" sz="1600" b="1" dirty="0" smtClean="0">
                          <a:solidFill>
                            <a:schemeClr val="tx1"/>
                          </a:solidFill>
                        </a:rPr>
                        <a:t>Alternate Assessments</a:t>
                      </a:r>
                      <a:endParaRPr lang="en-US" sz="1600" b="1" dirty="0">
                        <a:solidFill>
                          <a:schemeClr val="tx1"/>
                        </a:solidFill>
                      </a:endParaRPr>
                    </a:p>
                  </a:txBody>
                  <a:tcPr anchor="ctr"/>
                </a:tc>
                <a:tc>
                  <a:txBody>
                    <a:bodyPr/>
                    <a:lstStyle/>
                    <a:p>
                      <a:pPr marL="0" indent="0">
                        <a:buFont typeface="Arial" panose="020B0604020202020204" pitchFamily="34" charset="0"/>
                        <a:buNone/>
                      </a:pPr>
                      <a:r>
                        <a:rPr lang="en-US" sz="1400" dirty="0" smtClean="0">
                          <a:solidFill>
                            <a:schemeClr val="tx1"/>
                          </a:solidFill>
                        </a:rPr>
                        <a:t>ELA, Math,</a:t>
                      </a:r>
                      <a:r>
                        <a:rPr lang="en-US" sz="1400" baseline="0" dirty="0" smtClean="0">
                          <a:solidFill>
                            <a:schemeClr val="tx1"/>
                          </a:solidFill>
                        </a:rPr>
                        <a:t> Science </a:t>
                      </a:r>
                    </a:p>
                    <a:p>
                      <a:pPr marL="0" indent="0">
                        <a:buFont typeface="Arial" panose="020B0604020202020204" pitchFamily="34" charset="0"/>
                        <a:buNone/>
                      </a:pPr>
                      <a:r>
                        <a:rPr lang="en-US" sz="1400" baseline="0" dirty="0" smtClean="0">
                          <a:solidFill>
                            <a:schemeClr val="tx1"/>
                          </a:solidFill>
                        </a:rPr>
                        <a:t>(varies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LAA1</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LAA1</a:t>
                      </a:r>
                    </a:p>
                  </a:txBody>
                  <a:tcPr/>
                </a:tc>
              </a:tr>
              <a:tr h="504218">
                <a:tc vMerge="1">
                  <a:txBody>
                    <a:bodyPr/>
                    <a:lstStyle/>
                    <a:p>
                      <a:endParaRPr lang="en-US" sz="1800" b="0" dirty="0">
                        <a:solidFill>
                          <a:schemeClr val="tx1"/>
                        </a:solidFill>
                      </a:endParaRPr>
                    </a:p>
                  </a:txBody>
                  <a:tcPr/>
                </a:tc>
                <a:tc>
                  <a:txBody>
                    <a:bodyPr/>
                    <a:lstStyle/>
                    <a:p>
                      <a:pPr marL="0" indent="0">
                        <a:buFont typeface="Arial" panose="020B0604020202020204" pitchFamily="34" charset="0"/>
                        <a:buNone/>
                      </a:pPr>
                      <a:r>
                        <a:rPr lang="en-US" sz="1400" dirty="0" smtClean="0">
                          <a:solidFill>
                            <a:schemeClr val="tx1"/>
                          </a:solidFill>
                        </a:rPr>
                        <a:t>ELA, Math, Science,</a:t>
                      </a:r>
                      <a:r>
                        <a:rPr lang="en-US" sz="1400" baseline="0" dirty="0" smtClean="0">
                          <a:solidFill>
                            <a:schemeClr val="tx1"/>
                          </a:solidFill>
                        </a:rPr>
                        <a:t> Social Studies (varies by grade level)</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LAA2</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LAA2 </a:t>
                      </a:r>
                      <a:r>
                        <a:rPr lang="en-US" sz="1400" i="0" dirty="0" smtClean="0">
                          <a:effectLst/>
                          <a:latin typeface="Calibri"/>
                          <a:ea typeface="Calibri"/>
                          <a:cs typeface="Times New Roman"/>
                        </a:rPr>
                        <a:t>eligible</a:t>
                      </a:r>
                      <a:r>
                        <a:rPr lang="en-US" sz="1400" i="0" baseline="0" dirty="0" smtClean="0">
                          <a:effectLst/>
                          <a:latin typeface="Calibri"/>
                          <a:ea typeface="Calibri"/>
                          <a:cs typeface="Times New Roman"/>
                        </a:rPr>
                        <a:t> </a:t>
                      </a:r>
                      <a:r>
                        <a:rPr lang="en-US" sz="1400" i="0" dirty="0" smtClean="0">
                          <a:effectLst/>
                          <a:latin typeface="Calibri"/>
                          <a:ea typeface="Calibri"/>
                          <a:cs typeface="Times New Roman"/>
                        </a:rPr>
                        <a:t>testers entering high school prior</a:t>
                      </a:r>
                      <a:r>
                        <a:rPr lang="en-US" sz="1400" i="0" baseline="0" dirty="0" smtClean="0">
                          <a:effectLst/>
                          <a:latin typeface="Calibri"/>
                          <a:ea typeface="Calibri"/>
                          <a:cs typeface="Times New Roman"/>
                        </a:rPr>
                        <a:t> </a:t>
                      </a:r>
                      <a:r>
                        <a:rPr lang="en-US" sz="1400" i="0" dirty="0" smtClean="0">
                          <a:effectLst/>
                          <a:latin typeface="Calibri"/>
                          <a:ea typeface="Calibri"/>
                          <a:cs typeface="Times New Roman"/>
                        </a:rPr>
                        <a:t>to 2014-15</a:t>
                      </a:r>
                      <a:endParaRPr lang="en-US" sz="1400" i="0" dirty="0">
                        <a:effectLst/>
                        <a:latin typeface="Calibri"/>
                        <a:ea typeface="Calibri"/>
                        <a:cs typeface="Times New Roman"/>
                      </a:endParaRPr>
                    </a:p>
                  </a:txBody>
                  <a:tcPr/>
                </a:tc>
              </a:tr>
              <a:tr h="504218">
                <a:tc vMerge="1">
                  <a:txBody>
                    <a:bodyPr/>
                    <a:lstStyle/>
                    <a:p>
                      <a:endParaRPr lang="en-US"/>
                    </a:p>
                  </a:txBody>
                  <a:tcPr/>
                </a:tc>
                <a:tc>
                  <a:txBody>
                    <a:bodyPr/>
                    <a:lstStyle/>
                    <a:p>
                      <a:pPr marL="0" indent="0">
                        <a:buFont typeface="Arial" panose="020B0604020202020204" pitchFamily="34" charset="0"/>
                        <a:buNone/>
                      </a:pPr>
                      <a:r>
                        <a:rPr lang="en-US" sz="1400" dirty="0" smtClean="0">
                          <a:solidFill>
                            <a:schemeClr val="tx1"/>
                          </a:solidFill>
                        </a:rPr>
                        <a:t>English</a:t>
                      </a:r>
                      <a:r>
                        <a:rPr lang="en-US" sz="1400" baseline="0" dirty="0" smtClean="0">
                          <a:solidFill>
                            <a:schemeClr val="tx1"/>
                          </a:solidFill>
                        </a:rPr>
                        <a:t> Language</a:t>
                      </a:r>
                      <a:endParaRPr lang="en-US" sz="1400" dirty="0">
                        <a:solidFill>
                          <a:schemeClr val="tx1"/>
                        </a:solidFill>
                      </a:endParaRP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ELDA</a:t>
                      </a:r>
                    </a:p>
                  </a:txBody>
                  <a:tcPr/>
                </a:tc>
                <a:tc>
                  <a:txBody>
                    <a:bodyPr/>
                    <a:lstStyle/>
                    <a:p>
                      <a:pPr marL="0" marR="0">
                        <a:lnSpc>
                          <a:spcPct val="115000"/>
                        </a:lnSpc>
                        <a:spcBef>
                          <a:spcPts val="0"/>
                        </a:spcBef>
                        <a:spcAft>
                          <a:spcPts val="1000"/>
                        </a:spcAft>
                      </a:pPr>
                      <a:r>
                        <a:rPr lang="en-US" sz="1400" i="0" dirty="0">
                          <a:effectLst/>
                          <a:latin typeface="Calibri"/>
                          <a:ea typeface="Calibri"/>
                          <a:cs typeface="Times New Roman"/>
                        </a:rPr>
                        <a:t>ELDA</a:t>
                      </a:r>
                    </a:p>
                  </a:txBody>
                  <a:tcPr/>
                </a:tc>
              </a:tr>
            </a:tbl>
          </a:graphicData>
        </a:graphic>
      </p:graphicFrame>
    </p:spTree>
    <p:extLst>
      <p:ext uri="{BB962C8B-B14F-4D97-AF65-F5344CB8AC3E}">
        <p14:creationId xmlns:p14="http://schemas.microsoft.com/office/powerpoint/2010/main" val="413417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12</a:t>
            </a:fld>
            <a:endParaRPr lang="en-US" dirty="0">
              <a:solidFill>
                <a:prstClr val="black">
                  <a:tint val="75000"/>
                </a:prstClr>
              </a:solidFill>
            </a:endParaRPr>
          </a:p>
        </p:txBody>
      </p:sp>
      <p:sp>
        <p:nvSpPr>
          <p:cNvPr id="5" name="Content Placeholder 4"/>
          <p:cNvSpPr>
            <a:spLocks noGrp="1"/>
          </p:cNvSpPr>
          <p:nvPr>
            <p:ph sz="quarter" idx="4294967295"/>
          </p:nvPr>
        </p:nvSpPr>
        <p:spPr>
          <a:xfrm>
            <a:off x="152400" y="1219200"/>
            <a:ext cx="8839200" cy="5562600"/>
          </a:xfrm>
          <a:prstGeom prst="rect">
            <a:avLst/>
          </a:prstGeom>
        </p:spPr>
        <p:txBody>
          <a:bodyPr>
            <a:normAutofit fontScale="92500"/>
          </a:bodyPr>
          <a:lstStyle/>
          <a:p>
            <a:pPr marL="0" indent="0">
              <a:buNone/>
            </a:pPr>
            <a:r>
              <a:rPr lang="en-US" sz="2200" b="1" dirty="0" smtClean="0"/>
              <a:t>District Assessment Update Webinar</a:t>
            </a:r>
          </a:p>
          <a:p>
            <a:r>
              <a:rPr lang="en-US" sz="2200" b="1" i="1" dirty="0" smtClean="0"/>
              <a:t>When</a:t>
            </a:r>
            <a:r>
              <a:rPr lang="en-US" sz="2200" dirty="0" smtClean="0"/>
              <a:t>: Friday, October 31</a:t>
            </a:r>
            <a:r>
              <a:rPr lang="en-US" sz="2200" baseline="30000" dirty="0" smtClean="0"/>
              <a:t>st</a:t>
            </a:r>
            <a:r>
              <a:rPr lang="en-US" sz="2200" dirty="0" smtClean="0"/>
              <a:t> at 1:00 PM </a:t>
            </a:r>
          </a:p>
          <a:p>
            <a:r>
              <a:rPr lang="en-US" sz="2200" b="1" i="1" dirty="0" smtClean="0"/>
              <a:t>Where</a:t>
            </a:r>
            <a:r>
              <a:rPr lang="en-US" sz="2200" dirty="0" smtClean="0"/>
              <a:t>: </a:t>
            </a:r>
            <a:r>
              <a:rPr lang="en-US" sz="2000" dirty="0"/>
              <a:t>Conference number: </a:t>
            </a:r>
            <a:r>
              <a:rPr lang="en-US" sz="2000" dirty="0" smtClean="0"/>
              <a:t>800-747-5150 </a:t>
            </a:r>
            <a:r>
              <a:rPr lang="en-US" sz="2000" dirty="0"/>
              <a:t>Code </a:t>
            </a:r>
            <a:r>
              <a:rPr lang="en-US" sz="2000" dirty="0" smtClean="0"/>
              <a:t>3423600 and </a:t>
            </a:r>
            <a:r>
              <a:rPr lang="en-US" sz="2000" dirty="0" smtClean="0">
                <a:hlinkClick r:id="rId3"/>
              </a:rPr>
              <a:t>https</a:t>
            </a:r>
            <a:r>
              <a:rPr lang="en-US" sz="2000" dirty="0">
                <a:hlinkClick r:id="rId3"/>
              </a:rPr>
              <a:t>://</a:t>
            </a:r>
            <a:r>
              <a:rPr lang="en-US" sz="2000" dirty="0" smtClean="0">
                <a:hlinkClick r:id="rId3"/>
              </a:rPr>
              <a:t>louisianaschools.adobeconnect.com/media/</a:t>
            </a:r>
            <a:endParaRPr lang="en-US" sz="2200" dirty="0"/>
          </a:p>
          <a:p>
            <a:r>
              <a:rPr lang="en-US" sz="2200" b="1" i="1" dirty="0" smtClean="0"/>
              <a:t>Notes</a:t>
            </a:r>
            <a:r>
              <a:rPr lang="en-US" sz="2200" dirty="0" smtClean="0"/>
              <a:t>: No pre-registration required. Recommended for all district assessment contacts. For </a:t>
            </a:r>
            <a:r>
              <a:rPr lang="en-US" sz="2200" dirty="0"/>
              <a:t>additional information, please contact </a:t>
            </a:r>
            <a:r>
              <a:rPr lang="en-US" sz="2200" dirty="0">
                <a:hlinkClick r:id="rId4"/>
              </a:rPr>
              <a:t>assessment@la.gov</a:t>
            </a:r>
            <a:r>
              <a:rPr lang="en-US" sz="2200" dirty="0"/>
              <a:t>.  </a:t>
            </a:r>
          </a:p>
          <a:p>
            <a:pPr marL="0" indent="0">
              <a:buNone/>
            </a:pPr>
            <a:endParaRPr lang="en-US" sz="2200" dirty="0"/>
          </a:p>
          <a:p>
            <a:pPr marL="0" indent="0">
              <a:buNone/>
            </a:pPr>
            <a:r>
              <a:rPr lang="en-US" sz="2200" b="1" dirty="0" smtClean="0"/>
              <a:t>Resources to understand and prepare for state assessments: </a:t>
            </a:r>
          </a:p>
          <a:p>
            <a:r>
              <a:rPr lang="en-US" sz="2200" u="sng" dirty="0" smtClean="0">
                <a:hlinkClick r:id="rId5"/>
              </a:rPr>
              <a:t>Assessment guides</a:t>
            </a:r>
            <a:r>
              <a:rPr lang="en-US" sz="2200" dirty="0" smtClean="0"/>
              <a:t> for every state assessment in grades 3 through high school </a:t>
            </a:r>
          </a:p>
          <a:p>
            <a:r>
              <a:rPr lang="en-US" sz="2200" u="sng" dirty="0" smtClean="0">
                <a:hlinkClick r:id="rId6"/>
              </a:rPr>
              <a:t>Sample assessment items</a:t>
            </a:r>
            <a:r>
              <a:rPr lang="en-US" sz="2200" dirty="0" smtClean="0"/>
              <a:t> and </a:t>
            </a:r>
            <a:r>
              <a:rPr lang="en-US" sz="2200" u="sng" dirty="0" smtClean="0">
                <a:hlinkClick r:id="rId7"/>
              </a:rPr>
              <a:t>practice tests </a:t>
            </a:r>
            <a:endParaRPr lang="en-US" sz="2200" dirty="0" smtClean="0"/>
          </a:p>
          <a:p>
            <a:r>
              <a:rPr lang="en-US" sz="2200" b="1" dirty="0" smtClean="0">
                <a:hlinkClick r:id="rId8"/>
              </a:rPr>
              <a:t>Eagle</a:t>
            </a:r>
            <a:r>
              <a:rPr lang="en-US" sz="2200" dirty="0" smtClean="0">
                <a:hlinkClick r:id="rId8"/>
              </a:rPr>
              <a:t> </a:t>
            </a:r>
            <a:r>
              <a:rPr lang="en-US" sz="2200" dirty="0" smtClean="0"/>
              <a:t>now featuring printable versions of all guidebook tasks and soon to come search and test building features </a:t>
            </a:r>
          </a:p>
          <a:p>
            <a:r>
              <a:rPr lang="en-US" sz="2200" dirty="0" smtClean="0"/>
              <a:t>Curriculum guides in </a:t>
            </a:r>
            <a:r>
              <a:rPr lang="en-US" sz="2200" u="sng" dirty="0" smtClean="0">
                <a:hlinkClick r:id="rId9"/>
              </a:rPr>
              <a:t>math</a:t>
            </a:r>
            <a:r>
              <a:rPr lang="en-US" sz="2200" dirty="0" smtClean="0"/>
              <a:t> and </a:t>
            </a:r>
            <a:r>
              <a:rPr lang="en-US" sz="2200" u="sng" dirty="0" smtClean="0">
                <a:hlinkClick r:id="rId10"/>
              </a:rPr>
              <a:t>ELA</a:t>
            </a:r>
            <a:r>
              <a:rPr lang="en-US" sz="2200" dirty="0" smtClean="0"/>
              <a:t> that include rigorous, end-of-year assessment-aligned practice items</a:t>
            </a:r>
          </a:p>
          <a:p>
            <a:r>
              <a:rPr lang="en-US" sz="2200" dirty="0" smtClean="0"/>
              <a:t>Ed Connect and </a:t>
            </a:r>
            <a:r>
              <a:rPr lang="en-US" sz="2200" dirty="0" smtClean="0">
                <a:hlinkClick r:id="rId11"/>
              </a:rPr>
              <a:t>Teacher Leaders newsletters </a:t>
            </a:r>
            <a:r>
              <a:rPr lang="en-US" sz="2200" dirty="0" smtClean="0"/>
              <a:t>include new resources and tasks </a:t>
            </a:r>
          </a:p>
        </p:txBody>
      </p:sp>
      <p:sp>
        <p:nvSpPr>
          <p:cNvPr id="6" name="Title 1"/>
          <p:cNvSpPr>
            <a:spLocks noGrp="1"/>
          </p:cNvSpPr>
          <p:nvPr>
            <p:ph type="title"/>
          </p:nvPr>
        </p:nvSpPr>
        <p:spPr/>
        <p:txBody>
          <a:bodyPr>
            <a:noAutofit/>
          </a:bodyPr>
          <a:lstStyle/>
          <a:p>
            <a:r>
              <a:rPr lang="en-US" dirty="0" smtClean="0">
                <a:latin typeface="Chalkduster"/>
                <a:cs typeface="Chalkduster"/>
              </a:rPr>
              <a:t>Assessment Updates &amp; Resources</a:t>
            </a:r>
            <a:endParaRPr lang="en-US" dirty="0">
              <a:latin typeface="Chalkduster"/>
              <a:cs typeface="Chalkduster"/>
            </a:endParaRPr>
          </a:p>
        </p:txBody>
      </p:sp>
      <p:sp>
        <p:nvSpPr>
          <p:cNvPr id="8" name="Footer Placeholder 3"/>
          <p:cNvSpPr>
            <a:spLocks noGrp="1"/>
          </p:cNvSpPr>
          <p:nvPr>
            <p:ph type="ftr" sz="quarter" idx="3"/>
          </p:nvPr>
        </p:nvSpPr>
        <p:spPr>
          <a:xfrm>
            <a:off x="152400" y="6477000"/>
            <a:ext cx="2895600" cy="304800"/>
          </a:xfrm>
        </p:spPr>
        <p:txBody>
          <a:bodyPr/>
          <a:lstStyle/>
          <a:p>
            <a:r>
              <a:rPr lang="en-US" smtClean="0"/>
              <a:t>Louisiana Believes</a:t>
            </a:r>
            <a:endParaRPr lang="en-US" dirty="0"/>
          </a:p>
        </p:txBody>
      </p:sp>
    </p:spTree>
    <p:extLst>
      <p:ext uri="{BB962C8B-B14F-4D97-AF65-F5344CB8AC3E}">
        <p14:creationId xmlns:p14="http://schemas.microsoft.com/office/powerpoint/2010/main" val="353451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Resource Reviews 2014-2015</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6" name="TextBox 5"/>
          <p:cNvSpPr txBox="1"/>
          <p:nvPr/>
        </p:nvSpPr>
        <p:spPr>
          <a:xfrm>
            <a:off x="152400" y="1233129"/>
            <a:ext cx="8839200" cy="4801314"/>
          </a:xfrm>
          <a:prstGeom prst="rect">
            <a:avLst/>
          </a:prstGeom>
          <a:noFill/>
        </p:spPr>
        <p:txBody>
          <a:bodyPr wrap="square" rtlCol="0">
            <a:spAutoFit/>
          </a:bodyPr>
          <a:lstStyle/>
          <a:p>
            <a:r>
              <a:rPr lang="en-US" dirty="0" smtClean="0"/>
              <a:t>The Department is reviewing curricular tools earlier than last year to ensure that districts have reviews to guide purchasing choices earlier in the year.  The Department will review the following in Math and ELA for the alignment to the standards: </a:t>
            </a:r>
          </a:p>
          <a:p>
            <a:pPr marL="569913" indent="-285750">
              <a:buFont typeface="Arial"/>
              <a:buChar char="•"/>
              <a:tabLst>
                <a:tab pos="2624138" algn="l"/>
              </a:tabLst>
            </a:pPr>
            <a:r>
              <a:rPr lang="en-US" dirty="0"/>
              <a:t>Full curricula </a:t>
            </a:r>
          </a:p>
          <a:p>
            <a:pPr marL="569913" indent="-285750">
              <a:buFont typeface="Arial"/>
              <a:buChar char="•"/>
              <a:tabLst>
                <a:tab pos="2624138" algn="l"/>
              </a:tabLst>
            </a:pPr>
            <a:r>
              <a:rPr lang="en-US" dirty="0"/>
              <a:t>Interim benchmark assessments </a:t>
            </a:r>
          </a:p>
          <a:p>
            <a:pPr marL="569913" indent="-285750">
              <a:buFont typeface="Arial"/>
              <a:buChar char="•"/>
              <a:tabLst>
                <a:tab pos="2624138" algn="l"/>
              </a:tabLst>
            </a:pPr>
            <a:r>
              <a:rPr lang="en-US" dirty="0"/>
              <a:t>Supplemental tools *New</a:t>
            </a:r>
          </a:p>
          <a:p>
            <a:pPr marL="569913" indent="-285750">
              <a:buFont typeface="Arial"/>
              <a:buChar char="•"/>
              <a:tabLst>
                <a:tab pos="2624138" algn="l"/>
              </a:tabLst>
            </a:pPr>
            <a:r>
              <a:rPr lang="en-US" dirty="0"/>
              <a:t>Remediation tools  *New</a:t>
            </a:r>
          </a:p>
          <a:p>
            <a:endParaRPr lang="en-US" b="1" dirty="0"/>
          </a:p>
          <a:p>
            <a:r>
              <a:rPr lang="en-US" b="1" dirty="0" smtClean="0"/>
              <a:t>District play a critical role in determining which programs get reviewed. </a:t>
            </a:r>
          </a:p>
          <a:p>
            <a:endParaRPr lang="en-US" b="1" dirty="0" smtClean="0"/>
          </a:p>
          <a:p>
            <a:pPr marL="342900" indent="-342900">
              <a:buAutoNum type="arabicPeriod"/>
            </a:pPr>
            <a:r>
              <a:rPr lang="en-US" b="1" u="sng" dirty="0" smtClean="0"/>
              <a:t>Reach out to vendors that you would like reviewed and ask them to submit</a:t>
            </a:r>
            <a:r>
              <a:rPr lang="en-US" dirty="0" smtClean="0"/>
              <a:t>. </a:t>
            </a:r>
            <a:r>
              <a:rPr lang="en-US" dirty="0"/>
              <a:t>S</a:t>
            </a:r>
            <a:r>
              <a:rPr lang="en-US" dirty="0" smtClean="0"/>
              <a:t>end them </a:t>
            </a:r>
            <a:r>
              <a:rPr lang="en-US" dirty="0" smtClean="0">
                <a:hlinkClick r:id="rId3"/>
              </a:rPr>
              <a:t>this link </a:t>
            </a:r>
            <a:r>
              <a:rPr lang="en-US" dirty="0" smtClean="0"/>
              <a:t>to review the guidelines and to submit. </a:t>
            </a:r>
          </a:p>
          <a:p>
            <a:pPr marL="342900" indent="-342900">
              <a:buAutoNum type="arabicPeriod"/>
            </a:pPr>
            <a:r>
              <a:rPr lang="en-US" b="1" u="sng" dirty="0" smtClean="0"/>
              <a:t>Reach out to us at the Department to ask vendors to submit</a:t>
            </a:r>
            <a:r>
              <a:rPr lang="en-US" dirty="0" smtClean="0"/>
              <a:t>. We will put all district requested vendors at the top of the list. Reach us at </a:t>
            </a:r>
            <a:r>
              <a:rPr lang="en-US" u="sng" dirty="0" smtClean="0">
                <a:hlinkClick r:id="rId4"/>
              </a:rPr>
              <a:t>LouisianaCurriculumReview@la.gov</a:t>
            </a:r>
            <a:r>
              <a:rPr lang="en-US" u="sng" dirty="0" smtClean="0"/>
              <a:t>. </a:t>
            </a:r>
            <a:endParaRPr lang="en-US" dirty="0" smtClean="0"/>
          </a:p>
          <a:p>
            <a:pPr marL="342900" indent="-342900">
              <a:buAutoNum type="arabicPeriod"/>
            </a:pPr>
            <a:r>
              <a:rPr lang="en-US" b="1" u="sng" dirty="0" smtClean="0"/>
              <a:t>Encourage your community and parents to submit reviews</a:t>
            </a:r>
            <a:r>
              <a:rPr lang="en-US" dirty="0" smtClean="0"/>
              <a:t> during the public review windows. Guidance included here</a:t>
            </a:r>
            <a:r>
              <a:rPr lang="en-US" dirty="0"/>
              <a:t>: </a:t>
            </a:r>
            <a:r>
              <a:rPr lang="en-US" dirty="0">
                <a:hlinkClick r:id="rId3"/>
              </a:rPr>
              <a:t>http://</a:t>
            </a:r>
            <a:r>
              <a:rPr lang="en-US" dirty="0" smtClean="0">
                <a:hlinkClick r:id="rId3"/>
              </a:rPr>
              <a:t>www.louisianabelieves.com/academics/instructional-materials-review</a:t>
            </a:r>
            <a:r>
              <a:rPr lang="en-US" dirty="0" smtClean="0"/>
              <a:t>. </a:t>
            </a:r>
            <a:endParaRPr lang="en-US" dirty="0"/>
          </a:p>
        </p:txBody>
      </p:sp>
    </p:spTree>
    <p:extLst>
      <p:ext uri="{BB962C8B-B14F-4D97-AF65-F5344CB8AC3E}">
        <p14:creationId xmlns:p14="http://schemas.microsoft.com/office/powerpoint/2010/main" val="3969195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b="1"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14</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Teacher Leader 14-15 Support</a:t>
            </a:r>
            <a:endParaRPr lang="en-US" dirty="0">
              <a:latin typeface="Chalkduster"/>
              <a:cs typeface="Chalkduster"/>
            </a:endParaRPr>
          </a:p>
        </p:txBody>
      </p:sp>
      <p:sp>
        <p:nvSpPr>
          <p:cNvPr id="3" name="Slide Number Placeholder 2"/>
          <p:cNvSpPr>
            <a:spLocks noGrp="1"/>
          </p:cNvSpPr>
          <p:nvPr>
            <p:ph type="sldNum" sz="quarter" idx="4"/>
          </p:nvPr>
        </p:nvSpPr>
        <p:spPr/>
        <p:txBody>
          <a:bodyPr/>
          <a:lstStyle/>
          <a:p>
            <a:endParaRPr lang="en-US" dirty="0">
              <a:solidFill>
                <a:prstClr val="black">
                  <a:tint val="75000"/>
                </a:prst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337979210"/>
              </p:ext>
            </p:extLst>
          </p:nvPr>
        </p:nvGraphicFramePr>
        <p:xfrm>
          <a:off x="152401" y="1142999"/>
          <a:ext cx="8839199" cy="5461985"/>
        </p:xfrm>
        <a:graphic>
          <a:graphicData uri="http://schemas.openxmlformats.org/drawingml/2006/table">
            <a:tbl>
              <a:tblPr firstRow="1" bandRow="1">
                <a:tableStyleId>{5C22544A-7EE6-4342-B048-85BDC9FD1C3A}</a:tableStyleId>
              </a:tblPr>
              <a:tblGrid>
                <a:gridCol w="1990810"/>
                <a:gridCol w="4220519"/>
                <a:gridCol w="2627870"/>
              </a:tblGrid>
              <a:tr h="443994">
                <a:tc>
                  <a:txBody>
                    <a:bodyPr/>
                    <a:lstStyle/>
                    <a:p>
                      <a:r>
                        <a:rPr lang="en-US" dirty="0" smtClean="0"/>
                        <a:t>Support Structures</a:t>
                      </a:r>
                      <a:endParaRPr lang="en-US" dirty="0"/>
                    </a:p>
                  </a:txBody>
                  <a:tcPr/>
                </a:tc>
                <a:tc>
                  <a:txBody>
                    <a:bodyPr/>
                    <a:lstStyle/>
                    <a:p>
                      <a:r>
                        <a:rPr lang="en-US" dirty="0" smtClean="0"/>
                        <a:t>Details</a:t>
                      </a:r>
                      <a:endParaRPr lang="en-US" dirty="0"/>
                    </a:p>
                  </a:txBody>
                  <a:tcPr/>
                </a:tc>
                <a:tc>
                  <a:txBody>
                    <a:bodyPr/>
                    <a:lstStyle/>
                    <a:p>
                      <a:r>
                        <a:rPr lang="en-US" dirty="0" smtClean="0"/>
                        <a:t>Dates</a:t>
                      </a:r>
                      <a:endParaRPr lang="en-US" dirty="0"/>
                    </a:p>
                  </a:txBody>
                  <a:tcPr/>
                </a:tc>
              </a:tr>
              <a:tr h="1003807">
                <a:tc>
                  <a:txBody>
                    <a:bodyPr/>
                    <a:lstStyle/>
                    <a:p>
                      <a:r>
                        <a:rPr lang="en-US" sz="1400" b="1" dirty="0" smtClean="0"/>
                        <a:t>Virtual Trainings</a:t>
                      </a:r>
                      <a:endParaRPr lang="en-US" sz="1400" b="1" dirty="0"/>
                    </a:p>
                  </a:txBody>
                  <a:tcPr/>
                </a:tc>
                <a:tc>
                  <a:txBody>
                    <a:bodyPr/>
                    <a:lstStyle/>
                    <a:p>
                      <a:r>
                        <a:rPr lang="en-US" sz="1400" dirty="0" smtClean="0"/>
                        <a:t>ELA Book</a:t>
                      </a:r>
                      <a:r>
                        <a:rPr lang="en-US" sz="1400" baseline="0" dirty="0" smtClean="0"/>
                        <a:t> Clubs</a:t>
                      </a:r>
                    </a:p>
                    <a:p>
                      <a:r>
                        <a:rPr lang="en-US" sz="1400" baseline="0" dirty="0" smtClean="0"/>
                        <a:t>Eureka Math Trainings</a:t>
                      </a:r>
                      <a:endParaRPr lang="en-US" sz="1400" dirty="0"/>
                    </a:p>
                  </a:txBody>
                  <a:tcPr/>
                </a:tc>
                <a:tc>
                  <a:txBody>
                    <a:bodyPr/>
                    <a:lstStyle/>
                    <a:p>
                      <a:r>
                        <a:rPr lang="en-US" sz="1400" kern="1200" dirty="0" smtClean="0">
                          <a:solidFill>
                            <a:schemeClr val="dk1"/>
                          </a:solidFill>
                          <a:effectLst/>
                          <a:latin typeface="+mn-lt"/>
                          <a:ea typeface="+mn-ea"/>
                          <a:cs typeface="+mn-cs"/>
                        </a:rPr>
                        <a:t>Bi-Monthly beginning the week of August 18</a:t>
                      </a:r>
                      <a:r>
                        <a:rPr lang="en-US" sz="1400" kern="1200" baseline="30000" dirty="0" smtClean="0">
                          <a:solidFill>
                            <a:schemeClr val="dk1"/>
                          </a:solidFill>
                          <a:effectLst/>
                          <a:latin typeface="+mn-lt"/>
                          <a:ea typeface="+mn-ea"/>
                          <a:cs typeface="+mn-cs"/>
                        </a:rPr>
                        <a:t>th</a:t>
                      </a:r>
                      <a:r>
                        <a:rPr lang="en-US" sz="1400" kern="1200" dirty="0" smtClean="0">
                          <a:solidFill>
                            <a:schemeClr val="dk1"/>
                          </a:solidFill>
                          <a:effectLst/>
                          <a:latin typeface="+mn-lt"/>
                          <a:ea typeface="+mn-ea"/>
                          <a:cs typeface="+mn-cs"/>
                        </a:rPr>
                        <a:t>. each group will have their own calendar. </a:t>
                      </a:r>
                      <a:endParaRPr lang="en-US" sz="1400" dirty="0"/>
                    </a:p>
                  </a:txBody>
                  <a:tcPr/>
                </a:tc>
              </a:tr>
              <a:tr h="1131270">
                <a:tc>
                  <a:txBody>
                    <a:bodyPr/>
                    <a:lstStyle/>
                    <a:p>
                      <a:r>
                        <a:rPr lang="en-US" sz="1400" b="1" dirty="0" smtClean="0"/>
                        <a:t>Regional</a:t>
                      </a:r>
                      <a:r>
                        <a:rPr lang="en-US" sz="1400" b="1" baseline="0" dirty="0" smtClean="0"/>
                        <a:t> Collaborations</a:t>
                      </a:r>
                      <a:endParaRPr lang="en-US" sz="1400" b="1" dirty="0"/>
                    </a:p>
                  </a:txBody>
                  <a:tcPr/>
                </a:tc>
                <a:tc>
                  <a:txBody>
                    <a:bodyPr/>
                    <a:lstStyle/>
                    <a:p>
                      <a:r>
                        <a:rPr lang="en-US" sz="1400" kern="1200" dirty="0" smtClean="0">
                          <a:solidFill>
                            <a:schemeClr val="tx1"/>
                          </a:solidFill>
                          <a:effectLst/>
                          <a:latin typeface="+mn-lt"/>
                          <a:ea typeface="+mn-ea"/>
                          <a:cs typeface="+mn-cs"/>
                        </a:rPr>
                        <a:t>Collaborations led by Teacher Leaders around the state that help teachers reflect on student learning, share best practices and prepare for implementation</a:t>
                      </a:r>
                      <a:r>
                        <a:rPr lang="en-US" sz="1400" dirty="0" smtClean="0">
                          <a:solidFill>
                            <a:schemeClr val="tx1"/>
                          </a:solidFill>
                          <a:effectLst/>
                        </a:rPr>
                        <a:t> </a:t>
                      </a:r>
                      <a:endParaRPr lang="en-US" sz="1400" dirty="0">
                        <a:solidFill>
                          <a:schemeClr val="tx1"/>
                        </a:solidFill>
                      </a:endParaRPr>
                    </a:p>
                  </a:txBody>
                  <a:tcPr/>
                </a:tc>
                <a:tc>
                  <a:txBody>
                    <a:bodyPr/>
                    <a:lstStyle/>
                    <a:p>
                      <a:r>
                        <a:rPr lang="en-US" sz="1400" b="0" dirty="0" smtClean="0">
                          <a:solidFill>
                            <a:schemeClr val="tx1"/>
                          </a:solidFill>
                        </a:rPr>
                        <a:t>Week of 10/20</a:t>
                      </a:r>
                    </a:p>
                    <a:p>
                      <a:r>
                        <a:rPr lang="en-US" sz="1400" b="1" dirty="0" smtClean="0">
                          <a:solidFill>
                            <a:srgbClr val="FF0000"/>
                          </a:solidFill>
                        </a:rPr>
                        <a:t>Week of 12/8</a:t>
                      </a:r>
                    </a:p>
                    <a:p>
                      <a:r>
                        <a:rPr lang="en-US" sz="1400" dirty="0" smtClean="0">
                          <a:solidFill>
                            <a:schemeClr val="tx1"/>
                          </a:solidFill>
                        </a:rPr>
                        <a:t>Week of 1/26</a:t>
                      </a:r>
                    </a:p>
                    <a:p>
                      <a:r>
                        <a:rPr lang="en-US" sz="1400" dirty="0" smtClean="0">
                          <a:solidFill>
                            <a:schemeClr val="tx1"/>
                          </a:solidFill>
                        </a:rPr>
                        <a:t>Week of 3/2</a:t>
                      </a:r>
                      <a:endParaRPr lang="en-US" sz="1400" dirty="0">
                        <a:solidFill>
                          <a:schemeClr val="tx1"/>
                        </a:solidFill>
                      </a:endParaRPr>
                    </a:p>
                  </a:txBody>
                  <a:tcPr/>
                </a:tc>
              </a:tr>
              <a:tr h="875822">
                <a:tc>
                  <a:txBody>
                    <a:bodyPr/>
                    <a:lstStyle/>
                    <a:p>
                      <a:r>
                        <a:rPr lang="en-US" sz="1400" b="1" dirty="0" smtClean="0"/>
                        <a:t>Monthly</a:t>
                      </a:r>
                      <a:r>
                        <a:rPr lang="en-US" sz="1400" b="1" baseline="0" dirty="0" smtClean="0"/>
                        <a:t> Newsletter</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Monthly newsletter spotlights achievements from classrooms, shares the newest available resources and details monthly training opportunities </a:t>
                      </a:r>
                      <a:endParaRPr lang="en-US" sz="1400" dirty="0"/>
                    </a:p>
                  </a:txBody>
                  <a:tcPr/>
                </a:tc>
                <a:tc>
                  <a:txBody>
                    <a:bodyPr/>
                    <a:lstStyle/>
                    <a:p>
                      <a:r>
                        <a:rPr lang="en-US" sz="1400" dirty="0" smtClean="0"/>
                        <a:t>Last Wednesday of each</a:t>
                      </a:r>
                      <a:r>
                        <a:rPr lang="en-US" sz="1400" baseline="0" dirty="0" smtClean="0"/>
                        <a:t> month</a:t>
                      </a:r>
                      <a:endParaRPr lang="en-US" sz="1400" dirty="0"/>
                    </a:p>
                  </a:txBody>
                  <a:tcPr/>
                </a:tc>
              </a:tr>
              <a:tr h="1131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Online Collaboration Site </a:t>
                      </a:r>
                      <a:endParaRPr 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Teacher Leaders are encouraged to participate in a free Edmodo online collaboration site. This site facilitates conversations</a:t>
                      </a:r>
                      <a:r>
                        <a:rPr lang="en-US" sz="1400" baseline="0" dirty="0" smtClean="0"/>
                        <a:t> a</a:t>
                      </a:r>
                      <a:r>
                        <a:rPr lang="en-US" sz="1400" dirty="0" smtClean="0"/>
                        <a:t>mong educators</a:t>
                      </a:r>
                      <a:r>
                        <a:rPr lang="en-US" sz="1400" baseline="0" dirty="0" smtClean="0"/>
                        <a:t> </a:t>
                      </a:r>
                      <a:r>
                        <a:rPr lang="en-US" sz="1400" dirty="0" smtClean="0"/>
                        <a:t>and the sharing of resources. </a:t>
                      </a:r>
                      <a:endParaRPr lang="en-US" sz="1400" dirty="0"/>
                    </a:p>
                  </a:txBody>
                  <a:tcPr/>
                </a:tc>
                <a:tc>
                  <a:txBody>
                    <a:bodyPr/>
                    <a:lstStyle/>
                    <a:p>
                      <a:r>
                        <a:rPr lang="en-US" sz="1400" dirty="0" smtClean="0"/>
                        <a:t>Ongoing</a:t>
                      </a:r>
                      <a:endParaRPr lang="en-US" sz="1400" dirty="0"/>
                    </a:p>
                  </a:txBody>
                  <a:tcPr/>
                </a:tc>
              </a:tr>
              <a:tr h="875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Toolbox Resources </a:t>
                      </a:r>
                      <a:endParaRPr lang="en-US" sz="1400" b="1" dirty="0"/>
                    </a:p>
                  </a:txBody>
                  <a:tcPr/>
                </a:tc>
                <a:tc>
                  <a:txBody>
                    <a:bodyPr/>
                    <a:lstStyle/>
                    <a:p>
                      <a:r>
                        <a:rPr lang="en-US" sz="1400" dirty="0" smtClean="0"/>
                        <a:t>The next wave of high-quality instructional materials and resources will continue to be posted in the Teacher Toolbox.</a:t>
                      </a:r>
                    </a:p>
                  </a:txBody>
                  <a:tcPr/>
                </a:tc>
                <a:tc>
                  <a:txBody>
                    <a:bodyPr/>
                    <a:lstStyle/>
                    <a:p>
                      <a:r>
                        <a:rPr lang="en-US" sz="1400" dirty="0" smtClean="0"/>
                        <a:t>Ongoing resources featured in the monthly newsletters </a:t>
                      </a:r>
                    </a:p>
                  </a:txBody>
                  <a:tcPr/>
                </a:tc>
              </a:tr>
            </a:tbl>
          </a:graphicData>
        </a:graphic>
      </p:graphicFrame>
    </p:spTree>
    <p:extLst>
      <p:ext uri="{BB962C8B-B14F-4D97-AF65-F5344CB8AC3E}">
        <p14:creationId xmlns:p14="http://schemas.microsoft.com/office/powerpoint/2010/main" val="232299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16</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u="sng" dirty="0" smtClean="0"/>
              <a:t>ELA</a:t>
            </a:r>
            <a:r>
              <a:rPr lang="en-US" sz="2000" b="1" dirty="0" smtClean="0"/>
              <a:t> Collaboration Focus: </a:t>
            </a:r>
            <a:endParaRPr lang="en-US" sz="2000" b="1" dirty="0"/>
          </a:p>
          <a:p>
            <a:pPr marL="0" indent="0">
              <a:spcBef>
                <a:spcPts val="0"/>
              </a:spcBef>
              <a:spcAft>
                <a:spcPts val="600"/>
              </a:spcAft>
              <a:buNone/>
            </a:pPr>
            <a:r>
              <a:rPr lang="en-US" sz="2000" b="1" dirty="0"/>
              <a:t>1. Read and comprehend complex texts: </a:t>
            </a:r>
          </a:p>
          <a:p>
            <a:pPr marL="687388" lvl="1" indent="-457200">
              <a:spcBef>
                <a:spcPts val="0"/>
              </a:spcBef>
              <a:spcAft>
                <a:spcPts val="600"/>
              </a:spcAft>
              <a:buFont typeface="+mj-lt"/>
              <a:buAutoNum type="alphaLcParenR"/>
            </a:pPr>
            <a:r>
              <a:rPr lang="en-US" sz="2000" dirty="0"/>
              <a:t>Use language and vocabulary to comprehend what the text says </a:t>
            </a:r>
          </a:p>
          <a:p>
            <a:pPr marL="687388" lvl="1" indent="-457200">
              <a:spcBef>
                <a:spcPts val="0"/>
              </a:spcBef>
              <a:spcAft>
                <a:spcPts val="600"/>
              </a:spcAft>
              <a:buFont typeface="+mj-lt"/>
              <a:buAutoNum type="alphaLcParenR"/>
            </a:pPr>
            <a:r>
              <a:rPr lang="en-US" sz="2000" dirty="0"/>
              <a:t>Use topics, themes, and main ideas to comprehend what the text means </a:t>
            </a:r>
          </a:p>
          <a:p>
            <a:pPr marL="0" indent="0">
              <a:spcBef>
                <a:spcPts val="0"/>
              </a:spcBef>
              <a:spcAft>
                <a:spcPts val="600"/>
              </a:spcAft>
              <a:buNone/>
            </a:pPr>
            <a:r>
              <a:rPr lang="en-US" sz="2000" b="1" dirty="0"/>
              <a:t>2. Express understanding of complex texts:</a:t>
            </a:r>
          </a:p>
          <a:p>
            <a:pPr marL="687388" lvl="1" indent="-457200">
              <a:spcBef>
                <a:spcPts val="0"/>
              </a:spcBef>
              <a:spcAft>
                <a:spcPts val="600"/>
              </a:spcAft>
              <a:buFont typeface="+mj-lt"/>
              <a:buAutoNum type="alphaLcParenR" startAt="3"/>
            </a:pPr>
            <a:r>
              <a:rPr lang="en-US" sz="2000" dirty="0"/>
              <a:t>Build opinions about the text using evidence (through discussion) </a:t>
            </a:r>
          </a:p>
          <a:p>
            <a:pPr marL="687388" lvl="1" indent="-457200">
              <a:spcBef>
                <a:spcPts val="0"/>
              </a:spcBef>
              <a:spcAft>
                <a:spcPts val="600"/>
              </a:spcAft>
              <a:buFont typeface="+mj-lt"/>
              <a:buAutoNum type="alphaLcParenR" startAt="3"/>
            </a:pPr>
            <a:r>
              <a:rPr lang="en-US" sz="2000" dirty="0"/>
              <a:t>Assert claims about the text using evidence (through writing) </a:t>
            </a:r>
            <a:endParaRPr lang="en-US" sz="2000" b="1" dirty="0"/>
          </a:p>
          <a:p>
            <a:pPr marL="687388" lvl="1" indent="-457200">
              <a:spcBef>
                <a:spcPts val="0"/>
              </a:spcBef>
              <a:spcAft>
                <a:spcPts val="600"/>
              </a:spcAft>
              <a:buFont typeface="+mj-lt"/>
              <a:buAutoNum type="alphaLcParenR" startAt="3"/>
            </a:pPr>
            <a:endParaRPr lang="en-US" sz="2000" b="1" dirty="0"/>
          </a:p>
          <a:p>
            <a:pPr marL="0" indent="0">
              <a:buNone/>
            </a:pPr>
            <a:r>
              <a:rPr lang="en-US" sz="2000" b="1" u="sng" dirty="0" smtClean="0"/>
              <a:t>Math</a:t>
            </a:r>
            <a:r>
              <a:rPr lang="en-US" sz="2000" b="1" dirty="0" smtClean="0"/>
              <a:t> Collaboration Focus: </a:t>
            </a:r>
            <a:endParaRPr lang="en-US" sz="2000" dirty="0"/>
          </a:p>
          <a:p>
            <a:pPr marL="687388" lvl="1" indent="-457200">
              <a:spcBef>
                <a:spcPts val="0"/>
              </a:spcBef>
              <a:spcAft>
                <a:spcPts val="600"/>
              </a:spcAft>
              <a:buFont typeface="+mj-lt"/>
              <a:buAutoNum type="alphaLcParenR"/>
            </a:pPr>
            <a:r>
              <a:rPr lang="en-US" sz="2000" dirty="0"/>
              <a:t>Demonstrate understanding of the math concept, not just the procedure </a:t>
            </a:r>
          </a:p>
          <a:p>
            <a:pPr marL="687388" lvl="1" indent="-457200">
              <a:spcBef>
                <a:spcPts val="0"/>
              </a:spcBef>
              <a:spcAft>
                <a:spcPts val="600"/>
              </a:spcAft>
              <a:buFont typeface="+mj-lt"/>
              <a:buAutoNum type="alphaLcParenR"/>
            </a:pPr>
            <a:r>
              <a:rPr lang="en-US" sz="2000" dirty="0"/>
              <a:t>Apply their understanding to real world examples </a:t>
            </a:r>
            <a:endParaRPr lang="en-US" sz="2000" dirty="0" smtClean="0"/>
          </a:p>
          <a:p>
            <a:pPr marL="687388" lvl="1" indent="-457200">
              <a:spcBef>
                <a:spcPts val="0"/>
              </a:spcBef>
              <a:spcAft>
                <a:spcPts val="600"/>
              </a:spcAft>
              <a:buFont typeface="+mj-lt"/>
              <a:buAutoNum type="alphaLcParenR"/>
            </a:pPr>
            <a:r>
              <a:rPr lang="en-US" sz="2000" dirty="0" smtClean="0"/>
              <a:t>Use </a:t>
            </a:r>
            <a:r>
              <a:rPr lang="en-US" sz="2000" dirty="0"/>
              <a:t>accurate procedures and skills to answer questions </a:t>
            </a:r>
            <a:endParaRPr lang="en-US" sz="2000" dirty="0" smtClean="0"/>
          </a:p>
          <a:p>
            <a:pPr marL="687388" lvl="1" indent="-457200">
              <a:spcBef>
                <a:spcPts val="0"/>
              </a:spcBef>
              <a:spcAft>
                <a:spcPts val="600"/>
              </a:spcAft>
              <a:buFont typeface="+mj-lt"/>
              <a:buAutoNum type="alphaLcParenR"/>
            </a:pPr>
            <a:r>
              <a:rPr lang="en-US" sz="2000" dirty="0" smtClean="0"/>
              <a:t>Demonstrate </a:t>
            </a:r>
            <a:r>
              <a:rPr lang="en-US" sz="2000" dirty="0"/>
              <a:t>mathematical reasoning by explaining, justifying, or critiquing with precision</a:t>
            </a:r>
          </a:p>
          <a:p>
            <a:pPr marL="0" indent="-1587">
              <a:spcBef>
                <a:spcPts val="0"/>
              </a:spcBef>
              <a:spcAft>
                <a:spcPts val="600"/>
              </a:spcAft>
              <a:buNone/>
            </a:pPr>
            <a:endParaRPr lang="en-US" sz="2000" b="1" dirty="0">
              <a:solidFill>
                <a:srgbClr val="7030A0"/>
              </a:solidFill>
            </a:endParaRPr>
          </a:p>
        </p:txBody>
      </p:sp>
      <p:sp>
        <p:nvSpPr>
          <p:cNvPr id="6" name="Title 1"/>
          <p:cNvSpPr>
            <a:spLocks noGrp="1"/>
          </p:cNvSpPr>
          <p:nvPr>
            <p:ph type="title"/>
          </p:nvPr>
        </p:nvSpPr>
        <p:spPr/>
        <p:txBody>
          <a:bodyPr>
            <a:noAutofit/>
          </a:bodyPr>
          <a:lstStyle/>
          <a:p>
            <a:r>
              <a:rPr lang="en-US" dirty="0" smtClean="0"/>
              <a:t>October 20</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2473554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t>Collaboration Goals: </a:t>
            </a:r>
          </a:p>
          <a:p>
            <a:pPr lvl="1"/>
            <a:r>
              <a:rPr lang="en-US" sz="2000" dirty="0" smtClean="0"/>
              <a:t>Clarify state-wide assessments</a:t>
            </a:r>
          </a:p>
          <a:p>
            <a:pPr lvl="1"/>
            <a:r>
              <a:rPr lang="en-US" sz="2000" dirty="0" smtClean="0"/>
              <a:t>Focus teachers on key math and ELA skills students will need to be successful Elevate use of the Guidebooks and Eagle to support teachers with these skills </a:t>
            </a:r>
          </a:p>
          <a:p>
            <a:pPr marL="0" indent="0">
              <a:buNone/>
            </a:pPr>
            <a:endParaRPr lang="en-US" sz="2000" b="1" dirty="0" smtClean="0"/>
          </a:p>
          <a:p>
            <a:pPr marL="0" indent="0">
              <a:buNone/>
            </a:pPr>
            <a:r>
              <a:rPr lang="en-US" sz="2000" b="1" dirty="0" smtClean="0"/>
              <a:t>District Next Steps: </a:t>
            </a:r>
          </a:p>
          <a:p>
            <a:pPr lvl="1"/>
            <a:r>
              <a:rPr lang="en-US" sz="2000" dirty="0" smtClean="0"/>
              <a:t>Focus principals on observing key student skills in ELA and math</a:t>
            </a:r>
          </a:p>
          <a:p>
            <a:pPr lvl="1"/>
            <a:r>
              <a:rPr lang="en-US" sz="2000" dirty="0" smtClean="0"/>
              <a:t>Focus principals and teachers on using tasks from guidebooks and EAGLE for instruction and assessment</a:t>
            </a:r>
          </a:p>
          <a:p>
            <a:pPr lvl="1"/>
            <a:r>
              <a:rPr lang="en-US" sz="2000" dirty="0" smtClean="0"/>
              <a:t>Work with Teacher to train and share content with other teachers in your district </a:t>
            </a:r>
          </a:p>
          <a:p>
            <a:pPr marL="0" indent="-1587">
              <a:buNone/>
            </a:pPr>
            <a:endParaRPr lang="en-US" sz="2000" b="1" dirty="0" smtClean="0"/>
          </a:p>
          <a:p>
            <a:pPr marL="230188" lvl="1" indent="0">
              <a:buNone/>
            </a:pPr>
            <a:endParaRPr lang="en-US" sz="2000" b="1" dirty="0"/>
          </a:p>
        </p:txBody>
      </p:sp>
      <p:sp>
        <p:nvSpPr>
          <p:cNvPr id="6" name="Title 1"/>
          <p:cNvSpPr>
            <a:spLocks noGrp="1"/>
          </p:cNvSpPr>
          <p:nvPr>
            <p:ph type="title"/>
          </p:nvPr>
        </p:nvSpPr>
        <p:spPr/>
        <p:txBody>
          <a:bodyPr>
            <a:noAutofit/>
          </a:bodyPr>
          <a:lstStyle/>
          <a:p>
            <a:r>
              <a:rPr lang="en-US" dirty="0" smtClean="0"/>
              <a:t>October 20</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2367452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18</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t>In December, teachers will be able to choose their area of focus.</a:t>
            </a:r>
          </a:p>
          <a:p>
            <a:pPr lvl="1"/>
            <a:r>
              <a:rPr lang="en-US" sz="2000" dirty="0"/>
              <a:t>Modeling of key math and ELA instructional strategies </a:t>
            </a:r>
          </a:p>
          <a:p>
            <a:pPr lvl="1"/>
            <a:r>
              <a:rPr lang="en-US" sz="2000" dirty="0" smtClean="0"/>
              <a:t>Lesson modeling </a:t>
            </a:r>
          </a:p>
          <a:p>
            <a:pPr lvl="1"/>
            <a:r>
              <a:rPr lang="en-US" sz="2000" dirty="0" smtClean="0"/>
              <a:t>Assessment updates </a:t>
            </a:r>
          </a:p>
          <a:p>
            <a:pPr marL="0" indent="0">
              <a:buNone/>
            </a:pPr>
            <a:endParaRPr lang="en-US" sz="2000" b="1" dirty="0" smtClean="0"/>
          </a:p>
          <a:p>
            <a:pPr marL="0" indent="0">
              <a:buNone/>
            </a:pPr>
            <a:r>
              <a:rPr lang="en-US" sz="2000" b="1" dirty="0" smtClean="0"/>
              <a:t>Locations: </a:t>
            </a:r>
            <a:r>
              <a:rPr lang="en-US" sz="2000" dirty="0" smtClean="0"/>
              <a:t>The week of December 8</a:t>
            </a:r>
            <a:r>
              <a:rPr lang="en-US" sz="2000" baseline="30000" dirty="0" smtClean="0"/>
              <a:t>th</a:t>
            </a:r>
            <a:r>
              <a:rPr lang="en-US" sz="2000" dirty="0" smtClean="0"/>
              <a:t>, four collaborations will be held in the following locations: </a:t>
            </a:r>
          </a:p>
          <a:p>
            <a:pPr lvl="1"/>
            <a:r>
              <a:rPr lang="en-US" sz="2000" dirty="0" smtClean="0"/>
              <a:t>Lafayette</a:t>
            </a:r>
          </a:p>
          <a:p>
            <a:pPr lvl="1"/>
            <a:r>
              <a:rPr lang="en-US" sz="2000" dirty="0" smtClean="0"/>
              <a:t>Jefferson Parish </a:t>
            </a:r>
          </a:p>
          <a:p>
            <a:pPr lvl="1"/>
            <a:r>
              <a:rPr lang="en-US" sz="2000" dirty="0" smtClean="0"/>
              <a:t>Ruston</a:t>
            </a:r>
          </a:p>
          <a:p>
            <a:pPr lvl="1"/>
            <a:r>
              <a:rPr lang="en-US" sz="2000" i="1" dirty="0" smtClean="0"/>
              <a:t>Fourth site waiting on confirmation from teacher feedback </a:t>
            </a:r>
            <a:endParaRPr lang="en-US" sz="2000" b="1" i="1" dirty="0" smtClean="0"/>
          </a:p>
          <a:p>
            <a:pPr marL="0" indent="0">
              <a:buNone/>
            </a:pPr>
            <a:endParaRPr lang="en-US" sz="2000" b="1" dirty="0" smtClean="0"/>
          </a:p>
          <a:p>
            <a:pPr marL="0" indent="0">
              <a:buNone/>
            </a:pPr>
            <a:r>
              <a:rPr lang="en-US" sz="2000" b="1" dirty="0" smtClean="0"/>
              <a:t>Logistics: </a:t>
            </a:r>
            <a:r>
              <a:rPr lang="en-US" sz="2000" dirty="0" smtClean="0"/>
              <a:t>Registration opens the week of November 17</a:t>
            </a:r>
            <a:r>
              <a:rPr lang="en-US" sz="2000" baseline="30000" dirty="0" smtClean="0"/>
              <a:t>th</a:t>
            </a:r>
            <a:r>
              <a:rPr lang="en-US" sz="2000" dirty="0" smtClean="0"/>
              <a:t> via the Teacher Leader Newsletter </a:t>
            </a:r>
            <a:endParaRPr lang="en-US" sz="2000" b="1" dirty="0"/>
          </a:p>
        </p:txBody>
      </p:sp>
      <p:sp>
        <p:nvSpPr>
          <p:cNvPr id="6" name="Title 1"/>
          <p:cNvSpPr>
            <a:spLocks noGrp="1"/>
          </p:cNvSpPr>
          <p:nvPr>
            <p:ph type="title"/>
          </p:nvPr>
        </p:nvSpPr>
        <p:spPr/>
        <p:txBody>
          <a:bodyPr>
            <a:noAutofit/>
          </a:bodyPr>
          <a:lstStyle/>
          <a:p>
            <a:r>
              <a:rPr lang="en-US" dirty="0" smtClean="0"/>
              <a:t>December 8</a:t>
            </a:r>
            <a:r>
              <a:rPr lang="en-US" baseline="30000" dirty="0" smtClean="0"/>
              <a:t>th</a:t>
            </a:r>
            <a:r>
              <a:rPr lang="en-US" dirty="0" smtClean="0"/>
              <a:t> Teacher Leader Collaborations</a:t>
            </a:r>
            <a:endParaRPr lang="en-US" dirty="0"/>
          </a:p>
        </p:txBody>
      </p:sp>
    </p:spTree>
    <p:extLst>
      <p:ext uri="{BB962C8B-B14F-4D97-AF65-F5344CB8AC3E}">
        <p14:creationId xmlns:p14="http://schemas.microsoft.com/office/powerpoint/2010/main" val="4035964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19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0" indent="0">
              <a:buNone/>
            </a:pPr>
            <a:r>
              <a:rPr lang="en-US" sz="2000" b="1" dirty="0" smtClean="0">
                <a:hlinkClick r:id="rId3"/>
              </a:rPr>
              <a:t>OBSERVATION AND FEEDBACK</a:t>
            </a:r>
            <a:endParaRPr lang="en-US" sz="2000" b="1" dirty="0" smtClean="0"/>
          </a:p>
          <a:p>
            <a:pPr marL="0" indent="0">
              <a:buNone/>
            </a:pPr>
            <a:r>
              <a:rPr lang="en-US" sz="1800" dirty="0" smtClean="0"/>
              <a:t>At this time of year, principals are likely monitoring progress toward the goals they have set and working to answer the question “To what degree are students in my school mastering critical math and ELA content?” </a:t>
            </a:r>
          </a:p>
          <a:p>
            <a:pPr marL="0" indent="0">
              <a:buNone/>
            </a:pPr>
            <a:r>
              <a:rPr lang="en-US" sz="1800" dirty="0" smtClean="0"/>
              <a:t>To support this work, the Department has developed tools focused </a:t>
            </a:r>
            <a:r>
              <a:rPr lang="en-US" sz="1800" dirty="0"/>
              <a:t>on </a:t>
            </a:r>
            <a:r>
              <a:rPr lang="en-US" sz="1800" b="1" dirty="0"/>
              <a:t>Domain 3: </a:t>
            </a:r>
            <a:r>
              <a:rPr lang="en-US" sz="1800" b="1" dirty="0" smtClean="0"/>
              <a:t>Instruction</a:t>
            </a:r>
            <a:r>
              <a:rPr lang="en-US" sz="2000" b="1" dirty="0" smtClean="0"/>
              <a:t>.</a:t>
            </a:r>
          </a:p>
          <a:p>
            <a:pPr marL="0" indent="0">
              <a:buNone/>
            </a:pPr>
            <a:r>
              <a:rPr lang="en-US" sz="2000" b="1" dirty="0" smtClean="0"/>
              <a:t>ELA Instructional Observation &amp; Feedback Guide</a:t>
            </a:r>
          </a:p>
          <a:p>
            <a:pPr lvl="1"/>
            <a:r>
              <a:rPr lang="en-US" sz="1600" dirty="0" smtClean="0"/>
              <a:t>Two Versions: Outline Format &amp; Note Taking Format</a:t>
            </a:r>
          </a:p>
          <a:p>
            <a:pPr lvl="1"/>
            <a:r>
              <a:rPr lang="en-US" sz="1600" dirty="0"/>
              <a:t>Look-</a:t>
            </a:r>
            <a:r>
              <a:rPr lang="en-US" sz="1600" dirty="0" err="1"/>
              <a:t>Fors</a:t>
            </a:r>
            <a:r>
              <a:rPr lang="en-US" sz="1600" dirty="0"/>
              <a:t> in the </a:t>
            </a:r>
            <a:r>
              <a:rPr lang="en-US" sz="1600" dirty="0" smtClean="0"/>
              <a:t>ELA Classroom</a:t>
            </a:r>
          </a:p>
          <a:p>
            <a:pPr lvl="1"/>
            <a:r>
              <a:rPr lang="en-US" sz="1600" dirty="0" smtClean="0"/>
              <a:t>Content Focused Feedback Questions</a:t>
            </a:r>
            <a:endParaRPr lang="en-US" sz="1600" dirty="0"/>
          </a:p>
          <a:p>
            <a:pPr lvl="1"/>
            <a:r>
              <a:rPr lang="en-US" sz="1600" dirty="0" smtClean="0"/>
              <a:t>Appendix of Resources  (Videos, Sample Lessons, Aligned Materials)</a:t>
            </a:r>
          </a:p>
          <a:p>
            <a:pPr marL="0" indent="0">
              <a:buNone/>
            </a:pPr>
            <a:r>
              <a:rPr lang="en-US" sz="2000" b="1" dirty="0" smtClean="0"/>
              <a:t>Math Instructional Observation &amp; Feedback Guide</a:t>
            </a:r>
          </a:p>
          <a:p>
            <a:pPr lvl="1"/>
            <a:r>
              <a:rPr lang="en-US" sz="1600" dirty="0"/>
              <a:t>Two Versions: Outline Format &amp; Note Taking Format</a:t>
            </a:r>
          </a:p>
          <a:p>
            <a:pPr lvl="1"/>
            <a:r>
              <a:rPr lang="en-US" sz="1600" dirty="0" smtClean="0"/>
              <a:t>Look-</a:t>
            </a:r>
            <a:r>
              <a:rPr lang="en-US" sz="1600" dirty="0" err="1" smtClean="0"/>
              <a:t>Fors</a:t>
            </a:r>
            <a:r>
              <a:rPr lang="en-US" sz="1600" dirty="0" smtClean="0"/>
              <a:t> in the Mathematics Classroom</a:t>
            </a:r>
          </a:p>
          <a:p>
            <a:pPr lvl="1"/>
            <a:r>
              <a:rPr lang="en-US" sz="1600" dirty="0"/>
              <a:t>Content Focused Feedback </a:t>
            </a:r>
            <a:r>
              <a:rPr lang="en-US" sz="1600" dirty="0" smtClean="0"/>
              <a:t>Questions</a:t>
            </a:r>
            <a:endParaRPr lang="en-US" sz="1600" dirty="0"/>
          </a:p>
          <a:p>
            <a:pPr lvl="1"/>
            <a:r>
              <a:rPr lang="en-US" sz="1600" dirty="0" smtClean="0"/>
              <a:t>Appendix </a:t>
            </a:r>
            <a:r>
              <a:rPr lang="en-US" sz="1600" dirty="0"/>
              <a:t>of Resources </a:t>
            </a:r>
            <a:r>
              <a:rPr lang="en-US" sz="1600" dirty="0" smtClean="0"/>
              <a:t> (Videos</a:t>
            </a:r>
            <a:r>
              <a:rPr lang="en-US" sz="1600" dirty="0"/>
              <a:t>, Sample Lessons, Aligned Materials)</a:t>
            </a:r>
          </a:p>
          <a:p>
            <a:pPr marL="0" indent="0">
              <a:buNone/>
            </a:pPr>
            <a:r>
              <a:rPr lang="en-US" sz="1600" b="1" dirty="0" smtClean="0"/>
              <a:t>Contact your Network Team for more information on how to incorporate these tools as you support teachers and student learning.</a:t>
            </a:r>
            <a:r>
              <a:rPr lang="en-US" sz="2200" b="1" dirty="0" smtClean="0"/>
              <a:t/>
            </a:r>
            <a:br>
              <a:rPr lang="en-US" sz="2200" b="1" dirty="0" smtClean="0"/>
            </a:br>
            <a:endParaRPr lang="en-US" sz="2200" b="1" dirty="0"/>
          </a:p>
        </p:txBody>
      </p:sp>
      <p:sp>
        <p:nvSpPr>
          <p:cNvPr id="6" name="Title 1"/>
          <p:cNvSpPr>
            <a:spLocks noGrp="1"/>
          </p:cNvSpPr>
          <p:nvPr>
            <p:ph type="title"/>
          </p:nvPr>
        </p:nvSpPr>
        <p:spPr/>
        <p:txBody>
          <a:bodyPr>
            <a:noAutofit/>
          </a:bodyPr>
          <a:lstStyle/>
          <a:p>
            <a:r>
              <a:rPr lang="en-US" dirty="0" smtClean="0"/>
              <a:t>Principal Support</a:t>
            </a:r>
            <a:endParaRPr lang="en-US" dirty="0"/>
          </a:p>
        </p:txBody>
      </p:sp>
    </p:spTree>
    <p:extLst>
      <p:ext uri="{BB962C8B-B14F-4D97-AF65-F5344CB8AC3E}">
        <p14:creationId xmlns:p14="http://schemas.microsoft.com/office/powerpoint/2010/main" val="2700881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smtClean="0"/>
              <a:t>Welcome</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Autofit/>
          </a:bodyPr>
          <a:lstStyle/>
          <a:p>
            <a:pPr marL="0" indent="0">
              <a:buNone/>
            </a:pPr>
            <a:r>
              <a:rPr lang="en-US" sz="2000" dirty="0" smtClean="0"/>
              <a:t>District Planning Calls are designed to bring together key leaders in the district to hear information about Department resources to support decisions at the district level. The Department recommends bringing together your district’s Superintendent, Chief Academic Officer, Chief Finance Officer, Chief Technology Officer, Special Education Director, evaluators of principals and any other major decision makers.</a:t>
            </a:r>
            <a:endParaRPr lang="en-US" sz="1200" b="1" dirty="0" smtClean="0"/>
          </a:p>
          <a:p>
            <a:pPr marL="0" indent="0">
              <a:buNone/>
            </a:pPr>
            <a:endParaRPr lang="en-US" sz="2000" b="1" dirty="0"/>
          </a:p>
          <a:p>
            <a:pPr marL="0" indent="0">
              <a:buNone/>
            </a:pPr>
            <a:r>
              <a:rPr lang="en-US" sz="2000" b="1" dirty="0" smtClean="0"/>
              <a:t>On this call we will:</a:t>
            </a:r>
            <a:endParaRPr lang="en-US" sz="2000" b="1" dirty="0"/>
          </a:p>
          <a:p>
            <a:pPr marL="457200" indent="-457200">
              <a:buAutoNum type="arabicPeriod"/>
            </a:pPr>
            <a:r>
              <a:rPr lang="en-US" sz="2000" dirty="0" smtClean="0"/>
              <a:t>Review 2013-14 district performance</a:t>
            </a:r>
            <a:endParaRPr lang="en-US" sz="2000" dirty="0" smtClean="0"/>
          </a:p>
          <a:p>
            <a:pPr marL="457200" indent="-457200">
              <a:buAutoNum type="arabicPeriod"/>
            </a:pPr>
            <a:r>
              <a:rPr lang="en-US" sz="2000" dirty="0" smtClean="0"/>
              <a:t>Describe current and future assessment resources available to districts</a:t>
            </a:r>
            <a:endParaRPr lang="en-US" sz="2000" dirty="0" smtClean="0"/>
          </a:p>
          <a:p>
            <a:pPr marL="457200" indent="-457200">
              <a:buAutoNum type="arabicPeriod"/>
            </a:pPr>
            <a:r>
              <a:rPr lang="en-US" sz="2000" dirty="0" smtClean="0"/>
              <a:t>Review content of current and future teacher collaboration events</a:t>
            </a:r>
            <a:endParaRPr lang="en-US" sz="2000" dirty="0" smtClean="0"/>
          </a:p>
          <a:p>
            <a:pPr marL="457200" indent="-457200">
              <a:buAutoNum type="arabicPeriod"/>
            </a:pPr>
            <a:r>
              <a:rPr lang="en-US" sz="2000" dirty="0" smtClean="0"/>
              <a:t>Share guidance on components of data </a:t>
            </a:r>
            <a:r>
              <a:rPr lang="en-US" sz="2000" smtClean="0"/>
              <a:t>privacy legislation</a:t>
            </a:r>
            <a:endParaRPr lang="en-US" sz="2000" dirty="0" smtClean="0"/>
          </a:p>
        </p:txBody>
      </p:sp>
    </p:spTree>
    <p:extLst>
      <p:ext uri="{BB962C8B-B14F-4D97-AF65-F5344CB8AC3E}">
        <p14:creationId xmlns:p14="http://schemas.microsoft.com/office/powerpoint/2010/main" val="172168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20</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ELA Observation Indicators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4262715403"/>
              </p:ext>
            </p:extLst>
          </p:nvPr>
        </p:nvGraphicFramePr>
        <p:xfrm>
          <a:off x="152400" y="11430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3b. USING QUESTIONING/PROMPTS AND DISCUSSION: Quality of questions/prompts, Discussion techniques, Student Participation</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Whole-class discussion is about texts at or above the grade-level. </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During discussions, students build opinions about complex texts using evidence.</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During discussions, students respond to peers, make connections between texts, and/or change thinking based on discussion and evidence from complex texts. </a:t>
                      </a:r>
                      <a:endParaRPr lang="en-US" sz="13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161974"/>
              </p:ext>
            </p:extLst>
          </p:nvPr>
        </p:nvGraphicFramePr>
        <p:xfrm>
          <a:off x="152400" y="2895600"/>
          <a:ext cx="8915400" cy="196596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3c. ENGAGING STUDENTS IN LEARNING: Activities &amp; Assignments, Grouping of students, Instructional materials, Structure &amp; Pacing</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read, write, and speak about complex texts for the majority of the lesson.</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use language and vocabulary independently and in groups to comprehend what complex texts say.</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use topics, themes, and main ideas independently and in groups to comprehend what complex texts mean.</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express their understanding of complex texts through speaking and writing</a:t>
                      </a:r>
                      <a:r>
                        <a:rPr lang="en-US" sz="1300" b="1" kern="1200" dirty="0" smtClean="0">
                          <a:solidFill>
                            <a:schemeClr val="dk1"/>
                          </a:solidFill>
                          <a:effectLst/>
                          <a:latin typeface="+mn-lt"/>
                          <a:ea typeface="+mn-ea"/>
                          <a:cs typeface="+mn-cs"/>
                        </a:rPr>
                        <a:t> </a:t>
                      </a:r>
                      <a:r>
                        <a:rPr lang="en-US" sz="1300" kern="1200" dirty="0" smtClean="0">
                          <a:solidFill>
                            <a:schemeClr val="dk1"/>
                          </a:solidFill>
                          <a:effectLst/>
                          <a:latin typeface="+mn-lt"/>
                          <a:ea typeface="+mn-ea"/>
                          <a:cs typeface="+mn-cs"/>
                        </a:rPr>
                        <a:t>using evidence.</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Students make connections between complex texts and tasks from lesson to lesson.</a:t>
                      </a:r>
                      <a:endParaRPr lang="en-US" sz="13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891184313"/>
              </p:ext>
            </p:extLst>
          </p:nvPr>
        </p:nvGraphicFramePr>
        <p:xfrm>
          <a:off x="152400" y="4876800"/>
          <a:ext cx="8915400" cy="1767840"/>
        </p:xfrm>
        <a:graphic>
          <a:graphicData uri="http://schemas.openxmlformats.org/drawingml/2006/table">
            <a:tbl>
              <a:tblPr firstRow="1" bandRow="1">
                <a:tableStyleId>{5C22544A-7EE6-4342-B048-85BDC9FD1C3A}</a:tableStyleId>
              </a:tblPr>
              <a:tblGrid>
                <a:gridCol w="8915400"/>
              </a:tblGrid>
              <a:tr h="137160">
                <a:tc>
                  <a:txBody>
                    <a:bodyPr/>
                    <a:lstStyle/>
                    <a:p>
                      <a:r>
                        <a:rPr lang="en-US" sz="1300" b="1" kern="1200" dirty="0" smtClean="0">
                          <a:solidFill>
                            <a:schemeClr val="lt1"/>
                          </a:solidFill>
                          <a:effectLst/>
                          <a:latin typeface="+mn-lt"/>
                          <a:ea typeface="+mn-ea"/>
                          <a:cs typeface="+mn-cs"/>
                        </a:rPr>
                        <a:t>3d. USING ASSESSMENT IN INSTRUCTION: Assessment criteria, Monitoring student learning, Feedback, &amp; Student self-assessment/monitoring of progress</a:t>
                      </a:r>
                      <a:endParaRPr lang="en-US" sz="1300" dirty="0"/>
                    </a:p>
                  </a:txBody>
                  <a:tcPr/>
                </a:tc>
              </a:tr>
              <a:tr h="370840">
                <a:tc>
                  <a:txBody>
                    <a:bodyPr/>
                    <a:lstStyle/>
                    <a:p>
                      <a:r>
                        <a:rPr lang="en-US" sz="1300" b="1" kern="1200" dirty="0" smtClean="0">
                          <a:solidFill>
                            <a:schemeClr val="dk1"/>
                          </a:solidFill>
                          <a:effectLst/>
                          <a:latin typeface="+mn-lt"/>
                          <a:ea typeface="+mn-ea"/>
                          <a:cs typeface="+mn-cs"/>
                        </a:rPr>
                        <a:t>Read and understand complex texts: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act on teacher and peer feedback to improve their understanding of complex texts.</a:t>
                      </a:r>
                    </a:p>
                    <a:p>
                      <a:r>
                        <a:rPr lang="en-US" sz="1300" b="1" kern="1200" dirty="0" smtClean="0">
                          <a:solidFill>
                            <a:schemeClr val="dk1"/>
                          </a:solidFill>
                          <a:effectLst/>
                          <a:latin typeface="+mn-lt"/>
                          <a:ea typeface="+mn-ea"/>
                          <a:cs typeface="+mn-cs"/>
                        </a:rPr>
                        <a:t>Express understanding of complex texts:</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Teacher monitors students’ understanding of complex texts and ability to meet task expectations and provides feedback to improve student understanding. </a:t>
                      </a: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Students explain how they plan to approach a speaking or writing task with complex texts.</a:t>
                      </a:r>
                      <a:endParaRPr lang="en-US" sz="1300" dirty="0"/>
                    </a:p>
                  </a:txBody>
                  <a:tcPr/>
                </a:tc>
              </a:tr>
            </a:tbl>
          </a:graphicData>
        </a:graphic>
      </p:graphicFrame>
    </p:spTree>
    <p:extLst>
      <p:ext uri="{BB962C8B-B14F-4D97-AF65-F5344CB8AC3E}">
        <p14:creationId xmlns:p14="http://schemas.microsoft.com/office/powerpoint/2010/main" val="3239846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21</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Math Observation Indicators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83533411"/>
              </p:ext>
            </p:extLst>
          </p:nvPr>
        </p:nvGraphicFramePr>
        <p:xfrm>
          <a:off x="152400" y="11430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3b. USING QUESTIONING/PROMPTS AND DISCUSSION: Quality of questions/prompts, Discussion techniques, Student Participation</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answer questions about on-grade level content.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In discussions, students share different approaches to answer questions and deepen each other’s understanding.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present justifications (written or spoken) for how they arrived at that answer.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the teacher asks remedial questions aligned to the skills being taught. </a:t>
                      </a:r>
                      <a:endParaRPr lang="en-US" sz="1300" dirty="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88966853"/>
              </p:ext>
            </p:extLst>
          </p:nvPr>
        </p:nvGraphicFramePr>
        <p:xfrm>
          <a:off x="152400" y="2895600"/>
          <a:ext cx="8915400" cy="1767840"/>
        </p:xfrm>
        <a:graphic>
          <a:graphicData uri="http://schemas.openxmlformats.org/drawingml/2006/table">
            <a:tbl>
              <a:tblPr firstRow="1" bandRow="1">
                <a:tableStyleId>{5C22544A-7EE6-4342-B048-85BDC9FD1C3A}</a:tableStyleId>
              </a:tblPr>
              <a:tblGrid>
                <a:gridCol w="8915400"/>
              </a:tblGrid>
              <a:tr h="370840">
                <a:tc>
                  <a:txBody>
                    <a:bodyPr/>
                    <a:lstStyle/>
                    <a:p>
                      <a:r>
                        <a:rPr lang="en-US" sz="1300" b="1" kern="1200" dirty="0" smtClean="0">
                          <a:solidFill>
                            <a:schemeClr val="lt1"/>
                          </a:solidFill>
                          <a:effectLst/>
                          <a:latin typeface="+mn-lt"/>
                          <a:ea typeface="+mn-ea"/>
                          <a:cs typeface="+mn-cs"/>
                        </a:rPr>
                        <a:t>3c. ENGAGING STUDENTS IN LEARNING: Activities &amp; Assignments, Grouping of students, Instructional materials, Structure &amp; Pacing</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engage in challenging problems where they may struggle but still persevere.</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Tasks ask students to use various explanations, representations and examples.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Students engage in tasks that require real life application and conceptual understanding.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remedial tasks are focused on the standards that most prepare students for on-grade level practice. </a:t>
                      </a:r>
                      <a:endParaRPr lang="en-US" sz="1300" dirty="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05577251"/>
              </p:ext>
            </p:extLst>
          </p:nvPr>
        </p:nvGraphicFramePr>
        <p:xfrm>
          <a:off x="152400" y="4693920"/>
          <a:ext cx="8915400" cy="2164080"/>
        </p:xfrm>
        <a:graphic>
          <a:graphicData uri="http://schemas.openxmlformats.org/drawingml/2006/table">
            <a:tbl>
              <a:tblPr firstRow="1" bandRow="1">
                <a:tableStyleId>{5C22544A-7EE6-4342-B048-85BDC9FD1C3A}</a:tableStyleId>
              </a:tblPr>
              <a:tblGrid>
                <a:gridCol w="8915400"/>
              </a:tblGrid>
              <a:tr h="137160">
                <a:tc>
                  <a:txBody>
                    <a:bodyPr/>
                    <a:lstStyle/>
                    <a:p>
                      <a:r>
                        <a:rPr lang="en-US" sz="1300" b="1" kern="1200" dirty="0" smtClean="0">
                          <a:solidFill>
                            <a:schemeClr val="lt1"/>
                          </a:solidFill>
                          <a:effectLst/>
                          <a:latin typeface="+mn-lt"/>
                          <a:ea typeface="+mn-ea"/>
                          <a:cs typeface="+mn-cs"/>
                        </a:rPr>
                        <a:t>3d. USING ASSESSMENT IN INSTRUCTION: Assessment criteria, Monitoring student learning, Feedback, &amp; Student self-assessment/monitoring of progress</a:t>
                      </a:r>
                      <a:endParaRPr lang="en-US" sz="1300" dirty="0"/>
                    </a:p>
                  </a:txBody>
                  <a:tcPr/>
                </a:tc>
              </a:tr>
              <a:tr h="370840">
                <a:tc>
                  <a:txBody>
                    <a:bodyPr/>
                    <a:lstStyle/>
                    <a:p>
                      <a:r>
                        <a:rPr lang="en-US" sz="1300" b="1" kern="1200" dirty="0" smtClean="0">
                          <a:solidFill>
                            <a:schemeClr val="dk1"/>
                          </a:solidFill>
                          <a:effectLst/>
                          <a:latin typeface="+mn-lt"/>
                          <a:ea typeface="+mn-ea"/>
                          <a:cs typeface="+mn-cs"/>
                        </a:rPr>
                        <a:t>Mastery of priority content </a:t>
                      </a:r>
                      <a:endParaRPr lang="en-US" sz="1300" kern="1200" dirty="0" smtClean="0">
                        <a:solidFill>
                          <a:schemeClr val="dk1"/>
                        </a:solidFill>
                        <a:effectLst/>
                        <a:latin typeface="+mn-lt"/>
                        <a:ea typeface="+mn-ea"/>
                        <a:cs typeface="+mn-cs"/>
                      </a:endParaRP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Throughout the lesson, the teacher asks intentional questions that prompt students to discuss or demonstrate their developing thinking about content.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Questions and tasks require students to demonstrate conceptual understanding, procedural skill and fluency, and application. </a:t>
                      </a:r>
                    </a:p>
                    <a:p>
                      <a:pPr marL="285750" lvl="0" indent="-285750">
                        <a:buFont typeface="Arial" panose="020B0604020202020204" pitchFamily="34" charset="0"/>
                        <a:buChar char="•"/>
                      </a:pPr>
                      <a:r>
                        <a:rPr lang="en-US" sz="1300" kern="1200" dirty="0" smtClean="0">
                          <a:solidFill>
                            <a:schemeClr val="dk1"/>
                          </a:solidFill>
                          <a:effectLst/>
                          <a:latin typeface="+mn-lt"/>
                          <a:ea typeface="+mn-ea"/>
                          <a:cs typeface="+mn-cs"/>
                        </a:rPr>
                        <a:t>Questions and tasks require students to justify their reasoning using precise mathematical language. </a:t>
                      </a:r>
                    </a:p>
                    <a:p>
                      <a:r>
                        <a:rPr lang="en-US" sz="1300" b="1" kern="1200" dirty="0" smtClean="0">
                          <a:solidFill>
                            <a:schemeClr val="dk1"/>
                          </a:solidFill>
                          <a:effectLst/>
                          <a:latin typeface="+mn-lt"/>
                          <a:ea typeface="+mn-ea"/>
                          <a:cs typeface="+mn-cs"/>
                        </a:rPr>
                        <a:t>Targeted remediation </a:t>
                      </a:r>
                      <a:endParaRPr lang="en-US" sz="13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en-US" sz="1300" kern="1200" dirty="0" smtClean="0">
                          <a:solidFill>
                            <a:schemeClr val="dk1"/>
                          </a:solidFill>
                          <a:effectLst/>
                          <a:latin typeface="+mn-lt"/>
                          <a:ea typeface="+mn-ea"/>
                          <a:cs typeface="+mn-cs"/>
                        </a:rPr>
                        <a:t>When appropriate, the teacher adjusts instruction by providing remediation on the necessary foundational standards from previous content.</a:t>
                      </a:r>
                      <a:endParaRPr lang="en-US" sz="1300" dirty="0"/>
                    </a:p>
                  </a:txBody>
                  <a:tcPr/>
                </a:tc>
              </a:tr>
            </a:tbl>
          </a:graphicData>
        </a:graphic>
      </p:graphicFrame>
    </p:spTree>
    <p:extLst>
      <p:ext uri="{BB962C8B-B14F-4D97-AF65-F5344CB8AC3E}">
        <p14:creationId xmlns:p14="http://schemas.microsoft.com/office/powerpoint/2010/main" val="1401189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22</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226142" y="1273277"/>
            <a:ext cx="8915400" cy="5562600"/>
          </a:xfrm>
        </p:spPr>
        <p:txBody>
          <a:bodyPr>
            <a:noAutofit/>
          </a:bodyPr>
          <a:lstStyle/>
          <a:p>
            <a:pPr marL="457200" indent="-457200">
              <a:buAutoNum type="arabicPeriod"/>
            </a:pPr>
            <a:r>
              <a:rPr lang="en-US" sz="2000" dirty="0" smtClean="0"/>
              <a:t>Ensure Teacher Leaders sign up for upcoming collaboration events.</a:t>
            </a:r>
          </a:p>
          <a:p>
            <a:pPr marL="457200" indent="-457200">
              <a:buAutoNum type="arabicPeriod"/>
            </a:pPr>
            <a:r>
              <a:rPr lang="en-US" sz="2000" dirty="0" smtClean="0"/>
              <a:t>Ensure principals and teachers are using important assessment resources.</a:t>
            </a:r>
          </a:p>
          <a:p>
            <a:pPr marL="457200" indent="-457200">
              <a:buAutoNum type="arabicPeriod"/>
            </a:pPr>
            <a:r>
              <a:rPr lang="en-US" sz="2000" dirty="0" smtClean="0"/>
              <a:t>Share new observation guides with principals.</a:t>
            </a:r>
          </a:p>
          <a:p>
            <a:pPr marL="457200" indent="-457200">
              <a:buAutoNum type="arabicPeriod"/>
            </a:pPr>
            <a:r>
              <a:rPr lang="en-US" sz="2000" dirty="0" smtClean="0"/>
              <a:t>Use guides in partnership with principals </a:t>
            </a:r>
            <a:r>
              <a:rPr lang="en-US" sz="2000" dirty="0" smtClean="0"/>
              <a:t>to support teacher </a:t>
            </a:r>
            <a:r>
              <a:rPr lang="en-US" sz="2000" dirty="0" smtClean="0"/>
              <a:t>improvement. </a:t>
            </a:r>
            <a:endParaRPr lang="en-US" sz="2000" dirty="0"/>
          </a:p>
        </p:txBody>
      </p:sp>
      <p:sp>
        <p:nvSpPr>
          <p:cNvPr id="6" name="Title 1"/>
          <p:cNvSpPr>
            <a:spLocks noGrp="1"/>
          </p:cNvSpPr>
          <p:nvPr>
            <p:ph type="title"/>
          </p:nvPr>
        </p:nvSpPr>
        <p:spPr/>
        <p:txBody>
          <a:bodyPr>
            <a:noAutofit/>
          </a:bodyPr>
          <a:lstStyle/>
          <a:p>
            <a:r>
              <a:rPr lang="en-US" dirty="0" smtClean="0"/>
              <a:t>Next Steps</a:t>
            </a:r>
            <a:endParaRPr lang="en-US" dirty="0"/>
          </a:p>
        </p:txBody>
      </p:sp>
    </p:spTree>
    <p:extLst>
      <p:ext uri="{BB962C8B-B14F-4D97-AF65-F5344CB8AC3E}">
        <p14:creationId xmlns:p14="http://schemas.microsoft.com/office/powerpoint/2010/main" val="1902722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b="1"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23</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solidFill>
                  <a:schemeClr val="bg1"/>
                </a:solidFill>
                <a:latin typeface="Chalkduster"/>
                <a:cs typeface="Chalkduster"/>
              </a:rPr>
              <a:t>Jump Start Update</a:t>
            </a:r>
            <a:endParaRPr lang="en-US" sz="3000" dirty="0">
              <a:solidFill>
                <a:schemeClr val="bg1"/>
              </a:solidFill>
              <a:latin typeface="Chalkduster"/>
              <a:cs typeface="Chalkduster"/>
            </a:endParaRPr>
          </a:p>
        </p:txBody>
      </p:sp>
      <p:pic>
        <p:nvPicPr>
          <p:cNvPr id="7" name="Picture 6" descr="Louisiana-Believes.png"/>
          <p:cNvPicPr/>
          <p:nvPr/>
        </p:nvPicPr>
        <p:blipFill>
          <a:blip r:embed="rId3" cstate="print"/>
          <a:stretch>
            <a:fillRect/>
          </a:stretch>
        </p:blipFill>
        <p:spPr>
          <a:xfrm>
            <a:off x="7315200" y="6205220"/>
            <a:ext cx="1425464" cy="47625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3283531"/>
              </p:ext>
            </p:extLst>
          </p:nvPr>
        </p:nvGraphicFramePr>
        <p:xfrm>
          <a:off x="18142" y="1240640"/>
          <a:ext cx="9125857" cy="4032400"/>
        </p:xfrm>
        <a:graphic>
          <a:graphicData uri="http://schemas.openxmlformats.org/drawingml/2006/table">
            <a:tbl>
              <a:tblPr firstRow="1" bandRow="1">
                <a:tableStyleId>{5C22544A-7EE6-4342-B048-85BDC9FD1C3A}</a:tableStyleId>
              </a:tblPr>
              <a:tblGrid>
                <a:gridCol w="1180067"/>
                <a:gridCol w="7945790"/>
              </a:tblGrid>
              <a:tr h="740560">
                <a:tc>
                  <a:txBody>
                    <a:bodyPr/>
                    <a:lstStyle/>
                    <a:p>
                      <a:pPr algn="ctr"/>
                      <a:r>
                        <a:rPr lang="en-US" sz="1600" dirty="0" smtClean="0"/>
                        <a:t>Timeframe</a:t>
                      </a:r>
                      <a:endParaRPr lang="en-US" sz="1600" dirty="0"/>
                    </a:p>
                  </a:txBody>
                  <a:tcPr anchor="ctr"/>
                </a:tc>
                <a:tc>
                  <a:txBody>
                    <a:bodyPr/>
                    <a:lstStyle/>
                    <a:p>
                      <a:pPr algn="ctr"/>
                      <a:r>
                        <a:rPr lang="en-US" sz="1600" dirty="0" smtClean="0"/>
                        <a:t>Action Steps</a:t>
                      </a:r>
                      <a:endParaRPr lang="en-US" sz="1600" dirty="0"/>
                    </a:p>
                  </a:txBody>
                  <a:tcPr anchor="ctr"/>
                </a:tc>
              </a:tr>
              <a:tr h="1676400">
                <a:tc>
                  <a:txBody>
                    <a:bodyPr/>
                    <a:lstStyle/>
                    <a:p>
                      <a:r>
                        <a:rPr lang="en-US" sz="1600" dirty="0" smtClean="0"/>
                        <a:t>October</a:t>
                      </a:r>
                      <a:endParaRPr lang="en-US" sz="1600" dirty="0"/>
                    </a:p>
                  </a:txBody>
                  <a:tcPr anchor="ctr"/>
                </a:tc>
                <a:tc>
                  <a:txBody>
                    <a:bodyPr/>
                    <a:lstStyle/>
                    <a:p>
                      <a:pPr marL="228600" indent="-228600">
                        <a:spcBef>
                          <a:spcPts val="300"/>
                        </a:spcBef>
                        <a:spcAft>
                          <a:spcPts val="300"/>
                        </a:spcAft>
                        <a:buFont typeface="Arial"/>
                        <a:buChar char="•"/>
                      </a:pPr>
                      <a:r>
                        <a:rPr lang="en-US" sz="1600" dirty="0" smtClean="0"/>
                        <a:t>BESE</a:t>
                      </a:r>
                      <a:r>
                        <a:rPr lang="en-US" sz="1600" baseline="0" dirty="0" smtClean="0"/>
                        <a:t> announced Round 1 winners </a:t>
                      </a:r>
                      <a:r>
                        <a:rPr lang="en-US" sz="1600" dirty="0" smtClean="0"/>
                        <a:t>for the second wave of </a:t>
                      </a:r>
                      <a:r>
                        <a:rPr lang="en-US" sz="1600" b="1" i="1" dirty="0" smtClean="0">
                          <a:solidFill>
                            <a:srgbClr val="0000FF"/>
                          </a:solidFill>
                        </a:rPr>
                        <a:t>Jump Starting</a:t>
                      </a:r>
                      <a:r>
                        <a:rPr lang="en-US" sz="1600" b="1" i="0" dirty="0" smtClean="0">
                          <a:solidFill>
                            <a:srgbClr val="0000FF"/>
                          </a:solidFill>
                        </a:rPr>
                        <a:t> Jump Start Grants</a:t>
                      </a:r>
                      <a:endParaRPr lang="en-US" sz="1600" b="0" i="0" baseline="0" dirty="0" smtClean="0">
                        <a:solidFill>
                          <a:srgbClr val="0000FF"/>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BESE approved first group of Regional Jump Start Team Pathways</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TOPS TECH Early Start Training Provider RFA Released</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Course Choice Year 3 Course Provider RFA Released</a:t>
                      </a:r>
                      <a:endParaRPr lang="en-US" sz="1600" b="1" i="0" baseline="0" dirty="0" smtClean="0">
                        <a:solidFill>
                          <a:schemeClr val="tx1"/>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Planning continues for the  </a:t>
                      </a:r>
                      <a:r>
                        <a:rPr lang="en-US" sz="1600" b="1" i="0" baseline="0" dirty="0" smtClean="0">
                          <a:solidFill>
                            <a:srgbClr val="0000FF"/>
                          </a:solidFill>
                        </a:rPr>
                        <a:t>January Jump Start Statewide Convention</a:t>
                      </a:r>
                      <a:endParaRPr lang="en-US" sz="1600" b="1" dirty="0" smtClean="0">
                        <a:solidFill>
                          <a:srgbClr val="0000FF"/>
                        </a:solidFill>
                      </a:endParaRPr>
                    </a:p>
                  </a:txBody>
                  <a:tcPr/>
                </a:tc>
              </a:tr>
              <a:tr h="691211">
                <a:tc>
                  <a:txBody>
                    <a:bodyPr/>
                    <a:lstStyle/>
                    <a:p>
                      <a:r>
                        <a:rPr lang="en-US" sz="1600" dirty="0" smtClean="0"/>
                        <a:t>November - December</a:t>
                      </a:r>
                      <a:endParaRPr lang="en-US" sz="1600" dirty="0"/>
                    </a:p>
                  </a:txBody>
                  <a:tcPr anchor="ctr"/>
                </a:tc>
                <a:tc>
                  <a:txBody>
                    <a:bodyPr/>
                    <a:lstStyle/>
                    <a:p>
                      <a:pPr marL="228600" indent="-228600">
                        <a:spcBef>
                          <a:spcPts val="300"/>
                        </a:spcBef>
                        <a:spcAft>
                          <a:spcPts val="300"/>
                        </a:spcAft>
                        <a:buFont typeface="Arial"/>
                        <a:buChar char="•"/>
                      </a:pPr>
                      <a:r>
                        <a:rPr lang="en-US" sz="1600" dirty="0" smtClean="0"/>
                        <a:t>Spring 15’ Course</a:t>
                      </a:r>
                      <a:r>
                        <a:rPr lang="en-US" sz="1600" baseline="0" dirty="0" smtClean="0"/>
                        <a:t> Choice – SCA registration system opens</a:t>
                      </a:r>
                      <a:endParaRPr lang="en-US" sz="1600" dirty="0" smtClean="0"/>
                    </a:p>
                    <a:p>
                      <a:pPr marL="228600" indent="-228600">
                        <a:spcBef>
                          <a:spcPts val="300"/>
                        </a:spcBef>
                        <a:spcAft>
                          <a:spcPts val="300"/>
                        </a:spcAft>
                        <a:buFont typeface="Arial"/>
                        <a:buChar char="•"/>
                      </a:pPr>
                      <a:r>
                        <a:rPr lang="en-US" sz="1600" dirty="0" smtClean="0"/>
                        <a:t>BESE</a:t>
                      </a:r>
                      <a:r>
                        <a:rPr lang="en-US" sz="1600" baseline="0" dirty="0" smtClean="0"/>
                        <a:t> announces Round 2 winners </a:t>
                      </a:r>
                      <a:r>
                        <a:rPr lang="en-US" sz="1600" dirty="0" smtClean="0"/>
                        <a:t>for the second wave of </a:t>
                      </a:r>
                      <a:r>
                        <a:rPr lang="en-US" sz="1600" b="1" i="1" dirty="0" smtClean="0">
                          <a:solidFill>
                            <a:srgbClr val="0000FF"/>
                          </a:solidFill>
                        </a:rPr>
                        <a:t>Jump Starting</a:t>
                      </a:r>
                      <a:r>
                        <a:rPr lang="en-US" sz="1600" b="1" i="0" dirty="0" smtClean="0">
                          <a:solidFill>
                            <a:srgbClr val="0000FF"/>
                          </a:solidFill>
                        </a:rPr>
                        <a:t> Jump Start Grants</a:t>
                      </a:r>
                      <a:endParaRPr lang="en-US" sz="1600" b="0" i="0" baseline="0" dirty="0" smtClean="0">
                        <a:solidFill>
                          <a:srgbClr val="0000FF"/>
                        </a:solidFill>
                      </a:endParaRP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t>BESE approves second group of Regional Jump Start Team Pathways</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TOPS TECH Early Start Training Providers approved </a:t>
                      </a:r>
                    </a:p>
                    <a:p>
                      <a:pPr marL="228600" marR="0" indent="-228600" algn="l" defTabSz="914400" rtl="0" eaLnBrk="1" fontAlgn="auto" latinLnBrk="0" hangingPunct="1">
                        <a:lnSpc>
                          <a:spcPct val="100000"/>
                        </a:lnSpc>
                        <a:spcBef>
                          <a:spcPts val="300"/>
                        </a:spcBef>
                        <a:spcAft>
                          <a:spcPts val="300"/>
                        </a:spcAft>
                        <a:buClrTx/>
                        <a:buSzTx/>
                        <a:buFont typeface="Arial"/>
                        <a:buChar char="•"/>
                        <a:tabLst/>
                        <a:defRPr/>
                      </a:pPr>
                      <a:r>
                        <a:rPr lang="en-US" sz="1600" b="0" i="0" baseline="0" dirty="0" smtClean="0">
                          <a:solidFill>
                            <a:schemeClr val="tx1"/>
                          </a:solidFill>
                        </a:rPr>
                        <a:t>Course Choice Year 3 Course Providers approved</a:t>
                      </a:r>
                      <a:endParaRPr lang="en-US" sz="1600" b="1" i="0" baseline="0" dirty="0" smtClean="0">
                        <a:solidFill>
                          <a:schemeClr val="tx1"/>
                        </a:solidFill>
                      </a:endParaRPr>
                    </a:p>
                  </a:txBody>
                  <a:tcPr/>
                </a:tc>
              </a:tr>
            </a:tbl>
          </a:graphicData>
        </a:graphic>
      </p:graphicFrame>
      <p:sp>
        <p:nvSpPr>
          <p:cNvPr id="9" name="TextBox 8"/>
          <p:cNvSpPr txBox="1"/>
          <p:nvPr/>
        </p:nvSpPr>
        <p:spPr>
          <a:xfrm>
            <a:off x="1143000" y="5562600"/>
            <a:ext cx="7623064" cy="923330"/>
          </a:xfrm>
          <a:prstGeom prst="rect">
            <a:avLst/>
          </a:prstGeom>
          <a:noFill/>
        </p:spPr>
        <p:txBody>
          <a:bodyPr wrap="square" rtlCol="0">
            <a:spAutoFit/>
          </a:bodyPr>
          <a:lstStyle/>
          <a:p>
            <a:pPr marL="0" lvl="1"/>
            <a:r>
              <a:rPr lang="en-US" sz="1600" dirty="0" smtClean="0"/>
              <a:t>For Weekly Jump Start Updates subscribe to the What’s New With Jump Start blog at  </a:t>
            </a:r>
            <a:r>
              <a:rPr lang="en-US" sz="1600" b="1" i="1" dirty="0" smtClean="0">
                <a:hlinkClick r:id="rId4"/>
              </a:rPr>
              <a:t>www.JumpStartLA.wordpress.com</a:t>
            </a:r>
            <a:endParaRPr lang="en-US" sz="1600" b="1" i="1" dirty="0" smtClean="0"/>
          </a:p>
          <a:p>
            <a:pPr marL="0" lvl="1"/>
            <a:endParaRPr lang="en-US" sz="600" dirty="0"/>
          </a:p>
          <a:p>
            <a:pPr marL="0" lvl="1"/>
            <a:r>
              <a:rPr lang="en-US" sz="1600" dirty="0" smtClean="0"/>
              <a:t>Please continue to send questions to: </a:t>
            </a:r>
            <a:r>
              <a:rPr lang="en-US" sz="1600" u="sng" dirty="0" smtClean="0">
                <a:solidFill>
                  <a:srgbClr val="0000FF"/>
                </a:solidFill>
              </a:rPr>
              <a:t>JumpStart@la.gov</a:t>
            </a:r>
            <a:endParaRPr lang="en-US" sz="1600" u="sng" dirty="0">
              <a:solidFill>
                <a:srgbClr val="0000FF"/>
              </a:solidFill>
            </a:endParaRPr>
          </a:p>
        </p:txBody>
      </p:sp>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715000"/>
            <a:ext cx="735965" cy="730885"/>
          </a:xfrm>
          <a:prstGeom prst="rect">
            <a:avLst/>
          </a:prstGeom>
          <a:noFill/>
          <a:ln>
            <a:noFill/>
          </a:ln>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020646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solidFill>
                  <a:schemeClr val="bg1"/>
                </a:solidFill>
                <a:latin typeface="Chalkduster"/>
                <a:cs typeface="Chalkduster"/>
              </a:rPr>
              <a:t>Supplemental Course Allocation</a:t>
            </a:r>
            <a:endParaRPr lang="en-US" sz="3000" dirty="0"/>
          </a:p>
        </p:txBody>
      </p:sp>
      <p:sp>
        <p:nvSpPr>
          <p:cNvPr id="3" name="Content Placeholder 2"/>
          <p:cNvSpPr>
            <a:spLocks noGrp="1"/>
          </p:cNvSpPr>
          <p:nvPr>
            <p:ph sz="quarter" idx="10"/>
          </p:nvPr>
        </p:nvSpPr>
        <p:spPr/>
        <p:txBody>
          <a:bodyPr>
            <a:normAutofit fontScale="25000" lnSpcReduction="20000"/>
          </a:bodyPr>
          <a:lstStyle/>
          <a:p>
            <a:pPr marL="0" indent="0" algn="just">
              <a:lnSpc>
                <a:spcPct val="120000"/>
              </a:lnSpc>
              <a:spcBef>
                <a:spcPts val="0"/>
              </a:spcBef>
              <a:buNone/>
            </a:pPr>
            <a:r>
              <a:rPr lang="en-US" sz="7200" dirty="0"/>
              <a:t>Registration is currently </a:t>
            </a:r>
            <a:r>
              <a:rPr lang="en-US" sz="7200" b="1" dirty="0"/>
              <a:t>closed</a:t>
            </a:r>
            <a:r>
              <a:rPr lang="en-US" sz="7200" dirty="0"/>
              <a:t> for Supplemental Course Allocation (SCA).</a:t>
            </a:r>
          </a:p>
          <a:p>
            <a:pPr algn="just">
              <a:lnSpc>
                <a:spcPct val="120000"/>
              </a:lnSpc>
              <a:spcBef>
                <a:spcPts val="0"/>
              </a:spcBef>
            </a:pPr>
            <a:endParaRPr lang="en-US" sz="7200" dirty="0"/>
          </a:p>
          <a:p>
            <a:pPr marL="0" indent="0">
              <a:lnSpc>
                <a:spcPct val="120000"/>
              </a:lnSpc>
              <a:spcBef>
                <a:spcPts val="0"/>
              </a:spcBef>
              <a:buNone/>
            </a:pPr>
            <a:r>
              <a:rPr lang="en-US" sz="7200" dirty="0"/>
              <a:t>Registration will reopen for </a:t>
            </a:r>
            <a:r>
              <a:rPr lang="en-US" sz="7200" b="1" dirty="0"/>
              <a:t>spring semester</a:t>
            </a:r>
            <a:r>
              <a:rPr lang="en-US" sz="7200" dirty="0"/>
              <a:t> on November 19, 2014 at </a:t>
            </a:r>
            <a:r>
              <a:rPr lang="en-US" sz="7200" dirty="0">
                <a:hlinkClick r:id="rId2"/>
              </a:rPr>
              <a:t>http://lacourses.net/</a:t>
            </a:r>
            <a:r>
              <a:rPr lang="en-US" sz="7200" dirty="0"/>
              <a:t>. </a:t>
            </a:r>
          </a:p>
          <a:p>
            <a:pPr algn="just">
              <a:lnSpc>
                <a:spcPct val="120000"/>
              </a:lnSpc>
              <a:spcBef>
                <a:spcPts val="0"/>
              </a:spcBef>
            </a:pPr>
            <a:endParaRPr lang="en-US" sz="7200" dirty="0"/>
          </a:p>
          <a:p>
            <a:pPr marL="0" indent="0">
              <a:lnSpc>
                <a:spcPct val="120000"/>
              </a:lnSpc>
              <a:spcBef>
                <a:spcPts val="0"/>
              </a:spcBef>
              <a:buNone/>
            </a:pPr>
            <a:r>
              <a:rPr lang="en-US" sz="7200" dirty="0"/>
              <a:t>SCA enables every school district and charter school to fund courses not typically provided by high schools to all eligible students.</a:t>
            </a:r>
          </a:p>
          <a:p>
            <a:pPr>
              <a:lnSpc>
                <a:spcPct val="120000"/>
              </a:lnSpc>
              <a:spcBef>
                <a:spcPts val="0"/>
              </a:spcBef>
            </a:pPr>
            <a:endParaRPr lang="en-US" sz="7200" dirty="0" smtClean="0"/>
          </a:p>
          <a:p>
            <a:pPr marL="0" indent="0" algn="just">
              <a:lnSpc>
                <a:spcPct val="120000"/>
              </a:lnSpc>
              <a:spcBef>
                <a:spcPts val="0"/>
              </a:spcBef>
              <a:buNone/>
            </a:pPr>
            <a:r>
              <a:rPr lang="en-US" sz="7200" dirty="0"/>
              <a:t>The Fall </a:t>
            </a:r>
            <a:r>
              <a:rPr lang="en-US" sz="7200" dirty="0" smtClean="0"/>
              <a:t>‘14 </a:t>
            </a:r>
            <a:r>
              <a:rPr lang="en-US" sz="7200" dirty="0"/>
              <a:t>roster </a:t>
            </a:r>
            <a:r>
              <a:rPr lang="en-US" sz="7200" b="1" dirty="0"/>
              <a:t>Reconciliation Process</a:t>
            </a:r>
            <a:r>
              <a:rPr lang="en-US" sz="7200" dirty="0"/>
              <a:t> is occurring at this time. Districts/Independent schools should have received a notification of their enrollments and the amount that has been allocated from </a:t>
            </a:r>
            <a:r>
              <a:rPr lang="en-US" sz="7200" dirty="0" smtClean="0"/>
              <a:t>a Department Course </a:t>
            </a:r>
            <a:r>
              <a:rPr lang="en-US" sz="7200" dirty="0"/>
              <a:t>Choice/SCA </a:t>
            </a:r>
            <a:r>
              <a:rPr lang="en-US" sz="7200" dirty="0" smtClean="0"/>
              <a:t>staff </a:t>
            </a:r>
            <a:r>
              <a:rPr lang="en-US" sz="7200" dirty="0"/>
              <a:t>member. Through this method LEAs were asked to verify the enrollments from K-12 and Higher </a:t>
            </a:r>
            <a:r>
              <a:rPr lang="en-US" sz="7200" dirty="0" smtClean="0"/>
              <a:t>Ed. The Department </a:t>
            </a:r>
            <a:r>
              <a:rPr lang="en-US" sz="7200" dirty="0"/>
              <a:t>continues to work with some districts on this process to determine the actual SCA funds used during the Fall enrollment period.  </a:t>
            </a:r>
            <a:endParaRPr lang="en-US" sz="7200" dirty="0" smtClean="0"/>
          </a:p>
          <a:p>
            <a:pPr marL="0" indent="0" algn="just">
              <a:lnSpc>
                <a:spcPct val="120000"/>
              </a:lnSpc>
              <a:spcBef>
                <a:spcPts val="0"/>
              </a:spcBef>
              <a:buNone/>
            </a:pPr>
            <a:endParaRPr lang="en-US" sz="7200" dirty="0"/>
          </a:p>
          <a:p>
            <a:pPr marL="0" indent="0" algn="just">
              <a:lnSpc>
                <a:spcPct val="120000"/>
              </a:lnSpc>
              <a:spcBef>
                <a:spcPts val="0"/>
              </a:spcBef>
              <a:buNone/>
            </a:pPr>
            <a:r>
              <a:rPr lang="en-US" sz="7200" dirty="0" smtClean="0"/>
              <a:t>(</a:t>
            </a:r>
            <a:r>
              <a:rPr lang="en-US" sz="7200" dirty="0"/>
              <a:t>The </a:t>
            </a:r>
            <a:r>
              <a:rPr lang="en-US" sz="7200" dirty="0" smtClean="0"/>
              <a:t>Department </a:t>
            </a:r>
            <a:r>
              <a:rPr lang="en-US" sz="7200" dirty="0"/>
              <a:t>will pay course provider invoices for LEAs that executed SCA collaborative endeavor agreements.) </a:t>
            </a:r>
          </a:p>
          <a:p>
            <a:pPr>
              <a:lnSpc>
                <a:spcPct val="120000"/>
              </a:lnSpc>
              <a:spcBef>
                <a:spcPts val="0"/>
              </a:spcBef>
            </a:pPr>
            <a:endParaRPr lang="en-US" sz="8000" b="1" dirty="0" smtClean="0"/>
          </a:p>
          <a:p>
            <a:pPr marL="0" indent="0">
              <a:lnSpc>
                <a:spcPct val="120000"/>
              </a:lnSpc>
              <a:spcBef>
                <a:spcPts val="0"/>
              </a:spcBef>
              <a:buNone/>
            </a:pPr>
            <a:r>
              <a:rPr lang="en-US" sz="8000" b="1" dirty="0" smtClean="0"/>
              <a:t>For questions </a:t>
            </a:r>
            <a:r>
              <a:rPr lang="en-US" sz="8000" b="1" dirty="0"/>
              <a:t>please </a:t>
            </a:r>
            <a:r>
              <a:rPr lang="en-US" sz="8000" b="1" dirty="0" smtClean="0"/>
              <a:t>contact </a:t>
            </a:r>
            <a:r>
              <a:rPr lang="en-US" sz="8000" b="1" u="sng" dirty="0" smtClean="0">
                <a:hlinkClick r:id="rId3"/>
              </a:rPr>
              <a:t>SCA</a:t>
            </a:r>
            <a:r>
              <a:rPr lang="en-US" sz="8000" b="1" u="sng" dirty="0">
                <a:hlinkClick r:id="rId3"/>
              </a:rPr>
              <a:t>@la.gov</a:t>
            </a:r>
            <a:endParaRPr lang="en-US" sz="8000" b="1" dirty="0"/>
          </a:p>
          <a:p>
            <a:endParaRPr lang="en-US" dirty="0"/>
          </a:p>
        </p:txBody>
      </p:sp>
    </p:spTree>
    <p:extLst>
      <p:ext uri="{BB962C8B-B14F-4D97-AF65-F5344CB8AC3E}">
        <p14:creationId xmlns:p14="http://schemas.microsoft.com/office/powerpoint/2010/main" val="3818845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 y="10886"/>
            <a:ext cx="8991600" cy="609600"/>
          </a:xfrm>
        </p:spPr>
        <p:txBody>
          <a:bodyPr/>
          <a:lstStyle/>
          <a:p>
            <a:r>
              <a:rPr lang="en-US" sz="3000" dirty="0" smtClean="0">
                <a:solidFill>
                  <a:schemeClr val="bg1"/>
                </a:solidFill>
                <a:latin typeface="Chalkduster"/>
              </a:rPr>
              <a:t>College Credit Opportunities/Advanced Courses</a:t>
            </a:r>
            <a:endParaRPr lang="en-US" sz="3000" dirty="0">
              <a:solidFill>
                <a:schemeClr val="bg1"/>
              </a:solidFill>
              <a:latin typeface="Chalkduster"/>
            </a:endParaRPr>
          </a:p>
        </p:txBody>
      </p:sp>
      <p:sp>
        <p:nvSpPr>
          <p:cNvPr id="3" name="Rectangle 2"/>
          <p:cNvSpPr/>
          <p:nvPr/>
        </p:nvSpPr>
        <p:spPr>
          <a:xfrm>
            <a:off x="76200" y="1143000"/>
            <a:ext cx="8763000" cy="4401205"/>
          </a:xfrm>
          <a:prstGeom prst="rect">
            <a:avLst/>
          </a:prstGeom>
        </p:spPr>
        <p:txBody>
          <a:bodyPr wrap="square">
            <a:spAutoFit/>
          </a:bodyPr>
          <a:lstStyle/>
          <a:p>
            <a:r>
              <a:rPr lang="en-US" sz="2000" b="1" u="sng" dirty="0" smtClean="0"/>
              <a:t>Getting </a:t>
            </a:r>
            <a:r>
              <a:rPr lang="en-US" sz="2000" b="1" u="sng" dirty="0"/>
              <a:t>Started with CLEP Webinar:</a:t>
            </a:r>
            <a:endParaRPr lang="en-US" sz="2000" dirty="0"/>
          </a:p>
          <a:p>
            <a:pPr algn="just"/>
            <a:r>
              <a:rPr lang="en-US" sz="2000" dirty="0"/>
              <a:t>The College-Level Examination Program® (CLEP) helps students receive college credit for what they already know, for a fraction of the cost of a college course. Developed by the College Board, CLEP is the most widely accepted credit-by-examination program, available at more than 2,900 colleges and universities for clear guidelines on CLEP credit policy, CLEP subject areas, exam preparation, and how to become an authorized CLEP administration center. </a:t>
            </a:r>
            <a:endParaRPr lang="en-US" sz="2000" dirty="0" smtClean="0"/>
          </a:p>
          <a:p>
            <a:pPr algn="just"/>
            <a:endParaRPr lang="en-US" sz="2000" dirty="0" smtClean="0"/>
          </a:p>
          <a:p>
            <a:r>
              <a:rPr lang="en-US" sz="2000" b="1" dirty="0" smtClean="0"/>
              <a:t>Date: </a:t>
            </a:r>
            <a:r>
              <a:rPr lang="en-US" sz="2000" dirty="0" smtClean="0"/>
              <a:t>November 6</a:t>
            </a:r>
            <a:r>
              <a:rPr lang="en-US" sz="2000" baseline="30000" dirty="0" smtClean="0"/>
              <a:t>th</a:t>
            </a:r>
            <a:r>
              <a:rPr lang="en-US" sz="2000" dirty="0"/>
              <a:t> </a:t>
            </a:r>
            <a:r>
              <a:rPr lang="en-US" sz="2000" dirty="0" smtClean="0"/>
              <a:t> and November 20</a:t>
            </a:r>
            <a:r>
              <a:rPr lang="en-US" sz="2000" baseline="30000" dirty="0" smtClean="0"/>
              <a:t>th</a:t>
            </a:r>
            <a:r>
              <a:rPr lang="en-US" sz="2000" dirty="0" smtClean="0"/>
              <a:t> from </a:t>
            </a:r>
            <a:r>
              <a:rPr lang="en-US" sz="2000" b="1" dirty="0" smtClean="0"/>
              <a:t>2:00 p.m. to 3:00 p.m.</a:t>
            </a:r>
          </a:p>
          <a:p>
            <a:endParaRPr lang="en-US" sz="2000" dirty="0"/>
          </a:p>
          <a:p>
            <a:r>
              <a:rPr lang="en-US" sz="2000" i="1" dirty="0"/>
              <a:t>The new cohort graduation index recognizes a score of 50 or higher on at least one CLEP exam as the highest level of achievement earned by a cohort graduate. Each student with at least one CLEP score of 50 or higher will earn the maximum 150 points toward the graduation index</a:t>
            </a:r>
            <a:r>
              <a:rPr lang="en-US" sz="2000" dirty="0"/>
              <a:t>.  </a:t>
            </a:r>
          </a:p>
        </p:txBody>
      </p:sp>
      <p:sp>
        <p:nvSpPr>
          <p:cNvPr id="5" name="Rectangle 4"/>
          <p:cNvSpPr/>
          <p:nvPr/>
        </p:nvSpPr>
        <p:spPr>
          <a:xfrm>
            <a:off x="533400" y="2222480"/>
            <a:ext cx="8153400" cy="923330"/>
          </a:xfrm>
          <a:prstGeom prst="rect">
            <a:avLst/>
          </a:prstGeom>
        </p:spPr>
        <p:txBody>
          <a:bodyPr wrap="square">
            <a:spAutoFit/>
          </a:bodyPr>
          <a:lstStyle/>
          <a:p>
            <a:endParaRPr lang="en-US" dirty="0" smtClean="0"/>
          </a:p>
          <a:p>
            <a:endParaRPr lang="en-US" dirty="0"/>
          </a:p>
          <a:p>
            <a:endParaRPr lang="en-US" dirty="0" smtClean="0"/>
          </a:p>
        </p:txBody>
      </p:sp>
    </p:spTree>
    <p:extLst>
      <p:ext uri="{BB962C8B-B14F-4D97-AF65-F5344CB8AC3E}">
        <p14:creationId xmlns:p14="http://schemas.microsoft.com/office/powerpoint/2010/main" val="3088198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b="1"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27</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4212150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Act 833 Implementation Timeline </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28</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143000"/>
            <a:ext cx="8763000" cy="5410200"/>
          </a:xfrm>
        </p:spPr>
        <p:txBody>
          <a:bodyPr>
            <a:normAutofit fontScale="25000" lnSpcReduction="20000"/>
          </a:bodyPr>
          <a:lstStyle/>
          <a:p>
            <a:pPr marL="0" indent="0">
              <a:lnSpc>
                <a:spcPct val="120000"/>
              </a:lnSpc>
              <a:spcBef>
                <a:spcPts val="0"/>
              </a:spcBef>
              <a:buNone/>
            </a:pPr>
            <a:r>
              <a:rPr lang="en-US" sz="7600" dirty="0" smtClean="0"/>
              <a:t>After BESE approved the policy related to Act 833, the Department shifted its attention to guidance for IEP teams. This will continue to be a focus throughout the school year.</a:t>
            </a:r>
            <a:endParaRPr lang="en-US" sz="7600" dirty="0"/>
          </a:p>
          <a:p>
            <a:pPr marL="0" indent="0">
              <a:lnSpc>
                <a:spcPct val="120000"/>
              </a:lnSpc>
              <a:spcBef>
                <a:spcPts val="0"/>
              </a:spcBef>
              <a:buNone/>
            </a:pPr>
            <a:endParaRPr lang="en-US" sz="7600" b="1" u="sng" dirty="0" smtClean="0"/>
          </a:p>
          <a:p>
            <a:pPr marL="0" indent="0">
              <a:lnSpc>
                <a:spcPct val="120000"/>
              </a:lnSpc>
              <a:spcBef>
                <a:spcPts val="0"/>
              </a:spcBef>
              <a:buNone/>
            </a:pPr>
            <a:r>
              <a:rPr lang="en-US" sz="7600" b="1" u="sng" dirty="0" smtClean="0"/>
              <a:t>Past events:</a:t>
            </a:r>
          </a:p>
          <a:p>
            <a:pPr lvl="1">
              <a:lnSpc>
                <a:spcPct val="120000"/>
              </a:lnSpc>
              <a:spcBef>
                <a:spcPts val="0"/>
              </a:spcBef>
            </a:pPr>
            <a:r>
              <a:rPr lang="en-US" sz="7600" b="1" dirty="0"/>
              <a:t>September </a:t>
            </a:r>
            <a:r>
              <a:rPr lang="en-US" sz="7600" b="1" dirty="0" smtClean="0"/>
              <a:t>24</a:t>
            </a:r>
            <a:r>
              <a:rPr lang="en-US" sz="7600" b="1" baseline="30000" dirty="0" smtClean="0"/>
              <a:t>th</a:t>
            </a:r>
            <a:r>
              <a:rPr lang="en-US" sz="7600" b="1" dirty="0" smtClean="0"/>
              <a:t>:</a:t>
            </a:r>
            <a:r>
              <a:rPr lang="en-US" sz="7600" dirty="0" smtClean="0"/>
              <a:t> </a:t>
            </a:r>
            <a:r>
              <a:rPr lang="en-US" sz="7600" dirty="0"/>
              <a:t> How to identify and plan for students </a:t>
            </a:r>
            <a:r>
              <a:rPr lang="en-US" sz="7600" dirty="0" smtClean="0"/>
              <a:t>who are eligible </a:t>
            </a:r>
            <a:r>
              <a:rPr lang="en-US" sz="7600" dirty="0"/>
              <a:t>for Act 833 (Special Education Advisory Panel discussion)</a:t>
            </a:r>
          </a:p>
          <a:p>
            <a:pPr lvl="1">
              <a:lnSpc>
                <a:spcPct val="120000"/>
              </a:lnSpc>
              <a:spcBef>
                <a:spcPts val="0"/>
              </a:spcBef>
            </a:pPr>
            <a:r>
              <a:rPr lang="en-US" sz="7600" b="1" dirty="0"/>
              <a:t>September </a:t>
            </a:r>
            <a:r>
              <a:rPr lang="en-US" sz="7600" b="1" dirty="0" smtClean="0"/>
              <a:t>29</a:t>
            </a:r>
            <a:r>
              <a:rPr lang="en-US" sz="7600" b="1" baseline="30000" dirty="0" smtClean="0"/>
              <a:t>th</a:t>
            </a:r>
            <a:r>
              <a:rPr lang="en-US" sz="7600" b="1" dirty="0" smtClean="0"/>
              <a:t> </a:t>
            </a:r>
            <a:r>
              <a:rPr lang="en-US" sz="7600" b="1" dirty="0"/>
              <a:t>and </a:t>
            </a:r>
            <a:r>
              <a:rPr lang="en-US" sz="7600" b="1" dirty="0" smtClean="0"/>
              <a:t>30</a:t>
            </a:r>
            <a:r>
              <a:rPr lang="en-US" sz="7600" b="1" baseline="30000" dirty="0" smtClean="0"/>
              <a:t>th</a:t>
            </a:r>
            <a:r>
              <a:rPr lang="en-US" sz="7600" b="1" dirty="0"/>
              <a:t>:</a:t>
            </a:r>
            <a:r>
              <a:rPr lang="en-US" sz="7600" dirty="0" smtClean="0"/>
              <a:t> </a:t>
            </a:r>
            <a:r>
              <a:rPr lang="en-US" sz="7600" dirty="0">
                <a:hlinkClick r:id="rId2"/>
              </a:rPr>
              <a:t>How to </a:t>
            </a:r>
            <a:r>
              <a:rPr lang="en-US" sz="7600" dirty="0" smtClean="0">
                <a:hlinkClick r:id="rId2"/>
              </a:rPr>
              <a:t>implement the graduation components of Act 833</a:t>
            </a:r>
            <a:endParaRPr lang="en-US" sz="7600" dirty="0"/>
          </a:p>
          <a:p>
            <a:pPr lvl="1">
              <a:lnSpc>
                <a:spcPct val="120000"/>
              </a:lnSpc>
              <a:spcBef>
                <a:spcPts val="0"/>
              </a:spcBef>
            </a:pPr>
            <a:r>
              <a:rPr lang="en-US" sz="7600" b="1" dirty="0"/>
              <a:t>October </a:t>
            </a:r>
            <a:r>
              <a:rPr lang="en-US" sz="7600" b="1" dirty="0" smtClean="0"/>
              <a:t>9</a:t>
            </a:r>
            <a:r>
              <a:rPr lang="en-US" sz="7600" b="1" baseline="30000" dirty="0" smtClean="0"/>
              <a:t>th</a:t>
            </a:r>
            <a:r>
              <a:rPr lang="en-US" sz="7600" b="1" dirty="0" smtClean="0"/>
              <a:t> </a:t>
            </a:r>
            <a:r>
              <a:rPr lang="en-US" sz="7600" b="1" dirty="0"/>
              <a:t>and </a:t>
            </a:r>
            <a:r>
              <a:rPr lang="en-US" sz="7600" b="1" dirty="0" smtClean="0"/>
              <a:t>10</a:t>
            </a:r>
            <a:r>
              <a:rPr lang="en-US" sz="7600" b="1" baseline="30000" dirty="0" smtClean="0"/>
              <a:t>th</a:t>
            </a:r>
            <a:r>
              <a:rPr lang="en-US" sz="7600" b="1" dirty="0" smtClean="0"/>
              <a:t>: </a:t>
            </a:r>
            <a:r>
              <a:rPr lang="en-US" sz="7600" dirty="0">
                <a:hlinkClick r:id="rId3"/>
              </a:rPr>
              <a:t>How to </a:t>
            </a:r>
            <a:r>
              <a:rPr lang="en-US" sz="7600" dirty="0" smtClean="0">
                <a:hlinkClick r:id="rId3"/>
              </a:rPr>
              <a:t>implement the promotion components of Act 833 </a:t>
            </a:r>
            <a:endParaRPr lang="en-US" sz="7600" b="1" dirty="0" smtClean="0"/>
          </a:p>
          <a:p>
            <a:pPr marL="0" indent="0">
              <a:lnSpc>
                <a:spcPct val="120000"/>
              </a:lnSpc>
              <a:spcBef>
                <a:spcPts val="0"/>
              </a:spcBef>
              <a:buNone/>
            </a:pPr>
            <a:endParaRPr lang="en-US" sz="7600" b="1" u="sng" dirty="0" smtClean="0"/>
          </a:p>
          <a:p>
            <a:pPr marL="0" indent="0">
              <a:lnSpc>
                <a:spcPct val="120000"/>
              </a:lnSpc>
              <a:spcBef>
                <a:spcPts val="0"/>
              </a:spcBef>
              <a:buNone/>
            </a:pPr>
            <a:r>
              <a:rPr lang="en-US" sz="7600" b="1" u="sng" dirty="0" smtClean="0"/>
              <a:t>Upcoming events:</a:t>
            </a:r>
          </a:p>
          <a:p>
            <a:pPr lvl="1">
              <a:lnSpc>
                <a:spcPct val="120000"/>
              </a:lnSpc>
              <a:spcBef>
                <a:spcPts val="0"/>
              </a:spcBef>
            </a:pPr>
            <a:r>
              <a:rPr lang="en-US" sz="7600" b="1" dirty="0" smtClean="0"/>
              <a:t>November 12</a:t>
            </a:r>
            <a:r>
              <a:rPr lang="en-US" sz="7600" b="1" baseline="30000" dirty="0" smtClean="0"/>
              <a:t>th</a:t>
            </a:r>
            <a:r>
              <a:rPr lang="en-US" sz="7600" b="1" dirty="0" smtClean="0"/>
              <a:t>:</a:t>
            </a:r>
            <a:r>
              <a:rPr lang="en-US" sz="7600" dirty="0" smtClean="0"/>
              <a:t> </a:t>
            </a:r>
            <a:r>
              <a:rPr lang="en-US" sz="7600" dirty="0"/>
              <a:t> </a:t>
            </a:r>
            <a:r>
              <a:rPr lang="en-US" sz="7600" dirty="0" smtClean="0"/>
              <a:t>Review of guidance on assessing proficiency through alternate means (</a:t>
            </a:r>
            <a:r>
              <a:rPr lang="en-US" sz="7600" dirty="0"/>
              <a:t>Special Education Advisory </a:t>
            </a:r>
            <a:r>
              <a:rPr lang="en-US" sz="7600" dirty="0" smtClean="0"/>
              <a:t>Panel and Act 833 Leadership Steering Committee discussions)</a:t>
            </a:r>
            <a:endParaRPr lang="en-US" sz="7600" dirty="0"/>
          </a:p>
          <a:p>
            <a:pPr lvl="1">
              <a:lnSpc>
                <a:spcPct val="120000"/>
              </a:lnSpc>
              <a:spcBef>
                <a:spcPts val="0"/>
              </a:spcBef>
            </a:pPr>
            <a:r>
              <a:rPr lang="en-US" sz="7600" b="1" dirty="0" smtClean="0"/>
              <a:t>Week of November 17</a:t>
            </a:r>
            <a:r>
              <a:rPr lang="en-US" sz="7600" b="1" baseline="30000" dirty="0" smtClean="0"/>
              <a:t>th</a:t>
            </a:r>
            <a:r>
              <a:rPr lang="en-US" sz="7600" b="1" dirty="0" smtClean="0"/>
              <a:t>:</a:t>
            </a:r>
            <a:r>
              <a:rPr lang="en-US" sz="7600" dirty="0" smtClean="0"/>
              <a:t> Guidance on assessing proficiency through alternate means (</a:t>
            </a:r>
            <a:r>
              <a:rPr lang="en-US" sz="7600" dirty="0"/>
              <a:t>District webinar)</a:t>
            </a:r>
          </a:p>
          <a:p>
            <a:pPr marL="230188" lvl="1" indent="0">
              <a:buNone/>
            </a:pPr>
            <a:endParaRPr lang="en-US" dirty="0"/>
          </a:p>
        </p:txBody>
      </p:sp>
    </p:spTree>
    <p:extLst>
      <p:ext uri="{BB962C8B-B14F-4D97-AF65-F5344CB8AC3E}">
        <p14:creationId xmlns:p14="http://schemas.microsoft.com/office/powerpoint/2010/main" val="4157253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833 LEA Actions </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29</a:t>
            </a:fld>
            <a:endParaRPr lang="en-US" dirty="0"/>
          </a:p>
        </p:txBody>
      </p:sp>
      <p:sp>
        <p:nvSpPr>
          <p:cNvPr id="4" name="Footer Placeholder 3"/>
          <p:cNvSpPr>
            <a:spLocks noGrp="1"/>
          </p:cNvSpPr>
          <p:nvPr>
            <p:ph type="ftr" sz="quarter" idx="3"/>
          </p:nvPr>
        </p:nvSpPr>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143000"/>
            <a:ext cx="8839200" cy="5105400"/>
          </a:xfrm>
        </p:spPr>
        <p:txBody>
          <a:bodyPr>
            <a:normAutofit/>
          </a:bodyPr>
          <a:lstStyle/>
          <a:p>
            <a:pPr marL="0" indent="0">
              <a:spcBef>
                <a:spcPts val="0"/>
              </a:spcBef>
              <a:buNone/>
            </a:pPr>
            <a:r>
              <a:rPr lang="en-US" sz="2000" b="1" u="sng" dirty="0" smtClean="0"/>
              <a:t>Graduation</a:t>
            </a:r>
          </a:p>
          <a:p>
            <a:pPr marL="0" indent="0">
              <a:spcBef>
                <a:spcPts val="0"/>
              </a:spcBef>
              <a:buNone/>
            </a:pPr>
            <a:r>
              <a:rPr lang="en-US" sz="2000" dirty="0"/>
              <a:t>Schools should analyze special education data to determine which students are eligible and prioritize </a:t>
            </a:r>
            <a:r>
              <a:rPr lang="en-US" sz="2000" dirty="0" smtClean="0"/>
              <a:t>planning for students </a:t>
            </a:r>
            <a:r>
              <a:rPr lang="en-US" sz="2000" dirty="0"/>
              <a:t>who:</a:t>
            </a:r>
          </a:p>
          <a:p>
            <a:pPr marL="573088" lvl="1" indent="-342900">
              <a:spcBef>
                <a:spcPts val="0"/>
              </a:spcBef>
              <a:buFont typeface="+mj-lt"/>
              <a:buAutoNum type="arabicPeriod"/>
            </a:pPr>
            <a:r>
              <a:rPr lang="en-US" sz="2000" dirty="0"/>
              <a:t>Have passed courses required for </a:t>
            </a:r>
            <a:r>
              <a:rPr lang="en-US" sz="2000" dirty="0" smtClean="0"/>
              <a:t>graduation, </a:t>
            </a:r>
            <a:r>
              <a:rPr lang="en-US" sz="2000" dirty="0"/>
              <a:t>but have not achieved the necessary score on the corresponding EOC test</a:t>
            </a:r>
          </a:p>
          <a:p>
            <a:pPr marL="573088" lvl="1" indent="-342900">
              <a:spcBef>
                <a:spcPts val="0"/>
              </a:spcBef>
              <a:buFont typeface="+mj-lt"/>
              <a:buAutoNum type="arabicPeriod"/>
            </a:pPr>
            <a:r>
              <a:rPr lang="en-US" sz="2000" dirty="0"/>
              <a:t>Have not taken courses or EOC tests required for graduation</a:t>
            </a:r>
          </a:p>
          <a:p>
            <a:pPr marL="573088" lvl="1" indent="-342900">
              <a:spcBef>
                <a:spcPts val="0"/>
              </a:spcBef>
              <a:buFont typeface="+mj-lt"/>
              <a:buAutoNum type="arabicPeriod"/>
            </a:pPr>
            <a:r>
              <a:rPr lang="en-US" sz="2000" dirty="0"/>
              <a:t>Have not passed courses required for graduation or corresponding EOC test</a:t>
            </a:r>
          </a:p>
          <a:p>
            <a:pPr marL="0" indent="0">
              <a:spcBef>
                <a:spcPts val="0"/>
              </a:spcBef>
              <a:buNone/>
            </a:pPr>
            <a:endParaRPr lang="en-US" sz="2000" dirty="0" smtClean="0"/>
          </a:p>
          <a:p>
            <a:pPr marL="0" indent="0">
              <a:spcBef>
                <a:spcPts val="0"/>
              </a:spcBef>
              <a:buNone/>
            </a:pPr>
            <a:r>
              <a:rPr lang="en-US" sz="2000" b="1" u="sng" dirty="0" smtClean="0"/>
              <a:t>Promotion</a:t>
            </a:r>
          </a:p>
          <a:p>
            <a:pPr marL="0" indent="0">
              <a:spcBef>
                <a:spcPts val="0"/>
              </a:spcBef>
              <a:buNone/>
            </a:pPr>
            <a:r>
              <a:rPr lang="en-US" sz="2000" dirty="0"/>
              <a:t>S</a:t>
            </a:r>
            <a:r>
              <a:rPr lang="en-US" sz="2000" dirty="0" smtClean="0"/>
              <a:t>chools </a:t>
            </a:r>
            <a:r>
              <a:rPr lang="en-US" sz="2000" dirty="0"/>
              <a:t>should analyze 2013-2014 LEAP data for special education students and prioritize </a:t>
            </a:r>
            <a:r>
              <a:rPr lang="en-US" sz="2000" dirty="0" smtClean="0"/>
              <a:t>planning for students </a:t>
            </a:r>
            <a:r>
              <a:rPr lang="en-US" sz="2000" dirty="0"/>
              <a:t>eligible for an IEP team promotion decision who:</a:t>
            </a:r>
          </a:p>
          <a:p>
            <a:pPr marL="573088" lvl="1" indent="-342900">
              <a:spcBef>
                <a:spcPts val="0"/>
              </a:spcBef>
              <a:buFont typeface="+mj-lt"/>
              <a:buAutoNum type="arabicPeriod"/>
            </a:pPr>
            <a:r>
              <a:rPr lang="en-US" sz="2000" dirty="0"/>
              <a:t>Are currently enrolled in grades that have state-established proficiency requirements on assessments (4</a:t>
            </a:r>
            <a:r>
              <a:rPr lang="en-US" sz="2000" baseline="30000" dirty="0"/>
              <a:t>th</a:t>
            </a:r>
            <a:r>
              <a:rPr lang="en-US" sz="2000" dirty="0"/>
              <a:t> and 8</a:t>
            </a:r>
            <a:r>
              <a:rPr lang="en-US" sz="2000" baseline="30000" dirty="0"/>
              <a:t>th</a:t>
            </a:r>
            <a:r>
              <a:rPr lang="en-US" sz="2000" dirty="0"/>
              <a:t> grades)</a:t>
            </a:r>
          </a:p>
          <a:p>
            <a:pPr marL="573088" lvl="1" indent="-342900">
              <a:spcBef>
                <a:spcPts val="0"/>
              </a:spcBef>
              <a:buFont typeface="+mj-lt"/>
              <a:buAutoNum type="arabicPeriod"/>
            </a:pPr>
            <a:r>
              <a:rPr lang="en-US" sz="2000" dirty="0"/>
              <a:t>Did not meet state-established proficiency requirements on the 2013-2014 assessment </a:t>
            </a:r>
          </a:p>
          <a:p>
            <a:pPr marL="0" indent="0">
              <a:spcBef>
                <a:spcPts val="0"/>
              </a:spcBef>
              <a:buNone/>
            </a:pPr>
            <a:endParaRPr lang="en-US" sz="2000" dirty="0"/>
          </a:p>
        </p:txBody>
      </p:sp>
    </p:spTree>
    <p:extLst>
      <p:ext uri="{BB962C8B-B14F-4D97-AF65-F5344CB8AC3E}">
        <p14:creationId xmlns:p14="http://schemas.microsoft.com/office/powerpoint/2010/main" val="188305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0"/>
          </p:nvPr>
        </p:nvSpPr>
        <p:spPr/>
        <p:txBody>
          <a:bodyPr>
            <a:normAutofit/>
          </a:bodyPr>
          <a:lstStyle/>
          <a:p>
            <a:pPr marL="754063" lvl="2" indent="-514350">
              <a:buFont typeface="+mj-lt"/>
              <a:buAutoNum type="romanUcPeriod"/>
            </a:pPr>
            <a:r>
              <a:rPr lang="en-US" sz="2000" b="1" dirty="0" smtClean="0"/>
              <a:t>2013-14 Performance</a:t>
            </a:r>
          </a:p>
          <a:p>
            <a:pPr marL="754063" lvl="2" indent="-514350">
              <a:buFont typeface="+mj-lt"/>
              <a:buAutoNum type="romanUcPeriod"/>
            </a:pPr>
            <a:r>
              <a:rPr lang="en-US" sz="2000" dirty="0" smtClean="0"/>
              <a:t>Assessment and Curriculum Resources</a:t>
            </a:r>
          </a:p>
          <a:p>
            <a:pPr marL="754063" lvl="2" indent="-514350">
              <a:buFont typeface="+mj-lt"/>
              <a:buAutoNum type="romanUcPeriod"/>
            </a:pPr>
            <a:r>
              <a:rPr lang="en-US" sz="2000" dirty="0" smtClean="0"/>
              <a:t>Teacher Leader &amp; Principal Resources</a:t>
            </a:r>
          </a:p>
          <a:p>
            <a:pPr marL="754063" lvl="2" indent="-514350">
              <a:buFont typeface="+mj-lt"/>
              <a:buAutoNum type="romanUcPeriod"/>
            </a:pPr>
            <a:r>
              <a:rPr lang="en-US" sz="2000" dirty="0" smtClean="0"/>
              <a:t>Student Opportunities</a:t>
            </a:r>
          </a:p>
          <a:p>
            <a:pPr marL="754063" lvl="2" indent="-514350">
              <a:buFont typeface="+mj-lt"/>
              <a:buAutoNum type="romanUcPeriod"/>
            </a:pPr>
            <a:r>
              <a:rPr lang="en-US" sz="2000" dirty="0" smtClean="0"/>
              <a:t>Policy</a:t>
            </a:r>
            <a:r>
              <a:rPr lang="en-US" sz="1600" dirty="0"/>
              <a:t/>
            </a:r>
            <a:br>
              <a:rPr lang="en-US" sz="1600" dirty="0"/>
            </a:br>
            <a:endParaRPr lang="en-US" sz="1600" dirty="0"/>
          </a:p>
          <a:p>
            <a:pPr marL="461963" lvl="2"/>
            <a:endParaRPr lang="en-US" sz="1500" dirty="0"/>
          </a:p>
          <a:p>
            <a:pPr marL="0" indent="0">
              <a:buNone/>
            </a:pPr>
            <a:endParaRPr lang="en-US" dirty="0"/>
          </a:p>
        </p:txBody>
      </p:sp>
      <p:sp>
        <p:nvSpPr>
          <p:cNvPr id="13" name="Footer Placeholder 12"/>
          <p:cNvSpPr>
            <a:spLocks noGrp="1"/>
          </p:cNvSpPr>
          <p:nvPr>
            <p:ph type="ftr" sz="quarter" idx="3"/>
          </p:nvPr>
        </p:nvSpPr>
        <p:spPr/>
        <p:txBody>
          <a:bodyPr/>
          <a:lstStyle/>
          <a:p>
            <a:r>
              <a:rPr lang="en-US" dirty="0"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3</a:t>
            </a:fld>
            <a:endParaRPr lang="en-US" dirty="0"/>
          </a:p>
        </p:txBody>
      </p:sp>
      <p:sp>
        <p:nvSpPr>
          <p:cNvPr id="2" name="Title 1"/>
          <p:cNvSpPr>
            <a:spLocks noGrp="1"/>
          </p:cNvSpPr>
          <p:nvPr>
            <p:ph type="title"/>
          </p:nvPr>
        </p:nvSpPr>
        <p:spPr/>
        <p:txBody>
          <a:bodyPr/>
          <a:lstStyle/>
          <a:p>
            <a:r>
              <a:rPr lang="en-US" dirty="0" smtClean="0">
                <a:latin typeface="Chalkduster"/>
                <a:cs typeface="Chalkduster"/>
              </a:rPr>
              <a:t>Agenda</a:t>
            </a:r>
            <a:endParaRPr lang="en-US" dirty="0">
              <a:latin typeface="Chalkduster"/>
              <a:cs typeface="Chalkduster"/>
            </a:endParaRPr>
          </a:p>
        </p:txBody>
      </p:sp>
    </p:spTree>
    <p:extLst>
      <p:ext uri="{BB962C8B-B14F-4D97-AF65-F5344CB8AC3E}">
        <p14:creationId xmlns:p14="http://schemas.microsoft.com/office/powerpoint/2010/main" val="2250147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pPr/>
              <a:t>30</a:t>
            </a:fld>
            <a:endParaRPr lang="en-US" dirty="0"/>
          </a:p>
        </p:txBody>
      </p:sp>
      <p:sp>
        <p:nvSpPr>
          <p:cNvPr id="4" name="Footer Placeholder 3"/>
          <p:cNvSpPr>
            <a:spLocks noGrp="1"/>
          </p:cNvSpPr>
          <p:nvPr>
            <p:ph type="ftr" sz="quarter" idx="3"/>
          </p:nvPr>
        </p:nvSpPr>
        <p:spPr>
          <a:prstGeom prst="rect">
            <a:avLst/>
          </a:prstGeom>
        </p:spPr>
        <p:txBody>
          <a:bodyPr/>
          <a:lstStyle/>
          <a:p>
            <a:r>
              <a:rPr lang="en-US" dirty="0" smtClean="0"/>
              <a:t>Louisiana Believes</a:t>
            </a:r>
            <a:endParaRPr lang="en-US" dirty="0"/>
          </a:p>
        </p:txBody>
      </p:sp>
      <p:sp>
        <p:nvSpPr>
          <p:cNvPr id="5" name="Content Placeholder 4"/>
          <p:cNvSpPr>
            <a:spLocks noGrp="1"/>
          </p:cNvSpPr>
          <p:nvPr>
            <p:ph sz="quarter" idx="10"/>
          </p:nvPr>
        </p:nvSpPr>
        <p:spPr>
          <a:xfrm>
            <a:off x="152400" y="1219200"/>
            <a:ext cx="8839200" cy="5334000"/>
          </a:xfrm>
          <a:prstGeom prst="rect">
            <a:avLst/>
          </a:prstGeom>
        </p:spPr>
        <p:txBody>
          <a:bodyPr>
            <a:normAutofit/>
          </a:bodyPr>
          <a:lstStyle/>
          <a:p>
            <a:pPr marL="0" indent="0">
              <a:spcBef>
                <a:spcPts val="0"/>
              </a:spcBef>
              <a:buNone/>
            </a:pPr>
            <a:r>
              <a:rPr lang="en-US" sz="2000" dirty="0" smtClean="0"/>
              <a:t>The Department released new resources to support LEAs in implementing </a:t>
            </a:r>
            <a:r>
              <a:rPr lang="en-US" sz="2000" b="1" dirty="0" smtClean="0">
                <a:hlinkClick r:id="rId2"/>
              </a:rPr>
              <a:t>Act 837</a:t>
            </a:r>
            <a:r>
              <a:rPr lang="en-US" sz="2000" b="1" dirty="0" smtClean="0"/>
              <a:t> </a:t>
            </a:r>
            <a:r>
              <a:rPr lang="en-US" sz="2000" dirty="0" smtClean="0"/>
              <a:t>and</a:t>
            </a:r>
            <a:r>
              <a:rPr lang="en-US" sz="2000" b="1" dirty="0" smtClean="0"/>
              <a:t> </a:t>
            </a:r>
            <a:r>
              <a:rPr lang="en-US" sz="2000" b="1" dirty="0" smtClean="0">
                <a:hlinkClick r:id="rId3"/>
              </a:rPr>
              <a:t>Act 677</a:t>
            </a:r>
            <a:r>
              <a:rPr lang="en-US" sz="2000" dirty="0" smtClean="0"/>
              <a:t>:</a:t>
            </a:r>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endParaRPr lang="en-US" sz="2000" dirty="0" smtClean="0"/>
          </a:p>
          <a:p>
            <a:pPr marL="0" indent="0">
              <a:spcBef>
                <a:spcPts val="0"/>
              </a:spcBef>
              <a:buNone/>
            </a:pPr>
            <a:r>
              <a:rPr lang="en-US" sz="2000" dirty="0" smtClean="0"/>
              <a:t>Additionally, the Department released the </a:t>
            </a:r>
            <a:r>
              <a:rPr lang="en-US" sz="2000" b="1" dirty="0" smtClean="0">
                <a:hlinkClick r:id="rId4"/>
              </a:rPr>
              <a:t>request for proposals </a:t>
            </a:r>
            <a:r>
              <a:rPr lang="en-US" sz="2000" dirty="0" smtClean="0"/>
              <a:t>to develop the unique statewide student identifier system.</a:t>
            </a:r>
          </a:p>
          <a:p>
            <a:pPr marL="0" indent="0">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2714772130"/>
              </p:ext>
            </p:extLst>
          </p:nvPr>
        </p:nvGraphicFramePr>
        <p:xfrm>
          <a:off x="228600" y="2438400"/>
          <a:ext cx="8686800" cy="2296160"/>
        </p:xfrm>
        <a:graphic>
          <a:graphicData uri="http://schemas.openxmlformats.org/drawingml/2006/table">
            <a:tbl>
              <a:tblPr firstRow="1" bandRow="1">
                <a:tableStyleId>{5C22544A-7EE6-4342-B048-85BDC9FD1C3A}</a:tableStyleId>
              </a:tblPr>
              <a:tblGrid>
                <a:gridCol w="4872162"/>
                <a:gridCol w="3814638"/>
              </a:tblGrid>
              <a:tr h="370840">
                <a:tc>
                  <a:txBody>
                    <a:bodyPr/>
                    <a:lstStyle/>
                    <a:p>
                      <a:r>
                        <a:rPr lang="en-US" b="1" dirty="0" smtClean="0"/>
                        <a:t>Policy Requirement</a:t>
                      </a:r>
                      <a:endParaRPr lang="en-US" b="1" dirty="0"/>
                    </a:p>
                  </a:txBody>
                  <a:tcPr/>
                </a:tc>
                <a:tc>
                  <a:txBody>
                    <a:bodyPr/>
                    <a:lstStyle/>
                    <a:p>
                      <a:r>
                        <a:rPr lang="en-US" dirty="0" smtClean="0"/>
                        <a:t>New</a:t>
                      </a:r>
                      <a:r>
                        <a:rPr lang="en-US" baseline="0" dirty="0" smtClean="0"/>
                        <a:t> R</a:t>
                      </a:r>
                      <a:r>
                        <a:rPr lang="en-US" dirty="0" smtClean="0"/>
                        <a:t>esources</a:t>
                      </a:r>
                      <a:endParaRPr lang="en-US" dirty="0"/>
                    </a:p>
                  </a:txBody>
                  <a:tcPr/>
                </a:tc>
              </a:tr>
              <a:tr h="370840">
                <a:tc>
                  <a:txBody>
                    <a:bodyPr/>
                    <a:lstStyle/>
                    <a:p>
                      <a:r>
                        <a:rPr lang="en-US" b="1" dirty="0" smtClean="0"/>
                        <a:t>Implement </a:t>
                      </a:r>
                      <a:r>
                        <a:rPr lang="en-US" dirty="0" smtClean="0"/>
                        <a:t>new student</a:t>
                      </a:r>
                      <a:r>
                        <a:rPr lang="en-US" baseline="0" dirty="0" smtClean="0"/>
                        <a:t> privacy legislation</a:t>
                      </a:r>
                      <a:endParaRPr lang="en-US" dirty="0"/>
                    </a:p>
                  </a:txBody>
                  <a:tcPr/>
                </a:tc>
                <a:tc>
                  <a:txBody>
                    <a:bodyPr/>
                    <a:lstStyle/>
                    <a:p>
                      <a:pPr marL="0" indent="0">
                        <a:buFont typeface="Arial" panose="020B0604020202020204" pitchFamily="34" charset="0"/>
                        <a:buNone/>
                      </a:pPr>
                      <a:r>
                        <a:rPr lang="en-US" b="1" dirty="0" smtClean="0">
                          <a:hlinkClick r:id="rId5"/>
                        </a:rPr>
                        <a:t>Act 837 and 677 policy</a:t>
                      </a:r>
                      <a:r>
                        <a:rPr lang="en-US" b="1" baseline="0" dirty="0" smtClean="0">
                          <a:hlinkClick r:id="rId5"/>
                        </a:rPr>
                        <a:t> guidance</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mn-lt"/>
                          <a:ea typeface="+mn-ea"/>
                          <a:cs typeface="+mn-cs"/>
                        </a:rPr>
                        <a:t>Gather</a:t>
                      </a:r>
                      <a:r>
                        <a:rPr lang="en-US" sz="1800" b="0"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parental consent</a:t>
                      </a:r>
                      <a:r>
                        <a:rPr lang="en-US" sz="1800" kern="1200" dirty="0" smtClean="0">
                          <a:solidFill>
                            <a:schemeClr val="dk1"/>
                          </a:solidFill>
                          <a:effectLst/>
                          <a:latin typeface="+mn-lt"/>
                          <a:ea typeface="+mn-ea"/>
                          <a:cs typeface="+mn-cs"/>
                        </a:rPr>
                        <a:t> annually for sharing PII with postsecondary institutions and LOSFA </a:t>
                      </a:r>
                      <a:r>
                        <a:rPr lang="en-US" sz="1800" b="1" kern="1200" dirty="0" smtClean="0">
                          <a:solidFill>
                            <a:schemeClr val="dk1"/>
                          </a:solidFill>
                          <a:effectLst/>
                          <a:latin typeface="+mn-lt"/>
                          <a:ea typeface="+mn-ea"/>
                          <a:cs typeface="+mn-cs"/>
                        </a:rPr>
                        <a:t>for purposes of admission and financial aid. </a:t>
                      </a:r>
                      <a:endParaRPr lang="en-US" b="1" dirty="0" smtClean="0"/>
                    </a:p>
                  </a:txBody>
                  <a:tcPr/>
                </a:tc>
                <a:tc>
                  <a:txBody>
                    <a:bodyPr/>
                    <a:lstStyle/>
                    <a:p>
                      <a:pPr marL="0" indent="0">
                        <a:buFont typeface="Arial" panose="020B0604020202020204" pitchFamily="34" charset="0"/>
                        <a:buNone/>
                      </a:pPr>
                      <a:r>
                        <a:rPr lang="en-US" b="1" baseline="0" dirty="0" smtClean="0">
                          <a:hlinkClick r:id="rId6"/>
                        </a:rPr>
                        <a:t>Parental consent guidance and data systems documentation</a:t>
                      </a:r>
                      <a:endParaRPr lang="en-US"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Modify and publicly</a:t>
                      </a:r>
                      <a:r>
                        <a:rPr lang="en-US" baseline="0" dirty="0" smtClean="0"/>
                        <a:t> </a:t>
                      </a:r>
                      <a:r>
                        <a:rPr lang="en-US" b="1" baseline="0" dirty="0" smtClean="0"/>
                        <a:t>post agreements</a:t>
                      </a:r>
                      <a:r>
                        <a:rPr lang="en-US" baseline="0" dirty="0" smtClean="0"/>
                        <a:t> that require sharing students’ PII.</a:t>
                      </a:r>
                      <a:endParaRPr lang="en-US" dirty="0" smtClean="0"/>
                    </a:p>
                  </a:txBody>
                  <a:tcPr/>
                </a:tc>
                <a:tc>
                  <a:txBody>
                    <a:bodyPr/>
                    <a:lstStyle/>
                    <a:p>
                      <a:pPr marL="0" indent="0">
                        <a:buFont typeface="Arial" panose="020B0604020202020204" pitchFamily="34" charset="0"/>
                        <a:buNone/>
                      </a:pPr>
                      <a:r>
                        <a:rPr lang="en-US" b="1" dirty="0" smtClean="0">
                          <a:hlinkClick r:id="rId7"/>
                        </a:rPr>
                        <a:t>Standard contract language</a:t>
                      </a:r>
                      <a:endParaRPr lang="en-US" b="1" dirty="0"/>
                    </a:p>
                  </a:txBody>
                  <a:tcPr/>
                </a:tc>
              </a:tr>
            </a:tbl>
          </a:graphicData>
        </a:graphic>
      </p:graphicFrame>
    </p:spTree>
    <p:extLst>
      <p:ext uri="{BB962C8B-B14F-4D97-AF65-F5344CB8AC3E}">
        <p14:creationId xmlns:p14="http://schemas.microsoft.com/office/powerpoint/2010/main" val="670253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Parental Consent</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31</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spcBef>
                <a:spcPts val="0"/>
              </a:spcBef>
              <a:buNone/>
            </a:pPr>
            <a:r>
              <a:rPr lang="en-US" sz="2000" dirty="0" smtClean="0"/>
              <a:t>Act 837 </a:t>
            </a:r>
            <a:r>
              <a:rPr lang="en-US" sz="2000" dirty="0"/>
              <a:t>requires parents to give consent to share data with </a:t>
            </a:r>
            <a:r>
              <a:rPr lang="en-US" sz="2000" dirty="0" smtClean="0"/>
              <a:t>the Louisiana Office of Student Financial Assistance </a:t>
            </a:r>
            <a:r>
              <a:rPr lang="en-US" sz="2000" dirty="0"/>
              <a:t>and </a:t>
            </a:r>
            <a:r>
              <a:rPr lang="en-US" sz="2000" dirty="0" smtClean="0"/>
              <a:t>Board of Regents </a:t>
            </a:r>
            <a:r>
              <a:rPr lang="en-US" sz="2000" dirty="0"/>
              <a:t>for students to be considered for </a:t>
            </a:r>
            <a:r>
              <a:rPr lang="en-US" sz="2000" dirty="0" smtClean="0"/>
              <a:t>financial aid, including TOPS, and postsecondary admission. </a:t>
            </a:r>
          </a:p>
          <a:p>
            <a:pPr marL="0" indent="0">
              <a:spcBef>
                <a:spcPts val="0"/>
              </a:spcBef>
              <a:buNone/>
            </a:pPr>
            <a:endParaRPr lang="en-US" sz="2000" dirty="0"/>
          </a:p>
          <a:p>
            <a:pPr marL="0" indent="0">
              <a:spcBef>
                <a:spcPts val="0"/>
              </a:spcBef>
              <a:buNone/>
            </a:pPr>
            <a:r>
              <a:rPr lang="en-US" sz="2000" b="1" i="1" dirty="0" smtClean="0"/>
              <a:t>To accomplish this LEA’s </a:t>
            </a:r>
            <a:r>
              <a:rPr lang="en-US" sz="2000" b="1" i="1" dirty="0"/>
              <a:t>should:</a:t>
            </a:r>
          </a:p>
          <a:p>
            <a:pPr>
              <a:spcBef>
                <a:spcPts val="0"/>
              </a:spcBef>
            </a:pP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2538248401"/>
              </p:ext>
            </p:extLst>
          </p:nvPr>
        </p:nvGraphicFramePr>
        <p:xfrm>
          <a:off x="228600" y="3048000"/>
          <a:ext cx="8610600" cy="3032760"/>
        </p:xfrm>
        <a:graphic>
          <a:graphicData uri="http://schemas.openxmlformats.org/drawingml/2006/table">
            <a:tbl>
              <a:tblPr firstRow="1" bandRow="1">
                <a:tableStyleId>{5C22544A-7EE6-4342-B048-85BDC9FD1C3A}</a:tableStyleId>
              </a:tblPr>
              <a:tblGrid>
                <a:gridCol w="6457950"/>
                <a:gridCol w="2152650"/>
              </a:tblGrid>
              <a:tr h="370840">
                <a:tc>
                  <a:txBody>
                    <a:bodyPr/>
                    <a:lstStyle/>
                    <a:p>
                      <a:r>
                        <a:rPr lang="en-US" dirty="0" smtClean="0"/>
                        <a:t>Action</a:t>
                      </a:r>
                      <a:endParaRPr lang="en-US" dirty="0"/>
                    </a:p>
                  </a:txBody>
                  <a:tcPr/>
                </a:tc>
                <a:tc>
                  <a:txBody>
                    <a:bodyPr/>
                    <a:lstStyle/>
                    <a:p>
                      <a:r>
                        <a:rPr lang="en-US" dirty="0" smtClean="0"/>
                        <a:t>Deadline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Distribute and collect </a:t>
                      </a:r>
                      <a:r>
                        <a:rPr lang="en-US" sz="1800" b="1" dirty="0" smtClean="0">
                          <a:hlinkClick r:id="rId2"/>
                        </a:rPr>
                        <a:t>parental consent forms </a:t>
                      </a:r>
                      <a:r>
                        <a:rPr lang="en-US" sz="1800" dirty="0" smtClean="0"/>
                        <a:t>for students in grades 8-12.</a:t>
                      </a:r>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Modify local student transcript system </a:t>
                      </a:r>
                      <a:r>
                        <a:rPr lang="en-US" sz="1800" dirty="0" smtClean="0"/>
                        <a:t>to track whether consent was given and on what date.</a:t>
                      </a:r>
                    </a:p>
                  </a:txBody>
                  <a:tcPr/>
                </a:tc>
                <a:tc>
                  <a:txBody>
                    <a:bodyPr/>
                    <a:lstStyle/>
                    <a:p>
                      <a:r>
                        <a:rPr lang="en-US" dirty="0" smtClean="0"/>
                        <a:t>January 15,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Indicate in local student transcript system</a:t>
                      </a:r>
                      <a:r>
                        <a:rPr lang="en-US" sz="1800" dirty="0" smtClean="0"/>
                        <a:t> which students have consent and date consent was given.</a:t>
                      </a:r>
                    </a:p>
                  </a:txBody>
                  <a:tcPr/>
                </a:tc>
                <a:tc>
                  <a:txBody>
                    <a:bodyPr/>
                    <a:lstStyle/>
                    <a:p>
                      <a:r>
                        <a:rPr lang="en-US" dirty="0" smtClean="0"/>
                        <a:t>January</a:t>
                      </a:r>
                      <a:r>
                        <a:rPr lang="en-US" baseline="0" dirty="0" smtClean="0"/>
                        <a:t> 15, 2015</a:t>
                      </a:r>
                      <a:r>
                        <a:rPr lang="en-US" dirty="0" smtClean="0"/>
                        <a:t> </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Submit student-level data in STS </a:t>
                      </a:r>
                      <a:r>
                        <a:rPr lang="en-US" sz="1800" dirty="0" smtClean="0"/>
                        <a:t>with parental consent</a:t>
                      </a:r>
                      <a:r>
                        <a:rPr lang="en-US" sz="1800" baseline="0" dirty="0" smtClean="0"/>
                        <a:t> flag</a:t>
                      </a:r>
                      <a:r>
                        <a:rPr lang="en-US" sz="1800" dirty="0" smtClean="0"/>
                        <a:t>.</a:t>
                      </a:r>
                    </a:p>
                  </a:txBody>
                  <a:tcPr/>
                </a:tc>
                <a:tc>
                  <a:txBody>
                    <a:bodyPr/>
                    <a:lstStyle/>
                    <a:p>
                      <a:r>
                        <a:rPr lang="en-US" dirty="0" smtClean="0"/>
                        <a:t>January 15,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Maintain original copies </a:t>
                      </a:r>
                      <a:r>
                        <a:rPr lang="en-US" sz="1800" dirty="0" smtClean="0"/>
                        <a:t>of signed consent forms.</a:t>
                      </a:r>
                    </a:p>
                  </a:txBody>
                  <a:tcPr/>
                </a:tc>
                <a:tc>
                  <a:txBody>
                    <a:bodyPr/>
                    <a:lstStyle/>
                    <a:p>
                      <a:r>
                        <a:rPr lang="en-US" dirty="0" smtClean="0"/>
                        <a:t>Immediately</a:t>
                      </a:r>
                      <a:endParaRPr lang="en-US" dirty="0"/>
                    </a:p>
                  </a:txBody>
                  <a:tcPr/>
                </a:tc>
              </a:tr>
            </a:tbl>
          </a:graphicData>
        </a:graphic>
      </p:graphicFrame>
    </p:spTree>
    <p:extLst>
      <p:ext uri="{BB962C8B-B14F-4D97-AF65-F5344CB8AC3E}">
        <p14:creationId xmlns:p14="http://schemas.microsoft.com/office/powerpoint/2010/main" val="1311707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Parental Consent</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32</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p:txBody>
          <a:bodyPr>
            <a:normAutofit/>
          </a:bodyPr>
          <a:lstStyle/>
          <a:p>
            <a:pPr marL="0" indent="0">
              <a:spcBef>
                <a:spcPts val="0"/>
              </a:spcBef>
              <a:buNone/>
            </a:pPr>
            <a:r>
              <a:rPr lang="en-US" sz="2000" b="1" dirty="0" smtClean="0"/>
              <a:t>TIPS:</a:t>
            </a:r>
          </a:p>
          <a:p>
            <a:pPr marL="0" indent="0">
              <a:spcBef>
                <a:spcPts val="0"/>
              </a:spcBef>
              <a:buNone/>
            </a:pPr>
            <a:endParaRPr lang="en-US" sz="2000" dirty="0"/>
          </a:p>
          <a:p>
            <a:pPr lvl="0">
              <a:spcBef>
                <a:spcPts val="0"/>
              </a:spcBef>
              <a:buFont typeface="Wingdings" panose="05000000000000000000" pitchFamily="2" charset="2"/>
              <a:buChar char="ü"/>
            </a:pPr>
            <a:r>
              <a:rPr lang="en-US" sz="2000" dirty="0"/>
              <a:t>Make sure consent is in writing.</a:t>
            </a:r>
          </a:p>
          <a:p>
            <a:pPr lvl="0">
              <a:spcBef>
                <a:spcPts val="0"/>
              </a:spcBef>
              <a:buFont typeface="Wingdings" panose="05000000000000000000" pitchFamily="2" charset="2"/>
              <a:buChar char="ü"/>
            </a:pPr>
            <a:r>
              <a:rPr lang="en-US" sz="2000" dirty="0"/>
              <a:t>If a student is eighteen years or older, they should grant or deny consent.</a:t>
            </a:r>
          </a:p>
          <a:p>
            <a:pPr lvl="0">
              <a:spcBef>
                <a:spcPts val="0"/>
              </a:spcBef>
              <a:buFont typeface="Wingdings" panose="05000000000000000000" pitchFamily="2" charset="2"/>
              <a:buChar char="ü"/>
            </a:pPr>
            <a:r>
              <a:rPr lang="en-US" sz="2000" dirty="0"/>
              <a:t>Consent can be granted or revoked at any time.</a:t>
            </a:r>
          </a:p>
          <a:p>
            <a:pPr lvl="0">
              <a:spcBef>
                <a:spcPts val="0"/>
              </a:spcBef>
              <a:buFont typeface="Wingdings" panose="05000000000000000000" pitchFamily="2" charset="2"/>
              <a:buChar char="ü"/>
            </a:pPr>
            <a:r>
              <a:rPr lang="en-US" sz="2000" dirty="0"/>
              <a:t>LEAs should still provide information to military and college recruiters unless a parent opts out</a:t>
            </a:r>
            <a:r>
              <a:rPr lang="en-US" sz="2000" dirty="0" smtClean="0"/>
              <a:t>.</a:t>
            </a:r>
            <a:endParaRPr lang="en-US" sz="2000" dirty="0"/>
          </a:p>
        </p:txBody>
      </p:sp>
    </p:spTree>
    <p:extLst>
      <p:ext uri="{BB962C8B-B14F-4D97-AF65-F5344CB8AC3E}">
        <p14:creationId xmlns:p14="http://schemas.microsoft.com/office/powerpoint/2010/main" val="243930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Contractual Language</a:t>
            </a:r>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33</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839200" cy="5334000"/>
          </a:xfrm>
        </p:spPr>
        <p:txBody>
          <a:bodyPr>
            <a:normAutofit lnSpcReduction="10000"/>
          </a:bodyPr>
          <a:lstStyle/>
          <a:p>
            <a:pPr marL="0" indent="0">
              <a:spcBef>
                <a:spcPts val="0"/>
              </a:spcBef>
              <a:buNone/>
            </a:pPr>
            <a:r>
              <a:rPr lang="en-US" sz="2000" dirty="0" smtClean="0"/>
              <a:t>Act 837 and 677 requires LEAs to modify and post agreements that involve the sharing of students’ personally identifiable information (PII).  To comply with both student privacy  laws, LEAs should:</a:t>
            </a:r>
          </a:p>
          <a:p>
            <a:pPr>
              <a:spcBef>
                <a:spcPts val="0"/>
              </a:spcBef>
              <a:buFont typeface="Symbol" panose="05050102010706020507" pitchFamily="18" charset="2"/>
              <a:buChar char=""/>
            </a:pPr>
            <a:endParaRPr lang="en-US" sz="2000" dirty="0" smtClean="0"/>
          </a:p>
          <a:p>
            <a:pPr lvl="0">
              <a:spcBef>
                <a:spcPts val="0"/>
              </a:spcBef>
            </a:pPr>
            <a:endParaRPr lang="en-US" sz="2000" dirty="0" smtClean="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endParaRPr lang="en-US" sz="2000" dirty="0" smtClean="0"/>
          </a:p>
          <a:p>
            <a:pPr marL="0" lvl="0" indent="0">
              <a:spcBef>
                <a:spcPts val="0"/>
              </a:spcBef>
              <a:buNone/>
            </a:pPr>
            <a:r>
              <a:rPr lang="en-US" sz="2000" dirty="0" smtClean="0"/>
              <a:t>St. Tammany Parish created </a:t>
            </a:r>
            <a:r>
              <a:rPr lang="en-US" sz="2000" b="1" dirty="0" smtClean="0">
                <a:hlinkClick r:id="rId2"/>
              </a:rPr>
              <a:t>standard contract language </a:t>
            </a:r>
            <a:r>
              <a:rPr lang="en-US" sz="2000" dirty="0" smtClean="0"/>
              <a:t>that LEAs can use language to amend existing contracts and post by January 1, 2015.</a:t>
            </a:r>
          </a:p>
          <a:p>
            <a:pPr marL="0" indent="0">
              <a:buNone/>
            </a:pPr>
            <a:endParaRPr lang="en-US"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1710443315"/>
              </p:ext>
            </p:extLst>
          </p:nvPr>
        </p:nvGraphicFramePr>
        <p:xfrm>
          <a:off x="228600" y="2209800"/>
          <a:ext cx="8610600" cy="3484880"/>
        </p:xfrm>
        <a:graphic>
          <a:graphicData uri="http://schemas.openxmlformats.org/drawingml/2006/table">
            <a:tbl>
              <a:tblPr firstRow="1" bandRow="1">
                <a:tableStyleId>{5C22544A-7EE6-4342-B048-85BDC9FD1C3A}</a:tableStyleId>
              </a:tblPr>
              <a:tblGrid>
                <a:gridCol w="6457950"/>
                <a:gridCol w="2152650"/>
              </a:tblGrid>
              <a:tr h="370840">
                <a:tc>
                  <a:txBody>
                    <a:bodyPr/>
                    <a:lstStyle/>
                    <a:p>
                      <a:r>
                        <a:rPr lang="en-US" dirty="0" smtClean="0"/>
                        <a:t>Action</a:t>
                      </a:r>
                      <a:endParaRPr lang="en-US" dirty="0"/>
                    </a:p>
                  </a:txBody>
                  <a:tcPr/>
                </a:tc>
                <a:tc>
                  <a:txBody>
                    <a:bodyPr/>
                    <a:lstStyle/>
                    <a:p>
                      <a:r>
                        <a:rPr lang="en-US" dirty="0" smtClean="0"/>
                        <a:t>Deadline</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Review existing and establish new contracts and agreements </a:t>
                      </a:r>
                      <a:r>
                        <a:rPr lang="en-US" sz="1800" dirty="0" smtClean="0"/>
                        <a:t>that involve the sharing of students’ PII. This could include but is not</a:t>
                      </a:r>
                      <a:r>
                        <a:rPr lang="en-US" sz="1800" baseline="0" dirty="0" smtClean="0"/>
                        <a:t> limited to </a:t>
                      </a:r>
                      <a:r>
                        <a:rPr lang="en-US" sz="1800" b="1" dirty="0" smtClean="0"/>
                        <a:t>student information,</a:t>
                      </a:r>
                      <a:r>
                        <a:rPr lang="en-US" sz="1800" b="1" baseline="0" dirty="0" smtClean="0"/>
                        <a:t> assessment, and/or learning managements systems</a:t>
                      </a:r>
                      <a:r>
                        <a:rPr lang="en-US" sz="1800" baseline="0" dirty="0" smtClean="0"/>
                        <a:t>.</a:t>
                      </a:r>
                      <a:endParaRPr lang="en-US" sz="1800" dirty="0" smtClean="0"/>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Ensure existing contracts and agreements </a:t>
                      </a:r>
                      <a:r>
                        <a:rPr lang="en-US" sz="1800" dirty="0" smtClean="0"/>
                        <a:t>include the required terms outlined in Act 837. If not, amend the contract and agreements.</a:t>
                      </a:r>
                    </a:p>
                  </a:txBody>
                  <a:tcPr/>
                </a:tc>
                <a:tc>
                  <a:txBody>
                    <a:bodyPr/>
                    <a:lstStyle/>
                    <a:p>
                      <a:r>
                        <a:rPr lang="en-US" dirty="0" smtClean="0"/>
                        <a:t>Immediately</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Post agreements </a:t>
                      </a:r>
                      <a:r>
                        <a:rPr lang="en-US" sz="1800" dirty="0" smtClean="0"/>
                        <a:t>and required information on LEA website.</a:t>
                      </a:r>
                    </a:p>
                  </a:txBody>
                  <a:tcPr/>
                </a:tc>
                <a:tc>
                  <a:txBody>
                    <a:bodyPr/>
                    <a:lstStyle/>
                    <a:p>
                      <a:r>
                        <a:rPr lang="en-US" dirty="0" smtClean="0"/>
                        <a:t>January 1,</a:t>
                      </a:r>
                      <a:r>
                        <a:rPr lang="en-US" baseline="0" dirty="0" smtClean="0"/>
                        <a:t> 2015</a:t>
                      </a:r>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t>Establish method of receiving and addressing complaints </a:t>
                      </a:r>
                      <a:r>
                        <a:rPr lang="en-US" sz="1800" dirty="0" smtClean="0"/>
                        <a:t>that involve the sharing of students’ PII.</a:t>
                      </a:r>
                      <a:endParaRPr lang="en-US" sz="1800" b="1" dirty="0" smtClean="0"/>
                    </a:p>
                  </a:txBody>
                  <a:tcPr/>
                </a:tc>
                <a:tc>
                  <a:txBody>
                    <a:bodyPr/>
                    <a:lstStyle/>
                    <a:p>
                      <a:r>
                        <a:rPr lang="en-US" dirty="0" smtClean="0"/>
                        <a:t>January 1,</a:t>
                      </a:r>
                      <a:r>
                        <a:rPr lang="en-US" baseline="0" dirty="0" smtClean="0"/>
                        <a:t> 2015</a:t>
                      </a:r>
                      <a:endParaRPr lang="en-US" dirty="0"/>
                    </a:p>
                  </a:txBody>
                  <a:tcPr/>
                </a:tc>
              </a:tr>
            </a:tbl>
          </a:graphicData>
        </a:graphic>
      </p:graphicFrame>
    </p:spTree>
    <p:extLst>
      <p:ext uri="{BB962C8B-B14F-4D97-AF65-F5344CB8AC3E}">
        <p14:creationId xmlns:p14="http://schemas.microsoft.com/office/powerpoint/2010/main" val="3357717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Student Privacy: </a:t>
            </a:r>
            <a:r>
              <a:rPr lang="en-US" dirty="0" smtClean="0"/>
              <a:t>Unique ID System Overview</a:t>
            </a:r>
            <a:endParaRPr lang="en-US" dirty="0"/>
          </a:p>
        </p:txBody>
      </p:sp>
      <p:sp>
        <p:nvSpPr>
          <p:cNvPr id="3" name="Slide Number Placeholder 2"/>
          <p:cNvSpPr>
            <a:spLocks noGrp="1"/>
          </p:cNvSpPr>
          <p:nvPr>
            <p:ph type="sldNum" sz="quarter" idx="4"/>
          </p:nvPr>
        </p:nvSpPr>
        <p:spPr>
          <a:prstGeom prst="rect">
            <a:avLst/>
          </a:prstGeom>
        </p:spPr>
        <p:txBody>
          <a:bodyPr/>
          <a:lstStyle/>
          <a:p>
            <a:fld id="{79BA4B8F-8B3F-4B52-9164-AF2CA95F68ED}" type="slidenum">
              <a:rPr lang="en-US" smtClean="0">
                <a:solidFill>
                  <a:prstClr val="black">
                    <a:tint val="75000"/>
                  </a:prstClr>
                </a:solidFill>
              </a:rPr>
              <a:pPr/>
              <a:t>34</a:t>
            </a:fld>
            <a:endParaRPr lang="en-US" dirty="0">
              <a:solidFill>
                <a:prstClr val="black">
                  <a:tint val="75000"/>
                </a:prstClr>
              </a:solidFill>
            </a:endParaRPr>
          </a:p>
        </p:txBody>
      </p:sp>
      <p:sp>
        <p:nvSpPr>
          <p:cNvPr id="4" name="Footer Placeholder 3"/>
          <p:cNvSpPr>
            <a:spLocks noGrp="1"/>
          </p:cNvSpPr>
          <p:nvPr>
            <p:ph type="ftr" sz="quarter" idx="3"/>
          </p:nvPr>
        </p:nvSpPr>
        <p:spPr>
          <a:prstGeom prst="rect">
            <a:avLst/>
          </a:prstGeo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5" name="Content Placeholder 4"/>
          <p:cNvSpPr>
            <a:spLocks noGrp="1"/>
          </p:cNvSpPr>
          <p:nvPr>
            <p:ph sz="quarter" idx="10"/>
          </p:nvPr>
        </p:nvSpPr>
        <p:spPr>
          <a:xfrm>
            <a:off x="152400" y="1143000"/>
            <a:ext cx="8720918" cy="5105400"/>
          </a:xfrm>
        </p:spPr>
        <p:txBody>
          <a:bodyPr>
            <a:normAutofit/>
          </a:bodyPr>
          <a:lstStyle/>
          <a:p>
            <a:pPr marL="0" indent="0">
              <a:spcBef>
                <a:spcPts val="0"/>
              </a:spcBef>
              <a:buNone/>
            </a:pPr>
            <a:r>
              <a:rPr lang="en-US" sz="2000" dirty="0" smtClean="0"/>
              <a:t>The Department </a:t>
            </a:r>
            <a:r>
              <a:rPr lang="en-US" sz="2000" b="1" dirty="0" smtClean="0"/>
              <a:t>issued a </a:t>
            </a:r>
            <a:r>
              <a:rPr lang="en-US" sz="2000" b="1" dirty="0">
                <a:hlinkClick r:id="rId2"/>
              </a:rPr>
              <a:t>request for proposals </a:t>
            </a:r>
            <a:r>
              <a:rPr lang="en-US" sz="2000" dirty="0" smtClean="0"/>
              <a:t>that includes three primary phases of work:</a:t>
            </a:r>
          </a:p>
          <a:p>
            <a:pPr marL="0" indent="0">
              <a:spcBef>
                <a:spcPts val="0"/>
              </a:spcBef>
              <a:buNone/>
            </a:pPr>
            <a:endParaRPr lang="en-US" sz="2000" dirty="0" smtClean="0"/>
          </a:p>
          <a:p>
            <a:pPr>
              <a:spcBef>
                <a:spcPts val="0"/>
              </a:spcBef>
            </a:pPr>
            <a:r>
              <a:rPr lang="en-US" sz="2000" dirty="0"/>
              <a:t>C</a:t>
            </a:r>
            <a:r>
              <a:rPr lang="en-US" sz="2000" dirty="0" smtClean="0"/>
              <a:t>reate </a:t>
            </a:r>
            <a:r>
              <a:rPr lang="en-US" sz="2000" dirty="0"/>
              <a:t>a unique statewide student identifier </a:t>
            </a:r>
            <a:r>
              <a:rPr lang="en-US" sz="2000" dirty="0" smtClean="0"/>
              <a:t>system</a:t>
            </a:r>
          </a:p>
          <a:p>
            <a:pPr>
              <a:spcBef>
                <a:spcPts val="0"/>
              </a:spcBef>
            </a:pPr>
            <a:r>
              <a:rPr lang="en-US" sz="2000" dirty="0" smtClean="0"/>
              <a:t>Conduct initial assignment of unique student identifiers</a:t>
            </a:r>
          </a:p>
          <a:p>
            <a:pPr>
              <a:spcBef>
                <a:spcPts val="0"/>
              </a:spcBef>
            </a:pPr>
            <a:r>
              <a:rPr lang="en-US" sz="2000" dirty="0" smtClean="0"/>
              <a:t>Provide </a:t>
            </a:r>
            <a:r>
              <a:rPr lang="en-US" sz="2000" dirty="0"/>
              <a:t>training to State and LEA </a:t>
            </a:r>
            <a:r>
              <a:rPr lang="en-US" sz="2000" dirty="0" smtClean="0"/>
              <a:t>staff</a:t>
            </a:r>
          </a:p>
          <a:p>
            <a:pPr>
              <a:spcBef>
                <a:spcPts val="0"/>
              </a:spcBef>
            </a:pPr>
            <a:endParaRPr lang="en-US" sz="2000" dirty="0"/>
          </a:p>
          <a:p>
            <a:pPr marL="0" indent="0">
              <a:spcBef>
                <a:spcPts val="0"/>
              </a:spcBef>
              <a:buNone/>
            </a:pPr>
            <a:r>
              <a:rPr lang="en-US" sz="2000" dirty="0" smtClean="0"/>
              <a:t>The unique statewide student identifier system will:</a:t>
            </a:r>
          </a:p>
          <a:p>
            <a:pPr marL="0" indent="0">
              <a:spcBef>
                <a:spcPts val="0"/>
              </a:spcBef>
              <a:buNone/>
            </a:pPr>
            <a:endParaRPr lang="en-US" sz="2000" dirty="0" smtClean="0"/>
          </a:p>
          <a:p>
            <a:pPr>
              <a:spcBef>
                <a:spcPts val="0"/>
              </a:spcBef>
            </a:pPr>
            <a:r>
              <a:rPr lang="en-US" sz="2000" dirty="0" smtClean="0"/>
              <a:t>Provide LEAs two options to integrate with their student information systems</a:t>
            </a:r>
          </a:p>
          <a:p>
            <a:pPr>
              <a:spcBef>
                <a:spcPts val="0"/>
              </a:spcBef>
            </a:pPr>
            <a:r>
              <a:rPr lang="en-US" sz="2000" dirty="0" smtClean="0"/>
              <a:t>Require minimal changes to LEAs’ record layout and data submission process</a:t>
            </a:r>
          </a:p>
          <a:p>
            <a:pPr>
              <a:spcBef>
                <a:spcPts val="0"/>
              </a:spcBef>
            </a:pPr>
            <a:r>
              <a:rPr lang="en-US" sz="2000" dirty="0" smtClean="0"/>
              <a:t>Allow LEAs to manage transfer students and ensure they maintain the same unique ID</a:t>
            </a:r>
          </a:p>
          <a:p>
            <a:pPr>
              <a:spcBef>
                <a:spcPts val="0"/>
              </a:spcBef>
            </a:pPr>
            <a:r>
              <a:rPr lang="en-US" sz="2000" dirty="0" smtClean="0"/>
              <a:t>Limit the Department’s access to students’ PII as required by Act 837</a:t>
            </a:r>
          </a:p>
          <a:p>
            <a:endParaRPr lang="en-US" sz="2000" dirty="0"/>
          </a:p>
          <a:p>
            <a:pPr marL="0" indent="0">
              <a:buNone/>
            </a:pPr>
            <a:r>
              <a:rPr lang="en-US" sz="2000" dirty="0" smtClean="0"/>
              <a:t> </a:t>
            </a:r>
            <a:endParaRPr lang="en-US" sz="2000" dirty="0"/>
          </a:p>
        </p:txBody>
      </p:sp>
    </p:spTree>
    <p:extLst>
      <p:ext uri="{BB962C8B-B14F-4D97-AF65-F5344CB8AC3E}">
        <p14:creationId xmlns:p14="http://schemas.microsoft.com/office/powerpoint/2010/main" val="3990493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Next Steps</a:t>
            </a:r>
            <a:endParaRPr lang="en-US" dirty="0"/>
          </a:p>
        </p:txBody>
      </p:sp>
      <p:sp>
        <p:nvSpPr>
          <p:cNvPr id="3" name="Content Placeholder 2"/>
          <p:cNvSpPr>
            <a:spLocks noGrp="1"/>
          </p:cNvSpPr>
          <p:nvPr>
            <p:ph sz="quarter" idx="10"/>
          </p:nvPr>
        </p:nvSpPr>
        <p:spPr>
          <a:xfrm>
            <a:off x="152400" y="1143000"/>
            <a:ext cx="8839200" cy="5105400"/>
          </a:xfrm>
        </p:spPr>
        <p:txBody>
          <a:bodyPr>
            <a:normAutofit fontScale="92500"/>
          </a:bodyPr>
          <a:lstStyle/>
          <a:p>
            <a:pPr marL="0" indent="0">
              <a:spcBef>
                <a:spcPts val="0"/>
              </a:spcBef>
              <a:buNone/>
            </a:pPr>
            <a:r>
              <a:rPr lang="en-US" sz="2200" b="1" dirty="0" smtClean="0"/>
              <a:t>Next Steps </a:t>
            </a:r>
          </a:p>
          <a:p>
            <a:pPr>
              <a:spcBef>
                <a:spcPts val="0"/>
              </a:spcBef>
              <a:buFontTx/>
              <a:buChar char="-"/>
            </a:pPr>
            <a:r>
              <a:rPr lang="en-US" sz="2200" dirty="0" smtClean="0"/>
              <a:t>Ensure </a:t>
            </a:r>
            <a:r>
              <a:rPr lang="en-US" sz="2200" dirty="0"/>
              <a:t>all teachers are aware of assessment changes and assessment resources</a:t>
            </a:r>
          </a:p>
          <a:p>
            <a:pPr>
              <a:spcBef>
                <a:spcPts val="0"/>
              </a:spcBef>
              <a:buFontTx/>
              <a:buChar char="-"/>
            </a:pPr>
            <a:r>
              <a:rPr lang="en-US" sz="2200" dirty="0" smtClean="0"/>
              <a:t>Share the new observation tools with principals to </a:t>
            </a:r>
            <a:r>
              <a:rPr lang="en-US" sz="2200" dirty="0" smtClean="0"/>
              <a:t>ensure their feedback to teachers is focused on the critical components of ELA/math classrooms</a:t>
            </a:r>
            <a:endParaRPr lang="en-US" sz="2200" dirty="0"/>
          </a:p>
          <a:p>
            <a:pPr>
              <a:spcBef>
                <a:spcPts val="0"/>
              </a:spcBef>
              <a:buFontTx/>
              <a:buChar char="-"/>
            </a:pPr>
            <a:r>
              <a:rPr lang="en-US" sz="2200" dirty="0"/>
              <a:t>Refer any publishers to the Department for the resource review</a:t>
            </a:r>
          </a:p>
          <a:p>
            <a:pPr>
              <a:spcBef>
                <a:spcPts val="0"/>
              </a:spcBef>
              <a:buFontTx/>
              <a:buChar char="-"/>
            </a:pPr>
            <a:r>
              <a:rPr lang="en-US" sz="2200" dirty="0" smtClean="0"/>
              <a:t>Begin collecting student consent forms for 8-12</a:t>
            </a:r>
            <a:r>
              <a:rPr lang="en-US" sz="2200" baseline="30000" dirty="0" smtClean="0"/>
              <a:t>th</a:t>
            </a:r>
            <a:r>
              <a:rPr lang="en-US" sz="2200" dirty="0" smtClean="0"/>
              <a:t> graders</a:t>
            </a:r>
          </a:p>
          <a:p>
            <a:pPr>
              <a:spcBef>
                <a:spcPts val="0"/>
              </a:spcBef>
              <a:buFontTx/>
              <a:buChar char="-"/>
            </a:pPr>
            <a:r>
              <a:rPr lang="en-US" sz="2200" dirty="0" smtClean="0"/>
              <a:t>Identify and modify contracts and prepare to post all relevant contract information by January 1</a:t>
            </a:r>
          </a:p>
          <a:p>
            <a:pPr marL="0" indent="0">
              <a:spcBef>
                <a:spcPts val="0"/>
              </a:spcBef>
              <a:buNone/>
            </a:pPr>
            <a:endParaRPr lang="en-US" sz="2200" dirty="0" smtClean="0"/>
          </a:p>
          <a:p>
            <a:pPr marL="0" indent="0">
              <a:spcBef>
                <a:spcPts val="0"/>
              </a:spcBef>
              <a:buNone/>
            </a:pPr>
            <a:r>
              <a:rPr lang="en-US" sz="2200" b="1" dirty="0" smtClean="0"/>
              <a:t>Our next call will be December 10, at 1:00 p.m.  For questions: </a:t>
            </a:r>
            <a:r>
              <a:rPr lang="en-US" sz="2200" i="1" dirty="0" smtClean="0">
                <a:hlinkClick r:id="rId3"/>
              </a:rPr>
              <a:t>districtsupport@la.gov</a:t>
            </a:r>
            <a:endParaRPr lang="en-US" sz="2200" i="1" dirty="0" smtClean="0"/>
          </a:p>
          <a:p>
            <a:pPr marL="0" indent="0">
              <a:spcBef>
                <a:spcPts val="0"/>
              </a:spcBef>
              <a:buNone/>
            </a:pPr>
            <a:endParaRPr lang="en-US" sz="2200" b="1" dirty="0" smtClean="0"/>
          </a:p>
          <a:p>
            <a:pPr marL="0" indent="0">
              <a:spcBef>
                <a:spcPts val="0"/>
              </a:spcBef>
              <a:buNone/>
            </a:pPr>
            <a:r>
              <a:rPr lang="en-US" sz="2200" b="1" dirty="0" smtClean="0"/>
              <a:t>Available resources</a:t>
            </a:r>
            <a:r>
              <a:rPr lang="en-US" sz="2200" dirty="0" smtClean="0"/>
              <a:t>:  This presentation, along with all other materials, is available in the district toolbox here:  </a:t>
            </a:r>
            <a:r>
              <a:rPr lang="en-US" sz="2200" dirty="0">
                <a:hlinkClick r:id="rId4"/>
              </a:rPr>
              <a:t>http://</a:t>
            </a:r>
            <a:r>
              <a:rPr lang="en-US" sz="2200" dirty="0" smtClean="0">
                <a:hlinkClick r:id="rId4"/>
              </a:rPr>
              <a:t>www.louisianabelieves.com/resources/classroom-support-toolbox/district-support-toolbox</a:t>
            </a:r>
            <a:r>
              <a:rPr lang="en-US" sz="2200" dirty="0" smtClean="0"/>
              <a:t> </a:t>
            </a:r>
          </a:p>
          <a:p>
            <a:pPr marL="0" indent="0">
              <a:buNone/>
            </a:pPr>
            <a:endParaRPr lang="en-US" sz="2000" dirty="0"/>
          </a:p>
        </p:txBody>
      </p:sp>
      <p:sp>
        <p:nvSpPr>
          <p:cNvPr id="4" name="Rectangle 3"/>
          <p:cNvSpPr/>
          <p:nvPr/>
        </p:nvSpPr>
        <p:spPr>
          <a:xfrm>
            <a:off x="23647" y="6503847"/>
            <a:ext cx="2613604" cy="369332"/>
          </a:xfrm>
          <a:prstGeom prst="rect">
            <a:avLst/>
          </a:prstGeom>
        </p:spPr>
        <p:txBody>
          <a:bodyPr wrap="none">
            <a:spAutoFit/>
          </a:bodyPr>
          <a:lstStyle/>
          <a:p>
            <a:r>
              <a:rPr lang="en-US" dirty="0">
                <a:solidFill>
                  <a:srgbClr val="EEECE1">
                    <a:lumMod val="50000"/>
                  </a:srgbClr>
                </a:solidFill>
                <a:latin typeface="Chalkduster"/>
                <a:cs typeface="Chalkduster"/>
              </a:rPr>
              <a:t>Louisiana Believes</a:t>
            </a:r>
          </a:p>
        </p:txBody>
      </p:sp>
    </p:spTree>
    <p:extLst>
      <p:ext uri="{BB962C8B-B14F-4D97-AF65-F5344CB8AC3E}">
        <p14:creationId xmlns:p14="http://schemas.microsoft.com/office/powerpoint/2010/main" val="1993861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 &amp; Assessment Background</a:t>
            </a:r>
            <a:endParaRPr lang="en-US" dirty="0"/>
          </a:p>
        </p:txBody>
      </p:sp>
      <p:sp>
        <p:nvSpPr>
          <p:cNvPr id="3" name="Slide Number Placeholder 2"/>
          <p:cNvSpPr>
            <a:spLocks noGrp="1"/>
          </p:cNvSpPr>
          <p:nvPr>
            <p:ph type="sldNum" sz="quarter" idx="4"/>
          </p:nvPr>
        </p:nvSpPr>
        <p:spPr/>
        <p:txBody>
          <a:bodyPr/>
          <a:lstStyle/>
          <a:p>
            <a:fld id="{F07E44C5-D341-074E-9717-FE7A4FA97A86}" type="slidenum">
              <a:rPr lang="en-US" smtClean="0">
                <a:solidFill>
                  <a:prstClr val="black">
                    <a:tint val="75000"/>
                  </a:prstClr>
                </a:solidFill>
              </a:rPr>
              <a:t>4</a:t>
            </a:fld>
            <a:endParaRPr lang="en-US" dirty="0">
              <a:solidFill>
                <a:prstClr val="black">
                  <a:tint val="75000"/>
                </a:prstClr>
              </a:solidFill>
            </a:endParaRPr>
          </a:p>
        </p:txBody>
      </p:sp>
      <p:sp>
        <p:nvSpPr>
          <p:cNvPr id="5" name="Footer Placeholder 3"/>
          <p:cNvSpPr>
            <a:spLocks noGrp="1"/>
          </p:cNvSpPr>
          <p:nvPr>
            <p:ph type="ftr" sz="quarter" idx="3"/>
          </p:nvPr>
        </p:nvSpPr>
        <p:spPr>
          <a:xfrm>
            <a:off x="152400" y="6553200"/>
            <a:ext cx="2895600" cy="342899"/>
          </a:xfrm>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43295013"/>
              </p:ext>
            </p:extLst>
          </p:nvPr>
        </p:nvGraphicFramePr>
        <p:xfrm>
          <a:off x="228600" y="3733800"/>
          <a:ext cx="8686800" cy="2575104"/>
        </p:xfrm>
        <a:graphic>
          <a:graphicData uri="http://schemas.openxmlformats.org/drawingml/2006/table">
            <a:tbl>
              <a:tblPr firstRow="1" bandRow="1">
                <a:tableStyleId>{5A111915-BE36-4E01-A7E5-04B1672EAD32}</a:tableStyleId>
              </a:tblPr>
              <a:tblGrid>
                <a:gridCol w="1447800"/>
                <a:gridCol w="1447800"/>
                <a:gridCol w="1447800"/>
                <a:gridCol w="1447800"/>
                <a:gridCol w="1447800"/>
                <a:gridCol w="1447800"/>
              </a:tblGrid>
              <a:tr h="537092">
                <a:tc>
                  <a:txBody>
                    <a:bodyPr/>
                    <a:lstStyle/>
                    <a:p>
                      <a:r>
                        <a:rPr lang="en-US" sz="1400" dirty="0" smtClean="0"/>
                        <a:t>Assessment</a:t>
                      </a:r>
                      <a:endParaRPr lang="en-US" sz="1400" dirty="0"/>
                    </a:p>
                  </a:txBody>
                  <a:tcPr anchor="ctr"/>
                </a:tc>
                <a:tc>
                  <a:txBody>
                    <a:bodyPr/>
                    <a:lstStyle/>
                    <a:p>
                      <a:r>
                        <a:rPr lang="en-US" sz="1400" dirty="0" smtClean="0"/>
                        <a:t>Level</a:t>
                      </a:r>
                      <a:r>
                        <a:rPr lang="en-US" sz="1400" baseline="0" dirty="0" smtClean="0"/>
                        <a:t> 1 </a:t>
                      </a:r>
                    </a:p>
                  </a:txBody>
                  <a:tcPr anchor="ctr"/>
                </a:tc>
                <a:tc>
                  <a:txBody>
                    <a:bodyPr/>
                    <a:lstStyle/>
                    <a:p>
                      <a:r>
                        <a:rPr lang="en-US" sz="1400" dirty="0" smtClean="0"/>
                        <a:t>Level 2 </a:t>
                      </a:r>
                    </a:p>
                  </a:txBody>
                  <a:tcPr anchor="ctr"/>
                </a:tc>
                <a:tc>
                  <a:txBody>
                    <a:bodyPr/>
                    <a:lstStyle/>
                    <a:p>
                      <a:r>
                        <a:rPr lang="en-US" sz="1400" dirty="0" smtClean="0"/>
                        <a:t>Level 3 </a:t>
                      </a:r>
                    </a:p>
                  </a:txBody>
                  <a:tcPr anchor="ctr"/>
                </a:tc>
                <a:tc>
                  <a:txBody>
                    <a:bodyPr/>
                    <a:lstStyle/>
                    <a:p>
                      <a:r>
                        <a:rPr lang="en-US" sz="1400" dirty="0" smtClean="0"/>
                        <a:t>Level 4</a:t>
                      </a:r>
                    </a:p>
                  </a:txBody>
                  <a:tcPr anchor="ctr"/>
                </a:tc>
                <a:tc>
                  <a:txBody>
                    <a:bodyPr/>
                    <a:lstStyle/>
                    <a:p>
                      <a:r>
                        <a:rPr lang="en-US" sz="1400" dirty="0" smtClean="0"/>
                        <a:t>Level 5 </a:t>
                      </a:r>
                    </a:p>
                  </a:txBody>
                  <a:tcPr anchor="ctr"/>
                </a:tc>
              </a:tr>
              <a:tr h="750460">
                <a:tc>
                  <a:txBody>
                    <a:bodyPr/>
                    <a:lstStyle/>
                    <a:p>
                      <a:r>
                        <a:rPr lang="en-US" dirty="0" smtClean="0"/>
                        <a:t>LEAP</a:t>
                      </a:r>
                      <a:endParaRPr lang="en-US" dirty="0"/>
                    </a:p>
                  </a:txBody>
                  <a:tcPr anchor="ctr"/>
                </a:tc>
                <a:tc>
                  <a:txBody>
                    <a:bodyPr/>
                    <a:lstStyle/>
                    <a:p>
                      <a:r>
                        <a:rPr lang="en-US" sz="1400" dirty="0" smtClean="0"/>
                        <a:t>Unsatisfactory</a:t>
                      </a:r>
                      <a:endParaRPr lang="en-US" sz="1400" dirty="0"/>
                    </a:p>
                  </a:txBody>
                  <a:tcPr anchor="ctr"/>
                </a:tc>
                <a:tc>
                  <a:txBody>
                    <a:bodyPr/>
                    <a:lstStyle/>
                    <a:p>
                      <a:r>
                        <a:rPr lang="en-US" sz="1400" dirty="0" smtClean="0"/>
                        <a:t>Approaching Basic</a:t>
                      </a:r>
                      <a:endParaRPr lang="en-US" sz="1400" dirty="0"/>
                    </a:p>
                  </a:txBody>
                  <a:tcPr anchor="ctr"/>
                </a:tc>
                <a:tc>
                  <a:txBody>
                    <a:bodyPr/>
                    <a:lstStyle/>
                    <a:p>
                      <a:r>
                        <a:rPr lang="en-US" sz="1400" dirty="0" smtClean="0"/>
                        <a:t>Basic</a:t>
                      </a:r>
                      <a:endParaRPr lang="en-US" sz="1400" dirty="0"/>
                    </a:p>
                  </a:txBody>
                  <a:tcPr anchor="ctr">
                    <a:solidFill>
                      <a:schemeClr val="accent6">
                        <a:lumMod val="60000"/>
                        <a:lumOff val="40000"/>
                      </a:schemeClr>
                    </a:solidFill>
                  </a:tcPr>
                </a:tc>
                <a:tc>
                  <a:txBody>
                    <a:bodyPr/>
                    <a:lstStyle/>
                    <a:p>
                      <a:r>
                        <a:rPr lang="en-US" sz="1400" dirty="0" smtClean="0"/>
                        <a:t>Mastery </a:t>
                      </a:r>
                      <a:endParaRPr lang="en-US" sz="1400" dirty="0"/>
                    </a:p>
                  </a:txBody>
                  <a:tcPr anchor="ctr"/>
                </a:tc>
                <a:tc>
                  <a:txBody>
                    <a:bodyPr/>
                    <a:lstStyle/>
                    <a:p>
                      <a:r>
                        <a:rPr lang="en-US" sz="1400" dirty="0" smtClean="0"/>
                        <a:t>Advanced</a:t>
                      </a:r>
                      <a:endParaRPr lang="en-US" sz="1400" dirty="0"/>
                    </a:p>
                  </a:txBody>
                  <a:tcPr anchor="ctr"/>
                </a:tc>
              </a:tr>
              <a:tr h="537092">
                <a:tc>
                  <a:txBody>
                    <a:bodyPr/>
                    <a:lstStyle/>
                    <a:p>
                      <a:r>
                        <a:rPr lang="en-US" dirty="0" smtClean="0"/>
                        <a:t>NAEP</a:t>
                      </a:r>
                      <a:endParaRPr lang="en-US" dirty="0"/>
                    </a:p>
                  </a:txBody>
                  <a:tcPr anchor="ctr"/>
                </a:tc>
                <a:tc gridSpan="2">
                  <a:txBody>
                    <a:bodyPr/>
                    <a:lstStyle/>
                    <a:p>
                      <a:r>
                        <a:rPr lang="en-US" sz="1400" dirty="0" smtClean="0"/>
                        <a:t>Below Basic</a:t>
                      </a:r>
                      <a:endParaRPr lang="en-US" sz="1400" dirty="0"/>
                    </a:p>
                  </a:txBody>
                  <a:tcPr anchor="ctr"/>
                </a:tc>
                <a:tc hMerge="1">
                  <a:txBody>
                    <a:bodyPr/>
                    <a:lstStyle/>
                    <a:p>
                      <a:endParaRPr lang="en-US" dirty="0"/>
                    </a:p>
                  </a:txBody>
                  <a:tcPr/>
                </a:tc>
                <a:tc>
                  <a:txBody>
                    <a:bodyPr/>
                    <a:lstStyle/>
                    <a:p>
                      <a:r>
                        <a:rPr lang="en-US" sz="1400" dirty="0" smtClean="0"/>
                        <a:t>Basic</a:t>
                      </a:r>
                      <a:endParaRPr lang="en-US" sz="1400" dirty="0"/>
                    </a:p>
                  </a:txBody>
                  <a:tcPr anchor="ctr"/>
                </a:tc>
                <a:tc>
                  <a:txBody>
                    <a:bodyPr/>
                    <a:lstStyle/>
                    <a:p>
                      <a:r>
                        <a:rPr lang="en-US" sz="1400" dirty="0" smtClean="0"/>
                        <a:t>Proficient</a:t>
                      </a:r>
                      <a:endParaRPr lang="en-US" sz="1400" dirty="0"/>
                    </a:p>
                  </a:txBody>
                  <a:tcPr anchor="ctr">
                    <a:solidFill>
                      <a:srgbClr val="FAC090"/>
                    </a:solidFill>
                  </a:tcPr>
                </a:tc>
                <a:tc>
                  <a:txBody>
                    <a:bodyPr/>
                    <a:lstStyle/>
                    <a:p>
                      <a:r>
                        <a:rPr lang="en-US" sz="1400" dirty="0" smtClean="0"/>
                        <a:t>Advanced</a:t>
                      </a:r>
                      <a:endParaRPr lang="en-US" sz="1400" dirty="0"/>
                    </a:p>
                  </a:txBody>
                  <a:tcPr anchor="ctr"/>
                </a:tc>
              </a:tr>
              <a:tr h="750460">
                <a:tc>
                  <a:txBody>
                    <a:bodyPr/>
                    <a:lstStyle/>
                    <a:p>
                      <a:r>
                        <a:rPr lang="en-US" dirty="0" smtClean="0"/>
                        <a:t>PARCC</a:t>
                      </a:r>
                      <a:endParaRPr lang="en-US" dirty="0"/>
                    </a:p>
                  </a:txBody>
                  <a:tcPr anchor="ctr"/>
                </a:tc>
                <a:tc>
                  <a:txBody>
                    <a:bodyPr/>
                    <a:lstStyle/>
                    <a:p>
                      <a:r>
                        <a:rPr lang="en-US" sz="1400" dirty="0" smtClean="0">
                          <a:solidFill>
                            <a:schemeClr val="tx1"/>
                          </a:solidFill>
                        </a:rPr>
                        <a:t>Minimal</a:t>
                      </a:r>
                      <a:r>
                        <a:rPr lang="en-US" sz="1400" baseline="0" dirty="0" smtClean="0">
                          <a:solidFill>
                            <a:schemeClr val="tx1"/>
                          </a:solidFill>
                        </a:rPr>
                        <a:t> Command</a:t>
                      </a:r>
                      <a:endParaRPr lang="en-US" sz="1400" dirty="0">
                        <a:solidFill>
                          <a:schemeClr val="tx1"/>
                        </a:solidFill>
                      </a:endParaRPr>
                    </a:p>
                  </a:txBody>
                  <a:tcPr anchor="ctr"/>
                </a:tc>
                <a:tc>
                  <a:txBody>
                    <a:bodyPr/>
                    <a:lstStyle/>
                    <a:p>
                      <a:r>
                        <a:rPr lang="en-US" sz="1400" dirty="0" smtClean="0"/>
                        <a:t>Partial</a:t>
                      </a:r>
                      <a:r>
                        <a:rPr lang="en-US" sz="1400" baseline="0" dirty="0" smtClean="0"/>
                        <a:t> </a:t>
                      </a:r>
                    </a:p>
                    <a:p>
                      <a:r>
                        <a:rPr lang="en-US" sz="1400" baseline="0" dirty="0" smtClean="0"/>
                        <a:t>Command</a:t>
                      </a:r>
                      <a:endParaRPr lang="en-US" sz="1400" dirty="0"/>
                    </a:p>
                  </a:txBody>
                  <a:tcPr anchor="ctr"/>
                </a:tc>
                <a:tc>
                  <a:txBody>
                    <a:bodyPr/>
                    <a:lstStyle/>
                    <a:p>
                      <a:r>
                        <a:rPr lang="en-US" sz="1400" dirty="0" smtClean="0"/>
                        <a:t>Moderate</a:t>
                      </a:r>
                      <a:r>
                        <a:rPr lang="en-US" sz="1400" baseline="0" dirty="0" smtClean="0"/>
                        <a:t> Command</a:t>
                      </a:r>
                      <a:endParaRPr lang="en-US" sz="1400" dirty="0"/>
                    </a:p>
                  </a:txBody>
                  <a:tcPr anchor="ctr"/>
                </a:tc>
                <a:tc>
                  <a:txBody>
                    <a:bodyPr/>
                    <a:lstStyle/>
                    <a:p>
                      <a:r>
                        <a:rPr lang="en-US" sz="1400" dirty="0" smtClean="0"/>
                        <a:t>Strong</a:t>
                      </a:r>
                      <a:r>
                        <a:rPr lang="en-US" sz="1400" baseline="0" dirty="0" smtClean="0"/>
                        <a:t> Command</a:t>
                      </a:r>
                      <a:endParaRPr lang="en-US" sz="1400" dirty="0"/>
                    </a:p>
                  </a:txBody>
                  <a:tcPr anchor="ctr">
                    <a:solidFill>
                      <a:srgbClr val="FAC090"/>
                    </a:solidFill>
                  </a:tcPr>
                </a:tc>
                <a:tc>
                  <a:txBody>
                    <a:bodyPr/>
                    <a:lstStyle/>
                    <a:p>
                      <a:r>
                        <a:rPr lang="en-US" sz="1400" dirty="0" smtClean="0"/>
                        <a:t>Distinguished</a:t>
                      </a:r>
                      <a:r>
                        <a:rPr lang="en-US" sz="1400" baseline="0" dirty="0" smtClean="0"/>
                        <a:t> Command</a:t>
                      </a:r>
                      <a:endParaRPr lang="en-US" sz="1400" dirty="0"/>
                    </a:p>
                  </a:txBody>
                  <a:tcPr anchor="ctr"/>
                </a:tc>
              </a:tr>
            </a:tbl>
          </a:graphicData>
        </a:graphic>
      </p:graphicFrame>
      <p:sp>
        <p:nvSpPr>
          <p:cNvPr id="9" name="Content Placeholder 2"/>
          <p:cNvSpPr>
            <a:spLocks noGrp="1"/>
          </p:cNvSpPr>
          <p:nvPr>
            <p:ph sz="quarter" idx="10"/>
          </p:nvPr>
        </p:nvSpPr>
        <p:spPr>
          <a:xfrm>
            <a:off x="152400" y="1143000"/>
            <a:ext cx="8839200" cy="3505200"/>
          </a:xfrm>
        </p:spPr>
        <p:txBody>
          <a:bodyPr>
            <a:normAutofit/>
          </a:bodyPr>
          <a:lstStyle/>
          <a:p>
            <a:r>
              <a:rPr lang="en-US" sz="1800" b="1" dirty="0">
                <a:latin typeface="Calibri" charset="0"/>
                <a:ea typeface="MS PGothic" charset="0"/>
              </a:rPr>
              <a:t>Louisiana’s</a:t>
            </a:r>
            <a:r>
              <a:rPr lang="en-US" altLang="ja-JP" sz="1800" b="1" dirty="0">
                <a:latin typeface="Calibri" charset="0"/>
                <a:ea typeface="MS PGothic" charset="0"/>
              </a:rPr>
              <a:t> </a:t>
            </a:r>
            <a:r>
              <a:rPr lang="en-US" altLang="ja-JP" sz="1800" b="1" dirty="0" smtClean="0">
                <a:latin typeface="Calibri" charset="0"/>
                <a:ea typeface="MS PGothic" charset="0"/>
              </a:rPr>
              <a:t>jobs have changed</a:t>
            </a:r>
            <a:r>
              <a:rPr lang="en-US" altLang="ja-JP" sz="1800" dirty="0" smtClean="0">
                <a:latin typeface="Calibri" charset="0"/>
                <a:ea typeface="MS PGothic" charset="0"/>
              </a:rPr>
              <a:t>: </a:t>
            </a:r>
            <a:r>
              <a:rPr lang="en-US" altLang="ja-JP" sz="1800" dirty="0">
                <a:latin typeface="Calibri" charset="0"/>
                <a:ea typeface="MS PGothic" charset="0"/>
              </a:rPr>
              <a:t>In 2011, </a:t>
            </a:r>
            <a:r>
              <a:rPr lang="en-US" altLang="ja-JP" sz="1800" dirty="0" smtClean="0">
                <a:latin typeface="Calibri" charset="0"/>
                <a:ea typeface="MS PGothic" charset="0"/>
              </a:rPr>
              <a:t>twenty-eight </a:t>
            </a:r>
            <a:r>
              <a:rPr lang="en-US" altLang="ja-JP" sz="1800" dirty="0">
                <a:latin typeface="Calibri" charset="0"/>
                <a:ea typeface="MS PGothic" charset="0"/>
              </a:rPr>
              <a:t>percent of Louisiana’s workforce had a 2- or 4-year degree. To meet future needs, that number must double.</a:t>
            </a:r>
          </a:p>
          <a:p>
            <a:r>
              <a:rPr lang="en-US" sz="1800" b="1" dirty="0">
                <a:latin typeface="Calibri" charset="0"/>
                <a:ea typeface="MS PGothic" charset="0"/>
              </a:rPr>
              <a:t>Our students are just as capable as their peers around the country</a:t>
            </a:r>
            <a:r>
              <a:rPr lang="en-US" sz="1800" dirty="0">
                <a:latin typeface="Calibri" charset="0"/>
                <a:ea typeface="MS PGothic" charset="0"/>
              </a:rPr>
              <a:t>: While a score of </a:t>
            </a:r>
            <a:r>
              <a:rPr lang="ja-JP" altLang="en-US" sz="1800" dirty="0">
                <a:latin typeface="Calibri" charset="0"/>
                <a:ea typeface="MS PGothic" charset="0"/>
              </a:rPr>
              <a:t>“</a:t>
            </a:r>
            <a:r>
              <a:rPr lang="en-US" altLang="ja-JP" sz="1800" dirty="0">
                <a:latin typeface="Calibri" charset="0"/>
                <a:ea typeface="MS PGothic" charset="0"/>
              </a:rPr>
              <a:t>mastery</a:t>
            </a:r>
            <a:r>
              <a:rPr lang="ja-JP" altLang="en-US" sz="1800" dirty="0">
                <a:latin typeface="Calibri" charset="0"/>
                <a:ea typeface="MS PGothic" charset="0"/>
              </a:rPr>
              <a:t>”</a:t>
            </a:r>
            <a:r>
              <a:rPr lang="en-US" altLang="ja-JP" sz="1800" dirty="0">
                <a:latin typeface="Calibri" charset="0"/>
                <a:ea typeface="MS PGothic" charset="0"/>
              </a:rPr>
              <a:t> denotes readiness to complete a year of technical college or university on-time, in our state </a:t>
            </a:r>
            <a:r>
              <a:rPr lang="ja-JP" altLang="en-US" sz="1800" dirty="0">
                <a:latin typeface="Calibri" charset="0"/>
                <a:ea typeface="MS PGothic" charset="0"/>
              </a:rPr>
              <a:t>“</a:t>
            </a:r>
            <a:r>
              <a:rPr lang="en-US" altLang="ja-JP" sz="1800" dirty="0">
                <a:latin typeface="Calibri" charset="0"/>
                <a:ea typeface="MS PGothic" charset="0"/>
              </a:rPr>
              <a:t>basic</a:t>
            </a:r>
            <a:r>
              <a:rPr lang="ja-JP" altLang="en-US" sz="1800" dirty="0">
                <a:latin typeface="Calibri" charset="0"/>
                <a:ea typeface="MS PGothic" charset="0"/>
              </a:rPr>
              <a:t>”</a:t>
            </a:r>
            <a:r>
              <a:rPr lang="en-US" altLang="ja-JP" sz="1800" dirty="0">
                <a:latin typeface="Calibri" charset="0"/>
                <a:ea typeface="MS PGothic" charset="0"/>
              </a:rPr>
              <a:t> has been accepted as full proficiency.</a:t>
            </a:r>
          </a:p>
          <a:p>
            <a:r>
              <a:rPr lang="en-US" sz="1800" b="1" dirty="0">
                <a:latin typeface="Calibri" charset="0"/>
                <a:ea typeface="MS PGothic" charset="0"/>
              </a:rPr>
              <a:t>Our students deserve high expectations</a:t>
            </a:r>
            <a:r>
              <a:rPr lang="en-US" sz="1800" dirty="0">
                <a:latin typeface="Calibri" charset="0"/>
                <a:ea typeface="MS PGothic" charset="0"/>
              </a:rPr>
              <a:t>:  Over the last 10 years we have seen a steady increase in our students</a:t>
            </a:r>
            <a:r>
              <a:rPr lang="ja-JP" altLang="en-US" sz="1800" dirty="0">
                <a:latin typeface="Calibri" charset="0"/>
                <a:ea typeface="MS PGothic" charset="0"/>
              </a:rPr>
              <a:t>’</a:t>
            </a:r>
            <a:r>
              <a:rPr lang="en-US" altLang="ja-JP" sz="1800" dirty="0">
                <a:latin typeface="Calibri" charset="0"/>
                <a:ea typeface="MS PGothic" charset="0"/>
              </a:rPr>
              <a:t> </a:t>
            </a:r>
            <a:r>
              <a:rPr lang="ja-JP" altLang="en-US" sz="1800" dirty="0">
                <a:latin typeface="Calibri" charset="0"/>
                <a:ea typeface="MS PGothic" charset="0"/>
              </a:rPr>
              <a:t>“</a:t>
            </a:r>
            <a:r>
              <a:rPr lang="en-US" altLang="ja-JP" sz="1800" dirty="0">
                <a:latin typeface="Calibri" charset="0"/>
                <a:ea typeface="MS PGothic" charset="0"/>
              </a:rPr>
              <a:t>basic</a:t>
            </a:r>
            <a:r>
              <a:rPr lang="ja-JP" altLang="en-US" sz="1800" dirty="0">
                <a:latin typeface="Calibri" charset="0"/>
                <a:ea typeface="MS PGothic" charset="0"/>
              </a:rPr>
              <a:t>”</a:t>
            </a:r>
            <a:r>
              <a:rPr lang="en-US" altLang="ja-JP" sz="1800" dirty="0">
                <a:latin typeface="Calibri" charset="0"/>
                <a:ea typeface="MS PGothic" charset="0"/>
              </a:rPr>
              <a:t> proficiency (over a 15 point increase).  We now must turn our attention to increasing </a:t>
            </a:r>
            <a:r>
              <a:rPr lang="ja-JP" altLang="en-US" sz="1800" dirty="0">
                <a:latin typeface="Calibri" charset="0"/>
                <a:ea typeface="MS PGothic" charset="0"/>
              </a:rPr>
              <a:t>“</a:t>
            </a:r>
            <a:r>
              <a:rPr lang="en-US" altLang="ja-JP" sz="1800" dirty="0">
                <a:latin typeface="Calibri" charset="0"/>
                <a:ea typeface="MS PGothic" charset="0"/>
              </a:rPr>
              <a:t>mastery</a:t>
            </a:r>
            <a:r>
              <a:rPr lang="ja-JP" altLang="en-US" sz="1800" dirty="0">
                <a:latin typeface="Calibri" charset="0"/>
                <a:ea typeface="MS PGothic" charset="0"/>
              </a:rPr>
              <a:t>”</a:t>
            </a:r>
            <a:r>
              <a:rPr lang="en-US" altLang="ja-JP" sz="1800" dirty="0">
                <a:latin typeface="Calibri" charset="0"/>
                <a:ea typeface="MS PGothic" charset="0"/>
              </a:rPr>
              <a:t> student performance.  </a:t>
            </a:r>
          </a:p>
        </p:txBody>
      </p:sp>
    </p:spTree>
    <p:extLst>
      <p:ext uri="{BB962C8B-B14F-4D97-AF65-F5344CB8AC3E}">
        <p14:creationId xmlns:p14="http://schemas.microsoft.com/office/powerpoint/2010/main" val="3030039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a:t>Path to 2025</a:t>
            </a:r>
          </a:p>
        </p:txBody>
      </p:sp>
      <p:pic>
        <p:nvPicPr>
          <p:cNvPr id="7" name="Content Placeholder 7" descr="Screen Shot 2014-05-23 at 6.49.09 PM.png"/>
          <p:cNvPicPr>
            <a:picLocks noChangeAspect="1"/>
          </p:cNvPicPr>
          <p:nvPr/>
        </p:nvPicPr>
        <p:blipFill rotWithShape="1">
          <a:blip r:embed="rId2">
            <a:extLst>
              <a:ext uri="{28A0092B-C50C-407E-A947-70E740481C1C}">
                <a14:useLocalDpi xmlns:a14="http://schemas.microsoft.com/office/drawing/2010/main" val="0"/>
              </a:ext>
            </a:extLst>
          </a:blip>
          <a:srcRect l="1133" t="2624" r="998" b="2624"/>
          <a:stretch/>
        </p:blipFill>
        <p:spPr>
          <a:xfrm>
            <a:off x="456366" y="1295400"/>
            <a:ext cx="8650700" cy="5105400"/>
          </a:xfrm>
          <a:prstGeom prst="rect">
            <a:avLst/>
          </a:prstGeom>
        </p:spPr>
      </p:pic>
    </p:spTree>
    <p:extLst>
      <p:ext uri="{BB962C8B-B14F-4D97-AF65-F5344CB8AC3E}">
        <p14:creationId xmlns:p14="http://schemas.microsoft.com/office/powerpoint/2010/main" val="1842217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Transition Policies</a:t>
            </a:r>
          </a:p>
        </p:txBody>
      </p:sp>
      <p:sp>
        <p:nvSpPr>
          <p:cNvPr id="4" name="Content Placeholder 3"/>
          <p:cNvSpPr>
            <a:spLocks noGrp="1"/>
          </p:cNvSpPr>
          <p:nvPr>
            <p:ph sz="quarter" idx="10"/>
          </p:nvPr>
        </p:nvSpPr>
        <p:spPr/>
        <p:txBody>
          <a:bodyPr>
            <a:normAutofit fontScale="77500" lnSpcReduction="20000"/>
          </a:bodyPr>
          <a:lstStyle/>
          <a:p>
            <a:pPr marL="0" indent="0">
              <a:buNone/>
            </a:pPr>
            <a:r>
              <a:rPr lang="en-US" sz="2400" dirty="0"/>
              <a:t>As we continue giving educators time to learn the new expectations and adjust their practice, BESE approved a series of policies to support educator and student learning.</a:t>
            </a:r>
          </a:p>
          <a:p>
            <a:pPr marL="0" indent="0">
              <a:buNone/>
            </a:pPr>
            <a:endParaRPr lang="en-US" sz="2400" b="1" dirty="0">
              <a:latin typeface="Calibri" panose="020F0502020204030204" pitchFamily="34" charset="0"/>
            </a:endParaRPr>
          </a:p>
          <a:p>
            <a:pPr marL="517525" lvl="1" indent="-285750">
              <a:spcAft>
                <a:spcPts val="600"/>
              </a:spcAft>
              <a:buFont typeface="Arial"/>
              <a:buChar char="•"/>
            </a:pPr>
            <a:r>
              <a:rPr lang="en-US" sz="2400" b="1" dirty="0">
                <a:latin typeface="Calibri" panose="020F0502020204030204" pitchFamily="34" charset="0"/>
              </a:rPr>
              <a:t>School accountability</a:t>
            </a:r>
            <a:r>
              <a:rPr lang="en-US" sz="2400" b="1" dirty="0" smtClean="0">
                <a:latin typeface="Calibri" panose="020F0502020204030204" pitchFamily="34" charset="0"/>
              </a:rPr>
              <a:t>.</a:t>
            </a:r>
            <a:r>
              <a:rPr lang="en-US" sz="2400" dirty="0" smtClean="0">
                <a:latin typeface="Calibri" panose="020F0502020204030204" pitchFamily="34" charset="0"/>
              </a:rPr>
              <a:t> </a:t>
            </a:r>
            <a:r>
              <a:rPr lang="en-US" sz="2400" dirty="0">
                <a:latin typeface="Calibri" panose="020F0502020204030204" pitchFamily="34" charset="0"/>
              </a:rPr>
              <a:t>Letter grade distributions will remain the same from 2013 to 2014 and 2015. </a:t>
            </a:r>
            <a:r>
              <a:rPr lang="en-US" sz="2400" dirty="0"/>
              <a:t>During the </a:t>
            </a:r>
            <a:r>
              <a:rPr lang="en-US" sz="2400" dirty="0" smtClean="0"/>
              <a:t>two-year </a:t>
            </a:r>
            <a:r>
              <a:rPr lang="en-US" sz="2400" dirty="0"/>
              <a:t>transition, any school or district that maintained or improved its annual performance score will not experience a decrease in its current letter grade</a:t>
            </a:r>
            <a:r>
              <a:rPr lang="en-US" sz="2400" dirty="0" smtClean="0"/>
              <a:t>. </a:t>
            </a:r>
            <a:r>
              <a:rPr lang="en-US" sz="2400" dirty="0"/>
              <a:t>As in any other year, if a school improves, the performance score and letter grade may go up.</a:t>
            </a:r>
            <a:endParaRPr lang="en-US" sz="2400" dirty="0">
              <a:latin typeface="Calibri" panose="020F0502020204030204" pitchFamily="34" charset="0"/>
            </a:endParaRPr>
          </a:p>
          <a:p>
            <a:pPr marL="517525" lvl="1" indent="-285750">
              <a:spcAft>
                <a:spcPts val="600"/>
              </a:spcAft>
              <a:buFont typeface="Arial"/>
              <a:buChar char="•"/>
            </a:pPr>
            <a:r>
              <a:rPr lang="en-US" sz="2400" b="1" dirty="0">
                <a:latin typeface="Calibri" panose="020F0502020204030204" pitchFamily="34" charset="0"/>
              </a:rPr>
              <a:t>Teacher accountability.</a:t>
            </a:r>
            <a:r>
              <a:rPr lang="en-US" sz="2400" dirty="0">
                <a:latin typeface="Calibri" panose="020F0502020204030204" pitchFamily="34" charset="0"/>
              </a:rPr>
              <a:t> For 2014 and 2015, the state will not produce “value-added data” because there will be no baseline from which to calculate. Compass policies will remain in effect, but student learning scores will not need to be based on value-added data.  </a:t>
            </a:r>
          </a:p>
          <a:p>
            <a:pPr marL="517525" lvl="1" indent="-285750">
              <a:buFont typeface="Arial"/>
              <a:buChar char="•"/>
            </a:pPr>
            <a:r>
              <a:rPr lang="en-US" sz="2400" b="1" dirty="0">
                <a:latin typeface="Calibri" panose="020F0502020204030204" pitchFamily="34" charset="0"/>
              </a:rPr>
              <a:t>Student accountability.  </a:t>
            </a:r>
            <a:r>
              <a:rPr lang="en-US" sz="2400" dirty="0">
                <a:latin typeface="Calibri" panose="020F0502020204030204" pitchFamily="34" charset="0"/>
              </a:rPr>
              <a:t>In 2014 and 2015, the state will maintain current 4</a:t>
            </a:r>
            <a:r>
              <a:rPr lang="en-US" sz="2400" baseline="30000" dirty="0">
                <a:latin typeface="Calibri" panose="020F0502020204030204" pitchFamily="34" charset="0"/>
              </a:rPr>
              <a:t>th</a:t>
            </a:r>
            <a:r>
              <a:rPr lang="en-US" sz="2400" dirty="0">
                <a:latin typeface="Calibri" panose="020F0502020204030204" pitchFamily="34" charset="0"/>
              </a:rPr>
              <a:t> grade </a:t>
            </a:r>
            <a:r>
              <a:rPr lang="en-US" sz="2400" dirty="0" smtClean="0">
                <a:latin typeface="Calibri" panose="020F0502020204030204" pitchFamily="34" charset="0"/>
              </a:rPr>
              <a:t>policy, </a:t>
            </a:r>
            <a:r>
              <a:rPr lang="en-US" sz="2400" dirty="0">
                <a:latin typeface="Calibri" panose="020F0502020204030204" pitchFamily="34" charset="0"/>
              </a:rPr>
              <a:t>but allow districts to issue waivers for students demonstrating readiness to progress</a:t>
            </a:r>
            <a:r>
              <a:rPr lang="en-US" sz="2400" dirty="0" smtClean="0">
                <a:latin typeface="Calibri" panose="020F0502020204030204" pitchFamily="34" charset="0"/>
              </a:rPr>
              <a:t>. </a:t>
            </a:r>
            <a:r>
              <a:rPr lang="en-US" sz="2400" dirty="0">
                <a:latin typeface="Calibri" panose="020F0502020204030204" pitchFamily="34" charset="0"/>
              </a:rPr>
              <a:t>The state will shift the 8</a:t>
            </a:r>
            <a:r>
              <a:rPr lang="en-US" sz="2400" baseline="30000" dirty="0">
                <a:latin typeface="Calibri" panose="020F0502020204030204" pitchFamily="34" charset="0"/>
              </a:rPr>
              <a:t>th</a:t>
            </a:r>
            <a:r>
              <a:rPr lang="en-US" sz="2400" dirty="0">
                <a:latin typeface="Calibri" panose="020F0502020204030204" pitchFamily="34" charset="0"/>
              </a:rPr>
              <a:t> grade retention standard to be a remedial standard and require that remediation take place on the high school campus in a “transitional 9</a:t>
            </a:r>
            <a:r>
              <a:rPr lang="en-US" sz="2400" baseline="30000" dirty="0">
                <a:latin typeface="Calibri" panose="020F0502020204030204" pitchFamily="34" charset="0"/>
              </a:rPr>
              <a:t>th</a:t>
            </a:r>
            <a:r>
              <a:rPr lang="en-US" sz="2400" dirty="0">
                <a:latin typeface="Calibri" panose="020F0502020204030204" pitchFamily="34" charset="0"/>
              </a:rPr>
              <a:t> grade” </a:t>
            </a:r>
            <a:r>
              <a:rPr lang="en-US" sz="2400" dirty="0" smtClean="0">
                <a:latin typeface="Calibri" panose="020F0502020204030204" pitchFamily="34" charset="0"/>
              </a:rPr>
              <a:t>year.</a:t>
            </a:r>
          </a:p>
          <a:p>
            <a:pPr marL="231775" lvl="1" indent="0">
              <a:buNone/>
            </a:pPr>
            <a:endParaRPr lang="en-US" sz="2400" dirty="0" smtClean="0">
              <a:latin typeface="Calibri" panose="020F0502020204030204" pitchFamily="34" charset="0"/>
            </a:endParaRPr>
          </a:p>
          <a:p>
            <a:pPr marL="231775" lvl="1" indent="0">
              <a:buNone/>
            </a:pPr>
            <a:r>
              <a:rPr lang="en-US" sz="2400" dirty="0" smtClean="0">
                <a:latin typeface="Calibri" panose="020F0502020204030204" pitchFamily="34" charset="0"/>
              </a:rPr>
              <a:t>For </a:t>
            </a:r>
            <a:r>
              <a:rPr lang="en-US" sz="2400" dirty="0">
                <a:latin typeface="Calibri" panose="020F0502020204030204" pitchFamily="34" charset="0"/>
              </a:rPr>
              <a:t>more information on the transition policies, click </a:t>
            </a:r>
            <a:r>
              <a:rPr lang="en-US" sz="2400" dirty="0">
                <a:latin typeface="Calibri" panose="020F0502020204030204" pitchFamily="34" charset="0"/>
                <a:hlinkClick r:id="rId2"/>
              </a:rPr>
              <a:t>here</a:t>
            </a:r>
            <a:r>
              <a:rPr lang="en-US" sz="2400" dirty="0">
                <a:latin typeface="Calibri" panose="020F0502020204030204" pitchFamily="34" charset="0"/>
              </a:rPr>
              <a:t>.</a:t>
            </a:r>
          </a:p>
          <a:p>
            <a:endParaRPr lang="en-US" dirty="0"/>
          </a:p>
        </p:txBody>
      </p:sp>
    </p:spTree>
    <p:extLst>
      <p:ext uri="{BB962C8B-B14F-4D97-AF65-F5344CB8AC3E}">
        <p14:creationId xmlns:p14="http://schemas.microsoft.com/office/powerpoint/2010/main" val="1092954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7</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dirty="0" smtClean="0">
                <a:solidFill>
                  <a:srgbClr val="EEECE1">
                    <a:lumMod val="50000"/>
                  </a:srgbClr>
                </a:solidFill>
              </a:rPr>
              <a:t>Louisiana Believes</a:t>
            </a:r>
            <a:endParaRPr lang="en-US" dirty="0">
              <a:solidFill>
                <a:srgbClr val="EEECE1">
                  <a:lumMod val="50000"/>
                </a:srgbClr>
              </a:solidFill>
            </a:endParaRPr>
          </a:p>
        </p:txBody>
      </p:sp>
      <p:sp>
        <p:nvSpPr>
          <p:cNvPr id="6" name="Title 1"/>
          <p:cNvSpPr>
            <a:spLocks noGrp="1"/>
          </p:cNvSpPr>
          <p:nvPr>
            <p:ph type="title"/>
          </p:nvPr>
        </p:nvSpPr>
        <p:spPr/>
        <p:txBody>
          <a:bodyPr>
            <a:noAutofit/>
          </a:bodyPr>
          <a:lstStyle/>
          <a:p>
            <a:r>
              <a:rPr lang="en-US" dirty="0" smtClean="0"/>
              <a:t>School Performance Results</a:t>
            </a:r>
            <a:endParaRPr lang="en-US"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02715748"/>
              </p:ext>
            </p:extLst>
          </p:nvPr>
        </p:nvGraphicFramePr>
        <p:xfrm>
          <a:off x="381000" y="2743200"/>
          <a:ext cx="3962400" cy="2822755"/>
        </p:xfrm>
        <a:graphic>
          <a:graphicData uri="http://schemas.openxmlformats.org/drawingml/2006/table">
            <a:tbl>
              <a:tblPr firstRow="1" bandRow="1">
                <a:tableStyleId>{7DF18680-E054-41AD-8BC1-D1AEF772440D}</a:tableStyleId>
              </a:tblPr>
              <a:tblGrid>
                <a:gridCol w="1174615"/>
                <a:gridCol w="1286483"/>
                <a:gridCol w="1501302"/>
              </a:tblGrid>
              <a:tr h="962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School Letter</a:t>
                      </a:r>
                      <a:r>
                        <a:rPr lang="en-US" sz="1600" b="1" baseline="0" dirty="0" smtClean="0">
                          <a:latin typeface="+mj-lt"/>
                        </a:rPr>
                        <a:t> Grades</a:t>
                      </a:r>
                      <a:endParaRPr lang="en-US" sz="1600" b="1" dirty="0" smtClean="0">
                        <a:latin typeface="+mj-lt"/>
                      </a:endParaRPr>
                    </a:p>
                    <a:p>
                      <a:pPr algn="ctr"/>
                      <a:endParaRPr lang="en-US"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2012-2013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Number of </a:t>
                      </a:r>
                      <a:r>
                        <a:rPr lang="en-US" sz="1600" b="1" baseline="0" dirty="0" smtClean="0">
                          <a:latin typeface="+mj-lt"/>
                        </a:rPr>
                        <a:t>Schools</a:t>
                      </a:r>
                      <a:endParaRPr lang="en-US" sz="1600" b="1" dirty="0" smtClean="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2013-2014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mj-lt"/>
                        </a:rPr>
                        <a:t>Number of Schools</a:t>
                      </a:r>
                    </a:p>
                  </a:txBody>
                  <a:tcPr/>
                </a:tc>
              </a:tr>
              <a:tr h="334571">
                <a:tc>
                  <a:txBody>
                    <a:bodyPr/>
                    <a:lstStyle/>
                    <a:p>
                      <a:pPr marL="0" marR="0" algn="ctr">
                        <a:lnSpc>
                          <a:spcPct val="115000"/>
                        </a:lnSpc>
                        <a:spcBef>
                          <a:spcPts val="0"/>
                        </a:spcBef>
                        <a:spcAft>
                          <a:spcPts val="0"/>
                        </a:spcAft>
                      </a:pPr>
                      <a:r>
                        <a:rPr lang="en-US" sz="1600" kern="1200" dirty="0" smtClean="0">
                          <a:solidFill>
                            <a:srgbClr val="000000"/>
                          </a:solidFill>
                          <a:effectLst/>
                          <a:latin typeface="+mj-lt"/>
                          <a:ea typeface="Calibri"/>
                          <a:cs typeface="Times New Roman"/>
                        </a:rPr>
                        <a:t>A</a:t>
                      </a:r>
                    </a:p>
                  </a:txBody>
                  <a:tcPr marL="68580" marR="68580" marT="9525" marB="0" anchor="ctr"/>
                </a:tc>
                <a:tc>
                  <a:txBody>
                    <a:bodyPr/>
                    <a:lstStyle/>
                    <a:p>
                      <a:pPr algn="ctr" fontAlgn="b">
                        <a:spcBef>
                          <a:spcPts val="600"/>
                        </a:spcBef>
                        <a:spcAft>
                          <a:spcPts val="600"/>
                        </a:spcAft>
                      </a:pPr>
                      <a:r>
                        <a:rPr lang="en-US" sz="1600" b="0" i="0" u="none" strike="noStrike" dirty="0">
                          <a:solidFill>
                            <a:srgbClr val="000000"/>
                          </a:solidFill>
                          <a:effectLst/>
                          <a:latin typeface="+mj-lt"/>
                        </a:rPr>
                        <a:t>187</a:t>
                      </a:r>
                    </a:p>
                  </a:txBody>
                  <a:tcPr marL="12700" marR="12700" marT="12700" marB="0" anchor="b"/>
                </a:tc>
                <a:tc>
                  <a:txBody>
                    <a:bodyPr/>
                    <a:lstStyle/>
                    <a:p>
                      <a:pPr algn="ctr" fontAlgn="b">
                        <a:spcBef>
                          <a:spcPts val="600"/>
                        </a:spcBef>
                        <a:spcAft>
                          <a:spcPts val="600"/>
                        </a:spcAft>
                      </a:pPr>
                      <a:r>
                        <a:rPr lang="en-US" sz="1600" b="0" i="0" u="none" strike="noStrike" dirty="0">
                          <a:solidFill>
                            <a:srgbClr val="000000"/>
                          </a:solidFill>
                          <a:effectLst/>
                          <a:latin typeface="+mj-lt"/>
                        </a:rPr>
                        <a:t>241</a:t>
                      </a: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B</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a:solidFill>
                            <a:srgbClr val="000000"/>
                          </a:solidFill>
                          <a:effectLst/>
                          <a:latin typeface="+mj-lt"/>
                        </a:rPr>
                        <a:t>388</a:t>
                      </a: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366</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C</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382</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350</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D</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270</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268</a:t>
                      </a:r>
                      <a:endParaRPr lang="en-US" sz="1600" b="0" i="0" u="none" strike="noStrike" dirty="0">
                        <a:solidFill>
                          <a:srgbClr val="000000"/>
                        </a:solidFill>
                        <a:effectLst/>
                        <a:latin typeface="+mj-lt"/>
                      </a:endParaRPr>
                    </a:p>
                  </a:txBody>
                  <a:tcPr marL="12700" marR="12700" marT="12700" marB="0" anchor="b"/>
                </a:tc>
              </a:tr>
              <a:tr h="335611">
                <a:tc>
                  <a:txBody>
                    <a:bodyPr/>
                    <a:lstStyle/>
                    <a:p>
                      <a:pPr marL="0" marR="0" algn="ctr">
                        <a:lnSpc>
                          <a:spcPct val="115000"/>
                        </a:lnSpc>
                        <a:spcBef>
                          <a:spcPts val="0"/>
                        </a:spcBef>
                        <a:spcAft>
                          <a:spcPts val="0"/>
                        </a:spcAft>
                      </a:pPr>
                      <a:r>
                        <a:rPr lang="en-US" sz="1600" dirty="0" smtClean="0">
                          <a:effectLst/>
                          <a:latin typeface="+mj-lt"/>
                          <a:ea typeface="Calibri"/>
                          <a:cs typeface="Times New Roman"/>
                        </a:rPr>
                        <a:t>F</a:t>
                      </a:r>
                      <a:endParaRPr lang="en-US" sz="1600" dirty="0">
                        <a:effectLst/>
                        <a:latin typeface="+mj-lt"/>
                        <a:ea typeface="Calibri"/>
                        <a:cs typeface="Times New Roman"/>
                      </a:endParaRPr>
                    </a:p>
                  </a:txBody>
                  <a:tcPr anchor="ctr"/>
                </a:tc>
                <a:tc>
                  <a:txBody>
                    <a:bodyPr/>
                    <a:lstStyle/>
                    <a:p>
                      <a:pPr algn="ctr" fontAlgn="b">
                        <a:spcBef>
                          <a:spcPts val="600"/>
                        </a:spcBef>
                        <a:spcAft>
                          <a:spcPts val="600"/>
                        </a:spcAft>
                      </a:pPr>
                      <a:r>
                        <a:rPr lang="en-US" sz="1600" b="0" i="0" u="none" strike="noStrike" dirty="0" smtClean="0">
                          <a:solidFill>
                            <a:srgbClr val="000000"/>
                          </a:solidFill>
                          <a:effectLst/>
                          <a:latin typeface="+mj-lt"/>
                        </a:rPr>
                        <a:t>109</a:t>
                      </a:r>
                      <a:endParaRPr lang="en-US" sz="1600" b="0" i="0" u="none" strike="noStrike" dirty="0">
                        <a:solidFill>
                          <a:srgbClr val="000000"/>
                        </a:solidFill>
                        <a:effectLst/>
                        <a:latin typeface="+mj-lt"/>
                      </a:endParaRPr>
                    </a:p>
                  </a:txBody>
                  <a:tcPr marL="12700" marR="12700" marT="12700" marB="0" anchor="b"/>
                </a:tc>
                <a:tc>
                  <a:txBody>
                    <a:bodyPr/>
                    <a:lstStyle/>
                    <a:p>
                      <a:pPr algn="ctr" fontAlgn="b">
                        <a:spcBef>
                          <a:spcPts val="600"/>
                        </a:spcBef>
                        <a:spcAft>
                          <a:spcPts val="600"/>
                        </a:spcAft>
                      </a:pPr>
                      <a:r>
                        <a:rPr lang="en-US" sz="1600" b="0" i="0" u="none" strike="noStrike" dirty="0" smtClean="0">
                          <a:solidFill>
                            <a:srgbClr val="000000"/>
                          </a:solidFill>
                          <a:effectLst/>
                          <a:latin typeface="+mj-lt"/>
                        </a:rPr>
                        <a:t>104</a:t>
                      </a:r>
                      <a:endParaRPr lang="en-US" sz="1600" b="0" i="0" u="none" strike="noStrike" dirty="0">
                        <a:solidFill>
                          <a:srgbClr val="000000"/>
                        </a:solidFill>
                        <a:effectLst/>
                        <a:latin typeface="+mj-lt"/>
                      </a:endParaRPr>
                    </a:p>
                  </a:txBody>
                  <a:tcPr marL="12700" marR="12700" marT="12700" marB="0" anchor="b"/>
                </a:tc>
              </a:tr>
            </a:tbl>
          </a:graphicData>
        </a:graphic>
      </p:graphicFrame>
      <p:sp>
        <p:nvSpPr>
          <p:cNvPr id="8" name="TextBox 7"/>
          <p:cNvSpPr txBox="1"/>
          <p:nvPr/>
        </p:nvSpPr>
        <p:spPr>
          <a:xfrm>
            <a:off x="194481" y="6019800"/>
            <a:ext cx="8638396" cy="523220"/>
          </a:xfrm>
          <a:prstGeom prst="rect">
            <a:avLst/>
          </a:prstGeom>
          <a:noFill/>
        </p:spPr>
        <p:txBody>
          <a:bodyPr wrap="square" rtlCol="0">
            <a:spAutoFit/>
          </a:bodyPr>
          <a:lstStyle/>
          <a:p>
            <a:r>
              <a:rPr lang="en-US" sz="1400" dirty="0" smtClean="0"/>
              <a:t>Note: school years 2012-13 and 2013-14 include schools that closed at the end of that academic year.  T schools not included.</a:t>
            </a:r>
            <a:endParaRPr lang="en-US" sz="1400" dirty="0"/>
          </a:p>
        </p:txBody>
      </p:sp>
      <p:sp>
        <p:nvSpPr>
          <p:cNvPr id="11" name="TextBox 10"/>
          <p:cNvSpPr txBox="1"/>
          <p:nvPr/>
        </p:nvSpPr>
        <p:spPr>
          <a:xfrm>
            <a:off x="228600" y="1219200"/>
            <a:ext cx="8610600" cy="1323439"/>
          </a:xfrm>
          <a:prstGeom prst="rect">
            <a:avLst/>
          </a:prstGeom>
          <a:solidFill>
            <a:srgbClr val="DBEEF4"/>
          </a:solidFill>
        </p:spPr>
        <p:txBody>
          <a:bodyPr wrap="square" rtlCol="0">
            <a:spAutoFit/>
          </a:bodyPr>
          <a:lstStyle/>
          <a:p>
            <a:r>
              <a:rPr lang="en-US" sz="2000" dirty="0" smtClean="0"/>
              <a:t>For 2014, school letter grade distributions must be the same or better than distributions in 2013 by school type (e.g., K8 v. K8, HS v. HS), per BESE transition policies. </a:t>
            </a:r>
          </a:p>
          <a:p>
            <a:r>
              <a:rPr lang="en-US" sz="2000" dirty="0" smtClean="0"/>
              <a:t>Overall, the distribution is steady with improvements at the highest levels.</a:t>
            </a:r>
            <a:endParaRPr lang="en-US" sz="2000" dirty="0"/>
          </a:p>
        </p:txBody>
      </p:sp>
      <p:graphicFrame>
        <p:nvGraphicFramePr>
          <p:cNvPr id="12" name="Chart 11"/>
          <p:cNvGraphicFramePr>
            <a:graphicFrameLocks/>
          </p:cNvGraphicFramePr>
          <p:nvPr>
            <p:extLst>
              <p:ext uri="{D42A27DB-BD31-4B8C-83A1-F6EECF244321}">
                <p14:modId xmlns:p14="http://schemas.microsoft.com/office/powerpoint/2010/main" val="2529772227"/>
              </p:ext>
            </p:extLst>
          </p:nvPr>
        </p:nvGraphicFramePr>
        <p:xfrm>
          <a:off x="4343400" y="2743200"/>
          <a:ext cx="45720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308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Report Cards</a:t>
            </a:r>
            <a:endParaRPr lang="en-US" dirty="0"/>
          </a:p>
        </p:txBody>
      </p:sp>
      <p:sp>
        <p:nvSpPr>
          <p:cNvPr id="3" name="Content Placeholder 2"/>
          <p:cNvSpPr>
            <a:spLocks noGrp="1"/>
          </p:cNvSpPr>
          <p:nvPr>
            <p:ph sz="quarter" idx="10"/>
          </p:nvPr>
        </p:nvSpPr>
        <p:spPr/>
        <p:txBody>
          <a:bodyPr>
            <a:normAutofit/>
          </a:bodyPr>
          <a:lstStyle/>
          <a:p>
            <a:pPr marL="0" indent="0">
              <a:spcBef>
                <a:spcPts val="600"/>
              </a:spcBef>
              <a:spcAft>
                <a:spcPts val="600"/>
              </a:spcAft>
              <a:buNone/>
            </a:pPr>
            <a:r>
              <a:rPr lang="en-US" sz="1900" dirty="0" smtClean="0">
                <a:latin typeface="Calibri"/>
                <a:cs typeface="Calibri"/>
              </a:rPr>
              <a:t>With the annual school report card release, the Department provided districts with a Principal Report Card for every school.</a:t>
            </a:r>
          </a:p>
          <a:p>
            <a:pPr marL="0" indent="0">
              <a:spcBef>
                <a:spcPts val="600"/>
              </a:spcBef>
              <a:spcAft>
                <a:spcPts val="600"/>
              </a:spcAft>
              <a:buNone/>
            </a:pPr>
            <a:r>
              <a:rPr lang="en-US" sz="1900" dirty="0" smtClean="0">
                <a:latin typeface="Calibri"/>
                <a:cs typeface="Calibri"/>
              </a:rPr>
              <a:t>The Principal Report Card is an internal document designed to provide school leaders </a:t>
            </a:r>
            <a:r>
              <a:rPr lang="pl-PL" sz="1900" dirty="0" err="1" smtClean="0">
                <a:latin typeface="Calibri"/>
                <a:cs typeface="Calibri"/>
              </a:rPr>
              <a:t>wi</a:t>
            </a:r>
            <a:r>
              <a:rPr lang="en-US" sz="1900" dirty="0" err="1" smtClean="0">
                <a:latin typeface="Calibri"/>
                <a:cs typeface="Calibri"/>
              </a:rPr>
              <a:t>th</a:t>
            </a:r>
            <a:r>
              <a:rPr lang="en-US" sz="1900" dirty="0" smtClean="0">
                <a:latin typeface="Calibri"/>
                <a:cs typeface="Calibri"/>
              </a:rPr>
              <a:t> key data about teacher and student performance from the 2013-2014 school year.</a:t>
            </a:r>
          </a:p>
          <a:p>
            <a:pPr marL="0" indent="0">
              <a:spcBef>
                <a:spcPts val="600"/>
              </a:spcBef>
              <a:spcAft>
                <a:spcPts val="600"/>
              </a:spcAft>
              <a:buNone/>
            </a:pPr>
            <a:r>
              <a:rPr lang="en-US" sz="1900" dirty="0" smtClean="0">
                <a:latin typeface="Calibri"/>
                <a:cs typeface="Calibri"/>
              </a:rPr>
              <a:t>Leaders </a:t>
            </a:r>
            <a:r>
              <a:rPr lang="en-US" sz="1900" dirty="0">
                <a:latin typeface="Calibri"/>
                <a:cs typeface="Calibri"/>
              </a:rPr>
              <a:t>can use Principal Report Cards to:</a:t>
            </a:r>
          </a:p>
          <a:p>
            <a:pPr lvl="1">
              <a:spcBef>
                <a:spcPts val="600"/>
              </a:spcBef>
              <a:spcAft>
                <a:spcPts val="600"/>
              </a:spcAft>
            </a:pPr>
            <a:r>
              <a:rPr lang="en-US" sz="1900" dirty="0" smtClean="0">
                <a:latin typeface="Calibri"/>
                <a:cs typeface="Calibri"/>
              </a:rPr>
              <a:t>Identify </a:t>
            </a:r>
            <a:r>
              <a:rPr lang="en-US" sz="1900" dirty="0">
                <a:latin typeface="Calibri"/>
                <a:cs typeface="Calibri"/>
              </a:rPr>
              <a:t>areas of growth or decline</a:t>
            </a:r>
          </a:p>
          <a:p>
            <a:pPr lvl="1">
              <a:spcBef>
                <a:spcPts val="600"/>
              </a:spcBef>
              <a:spcAft>
                <a:spcPts val="600"/>
              </a:spcAft>
            </a:pPr>
            <a:r>
              <a:rPr lang="en-US" sz="1900" dirty="0">
                <a:latin typeface="Calibri"/>
                <a:cs typeface="Calibri"/>
              </a:rPr>
              <a:t>Identify areas of strength or weakness, as compared to peers in district or peers with similar letter </a:t>
            </a:r>
            <a:r>
              <a:rPr lang="en-US" sz="1900" dirty="0" smtClean="0">
                <a:latin typeface="Calibri"/>
                <a:cs typeface="Calibri"/>
              </a:rPr>
              <a:t>grades statewide</a:t>
            </a:r>
          </a:p>
          <a:p>
            <a:pPr lvl="1">
              <a:spcBef>
                <a:spcPts val="600"/>
              </a:spcBef>
              <a:spcAft>
                <a:spcPts val="600"/>
              </a:spcAft>
            </a:pPr>
            <a:r>
              <a:rPr lang="en-US" sz="1900" dirty="0" smtClean="0">
                <a:latin typeface="Calibri"/>
                <a:cs typeface="Calibri"/>
              </a:rPr>
              <a:t>Ensure principal SLTs are focused on the greatest areas of need</a:t>
            </a:r>
          </a:p>
          <a:p>
            <a:pPr lvl="1">
              <a:spcBef>
                <a:spcPts val="600"/>
              </a:spcBef>
              <a:spcAft>
                <a:spcPts val="600"/>
              </a:spcAft>
            </a:pPr>
            <a:r>
              <a:rPr lang="en-US" sz="1900" dirty="0" smtClean="0">
                <a:latin typeface="Calibri"/>
                <a:cs typeface="Calibri"/>
              </a:rPr>
              <a:t>Ensure school structures, areas of focus and/or plans align with needs</a:t>
            </a:r>
            <a:endParaRPr lang="en-US" sz="1900" dirty="0">
              <a:latin typeface="Calibri"/>
              <a:cs typeface="Calibri"/>
            </a:endParaRPr>
          </a:p>
          <a:p>
            <a:pPr marL="0" indent="-1587">
              <a:spcBef>
                <a:spcPts val="600"/>
              </a:spcBef>
              <a:spcAft>
                <a:spcPts val="600"/>
              </a:spcAft>
              <a:buNone/>
            </a:pPr>
            <a:r>
              <a:rPr lang="en-US" sz="1900" i="1" dirty="0" smtClean="0">
                <a:latin typeface="Calibri"/>
                <a:cs typeface="Calibri"/>
              </a:rPr>
              <a:t>For </a:t>
            </a:r>
            <a:r>
              <a:rPr lang="en-US" sz="1900" i="1" dirty="0">
                <a:latin typeface="Calibri"/>
                <a:cs typeface="Calibri"/>
              </a:rPr>
              <a:t>more information on the Principal Report Cards, the Department will host a second webinar on Thursday October 30</a:t>
            </a:r>
            <a:r>
              <a:rPr lang="en-US" sz="1900" i="1" baseline="30000" dirty="0">
                <a:latin typeface="Calibri"/>
                <a:cs typeface="Calibri"/>
              </a:rPr>
              <a:t>th</a:t>
            </a:r>
            <a:r>
              <a:rPr lang="en-US" sz="1900" i="1" dirty="0">
                <a:latin typeface="Calibri"/>
                <a:cs typeface="Calibri"/>
              </a:rPr>
              <a:t> at 9 am. Access to the webinar is available </a:t>
            </a:r>
            <a:r>
              <a:rPr lang="en-US" sz="1900" i="1" u="sng" dirty="0">
                <a:latin typeface="Calibri"/>
                <a:cs typeface="Calibri"/>
                <a:hlinkClick r:id="rId2"/>
              </a:rPr>
              <a:t>here</a:t>
            </a:r>
            <a:r>
              <a:rPr lang="en-US" sz="1900" i="1" dirty="0">
                <a:latin typeface="Calibri"/>
                <a:cs typeface="Calibri"/>
              </a:rPr>
              <a:t>. </a:t>
            </a:r>
          </a:p>
          <a:p>
            <a:pPr marL="230188" lvl="1" indent="0">
              <a:spcBef>
                <a:spcPts val="600"/>
              </a:spcBef>
              <a:spcAft>
                <a:spcPts val="600"/>
              </a:spcAft>
              <a:buNone/>
            </a:pPr>
            <a:endParaRPr lang="en-US" sz="1800" dirty="0"/>
          </a:p>
          <a:p>
            <a:pPr marL="0" indent="0">
              <a:spcBef>
                <a:spcPts val="600"/>
              </a:spcBef>
              <a:spcAft>
                <a:spcPts val="600"/>
              </a:spcAft>
              <a:buNone/>
            </a:pPr>
            <a:endParaRPr lang="en-US" dirty="0"/>
          </a:p>
          <a:p>
            <a:pPr lvl="1">
              <a:spcBef>
                <a:spcPts val="600"/>
              </a:spcBef>
              <a:spcAft>
                <a:spcPts val="600"/>
              </a:spcAft>
            </a:pPr>
            <a:endParaRPr lang="en-US" sz="1800" dirty="0"/>
          </a:p>
          <a:p>
            <a:pPr marL="230188" lvl="1" indent="0">
              <a:spcBef>
                <a:spcPts val="600"/>
              </a:spcBef>
              <a:spcAft>
                <a:spcPts val="600"/>
              </a:spcAft>
              <a:buNone/>
            </a:pPr>
            <a:endParaRPr lang="en-US" sz="1800" dirty="0" smtClean="0"/>
          </a:p>
        </p:txBody>
      </p:sp>
    </p:spTree>
    <p:extLst>
      <p:ext uri="{BB962C8B-B14F-4D97-AF65-F5344CB8AC3E}">
        <p14:creationId xmlns:p14="http://schemas.microsoft.com/office/powerpoint/2010/main" val="342607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b="1" dirty="0" smtClean="0"/>
              <a:t>Principal Report Card</a:t>
            </a:r>
            <a:endParaRPr lang="en-US" sz="3500" b="1" dirty="0"/>
          </a:p>
        </p:txBody>
      </p:sp>
      <p:sp>
        <p:nvSpPr>
          <p:cNvPr id="3" name="Slide Number Placeholder 2"/>
          <p:cNvSpPr>
            <a:spLocks noGrp="1"/>
          </p:cNvSpPr>
          <p:nvPr>
            <p:ph type="sldNum" sz="quarter" idx="4"/>
          </p:nvPr>
        </p:nvSpPr>
        <p:spPr/>
        <p:txBody>
          <a:bodyPr/>
          <a:lstStyle/>
          <a:p>
            <a:fld id="{79BA4B8F-8B3F-4B52-9164-AF2CA95F68ED}" type="slidenum">
              <a:rPr lang="en-US" smtClean="0">
                <a:solidFill>
                  <a:prstClr val="black">
                    <a:tint val="75000"/>
                  </a:prstClr>
                </a:solidFill>
              </a:rPr>
              <a:pPr/>
              <a:t>9</a:t>
            </a:fld>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r>
              <a:rPr lang="en-US" smtClean="0">
                <a:solidFill>
                  <a:srgbClr val="EEECE1">
                    <a:lumMod val="50000"/>
                  </a:srgbClr>
                </a:solidFill>
              </a:rPr>
              <a:t>Louisiana Believes</a:t>
            </a:r>
            <a:endParaRPr lang="en-US" dirty="0">
              <a:solidFill>
                <a:srgbClr val="EEECE1">
                  <a:lumMod val="50000"/>
                </a:srgbClr>
              </a:solidFill>
            </a:endParaRPr>
          </a:p>
        </p:txBody>
      </p:sp>
      <p:pic>
        <p:nvPicPr>
          <p:cNvPr id="10" name="Content Placeholder 9" descr="Screen Shot 2014-10-28 at 2.33.44 PM.png"/>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12134" r="-12134"/>
          <a:stretch/>
        </p:blipFill>
        <p:spPr>
          <a:xfrm>
            <a:off x="-762000" y="1295400"/>
            <a:ext cx="10820400" cy="5149850"/>
          </a:xfrm>
        </p:spPr>
      </p:pic>
    </p:spTree>
    <p:extLst>
      <p:ext uri="{BB962C8B-B14F-4D97-AF65-F5344CB8AC3E}">
        <p14:creationId xmlns:p14="http://schemas.microsoft.com/office/powerpoint/2010/main" val="2807257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5120</TotalTime>
  <Words>3584</Words>
  <Application>Microsoft Office PowerPoint</Application>
  <PresentationFormat>On-screen Show (4:3)</PresentationFormat>
  <Paragraphs>550</Paragraphs>
  <Slides>35</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Arial</vt:lpstr>
      <vt:lpstr>Steinem Unicode</vt:lpstr>
      <vt:lpstr>Calibri</vt:lpstr>
      <vt:lpstr>Symbol</vt:lpstr>
      <vt:lpstr>Times New Roman</vt:lpstr>
      <vt:lpstr>Wingdings</vt:lpstr>
      <vt:lpstr>Chalkduster</vt:lpstr>
      <vt:lpstr>Steinem</vt:lpstr>
      <vt:lpstr>MS PGothic</vt:lpstr>
      <vt:lpstr>Louisiana Believes</vt:lpstr>
      <vt:lpstr>Blank</vt:lpstr>
      <vt:lpstr>Section</vt:lpstr>
      <vt:lpstr>PowerPoint Presentation</vt:lpstr>
      <vt:lpstr>Welcome</vt:lpstr>
      <vt:lpstr>Agenda</vt:lpstr>
      <vt:lpstr>Accountability &amp; Assessment Background</vt:lpstr>
      <vt:lpstr>Path to 2025</vt:lpstr>
      <vt:lpstr>Transition Policies</vt:lpstr>
      <vt:lpstr>School Performance Results</vt:lpstr>
      <vt:lpstr>Principal Report Cards</vt:lpstr>
      <vt:lpstr>Principal Report Card</vt:lpstr>
      <vt:lpstr>Agenda</vt:lpstr>
      <vt:lpstr>14-15 Assessment Plan</vt:lpstr>
      <vt:lpstr>Assessment Updates &amp; Resources</vt:lpstr>
      <vt:lpstr>Curricular Resource Reviews 2014-2015</vt:lpstr>
      <vt:lpstr>Agenda</vt:lpstr>
      <vt:lpstr>Teacher Leader 14-15 Support</vt:lpstr>
      <vt:lpstr>October 20th Teacher Leader Collaborations</vt:lpstr>
      <vt:lpstr>October 20th Teacher Leader Collaborations</vt:lpstr>
      <vt:lpstr>December 8th Teacher Leader Collaborations</vt:lpstr>
      <vt:lpstr>Principal Support</vt:lpstr>
      <vt:lpstr>ELA Observation Indicators</vt:lpstr>
      <vt:lpstr>Math Observation Indicators</vt:lpstr>
      <vt:lpstr>Next Steps</vt:lpstr>
      <vt:lpstr>Agenda</vt:lpstr>
      <vt:lpstr>Jump Start Update</vt:lpstr>
      <vt:lpstr>Supplemental Course Allocation</vt:lpstr>
      <vt:lpstr>College Credit Opportunities/Advanced Courses</vt:lpstr>
      <vt:lpstr>Agenda</vt:lpstr>
      <vt:lpstr>Special Education- Act 833 Implementation Timeline </vt:lpstr>
      <vt:lpstr>Act 833 LEA Actions </vt:lpstr>
      <vt:lpstr>Student Privacy</vt:lpstr>
      <vt:lpstr>Student Privacy: Parental Consent</vt:lpstr>
      <vt:lpstr>Student Privacy: Parental Consent</vt:lpstr>
      <vt:lpstr>Student Privacy: Contractual Language</vt:lpstr>
      <vt:lpstr>Student Privacy: Unique ID System Overview</vt:lpstr>
      <vt:lpstr>District Next Steps</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Rachael Gallodoro</cp:lastModifiedBy>
  <cp:revision>292</cp:revision>
  <dcterms:created xsi:type="dcterms:W3CDTF">2012-07-26T15:41:14Z</dcterms:created>
  <dcterms:modified xsi:type="dcterms:W3CDTF">2014-10-28T21:48:03Z</dcterms:modified>
</cp:coreProperties>
</file>