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1" r:id="rId2"/>
    <p:sldMasterId id="2147483663" r:id="rId3"/>
    <p:sldMasterId id="2147483665" r:id="rId4"/>
    <p:sldMasterId id="2147483667" r:id="rId5"/>
  </p:sldMasterIdLst>
  <p:notesMasterIdLst>
    <p:notesMasterId r:id="rId24"/>
  </p:notesMasterIdLst>
  <p:handoutMasterIdLst>
    <p:handoutMasterId r:id="rId25"/>
  </p:handoutMasterIdLst>
  <p:sldIdLst>
    <p:sldId id="327" r:id="rId6"/>
    <p:sldId id="435" r:id="rId7"/>
    <p:sldId id="437" r:id="rId8"/>
    <p:sldId id="429" r:id="rId9"/>
    <p:sldId id="452" r:id="rId10"/>
    <p:sldId id="446" r:id="rId11"/>
    <p:sldId id="440" r:id="rId12"/>
    <p:sldId id="453" r:id="rId13"/>
    <p:sldId id="454" r:id="rId14"/>
    <p:sldId id="439" r:id="rId15"/>
    <p:sldId id="442" r:id="rId16"/>
    <p:sldId id="449" r:id="rId17"/>
    <p:sldId id="451" r:id="rId18"/>
    <p:sldId id="438" r:id="rId19"/>
    <p:sldId id="443" r:id="rId20"/>
    <p:sldId id="450" r:id="rId21"/>
    <p:sldId id="447" r:id="rId22"/>
    <p:sldId id="445" r:id="rId23"/>
  </p:sldIdLst>
  <p:sldSz cx="9144000" cy="6858000" type="screen4x3"/>
  <p:notesSz cx="7010400" cy="9296400"/>
  <p:embeddedFontLst>
    <p:embeddedFont>
      <p:font typeface="Calibri" panose="020F0502020204030204" pitchFamily="34" charset="0"/>
      <p:regular r:id="rId26"/>
      <p:bold r:id="rId27"/>
      <p:italic r:id="rId28"/>
      <p:boldItalic r:id="rId29"/>
    </p:embeddedFont>
    <p:embeddedFont>
      <p:font typeface="Steinem Unicode" panose="020B0604020202020204" charset="0"/>
      <p:regular r:id="rId30"/>
    </p:embeddedFont>
    <p:embeddedFont>
      <p:font typeface="Trebuchet MS" panose="020B0603020202020204" pitchFamily="34" charset="0"/>
      <p:regular r:id="rId31"/>
      <p:bold r:id="rId32"/>
      <p:italic r:id="rId33"/>
      <p:boldItalic r:id="rId34"/>
    </p:embeddedFont>
    <p:embeddedFont>
      <p:font typeface="Chalkduster" panose="020B0604020202020204" charset="0"/>
      <p:regular r:id="rId35"/>
    </p:embeddedFont>
    <p:embeddedFont>
      <p:font typeface="Steinem" panose="020B060402020202020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uisiana Department of Education" initials="LDoE" lastIdx="15" clrIdx="0"/>
  <p:cmAuthor id="1" name="deleteme2" initials="d" lastIdx="10" clrIdx="1"/>
  <p:cmAuthor id="2" name="Patrick Walsh" initials="" lastIdx="5" clrIdx="2"/>
  <p:cmAuthor id="3" name="Troave Profice" initials="TP" lastIdx="2" clrIdx="3"/>
  <p:cmAuthor id="4" name="Corrie Manieri" initials="CM" lastIdx="2" clrIdx="4"/>
  <p:cmAuthor id="5" name="Courtney Werpy" initials="CW" lastIdx="0"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3F7"/>
    <a:srgbClr val="F9F8FA"/>
    <a:srgbClr val="FF943B"/>
    <a:srgbClr val="F0F8FA"/>
    <a:srgbClr val="348EA8"/>
    <a:srgbClr val="2B768B"/>
    <a:srgbClr val="246274"/>
    <a:srgbClr val="FF9A49"/>
    <a:srgbClr val="E28841"/>
    <a:srgbClr val="C073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309" autoAdjust="0"/>
    <p:restoredTop sz="93285" autoAdjust="0"/>
  </p:normalViewPr>
  <p:slideViewPr>
    <p:cSldViewPr>
      <p:cViewPr>
        <p:scale>
          <a:sx n="50" d="100"/>
          <a:sy n="50" d="100"/>
        </p:scale>
        <p:origin x="-1440" y="-402"/>
      </p:cViewPr>
      <p:guideLst>
        <p:guide orient="horz" pos="2160"/>
        <p:guide pos="2880"/>
      </p:guideLst>
    </p:cSldViewPr>
  </p:slideViewPr>
  <p:outlineViewPr>
    <p:cViewPr>
      <p:scale>
        <a:sx n="33" d="100"/>
        <a:sy n="33" d="100"/>
      </p:scale>
      <p:origin x="0" y="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1" d="100"/>
          <a:sy n="91" d="100"/>
        </p:scale>
        <p:origin x="-2392"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569CE2-BF5B-40E4-B9AD-DCE8C2FD0EA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7767A8A-917F-4057-9B10-A38001EC7D45}">
      <dgm:prSet phldrT="[Text]" custT="1"/>
      <dgm:spPr/>
      <dgm:t>
        <a:bodyPr/>
        <a:lstStyle/>
        <a:p>
          <a:r>
            <a:rPr lang="en-US" sz="1800" dirty="0" smtClean="0"/>
            <a:t>Louisiana Department of Education</a:t>
          </a:r>
          <a:endParaRPr lang="en-US" sz="1800" dirty="0"/>
        </a:p>
      </dgm:t>
    </dgm:pt>
    <dgm:pt modelId="{583ADF8C-158A-44B0-B89C-F1EE3E2FF08E}" type="parTrans" cxnId="{AE3B497D-7446-465F-9DBD-E12E320A8814}">
      <dgm:prSet/>
      <dgm:spPr/>
      <dgm:t>
        <a:bodyPr/>
        <a:lstStyle/>
        <a:p>
          <a:endParaRPr lang="en-US"/>
        </a:p>
      </dgm:t>
    </dgm:pt>
    <dgm:pt modelId="{0FA9687D-5F20-48E9-A7EC-56BC924F9CE2}" type="sibTrans" cxnId="{AE3B497D-7446-465F-9DBD-E12E320A8814}">
      <dgm:prSet/>
      <dgm:spPr/>
      <dgm:t>
        <a:bodyPr/>
        <a:lstStyle/>
        <a:p>
          <a:endParaRPr lang="en-US"/>
        </a:p>
      </dgm:t>
    </dgm:pt>
    <dgm:pt modelId="{E9AFF189-1836-4636-BB8A-E2962CFFB705}">
      <dgm:prSet phldrT="[Text]" custT="1"/>
      <dgm:spPr/>
      <dgm:t>
        <a:bodyPr/>
        <a:lstStyle/>
        <a:p>
          <a:r>
            <a:rPr lang="en-US" sz="1800" dirty="0" smtClean="0"/>
            <a:t>NSECD</a:t>
          </a:r>
          <a:endParaRPr lang="en-US" sz="1400" dirty="0"/>
        </a:p>
      </dgm:t>
    </dgm:pt>
    <dgm:pt modelId="{87CB1003-4A00-4B04-9A23-C520F112D4BF}" type="parTrans" cxnId="{D340ADAF-F3EC-431D-BDA5-BA825CFC4414}">
      <dgm:prSet/>
      <dgm:spPr/>
      <dgm:t>
        <a:bodyPr/>
        <a:lstStyle/>
        <a:p>
          <a:endParaRPr lang="en-US"/>
        </a:p>
      </dgm:t>
    </dgm:pt>
    <dgm:pt modelId="{5193372B-FADC-4AFF-AF10-3E72463CCBC6}" type="sibTrans" cxnId="{D340ADAF-F3EC-431D-BDA5-BA825CFC4414}">
      <dgm:prSet/>
      <dgm:spPr/>
      <dgm:t>
        <a:bodyPr/>
        <a:lstStyle/>
        <a:p>
          <a:endParaRPr lang="en-US"/>
        </a:p>
      </dgm:t>
    </dgm:pt>
    <dgm:pt modelId="{1CB27DDE-C934-4E1E-9966-EA61594FEF1C}">
      <dgm:prSet phldrT="[Text]" custT="1"/>
      <dgm:spPr/>
      <dgm:t>
        <a:bodyPr/>
        <a:lstStyle/>
        <a:p>
          <a:r>
            <a:rPr lang="en-US" sz="1800" dirty="0" smtClean="0"/>
            <a:t>Louisiana Scholarship  Program</a:t>
          </a:r>
          <a:endParaRPr lang="en-US" sz="1800" dirty="0"/>
        </a:p>
      </dgm:t>
    </dgm:pt>
    <dgm:pt modelId="{A81507B3-6F29-476D-983B-CF8F0FA64096}" type="parTrans" cxnId="{0450DC68-9775-4590-B74C-2D9EB0932808}">
      <dgm:prSet/>
      <dgm:spPr/>
      <dgm:t>
        <a:bodyPr/>
        <a:lstStyle/>
        <a:p>
          <a:endParaRPr lang="en-US"/>
        </a:p>
      </dgm:t>
    </dgm:pt>
    <dgm:pt modelId="{D5C3F8AF-2760-4744-800B-69516734B120}" type="sibTrans" cxnId="{0450DC68-9775-4590-B74C-2D9EB0932808}">
      <dgm:prSet/>
      <dgm:spPr/>
      <dgm:t>
        <a:bodyPr/>
        <a:lstStyle/>
        <a:p>
          <a:endParaRPr lang="en-US"/>
        </a:p>
      </dgm:t>
    </dgm:pt>
    <dgm:pt modelId="{C68BABEA-885D-4FC7-9CA7-ECF5CF34128A}">
      <dgm:prSet custT="1"/>
      <dgm:spPr/>
      <dgm:t>
        <a:bodyPr/>
        <a:lstStyle/>
        <a:p>
          <a:r>
            <a:rPr lang="en-US" sz="1800" dirty="0" smtClean="0"/>
            <a:t>Uses </a:t>
          </a:r>
          <a:r>
            <a:rPr lang="en-US" sz="1800" dirty="0" err="1" smtClean="0"/>
            <a:t>EnrollNOLA</a:t>
          </a:r>
          <a:r>
            <a:rPr lang="en-US" sz="1800" dirty="0" smtClean="0"/>
            <a:t> for application management</a:t>
          </a:r>
          <a:endParaRPr lang="en-US" sz="1800" dirty="0"/>
        </a:p>
      </dgm:t>
    </dgm:pt>
    <dgm:pt modelId="{EB0AD11A-A371-4553-9F5D-9F411D0ED867}" type="parTrans" cxnId="{668B75FB-B5D0-47C1-A8F0-F6B36D8B13F8}">
      <dgm:prSet/>
      <dgm:spPr/>
      <dgm:t>
        <a:bodyPr/>
        <a:lstStyle/>
        <a:p>
          <a:endParaRPr lang="en-US"/>
        </a:p>
      </dgm:t>
    </dgm:pt>
    <dgm:pt modelId="{C9A107FC-72EC-470B-8971-FC52F0045B74}" type="sibTrans" cxnId="{668B75FB-B5D0-47C1-A8F0-F6B36D8B13F8}">
      <dgm:prSet/>
      <dgm:spPr/>
      <dgm:t>
        <a:bodyPr/>
        <a:lstStyle/>
        <a:p>
          <a:endParaRPr lang="en-US"/>
        </a:p>
      </dgm:t>
    </dgm:pt>
    <dgm:pt modelId="{5DD55502-770D-4ABD-ABE1-99667B79A6D4}">
      <dgm:prSet custT="1"/>
      <dgm:spPr/>
      <dgm:t>
        <a:bodyPr/>
        <a:lstStyle/>
        <a:p>
          <a:r>
            <a:rPr lang="en-US" sz="1800" dirty="0" smtClean="0"/>
            <a:t>Uses </a:t>
          </a:r>
          <a:r>
            <a:rPr lang="en-US" sz="1800" dirty="0" err="1" smtClean="0"/>
            <a:t>EnrollNOLA</a:t>
          </a:r>
          <a:r>
            <a:rPr lang="en-US" sz="1800" dirty="0" smtClean="0"/>
            <a:t>/</a:t>
          </a:r>
          <a:r>
            <a:rPr lang="en-US" sz="1800" dirty="0" err="1" smtClean="0"/>
            <a:t>SchoolForce</a:t>
          </a:r>
          <a:r>
            <a:rPr lang="en-US" sz="1800" dirty="0" smtClean="0"/>
            <a:t> for application and enrollment management</a:t>
          </a:r>
          <a:endParaRPr lang="en-US" sz="1800" dirty="0"/>
        </a:p>
      </dgm:t>
    </dgm:pt>
    <dgm:pt modelId="{87D4641B-DB08-41FD-BB2D-EB41AAEEC4F3}" type="parTrans" cxnId="{DFD57BEA-3900-47FB-951E-6C185D6CC86B}">
      <dgm:prSet/>
      <dgm:spPr/>
      <dgm:t>
        <a:bodyPr/>
        <a:lstStyle/>
        <a:p>
          <a:endParaRPr lang="en-US"/>
        </a:p>
      </dgm:t>
    </dgm:pt>
    <dgm:pt modelId="{31301344-E308-4506-9EC3-BD298801775E}" type="sibTrans" cxnId="{DFD57BEA-3900-47FB-951E-6C185D6CC86B}">
      <dgm:prSet/>
      <dgm:spPr/>
      <dgm:t>
        <a:bodyPr/>
        <a:lstStyle/>
        <a:p>
          <a:endParaRPr lang="en-US"/>
        </a:p>
      </dgm:t>
    </dgm:pt>
    <dgm:pt modelId="{D2F60EB8-0700-4820-AA9A-D63946FC8D77}">
      <dgm:prSet custT="1"/>
      <dgm:spPr/>
      <dgm:t>
        <a:bodyPr/>
        <a:lstStyle/>
        <a:p>
          <a:r>
            <a:rPr lang="en-US" sz="1800" dirty="0" smtClean="0"/>
            <a:t>Uses SEE for enrollment management</a:t>
          </a:r>
          <a:endParaRPr lang="en-US" sz="1800" dirty="0"/>
        </a:p>
      </dgm:t>
    </dgm:pt>
    <dgm:pt modelId="{8B9A6A81-0E78-4FF2-8201-73348E3D830B}" type="parTrans" cxnId="{10C1DB77-55C2-47A4-A9BF-7C864F004197}">
      <dgm:prSet/>
      <dgm:spPr/>
      <dgm:t>
        <a:bodyPr/>
        <a:lstStyle/>
        <a:p>
          <a:endParaRPr lang="en-US"/>
        </a:p>
      </dgm:t>
    </dgm:pt>
    <dgm:pt modelId="{75C20496-C7F1-4EDF-B9F8-C2ECF76D2CC8}" type="sibTrans" cxnId="{10C1DB77-55C2-47A4-A9BF-7C864F004197}">
      <dgm:prSet/>
      <dgm:spPr/>
      <dgm:t>
        <a:bodyPr/>
        <a:lstStyle/>
        <a:p>
          <a:endParaRPr lang="en-US"/>
        </a:p>
      </dgm:t>
    </dgm:pt>
    <dgm:pt modelId="{B0E208F9-6F7C-4D01-B1E0-0C5727A644D9}" type="pres">
      <dgm:prSet presAssocID="{A7569CE2-BF5B-40E4-B9AD-DCE8C2FD0EA5}" presName="hierChild1" presStyleCnt="0">
        <dgm:presLayoutVars>
          <dgm:orgChart val="1"/>
          <dgm:chPref val="1"/>
          <dgm:dir/>
          <dgm:animOne val="branch"/>
          <dgm:animLvl val="lvl"/>
          <dgm:resizeHandles/>
        </dgm:presLayoutVars>
      </dgm:prSet>
      <dgm:spPr/>
      <dgm:t>
        <a:bodyPr/>
        <a:lstStyle/>
        <a:p>
          <a:endParaRPr lang="en-US"/>
        </a:p>
      </dgm:t>
    </dgm:pt>
    <dgm:pt modelId="{604F1FF1-192D-4157-AA47-62D2578D38E5}" type="pres">
      <dgm:prSet presAssocID="{37767A8A-917F-4057-9B10-A38001EC7D45}" presName="hierRoot1" presStyleCnt="0">
        <dgm:presLayoutVars>
          <dgm:hierBranch val="init"/>
        </dgm:presLayoutVars>
      </dgm:prSet>
      <dgm:spPr/>
      <dgm:t>
        <a:bodyPr/>
        <a:lstStyle/>
        <a:p>
          <a:endParaRPr lang="en-US"/>
        </a:p>
      </dgm:t>
    </dgm:pt>
    <dgm:pt modelId="{E4BCFCA6-ED31-49D8-BD4D-00BA382681ED}" type="pres">
      <dgm:prSet presAssocID="{37767A8A-917F-4057-9B10-A38001EC7D45}" presName="rootComposite1" presStyleCnt="0"/>
      <dgm:spPr/>
      <dgm:t>
        <a:bodyPr/>
        <a:lstStyle/>
        <a:p>
          <a:endParaRPr lang="en-US"/>
        </a:p>
      </dgm:t>
    </dgm:pt>
    <dgm:pt modelId="{8A97EB84-5352-4741-B06A-5AF6B3283901}" type="pres">
      <dgm:prSet presAssocID="{37767A8A-917F-4057-9B10-A38001EC7D45}" presName="rootText1" presStyleLbl="node0" presStyleIdx="0" presStyleCnt="1">
        <dgm:presLayoutVars>
          <dgm:chPref val="3"/>
        </dgm:presLayoutVars>
      </dgm:prSet>
      <dgm:spPr/>
      <dgm:t>
        <a:bodyPr/>
        <a:lstStyle/>
        <a:p>
          <a:endParaRPr lang="en-US"/>
        </a:p>
      </dgm:t>
    </dgm:pt>
    <dgm:pt modelId="{FBCE8BFF-A4DE-4B19-9A98-32174206FEB2}" type="pres">
      <dgm:prSet presAssocID="{37767A8A-917F-4057-9B10-A38001EC7D45}" presName="rootConnector1" presStyleLbl="node1" presStyleIdx="0" presStyleCnt="0"/>
      <dgm:spPr/>
      <dgm:t>
        <a:bodyPr/>
        <a:lstStyle/>
        <a:p>
          <a:endParaRPr lang="en-US"/>
        </a:p>
      </dgm:t>
    </dgm:pt>
    <dgm:pt modelId="{BD253640-FBA4-4CF7-BEBD-A7543C044AD5}" type="pres">
      <dgm:prSet presAssocID="{37767A8A-917F-4057-9B10-A38001EC7D45}" presName="hierChild2" presStyleCnt="0"/>
      <dgm:spPr/>
      <dgm:t>
        <a:bodyPr/>
        <a:lstStyle/>
        <a:p>
          <a:endParaRPr lang="en-US"/>
        </a:p>
      </dgm:t>
    </dgm:pt>
    <dgm:pt modelId="{75084A83-D2C6-4167-95F0-6910866D4193}" type="pres">
      <dgm:prSet presAssocID="{87CB1003-4A00-4B04-9A23-C520F112D4BF}" presName="Name37" presStyleLbl="parChTrans1D2" presStyleIdx="0" presStyleCnt="2"/>
      <dgm:spPr/>
      <dgm:t>
        <a:bodyPr/>
        <a:lstStyle/>
        <a:p>
          <a:endParaRPr lang="en-US"/>
        </a:p>
      </dgm:t>
    </dgm:pt>
    <dgm:pt modelId="{930B9CF8-CC2E-48A1-85D1-63F6FF87BE4F}" type="pres">
      <dgm:prSet presAssocID="{E9AFF189-1836-4636-BB8A-E2962CFFB705}" presName="hierRoot2" presStyleCnt="0">
        <dgm:presLayoutVars>
          <dgm:hierBranch val="init"/>
        </dgm:presLayoutVars>
      </dgm:prSet>
      <dgm:spPr/>
      <dgm:t>
        <a:bodyPr/>
        <a:lstStyle/>
        <a:p>
          <a:endParaRPr lang="en-US"/>
        </a:p>
      </dgm:t>
    </dgm:pt>
    <dgm:pt modelId="{94F9370B-9E85-42FB-874A-FFF9EDC6E305}" type="pres">
      <dgm:prSet presAssocID="{E9AFF189-1836-4636-BB8A-E2962CFFB705}" presName="rootComposite" presStyleCnt="0"/>
      <dgm:spPr/>
      <dgm:t>
        <a:bodyPr/>
        <a:lstStyle/>
        <a:p>
          <a:endParaRPr lang="en-US"/>
        </a:p>
      </dgm:t>
    </dgm:pt>
    <dgm:pt modelId="{7116D849-10B1-40B6-87EE-81F22A5F6C28}" type="pres">
      <dgm:prSet presAssocID="{E9AFF189-1836-4636-BB8A-E2962CFFB705}" presName="rootText" presStyleLbl="node2" presStyleIdx="0" presStyleCnt="2">
        <dgm:presLayoutVars>
          <dgm:chPref val="3"/>
        </dgm:presLayoutVars>
      </dgm:prSet>
      <dgm:spPr/>
      <dgm:t>
        <a:bodyPr/>
        <a:lstStyle/>
        <a:p>
          <a:endParaRPr lang="en-US"/>
        </a:p>
      </dgm:t>
    </dgm:pt>
    <dgm:pt modelId="{561C0291-7AEB-4C8C-9B5A-3CEA547DDF56}" type="pres">
      <dgm:prSet presAssocID="{E9AFF189-1836-4636-BB8A-E2962CFFB705}" presName="rootConnector" presStyleLbl="node2" presStyleIdx="0" presStyleCnt="2"/>
      <dgm:spPr/>
      <dgm:t>
        <a:bodyPr/>
        <a:lstStyle/>
        <a:p>
          <a:endParaRPr lang="en-US"/>
        </a:p>
      </dgm:t>
    </dgm:pt>
    <dgm:pt modelId="{D9DE9EEA-D120-4F99-B190-DBD1A80F5DB1}" type="pres">
      <dgm:prSet presAssocID="{E9AFF189-1836-4636-BB8A-E2962CFFB705}" presName="hierChild4" presStyleCnt="0"/>
      <dgm:spPr/>
      <dgm:t>
        <a:bodyPr/>
        <a:lstStyle/>
        <a:p>
          <a:endParaRPr lang="en-US"/>
        </a:p>
      </dgm:t>
    </dgm:pt>
    <dgm:pt modelId="{72D233AA-46FB-4B37-AE1B-37F3D8A01A4E}" type="pres">
      <dgm:prSet presAssocID="{87D4641B-DB08-41FD-BB2D-EB41AAEEC4F3}" presName="Name37" presStyleLbl="parChTrans1D3" presStyleIdx="0" presStyleCnt="3"/>
      <dgm:spPr/>
      <dgm:t>
        <a:bodyPr/>
        <a:lstStyle/>
        <a:p>
          <a:endParaRPr lang="en-US"/>
        </a:p>
      </dgm:t>
    </dgm:pt>
    <dgm:pt modelId="{FA677C58-134C-4142-AB1E-8D901E87F6AA}" type="pres">
      <dgm:prSet presAssocID="{5DD55502-770D-4ABD-ABE1-99667B79A6D4}" presName="hierRoot2" presStyleCnt="0">
        <dgm:presLayoutVars>
          <dgm:hierBranch val="l"/>
        </dgm:presLayoutVars>
      </dgm:prSet>
      <dgm:spPr/>
      <dgm:t>
        <a:bodyPr/>
        <a:lstStyle/>
        <a:p>
          <a:endParaRPr lang="en-US"/>
        </a:p>
      </dgm:t>
    </dgm:pt>
    <dgm:pt modelId="{F7A9CF95-DBB0-4866-ADEF-728AD852CF3F}" type="pres">
      <dgm:prSet presAssocID="{5DD55502-770D-4ABD-ABE1-99667B79A6D4}" presName="rootComposite" presStyleCnt="0"/>
      <dgm:spPr/>
      <dgm:t>
        <a:bodyPr/>
        <a:lstStyle/>
        <a:p>
          <a:endParaRPr lang="en-US"/>
        </a:p>
      </dgm:t>
    </dgm:pt>
    <dgm:pt modelId="{A3A9FA6C-681E-4E62-8FFE-0642896E1048}" type="pres">
      <dgm:prSet presAssocID="{5DD55502-770D-4ABD-ABE1-99667B79A6D4}" presName="rootText" presStyleLbl="node3" presStyleIdx="0" presStyleCnt="3" custScaleX="116157" custScaleY="148734">
        <dgm:presLayoutVars>
          <dgm:chPref val="3"/>
        </dgm:presLayoutVars>
      </dgm:prSet>
      <dgm:spPr/>
      <dgm:t>
        <a:bodyPr/>
        <a:lstStyle/>
        <a:p>
          <a:endParaRPr lang="en-US"/>
        </a:p>
      </dgm:t>
    </dgm:pt>
    <dgm:pt modelId="{4706E374-8468-47FD-B199-76CE8F7F41A7}" type="pres">
      <dgm:prSet presAssocID="{5DD55502-770D-4ABD-ABE1-99667B79A6D4}" presName="rootConnector" presStyleLbl="node3" presStyleIdx="0" presStyleCnt="3"/>
      <dgm:spPr/>
      <dgm:t>
        <a:bodyPr/>
        <a:lstStyle/>
        <a:p>
          <a:endParaRPr lang="en-US"/>
        </a:p>
      </dgm:t>
    </dgm:pt>
    <dgm:pt modelId="{0FDCA7FD-0E77-4972-BE09-3F7D92D30162}" type="pres">
      <dgm:prSet presAssocID="{5DD55502-770D-4ABD-ABE1-99667B79A6D4}" presName="hierChild4" presStyleCnt="0"/>
      <dgm:spPr/>
      <dgm:t>
        <a:bodyPr/>
        <a:lstStyle/>
        <a:p>
          <a:endParaRPr lang="en-US"/>
        </a:p>
      </dgm:t>
    </dgm:pt>
    <dgm:pt modelId="{5B3A06AE-8A69-47A2-A363-3978EFE93775}" type="pres">
      <dgm:prSet presAssocID="{5DD55502-770D-4ABD-ABE1-99667B79A6D4}" presName="hierChild5" presStyleCnt="0"/>
      <dgm:spPr/>
      <dgm:t>
        <a:bodyPr/>
        <a:lstStyle/>
        <a:p>
          <a:endParaRPr lang="en-US"/>
        </a:p>
      </dgm:t>
    </dgm:pt>
    <dgm:pt modelId="{B950EFD6-0985-420B-8F93-7B7C8B9B16A2}" type="pres">
      <dgm:prSet presAssocID="{E9AFF189-1836-4636-BB8A-E2962CFFB705}" presName="hierChild5" presStyleCnt="0"/>
      <dgm:spPr/>
      <dgm:t>
        <a:bodyPr/>
        <a:lstStyle/>
        <a:p>
          <a:endParaRPr lang="en-US"/>
        </a:p>
      </dgm:t>
    </dgm:pt>
    <dgm:pt modelId="{F1AE4F3D-78D5-4A57-8281-53C5F8225AFC}" type="pres">
      <dgm:prSet presAssocID="{A81507B3-6F29-476D-983B-CF8F0FA64096}" presName="Name37" presStyleLbl="parChTrans1D2" presStyleIdx="1" presStyleCnt="2"/>
      <dgm:spPr/>
      <dgm:t>
        <a:bodyPr/>
        <a:lstStyle/>
        <a:p>
          <a:endParaRPr lang="en-US"/>
        </a:p>
      </dgm:t>
    </dgm:pt>
    <dgm:pt modelId="{613E3167-90DA-40D1-8C7F-E4E935EE29EC}" type="pres">
      <dgm:prSet presAssocID="{1CB27DDE-C934-4E1E-9966-EA61594FEF1C}" presName="hierRoot2" presStyleCnt="0">
        <dgm:presLayoutVars>
          <dgm:hierBranch val="init"/>
        </dgm:presLayoutVars>
      </dgm:prSet>
      <dgm:spPr/>
      <dgm:t>
        <a:bodyPr/>
        <a:lstStyle/>
        <a:p>
          <a:endParaRPr lang="en-US"/>
        </a:p>
      </dgm:t>
    </dgm:pt>
    <dgm:pt modelId="{3488F067-28CC-4CEB-B437-91350B9AF33F}" type="pres">
      <dgm:prSet presAssocID="{1CB27DDE-C934-4E1E-9966-EA61594FEF1C}" presName="rootComposite" presStyleCnt="0"/>
      <dgm:spPr/>
      <dgm:t>
        <a:bodyPr/>
        <a:lstStyle/>
        <a:p>
          <a:endParaRPr lang="en-US"/>
        </a:p>
      </dgm:t>
    </dgm:pt>
    <dgm:pt modelId="{89257A2A-CE45-46DA-A257-7101B51F6BCF}" type="pres">
      <dgm:prSet presAssocID="{1CB27DDE-C934-4E1E-9966-EA61594FEF1C}" presName="rootText" presStyleLbl="node2" presStyleIdx="1" presStyleCnt="2">
        <dgm:presLayoutVars>
          <dgm:chPref val="3"/>
        </dgm:presLayoutVars>
      </dgm:prSet>
      <dgm:spPr/>
      <dgm:t>
        <a:bodyPr/>
        <a:lstStyle/>
        <a:p>
          <a:endParaRPr lang="en-US"/>
        </a:p>
      </dgm:t>
    </dgm:pt>
    <dgm:pt modelId="{581C0F43-BAFF-4251-A1D9-5AE1823018E7}" type="pres">
      <dgm:prSet presAssocID="{1CB27DDE-C934-4E1E-9966-EA61594FEF1C}" presName="rootConnector" presStyleLbl="node2" presStyleIdx="1" presStyleCnt="2"/>
      <dgm:spPr/>
      <dgm:t>
        <a:bodyPr/>
        <a:lstStyle/>
        <a:p>
          <a:endParaRPr lang="en-US"/>
        </a:p>
      </dgm:t>
    </dgm:pt>
    <dgm:pt modelId="{B81F9A3B-DB4D-4C61-9B81-6BA75D7581CB}" type="pres">
      <dgm:prSet presAssocID="{1CB27DDE-C934-4E1E-9966-EA61594FEF1C}" presName="hierChild4" presStyleCnt="0"/>
      <dgm:spPr/>
      <dgm:t>
        <a:bodyPr/>
        <a:lstStyle/>
        <a:p>
          <a:endParaRPr lang="en-US"/>
        </a:p>
      </dgm:t>
    </dgm:pt>
    <dgm:pt modelId="{8764B683-5A50-4432-B480-0494110E26C5}" type="pres">
      <dgm:prSet presAssocID="{EB0AD11A-A371-4553-9F5D-9F411D0ED867}" presName="Name37" presStyleLbl="parChTrans1D3" presStyleIdx="1" presStyleCnt="3"/>
      <dgm:spPr/>
      <dgm:t>
        <a:bodyPr/>
        <a:lstStyle/>
        <a:p>
          <a:endParaRPr lang="en-US"/>
        </a:p>
      </dgm:t>
    </dgm:pt>
    <dgm:pt modelId="{97FF58DB-7084-46C3-858B-2D6C530BD63C}" type="pres">
      <dgm:prSet presAssocID="{C68BABEA-885D-4FC7-9CA7-ECF5CF34128A}" presName="hierRoot2" presStyleCnt="0">
        <dgm:presLayoutVars>
          <dgm:hierBranch val="init"/>
        </dgm:presLayoutVars>
      </dgm:prSet>
      <dgm:spPr/>
      <dgm:t>
        <a:bodyPr/>
        <a:lstStyle/>
        <a:p>
          <a:endParaRPr lang="en-US"/>
        </a:p>
      </dgm:t>
    </dgm:pt>
    <dgm:pt modelId="{FBD38304-F718-4E8D-86A0-2F0EABE340E4}" type="pres">
      <dgm:prSet presAssocID="{C68BABEA-885D-4FC7-9CA7-ECF5CF34128A}" presName="rootComposite" presStyleCnt="0"/>
      <dgm:spPr/>
      <dgm:t>
        <a:bodyPr/>
        <a:lstStyle/>
        <a:p>
          <a:endParaRPr lang="en-US"/>
        </a:p>
      </dgm:t>
    </dgm:pt>
    <dgm:pt modelId="{A61FA1A4-E730-4456-9648-07F4F1D4DF61}" type="pres">
      <dgm:prSet presAssocID="{C68BABEA-885D-4FC7-9CA7-ECF5CF34128A}" presName="rootText" presStyleLbl="node3" presStyleIdx="1" presStyleCnt="3" custScaleX="120719" custScaleY="117303">
        <dgm:presLayoutVars>
          <dgm:chPref val="3"/>
        </dgm:presLayoutVars>
      </dgm:prSet>
      <dgm:spPr/>
      <dgm:t>
        <a:bodyPr/>
        <a:lstStyle/>
        <a:p>
          <a:endParaRPr lang="en-US"/>
        </a:p>
      </dgm:t>
    </dgm:pt>
    <dgm:pt modelId="{BBAEBB6A-46CD-4082-AC3B-E1395A5EEC10}" type="pres">
      <dgm:prSet presAssocID="{C68BABEA-885D-4FC7-9CA7-ECF5CF34128A}" presName="rootConnector" presStyleLbl="node3" presStyleIdx="1" presStyleCnt="3"/>
      <dgm:spPr/>
      <dgm:t>
        <a:bodyPr/>
        <a:lstStyle/>
        <a:p>
          <a:endParaRPr lang="en-US"/>
        </a:p>
      </dgm:t>
    </dgm:pt>
    <dgm:pt modelId="{788AA1B4-E3F2-4808-9D87-7FBB0C9341FF}" type="pres">
      <dgm:prSet presAssocID="{C68BABEA-885D-4FC7-9CA7-ECF5CF34128A}" presName="hierChild4" presStyleCnt="0"/>
      <dgm:spPr/>
      <dgm:t>
        <a:bodyPr/>
        <a:lstStyle/>
        <a:p>
          <a:endParaRPr lang="en-US"/>
        </a:p>
      </dgm:t>
    </dgm:pt>
    <dgm:pt modelId="{18598B7B-267D-4A7F-BAF3-DB946943EDE5}" type="pres">
      <dgm:prSet presAssocID="{C68BABEA-885D-4FC7-9CA7-ECF5CF34128A}" presName="hierChild5" presStyleCnt="0"/>
      <dgm:spPr/>
      <dgm:t>
        <a:bodyPr/>
        <a:lstStyle/>
        <a:p>
          <a:endParaRPr lang="en-US"/>
        </a:p>
      </dgm:t>
    </dgm:pt>
    <dgm:pt modelId="{568C1966-B8BB-4321-8B75-39A342F1FB0B}" type="pres">
      <dgm:prSet presAssocID="{8B9A6A81-0E78-4FF2-8201-73348E3D830B}" presName="Name37" presStyleLbl="parChTrans1D3" presStyleIdx="2" presStyleCnt="3"/>
      <dgm:spPr/>
      <dgm:t>
        <a:bodyPr/>
        <a:lstStyle/>
        <a:p>
          <a:endParaRPr lang="en-US"/>
        </a:p>
      </dgm:t>
    </dgm:pt>
    <dgm:pt modelId="{0A5E96C9-ECBA-4F1B-9720-3C6A7CE5D0A9}" type="pres">
      <dgm:prSet presAssocID="{D2F60EB8-0700-4820-AA9A-D63946FC8D77}" presName="hierRoot2" presStyleCnt="0">
        <dgm:presLayoutVars>
          <dgm:hierBranch val="init"/>
        </dgm:presLayoutVars>
      </dgm:prSet>
      <dgm:spPr/>
      <dgm:t>
        <a:bodyPr/>
        <a:lstStyle/>
        <a:p>
          <a:endParaRPr lang="en-US"/>
        </a:p>
      </dgm:t>
    </dgm:pt>
    <dgm:pt modelId="{E95BF84C-CF65-42CB-8873-6729FB7A6CB4}" type="pres">
      <dgm:prSet presAssocID="{D2F60EB8-0700-4820-AA9A-D63946FC8D77}" presName="rootComposite" presStyleCnt="0"/>
      <dgm:spPr/>
      <dgm:t>
        <a:bodyPr/>
        <a:lstStyle/>
        <a:p>
          <a:endParaRPr lang="en-US"/>
        </a:p>
      </dgm:t>
    </dgm:pt>
    <dgm:pt modelId="{AAC55BC4-7F28-45AD-8B1C-364856396B00}" type="pres">
      <dgm:prSet presAssocID="{D2F60EB8-0700-4820-AA9A-D63946FC8D77}" presName="rootText" presStyleLbl="node3" presStyleIdx="2" presStyleCnt="3" custScaleX="118316" custScaleY="110492">
        <dgm:presLayoutVars>
          <dgm:chPref val="3"/>
        </dgm:presLayoutVars>
      </dgm:prSet>
      <dgm:spPr/>
      <dgm:t>
        <a:bodyPr/>
        <a:lstStyle/>
        <a:p>
          <a:endParaRPr lang="en-US"/>
        </a:p>
      </dgm:t>
    </dgm:pt>
    <dgm:pt modelId="{5EF1A83E-5F9B-4191-8E3F-9BCB7DCBBE7E}" type="pres">
      <dgm:prSet presAssocID="{D2F60EB8-0700-4820-AA9A-D63946FC8D77}" presName="rootConnector" presStyleLbl="node3" presStyleIdx="2" presStyleCnt="3"/>
      <dgm:spPr/>
      <dgm:t>
        <a:bodyPr/>
        <a:lstStyle/>
        <a:p>
          <a:endParaRPr lang="en-US"/>
        </a:p>
      </dgm:t>
    </dgm:pt>
    <dgm:pt modelId="{31D7CC1B-2AD0-4CDB-8FE5-01125C9D5D6A}" type="pres">
      <dgm:prSet presAssocID="{D2F60EB8-0700-4820-AA9A-D63946FC8D77}" presName="hierChild4" presStyleCnt="0"/>
      <dgm:spPr/>
      <dgm:t>
        <a:bodyPr/>
        <a:lstStyle/>
        <a:p>
          <a:endParaRPr lang="en-US"/>
        </a:p>
      </dgm:t>
    </dgm:pt>
    <dgm:pt modelId="{FA947017-2B18-4AE6-B11F-7113FBDB8ADA}" type="pres">
      <dgm:prSet presAssocID="{D2F60EB8-0700-4820-AA9A-D63946FC8D77}" presName="hierChild5" presStyleCnt="0"/>
      <dgm:spPr/>
      <dgm:t>
        <a:bodyPr/>
        <a:lstStyle/>
        <a:p>
          <a:endParaRPr lang="en-US"/>
        </a:p>
      </dgm:t>
    </dgm:pt>
    <dgm:pt modelId="{F755D4B6-E126-4345-B402-B9066A2BC242}" type="pres">
      <dgm:prSet presAssocID="{1CB27DDE-C934-4E1E-9966-EA61594FEF1C}" presName="hierChild5" presStyleCnt="0"/>
      <dgm:spPr/>
      <dgm:t>
        <a:bodyPr/>
        <a:lstStyle/>
        <a:p>
          <a:endParaRPr lang="en-US"/>
        </a:p>
      </dgm:t>
    </dgm:pt>
    <dgm:pt modelId="{5E6F58EF-51E9-46AA-84BD-129B99C6B31D}" type="pres">
      <dgm:prSet presAssocID="{37767A8A-917F-4057-9B10-A38001EC7D45}" presName="hierChild3" presStyleCnt="0"/>
      <dgm:spPr/>
      <dgm:t>
        <a:bodyPr/>
        <a:lstStyle/>
        <a:p>
          <a:endParaRPr lang="en-US"/>
        </a:p>
      </dgm:t>
    </dgm:pt>
  </dgm:ptLst>
  <dgm:cxnLst>
    <dgm:cxn modelId="{29F4FE21-5C0C-4D6B-897B-3FDE69F28C47}" type="presOf" srcId="{37767A8A-917F-4057-9B10-A38001EC7D45}" destId="{FBCE8BFF-A4DE-4B19-9A98-32174206FEB2}" srcOrd="1" destOrd="0" presId="urn:microsoft.com/office/officeart/2005/8/layout/orgChart1"/>
    <dgm:cxn modelId="{657E685F-CC82-45C2-9B90-2BECD6E18275}" type="presOf" srcId="{A7569CE2-BF5B-40E4-B9AD-DCE8C2FD0EA5}" destId="{B0E208F9-6F7C-4D01-B1E0-0C5727A644D9}" srcOrd="0" destOrd="0" presId="urn:microsoft.com/office/officeart/2005/8/layout/orgChart1"/>
    <dgm:cxn modelId="{9259AB71-A905-4688-89E6-E7A73F695530}" type="presOf" srcId="{5DD55502-770D-4ABD-ABE1-99667B79A6D4}" destId="{4706E374-8468-47FD-B199-76CE8F7F41A7}" srcOrd="1" destOrd="0" presId="urn:microsoft.com/office/officeart/2005/8/layout/orgChart1"/>
    <dgm:cxn modelId="{24D58C4E-5F95-4C81-AD69-434C2B8C1A0E}" type="presOf" srcId="{87D4641B-DB08-41FD-BB2D-EB41AAEEC4F3}" destId="{72D233AA-46FB-4B37-AE1B-37F3D8A01A4E}" srcOrd="0" destOrd="0" presId="urn:microsoft.com/office/officeart/2005/8/layout/orgChart1"/>
    <dgm:cxn modelId="{8881A465-A5A7-4D1B-97E3-1238F31D3EF9}" type="presOf" srcId="{C68BABEA-885D-4FC7-9CA7-ECF5CF34128A}" destId="{A61FA1A4-E730-4456-9648-07F4F1D4DF61}" srcOrd="0" destOrd="0" presId="urn:microsoft.com/office/officeart/2005/8/layout/orgChart1"/>
    <dgm:cxn modelId="{D340ADAF-F3EC-431D-BDA5-BA825CFC4414}" srcId="{37767A8A-917F-4057-9B10-A38001EC7D45}" destId="{E9AFF189-1836-4636-BB8A-E2962CFFB705}" srcOrd="0" destOrd="0" parTransId="{87CB1003-4A00-4B04-9A23-C520F112D4BF}" sibTransId="{5193372B-FADC-4AFF-AF10-3E72463CCBC6}"/>
    <dgm:cxn modelId="{A2BD6D46-711D-4013-9F78-32C17E25DAF3}" type="presOf" srcId="{E9AFF189-1836-4636-BB8A-E2962CFFB705}" destId="{7116D849-10B1-40B6-87EE-81F22A5F6C28}" srcOrd="0" destOrd="0" presId="urn:microsoft.com/office/officeart/2005/8/layout/orgChart1"/>
    <dgm:cxn modelId="{0450DC68-9775-4590-B74C-2D9EB0932808}" srcId="{37767A8A-917F-4057-9B10-A38001EC7D45}" destId="{1CB27DDE-C934-4E1E-9966-EA61594FEF1C}" srcOrd="1" destOrd="0" parTransId="{A81507B3-6F29-476D-983B-CF8F0FA64096}" sibTransId="{D5C3F8AF-2760-4744-800B-69516734B120}"/>
    <dgm:cxn modelId="{B143F572-8A08-4203-867D-5E1F89BAE4D7}" type="presOf" srcId="{D2F60EB8-0700-4820-AA9A-D63946FC8D77}" destId="{5EF1A83E-5F9B-4191-8E3F-9BCB7DCBBE7E}" srcOrd="1" destOrd="0" presId="urn:microsoft.com/office/officeart/2005/8/layout/orgChart1"/>
    <dgm:cxn modelId="{EC59FA22-9D58-4BA4-82CF-8DA841DDC836}" type="presOf" srcId="{5DD55502-770D-4ABD-ABE1-99667B79A6D4}" destId="{A3A9FA6C-681E-4E62-8FFE-0642896E1048}" srcOrd="0" destOrd="0" presId="urn:microsoft.com/office/officeart/2005/8/layout/orgChart1"/>
    <dgm:cxn modelId="{49D8A843-0E10-435A-A110-0A3A6D3A0073}" type="presOf" srcId="{D2F60EB8-0700-4820-AA9A-D63946FC8D77}" destId="{AAC55BC4-7F28-45AD-8B1C-364856396B00}" srcOrd="0" destOrd="0" presId="urn:microsoft.com/office/officeart/2005/8/layout/orgChart1"/>
    <dgm:cxn modelId="{C078710B-EAE9-46DF-AE59-9F7E965BA5E5}" type="presOf" srcId="{EB0AD11A-A371-4553-9F5D-9F411D0ED867}" destId="{8764B683-5A50-4432-B480-0494110E26C5}" srcOrd="0" destOrd="0" presId="urn:microsoft.com/office/officeart/2005/8/layout/orgChart1"/>
    <dgm:cxn modelId="{10C1DB77-55C2-47A4-A9BF-7C864F004197}" srcId="{1CB27DDE-C934-4E1E-9966-EA61594FEF1C}" destId="{D2F60EB8-0700-4820-AA9A-D63946FC8D77}" srcOrd="1" destOrd="0" parTransId="{8B9A6A81-0E78-4FF2-8201-73348E3D830B}" sibTransId="{75C20496-C7F1-4EDF-B9F8-C2ECF76D2CC8}"/>
    <dgm:cxn modelId="{8487A098-2A14-4177-A103-2E9647184F6C}" type="presOf" srcId="{8B9A6A81-0E78-4FF2-8201-73348E3D830B}" destId="{568C1966-B8BB-4321-8B75-39A342F1FB0B}" srcOrd="0" destOrd="0" presId="urn:microsoft.com/office/officeart/2005/8/layout/orgChart1"/>
    <dgm:cxn modelId="{1D5ABDBA-8CD8-4C18-9807-B92638EDB153}" type="presOf" srcId="{37767A8A-917F-4057-9B10-A38001EC7D45}" destId="{8A97EB84-5352-4741-B06A-5AF6B3283901}" srcOrd="0" destOrd="0" presId="urn:microsoft.com/office/officeart/2005/8/layout/orgChart1"/>
    <dgm:cxn modelId="{668B75FB-B5D0-47C1-A8F0-F6B36D8B13F8}" srcId="{1CB27DDE-C934-4E1E-9966-EA61594FEF1C}" destId="{C68BABEA-885D-4FC7-9CA7-ECF5CF34128A}" srcOrd="0" destOrd="0" parTransId="{EB0AD11A-A371-4553-9F5D-9F411D0ED867}" sibTransId="{C9A107FC-72EC-470B-8971-FC52F0045B74}"/>
    <dgm:cxn modelId="{AE3B497D-7446-465F-9DBD-E12E320A8814}" srcId="{A7569CE2-BF5B-40E4-B9AD-DCE8C2FD0EA5}" destId="{37767A8A-917F-4057-9B10-A38001EC7D45}" srcOrd="0" destOrd="0" parTransId="{583ADF8C-158A-44B0-B89C-F1EE3E2FF08E}" sibTransId="{0FA9687D-5F20-48E9-A7EC-56BC924F9CE2}"/>
    <dgm:cxn modelId="{59DF2098-DBF1-45C5-923C-0722970FC29E}" type="presOf" srcId="{C68BABEA-885D-4FC7-9CA7-ECF5CF34128A}" destId="{BBAEBB6A-46CD-4082-AC3B-E1395A5EEC10}" srcOrd="1" destOrd="0" presId="urn:microsoft.com/office/officeart/2005/8/layout/orgChart1"/>
    <dgm:cxn modelId="{0060318A-0CE6-4986-B510-443E382FDC8C}" type="presOf" srcId="{A81507B3-6F29-476D-983B-CF8F0FA64096}" destId="{F1AE4F3D-78D5-4A57-8281-53C5F8225AFC}" srcOrd="0" destOrd="0" presId="urn:microsoft.com/office/officeart/2005/8/layout/orgChart1"/>
    <dgm:cxn modelId="{AB243F60-9AE2-43A5-8133-8B5CB4ACA39E}" type="presOf" srcId="{E9AFF189-1836-4636-BB8A-E2962CFFB705}" destId="{561C0291-7AEB-4C8C-9B5A-3CEA547DDF56}" srcOrd="1" destOrd="0" presId="urn:microsoft.com/office/officeart/2005/8/layout/orgChart1"/>
    <dgm:cxn modelId="{E1E4BE60-98E9-4849-A50A-92C8CDE0376C}" type="presOf" srcId="{1CB27DDE-C934-4E1E-9966-EA61594FEF1C}" destId="{581C0F43-BAFF-4251-A1D9-5AE1823018E7}" srcOrd="1" destOrd="0" presId="urn:microsoft.com/office/officeart/2005/8/layout/orgChart1"/>
    <dgm:cxn modelId="{23526E9C-FF9E-4965-B01E-87CDFC1AA071}" type="presOf" srcId="{1CB27DDE-C934-4E1E-9966-EA61594FEF1C}" destId="{89257A2A-CE45-46DA-A257-7101B51F6BCF}" srcOrd="0" destOrd="0" presId="urn:microsoft.com/office/officeart/2005/8/layout/orgChart1"/>
    <dgm:cxn modelId="{DFD57BEA-3900-47FB-951E-6C185D6CC86B}" srcId="{E9AFF189-1836-4636-BB8A-E2962CFFB705}" destId="{5DD55502-770D-4ABD-ABE1-99667B79A6D4}" srcOrd="0" destOrd="0" parTransId="{87D4641B-DB08-41FD-BB2D-EB41AAEEC4F3}" sibTransId="{31301344-E308-4506-9EC3-BD298801775E}"/>
    <dgm:cxn modelId="{9A23531D-7CFA-4F73-8F87-04920F44DB64}" type="presOf" srcId="{87CB1003-4A00-4B04-9A23-C520F112D4BF}" destId="{75084A83-D2C6-4167-95F0-6910866D4193}" srcOrd="0" destOrd="0" presId="urn:microsoft.com/office/officeart/2005/8/layout/orgChart1"/>
    <dgm:cxn modelId="{CC452B75-F8A6-46E8-93DD-2C2035EE37E8}" type="presParOf" srcId="{B0E208F9-6F7C-4D01-B1E0-0C5727A644D9}" destId="{604F1FF1-192D-4157-AA47-62D2578D38E5}" srcOrd="0" destOrd="0" presId="urn:microsoft.com/office/officeart/2005/8/layout/orgChart1"/>
    <dgm:cxn modelId="{8119E7CD-A9D1-453B-9D07-55B4A17545D1}" type="presParOf" srcId="{604F1FF1-192D-4157-AA47-62D2578D38E5}" destId="{E4BCFCA6-ED31-49D8-BD4D-00BA382681ED}" srcOrd="0" destOrd="0" presId="urn:microsoft.com/office/officeart/2005/8/layout/orgChart1"/>
    <dgm:cxn modelId="{A911F583-1D83-4D53-8037-1DBB2A03A13A}" type="presParOf" srcId="{E4BCFCA6-ED31-49D8-BD4D-00BA382681ED}" destId="{8A97EB84-5352-4741-B06A-5AF6B3283901}" srcOrd="0" destOrd="0" presId="urn:microsoft.com/office/officeart/2005/8/layout/orgChart1"/>
    <dgm:cxn modelId="{7040FE23-5C52-4704-9D5A-A45F6BDAB85B}" type="presParOf" srcId="{E4BCFCA6-ED31-49D8-BD4D-00BA382681ED}" destId="{FBCE8BFF-A4DE-4B19-9A98-32174206FEB2}" srcOrd="1" destOrd="0" presId="urn:microsoft.com/office/officeart/2005/8/layout/orgChart1"/>
    <dgm:cxn modelId="{0C49560E-868A-46A2-9597-68B86A006C55}" type="presParOf" srcId="{604F1FF1-192D-4157-AA47-62D2578D38E5}" destId="{BD253640-FBA4-4CF7-BEBD-A7543C044AD5}" srcOrd="1" destOrd="0" presId="urn:microsoft.com/office/officeart/2005/8/layout/orgChart1"/>
    <dgm:cxn modelId="{458D84C9-5B22-472A-9B5B-641887309375}" type="presParOf" srcId="{BD253640-FBA4-4CF7-BEBD-A7543C044AD5}" destId="{75084A83-D2C6-4167-95F0-6910866D4193}" srcOrd="0" destOrd="0" presId="urn:microsoft.com/office/officeart/2005/8/layout/orgChart1"/>
    <dgm:cxn modelId="{68484426-E3A0-45CF-BDB9-A4745C72BED9}" type="presParOf" srcId="{BD253640-FBA4-4CF7-BEBD-A7543C044AD5}" destId="{930B9CF8-CC2E-48A1-85D1-63F6FF87BE4F}" srcOrd="1" destOrd="0" presId="urn:microsoft.com/office/officeart/2005/8/layout/orgChart1"/>
    <dgm:cxn modelId="{F0F9D9DB-89F4-470D-83E5-D00D7617D9CA}" type="presParOf" srcId="{930B9CF8-CC2E-48A1-85D1-63F6FF87BE4F}" destId="{94F9370B-9E85-42FB-874A-FFF9EDC6E305}" srcOrd="0" destOrd="0" presId="urn:microsoft.com/office/officeart/2005/8/layout/orgChart1"/>
    <dgm:cxn modelId="{E4E0EB63-0E33-4CB9-923A-E8FCCC91F9F3}" type="presParOf" srcId="{94F9370B-9E85-42FB-874A-FFF9EDC6E305}" destId="{7116D849-10B1-40B6-87EE-81F22A5F6C28}" srcOrd="0" destOrd="0" presId="urn:microsoft.com/office/officeart/2005/8/layout/orgChart1"/>
    <dgm:cxn modelId="{91DA121A-7E5E-46EA-9152-6B4C5F267F85}" type="presParOf" srcId="{94F9370B-9E85-42FB-874A-FFF9EDC6E305}" destId="{561C0291-7AEB-4C8C-9B5A-3CEA547DDF56}" srcOrd="1" destOrd="0" presId="urn:microsoft.com/office/officeart/2005/8/layout/orgChart1"/>
    <dgm:cxn modelId="{D05C4E33-A01F-48DF-B8BE-2794C328D195}" type="presParOf" srcId="{930B9CF8-CC2E-48A1-85D1-63F6FF87BE4F}" destId="{D9DE9EEA-D120-4F99-B190-DBD1A80F5DB1}" srcOrd="1" destOrd="0" presId="urn:microsoft.com/office/officeart/2005/8/layout/orgChart1"/>
    <dgm:cxn modelId="{1F7861F5-5B17-4B02-8F59-38DFBD439F5E}" type="presParOf" srcId="{D9DE9EEA-D120-4F99-B190-DBD1A80F5DB1}" destId="{72D233AA-46FB-4B37-AE1B-37F3D8A01A4E}" srcOrd="0" destOrd="0" presId="urn:microsoft.com/office/officeart/2005/8/layout/orgChart1"/>
    <dgm:cxn modelId="{21561F07-7DBA-415D-92C5-7243EF47F248}" type="presParOf" srcId="{D9DE9EEA-D120-4F99-B190-DBD1A80F5DB1}" destId="{FA677C58-134C-4142-AB1E-8D901E87F6AA}" srcOrd="1" destOrd="0" presId="urn:microsoft.com/office/officeart/2005/8/layout/orgChart1"/>
    <dgm:cxn modelId="{C2BA035D-61DB-4061-9AB2-E0F713053E33}" type="presParOf" srcId="{FA677C58-134C-4142-AB1E-8D901E87F6AA}" destId="{F7A9CF95-DBB0-4866-ADEF-728AD852CF3F}" srcOrd="0" destOrd="0" presId="urn:microsoft.com/office/officeart/2005/8/layout/orgChart1"/>
    <dgm:cxn modelId="{3600A104-DD34-4178-BECF-AC3E8D99A035}" type="presParOf" srcId="{F7A9CF95-DBB0-4866-ADEF-728AD852CF3F}" destId="{A3A9FA6C-681E-4E62-8FFE-0642896E1048}" srcOrd="0" destOrd="0" presId="urn:microsoft.com/office/officeart/2005/8/layout/orgChart1"/>
    <dgm:cxn modelId="{A257A275-3758-42B5-8B14-6DD2A82583C4}" type="presParOf" srcId="{F7A9CF95-DBB0-4866-ADEF-728AD852CF3F}" destId="{4706E374-8468-47FD-B199-76CE8F7F41A7}" srcOrd="1" destOrd="0" presId="urn:microsoft.com/office/officeart/2005/8/layout/orgChart1"/>
    <dgm:cxn modelId="{43A5E46A-5B80-4EF9-8BE3-E8909210993E}" type="presParOf" srcId="{FA677C58-134C-4142-AB1E-8D901E87F6AA}" destId="{0FDCA7FD-0E77-4972-BE09-3F7D92D30162}" srcOrd="1" destOrd="0" presId="urn:microsoft.com/office/officeart/2005/8/layout/orgChart1"/>
    <dgm:cxn modelId="{F784F3D0-A40B-4088-BA62-9389851CC311}" type="presParOf" srcId="{FA677C58-134C-4142-AB1E-8D901E87F6AA}" destId="{5B3A06AE-8A69-47A2-A363-3978EFE93775}" srcOrd="2" destOrd="0" presId="urn:microsoft.com/office/officeart/2005/8/layout/orgChart1"/>
    <dgm:cxn modelId="{84AF073F-4292-409C-9286-F148BC102717}" type="presParOf" srcId="{930B9CF8-CC2E-48A1-85D1-63F6FF87BE4F}" destId="{B950EFD6-0985-420B-8F93-7B7C8B9B16A2}" srcOrd="2" destOrd="0" presId="urn:microsoft.com/office/officeart/2005/8/layout/orgChart1"/>
    <dgm:cxn modelId="{4F080C11-4D81-4455-8185-2584D061CB0D}" type="presParOf" srcId="{BD253640-FBA4-4CF7-BEBD-A7543C044AD5}" destId="{F1AE4F3D-78D5-4A57-8281-53C5F8225AFC}" srcOrd="2" destOrd="0" presId="urn:microsoft.com/office/officeart/2005/8/layout/orgChart1"/>
    <dgm:cxn modelId="{05362450-8A00-440C-842F-A47364FDB6D3}" type="presParOf" srcId="{BD253640-FBA4-4CF7-BEBD-A7543C044AD5}" destId="{613E3167-90DA-40D1-8C7F-E4E935EE29EC}" srcOrd="3" destOrd="0" presId="urn:microsoft.com/office/officeart/2005/8/layout/orgChart1"/>
    <dgm:cxn modelId="{D2389A72-83E9-4594-A72E-0DE9ADDFEFF6}" type="presParOf" srcId="{613E3167-90DA-40D1-8C7F-E4E935EE29EC}" destId="{3488F067-28CC-4CEB-B437-91350B9AF33F}" srcOrd="0" destOrd="0" presId="urn:microsoft.com/office/officeart/2005/8/layout/orgChart1"/>
    <dgm:cxn modelId="{B9DE1C7C-0EF7-47F5-82F4-C056A976B1A8}" type="presParOf" srcId="{3488F067-28CC-4CEB-B437-91350B9AF33F}" destId="{89257A2A-CE45-46DA-A257-7101B51F6BCF}" srcOrd="0" destOrd="0" presId="urn:microsoft.com/office/officeart/2005/8/layout/orgChart1"/>
    <dgm:cxn modelId="{607AF593-8103-44F4-B531-8829A8227AA9}" type="presParOf" srcId="{3488F067-28CC-4CEB-B437-91350B9AF33F}" destId="{581C0F43-BAFF-4251-A1D9-5AE1823018E7}" srcOrd="1" destOrd="0" presId="urn:microsoft.com/office/officeart/2005/8/layout/orgChart1"/>
    <dgm:cxn modelId="{6BA7FC92-0135-4F68-8B91-19EB75B1FAC4}" type="presParOf" srcId="{613E3167-90DA-40D1-8C7F-E4E935EE29EC}" destId="{B81F9A3B-DB4D-4C61-9B81-6BA75D7581CB}" srcOrd="1" destOrd="0" presId="urn:microsoft.com/office/officeart/2005/8/layout/orgChart1"/>
    <dgm:cxn modelId="{0DFEB4E7-74D0-4527-A6D0-256E9EAD4F98}" type="presParOf" srcId="{B81F9A3B-DB4D-4C61-9B81-6BA75D7581CB}" destId="{8764B683-5A50-4432-B480-0494110E26C5}" srcOrd="0" destOrd="0" presId="urn:microsoft.com/office/officeart/2005/8/layout/orgChart1"/>
    <dgm:cxn modelId="{296E4DF3-ABDB-4234-9380-7E8A2A6F397F}" type="presParOf" srcId="{B81F9A3B-DB4D-4C61-9B81-6BA75D7581CB}" destId="{97FF58DB-7084-46C3-858B-2D6C530BD63C}" srcOrd="1" destOrd="0" presId="urn:microsoft.com/office/officeart/2005/8/layout/orgChart1"/>
    <dgm:cxn modelId="{B34C6236-E6F4-4D20-9479-DDB7E64DE299}" type="presParOf" srcId="{97FF58DB-7084-46C3-858B-2D6C530BD63C}" destId="{FBD38304-F718-4E8D-86A0-2F0EABE340E4}" srcOrd="0" destOrd="0" presId="urn:microsoft.com/office/officeart/2005/8/layout/orgChart1"/>
    <dgm:cxn modelId="{91F63D9C-533C-499D-AEA6-841464056A04}" type="presParOf" srcId="{FBD38304-F718-4E8D-86A0-2F0EABE340E4}" destId="{A61FA1A4-E730-4456-9648-07F4F1D4DF61}" srcOrd="0" destOrd="0" presId="urn:microsoft.com/office/officeart/2005/8/layout/orgChart1"/>
    <dgm:cxn modelId="{D1E01E0D-246C-4602-BB03-71B9C30204C8}" type="presParOf" srcId="{FBD38304-F718-4E8D-86A0-2F0EABE340E4}" destId="{BBAEBB6A-46CD-4082-AC3B-E1395A5EEC10}" srcOrd="1" destOrd="0" presId="urn:microsoft.com/office/officeart/2005/8/layout/orgChart1"/>
    <dgm:cxn modelId="{6903A932-6FBC-456F-8A8A-1F7000B7C1C9}" type="presParOf" srcId="{97FF58DB-7084-46C3-858B-2D6C530BD63C}" destId="{788AA1B4-E3F2-4808-9D87-7FBB0C9341FF}" srcOrd="1" destOrd="0" presId="urn:microsoft.com/office/officeart/2005/8/layout/orgChart1"/>
    <dgm:cxn modelId="{7578C2E5-12EA-49D0-A232-0D559A19C5A9}" type="presParOf" srcId="{97FF58DB-7084-46C3-858B-2D6C530BD63C}" destId="{18598B7B-267D-4A7F-BAF3-DB946943EDE5}" srcOrd="2" destOrd="0" presId="urn:microsoft.com/office/officeart/2005/8/layout/orgChart1"/>
    <dgm:cxn modelId="{3D77B994-CF6B-49D2-99B0-335F01C89BA2}" type="presParOf" srcId="{B81F9A3B-DB4D-4C61-9B81-6BA75D7581CB}" destId="{568C1966-B8BB-4321-8B75-39A342F1FB0B}" srcOrd="2" destOrd="0" presId="urn:microsoft.com/office/officeart/2005/8/layout/orgChart1"/>
    <dgm:cxn modelId="{3951FA35-600B-41BA-A97C-F580CED96942}" type="presParOf" srcId="{B81F9A3B-DB4D-4C61-9B81-6BA75D7581CB}" destId="{0A5E96C9-ECBA-4F1B-9720-3C6A7CE5D0A9}" srcOrd="3" destOrd="0" presId="urn:microsoft.com/office/officeart/2005/8/layout/orgChart1"/>
    <dgm:cxn modelId="{5F352F69-28F5-4E3F-8764-6F202E933245}" type="presParOf" srcId="{0A5E96C9-ECBA-4F1B-9720-3C6A7CE5D0A9}" destId="{E95BF84C-CF65-42CB-8873-6729FB7A6CB4}" srcOrd="0" destOrd="0" presId="urn:microsoft.com/office/officeart/2005/8/layout/orgChart1"/>
    <dgm:cxn modelId="{837A1C47-880A-45E1-B353-B9FDC03F73B6}" type="presParOf" srcId="{E95BF84C-CF65-42CB-8873-6729FB7A6CB4}" destId="{AAC55BC4-7F28-45AD-8B1C-364856396B00}" srcOrd="0" destOrd="0" presId="urn:microsoft.com/office/officeart/2005/8/layout/orgChart1"/>
    <dgm:cxn modelId="{92E77400-BF0C-43E2-8D3E-A1B462049A34}" type="presParOf" srcId="{E95BF84C-CF65-42CB-8873-6729FB7A6CB4}" destId="{5EF1A83E-5F9B-4191-8E3F-9BCB7DCBBE7E}" srcOrd="1" destOrd="0" presId="urn:microsoft.com/office/officeart/2005/8/layout/orgChart1"/>
    <dgm:cxn modelId="{60D508D6-1A6D-415B-9AE9-2AEC931537EF}" type="presParOf" srcId="{0A5E96C9-ECBA-4F1B-9720-3C6A7CE5D0A9}" destId="{31D7CC1B-2AD0-4CDB-8FE5-01125C9D5D6A}" srcOrd="1" destOrd="0" presId="urn:microsoft.com/office/officeart/2005/8/layout/orgChart1"/>
    <dgm:cxn modelId="{19B51B8C-3C6E-43BC-B19D-08CDE91806DC}" type="presParOf" srcId="{0A5E96C9-ECBA-4F1B-9720-3C6A7CE5D0A9}" destId="{FA947017-2B18-4AE6-B11F-7113FBDB8ADA}" srcOrd="2" destOrd="0" presId="urn:microsoft.com/office/officeart/2005/8/layout/orgChart1"/>
    <dgm:cxn modelId="{3D6C0FF6-F3D5-4384-9D02-F22CCB7F3E57}" type="presParOf" srcId="{613E3167-90DA-40D1-8C7F-E4E935EE29EC}" destId="{F755D4B6-E126-4345-B402-B9066A2BC242}" srcOrd="2" destOrd="0" presId="urn:microsoft.com/office/officeart/2005/8/layout/orgChart1"/>
    <dgm:cxn modelId="{1BD9ADCE-5141-4C9D-8302-4C1839CB693D}" type="presParOf" srcId="{604F1FF1-192D-4157-AA47-62D2578D38E5}" destId="{5E6F58EF-51E9-46AA-84BD-129B99C6B31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C1966-B8BB-4321-8B75-39A342F1FB0B}">
      <dsp:nvSpPr>
        <dsp:cNvPr id="0" name=""/>
        <dsp:cNvSpPr/>
      </dsp:nvSpPr>
      <dsp:spPr>
        <a:xfrm>
          <a:off x="4524966" y="2231224"/>
          <a:ext cx="276359" cy="2363328"/>
        </a:xfrm>
        <a:custGeom>
          <a:avLst/>
          <a:gdLst/>
          <a:ahLst/>
          <a:cxnLst/>
          <a:rect l="0" t="0" r="0" b="0"/>
          <a:pathLst>
            <a:path>
              <a:moveTo>
                <a:pt x="0" y="0"/>
              </a:moveTo>
              <a:lnTo>
                <a:pt x="0" y="2363328"/>
              </a:lnTo>
              <a:lnTo>
                <a:pt x="276359" y="23633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64B683-5A50-4432-B480-0494110E26C5}">
      <dsp:nvSpPr>
        <dsp:cNvPr id="0" name=""/>
        <dsp:cNvSpPr/>
      </dsp:nvSpPr>
      <dsp:spPr>
        <a:xfrm>
          <a:off x="4524966" y="2231224"/>
          <a:ext cx="276359" cy="927201"/>
        </a:xfrm>
        <a:custGeom>
          <a:avLst/>
          <a:gdLst/>
          <a:ahLst/>
          <a:cxnLst/>
          <a:rect l="0" t="0" r="0" b="0"/>
          <a:pathLst>
            <a:path>
              <a:moveTo>
                <a:pt x="0" y="0"/>
              </a:moveTo>
              <a:lnTo>
                <a:pt x="0" y="927201"/>
              </a:lnTo>
              <a:lnTo>
                <a:pt x="276359" y="9272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AE4F3D-78D5-4A57-8281-53C5F8225AFC}">
      <dsp:nvSpPr>
        <dsp:cNvPr id="0" name=""/>
        <dsp:cNvSpPr/>
      </dsp:nvSpPr>
      <dsp:spPr>
        <a:xfrm>
          <a:off x="3998436" y="923120"/>
          <a:ext cx="1263489" cy="386903"/>
        </a:xfrm>
        <a:custGeom>
          <a:avLst/>
          <a:gdLst/>
          <a:ahLst/>
          <a:cxnLst/>
          <a:rect l="0" t="0" r="0" b="0"/>
          <a:pathLst>
            <a:path>
              <a:moveTo>
                <a:pt x="0" y="0"/>
              </a:moveTo>
              <a:lnTo>
                <a:pt x="0" y="193451"/>
              </a:lnTo>
              <a:lnTo>
                <a:pt x="1263489" y="193451"/>
              </a:lnTo>
              <a:lnTo>
                <a:pt x="1263489" y="3869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D233AA-46FB-4B37-AE1B-37F3D8A01A4E}">
      <dsp:nvSpPr>
        <dsp:cNvPr id="0" name=""/>
        <dsp:cNvSpPr/>
      </dsp:nvSpPr>
      <dsp:spPr>
        <a:xfrm>
          <a:off x="1997987" y="2231224"/>
          <a:ext cx="276359" cy="1071972"/>
        </a:xfrm>
        <a:custGeom>
          <a:avLst/>
          <a:gdLst/>
          <a:ahLst/>
          <a:cxnLst/>
          <a:rect l="0" t="0" r="0" b="0"/>
          <a:pathLst>
            <a:path>
              <a:moveTo>
                <a:pt x="0" y="0"/>
              </a:moveTo>
              <a:lnTo>
                <a:pt x="0" y="1071972"/>
              </a:lnTo>
              <a:lnTo>
                <a:pt x="276359" y="10719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084A83-D2C6-4167-95F0-6910866D4193}">
      <dsp:nvSpPr>
        <dsp:cNvPr id="0" name=""/>
        <dsp:cNvSpPr/>
      </dsp:nvSpPr>
      <dsp:spPr>
        <a:xfrm>
          <a:off x="2734947" y="923120"/>
          <a:ext cx="1263489" cy="386903"/>
        </a:xfrm>
        <a:custGeom>
          <a:avLst/>
          <a:gdLst/>
          <a:ahLst/>
          <a:cxnLst/>
          <a:rect l="0" t="0" r="0" b="0"/>
          <a:pathLst>
            <a:path>
              <a:moveTo>
                <a:pt x="1263489" y="0"/>
              </a:moveTo>
              <a:lnTo>
                <a:pt x="1263489" y="193451"/>
              </a:lnTo>
              <a:lnTo>
                <a:pt x="0" y="193451"/>
              </a:lnTo>
              <a:lnTo>
                <a:pt x="0" y="3869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97EB84-5352-4741-B06A-5AF6B3283901}">
      <dsp:nvSpPr>
        <dsp:cNvPr id="0" name=""/>
        <dsp:cNvSpPr/>
      </dsp:nvSpPr>
      <dsp:spPr>
        <a:xfrm>
          <a:off x="3077237" y="1921"/>
          <a:ext cx="1842399" cy="9211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Louisiana Department of Education</a:t>
          </a:r>
          <a:endParaRPr lang="en-US" sz="1800" kern="1200" dirty="0"/>
        </a:p>
      </dsp:txBody>
      <dsp:txXfrm>
        <a:off x="3077237" y="1921"/>
        <a:ext cx="1842399" cy="921199"/>
      </dsp:txXfrm>
    </dsp:sp>
    <dsp:sp modelId="{7116D849-10B1-40B6-87EE-81F22A5F6C28}">
      <dsp:nvSpPr>
        <dsp:cNvPr id="0" name=""/>
        <dsp:cNvSpPr/>
      </dsp:nvSpPr>
      <dsp:spPr>
        <a:xfrm>
          <a:off x="1813747" y="1310024"/>
          <a:ext cx="1842399" cy="9211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NSECD</a:t>
          </a:r>
          <a:endParaRPr lang="en-US" sz="1400" kern="1200" dirty="0"/>
        </a:p>
      </dsp:txBody>
      <dsp:txXfrm>
        <a:off x="1813747" y="1310024"/>
        <a:ext cx="1842399" cy="921199"/>
      </dsp:txXfrm>
    </dsp:sp>
    <dsp:sp modelId="{A3A9FA6C-681E-4E62-8FFE-0642896E1048}">
      <dsp:nvSpPr>
        <dsp:cNvPr id="0" name=""/>
        <dsp:cNvSpPr/>
      </dsp:nvSpPr>
      <dsp:spPr>
        <a:xfrm>
          <a:off x="2274347" y="2618128"/>
          <a:ext cx="2140075" cy="13701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Uses </a:t>
          </a:r>
          <a:r>
            <a:rPr lang="en-US" sz="1800" kern="1200" dirty="0" err="1" smtClean="0"/>
            <a:t>EnrollNOLA</a:t>
          </a:r>
          <a:r>
            <a:rPr lang="en-US" sz="1800" kern="1200" dirty="0" smtClean="0"/>
            <a:t>/</a:t>
          </a:r>
          <a:r>
            <a:rPr lang="en-US" sz="1800" kern="1200" dirty="0" err="1" smtClean="0"/>
            <a:t>SchoolForce</a:t>
          </a:r>
          <a:r>
            <a:rPr lang="en-US" sz="1800" kern="1200" dirty="0" smtClean="0"/>
            <a:t> for application and enrollment management</a:t>
          </a:r>
          <a:endParaRPr lang="en-US" sz="1800" kern="1200" dirty="0"/>
        </a:p>
      </dsp:txBody>
      <dsp:txXfrm>
        <a:off x="2274347" y="2618128"/>
        <a:ext cx="2140075" cy="1370136"/>
      </dsp:txXfrm>
    </dsp:sp>
    <dsp:sp modelId="{89257A2A-CE45-46DA-A257-7101B51F6BCF}">
      <dsp:nvSpPr>
        <dsp:cNvPr id="0" name=""/>
        <dsp:cNvSpPr/>
      </dsp:nvSpPr>
      <dsp:spPr>
        <a:xfrm>
          <a:off x="4340726" y="1310024"/>
          <a:ext cx="1842399" cy="9211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Louisiana Scholarship  Program</a:t>
          </a:r>
          <a:endParaRPr lang="en-US" sz="1800" kern="1200" dirty="0"/>
        </a:p>
      </dsp:txBody>
      <dsp:txXfrm>
        <a:off x="4340726" y="1310024"/>
        <a:ext cx="1842399" cy="921199"/>
      </dsp:txXfrm>
    </dsp:sp>
    <dsp:sp modelId="{A61FA1A4-E730-4456-9648-07F4F1D4DF61}">
      <dsp:nvSpPr>
        <dsp:cNvPr id="0" name=""/>
        <dsp:cNvSpPr/>
      </dsp:nvSpPr>
      <dsp:spPr>
        <a:xfrm>
          <a:off x="4801326" y="2618128"/>
          <a:ext cx="2224125" cy="10805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Uses </a:t>
          </a:r>
          <a:r>
            <a:rPr lang="en-US" sz="1800" kern="1200" dirty="0" err="1" smtClean="0"/>
            <a:t>EnrollNOLA</a:t>
          </a:r>
          <a:r>
            <a:rPr lang="en-US" sz="1800" kern="1200" dirty="0" smtClean="0"/>
            <a:t> for application management</a:t>
          </a:r>
          <a:endParaRPr lang="en-US" sz="1800" kern="1200" dirty="0"/>
        </a:p>
      </dsp:txBody>
      <dsp:txXfrm>
        <a:off x="4801326" y="2618128"/>
        <a:ext cx="2224125" cy="1080594"/>
      </dsp:txXfrm>
    </dsp:sp>
    <dsp:sp modelId="{AAC55BC4-7F28-45AD-8B1C-364856396B00}">
      <dsp:nvSpPr>
        <dsp:cNvPr id="0" name=""/>
        <dsp:cNvSpPr/>
      </dsp:nvSpPr>
      <dsp:spPr>
        <a:xfrm>
          <a:off x="4801326" y="4085626"/>
          <a:ext cx="2179853" cy="10178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Uses SEE for enrollment management</a:t>
          </a:r>
          <a:endParaRPr lang="en-US" sz="1800" kern="1200" dirty="0"/>
        </a:p>
      </dsp:txBody>
      <dsp:txXfrm>
        <a:off x="4801326" y="4085626"/>
        <a:ext cx="2179853" cy="10178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633" tIns="46316" rIns="92633" bIns="46316"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633" tIns="46316" rIns="92633" bIns="46316" rtlCol="0"/>
          <a:lstStyle>
            <a:lvl1pPr algn="r">
              <a:defRPr sz="1200"/>
            </a:lvl1pPr>
          </a:lstStyle>
          <a:p>
            <a:r>
              <a:rPr lang="en-US" smtClean="0"/>
              <a:t>7/29/2015</a:t>
            </a:r>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2633" tIns="46316" rIns="92633" bIns="463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633" tIns="46316" rIns="92633" bIns="46316" rtlCol="0" anchor="b"/>
          <a:lstStyle>
            <a:lvl1pPr algn="r">
              <a:defRPr sz="1200"/>
            </a:lvl1pPr>
          </a:lstStyle>
          <a:p>
            <a:fld id="{CCD0207C-B002-435E-99D1-C3D69078E972}" type="slidenum">
              <a:rPr lang="en-US" smtClean="0"/>
              <a:t>‹#›</a:t>
            </a:fld>
            <a:endParaRPr lang="en-US" dirty="0"/>
          </a:p>
        </p:txBody>
      </p:sp>
    </p:spTree>
    <p:extLst>
      <p:ext uri="{BB962C8B-B14F-4D97-AF65-F5344CB8AC3E}">
        <p14:creationId xmlns:p14="http://schemas.microsoft.com/office/powerpoint/2010/main" val="329092463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633" tIns="46316" rIns="92633" bIns="46316"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633" tIns="46316" rIns="92633" bIns="46316" rtlCol="0"/>
          <a:lstStyle>
            <a:lvl1pPr algn="r">
              <a:defRPr sz="1200"/>
            </a:lvl1pPr>
          </a:lstStyle>
          <a:p>
            <a:r>
              <a:rPr lang="en-US" smtClean="0"/>
              <a:t>7/29/2015</a:t>
            </a: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633" tIns="46316" rIns="92633" bIns="46316"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633" tIns="46316" rIns="92633" bIns="463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633" tIns="46316" rIns="92633" bIns="463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633" tIns="46316" rIns="92633" bIns="46316" rtlCol="0" anchor="b"/>
          <a:lstStyle>
            <a:lvl1pPr algn="r">
              <a:defRPr sz="1200"/>
            </a:lvl1pPr>
          </a:lstStyle>
          <a:p>
            <a:fld id="{0A7D4113-607C-4C8C-A317-57A1D107AA5D}" type="slidenum">
              <a:rPr lang="en-US" smtClean="0"/>
              <a:t>‹#›</a:t>
            </a:fld>
            <a:endParaRPr lang="en-US" dirty="0"/>
          </a:p>
        </p:txBody>
      </p:sp>
    </p:spTree>
    <p:extLst>
      <p:ext uri="{BB962C8B-B14F-4D97-AF65-F5344CB8AC3E}">
        <p14:creationId xmlns:p14="http://schemas.microsoft.com/office/powerpoint/2010/main" val="20012888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7/29/2015</a:t>
            </a:r>
            <a:endParaRPr lang="en-US" dirty="0"/>
          </a:p>
        </p:txBody>
      </p:sp>
    </p:spTree>
    <p:extLst>
      <p:ext uri="{BB962C8B-B14F-4D97-AF65-F5344CB8AC3E}">
        <p14:creationId xmlns:p14="http://schemas.microsoft.com/office/powerpoint/2010/main" val="225982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3</a:t>
            </a:fld>
            <a:endParaRPr lang="en-US" dirty="0"/>
          </a:p>
        </p:txBody>
      </p:sp>
    </p:spTree>
    <p:extLst>
      <p:ext uri="{BB962C8B-B14F-4D97-AF65-F5344CB8AC3E}">
        <p14:creationId xmlns:p14="http://schemas.microsoft.com/office/powerpoint/2010/main" val="2096918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7/29/2015</a:t>
            </a:r>
            <a:endParaRPr lang="en-US" dirty="0"/>
          </a:p>
        </p:txBody>
      </p:sp>
      <p:sp>
        <p:nvSpPr>
          <p:cNvPr id="5" name="Slide Number Placeholder 4"/>
          <p:cNvSpPr>
            <a:spLocks noGrp="1"/>
          </p:cNvSpPr>
          <p:nvPr>
            <p:ph type="sldNum" sz="quarter" idx="11"/>
          </p:nvPr>
        </p:nvSpPr>
        <p:spPr/>
        <p:txBody>
          <a:bodyPr/>
          <a:lstStyle/>
          <a:p>
            <a:fld id="{0A7D4113-607C-4C8C-A317-57A1D107AA5D}" type="slidenum">
              <a:rPr lang="en-US" smtClean="0"/>
              <a:t>10</a:t>
            </a:fld>
            <a:endParaRPr lang="en-US" dirty="0"/>
          </a:p>
        </p:txBody>
      </p:sp>
    </p:spTree>
    <p:extLst>
      <p:ext uri="{BB962C8B-B14F-4D97-AF65-F5344CB8AC3E}">
        <p14:creationId xmlns:p14="http://schemas.microsoft.com/office/powerpoint/2010/main" val="1841094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091815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69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804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028913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4008656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p:nvPicPr>
        <p:blipFill>
          <a:blip r:embed="rId3" cstate="print"/>
          <a:stretch>
            <a:fillRect/>
          </a:stretch>
        </p:blipFill>
        <p:spPr>
          <a:xfrm>
            <a:off x="0" y="0"/>
            <a:ext cx="9144000" cy="1270000"/>
          </a:xfrm>
          <a:prstGeom prst="rect">
            <a:avLst/>
          </a:prstGeom>
        </p:spPr>
      </p:pic>
      <p:pic>
        <p:nvPicPr>
          <p:cNvPr id="8" name="Picture 7" descr="Chalkboard-Box-Footer-Blue.png"/>
          <p:cNvPicPr>
            <a:picLocks noChangeAspect="1"/>
          </p:cNvPicPr>
          <p:nvPr/>
        </p:nvPicPr>
        <p:blipFill>
          <a:blip r:embed="rId4"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Tree>
    <p:extLst>
      <p:ext uri="{BB962C8B-B14F-4D97-AF65-F5344CB8AC3E}">
        <p14:creationId xmlns:p14="http://schemas.microsoft.com/office/powerpoint/2010/main" val="4261257264"/>
      </p:ext>
    </p:extLst>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045651"/>
      </p:ext>
    </p:extLst>
  </p:cSld>
  <p:clrMap bg1="lt1" tx1="dk1" bg2="lt2" tx2="dk2" accent1="accent1" accent2="accent2" accent3="accent3" accent4="accent4" accent5="accent5" accent6="accent6" hlink="hlink" folHlink="folHlink"/>
  <p:sldLayoutIdLst>
    <p:sldLayoutId id="2147483662"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6"/>
          <p:cNvPicPr>
            <a:picLocks noChangeAspect="1"/>
          </p:cNvPicPr>
          <p:nvPr/>
        </p:nvPicPr>
        <p:blipFill>
          <a:blip r:embed="rId3" cstate="print"/>
          <a:srcRect/>
          <a:stretch>
            <a:fillRect/>
          </a:stretch>
        </p:blipFill>
        <p:spPr bwMode="auto">
          <a:xfrm>
            <a:off x="0" y="2743200"/>
            <a:ext cx="9144000" cy="1752600"/>
          </a:xfrm>
          <a:prstGeom prst="rect">
            <a:avLst/>
          </a:prstGeom>
          <a:noFill/>
          <a:ln w="9525">
            <a:noFill/>
            <a:miter lim="800000"/>
            <a:headEnd/>
            <a:tailEnd/>
          </a:ln>
        </p:spPr>
      </p:pic>
    </p:spTree>
    <p:extLst>
      <p:ext uri="{BB962C8B-B14F-4D97-AF65-F5344CB8AC3E}">
        <p14:creationId xmlns:p14="http://schemas.microsoft.com/office/powerpoint/2010/main" val="110323085"/>
      </p:ext>
    </p:extLst>
  </p:cSld>
  <p:clrMap bg1="lt1" tx1="dk1" bg2="lt2" tx2="dk2" accent1="accent1" accent2="accent2" accent3="accent3" accent4="accent4" accent5="accent5" accent6="accent6" hlink="hlink" folHlink="folHlink"/>
  <p:sldLayoutIdLst>
    <p:sldLayoutId id="2147483664"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p:nvPicPr>
        <p:blipFill>
          <a:blip r:embed="rId3" cstate="print"/>
          <a:stretch>
            <a:fillRect/>
          </a:stretch>
        </p:blipFill>
        <p:spPr>
          <a:xfrm>
            <a:off x="0" y="0"/>
            <a:ext cx="9144000" cy="1270000"/>
          </a:xfrm>
          <a:prstGeom prst="rect">
            <a:avLst/>
          </a:prstGeom>
        </p:spPr>
      </p:pic>
      <p:pic>
        <p:nvPicPr>
          <p:cNvPr id="8" name="Picture 7" descr="Chalkboard-Box-Footer-Blue.png"/>
          <p:cNvPicPr>
            <a:picLocks noChangeAspect="1"/>
          </p:cNvPicPr>
          <p:nvPr/>
        </p:nvPicPr>
        <p:blipFill>
          <a:blip r:embed="rId4"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41705538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p:nvPicPr>
        <p:blipFill>
          <a:blip r:embed="rId3" cstate="print"/>
          <a:stretch>
            <a:fillRect/>
          </a:stretch>
        </p:blipFill>
        <p:spPr>
          <a:xfrm>
            <a:off x="0" y="0"/>
            <a:ext cx="9144000" cy="1270000"/>
          </a:xfrm>
          <a:prstGeom prst="rect">
            <a:avLst/>
          </a:prstGeom>
        </p:spPr>
      </p:pic>
      <p:pic>
        <p:nvPicPr>
          <p:cNvPr id="8" name="Picture 7" descr="Chalkboard-Box-Footer-Blue.png"/>
          <p:cNvPicPr>
            <a:picLocks noChangeAspect="1"/>
          </p:cNvPicPr>
          <p:nvPr/>
        </p:nvPicPr>
        <p:blipFill>
          <a:blip r:embed="rId4"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1754962082"/>
      </p:ext>
    </p:extLst>
  </p:cSld>
  <p:clrMap bg1="lt1" tx1="dk1" bg2="lt2" tx2="dk2" accent1="accent1" accent2="accent2" accent3="accent3" accent4="accent4" accent5="accent5" accent6="accent6" hlink="hlink" folHlink="folHlink"/>
  <p:sldLayoutIdLst>
    <p:sldLayoutId id="2147483668" r:id="rId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enrollnola@rsdla.net" TargetMode="External"/><Relationship Id="rId2" Type="http://schemas.openxmlformats.org/officeDocument/2006/relationships/hyperlink" Target="mailto:studentscholarships@la.gov"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457200" y="3110299"/>
            <a:ext cx="8458200" cy="2400657"/>
          </a:xfrm>
          <a:prstGeom prst="rect">
            <a:avLst/>
          </a:prstGeom>
        </p:spPr>
        <p:txBody>
          <a:bodyPr wrap="square" anchor="ctr">
            <a:spAutoFit/>
          </a:bodyPr>
          <a:lstStyle/>
          <a:p>
            <a:pPr algn="ctr"/>
            <a:endParaRPr lang="en-US" sz="4000" b="1" spc="300" dirty="0" smtClean="0">
              <a:latin typeface="Trebuchet MS"/>
              <a:ea typeface="Steinem Unicode" pitchFamily="18" charset="2"/>
              <a:cs typeface="Trebuchet MS"/>
            </a:endParaRPr>
          </a:p>
          <a:p>
            <a:pPr algn="ctr"/>
            <a:r>
              <a:rPr lang="en-US" sz="3200" b="1" spc="300" dirty="0" smtClean="0">
                <a:latin typeface="Trebuchet MS"/>
                <a:ea typeface="Steinem Unicode" pitchFamily="18" charset="2"/>
                <a:cs typeface="Trebuchet MS"/>
              </a:rPr>
              <a:t>2016-2017 Application Process Orleans Parish Schools</a:t>
            </a:r>
          </a:p>
          <a:p>
            <a:pPr algn="ctr"/>
            <a:endParaRPr lang="en-US" sz="1400" spc="300" dirty="0" smtClean="0">
              <a:latin typeface="Trebuchet MS"/>
              <a:ea typeface="Steinem Unicode" pitchFamily="18" charset="2"/>
              <a:cs typeface="Trebuchet MS"/>
            </a:endParaRPr>
          </a:p>
          <a:p>
            <a:pPr algn="ctr"/>
            <a:r>
              <a:rPr lang="en-US" sz="3200" spc="300" dirty="0" smtClean="0">
                <a:solidFill>
                  <a:schemeClr val="accent4">
                    <a:lumMod val="75000"/>
                  </a:schemeClr>
                </a:solidFill>
                <a:latin typeface="Trebuchet MS"/>
                <a:ea typeface="Steinem Unicode" pitchFamily="18" charset="2"/>
                <a:cs typeface="Trebuchet MS"/>
              </a:rPr>
              <a:t>October 28, 2015</a:t>
            </a:r>
            <a:endParaRPr lang="en-US" sz="3200" spc="300" dirty="0">
              <a:solidFill>
                <a:schemeClr val="accent4">
                  <a:lumMod val="75000"/>
                </a:schemeClr>
              </a:solidFill>
              <a:latin typeface="Trebuchet MS"/>
              <a:ea typeface="Steinem Unicode" pitchFamily="18" charset="2"/>
              <a:cs typeface="Trebuchet MS"/>
            </a:endParaRPr>
          </a:p>
        </p:txBody>
      </p:sp>
    </p:spTree>
    <p:extLst>
      <p:ext uri="{BB962C8B-B14F-4D97-AF65-F5344CB8AC3E}">
        <p14:creationId xmlns:p14="http://schemas.microsoft.com/office/powerpoint/2010/main" val="2643673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t>
            </a:r>
            <a:r>
              <a:rPr lang="en-US" sz="3200" dirty="0" smtClean="0"/>
              <a:t>ain Round vs. Round 2</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10</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lstStyle/>
          <a:p>
            <a:pPr marL="230188" lvl="1" indent="-230188"/>
            <a:r>
              <a:rPr lang="en-US" sz="2400" dirty="0"/>
              <a:t>Applications are not rolled over from the Main </a:t>
            </a:r>
            <a:r>
              <a:rPr lang="en-US" sz="2400" dirty="0" smtClean="0"/>
              <a:t>Round; </a:t>
            </a:r>
            <a:r>
              <a:rPr lang="en-US" sz="2400" dirty="0"/>
              <a:t>families must </a:t>
            </a:r>
            <a:r>
              <a:rPr lang="en-US" sz="2400" dirty="0" smtClean="0"/>
              <a:t>reapply if they did not receive an award or are unhappy with their award. </a:t>
            </a:r>
          </a:p>
          <a:p>
            <a:pPr marL="452438" lvl="2" indent="-230188"/>
            <a:r>
              <a:rPr lang="en-US" sz="2000" dirty="0" smtClean="0"/>
              <a:t>Please note that if a family chooses to apply during Round 2 and are awarded to a new school (public or Scholarship) they will lose their Main Round placement. </a:t>
            </a:r>
          </a:p>
          <a:p>
            <a:pPr marL="230188" lvl="1" indent="-230188"/>
            <a:r>
              <a:rPr lang="en-US" sz="2400" dirty="0" smtClean="0"/>
              <a:t>Eligibility, however, is rolled over, so families that were deemed eligible in the Main Round do not need to re-submit eligibility documentation. </a:t>
            </a:r>
          </a:p>
          <a:p>
            <a:pPr marL="452438" lvl="2" indent="-230188"/>
            <a:r>
              <a:rPr lang="en-US" sz="2000" dirty="0" smtClean="0"/>
              <a:t>Families who were deemed ineligible in the Main Round may re-apply and should re-submit their eligibility documentation if they believe they should have been deemed eligible in the Main Round. </a:t>
            </a:r>
            <a:endParaRPr lang="en-US" sz="2000" dirty="0"/>
          </a:p>
          <a:p>
            <a:endParaRPr lang="en-US" dirty="0"/>
          </a:p>
        </p:txBody>
      </p:sp>
    </p:spTree>
    <p:extLst>
      <p:ext uri="{BB962C8B-B14F-4D97-AF65-F5344CB8AC3E}">
        <p14:creationId xmlns:p14="http://schemas.microsoft.com/office/powerpoint/2010/main" val="2873433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Applying to </a:t>
            </a:r>
            <a:r>
              <a:rPr lang="en-US" sz="3200" dirty="0" smtClean="0"/>
              <a:t>Public School – Main Round</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11</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70000" lnSpcReduction="20000"/>
          </a:bodyPr>
          <a:lstStyle/>
          <a:p>
            <a:pPr marL="0" indent="0">
              <a:buNone/>
            </a:pPr>
            <a:r>
              <a:rPr lang="en-US" sz="2800" dirty="0" smtClean="0"/>
              <a:t>What </a:t>
            </a:r>
            <a:r>
              <a:rPr lang="en-US" sz="2800" dirty="0"/>
              <a:t>happens if a </a:t>
            </a:r>
            <a:r>
              <a:rPr lang="en-US" sz="2800" dirty="0" smtClean="0"/>
              <a:t>current Scholarship </a:t>
            </a:r>
            <a:r>
              <a:rPr lang="en-US" sz="2800" dirty="0"/>
              <a:t>student </a:t>
            </a:r>
            <a:r>
              <a:rPr lang="en-US" sz="2800" dirty="0" smtClean="0"/>
              <a:t>applies and </a:t>
            </a:r>
            <a:r>
              <a:rPr lang="en-US" sz="2800" dirty="0"/>
              <a:t>is </a:t>
            </a:r>
            <a:r>
              <a:rPr lang="en-US" sz="2800" dirty="0" smtClean="0"/>
              <a:t>awarded to </a:t>
            </a:r>
            <a:r>
              <a:rPr lang="en-US" sz="2800" dirty="0"/>
              <a:t>a public </a:t>
            </a:r>
            <a:r>
              <a:rPr lang="en-US" sz="2800" dirty="0" smtClean="0"/>
              <a:t>school?</a:t>
            </a:r>
          </a:p>
          <a:p>
            <a:pPr marL="230188" lvl="1" indent="0">
              <a:buNone/>
            </a:pPr>
            <a:r>
              <a:rPr lang="en-US" b="1" dirty="0" smtClean="0"/>
              <a:t>Answer: </a:t>
            </a:r>
          </a:p>
          <a:p>
            <a:pPr lvl="2"/>
            <a:r>
              <a:rPr lang="en-US" sz="2800" dirty="0" smtClean="0"/>
              <a:t>The student loses their Scholarship placement regardless of whether or not they complete registration/enrollment at the public school site. </a:t>
            </a:r>
          </a:p>
          <a:p>
            <a:pPr lvl="2"/>
            <a:r>
              <a:rPr lang="en-US" sz="2800" dirty="0" smtClean="0"/>
              <a:t>To regain their Scholarship award,  students must apply again in Round 2 and are not guaranteed a new award.</a:t>
            </a:r>
            <a:endParaRPr lang="en-US" sz="2800" dirty="0"/>
          </a:p>
          <a:p>
            <a:pPr marL="0" indent="0">
              <a:buNone/>
            </a:pPr>
            <a:endParaRPr lang="en-US" sz="2800" dirty="0" smtClean="0"/>
          </a:p>
          <a:p>
            <a:pPr marL="0" indent="0">
              <a:buNone/>
            </a:pPr>
            <a:r>
              <a:rPr lang="en-US" sz="2800" dirty="0" smtClean="0"/>
              <a:t>What </a:t>
            </a:r>
            <a:r>
              <a:rPr lang="en-US" sz="2800" dirty="0"/>
              <a:t>happens if a </a:t>
            </a:r>
            <a:r>
              <a:rPr lang="en-US" sz="2800" dirty="0" smtClean="0"/>
              <a:t>current Scholarship </a:t>
            </a:r>
            <a:r>
              <a:rPr lang="en-US" sz="2800" dirty="0"/>
              <a:t>student applies to a mix of public and Scholarship </a:t>
            </a:r>
            <a:r>
              <a:rPr lang="en-US" sz="2800" dirty="0" smtClean="0"/>
              <a:t>schools?</a:t>
            </a:r>
            <a:endParaRPr lang="en-US" sz="2800" dirty="0"/>
          </a:p>
          <a:p>
            <a:pPr marL="230188" lvl="1" indent="0">
              <a:buNone/>
            </a:pPr>
            <a:r>
              <a:rPr lang="en-US" b="1" dirty="0" smtClean="0"/>
              <a:t>Answer</a:t>
            </a:r>
            <a:r>
              <a:rPr lang="en-US" dirty="0" smtClean="0"/>
              <a:t>:</a:t>
            </a:r>
          </a:p>
          <a:p>
            <a:pPr lvl="2"/>
            <a:r>
              <a:rPr lang="en-US" sz="2800" dirty="0" smtClean="0"/>
              <a:t>The </a:t>
            </a:r>
            <a:r>
              <a:rPr lang="en-US" sz="2800" dirty="0"/>
              <a:t>student will be placed in the school </a:t>
            </a:r>
            <a:r>
              <a:rPr lang="en-US" sz="2800" dirty="0" smtClean="0"/>
              <a:t>they ranked the highest that has an available seat. </a:t>
            </a:r>
          </a:p>
          <a:p>
            <a:pPr lvl="2"/>
            <a:r>
              <a:rPr lang="en-US" sz="2800" dirty="0"/>
              <a:t>The student loses their Scholarship placement regardless of whether or not they complete registration/enrollment at the public school site. </a:t>
            </a:r>
          </a:p>
          <a:p>
            <a:pPr lvl="2"/>
            <a:r>
              <a:rPr lang="en-US" sz="2800" dirty="0" smtClean="0"/>
              <a:t>To regain </a:t>
            </a:r>
            <a:r>
              <a:rPr lang="en-US" sz="2800" dirty="0"/>
              <a:t>their Scholarship award,  students must apply again in Round </a:t>
            </a:r>
            <a:r>
              <a:rPr lang="en-US" sz="2800" dirty="0" smtClean="0"/>
              <a:t>2 and </a:t>
            </a:r>
            <a:r>
              <a:rPr lang="en-US" sz="2800" dirty="0"/>
              <a:t>are not guaranteed a new award</a:t>
            </a:r>
            <a:r>
              <a:rPr lang="en-US" sz="2800" dirty="0" smtClean="0"/>
              <a:t>.</a:t>
            </a:r>
            <a:endParaRPr lang="en-US" sz="2800" dirty="0"/>
          </a:p>
          <a:p>
            <a:pPr lvl="1"/>
            <a:endParaRPr lang="en-US" sz="2400" dirty="0"/>
          </a:p>
          <a:p>
            <a:endParaRPr lang="en-US" dirty="0"/>
          </a:p>
        </p:txBody>
      </p:sp>
    </p:spTree>
    <p:extLst>
      <p:ext uri="{BB962C8B-B14F-4D97-AF65-F5344CB8AC3E}">
        <p14:creationId xmlns:p14="http://schemas.microsoft.com/office/powerpoint/2010/main" val="4292284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Applying to </a:t>
            </a:r>
            <a:r>
              <a:rPr lang="en-US" sz="3200" dirty="0" smtClean="0"/>
              <a:t>Public School – Round 2</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12</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70000" lnSpcReduction="20000"/>
          </a:bodyPr>
          <a:lstStyle/>
          <a:p>
            <a:pPr marL="0" indent="0">
              <a:buNone/>
            </a:pPr>
            <a:r>
              <a:rPr lang="en-US" sz="2800" dirty="0" smtClean="0"/>
              <a:t>What </a:t>
            </a:r>
            <a:r>
              <a:rPr lang="en-US" sz="2800" dirty="0"/>
              <a:t>happens if a </a:t>
            </a:r>
            <a:r>
              <a:rPr lang="en-US" sz="2800" dirty="0" smtClean="0"/>
              <a:t>current Scholarship </a:t>
            </a:r>
            <a:r>
              <a:rPr lang="en-US" sz="2800" dirty="0"/>
              <a:t>student applies, and is </a:t>
            </a:r>
            <a:r>
              <a:rPr lang="en-US" sz="2800" dirty="0" smtClean="0"/>
              <a:t>awarded to </a:t>
            </a:r>
            <a:r>
              <a:rPr lang="en-US" sz="2800" dirty="0"/>
              <a:t>a public </a:t>
            </a:r>
            <a:r>
              <a:rPr lang="en-US" sz="2800" dirty="0" smtClean="0"/>
              <a:t>school in Round 2?</a:t>
            </a:r>
          </a:p>
          <a:p>
            <a:pPr marL="230188" lvl="1" indent="0">
              <a:buNone/>
            </a:pPr>
            <a:r>
              <a:rPr lang="en-US" b="1" dirty="0" smtClean="0"/>
              <a:t>Answer: </a:t>
            </a:r>
          </a:p>
          <a:p>
            <a:pPr lvl="2"/>
            <a:r>
              <a:rPr lang="en-US" sz="2800" dirty="0"/>
              <a:t>The student loses their Scholarship placement regardless of whether or not they complete registration/enrollment at the public school site. </a:t>
            </a:r>
          </a:p>
          <a:p>
            <a:pPr lvl="2"/>
            <a:r>
              <a:rPr lang="en-US" sz="2800" dirty="0" smtClean="0"/>
              <a:t>The student cannot be re-awarded a Scholarship.</a:t>
            </a:r>
          </a:p>
          <a:p>
            <a:pPr marL="461963" lvl="2" indent="0">
              <a:buNone/>
            </a:pPr>
            <a:endParaRPr lang="en-US" sz="2800" dirty="0" smtClean="0"/>
          </a:p>
          <a:p>
            <a:pPr marL="0" indent="0">
              <a:buNone/>
            </a:pPr>
            <a:r>
              <a:rPr lang="en-US" sz="2800" dirty="0" smtClean="0"/>
              <a:t>What happens if a current Scholarship student applies to a mix of public and Scholarship schools in Round 2?</a:t>
            </a:r>
          </a:p>
          <a:p>
            <a:pPr marL="230188" lvl="1" indent="0">
              <a:buNone/>
            </a:pPr>
            <a:r>
              <a:rPr lang="en-US" b="1" dirty="0" smtClean="0"/>
              <a:t>Answer</a:t>
            </a:r>
            <a:r>
              <a:rPr lang="en-US" dirty="0" smtClean="0"/>
              <a:t>:</a:t>
            </a:r>
          </a:p>
          <a:p>
            <a:pPr lvl="2"/>
            <a:r>
              <a:rPr lang="en-US" sz="2800" dirty="0" smtClean="0"/>
              <a:t>The student will be placed in the school they ranked the highest that has an available seat.</a:t>
            </a:r>
          </a:p>
          <a:p>
            <a:pPr lvl="2"/>
            <a:r>
              <a:rPr lang="en-US" sz="2800" dirty="0"/>
              <a:t>The student loses their </a:t>
            </a:r>
            <a:r>
              <a:rPr lang="en-US" sz="2800" dirty="0" smtClean="0"/>
              <a:t>current Scholarship </a:t>
            </a:r>
            <a:r>
              <a:rPr lang="en-US" sz="2800" dirty="0"/>
              <a:t>placement regardless of whether or not they complete registration/enrollment at the </a:t>
            </a:r>
            <a:r>
              <a:rPr lang="en-US" sz="2800" dirty="0" smtClean="0"/>
              <a:t>public/new Scholarship school </a:t>
            </a:r>
            <a:r>
              <a:rPr lang="en-US" sz="2800" dirty="0"/>
              <a:t>site. </a:t>
            </a:r>
          </a:p>
          <a:p>
            <a:pPr lvl="2"/>
            <a:r>
              <a:rPr lang="en-US" sz="2800" dirty="0" smtClean="0"/>
              <a:t>The student cannot be re-awarded a Scholarship</a:t>
            </a:r>
            <a:r>
              <a:rPr lang="en-US" sz="2800" dirty="0"/>
              <a:t> </a:t>
            </a:r>
            <a:r>
              <a:rPr lang="en-US" sz="2800" dirty="0" smtClean="0"/>
              <a:t>if awarded to a Public School. </a:t>
            </a:r>
            <a:endParaRPr lang="en-US" sz="2400" dirty="0"/>
          </a:p>
          <a:p>
            <a:endParaRPr lang="en-US" dirty="0"/>
          </a:p>
        </p:txBody>
      </p:sp>
    </p:spTree>
    <p:extLst>
      <p:ext uri="{BB962C8B-B14F-4D97-AF65-F5344CB8AC3E}">
        <p14:creationId xmlns:p14="http://schemas.microsoft.com/office/powerpoint/2010/main" val="3318549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Continuing </a:t>
            </a:r>
            <a:r>
              <a:rPr lang="en-US" sz="3200" dirty="0"/>
              <a:t>Student </a:t>
            </a:r>
            <a:r>
              <a:rPr lang="en-US" sz="3200" dirty="0" smtClean="0"/>
              <a:t>Application Notes</a:t>
            </a:r>
            <a:endParaRPr lang="en-US" sz="3200"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13</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a:bodyPr>
          <a:lstStyle/>
          <a:p>
            <a:r>
              <a:rPr lang="en-US" sz="2800" dirty="0" smtClean="0"/>
              <a:t>Continuing </a:t>
            </a:r>
            <a:r>
              <a:rPr lang="en-US" sz="2800" dirty="0"/>
              <a:t>Scholarship students are guaranteed to return to your school only if they do not submit a OneApp application that results in an award (to either a Public School or a different Scholarship school.) </a:t>
            </a:r>
            <a:endParaRPr lang="en-US" sz="2800" dirty="0" smtClean="0"/>
          </a:p>
          <a:p>
            <a:pPr marL="0" indent="0">
              <a:buNone/>
            </a:pPr>
            <a:endParaRPr lang="en-US" sz="2800" dirty="0"/>
          </a:p>
          <a:p>
            <a:r>
              <a:rPr lang="en-US" sz="2800" dirty="0" smtClean="0"/>
              <a:t>Continuing </a:t>
            </a:r>
            <a:r>
              <a:rPr lang="en-US" sz="2800" dirty="0"/>
              <a:t>Scholarship students who are awarded to a new Scholarship school and wish to return to their prior Scholarship school, MUST submit a transfer request to the Department for approval. Approval is contingent on school </a:t>
            </a:r>
            <a:r>
              <a:rPr lang="en-US" sz="2800" dirty="0" smtClean="0"/>
              <a:t>eligibility and seat availability.</a:t>
            </a:r>
            <a:endParaRPr lang="en-US" sz="2800" dirty="0"/>
          </a:p>
          <a:p>
            <a:endParaRPr lang="en-US" dirty="0"/>
          </a:p>
        </p:txBody>
      </p:sp>
    </p:spTree>
    <p:extLst>
      <p:ext uri="{BB962C8B-B14F-4D97-AF65-F5344CB8AC3E}">
        <p14:creationId xmlns:p14="http://schemas.microsoft.com/office/powerpoint/2010/main" val="3392536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Communicating with Families</a:t>
            </a:r>
            <a:endParaRPr lang="en-US" sz="3200"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14</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92500"/>
          </a:bodyPr>
          <a:lstStyle/>
          <a:p>
            <a:pPr marL="230188" lvl="1" indent="-230188"/>
            <a:r>
              <a:rPr lang="en-US" sz="2400" dirty="0"/>
              <a:t>Schools are not allowed to implement admissions criteria for Scholarship applicants and may not discriminate against any students – such as students with special needs – during the application and registration processes</a:t>
            </a:r>
            <a:r>
              <a:rPr lang="en-US" sz="2400" dirty="0" smtClean="0"/>
              <a:t>.</a:t>
            </a:r>
          </a:p>
          <a:p>
            <a:pPr marL="230188" lvl="1" indent="-230188"/>
            <a:endParaRPr lang="en-US" sz="2400" dirty="0"/>
          </a:p>
          <a:p>
            <a:pPr marL="230188" lvl="1" indent="-230188"/>
            <a:r>
              <a:rPr lang="en-US" sz="2400" b="1" dirty="0" smtClean="0"/>
              <a:t>Schools </a:t>
            </a:r>
            <a:r>
              <a:rPr lang="en-US" sz="2400" b="1" dirty="0"/>
              <a:t>should not inform families that they have been accepted to their school as a Scholarship student prior to awards being made. </a:t>
            </a:r>
            <a:r>
              <a:rPr lang="en-US" sz="2400" dirty="0" smtClean="0"/>
              <a:t>Students</a:t>
            </a:r>
            <a:r>
              <a:rPr lang="en-US" sz="2400" b="1" dirty="0" smtClean="0"/>
              <a:t> </a:t>
            </a:r>
            <a:r>
              <a:rPr lang="en-US" sz="2400" dirty="0"/>
              <a:t>who apply to schools directly and meet admissions criteria may be accepted as a paying student only</a:t>
            </a:r>
            <a:r>
              <a:rPr lang="en-US" sz="2400" dirty="0" smtClean="0"/>
              <a:t>.</a:t>
            </a:r>
          </a:p>
          <a:p>
            <a:pPr marL="230188" lvl="1" indent="-230188"/>
            <a:endParaRPr lang="en-US" sz="2400" dirty="0"/>
          </a:p>
          <a:p>
            <a:r>
              <a:rPr lang="en-US" sz="2400" dirty="0"/>
              <a:t>Scholarship awards can only be made by the Department of Education. </a:t>
            </a:r>
            <a:r>
              <a:rPr lang="en-US" sz="2400" b="1" dirty="0"/>
              <a:t>If a student is not listed on your roster in SEE, </a:t>
            </a:r>
            <a:r>
              <a:rPr lang="en-US" sz="2400" dirty="0"/>
              <a:t>you MUST reach out to our team before informing the family they can attend your school as a Scholarship student. There are no exceptions to this policy. </a:t>
            </a:r>
          </a:p>
        </p:txBody>
      </p:sp>
    </p:spTree>
    <p:extLst>
      <p:ext uri="{BB962C8B-B14F-4D97-AF65-F5344CB8AC3E}">
        <p14:creationId xmlns:p14="http://schemas.microsoft.com/office/powerpoint/2010/main" val="2092964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Communicating with the LDOE</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15</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a:bodyPr>
          <a:lstStyle/>
          <a:p>
            <a:r>
              <a:rPr lang="en-US" sz="2400" dirty="0" smtClean="0"/>
              <a:t>In order to comply with programmatic requirements, schools must follow all instructions in the Scholarship weekly newsletter and in emails from the Scholarship Team.</a:t>
            </a:r>
          </a:p>
          <a:p>
            <a:endParaRPr lang="en-US" sz="2400" dirty="0" smtClean="0"/>
          </a:p>
          <a:p>
            <a:r>
              <a:rPr lang="en-US" sz="2400" dirty="0" smtClean="0"/>
              <a:t>Questions about any student on your Scholarship roster or any questions about the Scholarship program should be directed to </a:t>
            </a:r>
            <a:r>
              <a:rPr lang="en-US" sz="2400" dirty="0" smtClean="0">
                <a:hlinkClick r:id="rId2"/>
              </a:rPr>
              <a:t>studentscholarships@la.gov</a:t>
            </a:r>
            <a:r>
              <a:rPr lang="en-US" sz="2400" dirty="0" smtClean="0"/>
              <a:t> </a:t>
            </a:r>
          </a:p>
          <a:p>
            <a:endParaRPr lang="en-US" sz="2400" dirty="0" smtClean="0"/>
          </a:p>
          <a:p>
            <a:r>
              <a:rPr lang="en-US" sz="2400" dirty="0" smtClean="0"/>
              <a:t>Questions about OneApp applications specifically should be directed to the </a:t>
            </a:r>
            <a:r>
              <a:rPr lang="en-US" sz="2400" dirty="0" err="1" smtClean="0"/>
              <a:t>EnrollNOLA</a:t>
            </a:r>
            <a:r>
              <a:rPr lang="en-US" sz="2400" dirty="0" smtClean="0"/>
              <a:t> team at </a:t>
            </a:r>
            <a:r>
              <a:rPr lang="en-US" sz="2400" dirty="0" smtClean="0">
                <a:hlinkClick r:id="rId3"/>
              </a:rPr>
              <a:t>enrollnola@rsdla.net</a:t>
            </a:r>
            <a:r>
              <a:rPr lang="en-US" sz="2400" dirty="0" smtClean="0"/>
              <a:t> </a:t>
            </a:r>
          </a:p>
        </p:txBody>
      </p:sp>
    </p:spTree>
    <p:extLst>
      <p:ext uri="{BB962C8B-B14F-4D97-AF65-F5344CB8AC3E}">
        <p14:creationId xmlns:p14="http://schemas.microsoft.com/office/powerpoint/2010/main" val="297013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LDOE Organizational Tree</a:t>
            </a:r>
            <a:endParaRPr lang="en-US" sz="3200"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16</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1406862088"/>
              </p:ext>
            </p:extLst>
          </p:nvPr>
        </p:nvGraphicFramePr>
        <p:xfrm>
          <a:off x="152400" y="1295400"/>
          <a:ext cx="88392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070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Application vs Enrollment Systems</a:t>
            </a:r>
            <a:endParaRPr lang="en-US" sz="3200"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17</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152400" y="1143000"/>
            <a:ext cx="8839200" cy="5257800"/>
          </a:xfrm>
        </p:spPr>
        <p:txBody>
          <a:bodyPr>
            <a:normAutofit/>
          </a:bodyPr>
          <a:lstStyle/>
          <a:p>
            <a:r>
              <a:rPr lang="en-US" sz="2400" dirty="0" smtClean="0"/>
              <a:t>The Louisiana Scholarship Program uses two different online systems, </a:t>
            </a:r>
            <a:r>
              <a:rPr lang="en-US" sz="2400" dirty="0" err="1" smtClean="0"/>
              <a:t>SchoolForce</a:t>
            </a:r>
            <a:r>
              <a:rPr lang="en-US" sz="2400" dirty="0" smtClean="0"/>
              <a:t>/</a:t>
            </a:r>
            <a:r>
              <a:rPr lang="en-US" sz="2400" dirty="0" err="1" smtClean="0"/>
              <a:t>EnrollNOLA</a:t>
            </a:r>
            <a:r>
              <a:rPr lang="en-US" sz="2400" dirty="0" smtClean="0"/>
              <a:t> and SEE. </a:t>
            </a:r>
            <a:endParaRPr lang="en-US" sz="2400" dirty="0"/>
          </a:p>
          <a:p>
            <a:pPr lvl="1"/>
            <a:r>
              <a:rPr lang="en-US" sz="2000" dirty="0" err="1" smtClean="0"/>
              <a:t>SchoolForce</a:t>
            </a:r>
            <a:r>
              <a:rPr lang="en-US" sz="2000" dirty="0" smtClean="0"/>
              <a:t> /</a:t>
            </a:r>
            <a:r>
              <a:rPr lang="en-US" sz="2000" dirty="0" err="1" smtClean="0"/>
              <a:t>EnrollNOLA</a:t>
            </a:r>
            <a:r>
              <a:rPr lang="en-US" sz="2000" dirty="0" smtClean="0"/>
              <a:t> is the APPLICATION system  and is used for entering applications only</a:t>
            </a:r>
            <a:endParaRPr lang="en-US" sz="2000" dirty="0"/>
          </a:p>
          <a:p>
            <a:pPr lvl="1"/>
            <a:r>
              <a:rPr lang="en-US" sz="2000" dirty="0" smtClean="0"/>
              <a:t>SEE is the ENROLLMENT system for Scholarship schools and is used to view rosters, complete quarterly enrollment verification counts, find student information, and find payment information. </a:t>
            </a:r>
          </a:p>
          <a:p>
            <a:pPr marL="0" indent="0">
              <a:buNone/>
            </a:pPr>
            <a:endParaRPr lang="en-US" sz="2000" dirty="0" smtClean="0"/>
          </a:p>
          <a:p>
            <a:pPr marL="0" indent="0">
              <a:buNone/>
            </a:pPr>
            <a:endParaRPr lang="en-US" sz="2000" dirty="0"/>
          </a:p>
          <a:p>
            <a:pPr marL="0" indent="0">
              <a:buNone/>
            </a:pPr>
            <a:r>
              <a:rPr lang="en-US" sz="2000" dirty="0" smtClean="0"/>
              <a:t>Please review this chart</a:t>
            </a:r>
          </a:p>
          <a:p>
            <a:pPr marL="0" indent="0">
              <a:buNone/>
            </a:pPr>
            <a:r>
              <a:rPr lang="en-US" sz="2000" dirty="0" smtClean="0"/>
              <a:t> to understand </a:t>
            </a:r>
            <a:r>
              <a:rPr lang="en-US" sz="2000" dirty="0"/>
              <a:t> </a:t>
            </a:r>
            <a:r>
              <a:rPr lang="en-US" sz="2000" dirty="0" smtClean="0"/>
              <a:t>when to </a:t>
            </a:r>
          </a:p>
          <a:p>
            <a:pPr marL="0" indent="0">
              <a:buNone/>
            </a:pPr>
            <a:r>
              <a:rPr lang="en-US" sz="2000" dirty="0" smtClean="0"/>
              <a:t>use </a:t>
            </a:r>
            <a:r>
              <a:rPr lang="en-US" sz="2000" dirty="0" err="1" smtClean="0"/>
              <a:t>SchoolForce</a:t>
            </a:r>
            <a:r>
              <a:rPr lang="en-US" sz="2000" dirty="0" smtClean="0"/>
              <a:t> and</a:t>
            </a:r>
          </a:p>
          <a:p>
            <a:pPr marL="0" indent="0">
              <a:buNone/>
            </a:pPr>
            <a:r>
              <a:rPr lang="en-US" sz="2000" dirty="0" smtClean="0"/>
              <a:t>when to use SEE. </a:t>
            </a:r>
            <a:endParaRPr lang="en-US" sz="20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581400"/>
            <a:ext cx="5867400" cy="2908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2572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NSECD</a:t>
            </a:r>
            <a:endParaRPr lang="en-US" sz="3200"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18</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lstStyle/>
          <a:p>
            <a:pPr marL="0" indent="0">
              <a:buNone/>
            </a:pPr>
            <a:r>
              <a:rPr lang="en-US" sz="2800" dirty="0"/>
              <a:t>In order to comply with programmatic requirements of the NSECD program, schools in the program should follow the instructions in the </a:t>
            </a:r>
            <a:r>
              <a:rPr lang="en-US" sz="2800" dirty="0" err="1"/>
              <a:t>EnrollNOLA</a:t>
            </a:r>
            <a:r>
              <a:rPr lang="en-US" sz="2800" dirty="0"/>
              <a:t> weekly newsletter, or directions shared via email from the </a:t>
            </a:r>
            <a:r>
              <a:rPr lang="en-US" sz="2800" dirty="0" err="1"/>
              <a:t>EnrollNOLA</a:t>
            </a:r>
            <a:r>
              <a:rPr lang="en-US" sz="2800" dirty="0"/>
              <a:t> team or Lindsay Bradford at the LDOE.</a:t>
            </a:r>
          </a:p>
          <a:p>
            <a:endParaRPr lang="en-US" dirty="0"/>
          </a:p>
        </p:txBody>
      </p:sp>
    </p:spTree>
    <p:extLst>
      <p:ext uri="{BB962C8B-B14F-4D97-AF65-F5344CB8AC3E}">
        <p14:creationId xmlns:p14="http://schemas.microsoft.com/office/powerpoint/2010/main" val="1480824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Autofit/>
          </a:bodyPr>
          <a:lstStyle/>
          <a:p>
            <a:r>
              <a:rPr lang="en-US" sz="2400" dirty="0" smtClean="0"/>
              <a:t>Application </a:t>
            </a:r>
            <a:r>
              <a:rPr lang="en-US" sz="2400" dirty="0" smtClean="0"/>
              <a:t>Timeline </a:t>
            </a:r>
            <a:r>
              <a:rPr lang="en-US" sz="2400" dirty="0" smtClean="0"/>
              <a:t>and </a:t>
            </a:r>
            <a:r>
              <a:rPr lang="en-US" sz="2400" dirty="0" smtClean="0"/>
              <a:t>Updates</a:t>
            </a:r>
            <a:endParaRPr lang="en-US" sz="2400" dirty="0" smtClean="0"/>
          </a:p>
          <a:p>
            <a:r>
              <a:rPr lang="en-US" sz="2400" dirty="0" smtClean="0"/>
              <a:t>Types of </a:t>
            </a:r>
            <a:r>
              <a:rPr lang="en-US" sz="2400" dirty="0" smtClean="0"/>
              <a:t>Applicant</a:t>
            </a:r>
            <a:endParaRPr lang="en-US" sz="2400" dirty="0"/>
          </a:p>
          <a:p>
            <a:r>
              <a:rPr lang="en-US" sz="2400" dirty="0" smtClean="0"/>
              <a:t>Verifying </a:t>
            </a:r>
            <a:r>
              <a:rPr lang="en-US" sz="2400" dirty="0" smtClean="0"/>
              <a:t>Eligibility</a:t>
            </a:r>
            <a:endParaRPr lang="en-US" sz="2400" dirty="0"/>
          </a:p>
          <a:p>
            <a:r>
              <a:rPr lang="en-US" sz="2400" dirty="0" smtClean="0"/>
              <a:t>Main Round vs. Round 2</a:t>
            </a:r>
          </a:p>
          <a:p>
            <a:r>
              <a:rPr lang="en-US" sz="2400" dirty="0" smtClean="0"/>
              <a:t>Applying to </a:t>
            </a:r>
            <a:r>
              <a:rPr lang="en-US" sz="2400" dirty="0" smtClean="0"/>
              <a:t>Public </a:t>
            </a:r>
            <a:r>
              <a:rPr lang="en-US" sz="2400" dirty="0"/>
              <a:t>S</a:t>
            </a:r>
            <a:r>
              <a:rPr lang="en-US" sz="2400" dirty="0" smtClean="0"/>
              <a:t>chool</a:t>
            </a:r>
            <a:endParaRPr lang="en-US" sz="2400" dirty="0" smtClean="0"/>
          </a:p>
          <a:p>
            <a:r>
              <a:rPr lang="en-US" sz="2400" dirty="0" smtClean="0"/>
              <a:t>Continuing Student Applications</a:t>
            </a:r>
          </a:p>
          <a:p>
            <a:r>
              <a:rPr lang="en-US" sz="2400" dirty="0" smtClean="0"/>
              <a:t>Communicating with </a:t>
            </a:r>
            <a:r>
              <a:rPr lang="en-US" sz="2400" dirty="0" smtClean="0"/>
              <a:t>Families</a:t>
            </a:r>
            <a:endParaRPr lang="en-US" sz="2400" dirty="0"/>
          </a:p>
          <a:p>
            <a:r>
              <a:rPr lang="en-US" sz="2400" dirty="0" smtClean="0"/>
              <a:t>Communicating with the LDOE </a:t>
            </a:r>
          </a:p>
          <a:p>
            <a:r>
              <a:rPr lang="en-US" sz="2400" dirty="0"/>
              <a:t>Application vs Enrollment </a:t>
            </a:r>
            <a:r>
              <a:rPr lang="en-US" sz="2400" dirty="0" smtClean="0"/>
              <a:t>Systems</a:t>
            </a:r>
          </a:p>
          <a:p>
            <a:r>
              <a:rPr lang="en-US" sz="2400" dirty="0" smtClean="0"/>
              <a:t>NSECD</a:t>
            </a:r>
          </a:p>
          <a:p>
            <a:r>
              <a:rPr lang="en-US" sz="2400" dirty="0" smtClean="0"/>
              <a:t>Entering </a:t>
            </a:r>
            <a:r>
              <a:rPr lang="en-US" sz="2400" dirty="0"/>
              <a:t>A</a:t>
            </a:r>
            <a:r>
              <a:rPr lang="en-US" sz="2400" dirty="0" smtClean="0"/>
              <a:t>pplications </a:t>
            </a:r>
            <a:r>
              <a:rPr lang="en-US" sz="2400" dirty="0"/>
              <a:t>in Salesforce</a:t>
            </a:r>
          </a:p>
          <a:p>
            <a:endParaRPr lang="en-US" sz="2400" dirty="0"/>
          </a:p>
        </p:txBody>
      </p:sp>
    </p:spTree>
    <p:extLst>
      <p:ext uri="{BB962C8B-B14F-4D97-AF65-F5344CB8AC3E}">
        <p14:creationId xmlns:p14="http://schemas.microsoft.com/office/powerpoint/2010/main" val="1208920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2016-17 Application/Enrollment Timeline</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2482852953"/>
              </p:ext>
            </p:extLst>
          </p:nvPr>
        </p:nvGraphicFramePr>
        <p:xfrm>
          <a:off x="152400" y="1316505"/>
          <a:ext cx="8839201" cy="5160492"/>
        </p:xfrm>
        <a:graphic>
          <a:graphicData uri="http://schemas.openxmlformats.org/drawingml/2006/table">
            <a:tbl>
              <a:tblPr firstRow="1" firstCol="1" bandRow="1">
                <a:tableStyleId>{7DF18680-E054-41AD-8BC1-D1AEF772440D}</a:tableStyleId>
              </a:tblPr>
              <a:tblGrid>
                <a:gridCol w="3843131"/>
                <a:gridCol w="2498035"/>
                <a:gridCol w="2498035"/>
              </a:tblGrid>
              <a:tr h="380808">
                <a:tc>
                  <a:txBody>
                    <a:bodyPr/>
                    <a:lstStyle/>
                    <a:p>
                      <a:pPr marL="0" marR="0" algn="ctr">
                        <a:lnSpc>
                          <a:spcPct val="100000"/>
                        </a:lnSpc>
                        <a:spcBef>
                          <a:spcPts val="0"/>
                        </a:spcBef>
                        <a:spcAft>
                          <a:spcPts val="0"/>
                        </a:spcAft>
                      </a:pPr>
                      <a:r>
                        <a:rPr lang="en-US" sz="2400" dirty="0" smtClean="0">
                          <a:effectLst/>
                        </a:rPr>
                        <a:t>Action</a:t>
                      </a:r>
                      <a:endParaRPr lang="en-US" sz="3200" dirty="0">
                        <a:effectLst/>
                        <a:latin typeface="Calibri"/>
                        <a:ea typeface="Calibri"/>
                        <a:cs typeface="Times New Roman"/>
                      </a:endParaRPr>
                    </a:p>
                  </a:txBody>
                  <a:tcPr marL="68580" marR="68580" marT="0" marB="0" anchor="ctr">
                    <a:solidFill>
                      <a:schemeClr val="accent5">
                        <a:lumMod val="50000"/>
                      </a:schemeClr>
                    </a:solidFill>
                  </a:tcPr>
                </a:tc>
                <a:tc>
                  <a:txBody>
                    <a:bodyPr/>
                    <a:lstStyle/>
                    <a:p>
                      <a:pPr marL="0" marR="0" algn="ctr">
                        <a:lnSpc>
                          <a:spcPct val="100000"/>
                        </a:lnSpc>
                        <a:spcBef>
                          <a:spcPts val="0"/>
                        </a:spcBef>
                        <a:spcAft>
                          <a:spcPts val="0"/>
                        </a:spcAft>
                      </a:pPr>
                      <a:r>
                        <a:rPr lang="en-US" sz="2400" dirty="0" smtClean="0">
                          <a:effectLst/>
                          <a:latin typeface="+mn-lt"/>
                          <a:ea typeface="+mn-ea"/>
                          <a:cs typeface="+mn-cs"/>
                        </a:rPr>
                        <a:t>Orleans</a:t>
                      </a:r>
                      <a:r>
                        <a:rPr lang="en-US" sz="2400" baseline="0" dirty="0" smtClean="0">
                          <a:effectLst/>
                          <a:latin typeface="+mn-lt"/>
                          <a:ea typeface="+mn-ea"/>
                          <a:cs typeface="+mn-cs"/>
                        </a:rPr>
                        <a:t> Date</a:t>
                      </a:r>
                      <a:endParaRPr lang="en-US" sz="3200" dirty="0">
                        <a:effectLst/>
                        <a:latin typeface="Calibri"/>
                        <a:ea typeface="Calibri"/>
                        <a:cs typeface="Times New Roman"/>
                      </a:endParaRPr>
                    </a:p>
                  </a:txBody>
                  <a:tcPr marL="68580" marR="68580" marT="0" marB="0" anchor="ctr">
                    <a:solidFill>
                      <a:schemeClr val="accent5">
                        <a:lumMod val="50000"/>
                      </a:schemeClr>
                    </a:solidFill>
                  </a:tcPr>
                </a:tc>
                <a:tc>
                  <a:txBody>
                    <a:bodyPr/>
                    <a:lstStyle/>
                    <a:p>
                      <a:pPr marL="0" marR="0" algn="ctr" defTabSz="914400" rtl="0" eaLnBrk="1" latinLnBrk="0" hangingPunct="1">
                        <a:lnSpc>
                          <a:spcPct val="100000"/>
                        </a:lnSpc>
                        <a:spcBef>
                          <a:spcPts val="0"/>
                        </a:spcBef>
                        <a:spcAft>
                          <a:spcPts val="0"/>
                        </a:spcAft>
                      </a:pPr>
                      <a:r>
                        <a:rPr lang="en-US" sz="2400" b="1" kern="1200" dirty="0" smtClean="0">
                          <a:solidFill>
                            <a:schemeClr val="lt1"/>
                          </a:solidFill>
                          <a:effectLst/>
                          <a:latin typeface="+mn-lt"/>
                          <a:ea typeface="+mn-ea"/>
                          <a:cs typeface="+mn-cs"/>
                        </a:rPr>
                        <a:t>Statewide Date</a:t>
                      </a:r>
                    </a:p>
                  </a:txBody>
                  <a:tcPr marL="68580" marR="68580" marT="0" marB="0" anchor="ctr">
                    <a:solidFill>
                      <a:schemeClr val="accent5">
                        <a:lumMod val="50000"/>
                      </a:schemeClr>
                    </a:solidFill>
                  </a:tcPr>
                </a:tc>
              </a:tr>
              <a:tr h="682812">
                <a:tc>
                  <a:txBody>
                    <a:bodyPr/>
                    <a:lstStyle/>
                    <a:p>
                      <a:pPr marL="0" marR="0" algn="ctr" defTabSz="914400" rtl="0" eaLnBrk="1" latinLnBrk="0" hangingPunct="1">
                        <a:lnSpc>
                          <a:spcPct val="100000"/>
                        </a:lnSpc>
                        <a:spcBef>
                          <a:spcPts val="0"/>
                        </a:spcBef>
                        <a:spcAft>
                          <a:spcPts val="0"/>
                        </a:spcAft>
                      </a:pPr>
                      <a:r>
                        <a:rPr lang="en-US" sz="2000" b="0" kern="1200" dirty="0" smtClean="0">
                          <a:solidFill>
                            <a:schemeClr val="lt1"/>
                          </a:solidFill>
                          <a:effectLst/>
                          <a:latin typeface="Calibri"/>
                          <a:ea typeface="Calibri"/>
                          <a:cs typeface="Times New Roman"/>
                        </a:rPr>
                        <a:t>Notice of Intent</a:t>
                      </a:r>
                      <a:endParaRPr lang="en-US" sz="2000" b="0" kern="1200" dirty="0">
                        <a:solidFill>
                          <a:schemeClr val="lt1"/>
                        </a:solidFill>
                        <a:effectLst/>
                        <a:latin typeface="Calibri"/>
                        <a:ea typeface="Calibri"/>
                        <a:cs typeface="Times New Roman"/>
                      </a:endParaRPr>
                    </a:p>
                  </a:txBody>
                  <a:tcPr marL="68580" marR="68580" marT="0" marB="0" anchor="ctr">
                    <a:solidFill>
                      <a:schemeClr val="accent5">
                        <a:lumMod val="75000"/>
                      </a:schemeClr>
                    </a:solidFill>
                  </a:tcPr>
                </a:tc>
                <a:tc>
                  <a:txBody>
                    <a:bodyPr/>
                    <a:lstStyle/>
                    <a:p>
                      <a:pPr marL="0" marR="0" lvl="0" indent="0" algn="ctr" defTabSz="914400" rtl="0" eaLnBrk="1" latinLnBrk="0" hangingPunct="1">
                        <a:lnSpc>
                          <a:spcPct val="100000"/>
                        </a:lnSpc>
                        <a:spcBef>
                          <a:spcPts val="0"/>
                        </a:spcBef>
                        <a:spcAft>
                          <a:spcPts val="0"/>
                        </a:spcAft>
                        <a:buFont typeface="Symbol"/>
                        <a:buNone/>
                      </a:pPr>
                      <a:r>
                        <a:rPr lang="en-US" sz="2000" kern="1200" baseline="0" dirty="0" smtClean="0">
                          <a:solidFill>
                            <a:schemeClr val="dk1"/>
                          </a:solidFill>
                          <a:effectLst/>
                          <a:latin typeface="+mn-lt"/>
                          <a:ea typeface="+mn-ea"/>
                          <a:cs typeface="+mn-cs"/>
                        </a:rPr>
                        <a:t>Process complete</a:t>
                      </a:r>
                      <a:endParaRPr lang="en-US" sz="2000" kern="1200" baseline="0" dirty="0">
                        <a:solidFill>
                          <a:schemeClr val="dk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Symbol"/>
                        <a:buNone/>
                        <a:tabLst/>
                        <a:defRPr/>
                      </a:pPr>
                      <a:r>
                        <a:rPr lang="en-US" sz="2000" kern="1200" baseline="0" noProof="0" dirty="0" smtClean="0">
                          <a:solidFill>
                            <a:schemeClr val="dk1"/>
                          </a:solidFill>
                          <a:effectLst/>
                          <a:latin typeface="+mn-lt"/>
                          <a:ea typeface="+mn-ea"/>
                          <a:cs typeface="+mn-cs"/>
                        </a:rPr>
                        <a:t>Due: 11/06</a:t>
                      </a:r>
                    </a:p>
                  </a:txBody>
                  <a:tcPr marL="68580" marR="68580" marT="0" marB="0" anchor="ctr">
                    <a:solidFill>
                      <a:schemeClr val="accent5">
                        <a:lumMod val="20000"/>
                        <a:lumOff val="80000"/>
                      </a:schemeClr>
                    </a:solidFill>
                  </a:tcPr>
                </a:tc>
              </a:tr>
              <a:tr h="682812">
                <a:tc>
                  <a:txBody>
                    <a:bodyPr/>
                    <a:lstStyle/>
                    <a:p>
                      <a:pPr marL="0" marR="0" algn="ctr">
                        <a:lnSpc>
                          <a:spcPct val="100000"/>
                        </a:lnSpc>
                        <a:spcBef>
                          <a:spcPts val="0"/>
                        </a:spcBef>
                        <a:spcAft>
                          <a:spcPts val="0"/>
                        </a:spcAft>
                      </a:pPr>
                      <a:r>
                        <a:rPr lang="en-US" sz="2000" b="0" dirty="0" smtClean="0">
                          <a:effectLst/>
                          <a:latin typeface="Calibri"/>
                          <a:ea typeface="Calibri"/>
                          <a:cs typeface="Times New Roman"/>
                        </a:rPr>
                        <a:t>Main</a:t>
                      </a:r>
                      <a:r>
                        <a:rPr lang="en-US" sz="2000" b="0" baseline="0" dirty="0" smtClean="0">
                          <a:effectLst/>
                          <a:latin typeface="Calibri"/>
                          <a:ea typeface="Calibri"/>
                          <a:cs typeface="Times New Roman"/>
                        </a:rPr>
                        <a:t> Round </a:t>
                      </a:r>
                    </a:p>
                    <a:p>
                      <a:pPr marL="0" marR="0" algn="ctr">
                        <a:lnSpc>
                          <a:spcPct val="100000"/>
                        </a:lnSpc>
                        <a:spcBef>
                          <a:spcPts val="0"/>
                        </a:spcBef>
                        <a:spcAft>
                          <a:spcPts val="0"/>
                        </a:spcAft>
                      </a:pPr>
                      <a:r>
                        <a:rPr lang="en-US" sz="2000" b="0" baseline="0" dirty="0" smtClean="0">
                          <a:effectLst/>
                          <a:latin typeface="Calibri"/>
                          <a:ea typeface="Calibri"/>
                          <a:cs typeface="Times New Roman"/>
                        </a:rPr>
                        <a:t>Application Window</a:t>
                      </a:r>
                      <a:endParaRPr lang="en-US" sz="2000" b="0" dirty="0">
                        <a:effectLst/>
                        <a:latin typeface="Calibri"/>
                        <a:ea typeface="Calibri"/>
                        <a:cs typeface="Times New Roman"/>
                      </a:endParaRPr>
                    </a:p>
                  </a:txBody>
                  <a:tcPr marL="68580" marR="68580" marT="0" marB="0" anchor="ctr">
                    <a:solidFill>
                      <a:srgbClr val="3BA5C1"/>
                    </a:solidFill>
                  </a:tcPr>
                </a:tc>
                <a:tc>
                  <a:txBody>
                    <a:bodyPr/>
                    <a:lstStyle/>
                    <a:p>
                      <a:pPr marL="0" marR="0" lvl="0" indent="0" algn="ctr">
                        <a:lnSpc>
                          <a:spcPct val="100000"/>
                        </a:lnSpc>
                        <a:spcBef>
                          <a:spcPts val="0"/>
                        </a:spcBef>
                        <a:spcAft>
                          <a:spcPts val="0"/>
                        </a:spcAft>
                        <a:buFont typeface="Symbol"/>
                        <a:buNone/>
                      </a:pPr>
                      <a:r>
                        <a:rPr lang="en-US" sz="2000" baseline="0" dirty="0" smtClean="0">
                          <a:effectLst/>
                        </a:rPr>
                        <a:t>11/2 – 2/26</a:t>
                      </a:r>
                    </a:p>
                  </a:txBody>
                  <a:tcPr marL="68580" marR="68580" marT="0" marB="0" anchor="ctr">
                    <a:solidFill>
                      <a:schemeClr val="accent5">
                        <a:lumMod val="40000"/>
                        <a:lumOff val="60000"/>
                      </a:schemeClr>
                    </a:solidFill>
                  </a:tcPr>
                </a:tc>
                <a:tc>
                  <a:txBody>
                    <a:bodyPr/>
                    <a:lstStyle/>
                    <a:p>
                      <a:pPr marL="0" marR="0" lvl="0" indent="0" algn="ctr">
                        <a:lnSpc>
                          <a:spcPct val="100000"/>
                        </a:lnSpc>
                        <a:spcBef>
                          <a:spcPts val="0"/>
                        </a:spcBef>
                        <a:spcAft>
                          <a:spcPts val="0"/>
                        </a:spcAft>
                        <a:buFont typeface="Symbol"/>
                        <a:buNone/>
                      </a:pPr>
                      <a:r>
                        <a:rPr lang="en-US" sz="2000" baseline="0" dirty="0" smtClean="0">
                          <a:effectLst/>
                        </a:rPr>
                        <a:t>1/11 – 2/26</a:t>
                      </a:r>
                    </a:p>
                  </a:txBody>
                  <a:tcPr marL="68580" marR="68580" marT="0" marB="0" anchor="ctr">
                    <a:solidFill>
                      <a:schemeClr val="accent5">
                        <a:lumMod val="40000"/>
                        <a:lumOff val="60000"/>
                      </a:schemeClr>
                    </a:solidFill>
                  </a:tcPr>
                </a:tc>
              </a:tr>
              <a:tr h="682812">
                <a:tc>
                  <a:txBody>
                    <a:bodyPr/>
                    <a:lstStyle/>
                    <a:p>
                      <a:pPr marL="0" marR="0" algn="ctr" defTabSz="914400" rtl="0" eaLnBrk="1" latinLnBrk="0" hangingPunct="1">
                        <a:lnSpc>
                          <a:spcPct val="100000"/>
                        </a:lnSpc>
                        <a:spcBef>
                          <a:spcPts val="0"/>
                        </a:spcBef>
                        <a:spcAft>
                          <a:spcPts val="0"/>
                        </a:spcAft>
                      </a:pPr>
                      <a:r>
                        <a:rPr lang="en-US" sz="2000" b="0" kern="1200" dirty="0" smtClean="0">
                          <a:solidFill>
                            <a:schemeClr val="lt1"/>
                          </a:solidFill>
                          <a:effectLst/>
                          <a:latin typeface="Calibri"/>
                          <a:ea typeface="Calibri"/>
                          <a:cs typeface="Times New Roman"/>
                        </a:rPr>
                        <a:t>Main</a:t>
                      </a:r>
                      <a:r>
                        <a:rPr lang="en-US" sz="2000" b="0" kern="1200" baseline="0" dirty="0" smtClean="0">
                          <a:solidFill>
                            <a:schemeClr val="lt1"/>
                          </a:solidFill>
                          <a:effectLst/>
                          <a:latin typeface="Calibri"/>
                          <a:ea typeface="Calibri"/>
                          <a:cs typeface="Times New Roman"/>
                        </a:rPr>
                        <a:t> Round </a:t>
                      </a:r>
                    </a:p>
                    <a:p>
                      <a:pPr marL="0" marR="0" algn="ctr" defTabSz="914400" rtl="0" eaLnBrk="1" latinLnBrk="0" hangingPunct="1">
                        <a:lnSpc>
                          <a:spcPct val="100000"/>
                        </a:lnSpc>
                        <a:spcBef>
                          <a:spcPts val="0"/>
                        </a:spcBef>
                        <a:spcAft>
                          <a:spcPts val="0"/>
                        </a:spcAft>
                      </a:pPr>
                      <a:r>
                        <a:rPr lang="en-US" sz="2000" b="0" kern="1200" dirty="0" smtClean="0">
                          <a:solidFill>
                            <a:schemeClr val="lt1"/>
                          </a:solidFill>
                          <a:effectLst/>
                          <a:latin typeface="Calibri"/>
                          <a:ea typeface="Calibri"/>
                          <a:cs typeface="Times New Roman"/>
                        </a:rPr>
                        <a:t>Roster Available</a:t>
                      </a:r>
                      <a:endParaRPr lang="en-US" sz="2000" b="0" kern="1200" dirty="0">
                        <a:solidFill>
                          <a:schemeClr val="lt1"/>
                        </a:solidFill>
                        <a:effectLst/>
                        <a:latin typeface="Calibri"/>
                        <a:ea typeface="Calibri"/>
                        <a:cs typeface="Times New Roman"/>
                      </a:endParaRPr>
                    </a:p>
                  </a:txBody>
                  <a:tcPr marL="68580" marR="68580" marT="0" marB="0" anchor="ctr">
                    <a:solidFill>
                      <a:schemeClr val="accent5">
                        <a:lumMod val="75000"/>
                      </a:schemeClr>
                    </a:solidFill>
                  </a:tcPr>
                </a:tc>
                <a:tc gridSpan="2">
                  <a:txBody>
                    <a:bodyPr/>
                    <a:lstStyle/>
                    <a:p>
                      <a:pPr marL="0" marR="0" lvl="0" indent="0" algn="ctr" defTabSz="914400" rtl="0" eaLnBrk="1" latinLnBrk="0" hangingPunct="1">
                        <a:lnSpc>
                          <a:spcPct val="100000"/>
                        </a:lnSpc>
                        <a:spcBef>
                          <a:spcPts val="0"/>
                        </a:spcBef>
                        <a:spcAft>
                          <a:spcPts val="0"/>
                        </a:spcAft>
                        <a:buFont typeface="Symbol"/>
                        <a:buNone/>
                      </a:pPr>
                      <a:r>
                        <a:rPr lang="en-US" sz="2000" kern="1200" baseline="0" dirty="0" smtClean="0">
                          <a:solidFill>
                            <a:schemeClr val="dk1"/>
                          </a:solidFill>
                          <a:effectLst/>
                          <a:latin typeface="+mn-lt"/>
                          <a:ea typeface="+mn-ea"/>
                          <a:cs typeface="+mn-cs"/>
                        </a:rPr>
                        <a:t>Early April</a:t>
                      </a:r>
                    </a:p>
                    <a:p>
                      <a:pPr marL="0" marR="0" lvl="0" indent="0" algn="ctr" defTabSz="914400" rtl="0" eaLnBrk="1" latinLnBrk="0" hangingPunct="1">
                        <a:lnSpc>
                          <a:spcPct val="100000"/>
                        </a:lnSpc>
                        <a:spcBef>
                          <a:spcPts val="0"/>
                        </a:spcBef>
                        <a:spcAft>
                          <a:spcPts val="0"/>
                        </a:spcAft>
                        <a:buFont typeface="Symbol"/>
                        <a:buNone/>
                      </a:pPr>
                      <a:r>
                        <a:rPr lang="en-US" sz="2000" i="1" kern="1200" baseline="0" dirty="0" smtClean="0">
                          <a:solidFill>
                            <a:schemeClr val="dk1"/>
                          </a:solidFill>
                          <a:effectLst/>
                          <a:latin typeface="+mn-lt"/>
                          <a:ea typeface="+mn-ea"/>
                          <a:cs typeface="+mn-cs"/>
                        </a:rPr>
                        <a:t>(pending USDOJ)</a:t>
                      </a:r>
                      <a:endParaRPr lang="en-US" sz="2000" i="1" kern="1200" baseline="0" dirty="0">
                        <a:solidFill>
                          <a:schemeClr val="dk1"/>
                        </a:solidFill>
                        <a:effectLst/>
                        <a:latin typeface="+mn-lt"/>
                        <a:ea typeface="+mn-ea"/>
                        <a:cs typeface="+mn-cs"/>
                      </a:endParaRPr>
                    </a:p>
                  </a:txBody>
                  <a:tcPr marL="68580" marR="68580" marT="0" marB="0" anchor="ctr">
                    <a:solidFill>
                      <a:schemeClr val="accent5">
                        <a:lumMod val="20000"/>
                        <a:lumOff val="80000"/>
                      </a:schemeClr>
                    </a:solidFill>
                  </a:tcPr>
                </a:tc>
                <a:tc hMerge="1">
                  <a:txBody>
                    <a:bodyPr/>
                    <a:lstStyle/>
                    <a:p>
                      <a:pPr marL="0" marR="0" lvl="0" indent="0">
                        <a:lnSpc>
                          <a:spcPct val="100000"/>
                        </a:lnSpc>
                        <a:spcBef>
                          <a:spcPts val="0"/>
                        </a:spcBef>
                        <a:spcAft>
                          <a:spcPts val="0"/>
                        </a:spcAft>
                        <a:buFont typeface="Symbol"/>
                        <a:buNone/>
                      </a:pPr>
                      <a:endParaRPr lang="en-US" sz="2800" dirty="0">
                        <a:effectLst/>
                        <a:latin typeface="Calibri"/>
                        <a:ea typeface="Calibri"/>
                        <a:cs typeface="Times New Roman"/>
                      </a:endParaRPr>
                    </a:p>
                  </a:txBody>
                  <a:tcPr marL="68580" marR="68580" marT="0" marB="0" anchor="ctr">
                    <a:solidFill>
                      <a:schemeClr val="accent5">
                        <a:lumMod val="20000"/>
                        <a:lumOff val="80000"/>
                      </a:schemeClr>
                    </a:solidFill>
                  </a:tcPr>
                </a:tc>
              </a:tr>
              <a:tr h="682812">
                <a:tc>
                  <a:txBody>
                    <a:bodyPr/>
                    <a:lstStyle/>
                    <a:p>
                      <a:pPr marL="0" marR="0" algn="ctr" defTabSz="914400" rtl="0" eaLnBrk="1" latinLnBrk="0" hangingPunct="1">
                        <a:lnSpc>
                          <a:spcPct val="100000"/>
                        </a:lnSpc>
                        <a:spcBef>
                          <a:spcPts val="0"/>
                        </a:spcBef>
                        <a:spcAft>
                          <a:spcPts val="0"/>
                        </a:spcAft>
                      </a:pPr>
                      <a:r>
                        <a:rPr lang="en-US" sz="2000" b="0" kern="1200" dirty="0" smtClean="0">
                          <a:solidFill>
                            <a:schemeClr val="lt1"/>
                          </a:solidFill>
                          <a:effectLst/>
                          <a:latin typeface="Calibri"/>
                          <a:ea typeface="Calibri"/>
                          <a:cs typeface="Times New Roman"/>
                        </a:rPr>
                        <a:t>Student Registration Deadline</a:t>
                      </a:r>
                      <a:endParaRPr lang="en-US" sz="2000" b="0" kern="1200" dirty="0">
                        <a:solidFill>
                          <a:schemeClr val="lt1"/>
                        </a:solidFill>
                        <a:effectLst/>
                        <a:latin typeface="Calibri"/>
                        <a:ea typeface="Calibri"/>
                        <a:cs typeface="Times New Roman"/>
                      </a:endParaRPr>
                    </a:p>
                  </a:txBody>
                  <a:tcPr marL="68580" marR="68580" marT="0" marB="0" anchor="ctr">
                    <a:solidFill>
                      <a:srgbClr val="3BA5C1"/>
                    </a:solidFill>
                  </a:tcPr>
                </a:tc>
                <a:tc gridSpan="2">
                  <a:txBody>
                    <a:bodyPr/>
                    <a:lstStyle/>
                    <a:p>
                      <a:pPr marL="0" marR="0" lvl="0" indent="0" algn="ctr" defTabSz="914400" rtl="0" eaLnBrk="1" latinLnBrk="0" hangingPunct="1">
                        <a:lnSpc>
                          <a:spcPct val="100000"/>
                        </a:lnSpc>
                        <a:spcBef>
                          <a:spcPts val="0"/>
                        </a:spcBef>
                        <a:spcAft>
                          <a:spcPts val="0"/>
                        </a:spcAft>
                        <a:buFont typeface="Symbol"/>
                        <a:buNone/>
                      </a:pPr>
                      <a:r>
                        <a:rPr lang="en-US" sz="2000" i="0" kern="1200" baseline="0" dirty="0" smtClean="0">
                          <a:solidFill>
                            <a:schemeClr val="dk1"/>
                          </a:solidFill>
                          <a:effectLst/>
                          <a:latin typeface="+mn-lt"/>
                          <a:ea typeface="+mn-ea"/>
                          <a:cs typeface="+mn-cs"/>
                        </a:rPr>
                        <a:t>5/13</a:t>
                      </a:r>
                      <a:endParaRPr lang="en-US" sz="2000" i="0" kern="1200" baseline="0" dirty="0">
                        <a:solidFill>
                          <a:schemeClr val="dk1"/>
                        </a:solidFill>
                        <a:effectLst/>
                        <a:latin typeface="+mn-lt"/>
                        <a:ea typeface="+mn-ea"/>
                        <a:cs typeface="+mn-cs"/>
                      </a:endParaRPr>
                    </a:p>
                  </a:txBody>
                  <a:tcPr marL="68580" marR="68580" marT="0" marB="0" anchor="ctr">
                    <a:solidFill>
                      <a:schemeClr val="accent5">
                        <a:lumMod val="40000"/>
                        <a:lumOff val="60000"/>
                      </a:schemeClr>
                    </a:solidFill>
                  </a:tcPr>
                </a:tc>
                <a:tc hMerge="1">
                  <a:txBody>
                    <a:bodyPr/>
                    <a:lstStyle/>
                    <a:p>
                      <a:endParaRPr lang="en-US"/>
                    </a:p>
                  </a:txBody>
                  <a:tcPr/>
                </a:tc>
              </a:tr>
              <a:tr h="682812">
                <a:tc>
                  <a:txBody>
                    <a:bodyPr/>
                    <a:lstStyle/>
                    <a:p>
                      <a:pPr marL="0" marR="0" algn="ctr" defTabSz="914400" rtl="0" eaLnBrk="1" latinLnBrk="0" hangingPunct="1">
                        <a:lnSpc>
                          <a:spcPct val="100000"/>
                        </a:lnSpc>
                        <a:spcBef>
                          <a:spcPts val="0"/>
                        </a:spcBef>
                        <a:spcAft>
                          <a:spcPts val="0"/>
                        </a:spcAft>
                      </a:pPr>
                      <a:r>
                        <a:rPr lang="en-US" sz="2000" b="0" kern="1200" dirty="0" smtClean="0">
                          <a:solidFill>
                            <a:schemeClr val="lt1"/>
                          </a:solidFill>
                          <a:effectLst/>
                          <a:latin typeface="Calibri"/>
                          <a:ea typeface="Calibri"/>
                          <a:cs typeface="Times New Roman"/>
                        </a:rPr>
                        <a:t>Round 2 Application Window</a:t>
                      </a:r>
                      <a:endParaRPr lang="en-US" sz="2000" b="0" kern="1200" dirty="0">
                        <a:solidFill>
                          <a:schemeClr val="lt1"/>
                        </a:solidFill>
                        <a:effectLst/>
                        <a:latin typeface="Calibri"/>
                        <a:ea typeface="Calibri"/>
                        <a:cs typeface="Times New Roman"/>
                      </a:endParaRPr>
                    </a:p>
                  </a:txBody>
                  <a:tcPr marL="68580" marR="68580" marT="0" marB="0" anchor="ctr">
                    <a:solidFill>
                      <a:schemeClr val="accent5">
                        <a:lumMod val="75000"/>
                      </a:schemeClr>
                    </a:solidFill>
                  </a:tcPr>
                </a:tc>
                <a:tc gridSpan="2">
                  <a:txBody>
                    <a:bodyPr/>
                    <a:lstStyle/>
                    <a:p>
                      <a:pPr marL="0" marR="0" lvl="0" indent="0" algn="ctr" defTabSz="914400" rtl="0" eaLnBrk="1" latinLnBrk="0" hangingPunct="1">
                        <a:lnSpc>
                          <a:spcPct val="100000"/>
                        </a:lnSpc>
                        <a:spcBef>
                          <a:spcPts val="0"/>
                        </a:spcBef>
                        <a:spcAft>
                          <a:spcPts val="0"/>
                        </a:spcAft>
                        <a:buFont typeface="Symbol"/>
                        <a:buNone/>
                      </a:pPr>
                      <a:r>
                        <a:rPr lang="en-US" sz="2000" kern="1200" baseline="0" dirty="0" smtClean="0">
                          <a:solidFill>
                            <a:schemeClr val="dk1"/>
                          </a:solidFill>
                          <a:effectLst/>
                          <a:latin typeface="+mn-lt"/>
                          <a:ea typeface="+mn-ea"/>
                          <a:cs typeface="+mn-cs"/>
                        </a:rPr>
                        <a:t>4/18 – 5/27</a:t>
                      </a:r>
                      <a:endParaRPr lang="en-US" sz="2000" kern="1200" baseline="0" dirty="0">
                        <a:solidFill>
                          <a:schemeClr val="dk1"/>
                        </a:solidFill>
                        <a:effectLst/>
                        <a:latin typeface="+mn-lt"/>
                        <a:ea typeface="+mn-ea"/>
                        <a:cs typeface="+mn-cs"/>
                      </a:endParaRPr>
                    </a:p>
                  </a:txBody>
                  <a:tcPr marL="68580" marR="68580" marT="0" marB="0" anchor="ctr">
                    <a:solidFill>
                      <a:schemeClr val="accent5">
                        <a:lumMod val="20000"/>
                        <a:lumOff val="80000"/>
                      </a:schemeClr>
                    </a:solidFill>
                  </a:tcPr>
                </a:tc>
                <a:tc hMerge="1">
                  <a:txBody>
                    <a:bodyPr/>
                    <a:lstStyle/>
                    <a:p>
                      <a:pPr marL="0" marR="0" lvl="0" indent="0">
                        <a:lnSpc>
                          <a:spcPct val="100000"/>
                        </a:lnSpc>
                        <a:spcBef>
                          <a:spcPts val="0"/>
                        </a:spcBef>
                        <a:spcAft>
                          <a:spcPts val="0"/>
                        </a:spcAft>
                        <a:buFont typeface="Symbol"/>
                        <a:buNone/>
                      </a:pPr>
                      <a:endParaRPr lang="en-US" sz="2800" dirty="0">
                        <a:effectLst/>
                        <a:latin typeface="Calibri"/>
                        <a:ea typeface="Calibri"/>
                        <a:cs typeface="Times New Roman"/>
                      </a:endParaRPr>
                    </a:p>
                  </a:txBody>
                  <a:tcPr marL="68580" marR="68580" marT="0" marB="0" anchor="ctr"/>
                </a:tc>
              </a:tr>
              <a:tr h="682812">
                <a:tc>
                  <a:txBody>
                    <a:bodyPr/>
                    <a:lstStyle/>
                    <a:p>
                      <a:pPr marL="0" marR="0" algn="ctr" defTabSz="914400" rtl="0" eaLnBrk="1" latinLnBrk="0" hangingPunct="1">
                        <a:lnSpc>
                          <a:spcPct val="100000"/>
                        </a:lnSpc>
                        <a:spcBef>
                          <a:spcPts val="0"/>
                        </a:spcBef>
                        <a:spcAft>
                          <a:spcPts val="0"/>
                        </a:spcAft>
                      </a:pPr>
                      <a:r>
                        <a:rPr lang="en-US" sz="2000" b="0" kern="1200" dirty="0" smtClean="0">
                          <a:solidFill>
                            <a:schemeClr val="lt1"/>
                          </a:solidFill>
                          <a:effectLst/>
                          <a:latin typeface="Calibri"/>
                          <a:ea typeface="Calibri"/>
                          <a:cs typeface="Times New Roman"/>
                        </a:rPr>
                        <a:t>Round 2 Roster</a:t>
                      </a:r>
                      <a:r>
                        <a:rPr lang="en-US" sz="2000" b="0" kern="1200" baseline="0" dirty="0" smtClean="0">
                          <a:solidFill>
                            <a:schemeClr val="lt1"/>
                          </a:solidFill>
                          <a:effectLst/>
                          <a:latin typeface="Calibri"/>
                          <a:ea typeface="Calibri"/>
                          <a:cs typeface="Times New Roman"/>
                        </a:rPr>
                        <a:t> Available</a:t>
                      </a:r>
                      <a:endParaRPr lang="en-US" sz="2000" b="0" kern="1200" dirty="0">
                        <a:solidFill>
                          <a:schemeClr val="lt1"/>
                        </a:solidFill>
                        <a:effectLst/>
                        <a:latin typeface="Calibri"/>
                        <a:ea typeface="Calibri"/>
                        <a:cs typeface="Times New Roman"/>
                      </a:endParaRPr>
                    </a:p>
                  </a:txBody>
                  <a:tcPr marL="68580" marR="68580" marT="0" marB="0" anchor="ctr">
                    <a:solidFill>
                      <a:srgbClr val="3BA5C1"/>
                    </a:solidFill>
                  </a:tcPr>
                </a:tc>
                <a:tc gridSpan="2">
                  <a:txBody>
                    <a:bodyPr/>
                    <a:lstStyle/>
                    <a:p>
                      <a:pPr marL="0" marR="0" lvl="0" indent="0" algn="ctr" defTabSz="914400" rtl="0" eaLnBrk="1" latinLnBrk="0" hangingPunct="1">
                        <a:lnSpc>
                          <a:spcPct val="100000"/>
                        </a:lnSpc>
                        <a:spcBef>
                          <a:spcPts val="0"/>
                        </a:spcBef>
                        <a:spcAft>
                          <a:spcPts val="0"/>
                        </a:spcAft>
                        <a:buFont typeface="Symbol"/>
                        <a:buNone/>
                      </a:pPr>
                      <a:r>
                        <a:rPr lang="en-US" sz="2000" kern="1200" baseline="0" dirty="0" smtClean="0">
                          <a:solidFill>
                            <a:schemeClr val="dk1"/>
                          </a:solidFill>
                          <a:effectLst/>
                          <a:latin typeface="+mn-lt"/>
                          <a:ea typeface="+mn-ea"/>
                          <a:cs typeface="+mn-cs"/>
                        </a:rPr>
                        <a:t>Early July</a:t>
                      </a:r>
                    </a:p>
                    <a:p>
                      <a:pPr marL="0" marR="0" lvl="0" indent="0" algn="ctr" defTabSz="914400" rtl="0" eaLnBrk="1" latinLnBrk="0" hangingPunct="1">
                        <a:lnSpc>
                          <a:spcPct val="100000"/>
                        </a:lnSpc>
                        <a:spcBef>
                          <a:spcPts val="0"/>
                        </a:spcBef>
                        <a:spcAft>
                          <a:spcPts val="0"/>
                        </a:spcAft>
                        <a:buFont typeface="Symbol"/>
                        <a:buNone/>
                      </a:pPr>
                      <a:r>
                        <a:rPr lang="en-US" sz="2000" i="1" kern="1200" baseline="0" dirty="0" smtClean="0">
                          <a:solidFill>
                            <a:schemeClr val="dk1"/>
                          </a:solidFill>
                          <a:effectLst/>
                          <a:latin typeface="+mn-lt"/>
                          <a:ea typeface="+mn-ea"/>
                          <a:cs typeface="+mn-cs"/>
                        </a:rPr>
                        <a:t>(pending USDOJ)</a:t>
                      </a:r>
                      <a:endParaRPr lang="en-US" sz="2000" i="1" kern="1200" baseline="0" dirty="0">
                        <a:solidFill>
                          <a:schemeClr val="dk1"/>
                        </a:solidFill>
                        <a:effectLst/>
                        <a:latin typeface="+mn-lt"/>
                        <a:ea typeface="+mn-ea"/>
                        <a:cs typeface="+mn-cs"/>
                      </a:endParaRPr>
                    </a:p>
                  </a:txBody>
                  <a:tcPr marL="68580" marR="68580" marT="0" marB="0" anchor="ctr">
                    <a:solidFill>
                      <a:schemeClr val="accent5">
                        <a:lumMod val="40000"/>
                        <a:lumOff val="60000"/>
                      </a:schemeClr>
                    </a:solidFill>
                  </a:tcPr>
                </a:tc>
                <a:tc hMerge="1">
                  <a:txBody>
                    <a:bodyPr/>
                    <a:lstStyle/>
                    <a:p>
                      <a:pPr marL="0" marR="0" lvl="0" indent="0">
                        <a:lnSpc>
                          <a:spcPct val="100000"/>
                        </a:lnSpc>
                        <a:spcBef>
                          <a:spcPts val="0"/>
                        </a:spcBef>
                        <a:spcAft>
                          <a:spcPts val="0"/>
                        </a:spcAft>
                        <a:buFont typeface="Symbol"/>
                        <a:buNone/>
                      </a:pPr>
                      <a:endParaRPr lang="en-US" sz="2800" dirty="0">
                        <a:effectLst/>
                        <a:latin typeface="Calibri"/>
                        <a:ea typeface="Calibri"/>
                        <a:cs typeface="Times New Roman"/>
                      </a:endParaRPr>
                    </a:p>
                  </a:txBody>
                  <a:tcPr marL="68580" marR="68580" marT="0" marB="0" anchor="ctr"/>
                </a:tc>
              </a:tr>
              <a:tr h="682812">
                <a:tc>
                  <a:txBody>
                    <a:bodyPr/>
                    <a:lstStyle/>
                    <a:p>
                      <a:pPr marL="0" marR="0" algn="ctr" defTabSz="914400" rtl="0" eaLnBrk="1" latinLnBrk="0" hangingPunct="1">
                        <a:lnSpc>
                          <a:spcPct val="100000"/>
                        </a:lnSpc>
                        <a:spcBef>
                          <a:spcPts val="0"/>
                        </a:spcBef>
                        <a:spcAft>
                          <a:spcPts val="0"/>
                        </a:spcAft>
                      </a:pPr>
                      <a:r>
                        <a:rPr lang="en-US" sz="2000" b="0" kern="1200" dirty="0" smtClean="0">
                          <a:solidFill>
                            <a:schemeClr val="lt1"/>
                          </a:solidFill>
                          <a:effectLst/>
                          <a:latin typeface="Calibri"/>
                          <a:ea typeface="Calibri"/>
                          <a:cs typeface="Times New Roman"/>
                        </a:rPr>
                        <a:t>Round 2 Student Registration Deadline</a:t>
                      </a:r>
                      <a:endParaRPr lang="en-US" sz="2000" b="0" kern="1200" dirty="0">
                        <a:solidFill>
                          <a:schemeClr val="lt1"/>
                        </a:solidFill>
                        <a:effectLst/>
                        <a:latin typeface="Calibri"/>
                        <a:ea typeface="Calibri"/>
                        <a:cs typeface="Times New Roman"/>
                      </a:endParaRPr>
                    </a:p>
                  </a:txBody>
                  <a:tcPr marL="68580" marR="68580" marT="0" marB="0" anchor="ctr">
                    <a:solidFill>
                      <a:schemeClr val="accent5">
                        <a:lumMod val="75000"/>
                      </a:schemeClr>
                    </a:solidFill>
                  </a:tcPr>
                </a:tc>
                <a:tc gridSpan="2">
                  <a:txBody>
                    <a:bodyPr/>
                    <a:lstStyle/>
                    <a:p>
                      <a:pPr marL="0" marR="0" lvl="0" indent="0" algn="ctr" defTabSz="914400" rtl="0" eaLnBrk="1" latinLnBrk="0" hangingPunct="1">
                        <a:lnSpc>
                          <a:spcPct val="100000"/>
                        </a:lnSpc>
                        <a:spcBef>
                          <a:spcPts val="0"/>
                        </a:spcBef>
                        <a:spcAft>
                          <a:spcPts val="0"/>
                        </a:spcAft>
                        <a:buFont typeface="Symbol"/>
                        <a:buNone/>
                      </a:pPr>
                      <a:r>
                        <a:rPr lang="en-US" sz="2000" i="0" kern="1200" baseline="0" dirty="0" smtClean="0">
                          <a:solidFill>
                            <a:schemeClr val="dk1"/>
                          </a:solidFill>
                          <a:effectLst/>
                          <a:latin typeface="+mn-lt"/>
                          <a:ea typeface="+mn-ea"/>
                          <a:cs typeface="+mn-cs"/>
                        </a:rPr>
                        <a:t>7/15</a:t>
                      </a:r>
                      <a:endParaRPr lang="en-US" sz="2000" i="0" kern="1200" baseline="0" dirty="0">
                        <a:solidFill>
                          <a:schemeClr val="dk1"/>
                        </a:solidFill>
                        <a:effectLst/>
                        <a:latin typeface="+mn-lt"/>
                        <a:ea typeface="+mn-ea"/>
                        <a:cs typeface="+mn-cs"/>
                      </a:endParaRPr>
                    </a:p>
                  </a:txBody>
                  <a:tcPr marL="68580" marR="68580" marT="0" marB="0" anchor="ctr">
                    <a:solidFill>
                      <a:schemeClr val="accent5">
                        <a:lumMod val="20000"/>
                        <a:lumOff val="80000"/>
                      </a:schemeClr>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3950342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Updates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4</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152400" y="1219200"/>
            <a:ext cx="8839200" cy="5105400"/>
          </a:xfrm>
        </p:spPr>
        <p:txBody>
          <a:bodyPr>
            <a:noAutofit/>
          </a:bodyPr>
          <a:lstStyle/>
          <a:p>
            <a:pPr fontAlgn="ctr"/>
            <a:r>
              <a:rPr lang="en-US" sz="2000" dirty="0"/>
              <a:t>The list of participating Scholarship schools </a:t>
            </a:r>
            <a:r>
              <a:rPr lang="en-US" sz="2000" dirty="0" smtClean="0"/>
              <a:t>in the printed application </a:t>
            </a:r>
            <a:r>
              <a:rPr lang="en-US" sz="2000" dirty="0"/>
              <a:t>includes schools that have submitted a notice of intent to the Louisiana Department of Education (</a:t>
            </a:r>
            <a:r>
              <a:rPr lang="en-US" sz="2000" dirty="0" smtClean="0"/>
              <a:t>LDOE</a:t>
            </a:r>
            <a:r>
              <a:rPr lang="en-US" sz="2000" dirty="0"/>
              <a:t>) to accept new Scholarship students for the 2016-2017 school year. As school performance results become available, the </a:t>
            </a:r>
            <a:r>
              <a:rPr lang="en-US" sz="2000" dirty="0" smtClean="0"/>
              <a:t>LDOE </a:t>
            </a:r>
            <a:r>
              <a:rPr lang="en-US" sz="2000" dirty="0"/>
              <a:t>will review the list of Scholarship schools and may determine that some are no longer eligible to accept new students. If </a:t>
            </a:r>
            <a:r>
              <a:rPr lang="en-US" sz="2000" dirty="0" smtClean="0"/>
              <a:t>families </a:t>
            </a:r>
            <a:r>
              <a:rPr lang="en-US" sz="2000" dirty="0"/>
              <a:t>apply to a Scholarship school that is deemed ineligible, </a:t>
            </a:r>
            <a:r>
              <a:rPr lang="en-US" sz="2000" dirty="0" smtClean="0"/>
              <a:t>the </a:t>
            </a:r>
            <a:r>
              <a:rPr lang="en-US" sz="2000" dirty="0"/>
              <a:t>student will not be placed there. </a:t>
            </a:r>
          </a:p>
          <a:p>
            <a:pPr fontAlgn="ctr"/>
            <a:r>
              <a:rPr lang="en-US" sz="2000" dirty="0"/>
              <a:t>The most current list of participating schools will be available online at EnrollNOLA.org. A final list of participating Scholarship schools will be available by the week of January 11.  Families are strongly encouraged to confirm that their preferred schools are accepting new students by checking EnrollNOLA.org. If at any time </a:t>
            </a:r>
            <a:r>
              <a:rPr lang="en-US" sz="2000" dirty="0" smtClean="0"/>
              <a:t>families choose to update their </a:t>
            </a:r>
            <a:r>
              <a:rPr lang="en-US" sz="2000" dirty="0"/>
              <a:t>school choices before the application deadline of February 26, 2016, </a:t>
            </a:r>
            <a:r>
              <a:rPr lang="en-US" sz="2000" dirty="0" smtClean="0"/>
              <a:t>they should visit EnrollNOLA.org, a participating Scholarship school, </a:t>
            </a:r>
            <a:r>
              <a:rPr lang="en-US" sz="2000" dirty="0"/>
              <a:t>or a Family Resource </a:t>
            </a:r>
            <a:r>
              <a:rPr lang="en-US" sz="2000" dirty="0" smtClean="0"/>
              <a:t>Center. </a:t>
            </a:r>
            <a:r>
              <a:rPr lang="en-US" sz="2000" dirty="0"/>
              <a:t>The most recent application submitted will be the only application considered during student placement. </a:t>
            </a:r>
            <a:r>
              <a:rPr lang="en-US" sz="2000" dirty="0" smtClean="0"/>
              <a:t>Families will </a:t>
            </a:r>
            <a:r>
              <a:rPr lang="en-US" sz="2000" dirty="0"/>
              <a:t>be unable to make changes to </a:t>
            </a:r>
            <a:r>
              <a:rPr lang="en-US" sz="2000" dirty="0" smtClean="0"/>
              <a:t>the </a:t>
            </a:r>
            <a:r>
              <a:rPr lang="en-US" sz="2000" dirty="0"/>
              <a:t>application after the application deadline.</a:t>
            </a:r>
          </a:p>
          <a:p>
            <a:pPr lvl="1"/>
            <a:endParaRPr lang="en-US" sz="2000" dirty="0"/>
          </a:p>
          <a:p>
            <a:pPr marL="230188" lvl="1" indent="0">
              <a:buNone/>
            </a:pPr>
            <a:endParaRPr lang="en-US" sz="2000" dirty="0" smtClean="0"/>
          </a:p>
        </p:txBody>
      </p:sp>
    </p:spTree>
    <p:extLst>
      <p:ext uri="{BB962C8B-B14F-4D97-AF65-F5344CB8AC3E}">
        <p14:creationId xmlns:p14="http://schemas.microsoft.com/office/powerpoint/2010/main" val="1785509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Reminders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5</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lstStyle/>
          <a:p>
            <a:pPr lvl="1"/>
            <a:r>
              <a:rPr lang="en-US" sz="2400" dirty="0" smtClean="0"/>
              <a:t>Families </a:t>
            </a:r>
            <a:r>
              <a:rPr lang="en-US" sz="2400" dirty="0"/>
              <a:t>can apply online, at a participating school, or at a Family Resource Center (FRC) – schools may not meet all the families who list their school on the </a:t>
            </a:r>
            <a:r>
              <a:rPr lang="en-US" sz="2400" dirty="0" smtClean="0"/>
              <a:t>application.</a:t>
            </a:r>
          </a:p>
          <a:p>
            <a:pPr marL="230188" lvl="1" indent="0">
              <a:buNone/>
            </a:pPr>
            <a:endParaRPr lang="en-US" sz="2400" dirty="0" smtClean="0"/>
          </a:p>
          <a:p>
            <a:pPr lvl="1"/>
            <a:r>
              <a:rPr lang="en-US" sz="2400" dirty="0" smtClean="0"/>
              <a:t>Sibling </a:t>
            </a:r>
            <a:r>
              <a:rPr lang="en-US" sz="2400" dirty="0"/>
              <a:t>priority only applies if the applicant has a sibling enrolled in the Scholarship Program during the 2015-16 school </a:t>
            </a:r>
            <a:r>
              <a:rPr lang="en-US" sz="2400" dirty="0" smtClean="0"/>
              <a:t>year.</a:t>
            </a:r>
          </a:p>
          <a:p>
            <a:pPr lvl="1"/>
            <a:endParaRPr lang="en-US" sz="2400" dirty="0"/>
          </a:p>
          <a:p>
            <a:pPr lvl="1"/>
            <a:r>
              <a:rPr lang="en-US" sz="2400" dirty="0" smtClean="0"/>
              <a:t>Schools </a:t>
            </a:r>
            <a:r>
              <a:rPr lang="en-US" sz="2400" dirty="0"/>
              <a:t>should review eligibility documentation and mark the eligibility status of applicants in </a:t>
            </a:r>
            <a:r>
              <a:rPr lang="en-US" sz="2400" dirty="0" err="1"/>
              <a:t>EnrollNOLA</a:t>
            </a:r>
            <a:r>
              <a:rPr lang="en-US" sz="2400" dirty="0"/>
              <a:t>/</a:t>
            </a:r>
            <a:r>
              <a:rPr lang="en-US" sz="2400" dirty="0" err="1"/>
              <a:t>SchoolForce</a:t>
            </a:r>
            <a:r>
              <a:rPr lang="en-US" sz="2400" dirty="0"/>
              <a:t>. </a:t>
            </a:r>
            <a:endParaRPr lang="en-US" sz="2400" dirty="0" smtClean="0"/>
          </a:p>
          <a:p>
            <a:pPr lvl="1"/>
            <a:endParaRPr lang="en-US" sz="2400" dirty="0"/>
          </a:p>
          <a:p>
            <a:pPr lvl="1"/>
            <a:r>
              <a:rPr lang="en-US" sz="2400" dirty="0" smtClean="0"/>
              <a:t>Schools </a:t>
            </a:r>
            <a:r>
              <a:rPr lang="en-US" sz="2400" dirty="0"/>
              <a:t>are required to verify income and residence eligibility only. The Department verifies prior school eligibility. </a:t>
            </a:r>
          </a:p>
          <a:p>
            <a:pPr lvl="1"/>
            <a:endParaRPr lang="en-US" sz="2000" dirty="0"/>
          </a:p>
          <a:p>
            <a:endParaRPr lang="en-US" dirty="0"/>
          </a:p>
        </p:txBody>
      </p:sp>
    </p:spTree>
    <p:extLst>
      <p:ext uri="{BB962C8B-B14F-4D97-AF65-F5344CB8AC3E}">
        <p14:creationId xmlns:p14="http://schemas.microsoft.com/office/powerpoint/2010/main" val="133893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09968069"/>
              </p:ext>
            </p:extLst>
          </p:nvPr>
        </p:nvGraphicFramePr>
        <p:xfrm>
          <a:off x="76200" y="76200"/>
          <a:ext cx="8991600" cy="6633861"/>
        </p:xfrm>
        <a:graphic>
          <a:graphicData uri="http://schemas.openxmlformats.org/drawingml/2006/table">
            <a:tbl>
              <a:tblPr firstRow="1" firstCol="1" bandRow="1">
                <a:tableStyleId>{5C22544A-7EE6-4342-B048-85BDC9FD1C3A}</a:tableStyleId>
              </a:tblPr>
              <a:tblGrid>
                <a:gridCol w="3692979"/>
                <a:gridCol w="5298621"/>
              </a:tblGrid>
              <a:tr h="533400">
                <a:tc gridSpan="2">
                  <a:txBody>
                    <a:bodyPr/>
                    <a:lstStyle/>
                    <a:p>
                      <a:pPr marL="0" marR="0" algn="ctr">
                        <a:lnSpc>
                          <a:spcPct val="115000"/>
                        </a:lnSpc>
                        <a:spcBef>
                          <a:spcPts val="0"/>
                        </a:spcBef>
                        <a:spcAft>
                          <a:spcPts val="0"/>
                        </a:spcAft>
                      </a:pPr>
                      <a:r>
                        <a:rPr lang="en-US" sz="2800" dirty="0" smtClean="0">
                          <a:effectLst/>
                          <a:latin typeface="Chalkduster" panose="020B0604020202020204" charset="0"/>
                          <a:ea typeface="Calibri"/>
                          <a:cs typeface="Chalkduster" panose="020B0604020202020204" charset="0"/>
                        </a:rPr>
                        <a:t>Types of Student Applicants</a:t>
                      </a:r>
                      <a:endParaRPr lang="en-US" sz="2800" dirty="0">
                        <a:effectLst/>
                        <a:latin typeface="Chalkduster" panose="020B0604020202020204" charset="0"/>
                        <a:ea typeface="Calibri"/>
                        <a:cs typeface="Chalkduster" panose="020B0604020202020204" charset="0"/>
                      </a:endParaRPr>
                    </a:p>
                  </a:txBody>
                  <a:tcPr marL="64364" marR="64364" marT="0" marB="0">
                    <a:solidFill>
                      <a:schemeClr val="accent5">
                        <a:lumMod val="75000"/>
                      </a:schemeClr>
                    </a:solidFill>
                  </a:tcPr>
                </a:tc>
                <a:tc hMerge="1">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4364" marR="64364" marT="0" marB="0"/>
                </a:tc>
              </a:tr>
              <a:tr h="239040">
                <a:tc>
                  <a:txBody>
                    <a:bodyPr/>
                    <a:lstStyle/>
                    <a:p>
                      <a:pPr marL="0" marR="0" algn="ctr">
                        <a:lnSpc>
                          <a:spcPct val="115000"/>
                        </a:lnSpc>
                        <a:spcBef>
                          <a:spcPts val="0"/>
                        </a:spcBef>
                        <a:spcAft>
                          <a:spcPts val="0"/>
                        </a:spcAft>
                      </a:pPr>
                      <a:r>
                        <a:rPr lang="en-US" sz="1600" b="1" dirty="0">
                          <a:effectLst/>
                        </a:rPr>
                        <a:t>New Student Applicants</a:t>
                      </a:r>
                      <a:endParaRPr lang="en-US" sz="1600" b="1" dirty="0">
                        <a:effectLst/>
                        <a:latin typeface="Calibri"/>
                        <a:ea typeface="Calibri"/>
                        <a:cs typeface="Times New Roman"/>
                      </a:endParaRPr>
                    </a:p>
                  </a:txBody>
                  <a:tcPr marL="64364" marR="64364" marT="0" marB="0">
                    <a:solidFill>
                      <a:schemeClr val="accent5"/>
                    </a:solidFill>
                  </a:tcPr>
                </a:tc>
                <a:tc>
                  <a:txBody>
                    <a:bodyPr/>
                    <a:lstStyle/>
                    <a:p>
                      <a:pPr marL="0" marR="0" algn="ctr">
                        <a:lnSpc>
                          <a:spcPct val="115000"/>
                        </a:lnSpc>
                        <a:spcBef>
                          <a:spcPts val="0"/>
                        </a:spcBef>
                        <a:spcAft>
                          <a:spcPts val="0"/>
                        </a:spcAft>
                      </a:pPr>
                      <a:r>
                        <a:rPr lang="en-US" sz="1600" b="1" dirty="0">
                          <a:solidFill>
                            <a:schemeClr val="bg1"/>
                          </a:solidFill>
                          <a:effectLst/>
                        </a:rPr>
                        <a:t>Continuing Student Applicants</a:t>
                      </a:r>
                      <a:endParaRPr lang="en-US" sz="1600" b="1" dirty="0">
                        <a:solidFill>
                          <a:schemeClr val="bg1"/>
                        </a:solidFill>
                        <a:effectLst/>
                        <a:latin typeface="Calibri"/>
                        <a:ea typeface="Calibri"/>
                        <a:cs typeface="Times New Roman"/>
                      </a:endParaRPr>
                    </a:p>
                  </a:txBody>
                  <a:tcPr marL="64364" marR="64364" marT="0" marB="0">
                    <a:solidFill>
                      <a:schemeClr val="accent4">
                        <a:lumMod val="60000"/>
                        <a:lumOff val="40000"/>
                      </a:schemeClr>
                    </a:solidFill>
                  </a:tcPr>
                </a:tc>
              </a:tr>
              <a:tr h="187817">
                <a:tc rowSpan="6">
                  <a:txBody>
                    <a:bodyPr/>
                    <a:lstStyle/>
                    <a:p>
                      <a:pPr marL="0" marR="0">
                        <a:lnSpc>
                          <a:spcPct val="115000"/>
                        </a:lnSpc>
                        <a:spcBef>
                          <a:spcPts val="0"/>
                        </a:spcBef>
                        <a:spcAft>
                          <a:spcPts val="0"/>
                        </a:spcAft>
                      </a:pPr>
                      <a:r>
                        <a:rPr lang="en-US" sz="1000" dirty="0">
                          <a:effectLst/>
                        </a:rPr>
                        <a:t> </a:t>
                      </a:r>
                    </a:p>
                    <a:p>
                      <a:pPr marL="0" marR="0">
                        <a:lnSpc>
                          <a:spcPct val="115000"/>
                        </a:lnSpc>
                        <a:spcBef>
                          <a:spcPts val="0"/>
                        </a:spcBef>
                        <a:spcAft>
                          <a:spcPts val="0"/>
                        </a:spcAft>
                      </a:pPr>
                      <a:r>
                        <a:rPr lang="en-US" sz="1600" b="0" dirty="0">
                          <a:solidFill>
                            <a:schemeClr val="tx1"/>
                          </a:solidFill>
                          <a:effectLst/>
                        </a:rPr>
                        <a:t>Must submit an application:</a:t>
                      </a:r>
                    </a:p>
                    <a:p>
                      <a:pPr marL="0" marR="0">
                        <a:lnSpc>
                          <a:spcPct val="115000"/>
                        </a:lnSpc>
                        <a:spcBef>
                          <a:spcPts val="0"/>
                        </a:spcBef>
                        <a:spcAft>
                          <a:spcPts val="0"/>
                        </a:spcAft>
                      </a:pPr>
                      <a:r>
                        <a:rPr lang="en-US" sz="1600" b="0" dirty="0">
                          <a:solidFill>
                            <a:schemeClr val="tx1"/>
                          </a:solidFill>
                          <a:effectLst/>
                        </a:rPr>
                        <a:t>Families can access the application online or complete a paper application and bring it to a participating school or a New Orleans Family Resource Center.</a:t>
                      </a:r>
                    </a:p>
                    <a:p>
                      <a:pPr marL="0" marR="0">
                        <a:lnSpc>
                          <a:spcPct val="115000"/>
                        </a:lnSpc>
                        <a:spcBef>
                          <a:spcPts val="0"/>
                        </a:spcBef>
                        <a:spcAft>
                          <a:spcPts val="0"/>
                        </a:spcAft>
                      </a:pPr>
                      <a:r>
                        <a:rPr lang="en-US" sz="1600" b="0" dirty="0">
                          <a:solidFill>
                            <a:schemeClr val="tx1"/>
                          </a:solidFill>
                          <a:effectLst/>
                        </a:rPr>
                        <a:t> </a:t>
                      </a:r>
                    </a:p>
                    <a:p>
                      <a:pPr marL="0" marR="0">
                        <a:lnSpc>
                          <a:spcPct val="115000"/>
                        </a:lnSpc>
                        <a:spcBef>
                          <a:spcPts val="0"/>
                        </a:spcBef>
                        <a:spcAft>
                          <a:spcPts val="0"/>
                        </a:spcAft>
                      </a:pPr>
                      <a:r>
                        <a:rPr lang="en-US" sz="1600" b="0" dirty="0">
                          <a:solidFill>
                            <a:schemeClr val="tx1"/>
                          </a:solidFill>
                          <a:effectLst/>
                        </a:rPr>
                        <a:t>Must submit eligibility documentation:</a:t>
                      </a:r>
                    </a:p>
                    <a:p>
                      <a:pPr marL="0" marR="0">
                        <a:lnSpc>
                          <a:spcPct val="115000"/>
                        </a:lnSpc>
                        <a:spcBef>
                          <a:spcPts val="0"/>
                        </a:spcBef>
                        <a:spcAft>
                          <a:spcPts val="0"/>
                        </a:spcAft>
                      </a:pPr>
                      <a:r>
                        <a:rPr lang="en-US" sz="1600" b="0" dirty="0">
                          <a:solidFill>
                            <a:schemeClr val="tx1"/>
                          </a:solidFill>
                          <a:effectLst/>
                        </a:rPr>
                        <a:t>The student must meet the residency and income requirements of the program. Each year, the Department outlines the approved forms of documentation that families may submit to prove eligibility. This information can be found on the Scholarship Program’s website, application, and application guide.</a:t>
                      </a:r>
                      <a:endParaRPr lang="en-US" sz="1600" b="0" dirty="0">
                        <a:solidFill>
                          <a:schemeClr val="tx1"/>
                        </a:solidFill>
                        <a:effectLst/>
                        <a:latin typeface="Calibri"/>
                        <a:ea typeface="Calibri"/>
                        <a:cs typeface="Times New Roman"/>
                      </a:endParaRPr>
                    </a:p>
                  </a:txBody>
                  <a:tcPr marL="64364" marR="64364" marT="0" marB="0">
                    <a:solidFill>
                      <a:schemeClr val="accent5">
                        <a:lumMod val="20000"/>
                        <a:lumOff val="80000"/>
                      </a:schemeClr>
                    </a:solidFill>
                  </a:tcPr>
                </a:tc>
                <a:tc>
                  <a:txBody>
                    <a:bodyPr/>
                    <a:lstStyle/>
                    <a:p>
                      <a:pPr marL="0" marR="0" algn="ctr">
                        <a:lnSpc>
                          <a:spcPct val="115000"/>
                        </a:lnSpc>
                        <a:spcBef>
                          <a:spcPts val="0"/>
                        </a:spcBef>
                        <a:spcAft>
                          <a:spcPts val="0"/>
                        </a:spcAft>
                      </a:pPr>
                      <a:r>
                        <a:rPr lang="en-US" sz="1600" b="1" dirty="0">
                          <a:effectLst/>
                        </a:rPr>
                        <a:t>Who wish to remain at their current school:</a:t>
                      </a:r>
                      <a:endParaRPr lang="en-US" sz="1600" b="1" dirty="0">
                        <a:effectLst/>
                        <a:latin typeface="Calibri"/>
                        <a:ea typeface="Calibri"/>
                        <a:cs typeface="Times New Roman"/>
                      </a:endParaRPr>
                    </a:p>
                  </a:txBody>
                  <a:tcPr marL="64364" marR="64364" marT="0" marB="0" anchor="ctr">
                    <a:solidFill>
                      <a:schemeClr val="accent4">
                        <a:lumMod val="20000"/>
                        <a:lumOff val="80000"/>
                      </a:schemeClr>
                    </a:solidFill>
                  </a:tcPr>
                </a:tc>
              </a:tr>
              <a:tr h="1046111">
                <a:tc vMerge="1">
                  <a:txBody>
                    <a:bodyPr/>
                    <a:lstStyle/>
                    <a:p>
                      <a:endParaRPr lang="en-US"/>
                    </a:p>
                  </a:txBody>
                  <a:tcPr/>
                </a:tc>
                <a:tc>
                  <a:txBody>
                    <a:bodyPr/>
                    <a:lstStyle/>
                    <a:p>
                      <a:pPr marL="342900" marR="0" lvl="0" indent="-342900">
                        <a:lnSpc>
                          <a:spcPct val="115000"/>
                        </a:lnSpc>
                        <a:spcBef>
                          <a:spcPts val="0"/>
                        </a:spcBef>
                        <a:spcAft>
                          <a:spcPts val="1000"/>
                        </a:spcAft>
                        <a:buFont typeface="Calibri"/>
                        <a:buChar char="•"/>
                        <a:tabLst>
                          <a:tab pos="457200" algn="l"/>
                        </a:tabLst>
                      </a:pPr>
                      <a:r>
                        <a:rPr lang="en-US" sz="1600" dirty="0">
                          <a:effectLst/>
                        </a:rPr>
                        <a:t>Are guaranteed a seat at their current school for the following year, provided they are not in a terminal grade.</a:t>
                      </a:r>
                    </a:p>
                    <a:p>
                      <a:pPr marL="342900" marR="0" lvl="0" indent="-342900">
                        <a:lnSpc>
                          <a:spcPct val="115000"/>
                        </a:lnSpc>
                        <a:spcBef>
                          <a:spcPts val="0"/>
                        </a:spcBef>
                        <a:spcAft>
                          <a:spcPts val="1000"/>
                        </a:spcAft>
                        <a:buFont typeface="Calibri"/>
                        <a:buChar char="•"/>
                        <a:tabLst>
                          <a:tab pos="457200" algn="l"/>
                        </a:tabLst>
                      </a:pPr>
                      <a:r>
                        <a:rPr lang="en-US" sz="1600" dirty="0">
                          <a:effectLst/>
                        </a:rPr>
                        <a:t>Do not need to submit any additional forms</a:t>
                      </a:r>
                      <a:endParaRPr lang="en-US" sz="1600" dirty="0">
                        <a:effectLst/>
                        <a:latin typeface="Calibri"/>
                        <a:ea typeface="Calibri"/>
                        <a:cs typeface="Times New Roman"/>
                      </a:endParaRPr>
                    </a:p>
                  </a:txBody>
                  <a:tcPr marL="64364" marR="64364" marT="0" marB="0">
                    <a:solidFill>
                      <a:srgbClr val="F5F3F7"/>
                    </a:solidFill>
                  </a:tcPr>
                </a:tc>
              </a:tr>
              <a:tr h="253115">
                <a:tc vMerge="1">
                  <a:txBody>
                    <a:bodyPr/>
                    <a:lstStyle/>
                    <a:p>
                      <a:endParaRPr lang="en-US"/>
                    </a:p>
                  </a:txBody>
                  <a:tcPr/>
                </a:tc>
                <a:tc>
                  <a:txBody>
                    <a:bodyPr/>
                    <a:lstStyle/>
                    <a:p>
                      <a:pPr marL="0" marR="0" algn="ctr">
                        <a:spcBef>
                          <a:spcPts val="0"/>
                        </a:spcBef>
                        <a:spcAft>
                          <a:spcPts val="0"/>
                        </a:spcAft>
                      </a:pPr>
                      <a:r>
                        <a:rPr lang="en-US" sz="1600" b="1" dirty="0">
                          <a:effectLst/>
                        </a:rPr>
                        <a:t>In a terminal grade:</a:t>
                      </a:r>
                      <a:endParaRPr lang="en-US" sz="1600" b="1" dirty="0">
                        <a:effectLst/>
                        <a:latin typeface="Calibri"/>
                        <a:ea typeface="Calibri"/>
                        <a:cs typeface="Times New Roman"/>
                      </a:endParaRPr>
                    </a:p>
                  </a:txBody>
                  <a:tcPr marL="64364" marR="64364" marT="0" marB="0" anchor="ctr">
                    <a:solidFill>
                      <a:schemeClr val="accent4">
                        <a:lumMod val="20000"/>
                        <a:lumOff val="80000"/>
                      </a:schemeClr>
                    </a:solidFill>
                  </a:tcPr>
                </a:tc>
              </a:tr>
              <a:tr h="2010154">
                <a:tc vMerge="1">
                  <a:txBody>
                    <a:bodyPr/>
                    <a:lstStyle/>
                    <a:p>
                      <a:endParaRPr lang="en-US"/>
                    </a:p>
                  </a:txBody>
                  <a:tcPr/>
                </a:tc>
                <a:tc>
                  <a:txBody>
                    <a:bodyPr/>
                    <a:lstStyle/>
                    <a:p>
                      <a:pPr marL="342900" marR="0" lvl="0" indent="-342900">
                        <a:lnSpc>
                          <a:spcPct val="115000"/>
                        </a:lnSpc>
                        <a:spcBef>
                          <a:spcPts val="0"/>
                        </a:spcBef>
                        <a:spcAft>
                          <a:spcPts val="1000"/>
                        </a:spcAft>
                        <a:buFont typeface="Calibri"/>
                        <a:buChar char="•"/>
                        <a:tabLst>
                          <a:tab pos="457200" algn="l"/>
                        </a:tabLst>
                      </a:pPr>
                      <a:r>
                        <a:rPr lang="en-US" sz="1600" dirty="0">
                          <a:effectLst/>
                        </a:rPr>
                        <a:t>Must submit a new application to update their school choices.</a:t>
                      </a:r>
                    </a:p>
                    <a:p>
                      <a:pPr marL="342900" marR="0" lvl="0" indent="-342900">
                        <a:lnSpc>
                          <a:spcPct val="115000"/>
                        </a:lnSpc>
                        <a:spcBef>
                          <a:spcPts val="0"/>
                        </a:spcBef>
                        <a:spcAft>
                          <a:spcPts val="1000"/>
                        </a:spcAft>
                        <a:buFont typeface="Calibri"/>
                        <a:buChar char="•"/>
                        <a:tabLst>
                          <a:tab pos="457200" algn="l"/>
                        </a:tabLst>
                      </a:pPr>
                      <a:r>
                        <a:rPr lang="en-US" sz="1600" dirty="0">
                          <a:effectLst/>
                        </a:rPr>
                        <a:t>Do not need to resubmit eligibility documentation and will automatically be deemed eligible.</a:t>
                      </a:r>
                    </a:p>
                    <a:p>
                      <a:pPr marL="342900" marR="0" lvl="0" indent="-342900">
                        <a:lnSpc>
                          <a:spcPct val="115000"/>
                        </a:lnSpc>
                        <a:spcBef>
                          <a:spcPts val="0"/>
                        </a:spcBef>
                        <a:spcAft>
                          <a:spcPts val="1000"/>
                        </a:spcAft>
                        <a:buFont typeface="Calibri"/>
                        <a:buChar char="•"/>
                        <a:tabLst>
                          <a:tab pos="457200" algn="l"/>
                        </a:tabLst>
                      </a:pPr>
                      <a:r>
                        <a:rPr lang="en-US" sz="1600" dirty="0">
                          <a:effectLst/>
                        </a:rPr>
                        <a:t>Receive priority in the lottery process, but they are not guaranteed a new Scholarship seat.</a:t>
                      </a:r>
                      <a:endParaRPr lang="en-US" sz="1600" dirty="0">
                        <a:effectLst/>
                        <a:latin typeface="Calibri"/>
                        <a:ea typeface="Calibri"/>
                        <a:cs typeface="Times New Roman"/>
                      </a:endParaRPr>
                    </a:p>
                  </a:txBody>
                  <a:tcPr marL="64364" marR="64364" marT="0" marB="0">
                    <a:solidFill>
                      <a:srgbClr val="F5F3F7"/>
                    </a:solidFill>
                  </a:tcPr>
                </a:tc>
              </a:tr>
              <a:tr h="253115">
                <a:tc vMerge="1">
                  <a:txBody>
                    <a:bodyPr/>
                    <a:lstStyle/>
                    <a:p>
                      <a:endParaRPr lang="en-US"/>
                    </a:p>
                  </a:txBody>
                  <a:tcPr/>
                </a:tc>
                <a:tc>
                  <a:txBody>
                    <a:bodyPr/>
                    <a:lstStyle/>
                    <a:p>
                      <a:pPr marL="0" marR="0" algn="ctr">
                        <a:spcBef>
                          <a:spcPts val="0"/>
                        </a:spcBef>
                        <a:spcAft>
                          <a:spcPts val="0"/>
                        </a:spcAft>
                      </a:pPr>
                      <a:r>
                        <a:rPr lang="en-US" sz="1600" b="1" dirty="0">
                          <a:effectLst/>
                        </a:rPr>
                        <a:t>Applying to a different Scholarship school:</a:t>
                      </a:r>
                      <a:endParaRPr lang="en-US" sz="1600" b="1" dirty="0">
                        <a:effectLst/>
                        <a:latin typeface="Calibri"/>
                        <a:ea typeface="Calibri"/>
                        <a:cs typeface="Times New Roman"/>
                      </a:endParaRPr>
                    </a:p>
                  </a:txBody>
                  <a:tcPr marL="64364" marR="64364" marT="0" marB="0" anchor="ctr">
                    <a:solidFill>
                      <a:schemeClr val="accent4">
                        <a:lumMod val="20000"/>
                        <a:lumOff val="80000"/>
                      </a:schemeClr>
                    </a:solidFill>
                  </a:tcPr>
                </a:tc>
              </a:tr>
              <a:tr h="2010154">
                <a:tc vMerge="1">
                  <a:txBody>
                    <a:bodyPr/>
                    <a:lstStyle/>
                    <a:p>
                      <a:endParaRPr lang="en-US"/>
                    </a:p>
                  </a:txBody>
                  <a:tcPr/>
                </a:tc>
                <a:tc>
                  <a:txBody>
                    <a:bodyPr/>
                    <a:lstStyle/>
                    <a:p>
                      <a:pPr marL="342900" marR="0" lvl="0" indent="-342900">
                        <a:lnSpc>
                          <a:spcPct val="115000"/>
                        </a:lnSpc>
                        <a:spcBef>
                          <a:spcPts val="0"/>
                        </a:spcBef>
                        <a:spcAft>
                          <a:spcPts val="1000"/>
                        </a:spcAft>
                        <a:buFont typeface="Calibri"/>
                        <a:buChar char="•"/>
                        <a:tabLst>
                          <a:tab pos="457200" algn="l"/>
                        </a:tabLst>
                      </a:pPr>
                      <a:r>
                        <a:rPr lang="en-US" sz="1600" dirty="0">
                          <a:effectLst/>
                        </a:rPr>
                        <a:t>Must submit a new application to change their school choices.</a:t>
                      </a:r>
                    </a:p>
                    <a:p>
                      <a:pPr marL="342900" marR="0" lvl="0" indent="-342900">
                        <a:lnSpc>
                          <a:spcPct val="115000"/>
                        </a:lnSpc>
                        <a:spcBef>
                          <a:spcPts val="0"/>
                        </a:spcBef>
                        <a:spcAft>
                          <a:spcPts val="1000"/>
                        </a:spcAft>
                        <a:buFont typeface="Calibri"/>
                        <a:buChar char="•"/>
                        <a:tabLst>
                          <a:tab pos="457200" algn="l"/>
                        </a:tabLst>
                      </a:pPr>
                      <a:r>
                        <a:rPr lang="en-US" sz="1600" dirty="0">
                          <a:effectLst/>
                        </a:rPr>
                        <a:t>Do not need to resubmit eligibility documentation and will automatically be deemed eligible.</a:t>
                      </a:r>
                    </a:p>
                    <a:p>
                      <a:pPr marL="342900" marR="0" lvl="0" indent="-342900">
                        <a:lnSpc>
                          <a:spcPct val="115000"/>
                        </a:lnSpc>
                        <a:spcBef>
                          <a:spcPts val="0"/>
                        </a:spcBef>
                        <a:spcAft>
                          <a:spcPts val="1000"/>
                        </a:spcAft>
                        <a:buFont typeface="Calibri"/>
                        <a:buChar char="•"/>
                        <a:tabLst>
                          <a:tab pos="457200" algn="l"/>
                        </a:tabLst>
                      </a:pPr>
                      <a:r>
                        <a:rPr lang="en-US" sz="1600" dirty="0">
                          <a:effectLst/>
                        </a:rPr>
                        <a:t>Will lose his or her Scholarship to their current school if awarded to a different school for the following year.</a:t>
                      </a:r>
                      <a:endParaRPr lang="en-US" sz="1600" dirty="0">
                        <a:effectLst/>
                        <a:latin typeface="Calibri"/>
                        <a:ea typeface="Calibri"/>
                        <a:cs typeface="Times New Roman"/>
                      </a:endParaRPr>
                    </a:p>
                  </a:txBody>
                  <a:tcPr marL="64364" marR="64364" marT="0" marB="0">
                    <a:solidFill>
                      <a:srgbClr val="F5F3F7"/>
                    </a:solidFill>
                  </a:tcPr>
                </a:tc>
              </a:tr>
            </a:tbl>
          </a:graphicData>
        </a:graphic>
      </p:graphicFrame>
    </p:spTree>
    <p:extLst>
      <p:ext uri="{BB962C8B-B14F-4D97-AF65-F5344CB8AC3E}">
        <p14:creationId xmlns:p14="http://schemas.microsoft.com/office/powerpoint/2010/main" val="3485994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Verifying Income Eligibility</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7</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a:bodyPr>
          <a:lstStyle/>
          <a:p>
            <a:pPr marL="0" indent="0">
              <a:buNone/>
            </a:pPr>
            <a:r>
              <a:rPr lang="en-US" sz="2400" dirty="0"/>
              <a:t>The following documents are accepted for INCOME verification:</a:t>
            </a:r>
          </a:p>
          <a:p>
            <a:r>
              <a:rPr lang="en-US" sz="2400" dirty="0"/>
              <a:t>2015 Federal Tax Return, total income </a:t>
            </a:r>
          </a:p>
          <a:p>
            <a:r>
              <a:rPr lang="en-US" sz="2400" dirty="0"/>
              <a:t>Most recent unemployment compensation statement</a:t>
            </a:r>
          </a:p>
          <a:p>
            <a:r>
              <a:rPr lang="en-US" sz="2400" dirty="0"/>
              <a:t>Alimony as shown in court decree or agreement </a:t>
            </a:r>
          </a:p>
          <a:p>
            <a:r>
              <a:rPr lang="en-US" sz="2400" dirty="0"/>
              <a:t>Most recent W-2s from all employers</a:t>
            </a:r>
          </a:p>
          <a:p>
            <a:r>
              <a:rPr lang="en-US" sz="2400" dirty="0"/>
              <a:t>Most recent pension statements </a:t>
            </a:r>
          </a:p>
          <a:p>
            <a:r>
              <a:rPr lang="en-US" sz="2400" dirty="0"/>
              <a:t>Most recent Social Security benefits statement </a:t>
            </a:r>
          </a:p>
          <a:p>
            <a:r>
              <a:rPr lang="en-US" sz="2400" dirty="0"/>
              <a:t>SNAP Benefits </a:t>
            </a:r>
          </a:p>
          <a:p>
            <a:r>
              <a:rPr lang="en-US" sz="2400" dirty="0"/>
              <a:t>Louisiana Purchase Card Budget Sheet or Benefits </a:t>
            </a:r>
            <a:r>
              <a:rPr lang="en-US" sz="2400" dirty="0" smtClean="0"/>
              <a:t>Statement</a:t>
            </a:r>
            <a:endParaRPr lang="en-US" sz="2400" dirty="0"/>
          </a:p>
        </p:txBody>
      </p:sp>
    </p:spTree>
    <p:extLst>
      <p:ext uri="{BB962C8B-B14F-4D97-AF65-F5344CB8AC3E}">
        <p14:creationId xmlns:p14="http://schemas.microsoft.com/office/powerpoint/2010/main" val="527992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Verifying Residency Eligibility</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8</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92500" lnSpcReduction="20000"/>
          </a:bodyPr>
          <a:lstStyle/>
          <a:p>
            <a:pPr marL="0" indent="0">
              <a:buNone/>
            </a:pPr>
            <a:r>
              <a:rPr lang="en-US" sz="2600" dirty="0" smtClean="0"/>
              <a:t>The </a:t>
            </a:r>
            <a:r>
              <a:rPr lang="en-US" sz="2600" dirty="0"/>
              <a:t>following documents are accepted for RESIDENCY verification:</a:t>
            </a:r>
          </a:p>
          <a:p>
            <a:r>
              <a:rPr lang="en-US" sz="2600" dirty="0"/>
              <a:t>Rental lease agreement or mortgage </a:t>
            </a:r>
            <a:endParaRPr lang="en-US" sz="2600" dirty="0" smtClean="0"/>
          </a:p>
          <a:p>
            <a:r>
              <a:rPr lang="en-US" sz="2600" dirty="0" smtClean="0"/>
              <a:t>Electricity/Gas </a:t>
            </a:r>
            <a:r>
              <a:rPr lang="en-US" sz="2600" dirty="0"/>
              <a:t>Bill</a:t>
            </a:r>
          </a:p>
          <a:p>
            <a:r>
              <a:rPr lang="en-US" sz="2600" dirty="0"/>
              <a:t>Telephone Bill </a:t>
            </a:r>
            <a:endParaRPr lang="en-US" sz="2600" dirty="0" smtClean="0"/>
          </a:p>
          <a:p>
            <a:r>
              <a:rPr lang="en-US" sz="2600" dirty="0" smtClean="0"/>
              <a:t>Cable/Internet </a:t>
            </a:r>
            <a:r>
              <a:rPr lang="en-US" sz="2600" dirty="0"/>
              <a:t>Service Bill</a:t>
            </a:r>
          </a:p>
          <a:p>
            <a:r>
              <a:rPr lang="en-US" sz="2600" dirty="0"/>
              <a:t>Sewage/Water Bill </a:t>
            </a:r>
            <a:endParaRPr lang="en-US" sz="2600" dirty="0" smtClean="0"/>
          </a:p>
          <a:p>
            <a:r>
              <a:rPr lang="en-US" sz="2600" dirty="0" smtClean="0"/>
              <a:t>Current </a:t>
            </a:r>
            <a:r>
              <a:rPr lang="en-US" sz="2600" dirty="0"/>
              <a:t>Official Letter from a Government Agency (DSS, DHH)</a:t>
            </a:r>
          </a:p>
          <a:p>
            <a:r>
              <a:rPr lang="en-US" sz="2600" dirty="0"/>
              <a:t>Homestead </a:t>
            </a:r>
            <a:r>
              <a:rPr lang="en-US" sz="2600" dirty="0" smtClean="0"/>
              <a:t>Exemption </a:t>
            </a:r>
            <a:r>
              <a:rPr lang="en-US" sz="2600" dirty="0"/>
              <a:t>Notice </a:t>
            </a:r>
            <a:endParaRPr lang="en-US" sz="2600" dirty="0" smtClean="0"/>
          </a:p>
          <a:p>
            <a:r>
              <a:rPr lang="en-US" sz="2600" dirty="0" smtClean="0"/>
              <a:t>Property </a:t>
            </a:r>
            <a:r>
              <a:rPr lang="en-US" sz="2600" dirty="0"/>
              <a:t>Tax </a:t>
            </a:r>
            <a:r>
              <a:rPr lang="en-US" sz="2600" dirty="0" smtClean="0"/>
              <a:t>Notice</a:t>
            </a:r>
          </a:p>
          <a:p>
            <a:pPr marL="230188" lvl="1" indent="-230188"/>
            <a:endParaRPr lang="en-US" sz="2400" dirty="0"/>
          </a:p>
          <a:p>
            <a:pPr marL="222250" lvl="2" indent="0">
              <a:buNone/>
            </a:pPr>
            <a:r>
              <a:rPr lang="en-US" dirty="0" smtClean="0"/>
              <a:t>If </a:t>
            </a:r>
            <a:r>
              <a:rPr lang="en-US" dirty="0"/>
              <a:t>a family does not own or rent the home they live in (for example, they are temporarily staying with relatives during a housing search) the owner/renter of the house they are living in  must submit a notarized letter confirming the family lives with them. They will also be required to submit proof of residence in that person’s name. </a:t>
            </a:r>
          </a:p>
          <a:p>
            <a:endParaRPr lang="en-US" dirty="0"/>
          </a:p>
        </p:txBody>
      </p:sp>
    </p:spTree>
    <p:extLst>
      <p:ext uri="{BB962C8B-B14F-4D97-AF65-F5344CB8AC3E}">
        <p14:creationId xmlns:p14="http://schemas.microsoft.com/office/powerpoint/2010/main" val="3102599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Verifying Prior School Eligibility</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9</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a:bodyPr>
          <a:lstStyle/>
          <a:p>
            <a:r>
              <a:rPr lang="en-US" sz="2400" dirty="0" smtClean="0"/>
              <a:t>Students must attend a C, D, F, or T school on both October 1, 2015 and February 1, 2016 in order to be eligible for a Scholarship in school year 2016-2017.</a:t>
            </a:r>
          </a:p>
          <a:p>
            <a:pPr marL="0" indent="0">
              <a:buNone/>
            </a:pPr>
            <a:endParaRPr lang="en-US" sz="2400" dirty="0" smtClean="0"/>
          </a:p>
          <a:p>
            <a:r>
              <a:rPr lang="en-US" sz="2400" dirty="0" smtClean="0"/>
              <a:t>Because the LDOE has not finalized letter grades, all students will be able to complete and submit an application.</a:t>
            </a:r>
          </a:p>
          <a:p>
            <a:pPr marL="0" indent="0">
              <a:buNone/>
            </a:pPr>
            <a:endParaRPr lang="en-US" sz="2400" dirty="0" smtClean="0"/>
          </a:p>
          <a:p>
            <a:r>
              <a:rPr lang="en-US" sz="2400" dirty="0" smtClean="0"/>
              <a:t>The LDOE will complete the prior school eligibility check once letter grades are finalized.</a:t>
            </a:r>
            <a:endParaRPr lang="en-US" sz="2400" dirty="0"/>
          </a:p>
        </p:txBody>
      </p:sp>
    </p:spTree>
    <p:extLst>
      <p:ext uri="{BB962C8B-B14F-4D97-AF65-F5344CB8AC3E}">
        <p14:creationId xmlns:p14="http://schemas.microsoft.com/office/powerpoint/2010/main" val="1525057139"/>
      </p:ext>
    </p:extLst>
  </p:cSld>
  <p:clrMapOvr>
    <a:masterClrMapping/>
  </p:clrMapOvr>
</p:sld>
</file>

<file path=ppt/theme/theme1.xml><?xml version="1.0" encoding="utf-8"?>
<a:theme xmlns:a="http://schemas.openxmlformats.org/drawingml/2006/main" name="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2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36216</TotalTime>
  <Words>1449</Words>
  <Application>Microsoft Office PowerPoint</Application>
  <PresentationFormat>On-screen Show (4:3)</PresentationFormat>
  <Paragraphs>198</Paragraphs>
  <Slides>18</Slides>
  <Notes>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18</vt:i4>
      </vt:variant>
    </vt:vector>
  </HeadingPairs>
  <TitlesOfParts>
    <vt:vector size="31" baseType="lpstr">
      <vt:lpstr>Arial</vt:lpstr>
      <vt:lpstr>Calibri</vt:lpstr>
      <vt:lpstr>Symbol</vt:lpstr>
      <vt:lpstr>Times New Roman</vt:lpstr>
      <vt:lpstr>Steinem Unicode</vt:lpstr>
      <vt:lpstr>Trebuchet MS</vt:lpstr>
      <vt:lpstr>Chalkduster</vt:lpstr>
      <vt:lpstr>Steinem</vt:lpstr>
      <vt:lpstr>Louisiana Believes</vt:lpstr>
      <vt:lpstr>Blank</vt:lpstr>
      <vt:lpstr>Section</vt:lpstr>
      <vt:lpstr>1_Louisiana Believes</vt:lpstr>
      <vt:lpstr>2_Louisiana Believes</vt:lpstr>
      <vt:lpstr>PowerPoint Presentation</vt:lpstr>
      <vt:lpstr>Today’s Agenda</vt:lpstr>
      <vt:lpstr> 2016-17 Application/Enrollment Timeline</vt:lpstr>
      <vt:lpstr>Application Updates</vt:lpstr>
      <vt:lpstr>Application Reminders</vt:lpstr>
      <vt:lpstr>PowerPoint Presentation</vt:lpstr>
      <vt:lpstr>Verifying Income Eligibility</vt:lpstr>
      <vt:lpstr>Verifying Residency Eligibility</vt:lpstr>
      <vt:lpstr>Verifying Prior School Eligibility</vt:lpstr>
      <vt:lpstr>Main Round vs. Round 2</vt:lpstr>
      <vt:lpstr>Applying to Public School – Main Round</vt:lpstr>
      <vt:lpstr>Applying to Public School – Round 2</vt:lpstr>
      <vt:lpstr>Continuing Student Application Notes</vt:lpstr>
      <vt:lpstr>Communicating with Families</vt:lpstr>
      <vt:lpstr>Communicating with the LDOE</vt:lpstr>
      <vt:lpstr>LDOE Organizational Tree</vt:lpstr>
      <vt:lpstr>Application vs Enrollment Systems</vt:lpstr>
      <vt:lpstr>NSECD</vt:lpstr>
    </vt:vector>
  </TitlesOfParts>
  <Company>LDOE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Team Training  Opening Session</dc:title>
  <dc:creator>Louisiana Department of Education</dc:creator>
  <cp:lastModifiedBy>Corrie Manieri</cp:lastModifiedBy>
  <cp:revision>410</cp:revision>
  <cp:lastPrinted>2015-10-28T13:36:06Z</cp:lastPrinted>
  <dcterms:created xsi:type="dcterms:W3CDTF">2012-07-26T15:41:14Z</dcterms:created>
  <dcterms:modified xsi:type="dcterms:W3CDTF">2015-10-28T13:42:20Z</dcterms:modified>
</cp:coreProperties>
</file>