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 id="2147483669" r:id="rId4"/>
    <p:sldMasterId id="2147483671" r:id="rId5"/>
    <p:sldMasterId id="2147483673" r:id="rId6"/>
    <p:sldMasterId id="2147483676" r:id="rId7"/>
    <p:sldMasterId id="2147483679" r:id="rId8"/>
    <p:sldMasterId id="2147483681" r:id="rId9"/>
    <p:sldMasterId id="2147483684" r:id="rId10"/>
    <p:sldMasterId id="2147483687" r:id="rId11"/>
    <p:sldMasterId id="2147483690" r:id="rId12"/>
    <p:sldMasterId id="2147483692" r:id="rId13"/>
  </p:sldMasterIdLst>
  <p:notesMasterIdLst>
    <p:notesMasterId r:id="rId54"/>
  </p:notesMasterIdLst>
  <p:handoutMasterIdLst>
    <p:handoutMasterId r:id="rId55"/>
  </p:handoutMasterIdLst>
  <p:sldIdLst>
    <p:sldId id="856" r:id="rId14"/>
    <p:sldId id="949" r:id="rId15"/>
    <p:sldId id="950" r:id="rId16"/>
    <p:sldId id="951" r:id="rId17"/>
    <p:sldId id="952" r:id="rId18"/>
    <p:sldId id="953" r:id="rId19"/>
    <p:sldId id="954" r:id="rId20"/>
    <p:sldId id="955" r:id="rId21"/>
    <p:sldId id="956" r:id="rId22"/>
    <p:sldId id="957" r:id="rId23"/>
    <p:sldId id="958" r:id="rId24"/>
    <p:sldId id="961" r:id="rId25"/>
    <p:sldId id="974" r:id="rId26"/>
    <p:sldId id="963" r:id="rId27"/>
    <p:sldId id="924" r:id="rId28"/>
    <p:sldId id="925" r:id="rId29"/>
    <p:sldId id="926" r:id="rId30"/>
    <p:sldId id="927" r:id="rId31"/>
    <p:sldId id="928" r:id="rId32"/>
    <p:sldId id="929" r:id="rId33"/>
    <p:sldId id="930" r:id="rId34"/>
    <p:sldId id="931" r:id="rId35"/>
    <p:sldId id="932" r:id="rId36"/>
    <p:sldId id="933" r:id="rId37"/>
    <p:sldId id="934" r:id="rId38"/>
    <p:sldId id="935" r:id="rId39"/>
    <p:sldId id="936" r:id="rId40"/>
    <p:sldId id="937" r:id="rId41"/>
    <p:sldId id="940" r:id="rId42"/>
    <p:sldId id="941" r:id="rId43"/>
    <p:sldId id="965" r:id="rId44"/>
    <p:sldId id="966" r:id="rId45"/>
    <p:sldId id="967" r:id="rId46"/>
    <p:sldId id="969" r:id="rId47"/>
    <p:sldId id="970" r:id="rId48"/>
    <p:sldId id="971" r:id="rId49"/>
    <p:sldId id="972" r:id="rId50"/>
    <p:sldId id="973" r:id="rId51"/>
    <p:sldId id="975" r:id="rId52"/>
    <p:sldId id="976" r:id="rId53"/>
  </p:sldIdLst>
  <p:sldSz cx="9144000" cy="6858000" type="screen4x3"/>
  <p:notesSz cx="7010400" cy="9296400"/>
  <p:embeddedFontLs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Jessica Baghian" initials="" lastIdx="95" clrIdx="2"/>
  <p:cmAuthor id="3" name="Kunjan Narechania" initials="" lastIdx="28" clrIdx="3"/>
  <p:cmAuthor id="4" name="KGW" initials="" lastIdx="2" clrIdx="4"/>
  <p:cmAuthor id="5" name="Jenna Conway" initials="JC" lastIdx="2" clrIdx="5"/>
  <p:cmAuthor id="6" name="Bridget Devlin" initials="BD" lastIdx="1" clrIdx="6"/>
  <p:cmAuthor id="7" name="Rebecca Kockler" initials="RK" lastIdx="26" clrIdx="7"/>
  <p:cmAuthor id="8" name="Alicja Witkowski" initials="" lastIdx="2" clrIdx="8"/>
  <p:cmAuthor id="9" name="Noah Devine" initials="" lastIdx="2" clrIdx="9"/>
  <p:cmAuthor id="10" name="Elizabeth Laird" initials="EL" lastIdx="4" clrIdx="10"/>
  <p:cmAuthor id="11" name="Elizabeth Carney" initials="EC" lastIdx="7" clrIdx="11"/>
  <p:cmAuthor id="12" name="Kristina Bradford" initials="" lastIdx="4" clrIdx="12"/>
  <p:cmAuthor id="13" name="Melissa Mainiero" initials="MM" lastIdx="10" clrIdx="13"/>
  <p:cmAuthor id="14" name="Annie Morrison" initials="AM" lastIdx="44" clrIdx="14"/>
  <p:cmAuthor id="15" name="Jamie Wong" initials="" lastIdx="1"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a:srgbClr val="9E4C65"/>
    <a:srgbClr val="AF5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2" autoAdjust="0"/>
    <p:restoredTop sz="94101" autoAdjust="0"/>
  </p:normalViewPr>
  <p:slideViewPr>
    <p:cSldViewPr>
      <p:cViewPr>
        <p:scale>
          <a:sx n="71" d="100"/>
          <a:sy n="71" d="100"/>
        </p:scale>
        <p:origin x="-1674" y="-432"/>
      </p:cViewPr>
      <p:guideLst>
        <p:guide orient="horz" pos="48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font" Target="fonts/font3.fntdata"/><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4.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font" Target="fonts/font2.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34334-E1B5-9D4E-98E5-A2D186F172EC}"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F60C40EB-3795-544A-B301-EBD3F4127AE5}">
      <dgm:prSet phldrT="[Text]" custT="1"/>
      <dgm:spPr>
        <a:solidFill>
          <a:schemeClr val="accent1">
            <a:lumMod val="60000"/>
            <a:lumOff val="40000"/>
          </a:schemeClr>
        </a:solidFill>
        <a:ln w="6350">
          <a:solidFill>
            <a:schemeClr val="tx1"/>
          </a:solidFill>
        </a:ln>
      </dgm:spPr>
      <dgm:t>
        <a:bodyPr/>
        <a:lstStyle/>
        <a:p>
          <a:pPr>
            <a:lnSpc>
              <a:spcPct val="100000"/>
            </a:lnSpc>
            <a:spcAft>
              <a:spcPts val="0"/>
            </a:spcAft>
          </a:pPr>
          <a:r>
            <a:rPr lang="en-US" sz="1400" b="1" dirty="0" smtClean="0">
              <a:solidFill>
                <a:schemeClr val="tx1"/>
              </a:solidFill>
              <a:latin typeface="Calibri" panose="020F0502020204030204" pitchFamily="34" charset="0"/>
            </a:rPr>
            <a:t>Prior Year (2014-15):  Non-proficient</a:t>
          </a:r>
        </a:p>
        <a:p>
          <a:pPr>
            <a:lnSpc>
              <a:spcPct val="90000"/>
            </a:lnSpc>
            <a:spcAft>
              <a:spcPct val="35000"/>
            </a:spcAft>
          </a:pPr>
          <a:r>
            <a:rPr lang="en-US" sz="1400" dirty="0" smtClean="0">
              <a:solidFill>
                <a:schemeClr val="tx1"/>
              </a:solidFill>
            </a:rPr>
            <a:t> </a:t>
          </a:r>
          <a:endParaRPr lang="en-US" sz="1400" dirty="0">
            <a:solidFill>
              <a:schemeClr val="tx1"/>
            </a:solidFill>
          </a:endParaRPr>
        </a:p>
      </dgm:t>
    </dgm:pt>
    <dgm:pt modelId="{73996495-E884-584E-A9FD-E8F9A7473308}" type="parTrans" cxnId="{6FEFCCA2-F605-E641-9F40-E47C24738836}">
      <dgm:prSet/>
      <dgm:spPr/>
      <dgm:t>
        <a:bodyPr/>
        <a:lstStyle/>
        <a:p>
          <a:endParaRPr lang="en-US"/>
        </a:p>
      </dgm:t>
    </dgm:pt>
    <dgm:pt modelId="{435B7FB0-A4E1-0244-9F8A-962DA0C6B848}" type="sibTrans" cxnId="{6FEFCCA2-F605-E641-9F40-E47C24738836}">
      <dgm:prSet/>
      <dgm:spPr/>
      <dgm:t>
        <a:bodyPr/>
        <a:lstStyle/>
        <a:p>
          <a:endParaRPr lang="en-US"/>
        </a:p>
      </dgm:t>
    </dgm:pt>
    <dgm:pt modelId="{A5FB22FF-AF62-0449-B5EE-AFFA12FCF525}">
      <dgm:prSet phldrT="[Text]" custT="1"/>
      <dgm:spPr>
        <a:solidFill>
          <a:schemeClr val="accent3">
            <a:lumMod val="60000"/>
            <a:lumOff val="40000"/>
          </a:schemeClr>
        </a:solidFill>
        <a:ln w="6350">
          <a:solidFill>
            <a:schemeClr val="tx1"/>
          </a:solidFill>
        </a:ln>
      </dgm:spPr>
      <dgm:t>
        <a:bodyPr/>
        <a:lstStyle/>
        <a:p>
          <a:pPr algn="ctr">
            <a:lnSpc>
              <a:spcPct val="100000"/>
            </a:lnSpc>
            <a:spcAft>
              <a:spcPts val="0"/>
            </a:spcAft>
          </a:pPr>
          <a:r>
            <a:rPr lang="en-US" sz="1400" b="1" dirty="0" smtClean="0">
              <a:solidFill>
                <a:srgbClr val="000000"/>
              </a:solidFill>
              <a:latin typeface="Calibri" panose="020F0502020204030204" pitchFamily="34" charset="0"/>
            </a:rPr>
            <a:t>Current Year (2015-16):  Proficient</a:t>
          </a:r>
        </a:p>
        <a:p>
          <a:pPr algn="ctr">
            <a:lnSpc>
              <a:spcPct val="100000"/>
            </a:lnSpc>
            <a:spcAft>
              <a:spcPts val="0"/>
            </a:spcAft>
          </a:pPr>
          <a:endParaRPr lang="en-US" sz="1400" dirty="0" smtClean="0">
            <a:solidFill>
              <a:srgbClr val="000000"/>
            </a:solidFill>
            <a:latin typeface="Calibri" panose="020F0502020204030204" pitchFamily="34" charset="0"/>
          </a:endParaRPr>
        </a:p>
        <a:p>
          <a:pPr algn="l">
            <a:lnSpc>
              <a:spcPct val="100000"/>
            </a:lnSpc>
            <a:spcAft>
              <a:spcPts val="0"/>
            </a:spcAft>
          </a:pPr>
          <a:r>
            <a:rPr lang="en-US" sz="1400" dirty="0" smtClean="0">
              <a:solidFill>
                <a:srgbClr val="000000"/>
              </a:solidFill>
              <a:latin typeface="Calibri" panose="020F0502020204030204" pitchFamily="34" charset="0"/>
            </a:rPr>
            <a:t>Assessment Index points:  YES</a:t>
          </a:r>
        </a:p>
        <a:p>
          <a:pPr algn="l">
            <a:lnSpc>
              <a:spcPct val="100000"/>
            </a:lnSpc>
            <a:spcAft>
              <a:spcPts val="0"/>
            </a:spcAft>
          </a:pPr>
          <a:r>
            <a:rPr lang="en-US" sz="1400" dirty="0" smtClean="0">
              <a:solidFill>
                <a:srgbClr val="000000"/>
              </a:solidFill>
              <a:latin typeface="Calibri" panose="020F0502020204030204" pitchFamily="34" charset="0"/>
            </a:rPr>
            <a:t>Progress points: YES</a:t>
          </a:r>
          <a:endParaRPr lang="en-US" sz="1400" dirty="0">
            <a:solidFill>
              <a:srgbClr val="000000"/>
            </a:solidFill>
            <a:latin typeface="Calibri" panose="020F0502020204030204" pitchFamily="34" charset="0"/>
          </a:endParaRPr>
        </a:p>
      </dgm:t>
    </dgm:pt>
    <dgm:pt modelId="{21782AE1-2F32-0847-B225-E2414B5FD366}" type="parTrans" cxnId="{2CF19467-3BFC-6C4A-8669-D0B020B38D56}">
      <dgm:prSet/>
      <dgm:spPr>
        <a:ln w="6350">
          <a:solidFill>
            <a:schemeClr val="tx1"/>
          </a:solidFill>
        </a:ln>
      </dgm:spPr>
      <dgm:t>
        <a:bodyPr/>
        <a:lstStyle/>
        <a:p>
          <a:endParaRPr lang="en-US"/>
        </a:p>
      </dgm:t>
    </dgm:pt>
    <dgm:pt modelId="{E4219B2B-586B-174A-8FF4-D60BB225C845}" type="sibTrans" cxnId="{2CF19467-3BFC-6C4A-8669-D0B020B38D56}">
      <dgm:prSet/>
      <dgm:spPr/>
      <dgm:t>
        <a:bodyPr/>
        <a:lstStyle/>
        <a:p>
          <a:endParaRPr lang="en-US"/>
        </a:p>
      </dgm:t>
    </dgm:pt>
    <dgm:pt modelId="{C8CA255C-4B12-AD45-8474-9C1E4E0E0F83}">
      <dgm:prSet phldrT="[Text]" custT="1"/>
      <dgm:spPr>
        <a:solidFill>
          <a:schemeClr val="accent6">
            <a:lumMod val="60000"/>
            <a:lumOff val="40000"/>
          </a:schemeClr>
        </a:solidFill>
        <a:ln w="6350">
          <a:solidFill>
            <a:schemeClr val="tx1"/>
          </a:solidFill>
        </a:ln>
      </dgm:spPr>
      <dgm:t>
        <a:bodyPr/>
        <a:lstStyle/>
        <a:p>
          <a:pPr algn="ctr">
            <a:lnSpc>
              <a:spcPct val="100000"/>
            </a:lnSpc>
            <a:spcAft>
              <a:spcPts val="0"/>
            </a:spcAft>
          </a:pPr>
          <a:r>
            <a:rPr lang="en-US" sz="1400" b="1" dirty="0" smtClean="0">
              <a:solidFill>
                <a:srgbClr val="000000"/>
              </a:solidFill>
              <a:latin typeface="Calibri" panose="020F0502020204030204" pitchFamily="34" charset="0"/>
            </a:rPr>
            <a:t>Current Year (2015-16):  Non-proficient</a:t>
          </a:r>
          <a:endParaRPr lang="en-US" sz="1400" dirty="0" smtClean="0">
            <a:solidFill>
              <a:srgbClr val="000000"/>
            </a:solidFill>
            <a:latin typeface="Calibri" panose="020F0502020204030204" pitchFamily="34" charset="0"/>
          </a:endParaRPr>
        </a:p>
        <a:p>
          <a:pPr algn="l">
            <a:lnSpc>
              <a:spcPct val="100000"/>
            </a:lnSpc>
            <a:spcAft>
              <a:spcPts val="0"/>
            </a:spcAft>
          </a:pPr>
          <a:endParaRPr lang="en-US" sz="1400" dirty="0" smtClean="0">
            <a:solidFill>
              <a:srgbClr val="000000"/>
            </a:solidFill>
            <a:latin typeface="Calibri" panose="020F0502020204030204" pitchFamily="34" charset="0"/>
          </a:endParaRPr>
        </a:p>
        <a:p>
          <a:pPr algn="l">
            <a:lnSpc>
              <a:spcPct val="100000"/>
            </a:lnSpc>
            <a:spcAft>
              <a:spcPts val="0"/>
            </a:spcAft>
          </a:pPr>
          <a:r>
            <a:rPr lang="en-US" sz="1400" dirty="0" smtClean="0">
              <a:solidFill>
                <a:srgbClr val="000000"/>
              </a:solidFill>
              <a:latin typeface="Calibri" panose="020F0502020204030204" pitchFamily="34" charset="0"/>
            </a:rPr>
            <a:t>Assessment Index points:  NO</a:t>
          </a:r>
        </a:p>
        <a:p>
          <a:pPr algn="l">
            <a:lnSpc>
              <a:spcPct val="100000"/>
            </a:lnSpc>
            <a:spcAft>
              <a:spcPts val="0"/>
            </a:spcAft>
          </a:pPr>
          <a:r>
            <a:rPr lang="en-US" sz="1400" dirty="0" smtClean="0">
              <a:solidFill>
                <a:srgbClr val="000000"/>
              </a:solidFill>
              <a:latin typeface="Calibri" panose="020F0502020204030204" pitchFamily="34" charset="0"/>
            </a:rPr>
            <a:t>Progress points:  YES</a:t>
          </a:r>
          <a:endParaRPr lang="en-US" sz="1400" dirty="0">
            <a:solidFill>
              <a:srgbClr val="000000"/>
            </a:solidFill>
            <a:latin typeface="Calibri" panose="020F0502020204030204" pitchFamily="34" charset="0"/>
          </a:endParaRPr>
        </a:p>
      </dgm:t>
    </dgm:pt>
    <dgm:pt modelId="{D835EB3E-DA2B-D34E-A5E8-23E38CDF9EDC}" type="parTrans" cxnId="{0A5FD54E-D2DF-F64D-9905-EA6AB3C73C6E}">
      <dgm:prSet/>
      <dgm:spPr>
        <a:ln w="6350">
          <a:solidFill>
            <a:schemeClr val="tx1"/>
          </a:solidFill>
        </a:ln>
      </dgm:spPr>
      <dgm:t>
        <a:bodyPr/>
        <a:lstStyle/>
        <a:p>
          <a:endParaRPr lang="en-US"/>
        </a:p>
      </dgm:t>
    </dgm:pt>
    <dgm:pt modelId="{FC423D2B-AB05-264F-8E37-F93FE5531267}" type="sibTrans" cxnId="{0A5FD54E-D2DF-F64D-9905-EA6AB3C73C6E}">
      <dgm:prSet/>
      <dgm:spPr/>
      <dgm:t>
        <a:bodyPr/>
        <a:lstStyle/>
        <a:p>
          <a:endParaRPr lang="en-US"/>
        </a:p>
      </dgm:t>
    </dgm:pt>
    <dgm:pt modelId="{F092AD6F-770E-0A4E-99F8-8C8CBD5651B8}" type="pres">
      <dgm:prSet presAssocID="{48134334-E1B5-9D4E-98E5-A2D186F172EC}" presName="diagram" presStyleCnt="0">
        <dgm:presLayoutVars>
          <dgm:chPref val="1"/>
          <dgm:dir/>
          <dgm:animOne val="branch"/>
          <dgm:animLvl val="lvl"/>
          <dgm:resizeHandles val="exact"/>
        </dgm:presLayoutVars>
      </dgm:prSet>
      <dgm:spPr/>
      <dgm:t>
        <a:bodyPr/>
        <a:lstStyle/>
        <a:p>
          <a:endParaRPr lang="en-US"/>
        </a:p>
      </dgm:t>
    </dgm:pt>
    <dgm:pt modelId="{DFB59470-EC0B-D840-BEB8-21306F1ADD46}" type="pres">
      <dgm:prSet presAssocID="{F60C40EB-3795-544A-B301-EBD3F4127AE5}" presName="root1" presStyleCnt="0"/>
      <dgm:spPr/>
    </dgm:pt>
    <dgm:pt modelId="{D69E0ECE-D752-FA4A-891A-EF223E5A20D7}" type="pres">
      <dgm:prSet presAssocID="{F60C40EB-3795-544A-B301-EBD3F4127AE5}" presName="LevelOneTextNode" presStyleLbl="node0" presStyleIdx="0" presStyleCnt="1" custScaleX="142992">
        <dgm:presLayoutVars>
          <dgm:chPref val="3"/>
        </dgm:presLayoutVars>
      </dgm:prSet>
      <dgm:spPr/>
      <dgm:t>
        <a:bodyPr/>
        <a:lstStyle/>
        <a:p>
          <a:endParaRPr lang="en-US"/>
        </a:p>
      </dgm:t>
    </dgm:pt>
    <dgm:pt modelId="{7D39612E-F82D-A145-A55E-AD0ACA7914D6}" type="pres">
      <dgm:prSet presAssocID="{F60C40EB-3795-544A-B301-EBD3F4127AE5}" presName="level2hierChild" presStyleCnt="0"/>
      <dgm:spPr/>
    </dgm:pt>
    <dgm:pt modelId="{12923C95-D2BA-5746-BB0E-E1F3634CB58A}" type="pres">
      <dgm:prSet presAssocID="{21782AE1-2F32-0847-B225-E2414B5FD366}" presName="conn2-1" presStyleLbl="parChTrans1D2" presStyleIdx="0" presStyleCnt="2"/>
      <dgm:spPr/>
      <dgm:t>
        <a:bodyPr/>
        <a:lstStyle/>
        <a:p>
          <a:endParaRPr lang="en-US"/>
        </a:p>
      </dgm:t>
    </dgm:pt>
    <dgm:pt modelId="{488B123B-41D9-4446-8A57-CF2D79759C88}" type="pres">
      <dgm:prSet presAssocID="{21782AE1-2F32-0847-B225-E2414B5FD366}" presName="connTx" presStyleLbl="parChTrans1D2" presStyleIdx="0" presStyleCnt="2"/>
      <dgm:spPr/>
      <dgm:t>
        <a:bodyPr/>
        <a:lstStyle/>
        <a:p>
          <a:endParaRPr lang="en-US"/>
        </a:p>
      </dgm:t>
    </dgm:pt>
    <dgm:pt modelId="{59B74100-7429-1845-BE60-83E69CE5444B}" type="pres">
      <dgm:prSet presAssocID="{A5FB22FF-AF62-0449-B5EE-AFFA12FCF525}" presName="root2" presStyleCnt="0"/>
      <dgm:spPr/>
    </dgm:pt>
    <dgm:pt modelId="{5AEB1CD7-A901-D04F-BB5C-F977FD4C1DA3}" type="pres">
      <dgm:prSet presAssocID="{A5FB22FF-AF62-0449-B5EE-AFFA12FCF525}" presName="LevelTwoTextNode" presStyleLbl="node2" presStyleIdx="0" presStyleCnt="2" custScaleX="150107">
        <dgm:presLayoutVars>
          <dgm:chPref val="3"/>
        </dgm:presLayoutVars>
      </dgm:prSet>
      <dgm:spPr/>
      <dgm:t>
        <a:bodyPr/>
        <a:lstStyle/>
        <a:p>
          <a:endParaRPr lang="en-US"/>
        </a:p>
      </dgm:t>
    </dgm:pt>
    <dgm:pt modelId="{10BD2EEB-D0B4-B841-AC64-266646F48DC8}" type="pres">
      <dgm:prSet presAssocID="{A5FB22FF-AF62-0449-B5EE-AFFA12FCF525}" presName="level3hierChild" presStyleCnt="0"/>
      <dgm:spPr/>
    </dgm:pt>
    <dgm:pt modelId="{3474D1FB-9DC9-D847-B74F-82E77CE59E40}" type="pres">
      <dgm:prSet presAssocID="{D835EB3E-DA2B-D34E-A5E8-23E38CDF9EDC}" presName="conn2-1" presStyleLbl="parChTrans1D2" presStyleIdx="1" presStyleCnt="2"/>
      <dgm:spPr/>
      <dgm:t>
        <a:bodyPr/>
        <a:lstStyle/>
        <a:p>
          <a:endParaRPr lang="en-US"/>
        </a:p>
      </dgm:t>
    </dgm:pt>
    <dgm:pt modelId="{18FD15E6-B4F6-B040-B05B-0965A4B3764F}" type="pres">
      <dgm:prSet presAssocID="{D835EB3E-DA2B-D34E-A5E8-23E38CDF9EDC}" presName="connTx" presStyleLbl="parChTrans1D2" presStyleIdx="1" presStyleCnt="2"/>
      <dgm:spPr/>
      <dgm:t>
        <a:bodyPr/>
        <a:lstStyle/>
        <a:p>
          <a:endParaRPr lang="en-US"/>
        </a:p>
      </dgm:t>
    </dgm:pt>
    <dgm:pt modelId="{142B7A94-B770-3946-96E5-78DD4669D979}" type="pres">
      <dgm:prSet presAssocID="{C8CA255C-4B12-AD45-8474-9C1E4E0E0F83}" presName="root2" presStyleCnt="0"/>
      <dgm:spPr/>
    </dgm:pt>
    <dgm:pt modelId="{EFC88975-DA57-8449-8414-5F8FA665B9C3}" type="pres">
      <dgm:prSet presAssocID="{C8CA255C-4B12-AD45-8474-9C1E4E0E0F83}" presName="LevelTwoTextNode" presStyleLbl="node2" presStyleIdx="1" presStyleCnt="2" custScaleX="150108">
        <dgm:presLayoutVars>
          <dgm:chPref val="3"/>
        </dgm:presLayoutVars>
      </dgm:prSet>
      <dgm:spPr/>
      <dgm:t>
        <a:bodyPr/>
        <a:lstStyle/>
        <a:p>
          <a:endParaRPr lang="en-US"/>
        </a:p>
      </dgm:t>
    </dgm:pt>
    <dgm:pt modelId="{2F55FB8F-2FE6-2044-875B-B09F0D9009D7}" type="pres">
      <dgm:prSet presAssocID="{C8CA255C-4B12-AD45-8474-9C1E4E0E0F83}" presName="level3hierChild" presStyleCnt="0"/>
      <dgm:spPr/>
    </dgm:pt>
  </dgm:ptLst>
  <dgm:cxnLst>
    <dgm:cxn modelId="{486FF494-9557-004B-A799-E12D466EEC7E}" type="presOf" srcId="{21782AE1-2F32-0847-B225-E2414B5FD366}" destId="{12923C95-D2BA-5746-BB0E-E1F3634CB58A}" srcOrd="0" destOrd="0" presId="urn:microsoft.com/office/officeart/2005/8/layout/hierarchy2"/>
    <dgm:cxn modelId="{E829640F-CFC0-DA4B-9FAF-D418F2A7312F}" type="presOf" srcId="{21782AE1-2F32-0847-B225-E2414B5FD366}" destId="{488B123B-41D9-4446-8A57-CF2D79759C88}" srcOrd="1" destOrd="0" presId="urn:microsoft.com/office/officeart/2005/8/layout/hierarchy2"/>
    <dgm:cxn modelId="{15462FDE-8547-A345-B818-1336947EBE9E}" type="presOf" srcId="{48134334-E1B5-9D4E-98E5-A2D186F172EC}" destId="{F092AD6F-770E-0A4E-99F8-8C8CBD5651B8}" srcOrd="0" destOrd="0" presId="urn:microsoft.com/office/officeart/2005/8/layout/hierarchy2"/>
    <dgm:cxn modelId="{EFE80CB0-9476-6947-8C1F-2A99AC717CFC}" type="presOf" srcId="{D835EB3E-DA2B-D34E-A5E8-23E38CDF9EDC}" destId="{3474D1FB-9DC9-D847-B74F-82E77CE59E40}" srcOrd="0" destOrd="0" presId="urn:microsoft.com/office/officeart/2005/8/layout/hierarchy2"/>
    <dgm:cxn modelId="{2CF19467-3BFC-6C4A-8669-D0B020B38D56}" srcId="{F60C40EB-3795-544A-B301-EBD3F4127AE5}" destId="{A5FB22FF-AF62-0449-B5EE-AFFA12FCF525}" srcOrd="0" destOrd="0" parTransId="{21782AE1-2F32-0847-B225-E2414B5FD366}" sibTransId="{E4219B2B-586B-174A-8FF4-D60BB225C845}"/>
    <dgm:cxn modelId="{10F92F79-3189-7F46-8BCD-CC71F9EA4BDE}" type="presOf" srcId="{C8CA255C-4B12-AD45-8474-9C1E4E0E0F83}" destId="{EFC88975-DA57-8449-8414-5F8FA665B9C3}" srcOrd="0" destOrd="0" presId="urn:microsoft.com/office/officeart/2005/8/layout/hierarchy2"/>
    <dgm:cxn modelId="{6FEFCCA2-F605-E641-9F40-E47C24738836}" srcId="{48134334-E1B5-9D4E-98E5-A2D186F172EC}" destId="{F60C40EB-3795-544A-B301-EBD3F4127AE5}" srcOrd="0" destOrd="0" parTransId="{73996495-E884-584E-A9FD-E8F9A7473308}" sibTransId="{435B7FB0-A4E1-0244-9F8A-962DA0C6B848}"/>
    <dgm:cxn modelId="{C057202A-FB9E-A343-B18C-27E81EC6614B}" type="presOf" srcId="{F60C40EB-3795-544A-B301-EBD3F4127AE5}" destId="{D69E0ECE-D752-FA4A-891A-EF223E5A20D7}" srcOrd="0" destOrd="0" presId="urn:microsoft.com/office/officeart/2005/8/layout/hierarchy2"/>
    <dgm:cxn modelId="{0A5FD54E-D2DF-F64D-9905-EA6AB3C73C6E}" srcId="{F60C40EB-3795-544A-B301-EBD3F4127AE5}" destId="{C8CA255C-4B12-AD45-8474-9C1E4E0E0F83}" srcOrd="1" destOrd="0" parTransId="{D835EB3E-DA2B-D34E-A5E8-23E38CDF9EDC}" sibTransId="{FC423D2B-AB05-264F-8E37-F93FE5531267}"/>
    <dgm:cxn modelId="{8176FE20-BCC9-E046-BE96-C29E6EB94BBF}" type="presOf" srcId="{A5FB22FF-AF62-0449-B5EE-AFFA12FCF525}" destId="{5AEB1CD7-A901-D04F-BB5C-F977FD4C1DA3}" srcOrd="0" destOrd="0" presId="urn:microsoft.com/office/officeart/2005/8/layout/hierarchy2"/>
    <dgm:cxn modelId="{CF030B9F-CCAC-5743-9419-5845C49AA069}" type="presOf" srcId="{D835EB3E-DA2B-D34E-A5E8-23E38CDF9EDC}" destId="{18FD15E6-B4F6-B040-B05B-0965A4B3764F}" srcOrd="1" destOrd="0" presId="urn:microsoft.com/office/officeart/2005/8/layout/hierarchy2"/>
    <dgm:cxn modelId="{9096B62C-BE36-2647-8F39-5D2AB8A0ECAB}" type="presParOf" srcId="{F092AD6F-770E-0A4E-99F8-8C8CBD5651B8}" destId="{DFB59470-EC0B-D840-BEB8-21306F1ADD46}" srcOrd="0" destOrd="0" presId="urn:microsoft.com/office/officeart/2005/8/layout/hierarchy2"/>
    <dgm:cxn modelId="{8CA0645A-7326-FC4C-B135-F9A70822B766}" type="presParOf" srcId="{DFB59470-EC0B-D840-BEB8-21306F1ADD46}" destId="{D69E0ECE-D752-FA4A-891A-EF223E5A20D7}" srcOrd="0" destOrd="0" presId="urn:microsoft.com/office/officeart/2005/8/layout/hierarchy2"/>
    <dgm:cxn modelId="{92E0CBBD-279D-8043-852B-85B91D0213F5}" type="presParOf" srcId="{DFB59470-EC0B-D840-BEB8-21306F1ADD46}" destId="{7D39612E-F82D-A145-A55E-AD0ACA7914D6}" srcOrd="1" destOrd="0" presId="urn:microsoft.com/office/officeart/2005/8/layout/hierarchy2"/>
    <dgm:cxn modelId="{11B1E381-A275-714C-9808-E656D08C70AC}" type="presParOf" srcId="{7D39612E-F82D-A145-A55E-AD0ACA7914D6}" destId="{12923C95-D2BA-5746-BB0E-E1F3634CB58A}" srcOrd="0" destOrd="0" presId="urn:microsoft.com/office/officeart/2005/8/layout/hierarchy2"/>
    <dgm:cxn modelId="{513B003B-3972-0545-9978-F92FB6BCEB1B}" type="presParOf" srcId="{12923C95-D2BA-5746-BB0E-E1F3634CB58A}" destId="{488B123B-41D9-4446-8A57-CF2D79759C88}" srcOrd="0" destOrd="0" presId="urn:microsoft.com/office/officeart/2005/8/layout/hierarchy2"/>
    <dgm:cxn modelId="{0D235A5A-87A4-3245-B413-E2F538DF4AF3}" type="presParOf" srcId="{7D39612E-F82D-A145-A55E-AD0ACA7914D6}" destId="{59B74100-7429-1845-BE60-83E69CE5444B}" srcOrd="1" destOrd="0" presId="urn:microsoft.com/office/officeart/2005/8/layout/hierarchy2"/>
    <dgm:cxn modelId="{ACD19889-C09C-8C4E-97ED-73BD1CACFB92}" type="presParOf" srcId="{59B74100-7429-1845-BE60-83E69CE5444B}" destId="{5AEB1CD7-A901-D04F-BB5C-F977FD4C1DA3}" srcOrd="0" destOrd="0" presId="urn:microsoft.com/office/officeart/2005/8/layout/hierarchy2"/>
    <dgm:cxn modelId="{043CB26B-67D0-8140-B2E0-B2662BE0B850}" type="presParOf" srcId="{59B74100-7429-1845-BE60-83E69CE5444B}" destId="{10BD2EEB-D0B4-B841-AC64-266646F48DC8}" srcOrd="1" destOrd="0" presId="urn:microsoft.com/office/officeart/2005/8/layout/hierarchy2"/>
    <dgm:cxn modelId="{987A9560-999A-1F42-803E-676E8F615905}" type="presParOf" srcId="{7D39612E-F82D-A145-A55E-AD0ACA7914D6}" destId="{3474D1FB-9DC9-D847-B74F-82E77CE59E40}" srcOrd="2" destOrd="0" presId="urn:microsoft.com/office/officeart/2005/8/layout/hierarchy2"/>
    <dgm:cxn modelId="{7A242AA9-3D85-2243-9014-E6654A083841}" type="presParOf" srcId="{3474D1FB-9DC9-D847-B74F-82E77CE59E40}" destId="{18FD15E6-B4F6-B040-B05B-0965A4B3764F}" srcOrd="0" destOrd="0" presId="urn:microsoft.com/office/officeart/2005/8/layout/hierarchy2"/>
    <dgm:cxn modelId="{BCCA4BA6-A2E6-EA4B-9412-A7DE2DA673AC}" type="presParOf" srcId="{7D39612E-F82D-A145-A55E-AD0ACA7914D6}" destId="{142B7A94-B770-3946-96E5-78DD4669D979}" srcOrd="3" destOrd="0" presId="urn:microsoft.com/office/officeart/2005/8/layout/hierarchy2"/>
    <dgm:cxn modelId="{039814B9-177A-5340-8B54-F90E46617F3E}" type="presParOf" srcId="{142B7A94-B770-3946-96E5-78DD4669D979}" destId="{EFC88975-DA57-8449-8414-5F8FA665B9C3}" srcOrd="0" destOrd="0" presId="urn:microsoft.com/office/officeart/2005/8/layout/hierarchy2"/>
    <dgm:cxn modelId="{45D33306-2549-BF4A-AFCD-66C5CAE8BD14}" type="presParOf" srcId="{142B7A94-B770-3946-96E5-78DD4669D979}" destId="{2F55FB8F-2FE6-2044-875B-B09F0D9009D7}" srcOrd="1" destOrd="0" presId="urn:microsoft.com/office/officeart/2005/8/layout/hierarchy2"/>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E0ECE-D752-FA4A-891A-EF223E5A20D7}">
      <dsp:nvSpPr>
        <dsp:cNvPr id="0" name=""/>
        <dsp:cNvSpPr/>
      </dsp:nvSpPr>
      <dsp:spPr>
        <a:xfrm>
          <a:off x="658399" y="591795"/>
          <a:ext cx="2934792" cy="1026208"/>
        </a:xfrm>
        <a:prstGeom prst="roundRect">
          <a:avLst>
            <a:gd name="adj" fmla="val 10000"/>
          </a:avLst>
        </a:prstGeom>
        <a:solidFill>
          <a:schemeClr val="accent1">
            <a:lumMod val="60000"/>
            <a:lumOff val="40000"/>
          </a:schemeClr>
        </a:solidFill>
        <a:ln w="635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solidFill>
                <a:schemeClr val="tx1"/>
              </a:solidFill>
              <a:latin typeface="Calibri" panose="020F0502020204030204" pitchFamily="34" charset="0"/>
            </a:rPr>
            <a:t>Prior Year (2014-15):  Non-proficient</a:t>
          </a:r>
        </a:p>
        <a:p>
          <a:pPr lvl="0" algn="ctr" defTabSz="622300">
            <a:lnSpc>
              <a:spcPct val="90000"/>
            </a:lnSpc>
            <a:spcBef>
              <a:spcPct val="0"/>
            </a:spcBef>
            <a:spcAft>
              <a:spcPct val="35000"/>
            </a:spcAft>
          </a:pPr>
          <a:r>
            <a:rPr lang="en-US" sz="1400" kern="1200" dirty="0" smtClean="0">
              <a:solidFill>
                <a:schemeClr val="tx1"/>
              </a:solidFill>
            </a:rPr>
            <a:t> </a:t>
          </a:r>
          <a:endParaRPr lang="en-US" sz="1400" kern="1200" dirty="0">
            <a:solidFill>
              <a:schemeClr val="tx1"/>
            </a:solidFill>
          </a:endParaRPr>
        </a:p>
      </dsp:txBody>
      <dsp:txXfrm>
        <a:off x="688456" y="621852"/>
        <a:ext cx="2874678" cy="966094"/>
      </dsp:txXfrm>
    </dsp:sp>
    <dsp:sp modelId="{12923C95-D2BA-5746-BB0E-E1F3634CB58A}">
      <dsp:nvSpPr>
        <dsp:cNvPr id="0" name=""/>
        <dsp:cNvSpPr/>
      </dsp:nvSpPr>
      <dsp:spPr>
        <a:xfrm rot="19457599">
          <a:off x="3498163" y="768069"/>
          <a:ext cx="1011023" cy="83590"/>
        </a:xfrm>
        <a:custGeom>
          <a:avLst/>
          <a:gdLst/>
          <a:ahLst/>
          <a:cxnLst/>
          <a:rect l="0" t="0" r="0" b="0"/>
          <a:pathLst>
            <a:path>
              <a:moveTo>
                <a:pt x="0" y="41795"/>
              </a:moveTo>
              <a:lnTo>
                <a:pt x="1011023" y="41795"/>
              </a:lnTo>
            </a:path>
          </a:pathLst>
        </a:custGeom>
        <a:noFill/>
        <a:ln w="63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78399" y="784589"/>
        <a:ext cx="50551" cy="50551"/>
      </dsp:txXfrm>
    </dsp:sp>
    <dsp:sp modelId="{5AEB1CD7-A901-D04F-BB5C-F977FD4C1DA3}">
      <dsp:nvSpPr>
        <dsp:cNvPr id="0" name=""/>
        <dsp:cNvSpPr/>
      </dsp:nvSpPr>
      <dsp:spPr>
        <a:xfrm>
          <a:off x="4414158" y="1725"/>
          <a:ext cx="3080821" cy="1026208"/>
        </a:xfrm>
        <a:prstGeom prst="roundRect">
          <a:avLst>
            <a:gd name="adj" fmla="val 10000"/>
          </a:avLst>
        </a:prstGeom>
        <a:solidFill>
          <a:schemeClr val="accent3">
            <a:lumMod val="60000"/>
            <a:lumOff val="40000"/>
          </a:schemeClr>
        </a:solidFill>
        <a:ln w="635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solidFill>
                <a:srgbClr val="000000"/>
              </a:solidFill>
              <a:latin typeface="Calibri" panose="020F0502020204030204" pitchFamily="34" charset="0"/>
            </a:rPr>
            <a:t>Current Year (2015-16):  Proficient</a:t>
          </a:r>
        </a:p>
        <a:p>
          <a:pPr lvl="0" algn="ctr" defTabSz="622300">
            <a:lnSpc>
              <a:spcPct val="100000"/>
            </a:lnSpc>
            <a:spcBef>
              <a:spcPct val="0"/>
            </a:spcBef>
            <a:spcAft>
              <a:spcPts val="0"/>
            </a:spcAft>
          </a:pPr>
          <a:endParaRPr lang="en-US" sz="1400" kern="1200" dirty="0" smtClean="0">
            <a:solidFill>
              <a:srgbClr val="000000"/>
            </a:solidFill>
            <a:latin typeface="Calibri" panose="020F0502020204030204" pitchFamily="34" charset="0"/>
          </a:endParaRPr>
        </a:p>
        <a:p>
          <a:pPr lvl="0" algn="l" defTabSz="622300">
            <a:lnSpc>
              <a:spcPct val="100000"/>
            </a:lnSpc>
            <a:spcBef>
              <a:spcPct val="0"/>
            </a:spcBef>
            <a:spcAft>
              <a:spcPts val="0"/>
            </a:spcAft>
          </a:pPr>
          <a:r>
            <a:rPr lang="en-US" sz="1400" kern="1200" dirty="0" smtClean="0">
              <a:solidFill>
                <a:srgbClr val="000000"/>
              </a:solidFill>
              <a:latin typeface="Calibri" panose="020F0502020204030204" pitchFamily="34" charset="0"/>
            </a:rPr>
            <a:t>Assessment Index points:  YES</a:t>
          </a:r>
        </a:p>
        <a:p>
          <a:pPr lvl="0" algn="l" defTabSz="622300">
            <a:lnSpc>
              <a:spcPct val="100000"/>
            </a:lnSpc>
            <a:spcBef>
              <a:spcPct val="0"/>
            </a:spcBef>
            <a:spcAft>
              <a:spcPts val="0"/>
            </a:spcAft>
          </a:pPr>
          <a:r>
            <a:rPr lang="en-US" sz="1400" kern="1200" dirty="0" smtClean="0">
              <a:solidFill>
                <a:srgbClr val="000000"/>
              </a:solidFill>
              <a:latin typeface="Calibri" panose="020F0502020204030204" pitchFamily="34" charset="0"/>
            </a:rPr>
            <a:t>Progress points: YES</a:t>
          </a:r>
          <a:endParaRPr lang="en-US" sz="1400" kern="1200" dirty="0">
            <a:solidFill>
              <a:srgbClr val="000000"/>
            </a:solidFill>
            <a:latin typeface="Calibri" panose="020F0502020204030204" pitchFamily="34" charset="0"/>
          </a:endParaRPr>
        </a:p>
      </dsp:txBody>
      <dsp:txXfrm>
        <a:off x="4444215" y="31782"/>
        <a:ext cx="3020707" cy="966094"/>
      </dsp:txXfrm>
    </dsp:sp>
    <dsp:sp modelId="{3474D1FB-9DC9-D847-B74F-82E77CE59E40}">
      <dsp:nvSpPr>
        <dsp:cNvPr id="0" name=""/>
        <dsp:cNvSpPr/>
      </dsp:nvSpPr>
      <dsp:spPr>
        <a:xfrm rot="2142401">
          <a:off x="3498163" y="1358139"/>
          <a:ext cx="1011023" cy="83590"/>
        </a:xfrm>
        <a:custGeom>
          <a:avLst/>
          <a:gdLst/>
          <a:ahLst/>
          <a:cxnLst/>
          <a:rect l="0" t="0" r="0" b="0"/>
          <a:pathLst>
            <a:path>
              <a:moveTo>
                <a:pt x="0" y="41795"/>
              </a:moveTo>
              <a:lnTo>
                <a:pt x="1011023" y="41795"/>
              </a:lnTo>
            </a:path>
          </a:pathLst>
        </a:custGeom>
        <a:noFill/>
        <a:ln w="6350" cap="flat"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78399" y="1374659"/>
        <a:ext cx="50551" cy="50551"/>
      </dsp:txXfrm>
    </dsp:sp>
    <dsp:sp modelId="{EFC88975-DA57-8449-8414-5F8FA665B9C3}">
      <dsp:nvSpPr>
        <dsp:cNvPr id="0" name=""/>
        <dsp:cNvSpPr/>
      </dsp:nvSpPr>
      <dsp:spPr>
        <a:xfrm>
          <a:off x="4414158" y="1181865"/>
          <a:ext cx="3080842" cy="1026208"/>
        </a:xfrm>
        <a:prstGeom prst="roundRect">
          <a:avLst>
            <a:gd name="adj" fmla="val 10000"/>
          </a:avLst>
        </a:prstGeom>
        <a:solidFill>
          <a:schemeClr val="accent6">
            <a:lumMod val="60000"/>
            <a:lumOff val="40000"/>
          </a:schemeClr>
        </a:solidFill>
        <a:ln w="635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n-US" sz="1400" b="1" kern="1200" dirty="0" smtClean="0">
              <a:solidFill>
                <a:srgbClr val="000000"/>
              </a:solidFill>
              <a:latin typeface="Calibri" panose="020F0502020204030204" pitchFamily="34" charset="0"/>
            </a:rPr>
            <a:t>Current Year (2015-16):  Non-proficient</a:t>
          </a:r>
          <a:endParaRPr lang="en-US" sz="1400" kern="1200" dirty="0" smtClean="0">
            <a:solidFill>
              <a:srgbClr val="000000"/>
            </a:solidFill>
            <a:latin typeface="Calibri" panose="020F0502020204030204" pitchFamily="34" charset="0"/>
          </a:endParaRPr>
        </a:p>
        <a:p>
          <a:pPr lvl="0" algn="l" defTabSz="622300">
            <a:lnSpc>
              <a:spcPct val="100000"/>
            </a:lnSpc>
            <a:spcBef>
              <a:spcPct val="0"/>
            </a:spcBef>
            <a:spcAft>
              <a:spcPts val="0"/>
            </a:spcAft>
          </a:pPr>
          <a:endParaRPr lang="en-US" sz="1400" kern="1200" dirty="0" smtClean="0">
            <a:solidFill>
              <a:srgbClr val="000000"/>
            </a:solidFill>
            <a:latin typeface="Calibri" panose="020F0502020204030204" pitchFamily="34" charset="0"/>
          </a:endParaRPr>
        </a:p>
        <a:p>
          <a:pPr lvl="0" algn="l" defTabSz="622300">
            <a:lnSpc>
              <a:spcPct val="100000"/>
            </a:lnSpc>
            <a:spcBef>
              <a:spcPct val="0"/>
            </a:spcBef>
            <a:spcAft>
              <a:spcPts val="0"/>
            </a:spcAft>
          </a:pPr>
          <a:r>
            <a:rPr lang="en-US" sz="1400" kern="1200" dirty="0" smtClean="0">
              <a:solidFill>
                <a:srgbClr val="000000"/>
              </a:solidFill>
              <a:latin typeface="Calibri" panose="020F0502020204030204" pitchFamily="34" charset="0"/>
            </a:rPr>
            <a:t>Assessment Index points:  NO</a:t>
          </a:r>
        </a:p>
        <a:p>
          <a:pPr lvl="0" algn="l" defTabSz="622300">
            <a:lnSpc>
              <a:spcPct val="100000"/>
            </a:lnSpc>
            <a:spcBef>
              <a:spcPct val="0"/>
            </a:spcBef>
            <a:spcAft>
              <a:spcPts val="0"/>
            </a:spcAft>
          </a:pPr>
          <a:r>
            <a:rPr lang="en-US" sz="1400" kern="1200" dirty="0" smtClean="0">
              <a:solidFill>
                <a:srgbClr val="000000"/>
              </a:solidFill>
              <a:latin typeface="Calibri" panose="020F0502020204030204" pitchFamily="34" charset="0"/>
            </a:rPr>
            <a:t>Progress points:  YES</a:t>
          </a:r>
          <a:endParaRPr lang="en-US" sz="1400" kern="1200" dirty="0">
            <a:solidFill>
              <a:srgbClr val="000000"/>
            </a:solidFill>
            <a:latin typeface="Calibri" panose="020F0502020204030204" pitchFamily="34" charset="0"/>
          </a:endParaRPr>
        </a:p>
      </dsp:txBody>
      <dsp:txXfrm>
        <a:off x="4444215" y="1211922"/>
        <a:ext cx="3020728" cy="9660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6DFC0B-0794-4AFD-BD8A-181E06725F27}" type="datetimeFigureOut">
              <a:rPr lang="en-US" smtClean="0"/>
              <a:t>8/5/15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1CA6CE-8A7F-4E37-A715-9178284F6F81}" type="datetimeFigureOut">
              <a:rPr lang="en-US" smtClean="0"/>
              <a:t>8/5/15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11</a:t>
            </a:fld>
            <a:endParaRPr lang="en-US" dirty="0"/>
          </a:p>
        </p:txBody>
      </p:sp>
    </p:spTree>
    <p:extLst>
      <p:ext uri="{BB962C8B-B14F-4D97-AF65-F5344CB8AC3E}">
        <p14:creationId xmlns:p14="http://schemas.microsoft.com/office/powerpoint/2010/main" val="74014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12</a:t>
            </a:fld>
            <a:endParaRPr lang="en-US" dirty="0"/>
          </a:p>
        </p:txBody>
      </p:sp>
    </p:spTree>
    <p:extLst>
      <p:ext uri="{BB962C8B-B14F-4D97-AF65-F5344CB8AC3E}">
        <p14:creationId xmlns:p14="http://schemas.microsoft.com/office/powerpoint/2010/main" val="61439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13</a:t>
            </a:fld>
            <a:endParaRPr lang="en-US" dirty="0"/>
          </a:p>
        </p:txBody>
      </p:sp>
    </p:spTree>
    <p:extLst>
      <p:ext uri="{BB962C8B-B14F-4D97-AF65-F5344CB8AC3E}">
        <p14:creationId xmlns:p14="http://schemas.microsoft.com/office/powerpoint/2010/main" val="336061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14</a:t>
            </a:fld>
            <a:endParaRPr lang="en-US" dirty="0"/>
          </a:p>
        </p:txBody>
      </p:sp>
    </p:spTree>
    <p:extLst>
      <p:ext uri="{BB962C8B-B14F-4D97-AF65-F5344CB8AC3E}">
        <p14:creationId xmlns:p14="http://schemas.microsoft.com/office/powerpoint/2010/main" val="203810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17</a:t>
            </a:fld>
            <a:endParaRPr lang="en-US" dirty="0"/>
          </a:p>
        </p:txBody>
      </p:sp>
    </p:spTree>
    <p:extLst>
      <p:ext uri="{BB962C8B-B14F-4D97-AF65-F5344CB8AC3E}">
        <p14:creationId xmlns:p14="http://schemas.microsoft.com/office/powerpoint/2010/main" val="401502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18</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19</a:t>
            </a:fld>
            <a:endParaRPr lang="en-US" dirty="0"/>
          </a:p>
        </p:txBody>
      </p:sp>
    </p:spTree>
    <p:extLst>
      <p:ext uri="{BB962C8B-B14F-4D97-AF65-F5344CB8AC3E}">
        <p14:creationId xmlns:p14="http://schemas.microsoft.com/office/powerpoint/2010/main" val="303300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20</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21</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22</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a:t>
            </a:fld>
            <a:endParaRPr lang="en-US" dirty="0"/>
          </a:p>
        </p:txBody>
      </p:sp>
    </p:spTree>
    <p:extLst>
      <p:ext uri="{BB962C8B-B14F-4D97-AF65-F5344CB8AC3E}">
        <p14:creationId xmlns:p14="http://schemas.microsoft.com/office/powerpoint/2010/main" val="336061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23</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24</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25</a:t>
            </a:fld>
            <a:endParaRPr lang="en-US" dirty="0"/>
          </a:p>
        </p:txBody>
      </p:sp>
    </p:spTree>
    <p:extLst>
      <p:ext uri="{BB962C8B-B14F-4D97-AF65-F5344CB8AC3E}">
        <p14:creationId xmlns:p14="http://schemas.microsoft.com/office/powerpoint/2010/main" val="283999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4">
              <a:defRPr/>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t>26</a:t>
            </a:fld>
            <a:endParaRPr lang="en-US" dirty="0"/>
          </a:p>
        </p:txBody>
      </p:sp>
    </p:spTree>
    <p:extLst>
      <p:ext uri="{BB962C8B-B14F-4D97-AF65-F5344CB8AC3E}">
        <p14:creationId xmlns:p14="http://schemas.microsoft.com/office/powerpoint/2010/main" val="241290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29</a:t>
            </a:fld>
            <a:endParaRPr lang="en-US" dirty="0"/>
          </a:p>
        </p:txBody>
      </p:sp>
    </p:spTree>
    <p:extLst>
      <p:ext uri="{BB962C8B-B14F-4D97-AF65-F5344CB8AC3E}">
        <p14:creationId xmlns:p14="http://schemas.microsoft.com/office/powerpoint/2010/main" val="217580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30</a:t>
            </a:fld>
            <a:endParaRPr lang="en-US" dirty="0"/>
          </a:p>
        </p:txBody>
      </p:sp>
    </p:spTree>
    <p:extLst>
      <p:ext uri="{BB962C8B-B14F-4D97-AF65-F5344CB8AC3E}">
        <p14:creationId xmlns:p14="http://schemas.microsoft.com/office/powerpoint/2010/main" val="2175803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31</a:t>
            </a:fld>
            <a:endParaRPr lang="en-US" dirty="0"/>
          </a:p>
        </p:txBody>
      </p:sp>
    </p:spTree>
    <p:extLst>
      <p:ext uri="{BB962C8B-B14F-4D97-AF65-F5344CB8AC3E}">
        <p14:creationId xmlns:p14="http://schemas.microsoft.com/office/powerpoint/2010/main" val="3360615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34</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8894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35</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36</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37</a:t>
            </a:fld>
            <a:endParaRPr lang="en-US" dirty="0"/>
          </a:p>
        </p:txBody>
      </p:sp>
    </p:spTree>
    <p:extLst>
      <p:ext uri="{BB962C8B-B14F-4D97-AF65-F5344CB8AC3E}">
        <p14:creationId xmlns:p14="http://schemas.microsoft.com/office/powerpoint/2010/main" val="315211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40</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0335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9</a:t>
            </a:fld>
            <a:endParaRPr lang="en-US" dirty="0"/>
          </a:p>
        </p:txBody>
      </p:sp>
    </p:spTree>
    <p:extLst>
      <p:ext uri="{BB962C8B-B14F-4D97-AF65-F5344CB8AC3E}">
        <p14:creationId xmlns:p14="http://schemas.microsoft.com/office/powerpoint/2010/main" val="336061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0335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29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4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67583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547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15360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38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19080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56689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82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1868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71171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79726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9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354850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141425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476140930"/>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087114636"/>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598904151"/>
      </p:ext>
    </p:extLst>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569133651"/>
      </p:ext>
    </p:extLst>
  </p:cSld>
  <p:clrMap bg1="lt1" tx1="dk1" bg2="lt2" tx2="dk2" accent1="accent1" accent2="accent2" accent3="accent3" accent4="accent4" accent5="accent5" accent6="accent6" hlink="hlink" folHlink="folHlink"/>
  <p:sldLayoutIdLst>
    <p:sldLayoutId id="2147483693" r:id="rId1"/>
    <p:sldLayoutId id="2147483694"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4"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 id="214748366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82677955"/>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394790660"/>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405102323"/>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387507451"/>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047085536"/>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768583551"/>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hyperlink" Target="mailto:louisianastandards@la.gov" TargetMode="External"/><Relationship Id="rId3" Type="http://schemas.openxmlformats.org/officeDocument/2006/relationships/hyperlink" Target="http://r20.rs6.net/tn.jsp?f=001cPOosdC5wK48PUgQm4nZxwUY1qBrQud7VNKkLfRGaz40FDGxHMo7Pxmk1dyvhBwvIj5Ofq8OkAtc_Kp8KpgtVVtDvFeExrI9VReHynAwX3NPb66svZ5cjy0PW1nzgz85MGklZxUz2C7TvqTDxUbGBAV79ojBcTAmlzP6ud4vQm06848n0iHe1C9Iw6eMwETb19UGiVMmqMC5bsJNSbl52stF6V4vlrADeUE4tgU7XCU64Cb9KOpJZBxpMSyIdvmW41YAkw_yoJbhyOubgfly8PKPgHFGtMR2s4q2inKwq3ZJjmlwA8BRNpQTYejGD29j7hcEj-N_CcYEHSMFWNnVJg==&amp;c=BVsnE_hel_XEfwtmFdSW4BPeMPgVO-yV5koVHh9Mi5r04eFzMtXo1g==&amp;ch=Ox9emfk8j3Ua_AfPnDF_LfRZ8V8SBcwotWzPsaVLdjqN-_uSOgurEA==" TargetMode="External"/><Relationship Id="rId7" Type="http://schemas.openxmlformats.org/officeDocument/2006/relationships/hyperlink" Target="http://www.louisianabelieves.com/docs/default-source/academic-standards/standards-proposed-nominees-final.pdf?sfvrsn=2"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www.louisiana.statestandards.com/" TargetMode="External"/><Relationship Id="rId5" Type="http://schemas.openxmlformats.org/officeDocument/2006/relationships/hyperlink" Target="http://www.legis.la.gov/legis/BillInfo.aspx?s=15RS&amp;b=HB373&amp;sbi=y" TargetMode="External"/><Relationship Id="rId4" Type="http://schemas.openxmlformats.org/officeDocument/2006/relationships/hyperlink" Target="http://files.ctctcdn.com/f4600336201/21c2eb87-c5cf-4887-a138-d846ac7a8ab5.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louisianabelieves.com/docs/default-source/assessment-2013-2014/guide-assessment-structure-13-14-science---biology.pdf?sfvrsn=11" TargetMode="External"/><Relationship Id="rId3" Type="http://schemas.openxmlformats.org/officeDocument/2006/relationships/hyperlink" Target="http://www.louisianabelieves.com/resources/library/assessment-guidance-2014-2015" TargetMode="External"/><Relationship Id="rId7" Type="http://schemas.openxmlformats.org/officeDocument/2006/relationships/hyperlink" Target="http://www.louisianabelieves.com/docs/default-source/assessment-2013-2014/guide-assessment-structure-13-14-math-geometry.pdf?sfvrsn=14"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www.louisianabelieves.com/docs/default-source/assessment-2013-2014/guide-assessment-structure-13-14-math-algebra-i.pdf?sfvrsn=12" TargetMode="External"/><Relationship Id="rId5" Type="http://schemas.openxmlformats.org/officeDocument/2006/relationships/hyperlink" Target="http://www.louisianabelieves.com/docs/default-source/assessment-2013-2014/2014-2015-assessment-guidance-english-iii.pdf?sfvrsn=2" TargetMode="External"/><Relationship Id="rId10" Type="http://schemas.openxmlformats.org/officeDocument/2006/relationships/hyperlink" Target="http://www.louisianabelieves.com/resources/library/assessment" TargetMode="External"/><Relationship Id="rId4" Type="http://schemas.openxmlformats.org/officeDocument/2006/relationships/hyperlink" Target="http://www.louisianabelieves.com/docs/default-source/assessment-2013-2014/2014-2015-assessment-guidance-english-ii.pdf?sfvrsn=2" TargetMode="External"/><Relationship Id="rId9" Type="http://schemas.openxmlformats.org/officeDocument/2006/relationships/hyperlink" Target="http://www.louisianabelieves.com/docs/default-source/assessment-2013-2014/guide-assessment-structure-13-14-us-history.pdf?sfvrsn=1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louisianabelieves.com/academics/common-core-state-standards/louisiana's-transition-to-higher-expectations"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www.louisianabelieves.com/docs/default-source/assessment/k-8-progress-point-fact-sheet.pdf?sfvrsn=4"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louisianabelieves.com/docs/default-source/assessment/k-8-progress-point-fact-sheet.pdf?sfvrsn=4" TargetMode="External"/><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www.louisianabelieves.com/docs/default-source/assessment/jump-start-accountability-fact-sheet.pdf?sfvrsn=6"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www.louisianabelieves.com/docs/default-source/assessment/hs-progress-points-fact-sheet.pdf?sfvrsn=1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school-results"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hyperlink" Target="http://www.louisianabelieves.com/docs/default-source/assessment/jump-start-accountability-fact-sheet.pdf?sfvrsn=6" TargetMode="External"/><Relationship Id="rId3" Type="http://schemas.openxmlformats.org/officeDocument/2006/relationships/hyperlink" Target="http://www.louisianabelieves.com/docs/default-source/teacher-toolbox-resources/4th-grade-promotion-guidance.pdf?sfvrsn=2" TargetMode="External"/><Relationship Id="rId7" Type="http://schemas.openxmlformats.org/officeDocument/2006/relationships/hyperlink" Target="http://www.louisianabelieves.com/docs/default-source/assessment/hs-progress-points-fact-sheet.pdf?sfvrsn=10"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hyperlink" Target="http://www.louisianabelieves.com/docs/default-source/course-choice/2014-high-school-planning-guidebook-(web).pdf?sfvrsn=8" TargetMode="External"/><Relationship Id="rId5" Type="http://schemas.openxmlformats.org/officeDocument/2006/relationships/hyperlink" Target="http://www.louisianabelieves.com/docs/default-source/assessment/k-8-progress-point-fact-sheet.pdf?sfvrsn=4" TargetMode="External"/><Relationship Id="rId4" Type="http://schemas.openxmlformats.org/officeDocument/2006/relationships/hyperlink" Target="http://www.louisianabelieves.com/docs/default-source/teacher-toolbox-resources/transitional-9th-grade-promotion-policy-guidance.pdf?sfvrsn=4" TargetMode="External"/><Relationship Id="rId9" Type="http://schemas.openxmlformats.org/officeDocument/2006/relationships/slide" Target="slide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hyperlink" Target="http://www.louisianabelieves.com/docs/default-source/assessment-2013-2014/guide-assessment-structure-13-14-science---biology.pdf?sfvrsn=11" TargetMode="External"/><Relationship Id="rId13" Type="http://schemas.openxmlformats.org/officeDocument/2006/relationships/hyperlink" Target="http://www.louisianabelieves.com/resources/library/practice-tests" TargetMode="External"/><Relationship Id="rId3" Type="http://schemas.openxmlformats.org/officeDocument/2006/relationships/hyperlink" Target="http://www.louisianabelieves.com/resources/library/assessment-guidance-2014-2015" TargetMode="External"/><Relationship Id="rId7" Type="http://schemas.openxmlformats.org/officeDocument/2006/relationships/hyperlink" Target="http://www.louisianabelieves.com/docs/default-source/assessment-2013-2014/guide-assessment-structure-13-14-math-geometry.pdf?sfvrsn=14" TargetMode="External"/><Relationship Id="rId12" Type="http://schemas.openxmlformats.org/officeDocument/2006/relationships/hyperlink" Target="http://www.louisianabelieves.com/assessment/eagle"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www.louisianabelieves.com/docs/default-source/assessment-2013-2014/guide-assessment-structure-13-14-math-algebra-i.pdf?sfvrsn=12" TargetMode="External"/><Relationship Id="rId11" Type="http://schemas.openxmlformats.org/officeDocument/2006/relationships/hyperlink" Target="http://www.louisianabelieves.com/resources/library/assessment-guidance" TargetMode="External"/><Relationship Id="rId5" Type="http://schemas.openxmlformats.org/officeDocument/2006/relationships/hyperlink" Target="http://www.louisianabelieves.com/docs/default-source/assessment-2013-2014/2014-2015-assessment-guidance-english-iii.pdf?sfvrsn=2" TargetMode="External"/><Relationship Id="rId10" Type="http://schemas.openxmlformats.org/officeDocument/2006/relationships/hyperlink" Target="http://www.louisianabelieves.com/resources/library/assessment" TargetMode="External"/><Relationship Id="rId4" Type="http://schemas.openxmlformats.org/officeDocument/2006/relationships/hyperlink" Target="http://www.louisianabelieves.com/docs/default-source/assessment-2013-2014/2014-2015-assessment-guidance-english-ii.pdf?sfvrsn=2" TargetMode="External"/><Relationship Id="rId9" Type="http://schemas.openxmlformats.org/officeDocument/2006/relationships/hyperlink" Target="http://www.louisianabelieves.com/docs/default-source/assessment-2013-2014/guide-assessment-structure-13-14-us-history.pdf?sfvrsn=10" TargetMode="External"/><Relationship Id="rId14" Type="http://schemas.openxmlformats.org/officeDocument/2006/relationships/hyperlink" Target="http://www.louisianabelieves.com/docs/default-source/assessment/2015-16-louisiana-assessment-calendar.pdf?sfvrsn=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louisianabelieves.com/resources/library/teaching"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http://www.louisianabelieves.com/docs/default-source/teacher-toolbox-resources/2015-louisiana-principals'-teaching-learning-guidebook.pdf?sfvrsn=4" TargetMode="External"/><Relationship Id="rId4" Type="http://schemas.openxmlformats.org/officeDocument/2006/relationships/hyperlink" Target="http://www.louisianabelieves.com/docs/default-source/teaching/high-school-leader-act-student-learning-target.pdf?sfvrsn=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5-louisiana-principals'-teaching-learning-guidebook.pdf?sfvrsn=6"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hyperlink" Target="http://www.louisianabelieves.com/academics/instructional-materials-review/curricular-resources-annotated-review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louisianabelieves.com/docs/default-source/teacher-toolbox-resources/guide---locating-texts-for-classroom-use.pdf?sfvrsn=9" TargetMode="External"/><Relationship Id="rId3" Type="http://schemas.openxmlformats.org/officeDocument/2006/relationships/hyperlink" Target="http://www.louisianabelieves.com/docs/default-source/key-compass-resources/ela---observation-and-feedback-instructional-guide.docx?sfvrsn=2" TargetMode="External"/><Relationship Id="rId7" Type="http://schemas.openxmlformats.org/officeDocument/2006/relationships/hyperlink" Target="http://www.louisianabelieves.com/docs/default-source/teacher-toolbox-resources/guide---how-to-create-a-text-set-for-whole-class-instruction-grades-k-12.pdf?sfvrsn=13" TargetMode="External"/><Relationship Id="rId12" Type="http://schemas.openxmlformats.org/officeDocument/2006/relationships/hyperlink" Target="http://www.louisianabelieves.com/resources/library/teacher-support-toolbox-library"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hyperlink" Target="http://www.louisianabelieves.com/resources/classroom-support-toolbox/teacher-support-toolbox/lesson-assessment-planning-resources" TargetMode="External"/><Relationship Id="rId11" Type="http://schemas.openxmlformats.org/officeDocument/2006/relationships/hyperlink" Target="http://www.louisianabelieves.com/resources/library/practice-tests" TargetMode="External"/><Relationship Id="rId5" Type="http://schemas.openxmlformats.org/officeDocument/2006/relationships/hyperlink" Target="http://www.louisianabelieves.com/assessment/eagle" TargetMode="External"/><Relationship Id="rId10" Type="http://schemas.openxmlformats.org/officeDocument/2006/relationships/hyperlink" Target="http://www.louisianabelieves.com/resources/classroom-support-toolbox/teacher-support-toolbox/end-of-year-assessments" TargetMode="External"/><Relationship Id="rId4" Type="http://schemas.openxmlformats.org/officeDocument/2006/relationships/hyperlink" Target="http://www.louisianabelieves.com/resources/library/k-12-ela-year-long-planning" TargetMode="External"/><Relationship Id="rId9" Type="http://schemas.openxmlformats.org/officeDocument/2006/relationships/hyperlink" Target="http://www.louisianabelieves.com/docs/default-source/teacher-toolbox-resources/guide---how-to-determine-text-complexity-grades-k-12.pdf?sfvrsn=7"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louisianabelieves.com/resources/library/teacher-support-toolbox-library" TargetMode="External"/><Relationship Id="rId3" Type="http://schemas.openxmlformats.org/officeDocument/2006/relationships/hyperlink" Target="http://www.louisianabelieves.com/docs/default-source/key-compass-resources/ela---observation-and-feedback-instructional-guide.docx?sfvrsn=2" TargetMode="External"/><Relationship Id="rId7" Type="http://schemas.openxmlformats.org/officeDocument/2006/relationships/hyperlink" Target="http://www.louisianabelieves.com/resources/library/practice-tests"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www.louisianabelieves.com/resources/classroom-support-toolbox/teacher-support-toolbox/end-of-year-assessments" TargetMode="External"/><Relationship Id="rId5" Type="http://schemas.openxmlformats.org/officeDocument/2006/relationships/hyperlink" Target="http://www.louisianabelieves.com/assessment/eagle" TargetMode="External"/><Relationship Id="rId4" Type="http://schemas.openxmlformats.org/officeDocument/2006/relationships/hyperlink" Target="http://www.louisianabelieves.com/resources/library/k-12-math-year-long-plann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ouisianabelieves.com/resources/library/k-12-social-studies-resources"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hyperlink" Target="http://www.louisianabelieves.com/docs/default-source/academic-standards/social-studies---all-grades.pdf?sfvrsn=4" TargetMode="External"/><Relationship Id="rId4" Type="http://schemas.openxmlformats.org/officeDocument/2006/relationships/hyperlink" Target="http://www.louisianabelieves.com/resources/library/curricular-resour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louisianabelieves.com/resources/classroom-support-toolbox/teacher-support-toolbox/teacher-leader-programs"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hyperlink" Target="http://www.louisianabelieves.com/docs/default-source/louisiana-teacher-leaders/2015-2016-pd-calendar.pdf?sfvrsn=4"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district-planning"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hyperlink" Target="mailto:LouisianaTeacherLeaders@la.gov" TargetMode="External"/><Relationship Id="rId5" Type="http://schemas.openxmlformats.org/officeDocument/2006/relationships/hyperlink" Target="http://www.louisianabelieves.com/resources/library/assessment" TargetMode="External"/><Relationship Id="rId4" Type="http://schemas.openxmlformats.org/officeDocument/2006/relationships/hyperlink" Target="http://www.louisianabelieves.com/resources/classroom-support-toolbox/teacher-support-toolbox/teacher-leader-program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mailto:Rebecca.kockler@la.gov"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hyperlink" Target="mailto:compass@la.gov" TargetMode="External"/><Relationship Id="rId4" Type="http://schemas.openxmlformats.org/officeDocument/2006/relationships/hyperlink" Target="mailto:assessment@l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0"/>
            <a:ext cx="9144000" cy="6858000"/>
          </a:xfrm>
          <a:prstGeom prst="rect">
            <a:avLst/>
          </a:prstGeom>
        </p:spPr>
      </p:pic>
      <p:sp>
        <p:nvSpPr>
          <p:cNvPr id="4" name="Rectangle 3"/>
          <p:cNvSpPr/>
          <p:nvPr/>
        </p:nvSpPr>
        <p:spPr>
          <a:xfrm>
            <a:off x="533400" y="3386809"/>
            <a:ext cx="8077200" cy="1477328"/>
          </a:xfrm>
          <a:prstGeom prst="rect">
            <a:avLst/>
          </a:prstGeom>
        </p:spPr>
        <p:txBody>
          <a:bodyPr wrap="square" anchor="ctr">
            <a:spAutoFit/>
          </a:bodyPr>
          <a:lstStyle/>
          <a:p>
            <a:pPr algn="ctr"/>
            <a:r>
              <a:rPr lang="en-US" sz="3000" b="1" spc="300" dirty="0" smtClean="0">
                <a:solidFill>
                  <a:prstClr val="black"/>
                </a:solidFill>
                <a:ea typeface="Steinem Unicode" pitchFamily="18" charset="2"/>
                <a:cs typeface="Steinem Unicode" pitchFamily="18" charset="2"/>
              </a:rPr>
              <a:t>Scholarship Schools: </a:t>
            </a:r>
          </a:p>
          <a:p>
            <a:pPr algn="ctr"/>
            <a:r>
              <a:rPr lang="en-US" sz="3000" b="1" spc="300" dirty="0" smtClean="0">
                <a:solidFill>
                  <a:prstClr val="black"/>
                </a:solidFill>
                <a:ea typeface="Steinem Unicode" pitchFamily="18" charset="2"/>
                <a:cs typeface="Steinem Unicode" pitchFamily="18" charset="2"/>
              </a:rPr>
              <a:t>Standards, Assessment and Accountability</a:t>
            </a:r>
            <a:endParaRPr lang="en-US" sz="3000" b="1" spc="300" dirty="0">
              <a:solidFill>
                <a:prstClr val="black"/>
              </a:solidFill>
              <a:ea typeface="Steinem Unicode" pitchFamily="18" charset="2"/>
              <a:cs typeface="Steinem Unicode" pitchFamily="18" charset="2"/>
            </a:endParaRPr>
          </a:p>
        </p:txBody>
      </p:sp>
    </p:spTree>
    <p:extLst>
      <p:ext uri="{BB962C8B-B14F-4D97-AF65-F5344CB8AC3E}">
        <p14:creationId xmlns:p14="http://schemas.microsoft.com/office/powerpoint/2010/main" val="229725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2800" dirty="0" smtClean="0"/>
              <a:t>Louisiana Student Standards and Assessment Update</a:t>
            </a:r>
            <a:endParaRPr lang="en-US" sz="2800" dirty="0"/>
          </a:p>
        </p:txBody>
      </p:sp>
      <p:sp>
        <p:nvSpPr>
          <p:cNvPr id="4" name="Footer Placeholder 3"/>
          <p:cNvSpPr>
            <a:spLocks noGrp="1"/>
          </p:cNvSpPr>
          <p:nvPr>
            <p:ph type="ftr" sz="quarter" idx="3"/>
          </p:nvPr>
        </p:nvSpPr>
        <p:spPr>
          <a:xfrm>
            <a:off x="152400" y="6515101"/>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7" name="Content Placeholder 2"/>
          <p:cNvSpPr>
            <a:spLocks noGrp="1"/>
          </p:cNvSpPr>
          <p:nvPr>
            <p:ph idx="4294967295"/>
          </p:nvPr>
        </p:nvSpPr>
        <p:spPr>
          <a:xfrm>
            <a:off x="152400" y="1219200"/>
            <a:ext cx="8763000" cy="5334000"/>
          </a:xfrm>
          <a:prstGeom prst="rect">
            <a:avLst/>
          </a:prstGeom>
        </p:spPr>
        <p:txBody>
          <a:bodyPr>
            <a:noAutofit/>
          </a:bodyPr>
          <a:lstStyle/>
          <a:p>
            <a:pPr>
              <a:spcBef>
                <a:spcPts val="200"/>
              </a:spcBef>
            </a:pPr>
            <a:r>
              <a:rPr lang="en-US" sz="1700" dirty="0" smtClean="0">
                <a:latin typeface="Calibri" panose="020F0502020204030204" pitchFamily="34" charset="0"/>
              </a:rPr>
              <a:t>During the recent session, legislative </a:t>
            </a:r>
            <a:r>
              <a:rPr lang="en-US" sz="1700" dirty="0">
                <a:latin typeface="Calibri" panose="020F0502020204030204" pitchFamily="34" charset="0"/>
              </a:rPr>
              <a:t>leaders, BESE leaders, and the </a:t>
            </a:r>
            <a:r>
              <a:rPr lang="en-US" sz="1700" dirty="0" smtClean="0">
                <a:latin typeface="Calibri" panose="020F0502020204030204" pitchFamily="34" charset="0"/>
              </a:rPr>
              <a:t>LDE announced </a:t>
            </a:r>
            <a:r>
              <a:rPr lang="en-US" sz="1700" dirty="0">
                <a:latin typeface="Calibri" panose="020F0502020204030204" pitchFamily="34" charset="0"/>
              </a:rPr>
              <a:t>an </a:t>
            </a:r>
            <a:r>
              <a:rPr lang="en-US" sz="1700" u="sng" dirty="0">
                <a:latin typeface="Calibri" panose="020F0502020204030204" pitchFamily="34" charset="0"/>
                <a:hlinkClick r:id="rId3"/>
              </a:rPr>
              <a:t>agreement</a:t>
            </a:r>
            <a:r>
              <a:rPr lang="en-US" sz="1700" dirty="0">
                <a:latin typeface="Calibri" panose="020F0502020204030204" pitchFamily="34" charset="0"/>
              </a:rPr>
              <a:t> that </a:t>
            </a:r>
            <a:r>
              <a:rPr lang="en-US" sz="1700" dirty="0" smtClean="0">
                <a:latin typeface="Calibri" panose="020F0502020204030204" pitchFamily="34" charset="0"/>
              </a:rPr>
              <a:t>aims to provide </a:t>
            </a:r>
            <a:r>
              <a:rPr lang="en-US" sz="1700" dirty="0">
                <a:latin typeface="Calibri" panose="020F0502020204030204" pitchFamily="34" charset="0"/>
              </a:rPr>
              <a:t>clarity, consistency, and transparency for teachers, students, and parents on issues of academic standards and tests. </a:t>
            </a:r>
            <a:endParaRPr lang="en-US" sz="1700" dirty="0" smtClean="0">
              <a:latin typeface="Calibri" panose="020F0502020204030204" pitchFamily="34" charset="0"/>
            </a:endParaRPr>
          </a:p>
          <a:p>
            <a:pPr marL="0" indent="0">
              <a:spcBef>
                <a:spcPts val="200"/>
              </a:spcBef>
              <a:buNone/>
            </a:pPr>
            <a:endParaRPr lang="en-US" sz="800" dirty="0" smtClean="0">
              <a:latin typeface="Calibri" panose="020F0502020204030204" pitchFamily="34" charset="0"/>
            </a:endParaRPr>
          </a:p>
          <a:p>
            <a:pPr>
              <a:spcBef>
                <a:spcPts val="200"/>
              </a:spcBef>
            </a:pPr>
            <a:r>
              <a:rPr lang="en-US" sz="1700" dirty="0" smtClean="0">
                <a:latin typeface="Calibri" panose="020F0502020204030204" pitchFamily="34" charset="0"/>
              </a:rPr>
              <a:t>The </a:t>
            </a:r>
            <a:r>
              <a:rPr lang="en-US" sz="1700" dirty="0" smtClean="0">
                <a:latin typeface="Calibri" panose="020F0502020204030204" pitchFamily="34" charset="0"/>
                <a:hlinkClick r:id="rId4"/>
              </a:rPr>
              <a:t>2015-2016 Louisiana Student Standards review process</a:t>
            </a:r>
            <a:r>
              <a:rPr lang="en-US" sz="1700" dirty="0" smtClean="0">
                <a:latin typeface="Calibri" panose="020F0502020204030204" pitchFamily="34" charset="0"/>
              </a:rPr>
              <a:t> , approved by BESE in April and signed into </a:t>
            </a:r>
            <a:r>
              <a:rPr lang="en-US" sz="1700" dirty="0" smtClean="0">
                <a:latin typeface="Calibri" panose="020F0502020204030204" pitchFamily="34" charset="0"/>
                <a:hlinkClick r:id="rId5"/>
              </a:rPr>
              <a:t>law</a:t>
            </a:r>
            <a:r>
              <a:rPr lang="en-US" sz="1700" dirty="0" smtClean="0">
                <a:latin typeface="Calibri" panose="020F0502020204030204" pitchFamily="34" charset="0"/>
              </a:rPr>
              <a:t> during the 2015 Legislative Session, includes  two phases:</a:t>
            </a:r>
          </a:p>
          <a:p>
            <a:pPr lvl="1">
              <a:spcBef>
                <a:spcPts val="200"/>
              </a:spcBef>
            </a:pPr>
            <a:r>
              <a:rPr lang="en-US" sz="1700" dirty="0" smtClean="0">
                <a:latin typeface="Calibri" panose="020F0502020204030204" pitchFamily="34" charset="0"/>
              </a:rPr>
              <a:t>An online review that allows the public to review the current English Language Arts (ELA) and mathematics standards and submit comments via the </a:t>
            </a:r>
            <a:r>
              <a:rPr lang="en-US" sz="1700" dirty="0" smtClean="0">
                <a:latin typeface="Calibri" panose="020F0502020204030204" pitchFamily="34" charset="0"/>
                <a:hlinkClick r:id="rId6"/>
              </a:rPr>
              <a:t>Louisiana Student Standards Review Portal</a:t>
            </a:r>
            <a:r>
              <a:rPr lang="en-US" sz="1700" dirty="0" smtClean="0">
                <a:latin typeface="Calibri" panose="020F0502020204030204" pitchFamily="34" charset="0"/>
              </a:rPr>
              <a:t>, which opened on July 8 and</a:t>
            </a:r>
          </a:p>
          <a:p>
            <a:pPr lvl="1">
              <a:spcBef>
                <a:spcPts val="200"/>
              </a:spcBef>
            </a:pPr>
            <a:r>
              <a:rPr lang="en-US" sz="1700" dirty="0" smtClean="0">
                <a:latin typeface="Calibri" panose="020F0502020204030204" pitchFamily="34" charset="0"/>
              </a:rPr>
              <a:t>A professional review process conducted by the </a:t>
            </a:r>
            <a:r>
              <a:rPr lang="en-US" sz="1700" dirty="0" smtClean="0">
                <a:latin typeface="Calibri" panose="020F0502020204030204" pitchFamily="34" charset="0"/>
                <a:hlinkClick r:id="rId7"/>
              </a:rPr>
              <a:t>Standards Review Committee</a:t>
            </a:r>
            <a:r>
              <a:rPr lang="en-US" sz="1700" dirty="0" smtClean="0">
                <a:latin typeface="Calibri" panose="020F0502020204030204" pitchFamily="34" charset="0"/>
              </a:rPr>
              <a:t>, a group of Louisiana educators, content experts, postsecondary education leaders, business and industry leaders, and parents, who will meet from August 2015 through February 2016. </a:t>
            </a:r>
          </a:p>
          <a:p>
            <a:pPr lvl="1">
              <a:spcBef>
                <a:spcPts val="200"/>
              </a:spcBef>
            </a:pPr>
            <a:endParaRPr lang="en-US" sz="800" dirty="0" smtClean="0">
              <a:latin typeface="Calibri" panose="020F0502020204030204" pitchFamily="34" charset="0"/>
            </a:endParaRPr>
          </a:p>
          <a:p>
            <a:pPr>
              <a:spcBef>
                <a:spcPts val="200"/>
              </a:spcBef>
            </a:pPr>
            <a:r>
              <a:rPr lang="en-US" sz="1700" dirty="0" smtClean="0">
                <a:latin typeface="Calibri" panose="020F0502020204030204" pitchFamily="34" charset="0"/>
              </a:rPr>
              <a:t>Changes to the Louisiana Student Standards resulting from the </a:t>
            </a:r>
            <a:r>
              <a:rPr lang="en-US" sz="1700" dirty="0" smtClean="0">
                <a:latin typeface="Calibri" panose="020F0502020204030204" pitchFamily="34" charset="0"/>
                <a:hlinkClick r:id="rId4"/>
              </a:rPr>
              <a:t>Standards Review process</a:t>
            </a:r>
            <a:r>
              <a:rPr lang="en-US" sz="1700" dirty="0" smtClean="0">
                <a:latin typeface="Calibri" panose="020F0502020204030204" pitchFamily="34" charset="0"/>
              </a:rPr>
              <a:t> will go into effect in the 2016-2017 school year. </a:t>
            </a:r>
          </a:p>
          <a:p>
            <a:pPr>
              <a:spcBef>
                <a:spcPts val="200"/>
              </a:spcBef>
            </a:pPr>
            <a:endParaRPr lang="en-US" sz="800" dirty="0">
              <a:latin typeface="Calibri" panose="020F0502020204030204" pitchFamily="34" charset="0"/>
            </a:endParaRPr>
          </a:p>
          <a:p>
            <a:pPr>
              <a:spcBef>
                <a:spcPts val="200"/>
              </a:spcBef>
            </a:pPr>
            <a:r>
              <a:rPr lang="en-US" sz="1700" dirty="0" smtClean="0">
                <a:latin typeface="Calibri" panose="020F0502020204030204" pitchFamily="34" charset="0"/>
              </a:rPr>
              <a:t>The 2015-2016 state assessments will reflect the current standards, and educators should continue to use these standards to plan and teach this year. Educators should assume the 2016 tests will be academically consistent with 2015 tests.</a:t>
            </a:r>
          </a:p>
          <a:p>
            <a:pPr>
              <a:spcBef>
                <a:spcPts val="200"/>
              </a:spcBef>
            </a:pPr>
            <a:endParaRPr lang="en-US" sz="800" dirty="0" smtClean="0">
              <a:latin typeface="Calibri" panose="020F0502020204030204" pitchFamily="34" charset="0"/>
            </a:endParaRPr>
          </a:p>
          <a:p>
            <a:pPr marL="0" indent="0">
              <a:spcBef>
                <a:spcPts val="200"/>
              </a:spcBef>
              <a:buNone/>
            </a:pPr>
            <a:r>
              <a:rPr lang="en-US" sz="1700" dirty="0" smtClean="0">
                <a:latin typeface="Calibri" panose="020F0502020204030204" pitchFamily="34" charset="0"/>
              </a:rPr>
              <a:t>Please contact </a:t>
            </a:r>
            <a:r>
              <a:rPr lang="en-US" sz="1700" dirty="0" smtClean="0">
                <a:latin typeface="Calibri" panose="020F0502020204030204" pitchFamily="34" charset="0"/>
                <a:hlinkClick r:id="rId8"/>
              </a:rPr>
              <a:t>louisianastandards@la.gov</a:t>
            </a:r>
            <a:r>
              <a:rPr lang="en-US" sz="1700" dirty="0" smtClean="0">
                <a:latin typeface="Calibri" panose="020F0502020204030204" pitchFamily="34" charset="0"/>
              </a:rPr>
              <a:t> with questions. </a:t>
            </a:r>
            <a:endParaRPr lang="en-US" sz="1700" dirty="0">
              <a:latin typeface="Calibri" panose="020F0502020204030204" pitchFamily="34" charset="0"/>
            </a:endParaRPr>
          </a:p>
          <a:p>
            <a:pPr marL="0" lvl="0" indent="0">
              <a:buNone/>
            </a:pPr>
            <a:endParaRPr lang="en-US" sz="1600" dirty="0" smtClean="0">
              <a:latin typeface="Calibri" panose="020F0502020204030204" pitchFamily="34" charset="0"/>
            </a:endParaRPr>
          </a:p>
          <a:p>
            <a:pPr marL="0" lvl="0" indent="0">
              <a:buNone/>
            </a:pPr>
            <a:endParaRPr lang="en-US" sz="1600" dirty="0">
              <a:latin typeface="Calibri" panose="020F0502020204030204" pitchFamily="34" charset="0"/>
            </a:endParaRPr>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smtClean="0"/>
          </a:p>
        </p:txBody>
      </p:sp>
    </p:spTree>
    <p:extLst>
      <p:ext uri="{BB962C8B-B14F-4D97-AF65-F5344CB8AC3E}">
        <p14:creationId xmlns:p14="http://schemas.microsoft.com/office/powerpoint/2010/main" val="2950088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
            <a:ext cx="9144000" cy="1066800"/>
          </a:xfrm>
        </p:spPr>
        <p:txBody>
          <a:bodyPr/>
          <a:lstStyle/>
          <a:p>
            <a:r>
              <a:rPr lang="en-US" sz="3200" dirty="0" smtClean="0"/>
              <a:t>2015-2016 Assessment Plan</a:t>
            </a:r>
            <a:endParaRPr lang="en-US" sz="3200"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43748"/>
              </p:ext>
            </p:extLst>
          </p:nvPr>
        </p:nvGraphicFramePr>
        <p:xfrm>
          <a:off x="152400" y="838200"/>
          <a:ext cx="8839200" cy="5699760"/>
        </p:xfrm>
        <a:graphic>
          <a:graphicData uri="http://schemas.openxmlformats.org/drawingml/2006/table">
            <a:tbl>
              <a:tblPr firstRow="1" bandRow="1">
                <a:tableStyleId>{5C22544A-7EE6-4342-B048-85BDC9FD1C3A}</a:tableStyleId>
              </a:tblPr>
              <a:tblGrid>
                <a:gridCol w="1219200"/>
                <a:gridCol w="1828799"/>
                <a:gridCol w="2819401"/>
                <a:gridCol w="2971800"/>
              </a:tblGrid>
              <a:tr h="335280">
                <a:tc>
                  <a:txBody>
                    <a:bodyPr/>
                    <a:lstStyle/>
                    <a:p>
                      <a:pPr algn="ctr"/>
                      <a:r>
                        <a:rPr lang="en-US" sz="1400" dirty="0" smtClean="0">
                          <a:solidFill>
                            <a:schemeClr val="tx1"/>
                          </a:solidFill>
                          <a:latin typeface="Calibri" panose="020F0502020204030204" pitchFamily="34" charset="0"/>
                        </a:rPr>
                        <a:t>Grade</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latin typeface="Calibri" panose="020F0502020204030204" pitchFamily="34" charset="0"/>
                        </a:rPr>
                        <a:t>Subject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latin typeface="Calibri" panose="020F0502020204030204" pitchFamily="34" charset="0"/>
                        </a:rPr>
                        <a:t>2014-2015 Assessment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latin typeface="Calibri" panose="020F0502020204030204" pitchFamily="34" charset="0"/>
                        </a:rPr>
                        <a:t>2015-2016 Assessment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rowSpan="4">
                  <a:txBody>
                    <a:bodyPr/>
                    <a:lstStyle/>
                    <a:p>
                      <a:pPr algn="ctr"/>
                      <a:endParaRPr lang="en-US" sz="1400" dirty="0" smtClean="0">
                        <a:solidFill>
                          <a:schemeClr val="tx1"/>
                        </a:solidFill>
                        <a:latin typeface="Calibri" panose="020F0502020204030204" pitchFamily="34" charset="0"/>
                      </a:endParaRPr>
                    </a:p>
                    <a:p>
                      <a:pPr algn="ctr"/>
                      <a:r>
                        <a:rPr lang="en-US" sz="1400" dirty="0" smtClean="0">
                          <a:solidFill>
                            <a:schemeClr val="tx1"/>
                          </a:solidFill>
                          <a:latin typeface="Calibri" panose="020F0502020204030204" pitchFamily="34" charset="0"/>
                        </a:rPr>
                        <a:t>Grades </a:t>
                      </a:r>
                    </a:p>
                    <a:p>
                      <a:pPr algn="ctr"/>
                      <a:r>
                        <a:rPr lang="en-US" sz="1400" dirty="0" smtClean="0">
                          <a:solidFill>
                            <a:schemeClr val="tx1"/>
                          </a:solidFill>
                          <a:latin typeface="Calibri" panose="020F0502020204030204" pitchFamily="34" charset="0"/>
                        </a:rPr>
                        <a:t>3 to 8</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rPr>
                        <a:t>ELA</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smtClean="0">
                          <a:solidFill>
                            <a:schemeClr val="tx1"/>
                          </a:solidFill>
                          <a:latin typeface="Calibri" panose="020F0502020204030204" pitchFamily="34" charset="0"/>
                          <a:hlinkClick r:id="rId3"/>
                        </a:rPr>
                        <a:t>LEAP and </a:t>
                      </a:r>
                      <a:r>
                        <a:rPr lang="en-US" sz="1400" i="1" baseline="0" dirty="0" err="1" smtClean="0">
                          <a:solidFill>
                            <a:schemeClr val="tx1"/>
                          </a:solidFill>
                          <a:latin typeface="Calibri" panose="020F0502020204030204" pitchFamily="34" charset="0"/>
                          <a:hlinkClick r:id="rId3"/>
                        </a:rPr>
                        <a:t>i</a:t>
                      </a:r>
                      <a:r>
                        <a:rPr lang="en-US" sz="1400" baseline="0" dirty="0" err="1" smtClean="0">
                          <a:solidFill>
                            <a:schemeClr val="tx1"/>
                          </a:solidFill>
                          <a:latin typeface="Calibri" panose="020F0502020204030204" pitchFamily="34" charset="0"/>
                          <a:hlinkClick r:id="rId3"/>
                        </a:rPr>
                        <a:t>LEAP</a:t>
                      </a:r>
                      <a:r>
                        <a:rPr lang="en-US" sz="1400" baseline="0" dirty="0" smtClean="0">
                          <a:solidFill>
                            <a:schemeClr val="tx1"/>
                          </a:solidFill>
                          <a:latin typeface="Calibri" panose="020F0502020204030204" pitchFamily="34" charset="0"/>
                          <a:hlinkClick r:id="rId3"/>
                        </a:rPr>
                        <a:t>: PARCC Test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r>
                        <a:rPr lang="en-US" sz="1400" dirty="0" smtClean="0">
                          <a:solidFill>
                            <a:schemeClr val="tx1"/>
                          </a:solidFill>
                          <a:latin typeface="Calibri" panose="020F0502020204030204" pitchFamily="34" charset="0"/>
                        </a:rPr>
                        <a:t>Same standards,</a:t>
                      </a:r>
                      <a:r>
                        <a:rPr lang="en-US" sz="1400" baseline="0" dirty="0" smtClean="0">
                          <a:solidFill>
                            <a:schemeClr val="tx1"/>
                          </a:solidFill>
                          <a:latin typeface="Calibri" panose="020F0502020204030204" pitchFamily="34" charset="0"/>
                        </a:rPr>
                        <a:t> same item types</a:t>
                      </a:r>
                    </a:p>
                    <a:p>
                      <a:r>
                        <a:rPr lang="en-US" sz="1400" baseline="0" dirty="0" smtClean="0">
                          <a:solidFill>
                            <a:schemeClr val="tx1"/>
                          </a:solidFill>
                          <a:latin typeface="Calibri" panose="020F0502020204030204" pitchFamily="34" charset="0"/>
                        </a:rPr>
                        <a:t>Exact specifications released Fall 2015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82880">
                <a:tc vMerge="1">
                  <a:txBody>
                    <a:bodyPr/>
                    <a:lstStyle/>
                    <a:p>
                      <a:endParaRPr lang="en-US"/>
                    </a:p>
                  </a:txBody>
                  <a:tcPr/>
                </a:tc>
                <a:tc>
                  <a:txBody>
                    <a:bodyPr/>
                    <a:lstStyle/>
                    <a:p>
                      <a:r>
                        <a:rPr lang="en-US" sz="1400" dirty="0" smtClean="0">
                          <a:solidFill>
                            <a:schemeClr val="tx1"/>
                          </a:solidFill>
                          <a:latin typeface="Calibri" panose="020F0502020204030204" pitchFamily="34" charset="0"/>
                        </a:rPr>
                        <a:t>Math</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3"/>
                        </a:rPr>
                        <a:t>LEAP and </a:t>
                      </a:r>
                      <a:r>
                        <a:rPr lang="en-US" sz="1400" i="1" dirty="0" err="1" smtClean="0">
                          <a:solidFill>
                            <a:schemeClr val="tx1"/>
                          </a:solidFill>
                          <a:latin typeface="Calibri" panose="020F0502020204030204" pitchFamily="34" charset="0"/>
                          <a:hlinkClick r:id="rId3"/>
                        </a:rPr>
                        <a:t>i</a:t>
                      </a:r>
                      <a:r>
                        <a:rPr lang="en-US" sz="1400" dirty="0" err="1" smtClean="0">
                          <a:solidFill>
                            <a:schemeClr val="tx1"/>
                          </a:solidFill>
                          <a:latin typeface="Calibri" panose="020F0502020204030204" pitchFamily="34" charset="0"/>
                          <a:hlinkClick r:id="rId3"/>
                        </a:rPr>
                        <a:t>LEAP</a:t>
                      </a:r>
                      <a:r>
                        <a:rPr lang="en-US" sz="1400" dirty="0" smtClean="0">
                          <a:solidFill>
                            <a:schemeClr val="tx1"/>
                          </a:solidFill>
                          <a:latin typeface="Calibri" panose="020F0502020204030204" pitchFamily="34" charset="0"/>
                          <a:hlinkClick r:id="rId3"/>
                        </a:rPr>
                        <a:t>: PARCC Test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sz="1400" dirty="0">
                        <a:solidFill>
                          <a:schemeClr val="tx1"/>
                        </a:solidFill>
                        <a:latin typeface="Calibri" panose="020F0502020204030204" pitchFamily="34" charset="0"/>
                      </a:endParaRPr>
                    </a:p>
                  </a:txBody>
                  <a:tcPr/>
                </a:tc>
              </a:tr>
              <a:tr h="137160">
                <a:tc vMerge="1">
                  <a:txBody>
                    <a:bodyPr/>
                    <a:lstStyle/>
                    <a:p>
                      <a:endParaRPr lang="en-US"/>
                    </a:p>
                  </a:txBody>
                  <a:tcPr/>
                </a:tc>
                <a:tc>
                  <a:txBody>
                    <a:bodyPr/>
                    <a:lstStyle/>
                    <a:p>
                      <a:r>
                        <a:rPr lang="en-US" sz="1400" dirty="0" smtClean="0">
                          <a:solidFill>
                            <a:schemeClr val="tx1"/>
                          </a:solidFill>
                          <a:latin typeface="Calibri" panose="020F0502020204030204" pitchFamily="34" charset="0"/>
                        </a:rPr>
                        <a:t>Science</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3"/>
                        </a:rPr>
                        <a:t>LEAP and</a:t>
                      </a:r>
                      <a:r>
                        <a:rPr lang="en-US" sz="1400" baseline="0" dirty="0" smtClean="0">
                          <a:solidFill>
                            <a:schemeClr val="tx1"/>
                          </a:solidFill>
                          <a:latin typeface="Calibri" panose="020F0502020204030204" pitchFamily="34" charset="0"/>
                          <a:hlinkClick r:id="rId3"/>
                        </a:rPr>
                        <a:t> </a:t>
                      </a:r>
                      <a:r>
                        <a:rPr lang="en-US" sz="1400" i="1" dirty="0" err="1" smtClean="0">
                          <a:solidFill>
                            <a:schemeClr val="tx1"/>
                          </a:solidFill>
                          <a:latin typeface="Calibri" panose="020F0502020204030204" pitchFamily="34" charset="0"/>
                          <a:hlinkClick r:id="rId3"/>
                        </a:rPr>
                        <a:t>i</a:t>
                      </a:r>
                      <a:r>
                        <a:rPr lang="en-US" sz="1400" dirty="0" err="1" smtClean="0">
                          <a:solidFill>
                            <a:schemeClr val="tx1"/>
                          </a:solidFill>
                          <a:latin typeface="Calibri" panose="020F0502020204030204" pitchFamily="34" charset="0"/>
                          <a:hlinkClick r:id="rId3"/>
                        </a:rPr>
                        <a:t>LEAP</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3"/>
                        </a:rPr>
                        <a:t>LEAP</a:t>
                      </a:r>
                      <a:r>
                        <a:rPr lang="en-US" sz="1400" baseline="0" dirty="0" smtClean="0">
                          <a:solidFill>
                            <a:schemeClr val="tx1"/>
                          </a:solidFill>
                          <a:latin typeface="Calibri" panose="020F0502020204030204" pitchFamily="34" charset="0"/>
                          <a:hlinkClick r:id="rId3"/>
                        </a:rPr>
                        <a:t> and </a:t>
                      </a:r>
                      <a:r>
                        <a:rPr lang="en-US" sz="1400" i="1" dirty="0" err="1" smtClean="0">
                          <a:solidFill>
                            <a:schemeClr val="tx1"/>
                          </a:solidFill>
                          <a:latin typeface="Calibri" panose="020F0502020204030204" pitchFamily="34" charset="0"/>
                          <a:hlinkClick r:id="rId3"/>
                        </a:rPr>
                        <a:t>i</a:t>
                      </a:r>
                      <a:r>
                        <a:rPr lang="en-US" sz="1400" dirty="0" err="1" smtClean="0">
                          <a:solidFill>
                            <a:schemeClr val="tx1"/>
                          </a:solidFill>
                          <a:latin typeface="Calibri" panose="020F0502020204030204" pitchFamily="34" charset="0"/>
                          <a:hlinkClick r:id="rId3"/>
                        </a:rPr>
                        <a:t>LEAP</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vMerge="1">
                  <a:txBody>
                    <a:bodyPr/>
                    <a:lstStyle/>
                    <a:p>
                      <a:endParaRPr lang="en-US"/>
                    </a:p>
                  </a:txBody>
                  <a:tcPr/>
                </a:tc>
                <a:tc>
                  <a:txBody>
                    <a:bodyPr/>
                    <a:lstStyle/>
                    <a:p>
                      <a:r>
                        <a:rPr lang="en-US" sz="1400" dirty="0" smtClean="0">
                          <a:solidFill>
                            <a:schemeClr val="tx1"/>
                          </a:solidFill>
                          <a:latin typeface="Calibri" panose="020F0502020204030204" pitchFamily="34" charset="0"/>
                        </a:rPr>
                        <a:t>Social Studies</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3"/>
                        </a:rPr>
                        <a:t>LEAP and </a:t>
                      </a:r>
                      <a:r>
                        <a:rPr lang="en-US" sz="1400" i="1" dirty="0" err="1" smtClean="0">
                          <a:solidFill>
                            <a:schemeClr val="tx1"/>
                          </a:solidFill>
                          <a:latin typeface="Calibri" panose="020F0502020204030204" pitchFamily="34" charset="0"/>
                          <a:hlinkClick r:id="rId3"/>
                        </a:rPr>
                        <a:t>i</a:t>
                      </a:r>
                      <a:r>
                        <a:rPr lang="en-US" sz="1400" dirty="0" err="1" smtClean="0">
                          <a:solidFill>
                            <a:schemeClr val="tx1"/>
                          </a:solidFill>
                          <a:latin typeface="Calibri" panose="020F0502020204030204" pitchFamily="34" charset="0"/>
                          <a:hlinkClick r:id="rId3"/>
                        </a:rPr>
                        <a:t>LEAP</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dirty="0" smtClean="0">
                          <a:solidFill>
                            <a:schemeClr val="tx1"/>
                          </a:solidFill>
                          <a:latin typeface="Calibri" panose="020F0502020204030204" pitchFamily="34" charset="0"/>
                        </a:rPr>
                        <a:t>Field</a:t>
                      </a:r>
                      <a:r>
                        <a:rPr lang="en-US" sz="1400" baseline="0" dirty="0" smtClean="0">
                          <a:solidFill>
                            <a:schemeClr val="tx1"/>
                          </a:solidFill>
                          <a:latin typeface="Calibri" panose="020F0502020204030204" pitchFamily="34" charset="0"/>
                        </a:rPr>
                        <a:t> test; grade specific only</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32816">
                <a:tc rowSpan="5">
                  <a:txBody>
                    <a:bodyPr/>
                    <a:lstStyle/>
                    <a:p>
                      <a:pPr algn="ctr"/>
                      <a:endParaRPr lang="en-US" sz="1400" dirty="0" smtClean="0">
                        <a:solidFill>
                          <a:schemeClr val="tx1"/>
                        </a:solidFill>
                        <a:latin typeface="Calibri" panose="020F0502020204030204" pitchFamily="34" charset="0"/>
                      </a:endParaRPr>
                    </a:p>
                    <a:p>
                      <a:pPr algn="ctr"/>
                      <a:endParaRPr lang="en-US" sz="1400" dirty="0" smtClean="0">
                        <a:solidFill>
                          <a:schemeClr val="tx1"/>
                        </a:solidFill>
                        <a:latin typeface="Calibri" panose="020F0502020204030204" pitchFamily="34" charset="0"/>
                      </a:endParaRPr>
                    </a:p>
                    <a:p>
                      <a:pPr algn="ctr"/>
                      <a:endParaRPr lang="en-US" sz="1400" dirty="0" smtClean="0">
                        <a:solidFill>
                          <a:schemeClr val="tx1"/>
                        </a:solidFill>
                        <a:latin typeface="Calibri" panose="020F0502020204030204" pitchFamily="34" charset="0"/>
                      </a:endParaRPr>
                    </a:p>
                    <a:p>
                      <a:pPr algn="ctr"/>
                      <a:endParaRPr lang="en-US" sz="1400" dirty="0" smtClean="0">
                        <a:solidFill>
                          <a:schemeClr val="tx1"/>
                        </a:solidFill>
                        <a:latin typeface="Calibri" panose="020F0502020204030204" pitchFamily="34" charset="0"/>
                      </a:endParaRPr>
                    </a:p>
                    <a:p>
                      <a:pPr algn="ctr"/>
                      <a:r>
                        <a:rPr lang="en-US" sz="1400" dirty="0" smtClean="0">
                          <a:solidFill>
                            <a:schemeClr val="tx1"/>
                          </a:solidFill>
                          <a:latin typeface="Calibri" panose="020F0502020204030204" pitchFamily="34" charset="0"/>
                        </a:rPr>
                        <a:t>High</a:t>
                      </a:r>
                      <a:r>
                        <a:rPr lang="en-US" sz="1400" baseline="0" dirty="0" smtClean="0">
                          <a:solidFill>
                            <a:schemeClr val="tx1"/>
                          </a:solidFill>
                          <a:latin typeface="Calibri" panose="020F0502020204030204" pitchFamily="34" charset="0"/>
                        </a:rPr>
                        <a:t> School</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rPr>
                        <a:t>All subjects</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rPr>
                        <a:t>EXPLORE,</a:t>
                      </a:r>
                      <a:r>
                        <a:rPr lang="en-US" sz="1400" baseline="0" dirty="0" smtClean="0">
                          <a:solidFill>
                            <a:schemeClr val="tx1"/>
                          </a:solidFill>
                          <a:latin typeface="Calibri" panose="020F0502020204030204" pitchFamily="34" charset="0"/>
                        </a:rPr>
                        <a:t> PLAN, ACT, and </a:t>
                      </a:r>
                      <a:r>
                        <a:rPr lang="en-US" sz="1400" baseline="0" dirty="0" err="1" smtClean="0">
                          <a:solidFill>
                            <a:schemeClr val="tx1"/>
                          </a:solidFill>
                          <a:latin typeface="Calibri" panose="020F0502020204030204" pitchFamily="34" charset="0"/>
                        </a:rPr>
                        <a:t>WorkKeys</a:t>
                      </a:r>
                      <a:endParaRPr lang="en-US" sz="1400" baseline="0" dirty="0" smtClean="0">
                        <a:solidFill>
                          <a:schemeClr val="tx1"/>
                        </a:solidFill>
                        <a:latin typeface="Calibri" panose="020F0502020204030204" pitchFamily="34" charset="0"/>
                      </a:endParaRPr>
                    </a:p>
                    <a:p>
                      <a:r>
                        <a:rPr lang="en-US" sz="1400" baseline="0" dirty="0" smtClean="0">
                          <a:solidFill>
                            <a:schemeClr val="tx1"/>
                          </a:solidFill>
                          <a:latin typeface="Calibri" panose="020F0502020204030204" pitchFamily="34" charset="0"/>
                        </a:rPr>
                        <a:t>Advanced Placement (AP) &amp; </a:t>
                      </a:r>
                    </a:p>
                    <a:p>
                      <a:r>
                        <a:rPr lang="en-US" sz="1400" baseline="0" dirty="0" smtClean="0">
                          <a:solidFill>
                            <a:schemeClr val="tx1"/>
                          </a:solidFill>
                          <a:latin typeface="Calibri" panose="020F0502020204030204" pitchFamily="34" charset="0"/>
                        </a:rPr>
                        <a:t>College Level Examination Program (CLEP)</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rPr>
                        <a:t>EXPLORE, PLAN, ACT, and </a:t>
                      </a:r>
                      <a:r>
                        <a:rPr lang="en-US" sz="1400" dirty="0" err="1" smtClean="0">
                          <a:solidFill>
                            <a:schemeClr val="tx1"/>
                          </a:solidFill>
                          <a:latin typeface="Calibri" panose="020F0502020204030204" pitchFamily="34" charset="0"/>
                        </a:rPr>
                        <a:t>WorkKeys</a:t>
                      </a:r>
                      <a:endParaRPr lang="en-US" sz="1400" baseline="0" dirty="0" smtClean="0">
                        <a:solidFill>
                          <a:schemeClr val="tx1"/>
                        </a:solidFill>
                        <a:latin typeface="Calibri" panose="020F0502020204030204" pitchFamily="34" charset="0"/>
                      </a:endParaRPr>
                    </a:p>
                    <a:p>
                      <a:r>
                        <a:rPr lang="en-US" sz="1400" baseline="0" dirty="0" smtClean="0">
                          <a:solidFill>
                            <a:schemeClr val="tx1"/>
                          </a:solidFill>
                          <a:latin typeface="Calibri" panose="020F0502020204030204" pitchFamily="34" charset="0"/>
                        </a:rPr>
                        <a:t>Advanced Placement (AP) &amp;</a:t>
                      </a:r>
                    </a:p>
                    <a:p>
                      <a:r>
                        <a:rPr lang="en-US" sz="1400" baseline="0" dirty="0" smtClean="0">
                          <a:solidFill>
                            <a:schemeClr val="tx1"/>
                          </a:solidFill>
                          <a:latin typeface="Calibri" panose="020F0502020204030204" pitchFamily="34" charset="0"/>
                        </a:rPr>
                        <a:t>College Level Examination Program (CLEP)</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vMerge="1">
                  <a:txBody>
                    <a:bodyPr/>
                    <a:lstStyle/>
                    <a:p>
                      <a:endParaRPr lang="en-US"/>
                    </a:p>
                  </a:txBody>
                  <a:tcPr/>
                </a:tc>
                <a:tc>
                  <a:txBody>
                    <a:bodyPr/>
                    <a:lstStyle/>
                    <a:p>
                      <a:r>
                        <a:rPr lang="en-US" sz="1400" dirty="0" smtClean="0">
                          <a:solidFill>
                            <a:schemeClr val="tx1"/>
                          </a:solidFill>
                          <a:latin typeface="Calibri" panose="020F0502020204030204" pitchFamily="34" charset="0"/>
                        </a:rPr>
                        <a:t>ELA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4"/>
                        </a:rPr>
                        <a:t>English II EOC</a:t>
                      </a:r>
                      <a:endParaRPr lang="en-US" sz="1400" dirty="0" smtClean="0">
                        <a:solidFill>
                          <a:schemeClr val="tx1"/>
                        </a:solidFill>
                        <a:latin typeface="Calibri" panose="020F0502020204030204" pitchFamily="34" charset="0"/>
                      </a:endParaRPr>
                    </a:p>
                    <a:p>
                      <a:r>
                        <a:rPr lang="en-US" sz="1400" dirty="0" smtClean="0">
                          <a:solidFill>
                            <a:schemeClr val="tx1"/>
                          </a:solidFill>
                          <a:latin typeface="Calibri" panose="020F0502020204030204" pitchFamily="34" charset="0"/>
                          <a:hlinkClick r:id="rId5"/>
                        </a:rPr>
                        <a:t>English III EOC</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4"/>
                        </a:rPr>
                        <a:t>English II EOC</a:t>
                      </a:r>
                      <a:endParaRPr lang="en-US" sz="1400" dirty="0" smtClean="0">
                        <a:solidFill>
                          <a:schemeClr val="tx1"/>
                        </a:solidFill>
                        <a:latin typeface="Calibri" panose="020F0502020204030204" pitchFamily="34" charset="0"/>
                      </a:endParaRPr>
                    </a:p>
                    <a:p>
                      <a:r>
                        <a:rPr lang="en-US" sz="1400" dirty="0" smtClean="0">
                          <a:solidFill>
                            <a:schemeClr val="tx1"/>
                          </a:solidFill>
                          <a:latin typeface="Calibri" panose="020F0502020204030204" pitchFamily="34" charset="0"/>
                          <a:hlinkClick r:id="rId5"/>
                        </a:rPr>
                        <a:t>English III EOC</a:t>
                      </a:r>
                      <a:endParaRPr lang="en-US" sz="14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vMerge="1">
                  <a:txBody>
                    <a:bodyPr/>
                    <a:lstStyle/>
                    <a:p>
                      <a:endParaRPr lang="en-US"/>
                    </a:p>
                  </a:txBody>
                  <a:tcPr/>
                </a:tc>
                <a:tc>
                  <a:txBody>
                    <a:bodyPr/>
                    <a:lstStyle/>
                    <a:p>
                      <a:r>
                        <a:rPr lang="en-US" sz="1400" dirty="0" smtClean="0">
                          <a:solidFill>
                            <a:schemeClr val="tx1"/>
                          </a:solidFill>
                          <a:latin typeface="Calibri" panose="020F0502020204030204" pitchFamily="34" charset="0"/>
                        </a:rPr>
                        <a:t>Math</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6"/>
                        </a:rPr>
                        <a:t>Algebra</a:t>
                      </a:r>
                      <a:r>
                        <a:rPr lang="en-US" sz="1400" baseline="0" dirty="0" smtClean="0">
                          <a:solidFill>
                            <a:schemeClr val="tx1"/>
                          </a:solidFill>
                          <a:latin typeface="Calibri" panose="020F0502020204030204" pitchFamily="34" charset="0"/>
                          <a:hlinkClick r:id="rId6"/>
                        </a:rPr>
                        <a:t> I EOC</a:t>
                      </a:r>
                      <a:endParaRPr lang="en-US" sz="1400" baseline="0" dirty="0" smtClean="0">
                        <a:solidFill>
                          <a:schemeClr val="tx1"/>
                        </a:solidFill>
                        <a:latin typeface="Calibri" panose="020F0502020204030204" pitchFamily="34" charset="0"/>
                      </a:endParaRPr>
                    </a:p>
                    <a:p>
                      <a:r>
                        <a:rPr lang="en-US" sz="1400" baseline="0" dirty="0" smtClean="0">
                          <a:solidFill>
                            <a:schemeClr val="tx1"/>
                          </a:solidFill>
                          <a:latin typeface="Calibri" panose="020F0502020204030204" pitchFamily="34" charset="0"/>
                          <a:hlinkClick r:id="rId7"/>
                        </a:rPr>
                        <a:t>Geometry EOC</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6"/>
                        </a:rPr>
                        <a:t>Algebra</a:t>
                      </a:r>
                      <a:r>
                        <a:rPr lang="en-US" sz="1400" baseline="0" dirty="0" smtClean="0">
                          <a:solidFill>
                            <a:schemeClr val="tx1"/>
                          </a:solidFill>
                          <a:latin typeface="Calibri" panose="020F0502020204030204" pitchFamily="34" charset="0"/>
                          <a:hlinkClick r:id="rId6"/>
                        </a:rPr>
                        <a:t> I EOC</a:t>
                      </a:r>
                      <a:endParaRPr lang="en-US" sz="1400" baseline="0" dirty="0" smtClean="0">
                        <a:solidFill>
                          <a:schemeClr val="tx1"/>
                        </a:solidFill>
                        <a:latin typeface="Calibri" panose="020F0502020204030204" pitchFamily="34" charset="0"/>
                      </a:endParaRPr>
                    </a:p>
                    <a:p>
                      <a:r>
                        <a:rPr lang="en-US" sz="1400" baseline="0" dirty="0" smtClean="0">
                          <a:solidFill>
                            <a:schemeClr val="tx1"/>
                          </a:solidFill>
                          <a:latin typeface="Calibri" panose="020F0502020204030204" pitchFamily="34" charset="0"/>
                          <a:hlinkClick r:id="rId7"/>
                        </a:rPr>
                        <a:t>Geometry EOC</a:t>
                      </a:r>
                      <a:endParaRPr lang="en-US" sz="14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US"/>
                    </a:p>
                  </a:txBody>
                  <a:tcPr/>
                </a:tc>
                <a:tc>
                  <a:txBody>
                    <a:bodyPr/>
                    <a:lstStyle/>
                    <a:p>
                      <a:r>
                        <a:rPr lang="en-US" sz="1400" dirty="0" smtClean="0">
                          <a:solidFill>
                            <a:schemeClr val="tx1"/>
                          </a:solidFill>
                          <a:latin typeface="Calibri" panose="020F0502020204030204" pitchFamily="34" charset="0"/>
                        </a:rPr>
                        <a:t>Science</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8"/>
                        </a:rPr>
                        <a:t>Biology EOC</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hlinkClick r:id="rId8"/>
                        </a:rPr>
                        <a:t>Biology EOC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n-US"/>
                    </a:p>
                  </a:txBody>
                  <a:tcPr/>
                </a:tc>
                <a:tc>
                  <a:txBody>
                    <a:bodyPr/>
                    <a:lstStyle/>
                    <a:p>
                      <a:r>
                        <a:rPr lang="en-US" sz="1400" dirty="0" smtClean="0">
                          <a:solidFill>
                            <a:schemeClr val="tx1"/>
                          </a:solidFill>
                          <a:latin typeface="Calibri" panose="020F0502020204030204" pitchFamily="34" charset="0"/>
                        </a:rPr>
                        <a:t>Social</a:t>
                      </a:r>
                      <a:r>
                        <a:rPr lang="en-US" sz="1400" baseline="0" dirty="0" smtClean="0">
                          <a:solidFill>
                            <a:schemeClr val="tx1"/>
                          </a:solidFill>
                          <a:latin typeface="Calibri" panose="020F0502020204030204" pitchFamily="34" charset="0"/>
                        </a:rPr>
                        <a:t> Studies</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9"/>
                        </a:rPr>
                        <a:t>US History EOC</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hlinkClick r:id="rId9"/>
                        </a:rPr>
                        <a:t>US History</a:t>
                      </a:r>
                      <a:r>
                        <a:rPr lang="en-US" sz="1400" baseline="0" dirty="0" smtClean="0">
                          <a:hlinkClick r:id="rId9"/>
                        </a:rPr>
                        <a:t> EOC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rowSpan="3">
                  <a:txBody>
                    <a:bodyPr/>
                    <a:lstStyle/>
                    <a:p>
                      <a:pPr algn="ctr"/>
                      <a:endParaRPr lang="en-US" sz="1400" dirty="0" smtClean="0">
                        <a:solidFill>
                          <a:schemeClr val="tx1"/>
                        </a:solidFill>
                        <a:latin typeface="Calibri" panose="020F0502020204030204" pitchFamily="34" charset="0"/>
                      </a:endParaRPr>
                    </a:p>
                    <a:p>
                      <a:pPr algn="ctr"/>
                      <a:r>
                        <a:rPr lang="en-US" sz="1400" dirty="0" smtClean="0">
                          <a:solidFill>
                            <a:schemeClr val="tx1"/>
                          </a:solidFill>
                          <a:latin typeface="Calibri" panose="020F0502020204030204" pitchFamily="34" charset="0"/>
                        </a:rPr>
                        <a:t>Alternate Assessments</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rPr>
                        <a:t>ELA, Math, Science</a:t>
                      </a:r>
                    </a:p>
                    <a:p>
                      <a:r>
                        <a:rPr lang="en-US" sz="1400" dirty="0" smtClean="0">
                          <a:solidFill>
                            <a:schemeClr val="tx1"/>
                          </a:solidFill>
                          <a:latin typeface="Calibri" panose="020F0502020204030204" pitchFamily="34" charset="0"/>
                        </a:rPr>
                        <a:t>(varies</a:t>
                      </a:r>
                      <a:r>
                        <a:rPr lang="en-US" sz="1400" baseline="0" dirty="0" smtClean="0">
                          <a:solidFill>
                            <a:schemeClr val="tx1"/>
                          </a:solidFill>
                          <a:latin typeface="Calibri" panose="020F0502020204030204" pitchFamily="34" charset="0"/>
                        </a:rPr>
                        <a:t> by grade level)</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10"/>
                        </a:rPr>
                        <a:t>LAA 1</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10"/>
                        </a:rPr>
                        <a:t>LAA 1</a:t>
                      </a:r>
                      <a:endParaRPr lang="en-US" sz="14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vMerge="1">
                  <a:txBody>
                    <a:bodyPr/>
                    <a:lstStyle/>
                    <a:p>
                      <a:endParaRPr lang="en-US"/>
                    </a:p>
                  </a:txBody>
                  <a:tcPr/>
                </a:tc>
                <a:tc>
                  <a:txBody>
                    <a:bodyPr/>
                    <a:lstStyle/>
                    <a:p>
                      <a:r>
                        <a:rPr lang="en-US" sz="1400" dirty="0" smtClean="0">
                          <a:solidFill>
                            <a:schemeClr val="tx1"/>
                          </a:solidFill>
                          <a:latin typeface="Calibri" panose="020F0502020204030204" pitchFamily="34" charset="0"/>
                        </a:rPr>
                        <a:t>ELA,</a:t>
                      </a:r>
                      <a:r>
                        <a:rPr lang="en-US" sz="1400" baseline="0" dirty="0" smtClean="0">
                          <a:solidFill>
                            <a:schemeClr val="tx1"/>
                          </a:solidFill>
                          <a:latin typeface="Calibri" panose="020F0502020204030204" pitchFamily="34" charset="0"/>
                        </a:rPr>
                        <a:t> Math, Science, Social Studies</a:t>
                      </a:r>
                    </a:p>
                    <a:p>
                      <a:r>
                        <a:rPr lang="en-US" sz="1400" baseline="0" dirty="0" smtClean="0">
                          <a:solidFill>
                            <a:schemeClr val="tx1"/>
                          </a:solidFill>
                          <a:latin typeface="Calibri" panose="020F0502020204030204" pitchFamily="34" charset="0"/>
                        </a:rPr>
                        <a:t>(varies by grade level)</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10"/>
                        </a:rPr>
                        <a:t>LAA 2</a:t>
                      </a:r>
                      <a:r>
                        <a:rPr lang="en-US" sz="1400" dirty="0" smtClean="0">
                          <a:solidFill>
                            <a:schemeClr val="tx1"/>
                          </a:solidFill>
                          <a:latin typeface="Calibri" panose="020F0502020204030204" pitchFamily="34" charset="0"/>
                        </a:rPr>
                        <a:t> eligible testers entering high school prior to 2014-2015</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hlinkClick r:id="rId10"/>
                        </a:rPr>
                        <a:t>LAA 2</a:t>
                      </a:r>
                      <a:r>
                        <a:rPr lang="en-US" sz="1400" baseline="0" dirty="0" smtClean="0">
                          <a:solidFill>
                            <a:schemeClr val="tx1"/>
                          </a:solidFill>
                          <a:latin typeface="Calibri" panose="020F0502020204030204" pitchFamily="34" charset="0"/>
                        </a:rPr>
                        <a:t> eligible testers entering high school prior to 2014-2015</a:t>
                      </a:r>
                      <a:endParaRPr lang="en-US" sz="1400" dirty="0" smtClean="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9080">
                <a:tc vMerge="1">
                  <a:txBody>
                    <a:bodyPr/>
                    <a:lstStyle/>
                    <a:p>
                      <a:endParaRPr lang="en-US"/>
                    </a:p>
                  </a:txBody>
                  <a:tcPr/>
                </a:tc>
                <a:tc>
                  <a:txBody>
                    <a:bodyPr/>
                    <a:lstStyle/>
                    <a:p>
                      <a:r>
                        <a:rPr lang="en-US" sz="1400" dirty="0" smtClean="0">
                          <a:solidFill>
                            <a:schemeClr val="tx1"/>
                          </a:solidFill>
                          <a:latin typeface="Calibri" panose="020F0502020204030204" pitchFamily="34" charset="0"/>
                        </a:rPr>
                        <a:t>English Language</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tx1"/>
                          </a:solidFill>
                          <a:latin typeface="Calibri" panose="020F0502020204030204" pitchFamily="34" charset="0"/>
                          <a:hlinkClick r:id="rId10"/>
                        </a:rPr>
                        <a:t>ELDA</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latin typeface="Calibri" panose="020F0502020204030204" pitchFamily="34" charset="0"/>
                          <a:hlinkClick r:id="rId10"/>
                        </a:rPr>
                        <a:t>ELDA</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25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2015-2016 Assessment Format</a:t>
            </a:r>
            <a:endParaRPr lang="en-US" sz="3200" dirty="0"/>
          </a:p>
        </p:txBody>
      </p:sp>
      <p:sp>
        <p:nvSpPr>
          <p:cNvPr id="3" name="Content Placeholder 2"/>
          <p:cNvSpPr>
            <a:spLocks noGrp="1"/>
          </p:cNvSpPr>
          <p:nvPr>
            <p:ph sz="quarter" idx="10"/>
          </p:nvPr>
        </p:nvSpPr>
        <p:spPr>
          <a:xfrm>
            <a:off x="228600" y="1295400"/>
            <a:ext cx="8763000" cy="5105400"/>
          </a:xfrm>
        </p:spPr>
        <p:txBody>
          <a:bodyPr>
            <a:normAutofit/>
          </a:bodyPr>
          <a:lstStyle/>
          <a:p>
            <a:pPr marL="0" indent="0">
              <a:spcBef>
                <a:spcPts val="200"/>
              </a:spcBef>
              <a:buNone/>
            </a:pPr>
            <a:r>
              <a:rPr lang="en-US" sz="1800" dirty="0" smtClean="0">
                <a:latin typeface="Calibri" panose="020F0502020204030204" pitchFamily="34" charset="0"/>
              </a:rPr>
              <a:t>During the 2015-2016 school year,  LEAs will have the option to administer assessments for grades 3-8 in ELA and math as either paper-based test (PBT) or a computer-based test (CBT).  </a:t>
            </a:r>
          </a:p>
          <a:p>
            <a:pPr marL="0" indent="0">
              <a:spcBef>
                <a:spcPts val="200"/>
              </a:spcBef>
              <a:buNone/>
            </a:pPr>
            <a:endParaRPr lang="en-US" sz="18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73351217"/>
              </p:ext>
            </p:extLst>
          </p:nvPr>
        </p:nvGraphicFramePr>
        <p:xfrm>
          <a:off x="457200" y="2743200"/>
          <a:ext cx="8077200" cy="323596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pPr algn="ctr"/>
                      <a:r>
                        <a:rPr lang="en-US" dirty="0" smtClean="0">
                          <a:solidFill>
                            <a:schemeClr val="tx1"/>
                          </a:solidFill>
                          <a:latin typeface="Calibri" panose="020F0502020204030204" pitchFamily="34" charset="0"/>
                          <a:cs typeface="Arial" panose="020B0604020202020204" pitchFamily="34" charset="0"/>
                        </a:rPr>
                        <a:t>Grade Level</a:t>
                      </a:r>
                      <a:endParaRPr lang="en-US" dirty="0">
                        <a:solidFill>
                          <a:schemeClr val="tx1"/>
                        </a:solidFill>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cs typeface="Arial" panose="020B0604020202020204" pitchFamily="34" charset="0"/>
                        </a:rPr>
                        <a:t>Content</a:t>
                      </a:r>
                      <a:endParaRPr lang="en-US" dirty="0">
                        <a:solidFill>
                          <a:schemeClr val="tx1"/>
                        </a:solidFill>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cs typeface="Arial" panose="020B0604020202020204" pitchFamily="34" charset="0"/>
                        </a:rPr>
                        <a:t>Format</a:t>
                      </a:r>
                      <a:endParaRPr lang="en-US" dirty="0">
                        <a:solidFill>
                          <a:schemeClr val="tx1"/>
                        </a:solidFill>
                        <a:latin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370840">
                <a:tc rowSpan="3">
                  <a:txBody>
                    <a:bodyPr/>
                    <a:lstStyle/>
                    <a:p>
                      <a:r>
                        <a:rPr lang="en-US" dirty="0" smtClean="0"/>
                        <a:t>Grades</a:t>
                      </a:r>
                      <a:r>
                        <a:rPr lang="en-US" baseline="0" dirty="0" smtClean="0"/>
                        <a:t> 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ELA and Math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PBT or CBT</a:t>
                      </a:r>
                    </a:p>
                    <a:p>
                      <a:r>
                        <a:rPr lang="en-US" i="1" dirty="0" smtClean="0"/>
                        <a:t>*district decision</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370840">
                <a:tc vMerge="1">
                  <a:txBody>
                    <a:bodyPr/>
                    <a:lstStyle/>
                    <a:p>
                      <a:endParaRPr lang="en-US" dirty="0"/>
                    </a:p>
                  </a:txBody>
                  <a:tcPr/>
                </a:tc>
                <a:tc>
                  <a:txBody>
                    <a:bodyPr/>
                    <a:lstStyle/>
                    <a:p>
                      <a:r>
                        <a:rPr lang="en-US" dirty="0" smtClean="0"/>
                        <a:t>Science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r>
                        <a:rPr lang="en-US" dirty="0" smtClean="0"/>
                        <a:t>PBT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70840">
                <a:tc vMerge="1">
                  <a:txBody>
                    <a:bodyPr/>
                    <a:lstStyle/>
                    <a:p>
                      <a:endParaRPr lang="en-US" dirty="0"/>
                    </a:p>
                  </a:txBody>
                  <a:tcPr/>
                </a:tc>
                <a:tc>
                  <a:txBody>
                    <a:bodyPr/>
                    <a:lstStyle/>
                    <a:p>
                      <a:r>
                        <a:rPr lang="en-US" dirty="0" smtClean="0"/>
                        <a:t>Social Studies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CBT</a:t>
                      </a:r>
                      <a:r>
                        <a:rPr lang="en-US" baseline="0" dirty="0" smtClean="0"/>
                        <a:t> </a:t>
                      </a:r>
                      <a:r>
                        <a:rPr lang="en-US" i="1" baseline="0" dirty="0" smtClean="0"/>
                        <a:t>(field test only)</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370840">
                <a:tc>
                  <a:txBody>
                    <a:bodyPr/>
                    <a:lstStyle/>
                    <a:p>
                      <a:r>
                        <a:rPr lang="en-US" dirty="0" smtClean="0"/>
                        <a:t>Grade 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r>
                        <a:rPr lang="en-US" dirty="0" smtClean="0"/>
                        <a:t>EXPLORE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r>
                        <a:rPr lang="en-US" dirty="0" smtClean="0"/>
                        <a:t>PBT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70840">
                <a:tc>
                  <a:txBody>
                    <a:bodyPr/>
                    <a:lstStyle/>
                    <a:p>
                      <a:r>
                        <a:rPr lang="en-US" dirty="0" smtClean="0"/>
                        <a:t>Grades 9, 10, 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EXPLORE, PLAN, ACT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PBT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370840">
                <a:tc>
                  <a:txBody>
                    <a:bodyPr/>
                    <a:lstStyle/>
                    <a:p>
                      <a:r>
                        <a:rPr lang="en-US" dirty="0" smtClean="0"/>
                        <a:t>Grade 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r>
                        <a:rPr lang="en-US" dirty="0" err="1" smtClean="0"/>
                        <a:t>WorkKeys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r>
                        <a:rPr lang="en-US" dirty="0" smtClean="0"/>
                        <a:t>CBT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70840">
                <a:tc>
                  <a:txBody>
                    <a:bodyPr/>
                    <a:lstStyle/>
                    <a:p>
                      <a:r>
                        <a:rPr lang="en-US" dirty="0" smtClean="0"/>
                        <a:t>Grade 9-11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End</a:t>
                      </a:r>
                      <a:r>
                        <a:rPr lang="en-US" baseline="0" dirty="0" smtClean="0"/>
                        <a:t> of Course (EOC)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dirty="0" smtClean="0"/>
                        <a:t>CBT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
        <p:nvSpPr>
          <p:cNvPr id="6"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1408800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8" name="Rectangle 7"/>
          <p:cNvSpPr/>
          <p:nvPr/>
        </p:nvSpPr>
        <p:spPr>
          <a:xfrm>
            <a:off x="0" y="1828800"/>
            <a:ext cx="9144000" cy="304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Content Placeholder 11"/>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r>
              <a:rPr lang="en-US" sz="1800" dirty="0" smtClean="0">
                <a:latin typeface="Calibri" panose="020F0502020204030204" pitchFamily="34" charset="0"/>
              </a:rPr>
              <a:t>LEAP 2025 Vision</a:t>
            </a:r>
          </a:p>
          <a:p>
            <a:pPr marL="0" indent="0">
              <a:spcBef>
                <a:spcPts val="200"/>
              </a:spcBef>
              <a:buNone/>
            </a:pPr>
            <a:r>
              <a:rPr lang="en-US" sz="1800" dirty="0">
                <a:latin typeface="Calibri" panose="020F0502020204030204" pitchFamily="34" charset="0"/>
              </a:rPr>
              <a:t>2015-2016 Assessment Plan</a:t>
            </a:r>
          </a:p>
          <a:p>
            <a:pPr marL="0" indent="0">
              <a:spcBef>
                <a:spcPts val="200"/>
              </a:spcBef>
              <a:buNone/>
            </a:pPr>
            <a:r>
              <a:rPr lang="en-US" sz="1800" dirty="0" smtClean="0">
                <a:latin typeface="Calibri" panose="020F0502020204030204" pitchFamily="34" charset="0"/>
              </a:rPr>
              <a:t>2015-2016 Accountability Overview</a:t>
            </a:r>
          </a:p>
          <a:p>
            <a:pPr marL="0" indent="0">
              <a:spcBef>
                <a:spcPts val="200"/>
              </a:spcBef>
              <a:buNone/>
            </a:pPr>
            <a:r>
              <a:rPr lang="en-US" sz="1800" dirty="0">
                <a:latin typeface="Calibri" panose="020F0502020204030204" pitchFamily="34" charset="0"/>
              </a:rPr>
              <a:t>Resources and Support</a:t>
            </a: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p:txBody>
      </p:sp>
    </p:spTree>
    <p:extLst>
      <p:ext uri="{BB962C8B-B14F-4D97-AF65-F5344CB8AC3E}">
        <p14:creationId xmlns:p14="http://schemas.microsoft.com/office/powerpoint/2010/main" val="46097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Moving Toward 2025</a:t>
            </a:r>
            <a:endParaRPr lang="en-US" sz="3200" dirty="0"/>
          </a:p>
        </p:txBody>
      </p:sp>
      <p:sp>
        <p:nvSpPr>
          <p:cNvPr id="4" name="Content Placeholder 3"/>
          <p:cNvSpPr>
            <a:spLocks noGrp="1"/>
          </p:cNvSpPr>
          <p:nvPr>
            <p:ph sz="quarter" idx="10"/>
          </p:nvPr>
        </p:nvSpPr>
        <p:spPr>
          <a:xfrm>
            <a:off x="228600" y="1219200"/>
            <a:ext cx="8763000" cy="5029200"/>
          </a:xfrm>
        </p:spPr>
        <p:txBody>
          <a:bodyPr>
            <a:noAutofit/>
          </a:bodyPr>
          <a:lstStyle/>
          <a:p>
            <a:pPr marL="0" indent="0">
              <a:spcBef>
                <a:spcPts val="200"/>
              </a:spcBef>
              <a:buNone/>
            </a:pPr>
            <a:r>
              <a:rPr lang="en-US" sz="1600" dirty="0" smtClean="0">
                <a:latin typeface="Calibri" panose="020F0502020204030204" pitchFamily="34" charset="0"/>
              </a:rPr>
              <a:t>As we continue giving educators time to learn the new expectations and adjust their practice, BESE approved a series of policies to support educator and student learning.</a:t>
            </a:r>
          </a:p>
          <a:p>
            <a:pPr marL="0" indent="0">
              <a:spcBef>
                <a:spcPts val="200"/>
              </a:spcBef>
              <a:buNone/>
            </a:pPr>
            <a:endParaRPr lang="en-US" sz="1600" dirty="0">
              <a:latin typeface="Calibri" panose="020F0502020204030204" pitchFamily="34" charset="0"/>
            </a:endParaRPr>
          </a:p>
          <a:p>
            <a:pPr marL="233363" lvl="1" indent="-233363">
              <a:spcBef>
                <a:spcPts val="200"/>
              </a:spcBef>
              <a:buFont typeface="Arial"/>
              <a:buChar char="•"/>
            </a:pPr>
            <a:r>
              <a:rPr lang="en-US" sz="1600" b="1" dirty="0" smtClean="0">
                <a:latin typeface="Calibri" panose="020F0502020204030204" pitchFamily="34" charset="0"/>
              </a:rPr>
              <a:t>School and District </a:t>
            </a:r>
            <a:r>
              <a:rPr lang="en-US" sz="1600" b="1" dirty="0">
                <a:latin typeface="Calibri" panose="020F0502020204030204" pitchFamily="34" charset="0"/>
              </a:rPr>
              <a:t>A</a:t>
            </a:r>
            <a:r>
              <a:rPr lang="en-US" sz="1600" b="1" dirty="0" smtClean="0">
                <a:latin typeface="Calibri" panose="020F0502020204030204" pitchFamily="34" charset="0"/>
              </a:rPr>
              <a:t>ccountability</a:t>
            </a:r>
            <a:r>
              <a:rPr lang="en-US" sz="1600" b="1" dirty="0">
                <a:latin typeface="Calibri" panose="020F0502020204030204" pitchFamily="34" charset="0"/>
              </a:rPr>
              <a:t>:</a:t>
            </a:r>
            <a:r>
              <a:rPr lang="en-US" sz="1600" dirty="0" smtClean="0">
                <a:latin typeface="Calibri" panose="020F0502020204030204" pitchFamily="34" charset="0"/>
              </a:rPr>
              <a:t>  Letter </a:t>
            </a:r>
            <a:r>
              <a:rPr lang="en-US" sz="1600" dirty="0">
                <a:latin typeface="Calibri" panose="020F0502020204030204" pitchFamily="34" charset="0"/>
              </a:rPr>
              <a:t>grade </a:t>
            </a:r>
            <a:r>
              <a:rPr lang="en-US" sz="1600" dirty="0" smtClean="0">
                <a:latin typeface="Calibri" panose="020F0502020204030204" pitchFamily="34" charset="0"/>
              </a:rPr>
              <a:t>distributions </a:t>
            </a:r>
            <a:r>
              <a:rPr lang="en-US" sz="1600" dirty="0">
                <a:latin typeface="Calibri" panose="020F0502020204030204" pitchFamily="34" charset="0"/>
              </a:rPr>
              <a:t>will remain the </a:t>
            </a:r>
            <a:r>
              <a:rPr lang="en-US" sz="1600" dirty="0" smtClean="0">
                <a:latin typeface="Calibri" panose="020F0502020204030204" pitchFamily="34" charset="0"/>
              </a:rPr>
              <a:t>same or improve </a:t>
            </a:r>
            <a:r>
              <a:rPr lang="en-US" sz="1600" dirty="0">
                <a:latin typeface="Calibri" panose="020F0502020204030204" pitchFamily="34" charset="0"/>
              </a:rPr>
              <a:t>from 2013 </a:t>
            </a:r>
            <a:r>
              <a:rPr lang="en-US" sz="1600" dirty="0" smtClean="0">
                <a:latin typeface="Calibri" panose="020F0502020204030204" pitchFamily="34" charset="0"/>
              </a:rPr>
              <a:t>through 2016. </a:t>
            </a:r>
            <a:r>
              <a:rPr lang="en-US" sz="1600" dirty="0">
                <a:latin typeface="Calibri" panose="020F0502020204030204" pitchFamily="34" charset="0"/>
              </a:rPr>
              <a:t>During the </a:t>
            </a:r>
            <a:r>
              <a:rPr lang="en-US" sz="1600" dirty="0" smtClean="0">
                <a:latin typeface="Calibri" panose="020F0502020204030204" pitchFamily="34" charset="0"/>
              </a:rPr>
              <a:t>transition</a:t>
            </a:r>
            <a:r>
              <a:rPr lang="en-US" sz="1600" dirty="0">
                <a:latin typeface="Calibri" panose="020F0502020204030204" pitchFamily="34" charset="0"/>
              </a:rPr>
              <a:t>, any school or district that maintained or improved its annual performance score will not experience a decrease in its current letter grade. As in any other year, if a school improves, the performance score and letter grade may go up</a:t>
            </a:r>
            <a:r>
              <a:rPr lang="en-US" sz="1600" dirty="0" smtClean="0">
                <a:latin typeface="Calibri" panose="020F0502020204030204" pitchFamily="34" charset="0"/>
              </a:rPr>
              <a:t>.</a:t>
            </a:r>
          </a:p>
          <a:p>
            <a:pPr marL="233363" lvl="1" indent="-233363">
              <a:spcBef>
                <a:spcPts val="200"/>
              </a:spcBef>
              <a:buFont typeface="Arial"/>
              <a:buChar char="•"/>
            </a:pPr>
            <a:endParaRPr lang="en-US" sz="1600" dirty="0" smtClean="0">
              <a:latin typeface="Calibri" panose="020F0502020204030204" pitchFamily="34" charset="0"/>
            </a:endParaRPr>
          </a:p>
          <a:p>
            <a:pPr marL="233363" lvl="1" indent="-233363">
              <a:spcBef>
                <a:spcPts val="200"/>
              </a:spcBef>
              <a:buFont typeface="Arial"/>
              <a:buChar char="•"/>
            </a:pPr>
            <a:r>
              <a:rPr lang="en-US" sz="1600" b="1" dirty="0"/>
              <a:t>Educator Accountability:</a:t>
            </a:r>
            <a:r>
              <a:rPr lang="en-US" sz="1600" dirty="0"/>
              <a:t> For </a:t>
            </a:r>
            <a:r>
              <a:rPr lang="en-US" sz="1600" dirty="0" smtClean="0"/>
              <a:t>2016 (as in 2014 and 2015), </a:t>
            </a:r>
            <a:r>
              <a:rPr lang="en-US" sz="1600" dirty="0"/>
              <a:t>value-added data will not be available as the new baseline is determined. The state will provide districts with transitional growth data, but there will be no requirement that value-added data be used in Compass </a:t>
            </a:r>
            <a:r>
              <a:rPr lang="en-US" sz="1600" dirty="0" smtClean="0"/>
              <a:t>ratings.</a:t>
            </a:r>
          </a:p>
          <a:p>
            <a:pPr marL="233363" lvl="1" indent="-233363">
              <a:spcBef>
                <a:spcPts val="200"/>
              </a:spcBef>
              <a:buFont typeface="Arial"/>
              <a:buChar char="•"/>
            </a:pPr>
            <a:endParaRPr lang="en-US" sz="1600" dirty="0">
              <a:latin typeface="Calibri" panose="020F0502020204030204" pitchFamily="34" charset="0"/>
            </a:endParaRPr>
          </a:p>
          <a:p>
            <a:pPr marL="233363" lvl="1" indent="-233363">
              <a:spcBef>
                <a:spcPts val="200"/>
              </a:spcBef>
              <a:buFont typeface="Arial"/>
              <a:buChar char="•"/>
            </a:pPr>
            <a:r>
              <a:rPr lang="en-US" sz="1600" b="1" dirty="0" smtClean="0">
                <a:latin typeface="Calibri" panose="020F0502020204030204" pitchFamily="34" charset="0"/>
              </a:rPr>
              <a:t>Student Promotion:  </a:t>
            </a:r>
            <a:r>
              <a:rPr lang="en-US" sz="1600" dirty="0" smtClean="0">
                <a:latin typeface="Calibri" panose="020F0502020204030204" pitchFamily="34" charset="0"/>
              </a:rPr>
              <a:t>In 2016 (as in 2014 and 2015), the state will maintain current 4</a:t>
            </a:r>
            <a:r>
              <a:rPr lang="en-US" sz="1600" baseline="30000" dirty="0" smtClean="0">
                <a:latin typeface="Calibri" panose="020F0502020204030204" pitchFamily="34" charset="0"/>
              </a:rPr>
              <a:t>th</a:t>
            </a:r>
            <a:r>
              <a:rPr lang="en-US" sz="1600" dirty="0" smtClean="0">
                <a:latin typeface="Calibri" panose="020F0502020204030204" pitchFamily="34" charset="0"/>
              </a:rPr>
              <a:t> grade policy but allow districts to issue waivers for students demonstrating readiness to progress.  The state will shift the 8</a:t>
            </a:r>
            <a:r>
              <a:rPr lang="en-US" sz="1600" baseline="30000" dirty="0" smtClean="0">
                <a:latin typeface="Calibri" panose="020F0502020204030204" pitchFamily="34" charset="0"/>
              </a:rPr>
              <a:t>th</a:t>
            </a:r>
            <a:r>
              <a:rPr lang="en-US" sz="1600" dirty="0" smtClean="0">
                <a:latin typeface="Calibri" panose="020F0502020204030204" pitchFamily="34" charset="0"/>
              </a:rPr>
              <a:t> grade retention standard to be a remedial standard and require that remediation take place on the high school campus in a “transitional 9</a:t>
            </a:r>
            <a:r>
              <a:rPr lang="en-US" sz="1600" baseline="30000" dirty="0" smtClean="0">
                <a:latin typeface="Calibri" panose="020F0502020204030204" pitchFamily="34" charset="0"/>
              </a:rPr>
              <a:t>th</a:t>
            </a:r>
            <a:r>
              <a:rPr lang="en-US" sz="1600" dirty="0">
                <a:latin typeface="Calibri" panose="020F0502020204030204" pitchFamily="34" charset="0"/>
              </a:rPr>
              <a:t> </a:t>
            </a:r>
            <a:r>
              <a:rPr lang="en-US" sz="1600" dirty="0" smtClean="0">
                <a:latin typeface="Calibri" panose="020F0502020204030204" pitchFamily="34" charset="0"/>
              </a:rPr>
              <a:t>grade” year.</a:t>
            </a:r>
            <a:endParaRPr lang="en-US" sz="1600" b="1" dirty="0">
              <a:latin typeface="Calibri" panose="020F0502020204030204" pitchFamily="34" charset="0"/>
            </a:endParaRPr>
          </a:p>
          <a:p>
            <a:pPr marL="231775" lvl="1" indent="0">
              <a:spcBef>
                <a:spcPts val="200"/>
              </a:spcBef>
              <a:buNone/>
            </a:pPr>
            <a:endParaRPr lang="en-US" sz="1600" dirty="0" smtClean="0">
              <a:latin typeface="Calibri" panose="020F0502020204030204" pitchFamily="34" charset="0"/>
            </a:endParaRPr>
          </a:p>
          <a:p>
            <a:pPr marL="0" lvl="1" indent="0">
              <a:spcBef>
                <a:spcPts val="200"/>
              </a:spcBef>
              <a:buNone/>
            </a:pPr>
            <a:r>
              <a:rPr lang="en-US" sz="1600" dirty="0" smtClean="0">
                <a:latin typeface="Calibri" panose="020F0502020204030204" pitchFamily="34" charset="0"/>
              </a:rPr>
              <a:t>For more information on the transition policies, click </a:t>
            </a:r>
            <a:r>
              <a:rPr lang="en-US" sz="1600" dirty="0" smtClean="0">
                <a:latin typeface="Calibri" panose="020F0502020204030204" pitchFamily="34" charset="0"/>
                <a:hlinkClick r:id="rId3"/>
              </a:rPr>
              <a:t>here</a:t>
            </a:r>
            <a:r>
              <a:rPr lang="en-US" sz="1600" dirty="0" smtClean="0">
                <a:latin typeface="Calibri" panose="020F0502020204030204" pitchFamily="34" charset="0"/>
              </a:rPr>
              <a:t>.</a:t>
            </a: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2137538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K-8 School SPS: Accountability </a:t>
            </a:r>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228600" y="1295400"/>
            <a:ext cx="8763000" cy="5105400"/>
          </a:xfrm>
        </p:spPr>
        <p:txBody>
          <a:bodyPr/>
          <a:lstStyle/>
          <a:p>
            <a:pPr marL="117475" indent="-117475">
              <a:spcBef>
                <a:spcPts val="200"/>
              </a:spcBef>
              <a:buNone/>
            </a:pPr>
            <a:r>
              <a:rPr lang="en-US" sz="1800" b="1" dirty="0">
                <a:latin typeface="Calibri" panose="020F0502020204030204" pitchFamily="34" charset="0"/>
              </a:rPr>
              <a:t>System Overview</a:t>
            </a:r>
          </a:p>
          <a:p>
            <a:pPr marL="0" indent="0">
              <a:spcBef>
                <a:spcPts val="200"/>
              </a:spcBef>
              <a:buNone/>
            </a:pPr>
            <a:r>
              <a:rPr lang="en-US" sz="1800" dirty="0">
                <a:latin typeface="Calibri" panose="020F0502020204030204" pitchFamily="34" charset="0"/>
              </a:rPr>
              <a:t>School accountability for Louisiana schools with grades K-7 includes student assessment performance and progress points, and for schools with grade 8 includes dropout/credit accumulation index</a:t>
            </a:r>
            <a:r>
              <a:rPr lang="en-US" sz="1800" dirty="0" smtClean="0">
                <a:latin typeface="Calibri" panose="020F0502020204030204" pitchFamily="34" charset="0"/>
              </a:rPr>
              <a:t>.</a:t>
            </a: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Resources</a:t>
            </a:r>
            <a:r>
              <a:rPr lang="en-US" sz="1800" b="1" dirty="0">
                <a:latin typeface="Calibri" panose="020F0502020204030204" pitchFamily="34" charset="0"/>
              </a:rPr>
              <a:t>:</a:t>
            </a:r>
          </a:p>
          <a:p>
            <a:pPr marL="285750" indent="-285750">
              <a:spcBef>
                <a:spcPts val="200"/>
              </a:spcBef>
              <a:buFont typeface="Arial"/>
              <a:buChar char="•"/>
            </a:pPr>
            <a:r>
              <a:rPr lang="en-US" sz="1800" dirty="0">
                <a:latin typeface="Calibri" panose="020F0502020204030204" pitchFamily="34" charset="0"/>
                <a:hlinkClick r:id="rId2"/>
              </a:rPr>
              <a:t>K-8 Progress Point Fact Sheet</a:t>
            </a:r>
            <a:endParaRPr lang="en-US" sz="1800" dirty="0">
              <a:latin typeface="Calibri" panose="020F0502020204030204" pitchFamily="34" charset="0"/>
            </a:endParaRPr>
          </a:p>
          <a:p>
            <a:pPr marL="0" indent="0">
              <a:spcBef>
                <a:spcPts val="600"/>
              </a:spcBef>
              <a:spcAft>
                <a:spcPts val="600"/>
              </a:spcAft>
              <a:buNone/>
            </a:pPr>
            <a:endParaRPr lang="en-US" sz="1800" dirty="0">
              <a:latin typeface="Calibri" panose="020F0502020204030204" pitchFamily="34" charset="0"/>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18689284"/>
              </p:ext>
            </p:extLst>
          </p:nvPr>
        </p:nvGraphicFramePr>
        <p:xfrm>
          <a:off x="914400" y="2743200"/>
          <a:ext cx="7543800" cy="1904414"/>
        </p:xfrm>
        <a:graphic>
          <a:graphicData uri="http://schemas.openxmlformats.org/drawingml/2006/table">
            <a:tbl>
              <a:tblPr firstRow="1" firstCol="1" bandRow="1">
                <a:tableStyleId>{1FECB4D8-DB02-4DC6-A0A2-4F2EBAE1DC90}</a:tableStyleId>
              </a:tblPr>
              <a:tblGrid>
                <a:gridCol w="2133600"/>
                <a:gridCol w="5410200"/>
              </a:tblGrid>
              <a:tr h="364158">
                <a:tc>
                  <a:txBody>
                    <a:bodyPr/>
                    <a:lstStyle/>
                    <a:p>
                      <a:pPr marL="0" marR="0" algn="ctr">
                        <a:lnSpc>
                          <a:spcPct val="115000"/>
                        </a:lnSpc>
                        <a:spcBef>
                          <a:spcPts val="0"/>
                        </a:spcBef>
                        <a:spcAft>
                          <a:spcPts val="0"/>
                        </a:spcAft>
                      </a:pPr>
                      <a:r>
                        <a:rPr lang="en-US" sz="1800" dirty="0" smtClean="0">
                          <a:solidFill>
                            <a:schemeClr val="tx1"/>
                          </a:solidFill>
                          <a:effectLst/>
                          <a:latin typeface="Calibri" panose="020F0502020204030204" pitchFamily="34" charset="0"/>
                        </a:rPr>
                        <a:t>Grade Configuration</a:t>
                      </a:r>
                      <a:endParaRPr lang="en-US" sz="1800" dirty="0">
                        <a:solidFill>
                          <a:schemeClr val="tx1"/>
                        </a:solidFill>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800" dirty="0" smtClean="0">
                          <a:solidFill>
                            <a:schemeClr val="tx1"/>
                          </a:solidFill>
                          <a:effectLst/>
                          <a:latin typeface="Calibri" panose="020F0502020204030204" pitchFamily="34" charset="0"/>
                        </a:rPr>
                        <a:t>Performance</a:t>
                      </a:r>
                      <a:endParaRPr lang="en-US" sz="1800" dirty="0">
                        <a:solidFill>
                          <a:schemeClr val="tx1"/>
                        </a:solidFill>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74042">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rPr>
                        <a:t>K-7 (Elementary)</a:t>
                      </a:r>
                      <a:endParaRPr lang="en-US" sz="18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rPr>
                        <a:t>100% assessments </a:t>
                      </a:r>
                    </a:p>
                    <a:p>
                      <a:pPr marL="0" marR="0" algn="ctr">
                        <a:lnSpc>
                          <a:spcPct val="115000"/>
                        </a:lnSpc>
                        <a:spcBef>
                          <a:spcPts val="0"/>
                        </a:spcBef>
                        <a:spcAft>
                          <a:spcPts val="0"/>
                        </a:spcAft>
                      </a:pPr>
                      <a:r>
                        <a:rPr lang="en-US" sz="1800" dirty="0" smtClean="0">
                          <a:effectLst/>
                          <a:latin typeface="Calibri" panose="020F0502020204030204" pitchFamily="34" charset="0"/>
                        </a:rPr>
                        <a:t>+ Progress Points</a:t>
                      </a:r>
                      <a:endParaRPr lang="en-US" sz="18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808264">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rPr>
                        <a:t>K-8, 7-8 (Middle)</a:t>
                      </a:r>
                      <a:endParaRPr lang="en-US" sz="18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ctr">
                        <a:lnSpc>
                          <a:spcPct val="115000"/>
                        </a:lnSpc>
                        <a:spcBef>
                          <a:spcPts val="0"/>
                        </a:spcBef>
                        <a:spcAft>
                          <a:spcPts val="0"/>
                        </a:spcAft>
                      </a:pPr>
                      <a:r>
                        <a:rPr lang="en-US" sz="1800" dirty="0" smtClean="0">
                          <a:effectLst/>
                          <a:latin typeface="Calibri" panose="020F0502020204030204" pitchFamily="34" charset="0"/>
                        </a:rPr>
                        <a:t>95% assessments </a:t>
                      </a:r>
                    </a:p>
                    <a:p>
                      <a:pPr marL="0" marR="0" algn="ctr">
                        <a:lnSpc>
                          <a:spcPct val="115000"/>
                        </a:lnSpc>
                        <a:spcBef>
                          <a:spcPts val="0"/>
                        </a:spcBef>
                        <a:spcAft>
                          <a:spcPts val="0"/>
                        </a:spcAft>
                      </a:pPr>
                      <a:r>
                        <a:rPr lang="en-US" sz="1800" dirty="0" smtClean="0">
                          <a:effectLst/>
                          <a:latin typeface="Calibri" panose="020F0502020204030204" pitchFamily="34" charset="0"/>
                        </a:rPr>
                        <a:t>+ 5% (dropout/credit accumulation index) </a:t>
                      </a:r>
                    </a:p>
                    <a:p>
                      <a:pPr marL="0" marR="0" algn="ctr">
                        <a:lnSpc>
                          <a:spcPct val="115000"/>
                        </a:lnSpc>
                        <a:spcBef>
                          <a:spcPts val="0"/>
                        </a:spcBef>
                        <a:spcAft>
                          <a:spcPts val="0"/>
                        </a:spcAft>
                      </a:pPr>
                      <a:r>
                        <a:rPr lang="en-US" sz="1800" dirty="0" smtClean="0">
                          <a:effectLst/>
                          <a:latin typeface="Calibri" panose="020F0502020204030204" pitchFamily="34" charset="0"/>
                        </a:rPr>
                        <a:t>+ Progress</a:t>
                      </a:r>
                      <a:r>
                        <a:rPr lang="en-US" sz="1800" baseline="0" dirty="0" smtClean="0">
                          <a:effectLst/>
                          <a:latin typeface="Calibri" panose="020F0502020204030204" pitchFamily="34" charset="0"/>
                        </a:rPr>
                        <a:t> Points</a:t>
                      </a:r>
                      <a:endParaRPr lang="en-US" sz="18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bl>
          </a:graphicData>
        </a:graphic>
      </p:graphicFrame>
    </p:spTree>
    <p:extLst>
      <p:ext uri="{BB962C8B-B14F-4D97-AF65-F5344CB8AC3E}">
        <p14:creationId xmlns:p14="http://schemas.microsoft.com/office/powerpoint/2010/main" val="232091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K-8 School SPS: Accountability </a:t>
            </a:r>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228600" y="1295400"/>
            <a:ext cx="8763000" cy="5105400"/>
          </a:xfrm>
        </p:spPr>
        <p:txBody>
          <a:bodyPr>
            <a:normAutofit/>
          </a:bodyPr>
          <a:lstStyle/>
          <a:p>
            <a:pPr marL="0" indent="0">
              <a:spcBef>
                <a:spcPts val="200"/>
              </a:spcBef>
              <a:buNone/>
            </a:pPr>
            <a:r>
              <a:rPr lang="en-US" sz="1800" b="1" dirty="0">
                <a:latin typeface="Calibri" panose="020F0502020204030204" pitchFamily="34" charset="0"/>
              </a:rPr>
              <a:t>System Overview</a:t>
            </a:r>
          </a:p>
          <a:p>
            <a:pPr marL="0" indent="0">
              <a:spcBef>
                <a:spcPts val="200"/>
              </a:spcBef>
              <a:buNone/>
            </a:pPr>
            <a:r>
              <a:rPr lang="en-US" sz="1800" dirty="0">
                <a:latin typeface="Calibri" panose="020F0502020204030204" pitchFamily="34" charset="0"/>
              </a:rPr>
              <a:t>School accountability for Louisiana schools with grades K-7 includes student assessment performance and progress points, and for schools with grade 8 includes dropout/credit accumulation index</a:t>
            </a:r>
            <a:r>
              <a:rPr lang="en-US" sz="1800" dirty="0" smtClean="0">
                <a:latin typeface="Calibri" panose="020F0502020204030204" pitchFamily="34" charset="0"/>
              </a:rPr>
              <a:t>.</a:t>
            </a:r>
          </a:p>
          <a:p>
            <a:pPr>
              <a:spcBef>
                <a:spcPts val="200"/>
              </a:spcBef>
            </a:pPr>
            <a:endParaRPr lang="en-US" sz="1800" dirty="0" smtClean="0">
              <a:latin typeface="Calibri" panose="020F0502020204030204" pitchFamily="34" charset="0"/>
            </a:endParaRPr>
          </a:p>
          <a:p>
            <a:pPr>
              <a:spcBef>
                <a:spcPts val="200"/>
              </a:spcBef>
            </a:pPr>
            <a:endParaRPr lang="en-US" sz="1800" dirty="0">
              <a:latin typeface="Calibri" panose="020F0502020204030204" pitchFamily="34" charset="0"/>
            </a:endParaRPr>
          </a:p>
          <a:p>
            <a:pPr>
              <a:spcBef>
                <a:spcPts val="200"/>
              </a:spcBef>
            </a:pPr>
            <a:endParaRPr lang="en-US" sz="1800" dirty="0" smtClean="0">
              <a:latin typeface="Calibri" panose="020F0502020204030204" pitchFamily="34" charset="0"/>
            </a:endParaRPr>
          </a:p>
          <a:p>
            <a:pPr>
              <a:spcBef>
                <a:spcPts val="200"/>
              </a:spcBef>
            </a:pPr>
            <a:endParaRPr lang="en-US" sz="1800" dirty="0">
              <a:latin typeface="Calibri" panose="020F0502020204030204" pitchFamily="34" charset="0"/>
            </a:endParaRPr>
          </a:p>
          <a:p>
            <a:pPr>
              <a:spcBef>
                <a:spcPts val="200"/>
              </a:spcBef>
            </a:pPr>
            <a:endParaRPr lang="en-US" sz="1800" dirty="0" smtClean="0">
              <a:latin typeface="Calibri" panose="020F0502020204030204" pitchFamily="34" charset="0"/>
            </a:endParaRPr>
          </a:p>
          <a:p>
            <a:pPr>
              <a:spcBef>
                <a:spcPts val="200"/>
              </a:spcBef>
            </a:pPr>
            <a:endParaRPr lang="en-US" sz="1800" dirty="0">
              <a:latin typeface="Calibri" panose="020F0502020204030204" pitchFamily="34" charset="0"/>
            </a:endParaRPr>
          </a:p>
          <a:p>
            <a:pPr>
              <a:spcBef>
                <a:spcPts val="200"/>
              </a:spcBef>
            </a:pPr>
            <a:endParaRPr lang="en-US" sz="1800" dirty="0" smtClean="0">
              <a:latin typeface="Calibri" panose="020F0502020204030204" pitchFamily="34" charset="0"/>
            </a:endParaRPr>
          </a:p>
          <a:p>
            <a:pPr>
              <a:spcBef>
                <a:spcPts val="200"/>
              </a:spcBef>
            </a:pPr>
            <a:endParaRPr lang="en-US" sz="1800" dirty="0">
              <a:latin typeface="Calibri" panose="020F0502020204030204" pitchFamily="34" charset="0"/>
            </a:endParaRPr>
          </a:p>
          <a:p>
            <a:pPr>
              <a:spcBef>
                <a:spcPts val="200"/>
              </a:spcBef>
            </a:pPr>
            <a:endParaRPr lang="en-US" sz="1800" dirty="0" smtClean="0">
              <a:latin typeface="Calibri" panose="020F0502020204030204" pitchFamily="34" charset="0"/>
            </a:endParaRPr>
          </a:p>
          <a:p>
            <a:pPr>
              <a:spcBef>
                <a:spcPts val="200"/>
              </a:spcBef>
            </a:pPr>
            <a:endParaRPr lang="en-US" sz="1800" dirty="0">
              <a:latin typeface="Calibri" panose="020F0502020204030204" pitchFamily="34" charset="0"/>
            </a:endParaRPr>
          </a:p>
          <a:p>
            <a:pPr>
              <a:spcBef>
                <a:spcPts val="200"/>
              </a:spcBef>
            </a:pPr>
            <a:endParaRPr lang="en-US" sz="1800" dirty="0">
              <a:latin typeface="Calibri" panose="020F0502020204030204" pitchFamily="34" charset="0"/>
            </a:endParaRPr>
          </a:p>
          <a:p>
            <a:pPr marL="0" indent="0">
              <a:spcBef>
                <a:spcPts val="200"/>
              </a:spcBef>
              <a:buNone/>
            </a:pPr>
            <a:r>
              <a:rPr lang="en-US" sz="1800" dirty="0">
                <a:latin typeface="Calibri" panose="020F0502020204030204" pitchFamily="34" charset="0"/>
              </a:rPr>
              <a:t>*Note: SPS ranges for 2014-2015 and 2015-2016 will continue to be comparable to the 2012-2013 distributions, by school type. </a:t>
            </a:r>
          </a:p>
          <a:p>
            <a:pPr>
              <a:spcBef>
                <a:spcPts val="600"/>
              </a:spcBef>
              <a:spcAft>
                <a:spcPts val="600"/>
              </a:spcAft>
            </a:pP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27945390"/>
              </p:ext>
            </p:extLst>
          </p:nvPr>
        </p:nvGraphicFramePr>
        <p:xfrm>
          <a:off x="2438400" y="2590800"/>
          <a:ext cx="4267200" cy="2975988"/>
        </p:xfrm>
        <a:graphic>
          <a:graphicData uri="http://schemas.openxmlformats.org/drawingml/2006/table">
            <a:tbl>
              <a:tblPr firstRow="1" bandRow="1">
                <a:tableStyleId>{FABFCF23-3B69-468F-B69F-88F6DE6A72F2}</a:tableStyleId>
              </a:tblPr>
              <a:tblGrid>
                <a:gridCol w="2057400"/>
                <a:gridCol w="2209800"/>
              </a:tblGrid>
              <a:tr h="433642">
                <a:tc>
                  <a:txBody>
                    <a:bodyPr/>
                    <a:lstStyle/>
                    <a:p>
                      <a:pPr algn="ctr"/>
                      <a:r>
                        <a:rPr lang="en-US" dirty="0" smtClean="0">
                          <a:solidFill>
                            <a:schemeClr val="tx1"/>
                          </a:solidFill>
                        </a:rPr>
                        <a:t>Letter Grade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dirty="0" smtClean="0">
                          <a:solidFill>
                            <a:schemeClr val="tx1"/>
                          </a:solidFill>
                        </a:rPr>
                        <a:t>SPS Range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433642">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dirty="0" smtClean="0">
                          <a:solidFill>
                            <a:schemeClr val="tx1"/>
                          </a:solidFill>
                        </a:rPr>
                        <a:t>100.0 – 150.0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r>
              <a:tr h="433642">
                <a:tc>
                  <a:txBody>
                    <a:bodyPr/>
                    <a:lstStyle/>
                    <a:p>
                      <a:pPr algn="ctr"/>
                      <a:r>
                        <a:rPr lang="en-US" dirty="0" smtClean="0">
                          <a:solidFill>
                            <a:schemeClr val="tx1"/>
                          </a:solidFill>
                        </a:rPr>
                        <a:t>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ctr"/>
                      <a:r>
                        <a:rPr lang="en-US" dirty="0" smtClean="0">
                          <a:solidFill>
                            <a:schemeClr val="tx1"/>
                          </a:solidFill>
                        </a:rPr>
                        <a:t>85.0 – 99.9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50000"/>
                      </a:schemeClr>
                    </a:solidFill>
                  </a:tcPr>
                </a:tc>
              </a:tr>
              <a:tr h="558354">
                <a:tc>
                  <a:txBody>
                    <a:bodyPr/>
                    <a:lstStyle/>
                    <a:p>
                      <a:pPr algn="ctr"/>
                      <a:r>
                        <a:rPr lang="en-US" dirty="0" smtClean="0">
                          <a:solidFill>
                            <a:schemeClr val="tx1"/>
                          </a:solidFill>
                        </a:rPr>
                        <a:t>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dirty="0" smtClean="0">
                          <a:solidFill>
                            <a:schemeClr val="tx1"/>
                          </a:solidFill>
                        </a:rPr>
                        <a:t>70.0 – 84.9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r>
              <a:tr h="558354">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ctr"/>
                      <a:r>
                        <a:rPr lang="en-US" dirty="0" smtClean="0">
                          <a:solidFill>
                            <a:schemeClr val="tx1"/>
                          </a:solidFill>
                        </a:rPr>
                        <a:t>50.0 – 69.9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50000"/>
                      </a:schemeClr>
                    </a:solidFill>
                  </a:tcPr>
                </a:tc>
              </a:tr>
              <a:tr h="558354">
                <a:tc>
                  <a:txBody>
                    <a:bodyPr/>
                    <a:lstStyle/>
                    <a:p>
                      <a:pPr algn="ctr"/>
                      <a:r>
                        <a:rPr lang="en-US" dirty="0" smtClean="0">
                          <a:solidFill>
                            <a:schemeClr val="tx1"/>
                          </a:solidFill>
                        </a:rPr>
                        <a:t>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dirty="0" smtClean="0">
                          <a:solidFill>
                            <a:schemeClr val="tx1"/>
                          </a:solidFill>
                        </a:rPr>
                        <a:t>Below 50.0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151333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K-8 School SPS: Assessments</a:t>
            </a:r>
            <a:br>
              <a:rPr lang="en-US" sz="3200" dirty="0" smtClean="0"/>
            </a:br>
            <a:r>
              <a:rPr lang="en-US" sz="2500" dirty="0"/>
              <a:t>(Slide </a:t>
            </a:r>
            <a:r>
              <a:rPr lang="en-US" sz="2500" dirty="0" smtClean="0"/>
              <a:t>1 of 3</a:t>
            </a:r>
            <a:r>
              <a:rPr lang="en-US" sz="2500" dirty="0"/>
              <a:t>)</a:t>
            </a: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11" name="TextBox 10"/>
          <p:cNvSpPr txBox="1"/>
          <p:nvPr/>
        </p:nvSpPr>
        <p:spPr>
          <a:xfrm>
            <a:off x="228601" y="1219200"/>
            <a:ext cx="8610600" cy="1831271"/>
          </a:xfrm>
          <a:prstGeom prst="rect">
            <a:avLst/>
          </a:prstGeom>
          <a:noFill/>
        </p:spPr>
        <p:txBody>
          <a:bodyPr wrap="square" rtlCol="0">
            <a:spAutoFit/>
          </a:bodyPr>
          <a:lstStyle/>
          <a:p>
            <a:pPr>
              <a:spcBef>
                <a:spcPts val="200"/>
              </a:spcBef>
            </a:pPr>
            <a:r>
              <a:rPr lang="en-US" b="1" dirty="0" smtClean="0">
                <a:latin typeface="Calibri" panose="020F0502020204030204" pitchFamily="34" charset="0"/>
              </a:rPr>
              <a:t>Purpose</a:t>
            </a:r>
          </a:p>
          <a:p>
            <a:pPr>
              <a:spcBef>
                <a:spcPts val="200"/>
              </a:spcBef>
            </a:pPr>
            <a:r>
              <a:rPr lang="en-US" dirty="0" smtClean="0">
                <a:latin typeface="Calibri" panose="020F0502020204030204" pitchFamily="34" charset="0"/>
              </a:rPr>
              <a:t>Louisiana students in grades 3-8 take assessments in ELA, math, science and social studies so as to assess whether each student gained the knowledge and skills reflected in the standards of that grade and subject.</a:t>
            </a:r>
          </a:p>
          <a:p>
            <a:pPr>
              <a:spcBef>
                <a:spcPts val="200"/>
              </a:spcBef>
            </a:pPr>
            <a:endParaRPr lang="en-US" b="1" dirty="0" smtClean="0">
              <a:latin typeface="Calibri" panose="020F0502020204030204" pitchFamily="34" charset="0"/>
            </a:endParaRPr>
          </a:p>
          <a:p>
            <a:pPr>
              <a:spcBef>
                <a:spcPts val="200"/>
              </a:spcBef>
            </a:pPr>
            <a:r>
              <a:rPr lang="en-US" b="1" dirty="0" smtClean="0">
                <a:latin typeface="Calibri" panose="020F0502020204030204" pitchFamily="34" charset="0"/>
              </a:rPr>
              <a:t>Accountability</a:t>
            </a:r>
          </a:p>
        </p:txBody>
      </p:sp>
      <p:graphicFrame>
        <p:nvGraphicFramePr>
          <p:cNvPr id="5" name="Table 4"/>
          <p:cNvGraphicFramePr>
            <a:graphicFrameLocks noGrp="1"/>
          </p:cNvGraphicFramePr>
          <p:nvPr>
            <p:extLst>
              <p:ext uri="{D42A27DB-BD31-4B8C-83A1-F6EECF244321}">
                <p14:modId xmlns:p14="http://schemas.microsoft.com/office/powerpoint/2010/main" val="1240645681"/>
              </p:ext>
            </p:extLst>
          </p:nvPr>
        </p:nvGraphicFramePr>
        <p:xfrm>
          <a:off x="304800" y="3050471"/>
          <a:ext cx="8458201" cy="2407920"/>
        </p:xfrm>
        <a:graphic>
          <a:graphicData uri="http://schemas.openxmlformats.org/drawingml/2006/table">
            <a:tbl>
              <a:tblPr firstRow="1" bandRow="1">
                <a:tableStyleId>{5C22544A-7EE6-4342-B048-85BDC9FD1C3A}</a:tableStyleId>
              </a:tblPr>
              <a:tblGrid>
                <a:gridCol w="2313354"/>
                <a:gridCol w="2313354"/>
                <a:gridCol w="1807308"/>
                <a:gridCol w="2024185"/>
              </a:tblGrid>
              <a:tr h="289560">
                <a:tc>
                  <a:txBody>
                    <a:bodyPr/>
                    <a:lstStyle/>
                    <a:p>
                      <a:pPr algn="ctr"/>
                      <a:r>
                        <a:rPr lang="en-US" sz="1600" dirty="0" smtClean="0">
                          <a:solidFill>
                            <a:schemeClr val="tx1"/>
                          </a:solidFill>
                          <a:latin typeface="Calibri" panose="020F0502020204030204" pitchFamily="34" charset="0"/>
                        </a:rPr>
                        <a:t>ELA</a:t>
                      </a:r>
                      <a:r>
                        <a:rPr lang="en-US" sz="1600" baseline="0" dirty="0" smtClean="0">
                          <a:solidFill>
                            <a:schemeClr val="tx1"/>
                          </a:solidFill>
                          <a:latin typeface="Calibri" panose="020F0502020204030204" pitchFamily="34" charset="0"/>
                        </a:rPr>
                        <a:t> and Math</a:t>
                      </a:r>
                      <a:endParaRPr lang="en-US" sz="1600" dirty="0" smtClean="0">
                        <a:solidFill>
                          <a:schemeClr val="tx1"/>
                        </a:solidFill>
                        <a:latin typeface="Calibri" panose="020F0502020204030204" pitchFamily="34" charset="0"/>
                      </a:endParaRPr>
                    </a:p>
                    <a:p>
                      <a:pPr algn="ctr"/>
                      <a:r>
                        <a:rPr lang="en-US" sz="1600" dirty="0" smtClean="0">
                          <a:solidFill>
                            <a:schemeClr val="tx1"/>
                          </a:solidFill>
                          <a:latin typeface="Calibri" panose="020F0502020204030204" pitchFamily="34" charset="0"/>
                        </a:rPr>
                        <a:t>Achievement Levels</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solidFill>
                            <a:schemeClr val="tx1"/>
                          </a:solidFill>
                          <a:latin typeface="Calibri" panose="020F0502020204030204" pitchFamily="34" charset="0"/>
                        </a:rPr>
                        <a:t>LEAP/</a:t>
                      </a:r>
                      <a:r>
                        <a:rPr lang="en-US" sz="1600" i="1" dirty="0" err="1" smtClean="0">
                          <a:solidFill>
                            <a:schemeClr val="tx1"/>
                          </a:solidFill>
                          <a:latin typeface="Calibri" panose="020F0502020204030204" pitchFamily="34" charset="0"/>
                        </a:rPr>
                        <a:t>i</a:t>
                      </a:r>
                      <a:r>
                        <a:rPr lang="en-US" sz="1600" dirty="0" err="1" smtClean="0">
                          <a:solidFill>
                            <a:schemeClr val="tx1"/>
                          </a:solidFill>
                          <a:latin typeface="Calibri" panose="020F0502020204030204" pitchFamily="34" charset="0"/>
                        </a:rPr>
                        <a:t>LEAP</a:t>
                      </a:r>
                      <a:r>
                        <a:rPr lang="en-US" sz="1600" dirty="0" smtClean="0">
                          <a:solidFill>
                            <a:schemeClr val="tx1"/>
                          </a:solidFill>
                          <a:latin typeface="Calibri" panose="020F0502020204030204" pitchFamily="34" charset="0"/>
                        </a:rPr>
                        <a:t> </a:t>
                      </a:r>
                    </a:p>
                    <a:p>
                      <a:pPr algn="ctr"/>
                      <a:r>
                        <a:rPr lang="en-US" sz="1600" dirty="0" smtClean="0">
                          <a:solidFill>
                            <a:schemeClr val="tx1"/>
                          </a:solidFill>
                          <a:latin typeface="Calibri" panose="020F0502020204030204" pitchFamily="34" charset="0"/>
                        </a:rPr>
                        <a:t>Achievement</a:t>
                      </a:r>
                      <a:r>
                        <a:rPr lang="en-US" sz="1600" baseline="0" dirty="0" smtClean="0">
                          <a:solidFill>
                            <a:schemeClr val="tx1"/>
                          </a:solidFill>
                          <a:latin typeface="Calibri" panose="020F0502020204030204" pitchFamily="34" charset="0"/>
                        </a:rPr>
                        <a:t> Level</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solidFill>
                            <a:schemeClr val="tx1"/>
                          </a:solidFill>
                          <a:latin typeface="Calibri" panose="020F0502020204030204" pitchFamily="34" charset="0"/>
                        </a:rPr>
                        <a:t>LAA 1 Achievement Level</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600" dirty="0" smtClean="0">
                          <a:solidFill>
                            <a:schemeClr val="tx1"/>
                          </a:solidFill>
                          <a:latin typeface="Calibri" panose="020F0502020204030204" pitchFamily="34" charset="0"/>
                        </a:rPr>
                        <a:t>Assessment Index</a:t>
                      </a:r>
                      <a:r>
                        <a:rPr lang="en-US" sz="1600" baseline="0" dirty="0" smtClean="0">
                          <a:solidFill>
                            <a:schemeClr val="tx1"/>
                          </a:solidFill>
                          <a:latin typeface="Calibri" panose="020F0502020204030204" pitchFamily="34" charset="0"/>
                        </a:rPr>
                        <a:t> Points Per Student</a:t>
                      </a:r>
                      <a:endParaRPr lang="en-US" sz="16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289560">
                <a:tc>
                  <a:txBody>
                    <a:bodyPr/>
                    <a:lstStyle/>
                    <a:p>
                      <a:pPr algn="ctr"/>
                      <a:r>
                        <a:rPr lang="en-US" sz="1600" dirty="0" smtClean="0">
                          <a:latin typeface="Calibri" panose="020F0502020204030204" pitchFamily="34" charset="0"/>
                        </a:rPr>
                        <a:t> Level</a:t>
                      </a:r>
                      <a:r>
                        <a:rPr lang="en-US" sz="1600" baseline="0" dirty="0" smtClean="0">
                          <a:latin typeface="Calibri" panose="020F0502020204030204" pitchFamily="34" charset="0"/>
                        </a:rPr>
                        <a:t> </a:t>
                      </a:r>
                      <a:r>
                        <a:rPr lang="en-US" sz="1600" dirty="0" smtClean="0">
                          <a:latin typeface="Calibri" panose="020F0502020204030204" pitchFamily="34" charset="0"/>
                        </a:rPr>
                        <a:t>5</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20000"/>
                      </a:schemeClr>
                    </a:solidFill>
                  </a:tcPr>
                </a:tc>
                <a:tc>
                  <a:txBody>
                    <a:bodyPr/>
                    <a:lstStyle/>
                    <a:p>
                      <a:pPr algn="ctr"/>
                      <a:r>
                        <a:rPr lang="en-US" sz="1600" dirty="0" smtClean="0">
                          <a:latin typeface="Calibri" panose="020F0502020204030204" pitchFamily="34" charset="0"/>
                        </a:rPr>
                        <a:t>Advanced</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20000"/>
                      </a:schemeClr>
                    </a:solidFill>
                  </a:tcPr>
                </a:tc>
                <a:tc>
                  <a:txBody>
                    <a:bodyPr/>
                    <a:lstStyle/>
                    <a:p>
                      <a:pPr algn="ctr"/>
                      <a:r>
                        <a:rPr lang="en-US" sz="1600" dirty="0" smtClean="0">
                          <a:latin typeface="Calibri" panose="020F0502020204030204" pitchFamily="34" charset="0"/>
                        </a:rPr>
                        <a:t>Exceeds</a:t>
                      </a:r>
                      <a:r>
                        <a:rPr lang="en-US" sz="1600" baseline="0" dirty="0" smtClean="0">
                          <a:latin typeface="Calibri" panose="020F0502020204030204" pitchFamily="34" charset="0"/>
                        </a:rPr>
                        <a:t> Standard</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20000"/>
                      </a:schemeClr>
                    </a:solidFill>
                  </a:tcPr>
                </a:tc>
                <a:tc>
                  <a:txBody>
                    <a:bodyPr/>
                    <a:lstStyle/>
                    <a:p>
                      <a:pPr algn="ctr"/>
                      <a:r>
                        <a:rPr lang="en-US" sz="1600" dirty="0" smtClean="0">
                          <a:latin typeface="Calibri" panose="020F0502020204030204" pitchFamily="34" charset="0"/>
                        </a:rPr>
                        <a:t>150</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20000"/>
                      </a:schemeClr>
                    </a:solidFill>
                  </a:tcPr>
                </a:tc>
              </a:tr>
              <a:tr h="289560">
                <a:tc>
                  <a:txBody>
                    <a:bodyPr/>
                    <a:lstStyle/>
                    <a:p>
                      <a:pPr algn="ctr"/>
                      <a:r>
                        <a:rPr lang="en-US" sz="1600" dirty="0" smtClean="0">
                          <a:latin typeface="Calibri" panose="020F0502020204030204" pitchFamily="34" charset="0"/>
                        </a:rPr>
                        <a:t>Level 4</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600" dirty="0" smtClean="0">
                          <a:latin typeface="Calibri" panose="020F0502020204030204" pitchFamily="34" charset="0"/>
                        </a:rPr>
                        <a:t>Mastery</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600" dirty="0" smtClean="0">
                          <a:latin typeface="Calibri" panose="020F0502020204030204" pitchFamily="34" charset="0"/>
                        </a:rPr>
                        <a:t>----</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600" dirty="0" smtClean="0">
                          <a:latin typeface="Calibri" panose="020F0502020204030204" pitchFamily="34" charset="0"/>
                        </a:rPr>
                        <a:t>125</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289560">
                <a:tc>
                  <a:txBody>
                    <a:bodyPr/>
                    <a:lstStyle/>
                    <a:p>
                      <a:pPr algn="ctr"/>
                      <a:r>
                        <a:rPr lang="en-US" sz="1600" dirty="0" smtClean="0">
                          <a:latin typeface="Calibri" panose="020F0502020204030204" pitchFamily="34" charset="0"/>
                        </a:rPr>
                        <a:t>Level 3</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smtClean="0">
                          <a:latin typeface="Calibri" panose="020F0502020204030204" pitchFamily="34" charset="0"/>
                        </a:rPr>
                        <a:t>Basic</a:t>
                      </a:r>
                      <a:r>
                        <a:rPr lang="en-US" sz="1600" baseline="0" dirty="0" smtClean="0">
                          <a:latin typeface="Calibri" panose="020F0502020204030204" pitchFamily="34" charset="0"/>
                        </a:rPr>
                        <a:t> (Proficient)</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smtClean="0">
                          <a:latin typeface="Calibri" panose="020F0502020204030204" pitchFamily="34" charset="0"/>
                        </a:rPr>
                        <a:t>Meets Standard</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smtClean="0">
                          <a:latin typeface="Calibri" panose="020F0502020204030204" pitchFamily="34" charset="0"/>
                        </a:rPr>
                        <a:t>100</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289560">
                <a:tc>
                  <a:txBody>
                    <a:bodyPr/>
                    <a:lstStyle/>
                    <a:p>
                      <a:pPr algn="ctr"/>
                      <a:r>
                        <a:rPr lang="en-US" sz="1600" dirty="0" smtClean="0">
                          <a:latin typeface="Calibri" panose="020F0502020204030204" pitchFamily="34" charset="0"/>
                        </a:rPr>
                        <a:t>Level 2 or Level 1</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rPr>
                        <a:t>Approaching Basic/Unsatisfactory </a:t>
                      </a:r>
                      <a:br>
                        <a:rPr lang="en-US" sz="1600" dirty="0" smtClean="0">
                          <a:latin typeface="Calibri" panose="020F0502020204030204" pitchFamily="34" charset="0"/>
                        </a:rPr>
                      </a:br>
                      <a:r>
                        <a:rPr lang="en-US" sz="1600" dirty="0" smtClean="0">
                          <a:latin typeface="Calibri" panose="020F0502020204030204" pitchFamily="34" charset="0"/>
                        </a:rPr>
                        <a:t>(Non-proficient)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600" dirty="0" smtClean="0">
                          <a:latin typeface="Calibri" panose="020F0502020204030204" pitchFamily="34" charset="0"/>
                        </a:rPr>
                        <a:t>Working Towards Standard</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600" dirty="0" smtClean="0">
                          <a:latin typeface="Calibri" panose="020F0502020204030204" pitchFamily="34" charset="0"/>
                        </a:rPr>
                        <a:t>0</a:t>
                      </a:r>
                      <a:endParaRPr lang="en-US" sz="16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bl>
          </a:graphicData>
        </a:graphic>
      </p:graphicFrame>
    </p:spTree>
    <p:extLst>
      <p:ext uri="{BB962C8B-B14F-4D97-AF65-F5344CB8AC3E}">
        <p14:creationId xmlns:p14="http://schemas.microsoft.com/office/powerpoint/2010/main" val="70834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K-8 School SPS: </a:t>
            </a:r>
            <a:br>
              <a:rPr lang="en-US" sz="2500" dirty="0" smtClean="0"/>
            </a:br>
            <a:r>
              <a:rPr lang="en-US" sz="2500" dirty="0" smtClean="0"/>
              <a:t>Dropout/Credit Accumulation Index (DCAI)</a:t>
            </a:r>
            <a:br>
              <a:rPr lang="en-US" sz="2500" dirty="0" smtClean="0"/>
            </a:br>
            <a:r>
              <a:rPr lang="en-US" sz="2500" dirty="0" smtClean="0"/>
              <a:t>(Slide 2 of 3)</a:t>
            </a:r>
            <a:endParaRPr lang="en-US" sz="2500" dirty="0"/>
          </a:p>
        </p:txBody>
      </p:sp>
      <p:sp>
        <p:nvSpPr>
          <p:cNvPr id="5" name="Footer Placeholder 4"/>
          <p:cNvSpPr>
            <a:spLocks noGrp="1"/>
          </p:cNvSpPr>
          <p:nvPr>
            <p:ph type="ftr" sz="quarter" idx="3"/>
          </p:nvPr>
        </p:nvSpPr>
        <p:spPr/>
        <p:txBody>
          <a:bodyPr/>
          <a:lstStyle/>
          <a:p>
            <a:r>
              <a:rPr lang="en-US" smtClean="0"/>
              <a:t>Louisiana Believes</a:t>
            </a:r>
            <a:endParaRPr lang="en-US" dirty="0" smtClean="0"/>
          </a:p>
        </p:txBody>
      </p:sp>
      <p:sp>
        <p:nvSpPr>
          <p:cNvPr id="3" name="Content Placeholder 2"/>
          <p:cNvSpPr>
            <a:spLocks noGrp="1"/>
          </p:cNvSpPr>
          <p:nvPr>
            <p:ph sz="quarter" idx="10"/>
          </p:nvPr>
        </p:nvSpPr>
        <p:spPr>
          <a:xfrm>
            <a:off x="152400" y="1219200"/>
            <a:ext cx="5257800" cy="5257800"/>
          </a:xfrm>
        </p:spPr>
        <p:txBody>
          <a:bodyPr>
            <a:normAutofit lnSpcReduction="10000"/>
          </a:bodyPr>
          <a:lstStyle/>
          <a:p>
            <a:pPr marL="0" indent="0">
              <a:lnSpc>
                <a:spcPct val="110000"/>
              </a:lnSpc>
              <a:spcBef>
                <a:spcPts val="200"/>
              </a:spcBef>
              <a:buNone/>
            </a:pPr>
            <a:r>
              <a:rPr lang="en-US" sz="1800" b="1" dirty="0" smtClean="0">
                <a:latin typeface="Calibri" panose="020F0502020204030204" pitchFamily="34" charset="0"/>
              </a:rPr>
              <a:t>Purpose</a:t>
            </a:r>
          </a:p>
          <a:p>
            <a:pPr marL="0" indent="0">
              <a:lnSpc>
                <a:spcPct val="110000"/>
              </a:lnSpc>
              <a:spcBef>
                <a:spcPts val="200"/>
              </a:spcBef>
              <a:buNone/>
            </a:pPr>
            <a:r>
              <a:rPr lang="en-US" sz="1800" dirty="0">
                <a:latin typeface="Calibri" panose="020F0502020204030204" pitchFamily="34" charset="0"/>
              </a:rPr>
              <a:t>This measure encourages successful transition to high school, as well as access to Carnegie credits in middle school.</a:t>
            </a:r>
          </a:p>
          <a:p>
            <a:pPr marL="0" indent="0">
              <a:lnSpc>
                <a:spcPct val="110000"/>
              </a:lnSpc>
              <a:spcBef>
                <a:spcPts val="200"/>
              </a:spcBef>
              <a:buNone/>
            </a:pPr>
            <a:endParaRPr lang="en-US" sz="1800" b="1" dirty="0" smtClean="0">
              <a:latin typeface="Calibri" panose="020F0502020204030204" pitchFamily="34" charset="0"/>
            </a:endParaRPr>
          </a:p>
          <a:p>
            <a:pPr marL="0" indent="0">
              <a:lnSpc>
                <a:spcPct val="110000"/>
              </a:lnSpc>
              <a:spcBef>
                <a:spcPts val="200"/>
              </a:spcBef>
              <a:buNone/>
            </a:pPr>
            <a:r>
              <a:rPr lang="en-US" sz="1800" b="1" dirty="0" smtClean="0">
                <a:latin typeface="Calibri" panose="020F0502020204030204" pitchFamily="34" charset="0"/>
              </a:rPr>
              <a:t>Accountability</a:t>
            </a:r>
            <a:endParaRPr lang="en-US" sz="1800" dirty="0" smtClean="0">
              <a:latin typeface="Calibri" panose="020F0502020204030204" pitchFamily="34" charset="0"/>
            </a:endParaRPr>
          </a:p>
          <a:p>
            <a:pPr>
              <a:lnSpc>
                <a:spcPct val="110000"/>
              </a:lnSpc>
              <a:spcBef>
                <a:spcPts val="200"/>
              </a:spcBef>
            </a:pPr>
            <a:r>
              <a:rPr lang="en-US" sz="1800" dirty="0" smtClean="0">
                <a:solidFill>
                  <a:srgbClr val="000000"/>
                </a:solidFill>
                <a:latin typeface="Calibri" panose="020F0502020204030204" pitchFamily="34" charset="0"/>
              </a:rPr>
              <a:t>DCAI is calculated for schools that include grade 8.</a:t>
            </a:r>
          </a:p>
          <a:p>
            <a:pPr>
              <a:lnSpc>
                <a:spcPct val="110000"/>
              </a:lnSpc>
              <a:spcBef>
                <a:spcPts val="200"/>
              </a:spcBef>
            </a:pPr>
            <a:r>
              <a:rPr lang="en-US" sz="1800" dirty="0" smtClean="0">
                <a:solidFill>
                  <a:srgbClr val="000000"/>
                </a:solidFill>
                <a:latin typeface="Calibri" panose="020F0502020204030204" pitchFamily="34" charset="0"/>
              </a:rPr>
              <a:t>Points are based on the number of Carnegie Credits earned through the end of grade 9 (and transitional 9</a:t>
            </a:r>
            <a:r>
              <a:rPr lang="en-US" sz="1800" baseline="30000" dirty="0" smtClean="0">
                <a:solidFill>
                  <a:srgbClr val="000000"/>
                </a:solidFill>
                <a:latin typeface="Calibri" panose="020F0502020204030204" pitchFamily="34" charset="0"/>
              </a:rPr>
              <a:t>th</a:t>
            </a:r>
            <a:r>
              <a:rPr lang="en-US" sz="1800" dirty="0" smtClean="0">
                <a:solidFill>
                  <a:srgbClr val="000000"/>
                </a:solidFill>
                <a:latin typeface="Calibri" panose="020F0502020204030204" pitchFamily="34" charset="0"/>
              </a:rPr>
              <a:t>, where applicable) and/or dropout status.</a:t>
            </a:r>
          </a:p>
          <a:p>
            <a:pPr marL="0" indent="0">
              <a:lnSpc>
                <a:spcPct val="110000"/>
              </a:lnSpc>
              <a:spcBef>
                <a:spcPts val="200"/>
              </a:spcBef>
              <a:buNone/>
            </a:pPr>
            <a:endParaRPr lang="en-US" sz="1800" dirty="0" smtClean="0">
              <a:latin typeface="Calibri" panose="020F0502020204030204" pitchFamily="34" charset="0"/>
            </a:endParaRPr>
          </a:p>
          <a:p>
            <a:pPr marL="0" indent="0">
              <a:lnSpc>
                <a:spcPct val="110000"/>
              </a:lnSpc>
              <a:spcBef>
                <a:spcPts val="200"/>
              </a:spcBef>
              <a:buNone/>
            </a:pPr>
            <a:r>
              <a:rPr lang="en-US" sz="1800" b="1" dirty="0" smtClean="0">
                <a:latin typeface="Calibri" panose="020F0502020204030204" pitchFamily="34" charset="0"/>
              </a:rPr>
              <a:t>Policy Flags</a:t>
            </a:r>
          </a:p>
          <a:p>
            <a:pPr>
              <a:lnSpc>
                <a:spcPct val="110000"/>
              </a:lnSpc>
              <a:spcBef>
                <a:spcPts val="200"/>
              </a:spcBef>
            </a:pPr>
            <a:r>
              <a:rPr lang="en-US" sz="1800" dirty="0" smtClean="0">
                <a:latin typeface="Calibri" panose="020F0502020204030204" pitchFamily="34" charset="0"/>
              </a:rPr>
              <a:t>To count toward DCAI, </a:t>
            </a:r>
            <a:r>
              <a:rPr lang="en-US" sz="1800" dirty="0">
                <a:latin typeface="Calibri" panose="020F0502020204030204" pitchFamily="34" charset="0"/>
              </a:rPr>
              <a:t>s</a:t>
            </a:r>
            <a:r>
              <a:rPr lang="en-US" sz="1800" dirty="0" smtClean="0">
                <a:latin typeface="Calibri" panose="020F0502020204030204" pitchFamily="34" charset="0"/>
              </a:rPr>
              <a:t>tudents must be full academic year in grade 8 and 9 (or transitional 9</a:t>
            </a:r>
            <a:r>
              <a:rPr lang="en-US" sz="1800" baseline="30000" dirty="0" smtClean="0">
                <a:latin typeface="Calibri" panose="020F0502020204030204" pitchFamily="34" charset="0"/>
              </a:rPr>
              <a:t>th</a:t>
            </a:r>
            <a:r>
              <a:rPr lang="en-US" sz="1800" dirty="0" smtClean="0">
                <a:latin typeface="Calibri" panose="020F0502020204030204" pitchFamily="34" charset="0"/>
              </a:rPr>
              <a:t>, where applicable), if earning Carnegie credits.</a:t>
            </a:r>
          </a:p>
          <a:p>
            <a:pPr>
              <a:lnSpc>
                <a:spcPct val="110000"/>
              </a:lnSpc>
              <a:spcBef>
                <a:spcPts val="200"/>
              </a:spcBef>
            </a:pPr>
            <a:r>
              <a:rPr lang="en-US" sz="1800" dirty="0" smtClean="0">
                <a:latin typeface="Calibri" panose="020F0502020204030204" pitchFamily="34" charset="0"/>
              </a:rPr>
              <a:t>Students transferring districts between grade 8 and 9 are still eligible to earn points for DCAI.</a:t>
            </a:r>
          </a:p>
        </p:txBody>
      </p:sp>
      <p:graphicFrame>
        <p:nvGraphicFramePr>
          <p:cNvPr id="4" name="Table 3"/>
          <p:cNvGraphicFramePr>
            <a:graphicFrameLocks noGrp="1"/>
          </p:cNvGraphicFramePr>
          <p:nvPr>
            <p:extLst>
              <p:ext uri="{D42A27DB-BD31-4B8C-83A1-F6EECF244321}">
                <p14:modId xmlns:p14="http://schemas.microsoft.com/office/powerpoint/2010/main" val="784077075"/>
              </p:ext>
            </p:extLst>
          </p:nvPr>
        </p:nvGraphicFramePr>
        <p:xfrm>
          <a:off x="5410200" y="1295400"/>
          <a:ext cx="3505200" cy="5167728"/>
        </p:xfrm>
        <a:graphic>
          <a:graphicData uri="http://schemas.openxmlformats.org/drawingml/2006/table">
            <a:tbl>
              <a:tblPr firstRow="1" bandRow="1">
                <a:tableStyleId>{5C22544A-7EE6-4342-B048-85BDC9FD1C3A}</a:tableStyleId>
              </a:tblPr>
              <a:tblGrid>
                <a:gridCol w="1752600"/>
                <a:gridCol w="1752600"/>
              </a:tblGrid>
              <a:tr h="621616">
                <a:tc>
                  <a:txBody>
                    <a:bodyPr/>
                    <a:lstStyle/>
                    <a:p>
                      <a:pPr algn="ctr"/>
                      <a:r>
                        <a:rPr lang="en-US" dirty="0" smtClean="0">
                          <a:solidFill>
                            <a:schemeClr val="tx1"/>
                          </a:solidFill>
                          <a:latin typeface="Calibri" panose="020F0502020204030204" pitchFamily="34" charset="0"/>
                        </a:rPr>
                        <a:t>Carnegie Course Credits</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rPr>
                        <a:t>DCAI</a:t>
                      </a:r>
                      <a:r>
                        <a:rPr lang="en-US" baseline="0" dirty="0" smtClean="0">
                          <a:solidFill>
                            <a:schemeClr val="tx1"/>
                          </a:solidFill>
                          <a:latin typeface="Calibri" panose="020F0502020204030204" pitchFamily="34" charset="0"/>
                        </a:rPr>
                        <a:t> Points Per Student</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85946">
                <a:tc>
                  <a:txBody>
                    <a:bodyPr/>
                    <a:lstStyle/>
                    <a:p>
                      <a:pPr algn="ctr"/>
                      <a:r>
                        <a:rPr lang="en-US" dirty="0" smtClean="0">
                          <a:latin typeface="Calibri" panose="020F0502020204030204" pitchFamily="34" charset="0"/>
                        </a:rPr>
                        <a:t>6</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150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85946">
                <a:tc>
                  <a:txBody>
                    <a:bodyPr/>
                    <a:lstStyle/>
                    <a:p>
                      <a:pPr algn="ctr"/>
                      <a:r>
                        <a:rPr lang="en-US" dirty="0" smtClean="0">
                          <a:latin typeface="Calibri" panose="020F0502020204030204" pitchFamily="34" charset="0"/>
                        </a:rPr>
                        <a:t>5.5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125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85946">
                <a:tc>
                  <a:txBody>
                    <a:bodyPr/>
                    <a:lstStyle/>
                    <a:p>
                      <a:pPr algn="ctr"/>
                      <a:r>
                        <a:rPr lang="en-US" dirty="0" smtClean="0">
                          <a:latin typeface="Calibri" panose="020F0502020204030204" pitchFamily="34" charset="0"/>
                        </a:rPr>
                        <a:t>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100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85946">
                <a:tc>
                  <a:txBody>
                    <a:bodyPr/>
                    <a:lstStyle/>
                    <a:p>
                      <a:pPr algn="ctr"/>
                      <a:r>
                        <a:rPr lang="en-US" dirty="0" smtClean="0">
                          <a:latin typeface="Calibri" panose="020F0502020204030204" pitchFamily="34" charset="0"/>
                        </a:rPr>
                        <a:t>4.5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75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85946">
                <a:tc>
                  <a:txBody>
                    <a:bodyPr/>
                    <a:lstStyle/>
                    <a:p>
                      <a:pPr algn="ctr"/>
                      <a:r>
                        <a:rPr lang="en-US" dirty="0" smtClean="0">
                          <a:latin typeface="Calibri" panose="020F0502020204030204" pitchFamily="34" charset="0"/>
                        </a:rPr>
                        <a:t>4</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50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85946">
                <a:tc>
                  <a:txBody>
                    <a:bodyPr/>
                    <a:lstStyle/>
                    <a:p>
                      <a:pPr algn="ctr"/>
                      <a:r>
                        <a:rPr lang="en-US" dirty="0" smtClean="0">
                          <a:latin typeface="Calibri" panose="020F0502020204030204" pitchFamily="34" charset="0"/>
                        </a:rPr>
                        <a:t>3.5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25</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85946">
                <a:tc>
                  <a:txBody>
                    <a:bodyPr/>
                    <a:lstStyle/>
                    <a:p>
                      <a:pPr algn="ctr"/>
                      <a:r>
                        <a:rPr lang="en-US" dirty="0" smtClean="0">
                          <a:latin typeface="Calibri" panose="020F0502020204030204" pitchFamily="34" charset="0"/>
                        </a:rPr>
                        <a:t>3 or less</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621616">
                <a:tc>
                  <a:txBody>
                    <a:bodyPr/>
                    <a:lstStyle/>
                    <a:p>
                      <a:pPr algn="ctr"/>
                      <a:r>
                        <a:rPr lang="en-US" dirty="0" smtClean="0">
                          <a:latin typeface="Calibri" panose="020F0502020204030204" pitchFamily="34" charset="0"/>
                        </a:rPr>
                        <a:t>3</a:t>
                      </a:r>
                      <a:r>
                        <a:rPr lang="en-US" baseline="30000" dirty="0" smtClean="0">
                          <a:latin typeface="Calibri" panose="020F0502020204030204" pitchFamily="34" charset="0"/>
                        </a:rPr>
                        <a:t>rd</a:t>
                      </a:r>
                      <a:r>
                        <a:rPr lang="en-US" dirty="0" smtClean="0">
                          <a:latin typeface="Calibri" panose="020F0502020204030204" pitchFamily="34" charset="0"/>
                        </a:rPr>
                        <a:t> year 8</a:t>
                      </a:r>
                      <a:r>
                        <a:rPr lang="en-US" baseline="30000" dirty="0" smtClean="0">
                          <a:latin typeface="Calibri" panose="020F0502020204030204" pitchFamily="34" charset="0"/>
                        </a:rPr>
                        <a:t>th</a:t>
                      </a:r>
                      <a:r>
                        <a:rPr lang="en-US" dirty="0" smtClean="0">
                          <a:latin typeface="Calibri" panose="020F0502020204030204" pitchFamily="34" charset="0"/>
                        </a:rPr>
                        <a:t> grade student</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85946">
                <a:tc>
                  <a:txBody>
                    <a:bodyPr/>
                    <a:lstStyle/>
                    <a:p>
                      <a:pPr algn="ctr"/>
                      <a:r>
                        <a:rPr lang="en-US" dirty="0" smtClean="0">
                          <a:latin typeface="Calibri" panose="020F0502020204030204" pitchFamily="34" charset="0"/>
                        </a:rPr>
                        <a:t>Dropout</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0</a:t>
                      </a:r>
                      <a:endParaRPr lang="en-US"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403163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3200" dirty="0" smtClean="0"/>
              <a:t>K-8 School SPS: Progress </a:t>
            </a:r>
            <a:r>
              <a:rPr lang="en-US" sz="3200" dirty="0"/>
              <a:t>Points </a:t>
            </a:r>
            <a:r>
              <a:rPr lang="en-US" b="1" dirty="0" smtClean="0"/>
              <a:t/>
            </a:r>
            <a:br>
              <a:rPr lang="en-US" b="1" dirty="0" smtClean="0"/>
            </a:br>
            <a:r>
              <a:rPr lang="en-US" sz="2500" dirty="0" smtClean="0"/>
              <a:t>(</a:t>
            </a:r>
            <a:r>
              <a:rPr lang="en-US" sz="2500" dirty="0"/>
              <a:t>S</a:t>
            </a:r>
            <a:r>
              <a:rPr lang="en-US" sz="2500" dirty="0" smtClean="0"/>
              <a:t>lide </a:t>
            </a:r>
            <a:r>
              <a:rPr lang="en-US" sz="2500" dirty="0"/>
              <a:t>3</a:t>
            </a:r>
            <a:r>
              <a:rPr lang="en-US" sz="2500" dirty="0" smtClean="0"/>
              <a:t> </a:t>
            </a:r>
            <a:r>
              <a:rPr lang="en-US" sz="2500" dirty="0"/>
              <a:t>of 3</a:t>
            </a:r>
            <a:r>
              <a:rPr lang="en-US" sz="2500" dirty="0" smtClean="0"/>
              <a:t>)</a:t>
            </a:r>
            <a:endParaRPr lang="en-US" sz="2500"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2" name="TextBox 1"/>
          <p:cNvSpPr txBox="1"/>
          <p:nvPr/>
        </p:nvSpPr>
        <p:spPr>
          <a:xfrm>
            <a:off x="228600" y="1295400"/>
            <a:ext cx="8534400" cy="646331"/>
          </a:xfrm>
          <a:prstGeom prst="rect">
            <a:avLst/>
          </a:prstGeom>
          <a:noFill/>
          <a:ln>
            <a:noFill/>
          </a:ln>
        </p:spPr>
        <p:txBody>
          <a:bodyPr wrap="square" rtlCol="0">
            <a:spAutoFit/>
          </a:bodyPr>
          <a:lstStyle/>
          <a:p>
            <a:endParaRPr lang="en-US" dirty="0"/>
          </a:p>
          <a:p>
            <a:endParaRPr lang="en-US" dirty="0"/>
          </a:p>
        </p:txBody>
      </p:sp>
      <p:sp>
        <p:nvSpPr>
          <p:cNvPr id="16" name="Rectangle 15"/>
          <p:cNvSpPr/>
          <p:nvPr/>
        </p:nvSpPr>
        <p:spPr>
          <a:xfrm>
            <a:off x="152400" y="1143000"/>
            <a:ext cx="8686800" cy="3970318"/>
          </a:xfrm>
          <a:prstGeom prst="rect">
            <a:avLst/>
          </a:prstGeom>
        </p:spPr>
        <p:txBody>
          <a:bodyPr wrap="square">
            <a:spAutoFit/>
          </a:bodyPr>
          <a:lstStyle/>
          <a:p>
            <a:pPr marL="231775" lvl="1">
              <a:spcBef>
                <a:spcPts val="200"/>
              </a:spcBef>
            </a:pPr>
            <a:r>
              <a:rPr lang="en-US" b="1" dirty="0" smtClean="0">
                <a:latin typeface="Calibri" panose="020F0502020204030204" pitchFamily="34" charset="0"/>
              </a:rPr>
              <a:t>Progress Points</a:t>
            </a:r>
          </a:p>
          <a:p>
            <a:pPr marL="231775" lvl="1">
              <a:spcBef>
                <a:spcPts val="200"/>
              </a:spcBef>
            </a:pPr>
            <a:r>
              <a:rPr lang="en-US" dirty="0">
                <a:latin typeface="Calibri" panose="020F0502020204030204" pitchFamily="34" charset="0"/>
              </a:rPr>
              <a:t>S</a:t>
            </a:r>
            <a:r>
              <a:rPr lang="en-US" dirty="0" smtClean="0">
                <a:latin typeface="Calibri" panose="020F0502020204030204" pitchFamily="34" charset="0"/>
              </a:rPr>
              <a:t>chools </a:t>
            </a:r>
            <a:r>
              <a:rPr lang="en-US" dirty="0">
                <a:latin typeface="Calibri" panose="020F0502020204030204" pitchFamily="34" charset="0"/>
              </a:rPr>
              <a:t>may earn up to 10 progress points for </a:t>
            </a:r>
            <a:r>
              <a:rPr lang="en-US" dirty="0" smtClean="0">
                <a:latin typeface="Calibri" panose="020F0502020204030204" pitchFamily="34" charset="0"/>
              </a:rPr>
              <a:t>prior year non</a:t>
            </a:r>
            <a:r>
              <a:rPr lang="en-US" dirty="0">
                <a:latin typeface="Calibri" panose="020F0502020204030204" pitchFamily="34" charset="0"/>
              </a:rPr>
              <a:t>-proficient students </a:t>
            </a:r>
            <a:r>
              <a:rPr lang="en-US" dirty="0" smtClean="0">
                <a:latin typeface="Calibri" panose="020F0502020204030204" pitchFamily="34" charset="0"/>
              </a:rPr>
              <a:t>who exceed their expected score </a:t>
            </a:r>
            <a:r>
              <a:rPr lang="en-US" dirty="0">
                <a:latin typeface="Calibri" panose="020F0502020204030204" pitchFamily="34" charset="0"/>
              </a:rPr>
              <a:t>as defined on the </a:t>
            </a:r>
            <a:r>
              <a:rPr lang="en-US" dirty="0">
                <a:latin typeface="Calibri" panose="020F0502020204030204" pitchFamily="34" charset="0"/>
                <a:hlinkClick r:id="rId3"/>
              </a:rPr>
              <a:t>K-8 Progress Point Fact Sheet</a:t>
            </a:r>
            <a:r>
              <a:rPr lang="en-US" dirty="0" smtClean="0">
                <a:latin typeface="Calibri" panose="020F0502020204030204" pitchFamily="34" charset="0"/>
              </a:rPr>
              <a:t>.</a:t>
            </a:r>
          </a:p>
          <a:p>
            <a:pPr marL="231775" lvl="1"/>
            <a:endParaRPr lang="en-US" sz="2400" dirty="0"/>
          </a:p>
          <a:p>
            <a:pPr marL="231775" lvl="1"/>
            <a:endParaRPr lang="en-US" sz="2400" dirty="0" smtClean="0"/>
          </a:p>
          <a:p>
            <a:pPr marL="231775" lvl="1"/>
            <a:endParaRPr lang="en-US" sz="2400" dirty="0"/>
          </a:p>
          <a:p>
            <a:pPr marL="231775" lvl="1"/>
            <a:endParaRPr lang="en-US" sz="2400" dirty="0" smtClean="0"/>
          </a:p>
          <a:p>
            <a:pPr marL="231775" lvl="1"/>
            <a:endParaRPr lang="en-US" sz="2400" dirty="0"/>
          </a:p>
          <a:p>
            <a:pPr marL="231775" lvl="1"/>
            <a:endParaRPr lang="en-US" sz="2400" dirty="0" smtClean="0"/>
          </a:p>
          <a:p>
            <a:pPr marL="231775" lvl="1"/>
            <a:endParaRPr lang="en-US" dirty="0"/>
          </a:p>
          <a:p>
            <a:pPr marL="231775" lvl="1"/>
            <a:r>
              <a:rPr lang="en-US" b="1" dirty="0" smtClean="0"/>
              <a:t>Eligible Students:</a:t>
            </a:r>
            <a:endParaRPr lang="en-US" b="1" dirty="0"/>
          </a:p>
          <a:p>
            <a:pPr marL="231775" lvl="1"/>
            <a:endParaRPr lang="en-US" dirty="0" smtClean="0"/>
          </a:p>
        </p:txBody>
      </p:sp>
      <p:graphicFrame>
        <p:nvGraphicFramePr>
          <p:cNvPr id="8" name="Diagram 7"/>
          <p:cNvGraphicFramePr/>
          <p:nvPr>
            <p:extLst>
              <p:ext uri="{D42A27DB-BD31-4B8C-83A1-F6EECF244321}">
                <p14:modId xmlns:p14="http://schemas.microsoft.com/office/powerpoint/2010/main" val="2715428624"/>
              </p:ext>
            </p:extLst>
          </p:nvPr>
        </p:nvGraphicFramePr>
        <p:xfrm>
          <a:off x="457200" y="4267200"/>
          <a:ext cx="81534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55780481"/>
              </p:ext>
            </p:extLst>
          </p:nvPr>
        </p:nvGraphicFramePr>
        <p:xfrm>
          <a:off x="152400" y="2057400"/>
          <a:ext cx="8839200" cy="2072640"/>
        </p:xfrm>
        <a:graphic>
          <a:graphicData uri="http://schemas.openxmlformats.org/drawingml/2006/table">
            <a:tbl>
              <a:tblPr firstRow="1" bandRow="1">
                <a:tableStyleId>{5C22544A-7EE6-4342-B048-85BDC9FD1C3A}</a:tableStyleId>
              </a:tblPr>
              <a:tblGrid>
                <a:gridCol w="2895600"/>
                <a:gridCol w="5943600"/>
              </a:tblGrid>
              <a:tr h="228600">
                <a:tc>
                  <a:txBody>
                    <a:bodyPr/>
                    <a:lstStyle/>
                    <a:p>
                      <a:pPr algn="ctr"/>
                      <a:r>
                        <a:rPr lang="en-US" sz="1400" dirty="0" smtClean="0">
                          <a:solidFill>
                            <a:schemeClr val="tx1"/>
                          </a:solidFill>
                          <a:latin typeface="Calibri" panose="020F0502020204030204" pitchFamily="34" charset="0"/>
                        </a:rPr>
                        <a:t>Consideration</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400" dirty="0" smtClean="0">
                          <a:solidFill>
                            <a:schemeClr val="tx1"/>
                          </a:solidFill>
                          <a:latin typeface="Calibri" panose="020F0502020204030204" pitchFamily="34" charset="0"/>
                        </a:rPr>
                        <a:t>Policy</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370840">
                <a:tc>
                  <a:txBody>
                    <a:bodyPr/>
                    <a:lstStyle/>
                    <a:p>
                      <a:pPr algn="ctr"/>
                      <a:r>
                        <a:rPr lang="en-US" sz="1400" dirty="0" smtClean="0">
                          <a:latin typeface="Calibri" panose="020F0502020204030204" pitchFamily="34" charset="0"/>
                        </a:rPr>
                        <a:t>Eligible</a:t>
                      </a:r>
                      <a:r>
                        <a:rPr lang="en-US" sz="1400" baseline="0" dirty="0" smtClean="0">
                          <a:latin typeface="Calibri" panose="020F0502020204030204" pitchFamily="34" charset="0"/>
                        </a:rPr>
                        <a:t> Students</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School must have 10+</a:t>
                      </a:r>
                      <a:r>
                        <a:rPr lang="en-US" sz="1400" baseline="0" dirty="0" smtClean="0">
                          <a:latin typeface="Calibri" panose="020F0502020204030204" pitchFamily="34" charset="0"/>
                        </a:rPr>
                        <a:t> students with school-level VAM scores who were </a:t>
                      </a:r>
                      <a:r>
                        <a:rPr lang="en-US" sz="1400" b="0" baseline="0" dirty="0" smtClean="0">
                          <a:latin typeface="Calibri" panose="020F0502020204030204" pitchFamily="34" charset="0"/>
                        </a:rPr>
                        <a:t>non-proficient in prior year </a:t>
                      </a:r>
                      <a:r>
                        <a:rPr lang="en-US" sz="1400" baseline="0" dirty="0" smtClean="0">
                          <a:latin typeface="Calibri" panose="020F0502020204030204" pitchFamily="34" charset="0"/>
                        </a:rPr>
                        <a:t>in math, ELA, or both</a:t>
                      </a:r>
                      <a:endParaRPr lang="en-US" sz="140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370840">
                <a:tc>
                  <a:txBody>
                    <a:bodyPr/>
                    <a:lstStyle/>
                    <a:p>
                      <a:pPr algn="ctr"/>
                      <a:r>
                        <a:rPr lang="en-US" sz="1400" dirty="0" smtClean="0">
                          <a:latin typeface="Calibri" panose="020F0502020204030204" pitchFamily="34" charset="0"/>
                        </a:rPr>
                        <a:t>Required Success</a:t>
                      </a:r>
                      <a:r>
                        <a:rPr lang="en-US" sz="1400" baseline="0" dirty="0" smtClean="0">
                          <a:latin typeface="Calibri" panose="020F0502020204030204" pitchFamily="34" charset="0"/>
                        </a:rPr>
                        <a:t> Rate</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rPr>
                        <a:t>Schools must have </a:t>
                      </a:r>
                      <a:r>
                        <a:rPr lang="en-US" sz="1400" b="0" dirty="0" smtClean="0">
                          <a:latin typeface="Calibri" panose="020F0502020204030204" pitchFamily="34" charset="0"/>
                        </a:rPr>
                        <a:t>more than 50% </a:t>
                      </a:r>
                      <a:r>
                        <a:rPr lang="en-US" sz="1400" dirty="0" smtClean="0">
                          <a:latin typeface="Calibri" panose="020F0502020204030204" pitchFamily="34" charset="0"/>
                        </a:rPr>
                        <a:t>of the eligible students exceed their expected</a:t>
                      </a:r>
                      <a:r>
                        <a:rPr lang="en-US" sz="1400" baseline="0" dirty="0" smtClean="0">
                          <a:latin typeface="Calibri" panose="020F0502020204030204" pitchFamily="34" charset="0"/>
                        </a:rPr>
                        <a:t> score </a:t>
                      </a:r>
                      <a:r>
                        <a:rPr lang="en-US" sz="1400" dirty="0" smtClean="0">
                          <a:latin typeface="Calibri" panose="020F0502020204030204" pitchFamily="34" charset="0"/>
                        </a:rPr>
                        <a:t>in math, ELA, or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70840">
                <a:tc>
                  <a:txBody>
                    <a:bodyPr/>
                    <a:lstStyle/>
                    <a:p>
                      <a:pPr algn="ctr"/>
                      <a:r>
                        <a:rPr lang="en-US" sz="1400" dirty="0" smtClean="0">
                          <a:latin typeface="Calibri" panose="020F0502020204030204" pitchFamily="34" charset="0"/>
                        </a:rPr>
                        <a:t>Reward</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l"/>
                      <a:r>
                        <a:rPr lang="en-US" sz="1400" dirty="0" smtClean="0">
                          <a:latin typeface="Calibri" panose="020F0502020204030204" pitchFamily="34" charset="0"/>
                        </a:rPr>
                        <a:t>Schools will receive</a:t>
                      </a:r>
                      <a:r>
                        <a:rPr lang="en-US" sz="1400" b="1" dirty="0" smtClean="0">
                          <a:latin typeface="Calibri" panose="020F0502020204030204" pitchFamily="34" charset="0"/>
                        </a:rPr>
                        <a:t> </a:t>
                      </a:r>
                      <a:r>
                        <a:rPr lang="en-US" sz="1400" b="0" dirty="0" smtClean="0">
                          <a:latin typeface="Calibri" panose="020F0502020204030204" pitchFamily="34" charset="0"/>
                        </a:rPr>
                        <a:t>.1 </a:t>
                      </a:r>
                      <a:r>
                        <a:rPr lang="en-US" sz="1400" dirty="0" smtClean="0">
                          <a:latin typeface="Calibri" panose="020F0502020204030204" pitchFamily="34" charset="0"/>
                        </a:rPr>
                        <a:t>for students scoring Unsatisfactory in prior year and </a:t>
                      </a:r>
                      <a:r>
                        <a:rPr lang="en-US" sz="1400" b="0" dirty="0" smtClean="0">
                          <a:latin typeface="Calibri" panose="020F0502020204030204" pitchFamily="34" charset="0"/>
                        </a:rPr>
                        <a:t>.05 </a:t>
                      </a:r>
                      <a:r>
                        <a:rPr lang="en-US" sz="1400" dirty="0" smtClean="0">
                          <a:latin typeface="Calibri" panose="020F0502020204030204" pitchFamily="34" charset="0"/>
                        </a:rPr>
                        <a:t>for students</a:t>
                      </a:r>
                      <a:r>
                        <a:rPr lang="en-US" sz="1400" baseline="0" dirty="0" smtClean="0">
                          <a:latin typeface="Calibri" panose="020F0502020204030204" pitchFamily="34" charset="0"/>
                        </a:rPr>
                        <a:t> scoring </a:t>
                      </a:r>
                      <a:r>
                        <a:rPr lang="en-US" sz="1400" dirty="0" smtClean="0">
                          <a:latin typeface="Calibri" panose="020F0502020204030204" pitchFamily="34" charset="0"/>
                        </a:rPr>
                        <a:t>Approaching Basic in prior year who exceed expectations in current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291167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8" name="Rectangle 7"/>
          <p:cNvSpPr/>
          <p:nvPr/>
        </p:nvSpPr>
        <p:spPr>
          <a:xfrm>
            <a:off x="0" y="1270001"/>
            <a:ext cx="9144000" cy="304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Content Placeholder 11"/>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r>
              <a:rPr lang="en-US" sz="1800" dirty="0" smtClean="0">
                <a:latin typeface="Calibri" panose="020F0502020204030204" pitchFamily="34" charset="0"/>
              </a:rPr>
              <a:t>LEAP 2025 Vision</a:t>
            </a:r>
          </a:p>
          <a:p>
            <a:pPr marL="0" indent="0">
              <a:spcBef>
                <a:spcPts val="200"/>
              </a:spcBef>
              <a:buNone/>
            </a:pPr>
            <a:r>
              <a:rPr lang="en-US" sz="1800" dirty="0">
                <a:latin typeface="Calibri" panose="020F0502020204030204" pitchFamily="34" charset="0"/>
              </a:rPr>
              <a:t>2015-2016 Assessment Plan</a:t>
            </a:r>
          </a:p>
          <a:p>
            <a:pPr marL="0" indent="0">
              <a:spcBef>
                <a:spcPts val="200"/>
              </a:spcBef>
              <a:buNone/>
            </a:pPr>
            <a:r>
              <a:rPr lang="en-US" sz="1800" dirty="0" smtClean="0">
                <a:latin typeface="Calibri" panose="020F0502020204030204" pitchFamily="34" charset="0"/>
              </a:rPr>
              <a:t>2015-2016 Accountability Overview</a:t>
            </a:r>
          </a:p>
          <a:p>
            <a:pPr marL="0" indent="0">
              <a:spcBef>
                <a:spcPts val="200"/>
              </a:spcBef>
              <a:buNone/>
            </a:pPr>
            <a:r>
              <a:rPr lang="en-US" sz="1800" dirty="0">
                <a:latin typeface="Calibri" panose="020F0502020204030204" pitchFamily="34" charset="0"/>
              </a:rPr>
              <a:t>Resources and Support</a:t>
            </a: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p:txBody>
      </p:sp>
    </p:spTree>
    <p:extLst>
      <p:ext uri="{BB962C8B-B14F-4D97-AF65-F5344CB8AC3E}">
        <p14:creationId xmlns:p14="http://schemas.microsoft.com/office/powerpoint/2010/main" val="3860944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Accountability</a:t>
            </a:r>
            <a:endParaRPr lang="en-US" sz="3200" dirty="0"/>
          </a:p>
        </p:txBody>
      </p:sp>
      <p:sp>
        <p:nvSpPr>
          <p:cNvPr id="5" name="Content Placeholder 2"/>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pPr>
            <a:r>
              <a:rPr lang="en-US" sz="1800" b="1" dirty="0" smtClean="0">
                <a:latin typeface="Calibri" panose="020F0502020204030204" pitchFamily="34" charset="0"/>
              </a:rPr>
              <a:t>System Overview</a:t>
            </a:r>
            <a:endParaRPr lang="en-US" sz="1800" b="1" dirty="0">
              <a:latin typeface="Calibri" panose="020F0502020204030204" pitchFamily="34" charset="0"/>
            </a:endParaRPr>
          </a:p>
          <a:p>
            <a:pPr marL="0" indent="0">
              <a:spcBef>
                <a:spcPts val="200"/>
              </a:spcBef>
              <a:buNone/>
            </a:pPr>
            <a:r>
              <a:rPr lang="en-US" sz="1800" dirty="0">
                <a:latin typeface="Calibri" panose="020F0502020204030204" pitchFamily="34" charset="0"/>
              </a:rPr>
              <a:t>F</a:t>
            </a:r>
            <a:r>
              <a:rPr lang="en-US" sz="1800" dirty="0" smtClean="0">
                <a:latin typeface="Calibri" panose="020F0502020204030204" pitchFamily="34" charset="0"/>
              </a:rPr>
              <a:t>or schools </a:t>
            </a:r>
            <a:r>
              <a:rPr lang="en-US" sz="1800" dirty="0">
                <a:latin typeface="Calibri" panose="020F0502020204030204" pitchFamily="34" charset="0"/>
              </a:rPr>
              <a:t>with grades </a:t>
            </a:r>
            <a:r>
              <a:rPr lang="en-US" sz="1800" dirty="0" smtClean="0">
                <a:latin typeface="Calibri" panose="020F0502020204030204" pitchFamily="34" charset="0"/>
              </a:rPr>
              <a:t>9-12, the accountability system </a:t>
            </a:r>
            <a:r>
              <a:rPr lang="en-US" sz="1800" dirty="0">
                <a:latin typeface="Calibri" panose="020F0502020204030204" pitchFamily="34" charset="0"/>
              </a:rPr>
              <a:t>includes student assessment </a:t>
            </a:r>
            <a:r>
              <a:rPr lang="en-US" sz="1800" dirty="0" smtClean="0">
                <a:latin typeface="Calibri" panose="020F0502020204030204" pitchFamily="34" charset="0"/>
              </a:rPr>
              <a:t>performance on both EOC and ACT, progress points, cohort graduation rate, and strength of diploma (graduation index).</a:t>
            </a:r>
            <a:r>
              <a:rPr lang="en-US" sz="1800" b="1" dirty="0">
                <a:latin typeface="Calibri" panose="020F0502020204030204" pitchFamily="34" charset="0"/>
              </a:rPr>
              <a:t> </a:t>
            </a:r>
            <a:endParaRPr lang="en-US" sz="1800" b="1" dirty="0" smtClean="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Resources</a:t>
            </a:r>
            <a:r>
              <a:rPr lang="en-US" sz="1800" b="1" dirty="0">
                <a:latin typeface="Calibri" panose="020F0502020204030204" pitchFamily="34" charset="0"/>
              </a:rPr>
              <a:t>:</a:t>
            </a:r>
          </a:p>
          <a:p>
            <a:pPr marL="285750" indent="-285750">
              <a:spcBef>
                <a:spcPts val="200"/>
              </a:spcBef>
              <a:buFont typeface="Arial"/>
              <a:buChar char="•"/>
            </a:pPr>
            <a:r>
              <a:rPr lang="en-US" sz="1800" dirty="0">
                <a:latin typeface="Calibri" panose="020F0502020204030204" pitchFamily="34" charset="0"/>
                <a:hlinkClick r:id="rId3"/>
              </a:rPr>
              <a:t>Jump Start Accountability Fact Sheet</a:t>
            </a:r>
            <a:endParaRPr lang="en-US" sz="1800" dirty="0">
              <a:latin typeface="Calibri" panose="020F0502020204030204" pitchFamily="34" charset="0"/>
            </a:endParaRPr>
          </a:p>
          <a:p>
            <a:pPr marL="285750" indent="-285750">
              <a:spcBef>
                <a:spcPts val="200"/>
              </a:spcBef>
              <a:buFont typeface="Arial"/>
              <a:buChar char="•"/>
            </a:pPr>
            <a:r>
              <a:rPr lang="en-US" sz="1800" dirty="0">
                <a:latin typeface="Calibri" panose="020F0502020204030204" pitchFamily="34" charset="0"/>
                <a:hlinkClick r:id="rId4"/>
              </a:rPr>
              <a:t>High School Progress Points Fact </a:t>
            </a:r>
            <a:r>
              <a:rPr lang="en-US" sz="1800" dirty="0" smtClean="0">
                <a:latin typeface="Calibri" panose="020F0502020204030204" pitchFamily="34" charset="0"/>
                <a:hlinkClick r:id="rId4"/>
              </a:rPr>
              <a:t>Sheet</a:t>
            </a:r>
            <a:endParaRPr lang="en-US" sz="1800" dirty="0" smtClean="0"/>
          </a:p>
          <a:p>
            <a:pPr marL="0" indent="0">
              <a:spcBef>
                <a:spcPts val="600"/>
              </a:spcBef>
              <a:spcAft>
                <a:spcPts val="600"/>
              </a:spcAft>
              <a:buNone/>
            </a:pPr>
            <a:endParaRPr lang="en-US" sz="1800" dirty="0"/>
          </a:p>
          <a:p>
            <a:pPr marL="0" indent="0">
              <a:spcBef>
                <a:spcPts val="600"/>
              </a:spcBef>
              <a:spcAft>
                <a:spcPts val="600"/>
              </a:spcAft>
              <a:buNone/>
            </a:pPr>
            <a:endParaRPr lang="en-US" sz="1800" dirty="0"/>
          </a:p>
          <a:p>
            <a:pPr marL="0" indent="0">
              <a:buFont typeface="Arial" pitchFamily="34" charset="0"/>
              <a:buNone/>
            </a:pPr>
            <a:endParaRPr lang="en-US" sz="1800" dirty="0" smtClean="0"/>
          </a:p>
        </p:txBody>
      </p:sp>
      <p:graphicFrame>
        <p:nvGraphicFramePr>
          <p:cNvPr id="8" name="Table 7"/>
          <p:cNvGraphicFramePr>
            <a:graphicFrameLocks noGrp="1"/>
          </p:cNvGraphicFramePr>
          <p:nvPr>
            <p:extLst>
              <p:ext uri="{D42A27DB-BD31-4B8C-83A1-F6EECF244321}">
                <p14:modId xmlns:p14="http://schemas.microsoft.com/office/powerpoint/2010/main" val="3312168104"/>
              </p:ext>
            </p:extLst>
          </p:nvPr>
        </p:nvGraphicFramePr>
        <p:xfrm>
          <a:off x="1181100" y="2438400"/>
          <a:ext cx="6781800" cy="2865120"/>
        </p:xfrm>
        <a:graphic>
          <a:graphicData uri="http://schemas.openxmlformats.org/drawingml/2006/table">
            <a:tbl>
              <a:tblPr firstRow="1" bandRow="1">
                <a:tableStyleId>{FABFCF23-3B69-468F-B69F-88F6DE6A72F2}</a:tableStyleId>
              </a:tblPr>
              <a:tblGrid>
                <a:gridCol w="3390900"/>
                <a:gridCol w="3390900"/>
              </a:tblGrid>
              <a:tr h="433642">
                <a:tc gridSpan="2">
                  <a:txBody>
                    <a:bodyPr/>
                    <a:lstStyle/>
                    <a:p>
                      <a:pPr algn="ctr"/>
                      <a:r>
                        <a:rPr lang="en-US" dirty="0" smtClean="0">
                          <a:solidFill>
                            <a:schemeClr val="tx1"/>
                          </a:solidFill>
                        </a:rPr>
                        <a:t>Grades 9-12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a:endParaRPr lang="en-US" dirty="0"/>
                    </a:p>
                  </a:txBody>
                  <a:tcPr/>
                </a:tc>
              </a:tr>
              <a:tr h="433642">
                <a:tc>
                  <a:txBody>
                    <a:bodyPr/>
                    <a:lstStyle/>
                    <a:p>
                      <a:pPr algn="ctr"/>
                      <a:r>
                        <a:rPr lang="en-US" dirty="0" smtClean="0"/>
                        <a:t>Assessment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33642">
                <a:tc>
                  <a:txBody>
                    <a:bodyPr/>
                    <a:lstStyle/>
                    <a:p>
                      <a:pPr algn="ctr"/>
                      <a:r>
                        <a:rPr lang="en-US" dirty="0" smtClean="0"/>
                        <a:t>ACT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558354">
                <a:tc>
                  <a:txBody>
                    <a:bodyPr/>
                    <a:lstStyle/>
                    <a:p>
                      <a:pPr algn="ctr"/>
                      <a:r>
                        <a:rPr lang="en-US" dirty="0" smtClean="0"/>
                        <a:t>Cohort Graduation Rate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558354">
                <a:tc>
                  <a:txBody>
                    <a:bodyPr/>
                    <a:lstStyle/>
                    <a:p>
                      <a:pPr algn="ctr"/>
                      <a:r>
                        <a:rPr lang="en-US" dirty="0" smtClean="0"/>
                        <a:t>Strength of Diploma </a:t>
                      </a:r>
                    </a:p>
                    <a:p>
                      <a:pPr algn="ctr"/>
                      <a:r>
                        <a:rPr lang="en-US" dirty="0" smtClean="0"/>
                        <a:t>(Graduation</a:t>
                      </a:r>
                      <a:r>
                        <a:rPr lang="en-US" baseline="0" dirty="0" smtClean="0"/>
                        <a:t> Index)</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t>25%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20040">
                <a:tc gridSpan="2">
                  <a:txBody>
                    <a:bodyPr/>
                    <a:lstStyle/>
                    <a:p>
                      <a:pPr algn="ctr"/>
                      <a:r>
                        <a:rPr lang="en-US" dirty="0" smtClean="0"/>
                        <a:t>+ Progress Points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397076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Accountability</a:t>
            </a:r>
            <a:endParaRPr lang="en-US" sz="3200" dirty="0"/>
          </a:p>
        </p:txBody>
      </p:sp>
      <p:sp>
        <p:nvSpPr>
          <p:cNvPr id="5" name="Content Placeholder 2"/>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pPr>
            <a:r>
              <a:rPr lang="en-US" sz="1800" b="1" dirty="0" smtClean="0">
                <a:latin typeface="Calibri" panose="020F0502020204030204" pitchFamily="34" charset="0"/>
              </a:rPr>
              <a:t>System Overview</a:t>
            </a:r>
            <a:endParaRPr lang="en-US" sz="1800" b="1" dirty="0">
              <a:latin typeface="Calibri" panose="020F0502020204030204" pitchFamily="34" charset="0"/>
            </a:endParaRPr>
          </a:p>
          <a:p>
            <a:pPr marL="0" indent="0">
              <a:spcBef>
                <a:spcPts val="200"/>
              </a:spcBef>
              <a:buNone/>
            </a:pPr>
            <a:r>
              <a:rPr lang="en-US" sz="1800" dirty="0">
                <a:latin typeface="Calibri" panose="020F0502020204030204" pitchFamily="34" charset="0"/>
              </a:rPr>
              <a:t>F</a:t>
            </a:r>
            <a:r>
              <a:rPr lang="en-US" sz="1800" dirty="0" smtClean="0">
                <a:latin typeface="Calibri" panose="020F0502020204030204" pitchFamily="34" charset="0"/>
              </a:rPr>
              <a:t>or schools </a:t>
            </a:r>
            <a:r>
              <a:rPr lang="en-US" sz="1800" dirty="0">
                <a:latin typeface="Calibri" panose="020F0502020204030204" pitchFamily="34" charset="0"/>
              </a:rPr>
              <a:t>with grades </a:t>
            </a:r>
            <a:r>
              <a:rPr lang="en-US" sz="1800" dirty="0" smtClean="0">
                <a:latin typeface="Calibri" panose="020F0502020204030204" pitchFamily="34" charset="0"/>
              </a:rPr>
              <a:t>9-12, the accountability system </a:t>
            </a:r>
            <a:r>
              <a:rPr lang="en-US" sz="1800" dirty="0">
                <a:latin typeface="Calibri" panose="020F0502020204030204" pitchFamily="34" charset="0"/>
              </a:rPr>
              <a:t>includes student assessment </a:t>
            </a:r>
            <a:r>
              <a:rPr lang="en-US" sz="1800" dirty="0" smtClean="0">
                <a:latin typeface="Calibri" panose="020F0502020204030204" pitchFamily="34" charset="0"/>
              </a:rPr>
              <a:t>performance on both EOC and ACT, progress points, cohort graduation rate, and strength of diploma (graduation index</a:t>
            </a:r>
            <a:r>
              <a:rPr lang="en-US" sz="1800" dirty="0">
                <a:latin typeface="Calibri" panose="020F0502020204030204" pitchFamily="34" charset="0"/>
              </a:rPr>
              <a:t>). </a:t>
            </a: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r>
              <a:rPr lang="en-US" sz="1800" dirty="0" smtClean="0">
                <a:latin typeface="Calibri" panose="020F0502020204030204" pitchFamily="34" charset="0"/>
              </a:rPr>
              <a:t>*</a:t>
            </a:r>
            <a:r>
              <a:rPr lang="en-US" sz="1800" dirty="0">
                <a:latin typeface="Calibri" panose="020F0502020204030204" pitchFamily="34" charset="0"/>
              </a:rPr>
              <a:t>Note: SPS ranges fro 2014-2015 and 2015-2016 will continue to be comparable to the 2012-2013 distributions, by school type. </a:t>
            </a:r>
          </a:p>
          <a:p>
            <a:pPr marL="0" indent="0">
              <a:spcBef>
                <a:spcPts val="600"/>
              </a:spcBef>
              <a:spcAft>
                <a:spcPts val="600"/>
              </a:spcAft>
              <a:buNone/>
            </a:pPr>
            <a:endParaRPr lang="en-US" sz="1800" dirty="0"/>
          </a:p>
          <a:p>
            <a:pPr marL="0" indent="0">
              <a:buFont typeface="Arial" pitchFamily="34" charset="0"/>
              <a:buNone/>
            </a:pPr>
            <a:endParaRPr lang="en-US" sz="1800" dirty="0" smtClean="0"/>
          </a:p>
        </p:txBody>
      </p:sp>
      <p:graphicFrame>
        <p:nvGraphicFramePr>
          <p:cNvPr id="8" name="Table 7"/>
          <p:cNvGraphicFramePr>
            <a:graphicFrameLocks noGrp="1"/>
          </p:cNvGraphicFramePr>
          <p:nvPr>
            <p:extLst>
              <p:ext uri="{D42A27DB-BD31-4B8C-83A1-F6EECF244321}">
                <p14:modId xmlns:p14="http://schemas.microsoft.com/office/powerpoint/2010/main" val="4090161514"/>
              </p:ext>
            </p:extLst>
          </p:nvPr>
        </p:nvGraphicFramePr>
        <p:xfrm>
          <a:off x="2133600" y="2511201"/>
          <a:ext cx="4521200" cy="2597598"/>
        </p:xfrm>
        <a:graphic>
          <a:graphicData uri="http://schemas.openxmlformats.org/drawingml/2006/table">
            <a:tbl>
              <a:tblPr firstRow="1" bandRow="1">
                <a:tableStyleId>{FABFCF23-3B69-468F-B69F-88F6DE6A72F2}</a:tableStyleId>
              </a:tblPr>
              <a:tblGrid>
                <a:gridCol w="2260600"/>
                <a:gridCol w="2260600"/>
              </a:tblGrid>
              <a:tr h="439694">
                <a:tc>
                  <a:txBody>
                    <a:bodyPr/>
                    <a:lstStyle/>
                    <a:p>
                      <a:pPr algn="ctr"/>
                      <a:r>
                        <a:rPr lang="en-US" dirty="0" smtClean="0">
                          <a:solidFill>
                            <a:schemeClr val="tx1"/>
                          </a:solidFill>
                          <a:latin typeface="Calibri" panose="020F0502020204030204" pitchFamily="34" charset="0"/>
                        </a:rPr>
                        <a:t>Letter Grade</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rPr>
                        <a:t>SPS Range</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39694">
                <a:tc>
                  <a:txBody>
                    <a:bodyPr/>
                    <a:lstStyle/>
                    <a:p>
                      <a:pPr algn="ctr"/>
                      <a:r>
                        <a:rPr lang="en-US" dirty="0" smtClean="0">
                          <a:solidFill>
                            <a:schemeClr val="tx1"/>
                          </a:solidFill>
                          <a:latin typeface="Calibri" panose="020F0502020204030204" pitchFamily="34" charset="0"/>
                        </a:rPr>
                        <a:t>A</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solidFill>
                            <a:schemeClr val="tx1"/>
                          </a:solidFill>
                          <a:latin typeface="Calibri" panose="020F0502020204030204" pitchFamily="34" charset="0"/>
                        </a:rPr>
                        <a:t>100.0 – 150.0</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39694">
                <a:tc>
                  <a:txBody>
                    <a:bodyPr/>
                    <a:lstStyle/>
                    <a:p>
                      <a:pPr algn="ctr"/>
                      <a:r>
                        <a:rPr lang="en-US" dirty="0" smtClean="0">
                          <a:solidFill>
                            <a:schemeClr val="tx1"/>
                          </a:solidFill>
                          <a:latin typeface="Calibri" panose="020F0502020204030204" pitchFamily="34" charset="0"/>
                        </a:rPr>
                        <a:t>B</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solidFill>
                            <a:schemeClr val="tx1"/>
                          </a:solidFill>
                          <a:latin typeface="Calibri" panose="020F0502020204030204" pitchFamily="34" charset="0"/>
                        </a:rPr>
                        <a:t>85.0 – 99.9</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33518">
                <a:tc>
                  <a:txBody>
                    <a:bodyPr/>
                    <a:lstStyle/>
                    <a:p>
                      <a:pPr algn="ctr"/>
                      <a:r>
                        <a:rPr lang="en-US" dirty="0" smtClean="0">
                          <a:solidFill>
                            <a:schemeClr val="tx1"/>
                          </a:solidFill>
                          <a:latin typeface="Calibri" panose="020F0502020204030204" pitchFamily="34" charset="0"/>
                        </a:rPr>
                        <a:t>C</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solidFill>
                            <a:schemeClr val="tx1"/>
                          </a:solidFill>
                          <a:latin typeface="Calibri" panose="020F0502020204030204" pitchFamily="34" charset="0"/>
                        </a:rPr>
                        <a:t>70.0 – 84.9</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00772">
                <a:tc>
                  <a:txBody>
                    <a:bodyPr/>
                    <a:lstStyle/>
                    <a:p>
                      <a:pPr algn="ctr"/>
                      <a:r>
                        <a:rPr lang="en-US" dirty="0" smtClean="0">
                          <a:solidFill>
                            <a:schemeClr val="tx1"/>
                          </a:solidFill>
                          <a:latin typeface="Calibri" panose="020F0502020204030204" pitchFamily="34" charset="0"/>
                        </a:rPr>
                        <a:t>D</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solidFill>
                            <a:schemeClr val="tx1"/>
                          </a:solidFill>
                          <a:latin typeface="Calibri" panose="020F0502020204030204" pitchFamily="34" charset="0"/>
                        </a:rPr>
                        <a:t>50.0 – 69.9</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44226">
                <a:tc>
                  <a:txBody>
                    <a:bodyPr/>
                    <a:lstStyle/>
                    <a:p>
                      <a:pPr algn="ctr"/>
                      <a:r>
                        <a:rPr lang="en-US" dirty="0" smtClean="0">
                          <a:solidFill>
                            <a:schemeClr val="tx1"/>
                          </a:solidFill>
                          <a:latin typeface="Calibri" panose="020F0502020204030204" pitchFamily="34" charset="0"/>
                        </a:rPr>
                        <a:t>F</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solidFill>
                            <a:schemeClr val="tx1"/>
                          </a:solidFill>
                          <a:latin typeface="Calibri" panose="020F0502020204030204" pitchFamily="34" charset="0"/>
                        </a:rPr>
                        <a:t>Below 50.0</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291265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EOC Exams</a:t>
            </a:r>
            <a:br>
              <a:rPr lang="en-US" sz="3200" dirty="0" smtClean="0"/>
            </a:br>
            <a:r>
              <a:rPr lang="en-US" sz="2500" dirty="0" smtClean="0"/>
              <a:t>(Slide 1 of </a:t>
            </a:r>
            <a:r>
              <a:rPr lang="en-US" sz="2500" dirty="0"/>
              <a:t>5</a:t>
            </a:r>
            <a:r>
              <a:rPr lang="en-US" sz="2500" dirty="0" smtClean="0"/>
              <a:t>)</a:t>
            </a:r>
            <a:endParaRPr lang="en-US" sz="2500" dirty="0"/>
          </a:p>
        </p:txBody>
      </p:sp>
      <p:sp>
        <p:nvSpPr>
          <p:cNvPr id="5" name="Content Placeholder 2"/>
          <p:cNvSpPr txBox="1">
            <a:spLocks/>
          </p:cNvSpPr>
          <p:nvPr/>
        </p:nvSpPr>
        <p:spPr>
          <a:xfrm>
            <a:off x="180753" y="1254642"/>
            <a:ext cx="8902996" cy="3622158"/>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r>
              <a:rPr lang="en-US" sz="1800" b="1" dirty="0" smtClean="0">
                <a:latin typeface="Calibri" panose="020F0502020204030204" pitchFamily="34" charset="0"/>
              </a:rPr>
              <a:t>Purpose and Tests</a:t>
            </a:r>
          </a:p>
          <a:p>
            <a:pPr marL="0" indent="0">
              <a:spcBef>
                <a:spcPts val="200"/>
              </a:spcBef>
              <a:buFont typeface="Arial" pitchFamily="34" charset="0"/>
              <a:buNone/>
            </a:pPr>
            <a:r>
              <a:rPr lang="en-US" sz="1800" dirty="0" smtClean="0">
                <a:latin typeface="Calibri" panose="020F0502020204030204" pitchFamily="34" charset="0"/>
              </a:rPr>
              <a:t>The End-Of-Course (EOC) tests assess whether students have mastered the standards of various high school core subjects. EOC tests are required in Algebra I, Geometry, English II, English III, Biology, and U.S. History.  </a:t>
            </a:r>
          </a:p>
          <a:p>
            <a:pPr marL="0" indent="0">
              <a:spcBef>
                <a:spcPts val="200"/>
              </a:spcBef>
              <a:buFont typeface="Arial" pitchFamily="34" charset="0"/>
              <a:buNone/>
            </a:pPr>
            <a:endParaRPr lang="en-US" sz="1800" b="1" dirty="0" smtClean="0">
              <a:latin typeface="Calibri" panose="020F0502020204030204" pitchFamily="34" charset="0"/>
            </a:endParaRPr>
          </a:p>
          <a:p>
            <a:pPr marL="0" indent="0">
              <a:spcBef>
                <a:spcPts val="200"/>
              </a:spcBef>
              <a:buFont typeface="Arial" pitchFamily="34" charset="0"/>
              <a:buNone/>
            </a:pPr>
            <a:r>
              <a:rPr lang="en-US" sz="1800" b="1" dirty="0" smtClean="0">
                <a:latin typeface="Calibri" panose="020F0502020204030204" pitchFamily="34" charset="0"/>
              </a:rPr>
              <a:t>Policy Flags</a:t>
            </a:r>
          </a:p>
          <a:p>
            <a:pPr marL="0" indent="0">
              <a:spcBef>
                <a:spcPts val="200"/>
              </a:spcBef>
              <a:buFont typeface="Arial" pitchFamily="34" charset="0"/>
              <a:buNone/>
            </a:pPr>
            <a:r>
              <a:rPr lang="en-US" sz="1800" dirty="0" smtClean="0">
                <a:latin typeface="Calibri" panose="020F0502020204030204" pitchFamily="34" charset="0"/>
              </a:rPr>
              <a:t>All high school students are required to take an ELA and math EOC exam by their 3</a:t>
            </a:r>
            <a:r>
              <a:rPr lang="en-US" sz="1800" baseline="30000" dirty="0" smtClean="0">
                <a:latin typeface="Calibri" panose="020F0502020204030204" pitchFamily="34" charset="0"/>
              </a:rPr>
              <a:t>rd</a:t>
            </a:r>
            <a:r>
              <a:rPr lang="en-US" sz="1800" dirty="0" smtClean="0">
                <a:latin typeface="Calibri" panose="020F0502020204030204" pitchFamily="34" charset="0"/>
              </a:rPr>
              <a:t> cohort year.  </a:t>
            </a:r>
          </a:p>
          <a:p>
            <a:pPr marL="0" indent="0">
              <a:spcBef>
                <a:spcPts val="200"/>
              </a:spcBef>
              <a:buFont typeface="Arial" pitchFamily="34" charset="0"/>
              <a:buNone/>
            </a:pPr>
            <a:endParaRPr lang="en-US" sz="1800" b="1" dirty="0" smtClean="0">
              <a:latin typeface="Calibri" panose="020F0502020204030204" pitchFamily="34" charset="0"/>
            </a:endParaRPr>
          </a:p>
          <a:p>
            <a:pPr marL="0" indent="0">
              <a:spcBef>
                <a:spcPts val="200"/>
              </a:spcBef>
              <a:buFont typeface="Arial" pitchFamily="34" charset="0"/>
              <a:buNone/>
            </a:pPr>
            <a:r>
              <a:rPr lang="en-US" sz="1800" b="1" dirty="0" smtClean="0">
                <a:latin typeface="Calibri" panose="020F0502020204030204" pitchFamily="34" charset="0"/>
              </a:rPr>
              <a:t>Accountability</a:t>
            </a:r>
          </a:p>
          <a:p>
            <a:pPr marL="0" indent="0">
              <a:buFont typeface="Arial" pitchFamily="34" charset="0"/>
              <a:buNone/>
            </a:pPr>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2145505070"/>
              </p:ext>
            </p:extLst>
          </p:nvPr>
        </p:nvGraphicFramePr>
        <p:xfrm>
          <a:off x="1066800" y="4343400"/>
          <a:ext cx="6781800" cy="1941006"/>
        </p:xfrm>
        <a:graphic>
          <a:graphicData uri="http://schemas.openxmlformats.org/drawingml/2006/table">
            <a:tbl>
              <a:tblPr firstRow="1" bandRow="1">
                <a:tableStyleId>{F5AB1C69-6EDB-4FF4-983F-18BD219EF322}</a:tableStyleId>
              </a:tblPr>
              <a:tblGrid>
                <a:gridCol w="3390900"/>
                <a:gridCol w="3390900"/>
              </a:tblGrid>
              <a:tr h="433642">
                <a:tc>
                  <a:txBody>
                    <a:bodyPr/>
                    <a:lstStyle/>
                    <a:p>
                      <a:pPr algn="ctr"/>
                      <a:r>
                        <a:rPr lang="en-US" dirty="0" smtClean="0">
                          <a:solidFill>
                            <a:schemeClr val="tx1"/>
                          </a:solidFill>
                          <a:latin typeface="Calibri" panose="020F0502020204030204" pitchFamily="34" charset="0"/>
                        </a:rPr>
                        <a:t>EOC Score/Level</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rPr>
                        <a:t>Points</a:t>
                      </a:r>
                      <a:r>
                        <a:rPr lang="en-US" baseline="0" dirty="0" smtClean="0">
                          <a:solidFill>
                            <a:schemeClr val="tx1"/>
                          </a:solidFill>
                          <a:latin typeface="Calibri" panose="020F0502020204030204" pitchFamily="34" charset="0"/>
                        </a:rPr>
                        <a:t> Earned Per Test</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33642">
                <a:tc>
                  <a:txBody>
                    <a:bodyPr/>
                    <a:lstStyle/>
                    <a:p>
                      <a:pPr algn="ctr"/>
                      <a:r>
                        <a:rPr lang="en-US" dirty="0" smtClean="0">
                          <a:latin typeface="Calibri" panose="020F0502020204030204" pitchFamily="34" charset="0"/>
                        </a:rPr>
                        <a:t>Excellent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150 points</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33642">
                <a:tc>
                  <a:txBody>
                    <a:bodyPr/>
                    <a:lstStyle/>
                    <a:p>
                      <a:pPr algn="ctr"/>
                      <a:r>
                        <a:rPr lang="en-US" dirty="0" smtClean="0">
                          <a:latin typeface="Calibri" panose="020F0502020204030204" pitchFamily="34" charset="0"/>
                        </a:rPr>
                        <a:t>Good</a:t>
                      </a:r>
                      <a:r>
                        <a:rPr lang="en-US" baseline="0" dirty="0" smtClean="0">
                          <a:latin typeface="Calibri" panose="020F0502020204030204" pitchFamily="34" charset="0"/>
                        </a:rPr>
                        <a:t> (Proficient)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100 points</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558354">
                <a:tc>
                  <a:txBody>
                    <a:bodyPr/>
                    <a:lstStyle/>
                    <a:p>
                      <a:pPr algn="ctr"/>
                      <a:r>
                        <a:rPr lang="en-US" dirty="0" smtClean="0">
                          <a:latin typeface="Calibri" panose="020F0502020204030204" pitchFamily="34" charset="0"/>
                        </a:rPr>
                        <a:t>Fair</a:t>
                      </a:r>
                      <a:r>
                        <a:rPr lang="en-US" baseline="0" dirty="0" smtClean="0">
                          <a:latin typeface="Calibri" panose="020F0502020204030204" pitchFamily="34" charset="0"/>
                        </a:rPr>
                        <a:t> or Needs Improvement </a:t>
                      </a:r>
                    </a:p>
                    <a:p>
                      <a:pPr algn="ctr"/>
                      <a:r>
                        <a:rPr lang="en-US" baseline="0" dirty="0" smtClean="0">
                          <a:latin typeface="Calibri" panose="020F0502020204030204" pitchFamily="34" charset="0"/>
                        </a:rPr>
                        <a:t>(Non-proficient)</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0 points</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4085295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ACT and </a:t>
            </a:r>
            <a:r>
              <a:rPr lang="en-US" sz="3200" dirty="0" err="1" smtClean="0"/>
              <a:t>WorkKeys</a:t>
            </a:r>
            <a:r>
              <a:rPr lang="en-US" sz="3200" dirty="0" smtClean="0"/>
              <a:t> </a:t>
            </a:r>
            <a:br>
              <a:rPr lang="en-US" sz="3200" dirty="0" smtClean="0"/>
            </a:br>
            <a:r>
              <a:rPr lang="en-US" sz="2500" dirty="0" smtClean="0"/>
              <a:t>(</a:t>
            </a:r>
            <a:r>
              <a:rPr lang="en-US" sz="2500" dirty="0"/>
              <a:t>S</a:t>
            </a:r>
            <a:r>
              <a:rPr lang="en-US" sz="2500" dirty="0" smtClean="0"/>
              <a:t>lide </a:t>
            </a:r>
            <a:r>
              <a:rPr lang="en-US" sz="2500" dirty="0"/>
              <a:t>2</a:t>
            </a:r>
            <a:r>
              <a:rPr lang="en-US" sz="2500" dirty="0" smtClean="0"/>
              <a:t> of </a:t>
            </a:r>
            <a:r>
              <a:rPr lang="en-US" sz="2500" dirty="0"/>
              <a:t>5</a:t>
            </a:r>
            <a:r>
              <a:rPr lang="en-US" sz="2500" dirty="0" smtClean="0"/>
              <a:t>)</a:t>
            </a:r>
            <a:endParaRPr lang="en-US" sz="2500" dirty="0"/>
          </a:p>
        </p:txBody>
      </p:sp>
      <p:sp>
        <p:nvSpPr>
          <p:cNvPr id="3" name="Content Placeholder 2"/>
          <p:cNvSpPr>
            <a:spLocks noGrp="1"/>
          </p:cNvSpPr>
          <p:nvPr>
            <p:ph sz="quarter" idx="10"/>
          </p:nvPr>
        </p:nvSpPr>
        <p:spPr>
          <a:xfrm>
            <a:off x="228600" y="1143000"/>
            <a:ext cx="5867400" cy="5410200"/>
          </a:xfrm>
        </p:spPr>
        <p:txBody>
          <a:bodyPr>
            <a:noAutofit/>
          </a:bodyPr>
          <a:lstStyle/>
          <a:p>
            <a:pPr marL="0" indent="0">
              <a:spcBef>
                <a:spcPts val="200"/>
              </a:spcBef>
              <a:buNone/>
            </a:pPr>
            <a:r>
              <a:rPr lang="en-US" sz="1800" b="1" dirty="0" smtClean="0">
                <a:latin typeface="Calibri" panose="020F0502020204030204" pitchFamily="34" charset="0"/>
              </a:rPr>
              <a:t>Purpose</a:t>
            </a:r>
          </a:p>
          <a:p>
            <a:pPr marL="0" indent="0">
              <a:spcBef>
                <a:spcPts val="200"/>
              </a:spcBef>
              <a:buNone/>
            </a:pPr>
            <a:r>
              <a:rPr lang="en-US" sz="1800" dirty="0" smtClean="0">
                <a:latin typeface="Calibri" panose="020F0502020204030204" pitchFamily="34" charset="0"/>
              </a:rPr>
              <a:t>All Louisiana students in grade 11 take the ACT, a nationally recognized measure of college and career readiness</a:t>
            </a:r>
            <a:r>
              <a:rPr lang="en-US" sz="1800" dirty="0">
                <a:latin typeface="Calibri" panose="020F0502020204030204" pitchFamily="34" charset="0"/>
              </a:rPr>
              <a:t>. Beginning in 2014-15, </a:t>
            </a:r>
            <a:r>
              <a:rPr lang="en-US" sz="1800" dirty="0" smtClean="0">
                <a:latin typeface="Calibri" panose="020F0502020204030204" pitchFamily="34" charset="0"/>
              </a:rPr>
              <a:t>some Louisiana </a:t>
            </a:r>
            <a:r>
              <a:rPr lang="en-US" sz="1800" dirty="0">
                <a:latin typeface="Calibri" panose="020F0502020204030204" pitchFamily="34" charset="0"/>
              </a:rPr>
              <a:t>students took ACT </a:t>
            </a:r>
            <a:r>
              <a:rPr lang="en-US" sz="1800" dirty="0" err="1">
                <a:latin typeface="Calibri" panose="020F0502020204030204" pitchFamily="34" charset="0"/>
              </a:rPr>
              <a:t>WorkKeys</a:t>
            </a:r>
            <a:r>
              <a:rPr lang="en-US" sz="1800" dirty="0">
                <a:latin typeface="Calibri" panose="020F0502020204030204" pitchFamily="34" charset="0"/>
              </a:rPr>
              <a:t>, a nationally recognized workforce readiness assessment.  </a:t>
            </a:r>
            <a:endParaRPr lang="en-US" sz="1800" dirty="0" smtClean="0">
              <a:latin typeface="Calibri" panose="020F0502020204030204" pitchFamily="34" charset="0"/>
            </a:endParaRPr>
          </a:p>
          <a:p>
            <a:pPr marL="0" indent="0">
              <a:spcBef>
                <a:spcPts val="200"/>
              </a:spcBef>
              <a:buNone/>
            </a:pPr>
            <a:endParaRPr lang="en-US" sz="1500" dirty="0" smtClean="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Accountability</a:t>
            </a:r>
            <a:endParaRPr lang="en-US" sz="1800" b="1" dirty="0">
              <a:latin typeface="Calibri" panose="020F0502020204030204" pitchFamily="34" charset="0"/>
            </a:endParaRPr>
          </a:p>
          <a:p>
            <a:pPr marL="0" indent="0">
              <a:spcBef>
                <a:spcPts val="200"/>
              </a:spcBef>
              <a:buNone/>
            </a:pPr>
            <a:r>
              <a:rPr lang="en-US" sz="1800" dirty="0" smtClean="0">
                <a:latin typeface="Calibri" panose="020F0502020204030204" pitchFamily="34" charset="0"/>
              </a:rPr>
              <a:t>Schools earn points for the highest composite score earned by a student through the April testing date of their senior year. </a:t>
            </a:r>
            <a:r>
              <a:rPr lang="en-US" sz="1800" dirty="0">
                <a:latin typeface="Calibri" panose="020F0502020204030204" pitchFamily="34" charset="0"/>
              </a:rPr>
              <a:t>Beginning in </a:t>
            </a:r>
            <a:r>
              <a:rPr lang="en-US" sz="1800" dirty="0" smtClean="0">
                <a:latin typeface="Calibri" panose="020F0502020204030204" pitchFamily="34" charset="0"/>
              </a:rPr>
              <a:t>2015-2016</a:t>
            </a:r>
            <a:r>
              <a:rPr lang="en-US" sz="1800" dirty="0">
                <a:latin typeface="Calibri" panose="020F0502020204030204" pitchFamily="34" charset="0"/>
              </a:rPr>
              <a:t>, </a:t>
            </a:r>
            <a:r>
              <a:rPr lang="en-US" sz="1800" dirty="0" err="1">
                <a:latin typeface="Calibri" panose="020F0502020204030204" pitchFamily="34" charset="0"/>
              </a:rPr>
              <a:t>WorkKeys</a:t>
            </a:r>
            <a:r>
              <a:rPr lang="en-US" sz="1800" dirty="0">
                <a:latin typeface="Calibri" panose="020F0502020204030204" pitchFamily="34" charset="0"/>
              </a:rPr>
              <a:t> will be included in the ACT index for </a:t>
            </a:r>
            <a:r>
              <a:rPr lang="en-US" sz="1800" dirty="0" smtClean="0">
                <a:latin typeface="Calibri" panose="020F0502020204030204" pitchFamily="34" charset="0"/>
              </a:rPr>
              <a:t>accountability.</a:t>
            </a:r>
            <a:endParaRPr lang="en-US" sz="1800" dirty="0" smtClean="0">
              <a:solidFill>
                <a:srgbClr val="FF0000"/>
              </a:solidFill>
              <a:latin typeface="Calibri" panose="020F0502020204030204" pitchFamily="34" charset="0"/>
            </a:endParaRPr>
          </a:p>
          <a:p>
            <a:pPr marL="0" indent="0">
              <a:spcBef>
                <a:spcPts val="200"/>
              </a:spcBef>
              <a:buNone/>
            </a:pPr>
            <a:endParaRPr lang="en-US" sz="1500" b="1" dirty="0" smtClean="0">
              <a:solidFill>
                <a:srgbClr val="000000"/>
              </a:solidFill>
              <a:latin typeface="Calibri" panose="020F0502020204030204" pitchFamily="34" charset="0"/>
            </a:endParaRPr>
          </a:p>
          <a:p>
            <a:pPr marL="0" indent="0">
              <a:spcBef>
                <a:spcPts val="200"/>
              </a:spcBef>
              <a:buNone/>
            </a:pPr>
            <a:r>
              <a:rPr lang="en-US" sz="1800" b="1" dirty="0" smtClean="0">
                <a:solidFill>
                  <a:srgbClr val="000000"/>
                </a:solidFill>
                <a:latin typeface="Calibri" panose="020F0502020204030204" pitchFamily="34" charset="0"/>
              </a:rPr>
              <a:t>Policy Flags</a:t>
            </a:r>
          </a:p>
          <a:p>
            <a:pPr marL="0" indent="0">
              <a:spcBef>
                <a:spcPts val="200"/>
              </a:spcBef>
              <a:buNone/>
            </a:pPr>
            <a:r>
              <a:rPr lang="en-US" sz="1800" dirty="0" smtClean="0">
                <a:solidFill>
                  <a:srgbClr val="000000"/>
                </a:solidFill>
                <a:latin typeface="Calibri" panose="020F0502020204030204" pitchFamily="34" charset="0"/>
              </a:rPr>
              <a:t>Students who do not take the ACT receive a score of 0 for accountability purposes, unless they are a LAA 1 student.</a:t>
            </a:r>
          </a:p>
          <a:p>
            <a:pPr marL="0" lvl="0" indent="0">
              <a:spcBef>
                <a:spcPts val="200"/>
              </a:spcBef>
              <a:buNone/>
            </a:pPr>
            <a:r>
              <a:rPr lang="en-US" sz="1800" dirty="0" smtClean="0">
                <a:latin typeface="Calibri" panose="020F0502020204030204" pitchFamily="34" charset="0"/>
              </a:rPr>
              <a:t>A </a:t>
            </a:r>
            <a:r>
              <a:rPr lang="en-US" sz="1800" dirty="0">
                <a:latin typeface="Calibri" panose="020F0502020204030204" pitchFamily="34" charset="0"/>
              </a:rPr>
              <a:t>concordance table comparing ACT and ACT </a:t>
            </a:r>
            <a:r>
              <a:rPr lang="en-US" sz="1800" dirty="0" err="1">
                <a:latin typeface="Calibri" panose="020F0502020204030204" pitchFamily="34" charset="0"/>
              </a:rPr>
              <a:t>WorkKeys</a:t>
            </a:r>
            <a:r>
              <a:rPr lang="en-US" sz="1800" dirty="0">
                <a:latin typeface="Calibri" panose="020F0502020204030204" pitchFamily="34" charset="0"/>
              </a:rPr>
              <a:t> will be produced in the fall of </a:t>
            </a:r>
            <a:r>
              <a:rPr lang="en-US" sz="1800" dirty="0" smtClean="0">
                <a:latin typeface="Calibri" panose="020F0502020204030204" pitchFamily="34" charset="0"/>
              </a:rPr>
              <a:t>2015.  Students </a:t>
            </a:r>
            <a:r>
              <a:rPr lang="en-US" sz="1800" dirty="0">
                <a:latin typeface="Calibri" panose="020F0502020204030204" pitchFamily="34" charset="0"/>
              </a:rPr>
              <a:t>earning a score of silver or higher will generate points for schools in </a:t>
            </a:r>
            <a:r>
              <a:rPr lang="en-US" sz="1800" dirty="0" smtClean="0">
                <a:latin typeface="Calibri" panose="020F0502020204030204" pitchFamily="34" charset="0"/>
              </a:rPr>
              <a:t>2015-2016.</a:t>
            </a:r>
            <a:endParaRPr lang="en-US" sz="18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77421737"/>
              </p:ext>
            </p:extLst>
          </p:nvPr>
        </p:nvGraphicFramePr>
        <p:xfrm>
          <a:off x="6096000" y="1371600"/>
          <a:ext cx="2819400" cy="4615815"/>
        </p:xfrm>
        <a:graphic>
          <a:graphicData uri="http://schemas.openxmlformats.org/drawingml/2006/table">
            <a:tbl>
              <a:tblPr firstRow="1" bandRow="1">
                <a:tableStyleId>{F5AB1C69-6EDB-4FF4-983F-18BD219EF322}</a:tableStyleId>
              </a:tblPr>
              <a:tblGrid>
                <a:gridCol w="1447800"/>
                <a:gridCol w="1371600"/>
              </a:tblGrid>
              <a:tr h="533400">
                <a:tc>
                  <a:txBody>
                    <a:bodyPr/>
                    <a:lstStyle/>
                    <a:p>
                      <a:pPr algn="ctr"/>
                      <a:r>
                        <a:rPr lang="en-US" sz="1400" dirty="0" smtClean="0">
                          <a:solidFill>
                            <a:schemeClr val="tx1"/>
                          </a:solidFill>
                          <a:latin typeface="Calibri" panose="020F0502020204030204" pitchFamily="34" charset="0"/>
                        </a:rPr>
                        <a:t>ACT Composite Score</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sz="1400" dirty="0" smtClean="0">
                          <a:solidFill>
                            <a:schemeClr val="tx1"/>
                          </a:solidFill>
                          <a:latin typeface="Calibri" panose="020F0502020204030204" pitchFamily="34" charset="0"/>
                        </a:rPr>
                        <a:t>Points</a:t>
                      </a:r>
                      <a:r>
                        <a:rPr lang="en-US" sz="1400" baseline="0" dirty="0" smtClean="0">
                          <a:solidFill>
                            <a:schemeClr val="tx1"/>
                          </a:solidFill>
                          <a:latin typeface="Calibri" panose="020F0502020204030204" pitchFamily="34" charset="0"/>
                        </a:rPr>
                        <a:t> Earned Per Student</a:t>
                      </a:r>
                      <a:endParaRPr lang="en-US" sz="1400"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523875">
                <a:tc>
                  <a:txBody>
                    <a:bodyPr/>
                    <a:lstStyle/>
                    <a:p>
                      <a:pPr algn="ctr"/>
                      <a:r>
                        <a:rPr lang="en-US" sz="1400" dirty="0" smtClean="0">
                          <a:latin typeface="Calibri" panose="020F0502020204030204" pitchFamily="34" charset="0"/>
                        </a:rPr>
                        <a:t>36</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400" dirty="0" smtClean="0">
                          <a:latin typeface="Calibri" panose="020F0502020204030204" pitchFamily="34" charset="0"/>
                        </a:rPr>
                        <a:t>150.4 points </a:t>
                      </a:r>
                    </a:p>
                    <a:p>
                      <a:pPr algn="ctr"/>
                      <a:r>
                        <a:rPr lang="en-US" sz="1400" dirty="0" smtClean="0">
                          <a:latin typeface="Calibri" panose="020F0502020204030204" pitchFamily="34" charset="0"/>
                        </a:rPr>
                        <a:t>(maximum)</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523875">
                <a:tc>
                  <a:txBody>
                    <a:bodyPr/>
                    <a:lstStyle/>
                    <a:p>
                      <a:pPr algn="ctr"/>
                      <a:r>
                        <a:rPr lang="en-US" sz="1400" dirty="0" smtClean="0">
                          <a:latin typeface="Calibri" panose="020F0502020204030204" pitchFamily="34" charset="0"/>
                        </a:rPr>
                        <a:t>27 </a:t>
                      </a:r>
                    </a:p>
                    <a:p>
                      <a:pPr algn="ctr"/>
                      <a:r>
                        <a:rPr lang="en-US" sz="1400" dirty="0" smtClean="0">
                          <a:latin typeface="Calibri" panose="020F0502020204030204" pitchFamily="34" charset="0"/>
                        </a:rPr>
                        <a:t>(TOPS Honors)</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400" dirty="0" smtClean="0">
                          <a:latin typeface="Calibri" panose="020F0502020204030204" pitchFamily="34" charset="0"/>
                        </a:rPr>
                        <a:t>125.2</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523875">
                <a:tc>
                  <a:txBody>
                    <a:bodyPr/>
                    <a:lstStyle/>
                    <a:p>
                      <a:pPr algn="ctr"/>
                      <a:r>
                        <a:rPr lang="en-US" sz="1400" dirty="0" smtClean="0">
                          <a:latin typeface="Calibri" panose="020F0502020204030204" pitchFamily="34" charset="0"/>
                        </a:rPr>
                        <a:t>25</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400" dirty="0" smtClean="0">
                          <a:latin typeface="Calibri" panose="020F0502020204030204" pitchFamily="34" charset="0"/>
                        </a:rPr>
                        <a:t>119.6</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523875">
                <a:tc>
                  <a:txBody>
                    <a:bodyPr/>
                    <a:lstStyle/>
                    <a:p>
                      <a:pPr algn="ctr"/>
                      <a:r>
                        <a:rPr lang="en-US" sz="1400" dirty="0" smtClean="0">
                          <a:latin typeface="Calibri" panose="020F0502020204030204" pitchFamily="34" charset="0"/>
                        </a:rPr>
                        <a:t>23 </a:t>
                      </a:r>
                    </a:p>
                    <a:p>
                      <a:pPr algn="ctr"/>
                      <a:r>
                        <a:rPr lang="en-US" sz="1400" dirty="0" smtClean="0">
                          <a:latin typeface="Calibri" panose="020F0502020204030204" pitchFamily="34" charset="0"/>
                        </a:rPr>
                        <a:t>(TOPS Performance)</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400" dirty="0" smtClean="0">
                          <a:latin typeface="Calibri" panose="020F0502020204030204" pitchFamily="34" charset="0"/>
                        </a:rPr>
                        <a:t>114</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523875">
                <a:tc>
                  <a:txBody>
                    <a:bodyPr/>
                    <a:lstStyle/>
                    <a:p>
                      <a:pPr algn="ctr"/>
                      <a:r>
                        <a:rPr lang="en-US" sz="1400" dirty="0" smtClean="0">
                          <a:latin typeface="Calibri" panose="020F0502020204030204" pitchFamily="34" charset="0"/>
                        </a:rPr>
                        <a:t>20 </a:t>
                      </a:r>
                    </a:p>
                    <a:p>
                      <a:pPr algn="ctr"/>
                      <a:r>
                        <a:rPr lang="en-US" sz="1400" dirty="0" smtClean="0">
                          <a:latin typeface="Calibri" panose="020F0502020204030204" pitchFamily="34" charset="0"/>
                        </a:rPr>
                        <a:t>(TOPS Opportunity)</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400" dirty="0" smtClean="0">
                          <a:latin typeface="Calibri" panose="020F0502020204030204" pitchFamily="34" charset="0"/>
                        </a:rPr>
                        <a:t>105.6</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523875">
                <a:tc>
                  <a:txBody>
                    <a:bodyPr/>
                    <a:lstStyle/>
                    <a:p>
                      <a:pPr algn="ctr"/>
                      <a:r>
                        <a:rPr lang="en-US" sz="1400" dirty="0" smtClean="0">
                          <a:latin typeface="Calibri" panose="020F0502020204030204" pitchFamily="34" charset="0"/>
                        </a:rPr>
                        <a:t>18</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sz="1400" dirty="0" smtClean="0">
                          <a:latin typeface="Calibri" panose="020F0502020204030204" pitchFamily="34" charset="0"/>
                        </a:rPr>
                        <a:t>100.0</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523875">
                <a:tc>
                  <a:txBody>
                    <a:bodyPr/>
                    <a:lstStyle/>
                    <a:p>
                      <a:pPr algn="ctr"/>
                      <a:r>
                        <a:rPr lang="en-US" sz="1400" dirty="0" smtClean="0">
                          <a:latin typeface="Calibri" panose="020F0502020204030204" pitchFamily="34" charset="0"/>
                        </a:rPr>
                        <a:t>17</a:t>
                      </a:r>
                      <a:r>
                        <a:rPr lang="en-US" sz="1400" baseline="0" dirty="0" smtClean="0">
                          <a:latin typeface="Calibri" panose="020F0502020204030204" pitchFamily="34" charset="0"/>
                        </a:rPr>
                        <a:t> or below</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400" dirty="0" smtClean="0">
                          <a:latin typeface="Calibri" panose="020F0502020204030204" pitchFamily="34" charset="0"/>
                        </a:rPr>
                        <a:t>0 points</a:t>
                      </a:r>
                      <a:endParaRPr lang="en-US" sz="1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1744258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Graduation Rate </a:t>
            </a:r>
            <a:r>
              <a:rPr lang="en-US" sz="3600" b="1" dirty="0" smtClean="0"/>
              <a:t/>
            </a:r>
            <a:br>
              <a:rPr lang="en-US" sz="3600" b="1" dirty="0" smtClean="0"/>
            </a:br>
            <a:r>
              <a:rPr lang="en-US" sz="2500" dirty="0" smtClean="0"/>
              <a:t>(Slide </a:t>
            </a:r>
            <a:r>
              <a:rPr lang="en-US" sz="2500" dirty="0"/>
              <a:t>3</a:t>
            </a:r>
            <a:r>
              <a:rPr lang="en-US" sz="2500" dirty="0" smtClean="0"/>
              <a:t> of 5)</a:t>
            </a:r>
            <a:endParaRPr lang="en-US" sz="2500" dirty="0"/>
          </a:p>
        </p:txBody>
      </p:sp>
      <p:sp>
        <p:nvSpPr>
          <p:cNvPr id="3" name="Content Placeholder 2"/>
          <p:cNvSpPr>
            <a:spLocks noGrp="1"/>
          </p:cNvSpPr>
          <p:nvPr>
            <p:ph sz="quarter" idx="10"/>
          </p:nvPr>
        </p:nvSpPr>
        <p:spPr>
          <a:xfrm>
            <a:off x="228600" y="1219200"/>
            <a:ext cx="8686800" cy="4191000"/>
          </a:xfrm>
        </p:spPr>
        <p:txBody>
          <a:bodyPr>
            <a:normAutofit/>
          </a:bodyPr>
          <a:lstStyle/>
          <a:p>
            <a:pPr marL="0" indent="0">
              <a:spcBef>
                <a:spcPts val="200"/>
              </a:spcBef>
              <a:buNone/>
            </a:pPr>
            <a:r>
              <a:rPr lang="en-US" sz="1800" b="1" dirty="0" smtClean="0">
                <a:latin typeface="Calibri" panose="020F0502020204030204" pitchFamily="34" charset="0"/>
              </a:rPr>
              <a:t>Purpose</a:t>
            </a:r>
            <a:endParaRPr lang="en-US" sz="1800" dirty="0">
              <a:latin typeface="Calibri" panose="020F0502020204030204" pitchFamily="34" charset="0"/>
            </a:endParaRPr>
          </a:p>
          <a:p>
            <a:pPr marL="0" indent="0">
              <a:spcBef>
                <a:spcPts val="200"/>
              </a:spcBef>
              <a:buNone/>
            </a:pPr>
            <a:r>
              <a:rPr lang="en-US" sz="1800" dirty="0" smtClean="0">
                <a:latin typeface="Calibri" panose="020F0502020204030204" pitchFamily="34" charset="0"/>
              </a:rPr>
              <a:t>The cohort graduation rate reflects the percentage of students who enter grade 9 and graduate four years later.</a:t>
            </a:r>
          </a:p>
          <a:p>
            <a:pPr marL="0" indent="0">
              <a:spcBef>
                <a:spcPts val="200"/>
              </a:spcBef>
              <a:buNone/>
            </a:pPr>
            <a:endParaRPr lang="en-US" sz="1500" b="1" dirty="0" smtClean="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Policy Flags</a:t>
            </a:r>
          </a:p>
          <a:p>
            <a:pPr>
              <a:spcBef>
                <a:spcPts val="200"/>
              </a:spcBef>
            </a:pPr>
            <a:r>
              <a:rPr lang="en-US" sz="1800" dirty="0" smtClean="0">
                <a:latin typeface="Calibri" panose="020F0502020204030204" pitchFamily="34" charset="0"/>
              </a:rPr>
              <a:t>Inclusion: All 9</a:t>
            </a:r>
            <a:r>
              <a:rPr lang="en-US" sz="1800" baseline="30000" dirty="0" smtClean="0">
                <a:latin typeface="Calibri" panose="020F0502020204030204" pitchFamily="34" charset="0"/>
              </a:rPr>
              <a:t>th</a:t>
            </a:r>
            <a:r>
              <a:rPr lang="en-US" sz="1800" dirty="0" smtClean="0">
                <a:latin typeface="Calibri" panose="020F0502020204030204" pitchFamily="34" charset="0"/>
              </a:rPr>
              <a:t> graders who enter a graduation cohort are included in calculations of the cohort graduation rate.  </a:t>
            </a:r>
          </a:p>
          <a:p>
            <a:pPr>
              <a:spcBef>
                <a:spcPts val="200"/>
              </a:spcBef>
            </a:pPr>
            <a:r>
              <a:rPr lang="en-US" sz="1800" dirty="0" smtClean="0">
                <a:latin typeface="Calibri" panose="020F0502020204030204" pitchFamily="34" charset="0"/>
              </a:rPr>
              <a:t>Transitional 9</a:t>
            </a:r>
            <a:r>
              <a:rPr lang="en-US" sz="1800" baseline="30000" dirty="0" smtClean="0">
                <a:latin typeface="Calibri" panose="020F0502020204030204" pitchFamily="34" charset="0"/>
              </a:rPr>
              <a:t>th </a:t>
            </a:r>
            <a:r>
              <a:rPr lang="en-US" sz="1800" dirty="0" smtClean="0">
                <a:latin typeface="Calibri" panose="020F0502020204030204" pitchFamily="34" charset="0"/>
              </a:rPr>
              <a:t>: </a:t>
            </a:r>
            <a:r>
              <a:rPr lang="en-US" sz="1800" dirty="0">
                <a:latin typeface="Calibri" panose="020F0502020204030204" pitchFamily="34" charset="0"/>
              </a:rPr>
              <a:t>S</a:t>
            </a:r>
            <a:r>
              <a:rPr lang="en-US" sz="1800" dirty="0" smtClean="0">
                <a:latin typeface="Calibri" panose="020F0502020204030204" pitchFamily="34" charset="0"/>
              </a:rPr>
              <a:t>tudents will enter into the first-time ninth grade cohort in the year that follows the transitional 9</a:t>
            </a:r>
            <a:r>
              <a:rPr lang="en-US" sz="1800" baseline="30000" dirty="0" smtClean="0">
                <a:latin typeface="Calibri" panose="020F0502020204030204" pitchFamily="34" charset="0"/>
              </a:rPr>
              <a:t>th</a:t>
            </a:r>
            <a:r>
              <a:rPr lang="en-US" sz="1800" dirty="0" smtClean="0">
                <a:latin typeface="Calibri" panose="020F0502020204030204" pitchFamily="34" charset="0"/>
              </a:rPr>
              <a:t> grade.  If students in transitional 9</a:t>
            </a:r>
            <a:r>
              <a:rPr lang="en-US" sz="1800" baseline="30000" dirty="0" smtClean="0">
                <a:latin typeface="Calibri" panose="020F0502020204030204" pitchFamily="34" charset="0"/>
              </a:rPr>
              <a:t>th</a:t>
            </a:r>
            <a:r>
              <a:rPr lang="en-US" sz="1800" dirty="0" smtClean="0">
                <a:latin typeface="Calibri" panose="020F0502020204030204" pitchFamily="34" charset="0"/>
              </a:rPr>
              <a:t> dropout of school, they will be included as dropout in cohort graduation rate calculations. </a:t>
            </a:r>
          </a:p>
          <a:p>
            <a:pPr marL="0" indent="0">
              <a:spcBef>
                <a:spcPts val="200"/>
              </a:spcBef>
              <a:buNone/>
            </a:pPr>
            <a:endParaRPr lang="en-US" sz="1500" b="1" dirty="0" smtClean="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Calculation</a:t>
            </a:r>
          </a:p>
          <a:p>
            <a:pPr marL="0" indent="0">
              <a:spcBef>
                <a:spcPts val="200"/>
              </a:spcBef>
              <a:buNone/>
            </a:pPr>
            <a:r>
              <a:rPr lang="en-US" sz="1800" dirty="0" smtClean="0">
                <a:latin typeface="Calibri" panose="020F0502020204030204" pitchFamily="34" charset="0"/>
              </a:rPr>
              <a:t>The cohort graduation rate is calculated in the following manner:</a:t>
            </a:r>
          </a:p>
          <a:p>
            <a:pPr marL="0" indent="0">
              <a:spcBef>
                <a:spcPts val="200"/>
              </a:spcBef>
              <a:buNone/>
            </a:pPr>
            <a:endParaRPr lang="en-US" sz="1800" dirty="0" smtClean="0">
              <a:latin typeface="Calibri" panose="020F0502020204030204" pitchFamily="34" charset="0"/>
            </a:endParaRPr>
          </a:p>
          <a:p>
            <a:pPr marL="0" indent="0">
              <a:buNone/>
            </a:pPr>
            <a:endParaRPr lang="en-US" sz="1800" b="1" dirty="0" smtClean="0"/>
          </a:p>
          <a:p>
            <a:pPr marL="0" indent="0">
              <a:buNone/>
            </a:pPr>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1571487246"/>
              </p:ext>
            </p:extLst>
          </p:nvPr>
        </p:nvGraphicFramePr>
        <p:xfrm>
          <a:off x="1066800" y="5029200"/>
          <a:ext cx="7162800" cy="1417320"/>
        </p:xfrm>
        <a:graphic>
          <a:graphicData uri="http://schemas.openxmlformats.org/drawingml/2006/table">
            <a:tbl>
              <a:tblPr firstRow="1" bandRow="1">
                <a:tableStyleId>{F5AB1C69-6EDB-4FF4-983F-18BD219EF322}</a:tableStyleId>
              </a:tblPr>
              <a:tblGrid>
                <a:gridCol w="3581400"/>
                <a:gridCol w="3581400"/>
              </a:tblGrid>
              <a:tr h="472440">
                <a:tc>
                  <a:txBody>
                    <a:bodyPr/>
                    <a:lstStyle/>
                    <a:p>
                      <a:pPr algn="ctr"/>
                      <a:r>
                        <a:rPr lang="en-US" dirty="0" smtClean="0">
                          <a:solidFill>
                            <a:schemeClr val="tx1"/>
                          </a:solidFill>
                          <a:latin typeface="Calibri" panose="020F0502020204030204" pitchFamily="34" charset="0"/>
                        </a:rPr>
                        <a:t>Cohort Graduation Rate (CGR)</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US" dirty="0" smtClean="0">
                          <a:solidFill>
                            <a:schemeClr val="tx1"/>
                          </a:solidFill>
                          <a:latin typeface="Calibri" panose="020F0502020204030204" pitchFamily="34" charset="0"/>
                        </a:rPr>
                        <a:t>Formula</a:t>
                      </a:r>
                      <a:endParaRPr lang="en-US" dirty="0">
                        <a:solidFill>
                          <a:schemeClr val="tx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72440">
                <a:tc>
                  <a:txBody>
                    <a:bodyPr/>
                    <a:lstStyle/>
                    <a:p>
                      <a:pPr algn="ctr"/>
                      <a:r>
                        <a:rPr lang="en-US" dirty="0" smtClean="0">
                          <a:latin typeface="Calibri" panose="020F0502020204030204" pitchFamily="34" charset="0"/>
                        </a:rPr>
                        <a:t>0 to 60 percent grad rate</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smtClean="0">
                          <a:latin typeface="Calibri" panose="020F0502020204030204" pitchFamily="34" charset="0"/>
                        </a:rPr>
                        <a:t>CGR</a:t>
                      </a:r>
                      <a:r>
                        <a:rPr lang="en-US" baseline="0" dirty="0" smtClean="0">
                          <a:latin typeface="Calibri" panose="020F0502020204030204" pitchFamily="34" charset="0"/>
                        </a:rPr>
                        <a:t> x 1.166667</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72440">
                <a:tc>
                  <a:txBody>
                    <a:bodyPr/>
                    <a:lstStyle/>
                    <a:p>
                      <a:pPr algn="ctr"/>
                      <a:r>
                        <a:rPr lang="en-US" dirty="0" smtClean="0">
                          <a:latin typeface="Calibri" panose="020F0502020204030204" pitchFamily="34" charset="0"/>
                        </a:rPr>
                        <a:t>61 to 100 percent grad rate</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algn="ctr"/>
                      <a:r>
                        <a:rPr lang="en-US" dirty="0" smtClean="0">
                          <a:latin typeface="Calibri" panose="020F0502020204030204" pitchFamily="34" charset="0"/>
                        </a:rPr>
                        <a:t>(CGR x 2.0) - 50</a:t>
                      </a:r>
                      <a:endParaRPr lang="en-US"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bl>
          </a:graphicData>
        </a:graphic>
      </p:graphicFrame>
    </p:spTree>
    <p:extLst>
      <p:ext uri="{BB962C8B-B14F-4D97-AF65-F5344CB8AC3E}">
        <p14:creationId xmlns:p14="http://schemas.microsoft.com/office/powerpoint/2010/main" val="249871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Strength of Diploma</a:t>
            </a:r>
            <a:br>
              <a:rPr lang="en-US" sz="3200" dirty="0" smtClean="0"/>
            </a:br>
            <a:r>
              <a:rPr lang="en-US" sz="2500" dirty="0" smtClean="0"/>
              <a:t>(Slide 4 of 5)</a:t>
            </a:r>
            <a:endParaRPr lang="en-US" sz="2500" dirty="0"/>
          </a:p>
        </p:txBody>
      </p:sp>
      <p:sp>
        <p:nvSpPr>
          <p:cNvPr id="3" name="Content Placeholder 2"/>
          <p:cNvSpPr>
            <a:spLocks noGrp="1"/>
          </p:cNvSpPr>
          <p:nvPr>
            <p:ph sz="quarter" idx="10"/>
          </p:nvPr>
        </p:nvSpPr>
        <p:spPr>
          <a:xfrm>
            <a:off x="228600" y="1143000"/>
            <a:ext cx="8839200" cy="762000"/>
          </a:xfrm>
        </p:spPr>
        <p:txBody>
          <a:bodyPr>
            <a:normAutofit/>
          </a:bodyPr>
          <a:lstStyle/>
          <a:p>
            <a:pPr marL="0" indent="0">
              <a:spcBef>
                <a:spcPts val="200"/>
              </a:spcBef>
              <a:buNone/>
            </a:pPr>
            <a:r>
              <a:rPr lang="en-US" sz="1800" b="1" dirty="0" smtClean="0">
                <a:latin typeface="Calibri" panose="020F0502020204030204" pitchFamily="34" charset="0"/>
              </a:rPr>
              <a:t>Purpose</a:t>
            </a:r>
          </a:p>
          <a:p>
            <a:pPr marL="0" indent="0">
              <a:spcBef>
                <a:spcPts val="200"/>
              </a:spcBef>
              <a:buNone/>
            </a:pPr>
            <a:r>
              <a:rPr lang="en-US" sz="1800" dirty="0" smtClean="0">
                <a:latin typeface="Calibri" panose="020F0502020204030204" pitchFamily="34" charset="0"/>
              </a:rPr>
              <a:t>The graduation index measures the quality of the diploma earned by each 12</a:t>
            </a:r>
            <a:r>
              <a:rPr lang="en-US" sz="1800" baseline="30000" dirty="0" smtClean="0">
                <a:latin typeface="Calibri" panose="020F0502020204030204" pitchFamily="34" charset="0"/>
              </a:rPr>
              <a:t>th</a:t>
            </a:r>
            <a:r>
              <a:rPr lang="en-US" sz="1800" dirty="0" smtClean="0">
                <a:latin typeface="Calibri" panose="020F0502020204030204" pitchFamily="34" charset="0"/>
              </a:rPr>
              <a:t> grader.</a:t>
            </a:r>
            <a:endParaRPr lang="en-US" sz="1800" dirty="0">
              <a:latin typeface="Calibri" panose="020F0502020204030204" pitchFamily="34" charset="0"/>
            </a:endParaRPr>
          </a:p>
          <a:p>
            <a:pPr marL="0" indent="0">
              <a:spcBef>
                <a:spcPts val="200"/>
              </a:spcBef>
              <a:buNone/>
            </a:pPr>
            <a:endParaRPr lang="en-US" dirty="0" smtClean="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384819"/>
              </p:ext>
            </p:extLst>
          </p:nvPr>
        </p:nvGraphicFramePr>
        <p:xfrm>
          <a:off x="228600" y="1828800"/>
          <a:ext cx="8686800" cy="4546604"/>
        </p:xfrm>
        <a:graphic>
          <a:graphicData uri="http://schemas.openxmlformats.org/drawingml/2006/table">
            <a:tbl>
              <a:tblPr firstRow="1" firstCol="1" bandRow="1">
                <a:tableStyleId>{FABFCF23-3B69-468F-B69F-88F6DE6A72F2}</a:tableStyleId>
              </a:tblPr>
              <a:tblGrid>
                <a:gridCol w="7315200"/>
                <a:gridCol w="1371600"/>
              </a:tblGrid>
              <a:tr h="197061">
                <a:tc>
                  <a:txBody>
                    <a:bodyPr/>
                    <a:lstStyle/>
                    <a:p>
                      <a:pPr marL="0" marR="0" algn="ctr">
                        <a:lnSpc>
                          <a:spcPct val="115000"/>
                        </a:lnSpc>
                        <a:spcBef>
                          <a:spcPts val="0"/>
                        </a:spcBef>
                        <a:spcAft>
                          <a:spcPts val="0"/>
                        </a:spcAft>
                      </a:pPr>
                      <a:r>
                        <a:rPr lang="en-US" sz="1400" b="1" dirty="0" smtClean="0">
                          <a:solidFill>
                            <a:schemeClr val="tx1"/>
                          </a:solidFill>
                          <a:effectLst/>
                          <a:latin typeface="Calibri" panose="020F0502020204030204" pitchFamily="34" charset="0"/>
                        </a:rPr>
                        <a:t>Quality of Diploma (Graduation Index): Student Results</a:t>
                      </a:r>
                      <a:endParaRPr lang="en-US" sz="1400" b="1" dirty="0">
                        <a:solidFill>
                          <a:schemeClr val="tx1"/>
                        </a:solidFill>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400" b="1" dirty="0">
                          <a:solidFill>
                            <a:schemeClr val="tx1"/>
                          </a:solidFill>
                          <a:effectLst/>
                          <a:latin typeface="Calibri" panose="020F0502020204030204" pitchFamily="34" charset="0"/>
                        </a:rPr>
                        <a:t>Points Awarded</a:t>
                      </a:r>
                      <a:endParaRPr lang="en-US" sz="1400" b="1" dirty="0">
                        <a:solidFill>
                          <a:schemeClr val="tx1"/>
                        </a:solidFill>
                        <a:effectLst/>
                        <a:latin typeface="Calibri" panose="020F0502020204030204"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856566">
                <a:tc>
                  <a:txBody>
                    <a:bodyPr/>
                    <a:lstStyle/>
                    <a:p>
                      <a:pPr marL="0" marR="0">
                        <a:lnSpc>
                          <a:spcPct val="115000"/>
                        </a:lnSpc>
                        <a:spcBef>
                          <a:spcPts val="0"/>
                        </a:spcBef>
                        <a:spcAft>
                          <a:spcPts val="0"/>
                        </a:spcAft>
                      </a:pPr>
                      <a:r>
                        <a:rPr lang="en-US" sz="1400" b="0" dirty="0">
                          <a:effectLst/>
                          <a:latin typeface="Calibri" panose="020F0502020204030204" pitchFamily="34" charset="0"/>
                        </a:rPr>
                        <a:t>HS Diploma </a:t>
                      </a:r>
                      <a:r>
                        <a:rPr lang="en-US" sz="1400" b="0" dirty="0" smtClean="0">
                          <a:effectLst/>
                          <a:latin typeface="Calibri" panose="020F0502020204030204" pitchFamily="34" charset="0"/>
                        </a:rPr>
                        <a:t>plus</a:t>
                      </a:r>
                    </a:p>
                    <a:p>
                      <a:pPr marL="228600" marR="0" indent="-228600">
                        <a:lnSpc>
                          <a:spcPct val="115000"/>
                        </a:lnSpc>
                        <a:spcBef>
                          <a:spcPts val="0"/>
                        </a:spcBef>
                        <a:spcAft>
                          <a:spcPts val="0"/>
                        </a:spcAft>
                        <a:buAutoNum type="alphaLcParenBoth"/>
                      </a:pPr>
                      <a:r>
                        <a:rPr lang="en-US" sz="1400" b="0" dirty="0" smtClean="0">
                          <a:effectLst/>
                          <a:latin typeface="Calibri" panose="020F0502020204030204" pitchFamily="34" charset="0"/>
                        </a:rPr>
                        <a:t>AP </a:t>
                      </a:r>
                      <a:r>
                        <a:rPr lang="en-US" sz="1400" b="0" dirty="0">
                          <a:effectLst/>
                          <a:latin typeface="Calibri" panose="020F0502020204030204" pitchFamily="34" charset="0"/>
                        </a:rPr>
                        <a:t>score of </a:t>
                      </a:r>
                      <a:r>
                        <a:rPr lang="en-US" sz="1400" b="0" dirty="0" smtClean="0">
                          <a:effectLst/>
                          <a:latin typeface="Calibri" panose="020F0502020204030204" pitchFamily="34" charset="0"/>
                        </a:rPr>
                        <a:t>3 or higher, </a:t>
                      </a:r>
                      <a:r>
                        <a:rPr lang="en-US" sz="1400" b="0" dirty="0">
                          <a:effectLst/>
                          <a:latin typeface="Calibri" panose="020F0502020204030204" pitchFamily="34" charset="0"/>
                        </a:rPr>
                        <a:t>IB score of </a:t>
                      </a:r>
                      <a:r>
                        <a:rPr lang="en-US" sz="1400" b="0" dirty="0" smtClean="0">
                          <a:effectLst/>
                          <a:latin typeface="Calibri" panose="020F0502020204030204" pitchFamily="34" charset="0"/>
                        </a:rPr>
                        <a:t>4 or higher, or CLEP score of</a:t>
                      </a:r>
                      <a:r>
                        <a:rPr lang="en-US" sz="1400" b="0" baseline="0" dirty="0" smtClean="0">
                          <a:effectLst/>
                          <a:latin typeface="Calibri" panose="020F0502020204030204" pitchFamily="34" charset="0"/>
                        </a:rPr>
                        <a:t> 50 or higher; OR</a:t>
                      </a:r>
                    </a:p>
                    <a:p>
                      <a:pPr marL="0" marR="0" indent="0">
                        <a:lnSpc>
                          <a:spcPct val="115000"/>
                        </a:lnSpc>
                        <a:spcBef>
                          <a:spcPts val="0"/>
                        </a:spcBef>
                        <a:spcAft>
                          <a:spcPts val="0"/>
                        </a:spcAft>
                        <a:buNone/>
                      </a:pPr>
                      <a:r>
                        <a:rPr lang="en-US" sz="1400" b="0" baseline="0" dirty="0" smtClean="0">
                          <a:effectLst/>
                          <a:latin typeface="Calibri" panose="020F0502020204030204" pitchFamily="34" charset="0"/>
                        </a:rPr>
                        <a:t>(b) Advanced statewide Jump Start credential</a:t>
                      </a:r>
                    </a:p>
                    <a:p>
                      <a:pPr marL="0" marR="0" indent="0">
                        <a:lnSpc>
                          <a:spcPct val="115000"/>
                        </a:lnSpc>
                        <a:spcBef>
                          <a:spcPts val="0"/>
                        </a:spcBef>
                        <a:spcAft>
                          <a:spcPts val="0"/>
                        </a:spcAft>
                        <a:buNone/>
                      </a:pPr>
                      <a:r>
                        <a:rPr lang="en-US" sz="1400" b="0" baseline="0" dirty="0" smtClean="0">
                          <a:effectLst/>
                          <a:latin typeface="Calibri" panose="020F0502020204030204" pitchFamily="34" charset="0"/>
                        </a:rPr>
                        <a:t>*Students achieving both (a) and (b) will generate 160 points.</a:t>
                      </a:r>
                      <a:endParaRPr lang="en-US" sz="1400" b="0" baseline="0" dirty="0" smtClean="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0" dirty="0">
                          <a:effectLst/>
                          <a:latin typeface="Calibri" panose="020F0502020204030204" pitchFamily="34" charset="0"/>
                        </a:rPr>
                        <a:t>150</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1027880">
                <a:tc>
                  <a:txBody>
                    <a:bodyPr/>
                    <a:lstStyle/>
                    <a:p>
                      <a:pPr marL="0" marR="0">
                        <a:lnSpc>
                          <a:spcPct val="115000"/>
                        </a:lnSpc>
                        <a:spcBef>
                          <a:spcPts val="0"/>
                        </a:spcBef>
                        <a:spcAft>
                          <a:spcPts val="0"/>
                        </a:spcAft>
                      </a:pPr>
                      <a:r>
                        <a:rPr lang="en-US" sz="1400" b="0" dirty="0" smtClean="0">
                          <a:effectLst/>
                          <a:latin typeface="Calibri" panose="020F0502020204030204" pitchFamily="34" charset="0"/>
                        </a:rPr>
                        <a:t>HS Diploma plus</a:t>
                      </a:r>
                    </a:p>
                    <a:p>
                      <a:pPr marL="228600" marR="0" indent="-228600">
                        <a:lnSpc>
                          <a:spcPct val="115000"/>
                        </a:lnSpc>
                        <a:spcBef>
                          <a:spcPts val="0"/>
                        </a:spcBef>
                        <a:spcAft>
                          <a:spcPts val="0"/>
                        </a:spcAft>
                        <a:buAutoNum type="alphaLcParenBoth"/>
                      </a:pPr>
                      <a:r>
                        <a:rPr lang="en-US" sz="1400" b="0" dirty="0" smtClean="0">
                          <a:effectLst/>
                          <a:latin typeface="Calibri" panose="020F0502020204030204" pitchFamily="34" charset="0"/>
                        </a:rPr>
                        <a:t>At least one passing course </a:t>
                      </a:r>
                      <a:r>
                        <a:rPr lang="en-US" sz="1400" b="0" u="none" dirty="0" smtClean="0">
                          <a:effectLst/>
                          <a:latin typeface="Calibri" panose="020F0502020204030204" pitchFamily="34" charset="0"/>
                        </a:rPr>
                        <a:t>grade for TOPS core curriculum credit </a:t>
                      </a:r>
                      <a:r>
                        <a:rPr lang="en-US" sz="1400" b="0" dirty="0" smtClean="0">
                          <a:effectLst/>
                          <a:latin typeface="Calibri" panose="020F0502020204030204" pitchFamily="34" charset="0"/>
                        </a:rPr>
                        <a:t>of</a:t>
                      </a:r>
                      <a:r>
                        <a:rPr lang="en-US" sz="1400" b="0" baseline="0" dirty="0" smtClean="0">
                          <a:effectLst/>
                          <a:latin typeface="Calibri" panose="020F0502020204030204" pitchFamily="34" charset="0"/>
                        </a:rPr>
                        <a:t> the following type: AP** (with exam score of 1 or 2), college credit, dual enrollment, or IB ( with score of 1, 2 or 3); OR</a:t>
                      </a:r>
                    </a:p>
                    <a:p>
                      <a:pPr marL="0" marR="0" indent="0">
                        <a:lnSpc>
                          <a:spcPct val="115000"/>
                        </a:lnSpc>
                        <a:spcBef>
                          <a:spcPts val="0"/>
                        </a:spcBef>
                        <a:spcAft>
                          <a:spcPts val="0"/>
                        </a:spcAft>
                        <a:buNone/>
                      </a:pPr>
                      <a:r>
                        <a:rPr lang="en-US" sz="1400" b="0" baseline="0" dirty="0" smtClean="0">
                          <a:effectLst/>
                          <a:latin typeface="Calibri" panose="020F0502020204030204" pitchFamily="34" charset="0"/>
                        </a:rPr>
                        <a:t>(b) Basic statewide Jump Start credential</a:t>
                      </a:r>
                    </a:p>
                    <a:p>
                      <a:pPr marL="0" marR="0" indent="0">
                        <a:lnSpc>
                          <a:spcPct val="115000"/>
                        </a:lnSpc>
                        <a:spcBef>
                          <a:spcPts val="0"/>
                        </a:spcBef>
                        <a:spcAft>
                          <a:spcPts val="0"/>
                        </a:spcAft>
                        <a:buNone/>
                      </a:pPr>
                      <a:r>
                        <a:rPr lang="en-US" sz="1400" b="0" baseline="0" dirty="0" smtClean="0">
                          <a:effectLst/>
                          <a:latin typeface="Calibri" panose="020F0502020204030204" pitchFamily="34" charset="0"/>
                        </a:rPr>
                        <a:t>*Students achieving both (a) and (b) will generate 115 points, if the passing course grade for (a) is earned in a TOPS core curriculum course. ** Students must take the AP exam and pass the course.</a:t>
                      </a:r>
                      <a:endParaRPr lang="en-US" sz="1400" b="0" dirty="0" smtClean="0">
                        <a:solidFill>
                          <a:schemeClr val="tx1"/>
                        </a:solidFill>
                        <a:effectLst/>
                        <a:latin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ctr">
                        <a:lnSpc>
                          <a:spcPct val="115000"/>
                        </a:lnSpc>
                        <a:spcBef>
                          <a:spcPts val="0"/>
                        </a:spcBef>
                        <a:spcAft>
                          <a:spcPts val="0"/>
                        </a:spcAft>
                      </a:pPr>
                      <a:r>
                        <a:rPr lang="en-US" sz="1400" b="0" dirty="0">
                          <a:effectLst/>
                          <a:latin typeface="Calibri" panose="020F0502020204030204" pitchFamily="34" charset="0"/>
                        </a:rPr>
                        <a:t>110</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342627">
                <a:tc>
                  <a:txBody>
                    <a:bodyPr/>
                    <a:lstStyle/>
                    <a:p>
                      <a:pPr marL="0" marR="0">
                        <a:lnSpc>
                          <a:spcPct val="115000"/>
                        </a:lnSpc>
                        <a:spcBef>
                          <a:spcPts val="0"/>
                        </a:spcBef>
                        <a:spcAft>
                          <a:spcPts val="0"/>
                        </a:spcAft>
                      </a:pPr>
                      <a:r>
                        <a:rPr lang="en-US" sz="1400" b="0" dirty="0" smtClean="0">
                          <a:effectLst/>
                          <a:latin typeface="Calibri" panose="020F0502020204030204" pitchFamily="34" charset="0"/>
                        </a:rPr>
                        <a:t>Four-year</a:t>
                      </a:r>
                      <a:r>
                        <a:rPr lang="en-US" sz="1400" b="0" baseline="0" dirty="0" smtClean="0">
                          <a:effectLst/>
                          <a:latin typeface="Calibri" panose="020F0502020204030204" pitchFamily="34" charset="0"/>
                        </a:rPr>
                        <a:t> graduate </a:t>
                      </a:r>
                    </a:p>
                    <a:p>
                      <a:pPr marL="0" marR="0">
                        <a:lnSpc>
                          <a:spcPct val="115000"/>
                        </a:lnSpc>
                        <a:spcBef>
                          <a:spcPts val="0"/>
                        </a:spcBef>
                        <a:spcAft>
                          <a:spcPts val="0"/>
                        </a:spcAft>
                      </a:pPr>
                      <a:r>
                        <a:rPr lang="en-US" sz="1400" b="0" dirty="0" smtClean="0">
                          <a:effectLst/>
                          <a:latin typeface="Calibri" panose="020F0502020204030204" pitchFamily="34" charset="0"/>
                        </a:rPr>
                        <a:t>(Includes Career Diploma student</a:t>
                      </a:r>
                      <a:r>
                        <a:rPr lang="en-US" sz="1400" b="0" baseline="0" dirty="0" smtClean="0">
                          <a:effectLst/>
                          <a:latin typeface="Calibri" panose="020F0502020204030204" pitchFamily="34" charset="0"/>
                        </a:rPr>
                        <a:t> with a regional Jump Start credential)</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0" dirty="0">
                          <a:effectLst/>
                          <a:latin typeface="Calibri" panose="020F0502020204030204" pitchFamily="34" charset="0"/>
                        </a:rPr>
                        <a:t>100</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513940">
                <a:tc>
                  <a:txBody>
                    <a:bodyPr/>
                    <a:lstStyle/>
                    <a:p>
                      <a:pPr marL="0" marR="0">
                        <a:lnSpc>
                          <a:spcPct val="115000"/>
                        </a:lnSpc>
                        <a:spcBef>
                          <a:spcPts val="0"/>
                        </a:spcBef>
                        <a:spcAft>
                          <a:spcPts val="0"/>
                        </a:spcAft>
                      </a:pPr>
                      <a:r>
                        <a:rPr lang="en-US" sz="1400" b="0" dirty="0" smtClean="0">
                          <a:effectLst/>
                          <a:latin typeface="Calibri" panose="020F0502020204030204" pitchFamily="34" charset="0"/>
                        </a:rPr>
                        <a:t>Five-year graduate with any diploma</a:t>
                      </a:r>
                    </a:p>
                    <a:p>
                      <a:pPr marL="0" marR="0">
                        <a:lnSpc>
                          <a:spcPct val="115000"/>
                        </a:lnSpc>
                        <a:spcBef>
                          <a:spcPts val="0"/>
                        </a:spcBef>
                        <a:spcAft>
                          <a:spcPts val="0"/>
                        </a:spcAft>
                      </a:pPr>
                      <a:r>
                        <a:rPr lang="en-US" sz="1400" b="0" dirty="0" smtClean="0">
                          <a:effectLst/>
                          <a:latin typeface="Calibri" panose="020F0502020204030204" pitchFamily="34" charset="0"/>
                        </a:rPr>
                        <a:t>*Five-year graduates who earn an AP score of 3 or higher, an IB score of 4 or higher, or a CLEP of 50 or higher will generate 140 points.</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ctr">
                        <a:lnSpc>
                          <a:spcPct val="115000"/>
                        </a:lnSpc>
                        <a:spcBef>
                          <a:spcPts val="0"/>
                        </a:spcBef>
                        <a:spcAft>
                          <a:spcPts val="0"/>
                        </a:spcAft>
                      </a:pPr>
                      <a:r>
                        <a:rPr lang="en-US" sz="1400" b="0" dirty="0" smtClean="0">
                          <a:effectLst/>
                          <a:latin typeface="Calibri" panose="020F0502020204030204" pitchFamily="34" charset="0"/>
                        </a:rPr>
                        <a:t>75</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197061">
                <a:tc>
                  <a:txBody>
                    <a:bodyPr/>
                    <a:lstStyle/>
                    <a:p>
                      <a:pPr marL="0" marR="0">
                        <a:lnSpc>
                          <a:spcPct val="115000"/>
                        </a:lnSpc>
                        <a:spcBef>
                          <a:spcPts val="0"/>
                        </a:spcBef>
                        <a:spcAft>
                          <a:spcPts val="0"/>
                        </a:spcAft>
                      </a:pPr>
                      <a:r>
                        <a:rPr lang="en-US" sz="1400" b="0" dirty="0" smtClean="0">
                          <a:effectLst/>
                          <a:latin typeface="Calibri" panose="020F0502020204030204" pitchFamily="34" charset="0"/>
                        </a:rPr>
                        <a:t>Six-year graduate with</a:t>
                      </a:r>
                      <a:r>
                        <a:rPr lang="en-US" sz="1400" b="0" baseline="0" dirty="0" smtClean="0">
                          <a:effectLst/>
                          <a:latin typeface="Calibri" panose="020F0502020204030204" pitchFamily="34" charset="0"/>
                        </a:rPr>
                        <a:t> any diploma</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0" dirty="0" smtClean="0">
                          <a:effectLst/>
                          <a:latin typeface="Calibri" panose="020F0502020204030204" pitchFamily="34" charset="0"/>
                        </a:rPr>
                        <a:t>50</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197061">
                <a:tc>
                  <a:txBody>
                    <a:bodyPr/>
                    <a:lstStyle/>
                    <a:p>
                      <a:pPr marL="0" marR="0">
                        <a:lnSpc>
                          <a:spcPct val="115000"/>
                        </a:lnSpc>
                        <a:spcBef>
                          <a:spcPts val="0"/>
                        </a:spcBef>
                        <a:spcAft>
                          <a:spcPts val="0"/>
                        </a:spcAft>
                      </a:pPr>
                      <a:r>
                        <a:rPr lang="en-US" sz="1400" b="0" dirty="0" err="1" smtClean="0">
                          <a:effectLst/>
                          <a:latin typeface="Calibri" panose="020F0502020204030204" pitchFamily="34" charset="0"/>
                        </a:rPr>
                        <a:t>HiSET</a:t>
                      </a:r>
                      <a:r>
                        <a:rPr lang="en-US" sz="1400" b="0" dirty="0" smtClean="0">
                          <a:effectLst/>
                          <a:latin typeface="Calibri" panose="020F0502020204030204" pitchFamily="34" charset="0"/>
                        </a:rPr>
                        <a:t>/GED</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ctr">
                        <a:lnSpc>
                          <a:spcPct val="115000"/>
                        </a:lnSpc>
                        <a:spcBef>
                          <a:spcPts val="0"/>
                        </a:spcBef>
                        <a:spcAft>
                          <a:spcPts val="0"/>
                        </a:spcAft>
                      </a:pPr>
                      <a:r>
                        <a:rPr lang="en-US" sz="1400" b="0" dirty="0" smtClean="0">
                          <a:effectLst/>
                          <a:latin typeface="Calibri" panose="020F0502020204030204" pitchFamily="34" charset="0"/>
                        </a:rPr>
                        <a:t>25</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197061">
                <a:tc>
                  <a:txBody>
                    <a:bodyPr/>
                    <a:lstStyle/>
                    <a:p>
                      <a:pPr marL="0" marR="0">
                        <a:lnSpc>
                          <a:spcPct val="115000"/>
                        </a:lnSpc>
                        <a:spcBef>
                          <a:spcPts val="0"/>
                        </a:spcBef>
                        <a:spcAft>
                          <a:spcPts val="0"/>
                        </a:spcAft>
                      </a:pPr>
                      <a:r>
                        <a:rPr lang="en-US" sz="1400" b="0" dirty="0" smtClean="0">
                          <a:effectLst/>
                          <a:latin typeface="Calibri" panose="020F0502020204030204" pitchFamily="34" charset="0"/>
                        </a:rPr>
                        <a:t>Non-graduate without </a:t>
                      </a:r>
                      <a:r>
                        <a:rPr lang="en-US" sz="1400" b="0" dirty="0" err="1" smtClean="0">
                          <a:effectLst/>
                          <a:latin typeface="Calibri" panose="020F0502020204030204" pitchFamily="34" charset="0"/>
                        </a:rPr>
                        <a:t>HiSET</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0" dirty="0" smtClean="0">
                          <a:effectLst/>
                          <a:latin typeface="Calibri" panose="020F0502020204030204" pitchFamily="34" charset="0"/>
                        </a:rPr>
                        <a:t>0</a:t>
                      </a:r>
                      <a:endParaRPr lang="en-US" sz="1400" b="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426844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School SPS: Progress Points </a:t>
            </a:r>
            <a:br>
              <a:rPr lang="en-US" sz="3200" dirty="0" smtClean="0"/>
            </a:br>
            <a:r>
              <a:rPr lang="en-US" sz="2500" dirty="0" smtClean="0"/>
              <a:t>(Slide </a:t>
            </a:r>
            <a:r>
              <a:rPr lang="en-US" sz="2500" dirty="0"/>
              <a:t>5</a:t>
            </a:r>
            <a:r>
              <a:rPr lang="en-US" sz="2500" dirty="0" smtClean="0"/>
              <a:t> of </a:t>
            </a:r>
            <a:r>
              <a:rPr lang="en-US" sz="2500" dirty="0"/>
              <a:t>5</a:t>
            </a:r>
            <a:r>
              <a:rPr lang="en-US" sz="2500" dirty="0" smtClean="0"/>
              <a:t>)</a:t>
            </a:r>
            <a:endParaRPr lang="en-US" sz="2500"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839200" cy="5257800"/>
          </a:xfrm>
        </p:spPr>
        <p:txBody>
          <a:bodyPr/>
          <a:lstStyle/>
          <a:p>
            <a:pPr marL="0" indent="0">
              <a:spcBef>
                <a:spcPts val="200"/>
              </a:spcBef>
              <a:buNone/>
            </a:pPr>
            <a:r>
              <a:rPr lang="en-US" sz="1800" b="1" dirty="0" smtClean="0">
                <a:latin typeface="Calibri" panose="020F0502020204030204" pitchFamily="34" charset="0"/>
              </a:rPr>
              <a:t>Accountability</a:t>
            </a:r>
          </a:p>
          <a:p>
            <a:pPr>
              <a:spcBef>
                <a:spcPts val="200"/>
              </a:spcBef>
            </a:pPr>
            <a:r>
              <a:rPr lang="en-US" sz="1800" dirty="0">
                <a:latin typeface="Calibri" panose="020F0502020204030204" pitchFamily="34" charset="0"/>
              </a:rPr>
              <a:t>Progress points are an important representation of the gains achieved by </a:t>
            </a:r>
            <a:r>
              <a:rPr lang="en-US" sz="1800" dirty="0" smtClean="0">
                <a:latin typeface="Calibri" panose="020F0502020204030204" pitchFamily="34" charset="0"/>
              </a:rPr>
              <a:t>students who are behind academically. </a:t>
            </a:r>
          </a:p>
          <a:p>
            <a:pPr>
              <a:spcBef>
                <a:spcPts val="200"/>
              </a:spcBef>
            </a:pPr>
            <a:r>
              <a:rPr lang="en-US" sz="1800" dirty="0" smtClean="0">
                <a:latin typeface="Calibri" panose="020F0502020204030204" pitchFamily="34" charset="0"/>
              </a:rPr>
              <a:t>For 2014-2015, Option 1 or Option may be used to earn high school progress points.  </a:t>
            </a:r>
          </a:p>
          <a:p>
            <a:pPr>
              <a:spcBef>
                <a:spcPts val="200"/>
              </a:spcBef>
            </a:pPr>
            <a:r>
              <a:rPr lang="en-US" sz="1800" dirty="0" smtClean="0">
                <a:latin typeface="Calibri" panose="020F0502020204030204" pitchFamily="34" charset="0"/>
              </a:rPr>
              <a:t>For 2015-2016 and beyond, only Option 2 may be used to earn high school progress points.</a:t>
            </a:r>
            <a:endParaRPr lang="en-US"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94181615"/>
              </p:ext>
            </p:extLst>
          </p:nvPr>
        </p:nvGraphicFramePr>
        <p:xfrm>
          <a:off x="304800" y="2971800"/>
          <a:ext cx="8686800" cy="3307080"/>
        </p:xfrm>
        <a:graphic>
          <a:graphicData uri="http://schemas.openxmlformats.org/drawingml/2006/table">
            <a:tbl>
              <a:tblPr firstRow="1" bandRow="1">
                <a:tableStyleId>{5940675A-B579-460E-94D1-54222C63F5DA}</a:tableStyleId>
              </a:tblPr>
              <a:tblGrid>
                <a:gridCol w="1066800"/>
                <a:gridCol w="7620000"/>
              </a:tblGrid>
              <a:tr h="1143000">
                <a:tc>
                  <a:txBody>
                    <a:bodyPr/>
                    <a:lstStyle/>
                    <a:p>
                      <a:endParaRPr lang="en-US" sz="1600" b="1" dirty="0" smtClean="0">
                        <a:solidFill>
                          <a:schemeClr val="tx1"/>
                        </a:solidFill>
                      </a:endParaRPr>
                    </a:p>
                    <a:p>
                      <a:r>
                        <a:rPr lang="en-US" sz="1600" b="1" dirty="0" smtClean="0">
                          <a:solidFill>
                            <a:schemeClr val="tx1"/>
                          </a:solidFill>
                        </a:rPr>
                        <a:t>Option 1</a:t>
                      </a:r>
                      <a:endParaRPr lang="en-US" sz="1600" b="1" dirty="0">
                        <a:solidFill>
                          <a:schemeClr val="tx1"/>
                        </a:solidFill>
                      </a:endParaRPr>
                    </a:p>
                  </a:txBody>
                  <a:tcPr>
                    <a:solidFill>
                      <a:schemeClr val="tx2">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kern="1200" dirty="0" smtClean="0">
                          <a:solidFill>
                            <a:schemeClr val="tx1"/>
                          </a:solidFill>
                          <a:effectLst/>
                          <a:latin typeface="+mn-lt"/>
                          <a:ea typeface="+mn-ea"/>
                          <a:cs typeface="+mn-cs"/>
                        </a:rPr>
                        <a:t>At least 30% of the eligible students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kern="1200" dirty="0" smtClean="0">
                          <a:solidFill>
                            <a:schemeClr val="tx1"/>
                          </a:solidFill>
                          <a:effectLst/>
                          <a:latin typeface="+mn-lt"/>
                          <a:ea typeface="+mn-ea"/>
                          <a:cs typeface="+mn-cs"/>
                        </a:rPr>
                        <a:t>Students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score at the top of the expected score range</a:t>
                      </a:r>
                      <a:r>
                        <a:rPr lang="en-US" sz="1600" kern="1200" baseline="0" dirty="0" smtClean="0">
                          <a:solidFill>
                            <a:schemeClr val="tx1"/>
                          </a:solidFill>
                          <a:effectLst/>
                          <a:latin typeface="+mn-lt"/>
                          <a:ea typeface="+mn-ea"/>
                          <a:cs typeface="+mn-cs"/>
                        </a:rPr>
                        <a:t> or above (ACT series)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kern="1200" baseline="0" dirty="0" smtClean="0">
                          <a:solidFill>
                            <a:schemeClr val="tx1"/>
                          </a:solidFill>
                          <a:effectLst/>
                          <a:latin typeface="+mn-lt"/>
                          <a:ea typeface="+mn-ea"/>
                          <a:cs typeface="+mn-cs"/>
                        </a:rPr>
                        <a:t>0.1 points per student for previous scores of Approaching Basic/Fair, 0.2 points per student for previous scores of Unsatisfactory/Needs Improvement</a:t>
                      </a:r>
                    </a:p>
                  </a:txBody>
                  <a:tcPr>
                    <a:solidFill>
                      <a:schemeClr val="accent1">
                        <a:lumMod val="20000"/>
                        <a:lumOff val="80000"/>
                        <a:alpha val="20000"/>
                      </a:schemeClr>
                    </a:solidFill>
                  </a:tcPr>
                </a:tc>
              </a:tr>
              <a:tr h="1951831">
                <a:tc>
                  <a:txBody>
                    <a:bodyPr/>
                    <a:lstStyle/>
                    <a:p>
                      <a:endParaRPr lang="en-US" sz="1600" b="1" dirty="0" smtClean="0">
                        <a:solidFill>
                          <a:schemeClr val="tx1"/>
                        </a:solidFill>
                      </a:endParaRPr>
                    </a:p>
                    <a:p>
                      <a:endParaRPr lang="en-US" sz="1600" b="1" dirty="0" smtClean="0">
                        <a:solidFill>
                          <a:schemeClr val="tx1"/>
                        </a:solidFill>
                      </a:endParaRPr>
                    </a:p>
                    <a:p>
                      <a:r>
                        <a:rPr lang="en-US" sz="1600" b="1" dirty="0" smtClean="0">
                          <a:solidFill>
                            <a:schemeClr val="tx1"/>
                          </a:solidFill>
                        </a:rPr>
                        <a:t>Option 2</a:t>
                      </a:r>
                      <a:endParaRPr lang="en-US" sz="1600" b="1" dirty="0">
                        <a:solidFill>
                          <a:schemeClr val="tx1"/>
                        </a:solidFill>
                      </a:endParaRPr>
                    </a:p>
                  </a:txBody>
                  <a:tcPr>
                    <a:solidFill>
                      <a:schemeClr val="tx2">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dirty="0" smtClean="0">
                          <a:solidFill>
                            <a:schemeClr val="tx1"/>
                          </a:solidFill>
                          <a:effectLst/>
                          <a:latin typeface="+mn-lt"/>
                          <a:ea typeface="+mn-ea"/>
                          <a:cs typeface="+mn-cs"/>
                        </a:rPr>
                        <a:t>More than 50% </a:t>
                      </a:r>
                      <a:r>
                        <a:rPr lang="en-US" sz="1600" kern="1200" dirty="0" smtClean="0">
                          <a:solidFill>
                            <a:schemeClr val="tx1"/>
                          </a:solidFill>
                          <a:effectLst/>
                          <a:latin typeface="+mn-lt"/>
                          <a:ea typeface="+mn-ea"/>
                          <a:cs typeface="+mn-cs"/>
                        </a:rPr>
                        <a:t>of the eligible students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dirty="0" smtClean="0">
                          <a:solidFill>
                            <a:schemeClr val="tx1"/>
                          </a:solidFill>
                          <a:effectLst/>
                          <a:latin typeface="+mn-lt"/>
                          <a:ea typeface="+mn-ea"/>
                          <a:cs typeface="+mn-cs"/>
                        </a:rPr>
                        <a:t>Multiple Opportunities: </a:t>
                      </a:r>
                      <a:r>
                        <a:rPr lang="en-US" sz="1600" kern="1200" dirty="0" smtClean="0">
                          <a:solidFill>
                            <a:schemeClr val="tx1"/>
                          </a:solidFill>
                          <a:effectLst/>
                          <a:latin typeface="+mn-lt"/>
                          <a:ea typeface="+mn-ea"/>
                          <a:cs typeface="+mn-cs"/>
                        </a:rPr>
                        <a:t>Can earn points </a:t>
                      </a:r>
                      <a:r>
                        <a:rPr lang="en-US" sz="1600" b="1" kern="1200" dirty="0" smtClean="0">
                          <a:solidFill>
                            <a:schemeClr val="tx1"/>
                          </a:solidFill>
                          <a:effectLst/>
                          <a:latin typeface="+mn-lt"/>
                          <a:ea typeface="+mn-ea"/>
                          <a:cs typeface="+mn-cs"/>
                        </a:rPr>
                        <a:t>on either </a:t>
                      </a:r>
                      <a:r>
                        <a:rPr lang="en-US" sz="1600" kern="1200" dirty="0" smtClean="0">
                          <a:solidFill>
                            <a:schemeClr val="tx1"/>
                          </a:solidFill>
                          <a:effectLst/>
                          <a:latin typeface="+mn-lt"/>
                          <a:ea typeface="+mn-ea"/>
                          <a:cs typeface="+mn-cs"/>
                        </a:rPr>
                        <a:t>EXPLORE</a:t>
                      </a:r>
                      <a:r>
                        <a:rPr lang="en-US" sz="1600" kern="1200" baseline="0" dirty="0" smtClean="0">
                          <a:solidFill>
                            <a:schemeClr val="tx1"/>
                          </a:solidFill>
                          <a:effectLst/>
                          <a:latin typeface="+mn-lt"/>
                          <a:ea typeface="+mn-ea"/>
                          <a:cs typeface="+mn-cs"/>
                        </a:rPr>
                        <a:t> to PLAN </a:t>
                      </a:r>
                      <a:r>
                        <a:rPr lang="en-US" sz="1600" i="1" kern="1200" baseline="0" dirty="0" smtClean="0">
                          <a:solidFill>
                            <a:schemeClr val="tx1"/>
                          </a:solidFill>
                          <a:effectLst/>
                          <a:latin typeface="+mn-lt"/>
                          <a:ea typeface="+mn-ea"/>
                          <a:cs typeface="+mn-cs"/>
                        </a:rPr>
                        <a:t>and/or </a:t>
                      </a:r>
                      <a:r>
                        <a:rPr lang="en-US" sz="1600" i="0" kern="1200" baseline="0" dirty="0" smtClean="0">
                          <a:solidFill>
                            <a:schemeClr val="tx1"/>
                          </a:solidFill>
                          <a:effectLst/>
                          <a:latin typeface="+mn-lt"/>
                          <a:ea typeface="+mn-ea"/>
                          <a:cs typeface="+mn-cs"/>
                        </a:rPr>
                        <a:t>PLAN to ACT</a:t>
                      </a:r>
                      <a:r>
                        <a:rPr lang="en-US" sz="1600" kern="1200" dirty="0" smtClean="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dirty="0" smtClean="0">
                          <a:solidFill>
                            <a:schemeClr val="tx1"/>
                          </a:solidFill>
                          <a:effectLst/>
                          <a:latin typeface="+mn-lt"/>
                          <a:ea typeface="+mn-ea"/>
                          <a:cs typeface="+mn-cs"/>
                        </a:rPr>
                        <a:t>Expected Growth: </a:t>
                      </a:r>
                      <a:r>
                        <a:rPr lang="en-US" sz="1600" kern="1200" dirty="0" smtClean="0">
                          <a:solidFill>
                            <a:schemeClr val="tx1"/>
                          </a:solidFill>
                          <a:effectLst/>
                          <a:latin typeface="+mn-lt"/>
                          <a:ea typeface="+mn-ea"/>
                          <a:cs typeface="+mn-cs"/>
                        </a:rPr>
                        <a:t>Students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score </a:t>
                      </a:r>
                      <a:r>
                        <a:rPr lang="en-US" sz="1600" b="1" kern="1200" dirty="0" smtClean="0">
                          <a:solidFill>
                            <a:schemeClr val="tx1"/>
                          </a:solidFill>
                          <a:effectLst/>
                          <a:latin typeface="+mn-lt"/>
                          <a:ea typeface="+mn-ea"/>
                          <a:cs typeface="+mn-cs"/>
                        </a:rPr>
                        <a:t>above the median</a:t>
                      </a:r>
                      <a:r>
                        <a:rPr lang="en-US" sz="1600" b="1" kern="1200" baseline="0" dirty="0" smtClean="0">
                          <a:solidFill>
                            <a:schemeClr val="tx1"/>
                          </a:solidFill>
                          <a:effectLst/>
                          <a:latin typeface="+mn-lt"/>
                          <a:ea typeface="+mn-ea"/>
                          <a:cs typeface="+mn-cs"/>
                        </a:rPr>
                        <a:t> </a:t>
                      </a:r>
                      <a:r>
                        <a:rPr lang="en-US" sz="1600" kern="1200" baseline="0" dirty="0" smtClean="0">
                          <a:solidFill>
                            <a:schemeClr val="tx1"/>
                          </a:solidFill>
                          <a:effectLst/>
                          <a:latin typeface="+mn-lt"/>
                          <a:ea typeface="+mn-ea"/>
                          <a:cs typeface="+mn-cs"/>
                        </a:rPr>
                        <a:t>of the expected range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baseline="0" dirty="0" smtClean="0">
                          <a:solidFill>
                            <a:schemeClr val="tx1"/>
                          </a:solidFill>
                          <a:effectLst/>
                          <a:latin typeface="+mn-lt"/>
                          <a:ea typeface="+mn-ea"/>
                          <a:cs typeface="+mn-cs"/>
                        </a:rPr>
                        <a:t>0.05</a:t>
                      </a:r>
                      <a:r>
                        <a:rPr lang="en-US" sz="1600" kern="1200" baseline="0" dirty="0" smtClean="0">
                          <a:solidFill>
                            <a:schemeClr val="tx1"/>
                          </a:solidFill>
                          <a:effectLst/>
                          <a:latin typeface="+mn-lt"/>
                          <a:ea typeface="+mn-ea"/>
                          <a:cs typeface="+mn-cs"/>
                        </a:rPr>
                        <a:t> per student for previous scores of Approaching Basic/Fair, </a:t>
                      </a:r>
                      <a:r>
                        <a:rPr lang="en-US" sz="1600" b="1" kern="1200" baseline="0" dirty="0" smtClean="0">
                          <a:solidFill>
                            <a:schemeClr val="tx1"/>
                          </a:solidFill>
                          <a:effectLst/>
                          <a:latin typeface="+mn-lt"/>
                          <a:ea typeface="+mn-ea"/>
                          <a:cs typeface="+mn-cs"/>
                        </a:rPr>
                        <a:t>0.1 </a:t>
                      </a:r>
                      <a:r>
                        <a:rPr lang="en-US" sz="1600" kern="1200" baseline="0" dirty="0" smtClean="0">
                          <a:solidFill>
                            <a:schemeClr val="tx1"/>
                          </a:solidFill>
                          <a:effectLst/>
                          <a:latin typeface="+mn-lt"/>
                          <a:ea typeface="+mn-ea"/>
                          <a:cs typeface="+mn-cs"/>
                        </a:rPr>
                        <a:t>per student for previous scores of Unsatisfactory/Needs Improvement</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600" b="1" i="1" kern="1200" baseline="0" dirty="0" smtClean="0">
                          <a:solidFill>
                            <a:schemeClr val="tx1"/>
                          </a:solidFill>
                          <a:effectLst/>
                          <a:latin typeface="+mn-lt"/>
                          <a:ea typeface="+mn-ea"/>
                          <a:cs typeface="+mn-cs"/>
                        </a:rPr>
                        <a:t>Or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4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600" b="0" i="0" kern="1200" baseline="0" dirty="0" smtClean="0">
                          <a:solidFill>
                            <a:schemeClr val="tx1"/>
                          </a:solidFill>
                          <a:effectLst/>
                          <a:latin typeface="+mn-lt"/>
                          <a:ea typeface="+mn-ea"/>
                          <a:cs typeface="+mn-cs"/>
                        </a:rPr>
                        <a:t>Meet the standards of the current policy, whichever is higher in points.</a:t>
                      </a:r>
                      <a:endParaRPr lang="en-US" sz="1600" b="1" i="1" baseline="0" dirty="0" smtClean="0">
                        <a:solidFill>
                          <a:schemeClr val="tx1"/>
                        </a:solidFill>
                      </a:endParaRPr>
                    </a:p>
                  </a:txBody>
                  <a:tcPr>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1917768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Combination Schools</a:t>
            </a:r>
            <a:r>
              <a:rPr lang="en-US" dirty="0" smtClean="0"/>
              <a:t/>
            </a:r>
            <a:br>
              <a:rPr lang="en-US" dirty="0" smtClean="0"/>
            </a:br>
            <a:r>
              <a:rPr lang="en-US" sz="2500" dirty="0" smtClean="0"/>
              <a:t>(Slide 1 of 2)</a:t>
            </a:r>
            <a:endParaRPr lang="en-US" sz="2500"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marL="0" indent="0">
              <a:spcBef>
                <a:spcPts val="200"/>
              </a:spcBef>
              <a:buNone/>
            </a:pPr>
            <a:r>
              <a:rPr lang="en-US" sz="1800" b="1" dirty="0" smtClean="0">
                <a:latin typeface="Calibri" panose="020F0502020204030204" pitchFamily="34" charset="0"/>
              </a:rPr>
              <a:t>School Accountability</a:t>
            </a:r>
          </a:p>
          <a:p>
            <a:pPr marL="0" indent="0">
              <a:spcBef>
                <a:spcPts val="200"/>
              </a:spcBef>
              <a:buNone/>
            </a:pPr>
            <a:r>
              <a:rPr lang="en-US" sz="1800" dirty="0" smtClean="0">
                <a:latin typeface="Calibri" panose="020F0502020204030204" pitchFamily="34" charset="0"/>
              </a:rPr>
              <a:t>Schools with students in both grades K-8 and 9-12 will receive a school performance score (SPS) based on both the K-8 and 9-12 formulas and weighted by students included in the formula.</a:t>
            </a:r>
            <a:endParaRPr lang="en-US" sz="1800" dirty="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98373267"/>
              </p:ext>
            </p:extLst>
          </p:nvPr>
        </p:nvGraphicFramePr>
        <p:xfrm>
          <a:off x="685800" y="2819400"/>
          <a:ext cx="7543800" cy="3298952"/>
        </p:xfrm>
        <a:graphic>
          <a:graphicData uri="http://schemas.openxmlformats.org/drawingml/2006/table">
            <a:tbl>
              <a:tblPr firstRow="1" firstCol="1" bandRow="1">
                <a:tableStyleId>{FABFCF23-3B69-468F-B69F-88F6DE6A72F2}</a:tableStyleId>
              </a:tblPr>
              <a:tblGrid>
                <a:gridCol w="1752600"/>
                <a:gridCol w="5791200"/>
              </a:tblGrid>
              <a:tr h="364158">
                <a:tc>
                  <a:txBody>
                    <a:bodyPr/>
                    <a:lstStyle/>
                    <a:p>
                      <a:pPr marL="0" marR="0" algn="ctr">
                        <a:lnSpc>
                          <a:spcPct val="115000"/>
                        </a:lnSpc>
                        <a:spcBef>
                          <a:spcPts val="0"/>
                        </a:spcBef>
                        <a:spcAft>
                          <a:spcPts val="0"/>
                        </a:spcAft>
                      </a:pPr>
                      <a:r>
                        <a:rPr lang="en-US" sz="1600" dirty="0" smtClean="0">
                          <a:solidFill>
                            <a:schemeClr val="tx1"/>
                          </a:solidFill>
                          <a:effectLst/>
                          <a:latin typeface="Calibri" panose="020F0502020204030204" pitchFamily="34" charset="0"/>
                        </a:rPr>
                        <a:t>Grade Configuration</a:t>
                      </a:r>
                      <a:endParaRPr lang="en-US" sz="1600" dirty="0">
                        <a:solidFill>
                          <a:schemeClr val="tx1"/>
                        </a:solidFill>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ctr">
                        <a:lnSpc>
                          <a:spcPct val="115000"/>
                        </a:lnSpc>
                        <a:spcBef>
                          <a:spcPts val="0"/>
                        </a:spcBef>
                        <a:spcAft>
                          <a:spcPts val="0"/>
                        </a:spcAft>
                      </a:pPr>
                      <a:r>
                        <a:rPr lang="en-US" sz="1600" dirty="0" smtClean="0">
                          <a:solidFill>
                            <a:schemeClr val="tx1"/>
                          </a:solidFill>
                          <a:effectLst/>
                          <a:latin typeface="Calibri" panose="020F0502020204030204" pitchFamily="34" charset="0"/>
                        </a:rPr>
                        <a:t>Performance</a:t>
                      </a:r>
                      <a:endParaRPr lang="en-US" sz="1600" dirty="0">
                        <a:solidFill>
                          <a:schemeClr val="tx1"/>
                        </a:solidFill>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474042">
                <a:tc>
                  <a:txBody>
                    <a:bodyPr/>
                    <a:lstStyle/>
                    <a:p>
                      <a:pPr marL="0" marR="0" algn="ctr">
                        <a:lnSpc>
                          <a:spcPct val="115000"/>
                        </a:lnSpc>
                        <a:spcBef>
                          <a:spcPts val="0"/>
                        </a:spcBef>
                        <a:spcAft>
                          <a:spcPts val="0"/>
                        </a:spcAft>
                      </a:pPr>
                      <a:r>
                        <a:rPr lang="en-US" sz="1600" b="0" dirty="0" smtClean="0">
                          <a:effectLst/>
                          <a:latin typeface="Calibri" panose="020F0502020204030204" pitchFamily="34" charset="0"/>
                        </a:rPr>
                        <a:t>K-7 (Elementary)</a:t>
                      </a:r>
                      <a:endParaRPr lang="en-US" sz="1600" b="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100% assessments </a:t>
                      </a:r>
                    </a:p>
                    <a:p>
                      <a:pPr marL="0" marR="0" algn="ctr">
                        <a:lnSpc>
                          <a:spcPct val="115000"/>
                        </a:lnSpc>
                        <a:spcBef>
                          <a:spcPts val="0"/>
                        </a:spcBef>
                        <a:spcAft>
                          <a:spcPts val="0"/>
                        </a:spcAft>
                      </a:pPr>
                      <a:r>
                        <a:rPr lang="en-US" sz="1600" dirty="0" smtClean="0">
                          <a:effectLst/>
                          <a:latin typeface="Calibri" panose="020F0502020204030204" pitchFamily="34" charset="0"/>
                        </a:rPr>
                        <a:t>+ Progress Points</a:t>
                      </a:r>
                      <a:endParaRPr lang="en-US" sz="16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808264">
                <a:tc>
                  <a:txBody>
                    <a:bodyPr/>
                    <a:lstStyle/>
                    <a:p>
                      <a:pPr marL="0" marR="0" algn="ctr">
                        <a:lnSpc>
                          <a:spcPct val="115000"/>
                        </a:lnSpc>
                        <a:spcBef>
                          <a:spcPts val="0"/>
                        </a:spcBef>
                        <a:spcAft>
                          <a:spcPts val="0"/>
                        </a:spcAft>
                      </a:pPr>
                      <a:r>
                        <a:rPr lang="en-US" sz="1600" b="0" dirty="0" smtClean="0">
                          <a:effectLst/>
                          <a:latin typeface="Calibri" panose="020F0502020204030204" pitchFamily="34" charset="0"/>
                        </a:rPr>
                        <a:t>K-8, 7-8 (Middle)</a:t>
                      </a:r>
                      <a:endParaRPr lang="en-US" sz="1600" b="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95% assessments </a:t>
                      </a:r>
                    </a:p>
                    <a:p>
                      <a:pPr marL="0" marR="0" algn="ctr">
                        <a:lnSpc>
                          <a:spcPct val="115000"/>
                        </a:lnSpc>
                        <a:spcBef>
                          <a:spcPts val="0"/>
                        </a:spcBef>
                        <a:spcAft>
                          <a:spcPts val="0"/>
                        </a:spcAft>
                      </a:pPr>
                      <a:r>
                        <a:rPr lang="en-US" sz="1600" dirty="0" smtClean="0">
                          <a:effectLst/>
                          <a:latin typeface="Calibri" panose="020F0502020204030204" pitchFamily="34" charset="0"/>
                        </a:rPr>
                        <a:t>+ 5% (dropout/credit accumulation index)</a:t>
                      </a:r>
                    </a:p>
                    <a:p>
                      <a:pPr marL="0" marR="0" algn="ctr">
                        <a:lnSpc>
                          <a:spcPct val="115000"/>
                        </a:lnSpc>
                        <a:spcBef>
                          <a:spcPts val="0"/>
                        </a:spcBef>
                        <a:spcAft>
                          <a:spcPts val="0"/>
                        </a:spcAft>
                      </a:pPr>
                      <a:r>
                        <a:rPr lang="en-US" sz="1600" dirty="0" smtClean="0">
                          <a:effectLst/>
                          <a:latin typeface="Calibri" panose="020F0502020204030204" pitchFamily="34" charset="0"/>
                        </a:rPr>
                        <a:t>+ Progress</a:t>
                      </a:r>
                      <a:r>
                        <a:rPr lang="en-US" sz="1600" baseline="0" dirty="0" smtClean="0">
                          <a:effectLst/>
                          <a:latin typeface="Calibri" panose="020F0502020204030204" pitchFamily="34" charset="0"/>
                        </a:rPr>
                        <a:t> Points</a:t>
                      </a:r>
                      <a:endParaRPr lang="en-US" sz="16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808264">
                <a:tc>
                  <a:txBody>
                    <a:bodyPr/>
                    <a:lstStyle/>
                    <a:p>
                      <a:pPr marL="0" marR="0" algn="ctr">
                        <a:lnSpc>
                          <a:spcPct val="115000"/>
                        </a:lnSpc>
                        <a:spcBef>
                          <a:spcPts val="0"/>
                        </a:spcBef>
                        <a:spcAft>
                          <a:spcPts val="0"/>
                        </a:spcAft>
                      </a:pPr>
                      <a:r>
                        <a:rPr lang="en-US" sz="1600" b="0" dirty="0" smtClean="0">
                          <a:effectLst/>
                          <a:latin typeface="Calibri" panose="020F0502020204030204" pitchFamily="34" charset="0"/>
                        </a:rPr>
                        <a:t>9-12 (High)</a:t>
                      </a:r>
                      <a:endParaRPr lang="en-US" sz="1600" b="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rPr>
                        <a:t>25% assessments </a:t>
                      </a:r>
                    </a:p>
                    <a:p>
                      <a:pPr marL="0" marR="0" algn="ctr">
                        <a:lnSpc>
                          <a:spcPct val="115000"/>
                        </a:lnSpc>
                        <a:spcBef>
                          <a:spcPts val="0"/>
                        </a:spcBef>
                        <a:spcAft>
                          <a:spcPts val="0"/>
                        </a:spcAft>
                      </a:pPr>
                      <a:r>
                        <a:rPr lang="en-US" sz="1600" dirty="0" smtClean="0">
                          <a:effectLst/>
                          <a:latin typeface="Calibri" panose="020F0502020204030204" pitchFamily="34" charset="0"/>
                        </a:rPr>
                        <a:t>+ 25% ACT </a:t>
                      </a:r>
                    </a:p>
                    <a:p>
                      <a:pPr marL="0" marR="0" algn="ctr">
                        <a:lnSpc>
                          <a:spcPct val="115000"/>
                        </a:lnSpc>
                        <a:spcBef>
                          <a:spcPts val="0"/>
                        </a:spcBef>
                        <a:spcAft>
                          <a:spcPts val="0"/>
                        </a:spcAft>
                      </a:pPr>
                      <a:r>
                        <a:rPr lang="en-US" sz="1600" dirty="0" smtClean="0">
                          <a:effectLst/>
                          <a:latin typeface="Calibri" panose="020F0502020204030204" pitchFamily="34" charset="0"/>
                        </a:rPr>
                        <a:t>+ 25% Cohort Graduation</a:t>
                      </a:r>
                      <a:r>
                        <a:rPr lang="en-US" sz="1600" baseline="0" dirty="0" smtClean="0">
                          <a:effectLst/>
                          <a:latin typeface="Calibri" panose="020F0502020204030204" pitchFamily="34" charset="0"/>
                        </a:rPr>
                        <a:t> Rate </a:t>
                      </a:r>
                    </a:p>
                    <a:p>
                      <a:pPr marL="0" marR="0" algn="ctr">
                        <a:lnSpc>
                          <a:spcPct val="115000"/>
                        </a:lnSpc>
                        <a:spcBef>
                          <a:spcPts val="0"/>
                        </a:spcBef>
                        <a:spcAft>
                          <a:spcPts val="0"/>
                        </a:spcAft>
                      </a:pPr>
                      <a:r>
                        <a:rPr lang="en-US" sz="1600" baseline="0" dirty="0" smtClean="0">
                          <a:effectLst/>
                          <a:latin typeface="Calibri" panose="020F0502020204030204" pitchFamily="34" charset="0"/>
                        </a:rPr>
                        <a:t>+ 25% Graduation Index </a:t>
                      </a:r>
                    </a:p>
                    <a:p>
                      <a:pPr marL="0" marR="0" algn="ctr">
                        <a:lnSpc>
                          <a:spcPct val="115000"/>
                        </a:lnSpc>
                        <a:spcBef>
                          <a:spcPts val="0"/>
                        </a:spcBef>
                        <a:spcAft>
                          <a:spcPts val="0"/>
                        </a:spcAft>
                      </a:pPr>
                      <a:r>
                        <a:rPr lang="en-US" sz="1600" baseline="0" dirty="0" smtClean="0">
                          <a:effectLst/>
                          <a:latin typeface="Calibri" panose="020F0502020204030204" pitchFamily="34" charset="0"/>
                        </a:rPr>
                        <a:t>+ Progress Points</a:t>
                      </a:r>
                      <a:endParaRPr lang="en-US" sz="1600" dirty="0">
                        <a:effectLst/>
                        <a:latin typeface="Calibri" panose="020F0502020204030204" pitchFamily="34" charset="0"/>
                        <a:ea typeface="Times New Roman"/>
                        <a:cs typeface="Times New Roman"/>
                      </a:endParaRPr>
                    </a:p>
                  </a:txBody>
                  <a:tcPr marL="48220" marR="482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1168182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Combination Schools</a:t>
            </a:r>
            <a:br>
              <a:rPr lang="en-US" sz="3200" dirty="0" smtClean="0"/>
            </a:br>
            <a:r>
              <a:rPr lang="en-US" sz="2500" dirty="0" smtClean="0"/>
              <a:t>(Slide 2 of 2)</a:t>
            </a:r>
            <a:endParaRPr lang="en-US" sz="2500"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181600"/>
          </a:xfrm>
        </p:spPr>
        <p:txBody>
          <a:bodyPr>
            <a:normAutofit/>
          </a:bodyPr>
          <a:lstStyle/>
          <a:p>
            <a:pPr marL="0" indent="0">
              <a:spcBef>
                <a:spcPts val="200"/>
              </a:spcBef>
              <a:buNone/>
            </a:pPr>
            <a:r>
              <a:rPr lang="en-US" sz="1800" b="1" dirty="0" smtClean="0">
                <a:latin typeface="Calibri" panose="020F0502020204030204" pitchFamily="34" charset="0"/>
              </a:rPr>
              <a:t>School Accountability</a:t>
            </a:r>
          </a:p>
          <a:p>
            <a:pPr marL="0" indent="0">
              <a:spcBef>
                <a:spcPts val="200"/>
              </a:spcBef>
              <a:buNone/>
            </a:pPr>
            <a:r>
              <a:rPr lang="en-US" sz="1800" dirty="0" smtClean="0">
                <a:latin typeface="Calibri" panose="020F0502020204030204" pitchFamily="34" charset="0"/>
              </a:rPr>
              <a:t>Schools with students in both grades K-8 and 9-12 will receive a school performance score based on both the K-8 and 9-12 formulas and weighted by students included in the formula.</a:t>
            </a:r>
            <a:endParaRPr lang="en-US" sz="1800" dirty="0">
              <a:latin typeface="Calibri" panose="020F0502020204030204" pitchFamily="34" charset="0"/>
            </a:endParaRPr>
          </a:p>
          <a:p>
            <a:pPr marL="0" indent="0">
              <a:spcBef>
                <a:spcPts val="200"/>
              </a:spcBef>
              <a:buNone/>
            </a:pPr>
            <a:endParaRPr lang="en-US" sz="1800" b="1" dirty="0" smtClean="0">
              <a:latin typeface="Calibri" panose="020F0502020204030204" pitchFamily="34" charset="0"/>
            </a:endParaRPr>
          </a:p>
          <a:p>
            <a:pPr marL="0" indent="0">
              <a:spcBef>
                <a:spcPts val="200"/>
              </a:spcBef>
              <a:buNone/>
            </a:pPr>
            <a:r>
              <a:rPr lang="en-US" sz="1800" b="1" dirty="0" smtClean="0">
                <a:latin typeface="Calibri" panose="020F0502020204030204" pitchFamily="34" charset="0"/>
              </a:rPr>
              <a:t>Example Calculation</a:t>
            </a:r>
            <a:endParaRPr lang="en-US" sz="1800" b="1" dirty="0">
              <a:latin typeface="Calibri" panose="020F0502020204030204" pitchFamily="34" charset="0"/>
            </a:endParaRPr>
          </a:p>
          <a:p>
            <a:pPr marL="342900" indent="-342900">
              <a:spcBef>
                <a:spcPts val="200"/>
              </a:spcBef>
              <a:buAutoNum type="arabicPeriod"/>
            </a:pPr>
            <a:r>
              <a:rPr lang="en-US" sz="1800" dirty="0" smtClean="0">
                <a:latin typeface="Calibri" panose="020F0502020204030204" pitchFamily="34" charset="0"/>
              </a:rPr>
              <a:t>Calculate K-8 SPS for all students who test or are included in DCAI as for all K-8 schools.</a:t>
            </a:r>
          </a:p>
          <a:p>
            <a:pPr marL="342900" indent="-342900">
              <a:spcBef>
                <a:spcPts val="200"/>
              </a:spcBef>
              <a:buAutoNum type="arabicPeriod"/>
            </a:pPr>
            <a:r>
              <a:rPr lang="en-US" sz="1800" dirty="0" smtClean="0">
                <a:latin typeface="Calibri" panose="020F0502020204030204" pitchFamily="34" charset="0"/>
              </a:rPr>
              <a:t>Calculate HS SPS for EOC and ACT testers and cohort graduation members.</a:t>
            </a:r>
          </a:p>
          <a:p>
            <a:pPr marL="342900" indent="-342900">
              <a:spcBef>
                <a:spcPts val="200"/>
              </a:spcBef>
              <a:buAutoNum type="arabicPeriod"/>
            </a:pPr>
            <a:r>
              <a:rPr lang="en-US" sz="1800" dirty="0" smtClean="0">
                <a:latin typeface="Calibri" panose="020F0502020204030204" pitchFamily="34" charset="0"/>
              </a:rPr>
              <a:t>Determine percentage of students that are K-8 and percentage that are high school.</a:t>
            </a:r>
          </a:p>
          <a:p>
            <a:pPr marL="342900" indent="-342900">
              <a:spcBef>
                <a:spcPts val="200"/>
              </a:spcBef>
              <a:buAutoNum type="arabicPeriod"/>
            </a:pPr>
            <a:r>
              <a:rPr lang="en-US" sz="1800" dirty="0" smtClean="0">
                <a:latin typeface="Calibri" panose="020F0502020204030204" pitchFamily="34" charset="0"/>
              </a:rPr>
              <a:t>Average the K-8 SPS and HS SPS using percentages of students to weight the SPS before averaging them.</a:t>
            </a:r>
          </a:p>
          <a:p>
            <a:pPr marL="342900" indent="-342900">
              <a:spcBef>
                <a:spcPts val="200"/>
              </a:spcBef>
              <a:buAutoNum type="arabicPeriod"/>
            </a:pPr>
            <a:r>
              <a:rPr lang="en-US" sz="1800" dirty="0" smtClean="0">
                <a:latin typeface="Calibri" panose="020F0502020204030204" pitchFamily="34" charset="0"/>
              </a:rPr>
              <a:t>Example below (K-8 SPS * 33%) + (HS SPS * 67%)/2=Combination SPS</a:t>
            </a:r>
          </a:p>
          <a:p>
            <a:pPr marL="0" indent="0">
              <a:buNone/>
            </a:pPr>
            <a:endParaRPr lang="en-US" sz="1800" b="1" dirty="0"/>
          </a:p>
          <a:p>
            <a:pPr marL="0" indent="0">
              <a:buNone/>
            </a:pPr>
            <a:endParaRPr lang="en-US" sz="1800" b="1" dirty="0"/>
          </a:p>
        </p:txBody>
      </p:sp>
      <p:graphicFrame>
        <p:nvGraphicFramePr>
          <p:cNvPr id="6" name="Table 5"/>
          <p:cNvGraphicFramePr>
            <a:graphicFrameLocks noGrp="1"/>
          </p:cNvGraphicFramePr>
          <p:nvPr>
            <p:extLst>
              <p:ext uri="{D42A27DB-BD31-4B8C-83A1-F6EECF244321}">
                <p14:modId xmlns:p14="http://schemas.microsoft.com/office/powerpoint/2010/main" val="1743764787"/>
              </p:ext>
            </p:extLst>
          </p:nvPr>
        </p:nvGraphicFramePr>
        <p:xfrm>
          <a:off x="1219200" y="4572000"/>
          <a:ext cx="6781800" cy="1708658"/>
        </p:xfrm>
        <a:graphic>
          <a:graphicData uri="http://schemas.openxmlformats.org/drawingml/2006/table">
            <a:tbl>
              <a:tblPr firstRow="1" firstCol="1" bandRow="1">
                <a:tableStyleId>{5C22544A-7EE6-4342-B048-85BDC9FD1C3A}</a:tableStyleId>
              </a:tblPr>
              <a:tblGrid>
                <a:gridCol w="1676400"/>
                <a:gridCol w="1905000"/>
                <a:gridCol w="3200400"/>
              </a:tblGrid>
              <a:tr h="660400">
                <a:tc>
                  <a:txBody>
                    <a:bodyPr/>
                    <a:lstStyle/>
                    <a:p>
                      <a:pPr marL="0" marR="0" algn="l">
                        <a:lnSpc>
                          <a:spcPct val="120000"/>
                        </a:lnSpc>
                        <a:spcBef>
                          <a:spcPts val="0"/>
                        </a:spcBef>
                        <a:spcAft>
                          <a:spcPts val="0"/>
                        </a:spcAft>
                      </a:pPr>
                      <a:r>
                        <a:rPr lang="en-US" sz="1600" dirty="0">
                          <a:solidFill>
                            <a:schemeClr val="tx1"/>
                          </a:solidFill>
                          <a:effectLst/>
                        </a:rPr>
                        <a:t>K-8</a:t>
                      </a:r>
                      <a:endParaRPr lang="en-US" sz="1600" i="1"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l">
                        <a:lnSpc>
                          <a:spcPct val="120000"/>
                        </a:lnSpc>
                        <a:spcBef>
                          <a:spcPts val="0"/>
                        </a:spcBef>
                        <a:spcAft>
                          <a:spcPts val="0"/>
                        </a:spcAft>
                      </a:pPr>
                      <a:r>
                        <a:rPr lang="en-US" sz="1600" b="0" dirty="0">
                          <a:solidFill>
                            <a:schemeClr val="tx1"/>
                          </a:solidFill>
                          <a:effectLst/>
                        </a:rPr>
                        <a:t>50 Students</a:t>
                      </a:r>
                      <a:endParaRPr lang="en-US" sz="1600" b="0" i="1"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l">
                        <a:lnSpc>
                          <a:spcPct val="120000"/>
                        </a:lnSpc>
                        <a:spcBef>
                          <a:spcPts val="0"/>
                        </a:spcBef>
                        <a:spcAft>
                          <a:spcPts val="0"/>
                        </a:spcAft>
                      </a:pPr>
                      <a:r>
                        <a:rPr lang="en-US" sz="1600" b="0" dirty="0">
                          <a:solidFill>
                            <a:schemeClr val="tx1"/>
                          </a:solidFill>
                          <a:effectLst/>
                        </a:rPr>
                        <a:t>33% of all eligible testers</a:t>
                      </a:r>
                      <a:endParaRPr lang="en-US" sz="1600" b="0" i="1"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r h="482600">
                <a:tc>
                  <a:txBody>
                    <a:bodyPr/>
                    <a:lstStyle/>
                    <a:p>
                      <a:pPr marL="0" marR="0" algn="l">
                        <a:lnSpc>
                          <a:spcPct val="120000"/>
                        </a:lnSpc>
                        <a:spcBef>
                          <a:spcPts val="0"/>
                        </a:spcBef>
                        <a:spcAft>
                          <a:spcPts val="0"/>
                        </a:spcAft>
                      </a:pPr>
                      <a:r>
                        <a:rPr lang="en-US" sz="1600" dirty="0">
                          <a:solidFill>
                            <a:schemeClr val="tx1"/>
                          </a:solidFill>
                          <a:effectLst/>
                        </a:rPr>
                        <a:t>HS </a:t>
                      </a:r>
                      <a:endParaRPr lang="en-US" sz="1600" i="1"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l">
                        <a:lnSpc>
                          <a:spcPct val="120000"/>
                        </a:lnSpc>
                        <a:spcBef>
                          <a:spcPts val="0"/>
                        </a:spcBef>
                        <a:spcAft>
                          <a:spcPts val="0"/>
                        </a:spcAft>
                      </a:pPr>
                      <a:r>
                        <a:rPr lang="en-US" sz="1600" dirty="0">
                          <a:effectLst/>
                        </a:rPr>
                        <a:t>100 Students</a:t>
                      </a:r>
                      <a:endParaRPr lang="en-US" sz="1600" i="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c>
                  <a:txBody>
                    <a:bodyPr/>
                    <a:lstStyle/>
                    <a:p>
                      <a:pPr marL="0" marR="0" algn="l">
                        <a:lnSpc>
                          <a:spcPct val="120000"/>
                        </a:lnSpc>
                        <a:spcBef>
                          <a:spcPts val="0"/>
                        </a:spcBef>
                        <a:spcAft>
                          <a:spcPts val="0"/>
                        </a:spcAft>
                      </a:pPr>
                      <a:r>
                        <a:rPr lang="en-US" sz="1600" dirty="0">
                          <a:effectLst/>
                        </a:rPr>
                        <a:t>67% of all eligible testers</a:t>
                      </a:r>
                      <a:endParaRPr lang="en-US" sz="1600" i="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alpha val="50000"/>
                      </a:schemeClr>
                    </a:solidFill>
                  </a:tcPr>
                </a:tc>
              </a:tr>
              <a:tr h="482600">
                <a:tc>
                  <a:txBody>
                    <a:bodyPr/>
                    <a:lstStyle/>
                    <a:p>
                      <a:pPr marL="0" marR="0" algn="l">
                        <a:lnSpc>
                          <a:spcPct val="120000"/>
                        </a:lnSpc>
                        <a:spcBef>
                          <a:spcPts val="0"/>
                        </a:spcBef>
                        <a:spcAft>
                          <a:spcPts val="0"/>
                        </a:spcAft>
                      </a:pPr>
                      <a:r>
                        <a:rPr lang="en-US" sz="1600" dirty="0">
                          <a:solidFill>
                            <a:schemeClr val="tx1"/>
                          </a:solidFill>
                          <a:effectLst/>
                        </a:rPr>
                        <a:t>Total Students Used for Weights</a:t>
                      </a:r>
                      <a:endParaRPr lang="en-US" sz="1600" i="1"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algn="l">
                        <a:lnSpc>
                          <a:spcPct val="120000"/>
                        </a:lnSpc>
                        <a:spcBef>
                          <a:spcPts val="0"/>
                        </a:spcBef>
                        <a:spcAft>
                          <a:spcPts val="0"/>
                        </a:spcAft>
                      </a:pPr>
                      <a:r>
                        <a:rPr lang="en-US" sz="1600" dirty="0">
                          <a:effectLst/>
                        </a:rPr>
                        <a:t>150 Students</a:t>
                      </a:r>
                      <a:endParaRPr lang="en-US" sz="1600" i="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algn="l">
                        <a:lnSpc>
                          <a:spcPct val="120000"/>
                        </a:lnSpc>
                        <a:spcBef>
                          <a:spcPts val="0"/>
                        </a:spcBef>
                        <a:spcAft>
                          <a:spcPts val="0"/>
                        </a:spcAft>
                      </a:pPr>
                      <a:r>
                        <a:rPr lang="en-US" sz="1600" dirty="0">
                          <a:effectLst/>
                        </a:rPr>
                        <a:t>100% of eligible testers</a:t>
                      </a:r>
                      <a:endParaRPr lang="en-US" sz="1600" i="1"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r>
            </a:tbl>
          </a:graphicData>
        </a:graphic>
      </p:graphicFrame>
    </p:spTree>
    <p:extLst>
      <p:ext uri="{BB962C8B-B14F-4D97-AF65-F5344CB8AC3E}">
        <p14:creationId xmlns:p14="http://schemas.microsoft.com/office/powerpoint/2010/main" val="2609346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57362"/>
          </a:xfrm>
          <a:prstGeom prst="rect">
            <a:avLst/>
          </a:prstGeom>
          <a:noFill/>
        </p:spPr>
        <p:txBody>
          <a:bodyPr wrap="square" lIns="64291" tIns="32146" rIns="64291" bIns="32146">
            <a:spAutoFit/>
          </a:bodyPr>
          <a:lstStyle/>
          <a:p>
            <a:pPr algn="ctr">
              <a:defRPr/>
            </a:pPr>
            <a:r>
              <a:rPr lang="en-US" sz="3200" dirty="0" smtClean="0">
                <a:solidFill>
                  <a:schemeClr val="bg1"/>
                </a:solidFill>
                <a:latin typeface="Chalkduster"/>
                <a:cs typeface="Chalkduster"/>
              </a:rPr>
              <a:t>Resources:  Calculators</a:t>
            </a:r>
          </a:p>
        </p:txBody>
      </p:sp>
      <p:sp>
        <p:nvSpPr>
          <p:cNvPr id="3" name="TextBox 2"/>
          <p:cNvSpPr txBox="1"/>
          <p:nvPr/>
        </p:nvSpPr>
        <p:spPr>
          <a:xfrm>
            <a:off x="228600" y="1143000"/>
            <a:ext cx="8763000" cy="3483005"/>
          </a:xfrm>
          <a:prstGeom prst="rect">
            <a:avLst/>
          </a:prstGeom>
          <a:noFill/>
        </p:spPr>
        <p:txBody>
          <a:bodyPr wrap="square" rtlCol="0">
            <a:spAutoFit/>
          </a:bodyPr>
          <a:lstStyle/>
          <a:p>
            <a:pPr>
              <a:spcBef>
                <a:spcPts val="200"/>
              </a:spcBef>
            </a:pPr>
            <a:r>
              <a:rPr lang="en-US" dirty="0" smtClean="0">
                <a:solidFill>
                  <a:srgbClr val="000000"/>
                </a:solidFill>
                <a:latin typeface="Calibri" panose="020F0502020204030204" pitchFamily="34" charset="0"/>
              </a:rPr>
              <a:t>The SPS calculators are designed for educators to input school level data in order to estimate school performance scores. There are two calculators available in the </a:t>
            </a:r>
            <a:r>
              <a:rPr lang="en-US" dirty="0" smtClean="0">
                <a:solidFill>
                  <a:srgbClr val="000000"/>
                </a:solidFill>
                <a:latin typeface="Calibri" panose="020F0502020204030204" pitchFamily="34" charset="0"/>
                <a:hlinkClick r:id="rId3"/>
              </a:rPr>
              <a:t>accountability toolbox</a:t>
            </a:r>
            <a:r>
              <a:rPr lang="en-US" dirty="0" smtClean="0">
                <a:solidFill>
                  <a:srgbClr val="000000"/>
                </a:solidFill>
                <a:latin typeface="Calibri" panose="020F0502020204030204" pitchFamily="34" charset="0"/>
              </a:rPr>
              <a:t>: a K-8 and a K-12 calculator</a:t>
            </a:r>
            <a:r>
              <a:rPr lang="en-US" dirty="0" smtClean="0">
                <a:latin typeface="Calibri" panose="020F0502020204030204" pitchFamily="34" charset="0"/>
              </a:rPr>
              <a:t>.</a:t>
            </a:r>
            <a:r>
              <a:rPr lang="en-US" dirty="0" smtClean="0">
                <a:solidFill>
                  <a:srgbClr val="FF0000"/>
                </a:solidFill>
                <a:latin typeface="Calibri" panose="020F0502020204030204" pitchFamily="34" charset="0"/>
              </a:rPr>
              <a:t>  </a:t>
            </a:r>
          </a:p>
          <a:p>
            <a:pPr>
              <a:spcBef>
                <a:spcPts val="200"/>
              </a:spcBef>
            </a:pPr>
            <a:endParaRPr lang="en-US" dirty="0">
              <a:solidFill>
                <a:srgbClr val="FF0000"/>
              </a:solidFill>
              <a:latin typeface="Calibri" panose="020F0502020204030204" pitchFamily="34" charset="0"/>
            </a:endParaRPr>
          </a:p>
          <a:p>
            <a:pPr>
              <a:spcBef>
                <a:spcPts val="200"/>
              </a:spcBef>
            </a:pPr>
            <a:r>
              <a:rPr lang="en-US" dirty="0" smtClean="0">
                <a:solidFill>
                  <a:srgbClr val="000000"/>
                </a:solidFill>
                <a:latin typeface="Calibri" panose="020F0502020204030204" pitchFamily="34" charset="0"/>
              </a:rPr>
              <a:t>Calculators will be updated in July to include assessment indices in order to support district leaders in setting Compass goals using the goal setting templates.</a:t>
            </a:r>
          </a:p>
          <a:p>
            <a:pPr>
              <a:spcBef>
                <a:spcPts val="200"/>
              </a:spcBef>
            </a:pPr>
            <a:endParaRPr lang="en-US" dirty="0">
              <a:solidFill>
                <a:srgbClr val="000000"/>
              </a:solidFill>
              <a:latin typeface="Calibri" panose="020F0502020204030204" pitchFamily="34" charset="0"/>
            </a:endParaRPr>
          </a:p>
          <a:p>
            <a:pPr>
              <a:spcBef>
                <a:spcPts val="200"/>
              </a:spcBef>
            </a:pPr>
            <a:endParaRPr lang="en-US" dirty="0" smtClean="0">
              <a:solidFill>
                <a:srgbClr val="000000"/>
              </a:solidFill>
              <a:latin typeface="Calibri" panose="020F0502020204030204" pitchFamily="34" charset="0"/>
            </a:endParaRPr>
          </a:p>
          <a:p>
            <a:pPr>
              <a:spcBef>
                <a:spcPts val="200"/>
              </a:spcBef>
            </a:pPr>
            <a:endParaRPr lang="en-US" dirty="0">
              <a:solidFill>
                <a:srgbClr val="FF0000"/>
              </a:solidFill>
              <a:latin typeface="Calibri" panose="020F0502020204030204" pitchFamily="34" charset="0"/>
            </a:endParaRPr>
          </a:p>
          <a:p>
            <a:pPr>
              <a:spcBef>
                <a:spcPts val="200"/>
              </a:spcBef>
            </a:pPr>
            <a:endParaRPr lang="en-US" dirty="0" smtClean="0">
              <a:solidFill>
                <a:srgbClr val="FF0000"/>
              </a:solidFill>
              <a:latin typeface="Calibri" panose="020F0502020204030204" pitchFamily="34" charset="0"/>
            </a:endParaRPr>
          </a:p>
          <a:p>
            <a:pPr>
              <a:spcBef>
                <a:spcPts val="200"/>
              </a:spcBef>
            </a:pPr>
            <a:endParaRPr lang="en-US" dirty="0" smtClean="0">
              <a:solidFill>
                <a:srgbClr val="FF0000"/>
              </a:solidFill>
              <a:latin typeface="Calibri" panose="020F0502020204030204" pitchFamily="34" charset="0"/>
            </a:endParaRPr>
          </a:p>
          <a:p>
            <a:pPr>
              <a:spcBef>
                <a:spcPts val="200"/>
              </a:spcBef>
            </a:pPr>
            <a:endParaRPr lang="en-US" sz="900" dirty="0">
              <a:solidFill>
                <a:srgbClr val="000000"/>
              </a:solidFill>
              <a:latin typeface="Calibri" panose="020F0502020204030204" pitchFamily="34" charset="0"/>
            </a:endParaRPr>
          </a:p>
        </p:txBody>
      </p:sp>
      <p:pic>
        <p:nvPicPr>
          <p:cNvPr id="2" name="Picture 1" descr="Screen Shot 2015-07-08 at 7.38.57 PM.png"/>
          <p:cNvPicPr>
            <a:picLocks noChangeAspect="1"/>
          </p:cNvPicPr>
          <p:nvPr/>
        </p:nvPicPr>
        <p:blipFill rotWithShape="1">
          <a:blip r:embed="rId4">
            <a:extLst>
              <a:ext uri="{28A0092B-C50C-407E-A947-70E740481C1C}">
                <a14:useLocalDpi xmlns:a14="http://schemas.microsoft.com/office/drawing/2010/main" val="0"/>
              </a:ext>
            </a:extLst>
          </a:blip>
          <a:srcRect b="49773"/>
          <a:stretch/>
        </p:blipFill>
        <p:spPr>
          <a:xfrm>
            <a:off x="11289" y="3505200"/>
            <a:ext cx="9144000" cy="1851148"/>
          </a:xfrm>
          <a:prstGeom prst="rect">
            <a:avLst/>
          </a:prstGeom>
        </p:spPr>
      </p:pic>
    </p:spTree>
    <p:extLst>
      <p:ext uri="{BB962C8B-B14F-4D97-AF65-F5344CB8AC3E}">
        <p14:creationId xmlns:p14="http://schemas.microsoft.com/office/powerpoint/2010/main" val="371597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LEAP 2025 Vision: </a:t>
            </a:r>
            <a:r>
              <a:rPr lang="en-US" sz="2800" dirty="0"/>
              <a:t/>
            </a:r>
            <a:br>
              <a:rPr lang="en-US" sz="2800" dirty="0"/>
            </a:br>
            <a:r>
              <a:rPr lang="en-US" sz="2800" dirty="0" smtClean="0"/>
              <a:t>The Need to Transition</a:t>
            </a:r>
            <a:endParaRPr lang="en-US" sz="2800" dirty="0"/>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8600" y="1371600"/>
            <a:ext cx="8686800" cy="4572000"/>
          </a:xfrm>
        </p:spPr>
        <p:txBody>
          <a:bodyPr>
            <a:noAutofit/>
          </a:bodyPr>
          <a:lstStyle/>
          <a:p>
            <a:pPr marL="0" indent="0">
              <a:spcBef>
                <a:spcPts val="200"/>
              </a:spcBef>
              <a:buNone/>
            </a:pPr>
            <a:r>
              <a:rPr lang="en-US" sz="1800" dirty="0" smtClean="0">
                <a:latin typeface="Calibri" panose="020F0502020204030204" pitchFamily="34" charset="0"/>
              </a:rPr>
              <a:t>Most </a:t>
            </a:r>
            <a:r>
              <a:rPr lang="en-US" sz="1800" dirty="0">
                <a:latin typeface="Calibri" panose="020F0502020204030204" pitchFamily="34" charset="0"/>
              </a:rPr>
              <a:t>jobs in Louisiana require some education after high school, primarily at a four-year college or at a two-year technical and community college. This is a change from jobs of generations past. </a:t>
            </a:r>
            <a:endParaRPr lang="en-US" sz="1800" dirty="0" smtClean="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r>
              <a:rPr lang="en-US" sz="1800" dirty="0" smtClean="0">
                <a:latin typeface="Calibri" panose="020F0502020204030204" pitchFamily="34" charset="0"/>
              </a:rPr>
              <a:t>In </a:t>
            </a:r>
            <a:r>
              <a:rPr lang="en-US" sz="1800" dirty="0">
                <a:latin typeface="Calibri" panose="020F0502020204030204" pitchFamily="34" charset="0"/>
              </a:rPr>
              <a:t>2011, 28 percent of the Louisiana workforce had a two- or four-year degree. To meet Louisiana’s future job needs, that number must double. </a:t>
            </a:r>
            <a:endParaRPr lang="en-US" sz="1800" dirty="0" smtClean="0">
              <a:latin typeface="Calibri" panose="020F0502020204030204" pitchFamily="34" charset="0"/>
            </a:endParaRPr>
          </a:p>
          <a:p>
            <a:pPr marL="0" indent="0">
              <a:spcBef>
                <a:spcPts val="200"/>
              </a:spcBef>
              <a:buNone/>
            </a:pPr>
            <a:endParaRPr lang="en-US" sz="1800" dirty="0" smtClean="0">
              <a:latin typeface="Calibri" panose="020F0502020204030204" pitchFamily="34" charset="0"/>
            </a:endParaRPr>
          </a:p>
          <a:p>
            <a:pPr marL="0" indent="0">
              <a:spcBef>
                <a:spcPts val="200"/>
              </a:spcBef>
              <a:buNone/>
            </a:pPr>
            <a:r>
              <a:rPr lang="en-US" sz="1800" dirty="0" smtClean="0">
                <a:latin typeface="Calibri" panose="020F0502020204030204" pitchFamily="34" charset="0"/>
              </a:rPr>
              <a:t>In part </a:t>
            </a:r>
            <a:r>
              <a:rPr lang="en-US" sz="1800" dirty="0">
                <a:latin typeface="Calibri" panose="020F0502020204030204" pitchFamily="34" charset="0"/>
              </a:rPr>
              <a:t>this gap is because our own academic expectations do not correspond with the job need. While </a:t>
            </a:r>
            <a:r>
              <a:rPr lang="en-US" sz="1800" dirty="0" smtClean="0">
                <a:latin typeface="Calibri" panose="020F0502020204030204" pitchFamily="34" charset="0"/>
              </a:rPr>
              <a:t>mastery of content is required for true readiness, in </a:t>
            </a:r>
            <a:r>
              <a:rPr lang="en-US" sz="1800" dirty="0">
                <a:latin typeface="Calibri" panose="020F0502020204030204" pitchFamily="34" charset="0"/>
              </a:rPr>
              <a:t>our </a:t>
            </a:r>
            <a:r>
              <a:rPr lang="en-US" sz="1800" dirty="0" smtClean="0">
                <a:latin typeface="Calibri" panose="020F0502020204030204" pitchFamily="34" charset="0"/>
              </a:rPr>
              <a:t>state,  basic understanding has been accepted as sufficient performance.</a:t>
            </a:r>
          </a:p>
          <a:p>
            <a:pPr marL="0" indent="0">
              <a:spcBef>
                <a:spcPts val="200"/>
              </a:spcBef>
              <a:buNone/>
            </a:pPr>
            <a:endParaRPr lang="en-US" sz="1800" dirty="0" smtClean="0">
              <a:latin typeface="Calibri" panose="020F0502020204030204" pitchFamily="34" charset="0"/>
            </a:endParaRPr>
          </a:p>
          <a:p>
            <a:pPr marL="0" indent="0">
              <a:spcBef>
                <a:spcPts val="200"/>
              </a:spcBef>
              <a:buNone/>
            </a:pPr>
            <a:r>
              <a:rPr lang="en-US" sz="1800" dirty="0" smtClean="0">
                <a:latin typeface="Calibri" panose="020F0502020204030204" pitchFamily="34" charset="0"/>
              </a:rPr>
              <a:t>The </a:t>
            </a:r>
            <a:r>
              <a:rPr lang="en-US" sz="1800" dirty="0">
                <a:latin typeface="Calibri" panose="020F0502020204030204" pitchFamily="34" charset="0"/>
              </a:rPr>
              <a:t>transition to higher expectations is, at its essence, a transition from “basic” to “mastery” as the bedrock academic expectation. </a:t>
            </a:r>
          </a:p>
        </p:txBody>
      </p:sp>
    </p:spTree>
    <p:extLst>
      <p:ext uri="{BB962C8B-B14F-4D97-AF65-F5344CB8AC3E}">
        <p14:creationId xmlns:p14="http://schemas.microsoft.com/office/powerpoint/2010/main" val="3821085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57362"/>
          </a:xfrm>
          <a:prstGeom prst="rect">
            <a:avLst/>
          </a:prstGeom>
          <a:noFill/>
        </p:spPr>
        <p:txBody>
          <a:bodyPr wrap="square" lIns="64291" tIns="32146" rIns="64291" bIns="32146">
            <a:spAutoFit/>
          </a:bodyPr>
          <a:lstStyle/>
          <a:p>
            <a:pPr algn="ctr">
              <a:defRPr/>
            </a:pPr>
            <a:r>
              <a:rPr lang="en-US" sz="3200" dirty="0" smtClean="0">
                <a:solidFill>
                  <a:schemeClr val="bg1"/>
                </a:solidFill>
                <a:latin typeface="Chalkduster"/>
                <a:cs typeface="Chalkduster"/>
              </a:rPr>
              <a:t>Resources:  Guides and Fact Sheets</a:t>
            </a:r>
          </a:p>
        </p:txBody>
      </p:sp>
      <p:sp>
        <p:nvSpPr>
          <p:cNvPr id="3" name="TextBox 2"/>
          <p:cNvSpPr txBox="1"/>
          <p:nvPr/>
        </p:nvSpPr>
        <p:spPr>
          <a:xfrm>
            <a:off x="0" y="1143000"/>
            <a:ext cx="9144000" cy="5221943"/>
          </a:xfrm>
          <a:prstGeom prst="rect">
            <a:avLst/>
          </a:prstGeom>
          <a:noFill/>
        </p:spPr>
        <p:txBody>
          <a:bodyPr wrap="square" rtlCol="0">
            <a:spAutoFit/>
          </a:bodyPr>
          <a:lstStyle/>
          <a:p>
            <a:pPr>
              <a:spcBef>
                <a:spcPts val="200"/>
              </a:spcBef>
            </a:pPr>
            <a:endParaRPr lang="en-US" sz="900" dirty="0">
              <a:solidFill>
                <a:srgbClr val="000000"/>
              </a:solidFill>
              <a:latin typeface="Calibri" panose="020F0502020204030204" pitchFamily="34" charset="0"/>
            </a:endParaRPr>
          </a:p>
          <a:p>
            <a:pPr>
              <a:spcBef>
                <a:spcPts val="200"/>
              </a:spcBef>
            </a:pPr>
            <a:r>
              <a:rPr lang="en-US" b="1" dirty="0" smtClean="0">
                <a:solidFill>
                  <a:srgbClr val="000000"/>
                </a:solidFill>
                <a:latin typeface="Calibri" panose="020F0502020204030204" pitchFamily="34" charset="0"/>
              </a:rPr>
              <a:t>K-8 Resources:</a:t>
            </a:r>
            <a:endParaRPr lang="en-US" b="1" dirty="0">
              <a:solidFill>
                <a:srgbClr val="000000"/>
              </a:solidFill>
              <a:latin typeface="Calibri" panose="020F0502020204030204" pitchFamily="34" charset="0"/>
            </a:endParaRPr>
          </a:p>
          <a:p>
            <a:pPr marL="285750" indent="-285750">
              <a:spcBef>
                <a:spcPts val="200"/>
              </a:spcBef>
              <a:buFont typeface="Arial"/>
              <a:buChar char="•"/>
            </a:pPr>
            <a:r>
              <a:rPr lang="en-US" dirty="0" smtClean="0">
                <a:solidFill>
                  <a:srgbClr val="000000"/>
                </a:solidFill>
                <a:latin typeface="Calibri" panose="020F0502020204030204" pitchFamily="34" charset="0"/>
                <a:hlinkClick r:id="rId3"/>
              </a:rPr>
              <a:t>4</a:t>
            </a:r>
            <a:r>
              <a:rPr lang="en-US" baseline="30000" dirty="0" smtClean="0">
                <a:solidFill>
                  <a:srgbClr val="000000"/>
                </a:solidFill>
                <a:latin typeface="Calibri" panose="020F0502020204030204" pitchFamily="34" charset="0"/>
                <a:hlinkClick r:id="rId3"/>
              </a:rPr>
              <a:t>th</a:t>
            </a:r>
            <a:r>
              <a:rPr lang="en-US" dirty="0" smtClean="0">
                <a:solidFill>
                  <a:srgbClr val="000000"/>
                </a:solidFill>
                <a:latin typeface="Calibri" panose="020F0502020204030204" pitchFamily="34" charset="0"/>
                <a:hlinkClick r:id="rId3"/>
              </a:rPr>
              <a:t> Grade Promotion Policy Guidance</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This </a:t>
            </a:r>
            <a:r>
              <a:rPr lang="en-US" dirty="0" smtClean="0">
                <a:solidFill>
                  <a:srgbClr val="000000"/>
                </a:solidFill>
                <a:latin typeface="Calibri" panose="020F0502020204030204" pitchFamily="34" charset="0"/>
              </a:rPr>
              <a:t>document provides guidance on 4</a:t>
            </a:r>
            <a:r>
              <a:rPr lang="en-US" baseline="30000" dirty="0" smtClean="0">
                <a:solidFill>
                  <a:srgbClr val="000000"/>
                </a:solidFill>
                <a:latin typeface="Calibri" panose="020F0502020204030204" pitchFamily="34" charset="0"/>
              </a:rPr>
              <a:t>th</a:t>
            </a:r>
            <a:r>
              <a:rPr lang="en-US" dirty="0" smtClean="0">
                <a:solidFill>
                  <a:srgbClr val="000000"/>
                </a:solidFill>
                <a:latin typeface="Calibri" panose="020F0502020204030204" pitchFamily="34" charset="0"/>
              </a:rPr>
              <a:t> grade promotion policies and practices.</a:t>
            </a:r>
          </a:p>
          <a:p>
            <a:pPr marL="285750" indent="-285750">
              <a:spcBef>
                <a:spcPts val="200"/>
              </a:spcBef>
              <a:buFont typeface="Arial"/>
              <a:buChar char="•"/>
            </a:pPr>
            <a:r>
              <a:rPr lang="en-US" dirty="0">
                <a:solidFill>
                  <a:srgbClr val="000000"/>
                </a:solidFill>
                <a:latin typeface="Calibri" panose="020F0502020204030204" pitchFamily="34" charset="0"/>
                <a:hlinkClick r:id="rId4"/>
              </a:rPr>
              <a:t>Transitional 9</a:t>
            </a:r>
            <a:r>
              <a:rPr lang="en-US" baseline="30000" dirty="0">
                <a:solidFill>
                  <a:srgbClr val="000000"/>
                </a:solidFill>
                <a:latin typeface="Calibri" panose="020F0502020204030204" pitchFamily="34" charset="0"/>
                <a:hlinkClick r:id="rId4"/>
              </a:rPr>
              <a:t>th</a:t>
            </a:r>
            <a:r>
              <a:rPr lang="en-US" dirty="0">
                <a:solidFill>
                  <a:srgbClr val="000000"/>
                </a:solidFill>
                <a:latin typeface="Calibri" panose="020F0502020204030204" pitchFamily="34" charset="0"/>
                <a:hlinkClick r:id="rId4"/>
              </a:rPr>
              <a:t> Grade Guide</a:t>
            </a:r>
            <a:r>
              <a:rPr lang="en-US" dirty="0">
                <a:solidFill>
                  <a:srgbClr val="000000"/>
                </a:solidFill>
                <a:latin typeface="Calibri" panose="020F0502020204030204" pitchFamily="34" charset="0"/>
              </a:rPr>
              <a:t>:  This guide is designed to help district identify, plan, and improve the academic achievement of struggling 8</a:t>
            </a:r>
            <a:r>
              <a:rPr lang="en-US" baseline="30000" dirty="0">
                <a:solidFill>
                  <a:srgbClr val="000000"/>
                </a:solidFill>
                <a:latin typeface="Calibri" panose="020F0502020204030204" pitchFamily="34" charset="0"/>
              </a:rPr>
              <a:t>th</a:t>
            </a:r>
            <a:r>
              <a:rPr lang="en-US" dirty="0">
                <a:solidFill>
                  <a:srgbClr val="000000"/>
                </a:solidFill>
                <a:latin typeface="Calibri" panose="020F0502020204030204" pitchFamily="34" charset="0"/>
              </a:rPr>
              <a:t> grade students.  </a:t>
            </a:r>
          </a:p>
          <a:p>
            <a:pPr marL="285750" indent="-285750">
              <a:spcBef>
                <a:spcPts val="200"/>
              </a:spcBef>
              <a:buFont typeface="Arial"/>
              <a:buChar char="•"/>
            </a:pPr>
            <a:r>
              <a:rPr lang="en-US" dirty="0" smtClean="0">
                <a:solidFill>
                  <a:srgbClr val="000000"/>
                </a:solidFill>
                <a:latin typeface="Calibri" panose="020F0502020204030204" pitchFamily="34" charset="0"/>
                <a:hlinkClick r:id="rId5"/>
              </a:rPr>
              <a:t>K-8 Progress Point Fact Sheet</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The one-page document reflects a set of “quick facts” </a:t>
            </a:r>
            <a:r>
              <a:rPr lang="en-US" dirty="0" smtClean="0">
                <a:solidFill>
                  <a:srgbClr val="000000"/>
                </a:solidFill>
                <a:latin typeface="Calibri" panose="020F0502020204030204" pitchFamily="34" charset="0"/>
              </a:rPr>
              <a:t>and examples for the calculation of K-8 progress points.</a:t>
            </a:r>
          </a:p>
          <a:p>
            <a:pPr>
              <a:spcBef>
                <a:spcPts val="200"/>
              </a:spcBef>
            </a:pPr>
            <a:endParaRPr lang="en-US" b="1" dirty="0" smtClean="0">
              <a:solidFill>
                <a:srgbClr val="000000"/>
              </a:solidFill>
              <a:latin typeface="Calibri" panose="020F0502020204030204" pitchFamily="34" charset="0"/>
            </a:endParaRPr>
          </a:p>
          <a:p>
            <a:pPr>
              <a:spcBef>
                <a:spcPts val="200"/>
              </a:spcBef>
            </a:pPr>
            <a:r>
              <a:rPr lang="en-US" b="1" dirty="0">
                <a:solidFill>
                  <a:srgbClr val="000000"/>
                </a:solidFill>
                <a:latin typeface="Calibri" panose="020F0502020204030204" pitchFamily="34" charset="0"/>
              </a:rPr>
              <a:t>High School </a:t>
            </a:r>
            <a:r>
              <a:rPr lang="en-US" b="1" dirty="0" smtClean="0">
                <a:solidFill>
                  <a:srgbClr val="000000"/>
                </a:solidFill>
                <a:latin typeface="Calibri" panose="020F0502020204030204" pitchFamily="34" charset="0"/>
              </a:rPr>
              <a:t>Resources:</a:t>
            </a:r>
            <a:endParaRPr lang="en-US" b="1" dirty="0">
              <a:solidFill>
                <a:srgbClr val="000000"/>
              </a:solidFill>
              <a:latin typeface="Calibri" panose="020F0502020204030204" pitchFamily="34" charset="0"/>
            </a:endParaRPr>
          </a:p>
          <a:p>
            <a:pPr marL="285750" indent="-285750">
              <a:spcBef>
                <a:spcPts val="200"/>
              </a:spcBef>
              <a:buFont typeface="Arial"/>
              <a:buChar char="•"/>
            </a:pPr>
            <a:r>
              <a:rPr lang="en-US" dirty="0">
                <a:solidFill>
                  <a:srgbClr val="000000"/>
                </a:solidFill>
                <a:latin typeface="Calibri" panose="020F0502020204030204" pitchFamily="34" charset="0"/>
                <a:hlinkClick r:id="rId6"/>
              </a:rPr>
              <a:t>High School Guide</a:t>
            </a:r>
            <a:r>
              <a:rPr lang="en-US" dirty="0">
                <a:solidFill>
                  <a:srgbClr val="000000"/>
                </a:solidFill>
                <a:latin typeface="Calibri" panose="020F0502020204030204" pitchFamily="34" charset="0"/>
              </a:rPr>
              <a:t>: This guide is designed to help counselors and school staff plan the pathways and goals for all students. </a:t>
            </a:r>
            <a:endParaRPr lang="en-US" dirty="0" smtClean="0">
              <a:solidFill>
                <a:srgbClr val="000000"/>
              </a:solidFill>
              <a:latin typeface="Calibri" panose="020F0502020204030204" pitchFamily="34" charset="0"/>
            </a:endParaRPr>
          </a:p>
          <a:p>
            <a:pPr marL="285750" indent="-285750">
              <a:spcBef>
                <a:spcPts val="200"/>
              </a:spcBef>
              <a:buFont typeface="Arial"/>
              <a:buChar char="•"/>
            </a:pPr>
            <a:r>
              <a:rPr lang="en-US" dirty="0">
                <a:latin typeface="Calibri" panose="020F0502020204030204" pitchFamily="34" charset="0"/>
                <a:hlinkClick r:id="rId7"/>
              </a:rPr>
              <a:t>High School Progress Points Fact </a:t>
            </a:r>
            <a:r>
              <a:rPr lang="en-US" dirty="0" smtClean="0">
                <a:latin typeface="Calibri" panose="020F0502020204030204" pitchFamily="34" charset="0"/>
                <a:hlinkClick r:id="rId7"/>
              </a:rPr>
              <a:t>Sheet</a:t>
            </a:r>
            <a:r>
              <a:rPr lang="en-US" dirty="0" smtClean="0"/>
              <a:t>:  This document reflects a set of “quick facts” and examples for the calculation of 9-12 progress points.</a:t>
            </a:r>
            <a:endParaRPr lang="en-US" dirty="0">
              <a:solidFill>
                <a:srgbClr val="000000"/>
              </a:solidFill>
              <a:latin typeface="Calibri" panose="020F0502020204030204" pitchFamily="34" charset="0"/>
            </a:endParaRPr>
          </a:p>
          <a:p>
            <a:pPr marL="285750" indent="-285750">
              <a:spcBef>
                <a:spcPts val="200"/>
              </a:spcBef>
              <a:buFont typeface="Arial"/>
              <a:buChar char="•"/>
            </a:pPr>
            <a:r>
              <a:rPr lang="en-US" dirty="0">
                <a:solidFill>
                  <a:srgbClr val="000000"/>
                </a:solidFill>
                <a:latin typeface="Calibri" panose="020F0502020204030204" pitchFamily="34" charset="0"/>
                <a:hlinkClick r:id="rId8"/>
              </a:rPr>
              <a:t>Jump Start Fact Sheet</a:t>
            </a:r>
            <a:r>
              <a:rPr lang="en-US" dirty="0">
                <a:solidFill>
                  <a:srgbClr val="000000"/>
                </a:solidFill>
                <a:latin typeface="Calibri" panose="020F0502020204030204" pitchFamily="34" charset="0"/>
              </a:rPr>
              <a:t>: The one-page document reflects a set of “quick facts” on the implications of Jump Start and the career path on accountability.</a:t>
            </a:r>
          </a:p>
          <a:p>
            <a:pPr marL="285750" indent="-285750">
              <a:spcBef>
                <a:spcPts val="200"/>
              </a:spcBef>
              <a:buFont typeface="Arial"/>
              <a:buChar char="•"/>
            </a:pPr>
            <a:r>
              <a:rPr lang="en-US" dirty="0">
                <a:solidFill>
                  <a:srgbClr val="000000"/>
                </a:solidFill>
                <a:latin typeface="Calibri" panose="020F0502020204030204" pitchFamily="34" charset="0"/>
                <a:hlinkClick r:id="rId9" action="ppaction://hlinksldjump"/>
              </a:rPr>
              <a:t>JumpStart Graduation Pathways</a:t>
            </a:r>
            <a:r>
              <a:rPr lang="en-US" dirty="0">
                <a:solidFill>
                  <a:srgbClr val="000000"/>
                </a:solidFill>
                <a:latin typeface="Calibri" panose="020F0502020204030204" pitchFamily="34" charset="0"/>
              </a:rPr>
              <a:t>:  Fact sheets outline requirements by </a:t>
            </a:r>
            <a:r>
              <a:rPr lang="en-US" dirty="0" smtClean="0">
                <a:solidFill>
                  <a:srgbClr val="000000"/>
                </a:solidFill>
                <a:latin typeface="Calibri" panose="020F0502020204030204" pitchFamily="34" charset="0"/>
              </a:rPr>
              <a:t>pathway.</a:t>
            </a:r>
            <a:endParaRPr lang="en-US" dirty="0">
              <a:solidFill>
                <a:srgbClr val="000000"/>
              </a:solidFill>
              <a:latin typeface="Calibri" panose="020F0502020204030204" pitchFamily="34" charset="0"/>
            </a:endParaRPr>
          </a:p>
          <a:p>
            <a:pPr marL="285750" indent="-285750">
              <a:spcBef>
                <a:spcPts val="200"/>
              </a:spcBef>
              <a:buFont typeface="Arial"/>
              <a:buChar char="•"/>
            </a:pPr>
            <a:r>
              <a:rPr lang="en-US" dirty="0">
                <a:solidFill>
                  <a:srgbClr val="000000"/>
                </a:solidFill>
                <a:latin typeface="Calibri" panose="020F0502020204030204" pitchFamily="34" charset="0"/>
                <a:hlinkClick r:id="rId9" action="ppaction://hlinksldjump"/>
              </a:rPr>
              <a:t>JumpStart Certification Fact Sheets</a:t>
            </a:r>
            <a:r>
              <a:rPr lang="en-US" dirty="0">
                <a:solidFill>
                  <a:srgbClr val="000000"/>
                </a:solidFill>
                <a:latin typeface="Calibri" panose="020F0502020204030204" pitchFamily="34" charset="0"/>
              </a:rPr>
              <a:t>:  Fact sheets outline requirements for </a:t>
            </a:r>
            <a:r>
              <a:rPr lang="en-US" dirty="0" smtClean="0">
                <a:solidFill>
                  <a:srgbClr val="000000"/>
                </a:solidFill>
                <a:latin typeface="Calibri" panose="020F0502020204030204" pitchFamily="34" charset="0"/>
              </a:rPr>
              <a:t>certifications.</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4153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8" name="Rectangle 7"/>
          <p:cNvSpPr/>
          <p:nvPr/>
        </p:nvSpPr>
        <p:spPr>
          <a:xfrm>
            <a:off x="0" y="2209800"/>
            <a:ext cx="9144000" cy="304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Content Placeholder 11"/>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r>
              <a:rPr lang="en-US" sz="1800" dirty="0" smtClean="0">
                <a:latin typeface="Calibri" panose="020F0502020204030204" pitchFamily="34" charset="0"/>
              </a:rPr>
              <a:t>LEAP 2025 Vision</a:t>
            </a:r>
          </a:p>
          <a:p>
            <a:pPr marL="0" indent="0">
              <a:spcBef>
                <a:spcPts val="200"/>
              </a:spcBef>
              <a:buNone/>
            </a:pPr>
            <a:r>
              <a:rPr lang="en-US" sz="1800" dirty="0">
                <a:latin typeface="Calibri" panose="020F0502020204030204" pitchFamily="34" charset="0"/>
              </a:rPr>
              <a:t>2015-2016 Assessment Plan</a:t>
            </a:r>
          </a:p>
          <a:p>
            <a:pPr marL="0" indent="0">
              <a:spcBef>
                <a:spcPts val="200"/>
              </a:spcBef>
              <a:buNone/>
            </a:pPr>
            <a:r>
              <a:rPr lang="en-US" sz="1800" dirty="0" smtClean="0">
                <a:latin typeface="Calibri" panose="020F0502020204030204" pitchFamily="34" charset="0"/>
              </a:rPr>
              <a:t>2015-2016 Accountability Overview</a:t>
            </a:r>
          </a:p>
          <a:p>
            <a:pPr marL="0" indent="0">
              <a:spcBef>
                <a:spcPts val="200"/>
              </a:spcBef>
              <a:buNone/>
            </a:pPr>
            <a:r>
              <a:rPr lang="en-US" sz="1800" dirty="0">
                <a:latin typeface="Calibri" panose="020F0502020204030204" pitchFamily="34" charset="0"/>
              </a:rPr>
              <a:t>Resources and Support</a:t>
            </a: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p:txBody>
      </p:sp>
    </p:spTree>
    <p:extLst>
      <p:ext uri="{BB962C8B-B14F-4D97-AF65-F5344CB8AC3E}">
        <p14:creationId xmlns:p14="http://schemas.microsoft.com/office/powerpoint/2010/main" val="34350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2015-2016 Assessment Resources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631313776"/>
              </p:ext>
            </p:extLst>
          </p:nvPr>
        </p:nvGraphicFramePr>
        <p:xfrm>
          <a:off x="228600" y="1143000"/>
          <a:ext cx="8458200" cy="5524754"/>
        </p:xfrm>
        <a:graphic>
          <a:graphicData uri="http://schemas.openxmlformats.org/drawingml/2006/table">
            <a:tbl>
              <a:tblPr firstRow="1" bandRow="1">
                <a:tableStyleId>{5C22544A-7EE6-4342-B048-85BDC9FD1C3A}</a:tableStyleId>
              </a:tblPr>
              <a:tblGrid>
                <a:gridCol w="1143000"/>
                <a:gridCol w="3657600"/>
                <a:gridCol w="3657600"/>
              </a:tblGrid>
              <a:tr h="256474">
                <a:tc>
                  <a:txBody>
                    <a:bodyPr/>
                    <a:lstStyle/>
                    <a:p>
                      <a:r>
                        <a:rPr lang="en-US" sz="1600" dirty="0" smtClean="0"/>
                        <a:t>Resource</a:t>
                      </a:r>
                      <a:endParaRPr lang="en-US" sz="1600" dirty="0"/>
                    </a:p>
                  </a:txBody>
                  <a:tcPr/>
                </a:tc>
                <a:tc>
                  <a:txBody>
                    <a:bodyPr/>
                    <a:lstStyle/>
                    <a:p>
                      <a:r>
                        <a:rPr lang="en-US" sz="1600" dirty="0" smtClean="0"/>
                        <a:t>Currently</a:t>
                      </a:r>
                      <a:r>
                        <a:rPr lang="en-US" sz="1600" baseline="0" dirty="0" smtClean="0"/>
                        <a:t> Available </a:t>
                      </a:r>
                      <a:endParaRPr lang="en-US" sz="1600" dirty="0"/>
                    </a:p>
                  </a:txBody>
                  <a:tcPr/>
                </a:tc>
                <a:tc>
                  <a:txBody>
                    <a:bodyPr/>
                    <a:lstStyle/>
                    <a:p>
                      <a:r>
                        <a:rPr lang="en-US" sz="1600" dirty="0" smtClean="0"/>
                        <a:t>Forthcoming </a:t>
                      </a:r>
                      <a:endParaRPr lang="en-US" sz="1600" dirty="0"/>
                    </a:p>
                  </a:txBody>
                  <a:tcPr/>
                </a:tc>
              </a:tr>
              <a:tr h="1950720">
                <a:tc>
                  <a:txBody>
                    <a:bodyPr/>
                    <a:lstStyle/>
                    <a:p>
                      <a:r>
                        <a:rPr lang="en-US" sz="1500" dirty="0" smtClean="0"/>
                        <a:t>Assessment Guides </a:t>
                      </a:r>
                      <a:endParaRPr lang="en-US" sz="1500" dirty="0"/>
                    </a:p>
                  </a:txBody>
                  <a:tcPr/>
                </a:tc>
                <a:tc>
                  <a:txBody>
                    <a:bodyPr/>
                    <a:lstStyle/>
                    <a:p>
                      <a:pPr marL="285750" marR="0" indent="-285750">
                        <a:lnSpc>
                          <a:spcPct val="100000"/>
                        </a:lnSpc>
                        <a:spcBef>
                          <a:spcPts val="0"/>
                        </a:spcBef>
                        <a:spcAft>
                          <a:spcPts val="0"/>
                        </a:spcAft>
                        <a:buFont typeface="Arial" panose="020B0604020202020204" pitchFamily="34" charset="0"/>
                        <a:buChar char="•"/>
                      </a:pPr>
                      <a:r>
                        <a:rPr lang="en-US" sz="1600" i="0" u="sng" dirty="0" smtClean="0">
                          <a:solidFill>
                            <a:srgbClr val="0000FF"/>
                          </a:solidFill>
                          <a:effectLst/>
                          <a:latin typeface="+mn-lt"/>
                          <a:ea typeface="Calibri"/>
                          <a:cs typeface="Times New Roman"/>
                          <a:hlinkClick r:id="rId3"/>
                        </a:rPr>
                        <a:t>LEAP and </a:t>
                      </a:r>
                      <a:r>
                        <a:rPr lang="en-US" sz="1600" i="0" u="sng" dirty="0" err="1" smtClean="0">
                          <a:solidFill>
                            <a:srgbClr val="0000FF"/>
                          </a:solidFill>
                          <a:effectLst/>
                          <a:latin typeface="+mn-lt"/>
                          <a:ea typeface="Calibri"/>
                          <a:cs typeface="Times New Roman"/>
                          <a:hlinkClick r:id="rId3"/>
                        </a:rPr>
                        <a:t>iLEAP</a:t>
                      </a:r>
                      <a:r>
                        <a:rPr lang="en-US" sz="1600" i="0" u="sng" dirty="0" smtClean="0">
                          <a:solidFill>
                            <a:srgbClr val="0000FF"/>
                          </a:solidFill>
                          <a:effectLst/>
                          <a:latin typeface="+mn-lt"/>
                          <a:ea typeface="Calibri"/>
                          <a:cs typeface="Times New Roman"/>
                        </a:rPr>
                        <a:t> Science</a:t>
                      </a:r>
                    </a:p>
                    <a:p>
                      <a:pPr marL="285750" marR="0" indent="-285750">
                        <a:lnSpc>
                          <a:spcPct val="100000"/>
                        </a:lnSpc>
                        <a:spcBef>
                          <a:spcPts val="0"/>
                        </a:spcBef>
                        <a:spcAft>
                          <a:spcPts val="0"/>
                        </a:spcAft>
                        <a:buFont typeface="Arial" panose="020B0604020202020204" pitchFamily="34" charset="0"/>
                        <a:buChar char="•"/>
                      </a:pPr>
                      <a:r>
                        <a:rPr lang="en-US" sz="1600" i="0" u="sng" dirty="0" smtClean="0">
                          <a:solidFill>
                            <a:srgbClr val="0000FF"/>
                          </a:solidFill>
                          <a:effectLst/>
                          <a:latin typeface="+mn-lt"/>
                          <a:ea typeface="Calibri"/>
                          <a:cs typeface="Times New Roman"/>
                          <a:hlinkClick r:id="rId4"/>
                        </a:rPr>
                        <a:t>English II EOC</a:t>
                      </a:r>
                      <a:endParaRPr lang="en-US" sz="1600" i="0" u="none" dirty="0" smtClean="0">
                        <a:solidFill>
                          <a:schemeClr val="dk1"/>
                        </a:solidFill>
                        <a:effectLst/>
                        <a:latin typeface="+mn-lt"/>
                        <a:ea typeface="Calibri"/>
                        <a:cs typeface="Times New Roman"/>
                      </a:endParaRPr>
                    </a:p>
                    <a:p>
                      <a:pPr marL="285750" marR="0" indent="-285750">
                        <a:lnSpc>
                          <a:spcPct val="100000"/>
                        </a:lnSpc>
                        <a:spcBef>
                          <a:spcPts val="0"/>
                        </a:spcBef>
                        <a:spcAft>
                          <a:spcPts val="0"/>
                        </a:spcAft>
                        <a:buFont typeface="Arial" panose="020B0604020202020204" pitchFamily="34" charset="0"/>
                        <a:buChar char="•"/>
                      </a:pPr>
                      <a:r>
                        <a:rPr lang="en-US" sz="1600" i="0" u="sng" dirty="0" smtClean="0">
                          <a:solidFill>
                            <a:srgbClr val="0000FF"/>
                          </a:solidFill>
                          <a:effectLst/>
                          <a:latin typeface="+mn-lt"/>
                          <a:ea typeface="Calibri"/>
                          <a:cs typeface="Times New Roman"/>
                          <a:hlinkClick r:id="rId5"/>
                        </a:rPr>
                        <a:t>English III EOC</a:t>
                      </a:r>
                      <a:endParaRPr lang="en-US" sz="1600" i="0" u="none" dirty="0" smtClean="0">
                        <a:solidFill>
                          <a:schemeClr val="dk1"/>
                        </a:solidFill>
                        <a:effectLst/>
                        <a:latin typeface="+mn-lt"/>
                        <a:ea typeface="Calibri"/>
                        <a:cs typeface="Times New Roman"/>
                      </a:endParaRPr>
                    </a:p>
                    <a:p>
                      <a:pPr marL="285750" marR="0" indent="-285750">
                        <a:lnSpc>
                          <a:spcPct val="100000"/>
                        </a:lnSpc>
                        <a:spcBef>
                          <a:spcPts val="0"/>
                        </a:spcBef>
                        <a:spcAft>
                          <a:spcPts val="0"/>
                        </a:spcAft>
                        <a:buFont typeface="Arial" panose="020B0604020202020204" pitchFamily="34" charset="0"/>
                        <a:buChar char="•"/>
                      </a:pPr>
                      <a:r>
                        <a:rPr lang="en-US" sz="1600" i="0" u="sng" dirty="0" smtClean="0">
                          <a:solidFill>
                            <a:srgbClr val="0000FF"/>
                          </a:solidFill>
                          <a:effectLst/>
                          <a:latin typeface="+mn-lt"/>
                          <a:ea typeface="Calibri"/>
                          <a:cs typeface="Times New Roman"/>
                          <a:hlinkClick r:id="rId6"/>
                        </a:rPr>
                        <a:t>Algebra I EOC</a:t>
                      </a:r>
                      <a:endParaRPr lang="en-US" sz="1600" i="0" u="none" dirty="0" smtClean="0">
                        <a:solidFill>
                          <a:schemeClr val="dk1"/>
                        </a:solidFill>
                        <a:effectLst/>
                        <a:latin typeface="+mn-lt"/>
                        <a:ea typeface="Calibri"/>
                        <a:cs typeface="Times New Roman"/>
                      </a:endParaRPr>
                    </a:p>
                    <a:p>
                      <a:pPr marL="285750" marR="0" indent="-285750">
                        <a:lnSpc>
                          <a:spcPct val="100000"/>
                        </a:lnSpc>
                        <a:spcBef>
                          <a:spcPts val="0"/>
                        </a:spcBef>
                        <a:spcAft>
                          <a:spcPts val="0"/>
                        </a:spcAft>
                        <a:buFont typeface="Arial" panose="020B0604020202020204" pitchFamily="34" charset="0"/>
                        <a:buChar char="•"/>
                      </a:pPr>
                      <a:r>
                        <a:rPr lang="en-US" sz="1600" i="0" u="sng" dirty="0" smtClean="0">
                          <a:solidFill>
                            <a:srgbClr val="0000FF"/>
                          </a:solidFill>
                          <a:effectLst/>
                          <a:latin typeface="+mn-lt"/>
                          <a:ea typeface="Calibri"/>
                          <a:cs typeface="Times New Roman"/>
                          <a:hlinkClick r:id="rId7"/>
                        </a:rPr>
                        <a:t>Geometry EOC</a:t>
                      </a:r>
                      <a:endParaRPr lang="en-US" sz="1600" i="0" dirty="0" smtClean="0">
                        <a:effectLst/>
                        <a:latin typeface="+mn-lt"/>
                        <a:ea typeface="Calibri"/>
                        <a:cs typeface="Times New Roman"/>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sng" dirty="0" smtClean="0">
                          <a:solidFill>
                            <a:srgbClr val="0000FF"/>
                          </a:solidFill>
                          <a:effectLst/>
                          <a:latin typeface="+mn-lt"/>
                          <a:ea typeface="Calibri"/>
                          <a:cs typeface="Times New Roman"/>
                          <a:hlinkClick r:id="rId8"/>
                        </a:rPr>
                        <a:t>Biology EOC</a:t>
                      </a:r>
                      <a:endParaRPr lang="en-US" sz="1600" i="0" dirty="0" smtClean="0">
                        <a:effectLst/>
                        <a:latin typeface="+mn-lt"/>
                        <a:ea typeface="Calibri"/>
                        <a:cs typeface="Times New Roman"/>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sng" dirty="0" smtClean="0">
                          <a:solidFill>
                            <a:srgbClr val="0000FF"/>
                          </a:solidFill>
                          <a:effectLst/>
                          <a:latin typeface="+mn-lt"/>
                          <a:ea typeface="Calibri"/>
                          <a:cs typeface="Times New Roman"/>
                          <a:hlinkClick r:id="rId9"/>
                        </a:rPr>
                        <a:t>US History EOC</a:t>
                      </a:r>
                      <a:endParaRPr lang="en-US" sz="1600" i="0" dirty="0" smtClean="0">
                        <a:effectLst/>
                        <a:latin typeface="+mn-lt"/>
                        <a:ea typeface="Calibri"/>
                        <a:cs typeface="Times New Roman"/>
                      </a:endParaRP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i="0" dirty="0" smtClean="0">
                          <a:effectLst/>
                          <a:latin typeface="+mn-lt"/>
                          <a:ea typeface="Calibri"/>
                          <a:cs typeface="Times New Roman"/>
                          <a:hlinkClick r:id="rId10"/>
                        </a:rPr>
                        <a:t>LAA1</a:t>
                      </a:r>
                      <a:endParaRPr lang="en-US" sz="1600" i="0" dirty="0" smtClean="0">
                        <a:effectLst/>
                        <a:latin typeface="+mn-lt"/>
                        <a:ea typeface="Calibri"/>
                        <a:cs typeface="Times New Roman"/>
                      </a:endParaRPr>
                    </a:p>
                    <a:p>
                      <a:pPr marL="285750" marR="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i="0" dirty="0" smtClean="0">
                          <a:effectLst/>
                          <a:latin typeface="+mn-lt"/>
                          <a:ea typeface="Calibri"/>
                          <a:cs typeface="Times New Roman"/>
                          <a:hlinkClick r:id="rId11"/>
                        </a:rPr>
                        <a:t>Assessment overviews  </a:t>
                      </a:r>
                      <a:r>
                        <a:rPr lang="en-US" sz="1600" i="0" dirty="0" smtClean="0">
                          <a:effectLst/>
                          <a:latin typeface="+mn-lt"/>
                          <a:ea typeface="Calibri"/>
                          <a:cs typeface="Times New Roman"/>
                        </a:rPr>
                        <a:t>(NEW) </a:t>
                      </a:r>
                      <a:endParaRPr lang="en-US" sz="1600" i="0" dirty="0" smtClean="0">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i="0" baseline="0" dirty="0" smtClean="0"/>
                        <a:t>Assessment </a:t>
                      </a:r>
                      <a:r>
                        <a:rPr lang="en-US" sz="1500" b="0" i="0" baseline="0" dirty="0" smtClean="0"/>
                        <a:t>guides </a:t>
                      </a:r>
                      <a:r>
                        <a:rPr lang="en-US" sz="1500" b="0" i="1" baseline="0" dirty="0" smtClean="0"/>
                        <a:t>available fall 2015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baseline="0" dirty="0" smtClean="0"/>
                        <a:t>LEAP and </a:t>
                      </a:r>
                      <a:r>
                        <a:rPr lang="en-US" sz="1500" b="0" i="0" baseline="0" dirty="0" err="1" smtClean="0"/>
                        <a:t>iLEAP</a:t>
                      </a:r>
                      <a:r>
                        <a:rPr lang="en-US" sz="1500" b="0" i="0" baseline="0" dirty="0" smtClean="0"/>
                        <a:t> 3-8 Math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baseline="0" dirty="0" smtClean="0"/>
                        <a:t>LEAP and </a:t>
                      </a:r>
                      <a:r>
                        <a:rPr lang="en-US" sz="1500" b="0" i="0" baseline="0" dirty="0" err="1" smtClean="0"/>
                        <a:t>iLEAP</a:t>
                      </a:r>
                      <a:r>
                        <a:rPr lang="en-US" sz="1500" b="0" i="0" baseline="0" dirty="0" smtClean="0"/>
                        <a:t> 3-8 ELA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baseline="0" dirty="0" smtClean="0"/>
                        <a:t>LEAP and </a:t>
                      </a:r>
                      <a:r>
                        <a:rPr lang="en-US" sz="1500" b="0" i="0" baseline="0" dirty="0" err="1" smtClean="0"/>
                        <a:t>iLEAP</a:t>
                      </a:r>
                      <a:r>
                        <a:rPr lang="en-US" sz="1500" b="0" i="0" baseline="0" dirty="0" smtClean="0"/>
                        <a:t> 3-8 Social Studies </a:t>
                      </a:r>
                      <a:r>
                        <a:rPr lang="en-US" sz="1500" b="0" i="1" baseline="0" dirty="0" smtClean="0"/>
                        <a:t>field test only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1" dirty="0" smtClean="0"/>
                    </a:p>
                  </a:txBody>
                  <a:tcPr/>
                </a:tc>
              </a:tr>
              <a:tr h="1343551">
                <a:tc>
                  <a:txBody>
                    <a:bodyPr/>
                    <a:lstStyle/>
                    <a:p>
                      <a:r>
                        <a:rPr lang="en-US" sz="1500" dirty="0" smtClean="0"/>
                        <a:t>Practice Materials </a:t>
                      </a:r>
                      <a:endParaRPr lang="en-US" sz="1500" dirty="0"/>
                    </a:p>
                  </a:txBody>
                  <a:tcPr/>
                </a:tc>
                <a:tc>
                  <a:txBody>
                    <a:bodyPr/>
                    <a:lstStyle/>
                    <a:p>
                      <a:pPr marL="285750" indent="-285750">
                        <a:buFont typeface="Arial" panose="020B0604020202020204" pitchFamily="34" charset="0"/>
                        <a:buChar char="•"/>
                      </a:pPr>
                      <a:r>
                        <a:rPr lang="en-US" sz="1500" b="0" dirty="0" smtClean="0">
                          <a:hlinkClick r:id="rId3"/>
                        </a:rPr>
                        <a:t>Practice items for</a:t>
                      </a:r>
                      <a:endParaRPr lang="en-US" sz="1500" b="0" dirty="0" smtClean="0"/>
                    </a:p>
                    <a:p>
                      <a:pPr marL="742950" lvl="1" indent="-285750">
                        <a:buFont typeface="Arial" panose="020B0604020202020204" pitchFamily="34" charset="0"/>
                        <a:buChar char="•"/>
                      </a:pPr>
                      <a:r>
                        <a:rPr lang="en-US" sz="1500" b="0" baseline="0" dirty="0" smtClean="0"/>
                        <a:t>LEAP and </a:t>
                      </a:r>
                      <a:r>
                        <a:rPr lang="en-US" sz="1500" b="0" baseline="0" dirty="0" err="1" smtClean="0"/>
                        <a:t>iLEAP</a:t>
                      </a:r>
                      <a:r>
                        <a:rPr lang="en-US" sz="1500" b="0" baseline="0" dirty="0" smtClean="0"/>
                        <a:t> science </a:t>
                      </a:r>
                    </a:p>
                    <a:p>
                      <a:pPr marL="742950" lvl="1" indent="-285750">
                        <a:buFont typeface="Arial" panose="020B0604020202020204" pitchFamily="34" charset="0"/>
                        <a:buChar char="•"/>
                      </a:pPr>
                      <a:r>
                        <a:rPr lang="en-US" sz="1500" b="0" baseline="0" dirty="0" smtClean="0"/>
                        <a:t>English II and III EOCs </a:t>
                      </a:r>
                    </a:p>
                    <a:p>
                      <a:pPr marL="742950" lvl="1" indent="-285750">
                        <a:buFont typeface="Arial" panose="020B0604020202020204" pitchFamily="34" charset="0"/>
                        <a:buChar char="•"/>
                      </a:pPr>
                      <a:r>
                        <a:rPr lang="en-US" sz="1500" b="0" baseline="0" dirty="0" smtClean="0"/>
                        <a:t>Algebra I and Geometry EOCs </a:t>
                      </a:r>
                    </a:p>
                    <a:p>
                      <a:pPr marL="742950" lvl="1" indent="-285750">
                        <a:buFont typeface="Arial" panose="020B0604020202020204" pitchFamily="34" charset="0"/>
                        <a:buChar char="•"/>
                      </a:pPr>
                      <a:r>
                        <a:rPr lang="en-US" sz="1500" b="0" baseline="0" dirty="0" smtClean="0"/>
                        <a:t>Biology and US History EOCs </a:t>
                      </a:r>
                    </a:p>
                    <a:p>
                      <a:pPr marL="285750" lvl="0" indent="-285750">
                        <a:buFont typeface="Arial" panose="020B0604020202020204" pitchFamily="34" charset="0"/>
                        <a:buChar char="•"/>
                      </a:pPr>
                      <a:r>
                        <a:rPr lang="en-US" sz="1500" b="0" baseline="0" dirty="0" smtClean="0">
                          <a:hlinkClick r:id="rId12"/>
                        </a:rPr>
                        <a:t>Eagle</a:t>
                      </a:r>
                      <a:r>
                        <a:rPr lang="en-US" sz="1500" b="0" baseline="0" dirty="0" smtClean="0"/>
                        <a:t>: K-12 math, ELA, and science </a:t>
                      </a:r>
                    </a:p>
                    <a:p>
                      <a:pPr marL="285750" lvl="0" indent="-285750">
                        <a:buFont typeface="Arial" panose="020B0604020202020204" pitchFamily="34" charset="0"/>
                        <a:buChar char="•"/>
                      </a:pPr>
                      <a:r>
                        <a:rPr lang="en-US" sz="1500" b="0" baseline="0" dirty="0" smtClean="0">
                          <a:hlinkClick r:id="rId13"/>
                        </a:rPr>
                        <a:t>14-15 LEAP and </a:t>
                      </a:r>
                      <a:r>
                        <a:rPr lang="en-US" sz="1500" b="0" baseline="0" dirty="0" err="1" smtClean="0">
                          <a:hlinkClick r:id="rId13"/>
                        </a:rPr>
                        <a:t>iLEAP</a:t>
                      </a:r>
                      <a:r>
                        <a:rPr lang="en-US" sz="1500" b="0" baseline="0" dirty="0" smtClean="0">
                          <a:hlinkClick r:id="rId13"/>
                        </a:rPr>
                        <a:t> math and ELA practice tests </a:t>
                      </a:r>
                      <a:endParaRPr lang="en-US" sz="1500" b="0" baseline="0" dirty="0" smtClean="0"/>
                    </a:p>
                  </a:txBody>
                  <a:tcPr/>
                </a:tc>
                <a:tc>
                  <a:txBody>
                    <a:bodyPr/>
                    <a:lstStyle/>
                    <a:p>
                      <a:pPr marL="285750" indent="-285750">
                        <a:buFont typeface="Arial" panose="020B0604020202020204" pitchFamily="34" charset="0"/>
                        <a:buChar char="•"/>
                      </a:pPr>
                      <a:r>
                        <a:rPr lang="en-US" sz="1500" b="0" dirty="0" smtClean="0"/>
                        <a:t>LEAP and </a:t>
                      </a:r>
                      <a:r>
                        <a:rPr lang="en-US" sz="1500" b="0" dirty="0" err="1" smtClean="0"/>
                        <a:t>iLEAP</a:t>
                      </a:r>
                      <a:r>
                        <a:rPr lang="en-US" sz="1500" b="0" dirty="0" smtClean="0"/>
                        <a:t> math and ELA practice</a:t>
                      </a:r>
                      <a:r>
                        <a:rPr lang="en-US" sz="1500" b="0" baseline="0" dirty="0" smtClean="0"/>
                        <a:t> assessments </a:t>
                      </a:r>
                      <a:r>
                        <a:rPr lang="en-US" sz="1500" b="0" i="1" baseline="0" dirty="0" smtClean="0"/>
                        <a:t>available fall 2015 </a:t>
                      </a:r>
                    </a:p>
                    <a:p>
                      <a:pPr marL="285750" indent="-285750">
                        <a:buFont typeface="Arial" panose="020B0604020202020204" pitchFamily="34" charset="0"/>
                        <a:buChar char="•"/>
                      </a:pPr>
                      <a:r>
                        <a:rPr lang="en-US" sz="1500" b="0" i="0" baseline="0" dirty="0" smtClean="0"/>
                        <a:t>Social studies practice items </a:t>
                      </a:r>
                      <a:r>
                        <a:rPr lang="en-US" sz="1500" b="0" i="1" baseline="0" dirty="0" smtClean="0"/>
                        <a:t>available fall 2015</a:t>
                      </a:r>
                    </a:p>
                  </a:txBody>
                  <a:tcPr/>
                </a:tc>
              </a:tr>
              <a:tr h="320040">
                <a:tc>
                  <a:txBody>
                    <a:bodyPr/>
                    <a:lstStyle/>
                    <a:p>
                      <a:r>
                        <a:rPr lang="en-US" sz="1500" dirty="0" smtClean="0"/>
                        <a:t>Calendar and Technology </a:t>
                      </a:r>
                      <a:endParaRPr lang="en-US" sz="15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hlinkClick r:id="rId14"/>
                        </a:rPr>
                        <a:t>15-16</a:t>
                      </a:r>
                      <a:r>
                        <a:rPr lang="en-US" sz="1500" b="0" baseline="0" dirty="0" smtClean="0">
                          <a:hlinkClick r:id="rId14"/>
                        </a:rPr>
                        <a:t> assessment calendar </a:t>
                      </a:r>
                      <a:endParaRPr lang="en-US" sz="1500" b="0" dirty="0" smtClean="0"/>
                    </a:p>
                  </a:txBody>
                  <a:tcPr/>
                </a:tc>
                <a:tc>
                  <a:txBody>
                    <a:bodyPr/>
                    <a:lstStyle/>
                    <a:p>
                      <a:pPr marL="285750" indent="-285750">
                        <a:buFont typeface="Arial" panose="020B0604020202020204" pitchFamily="34" charset="0"/>
                        <a:buChar char="•"/>
                      </a:pPr>
                      <a:r>
                        <a:rPr lang="en-US" sz="1500" b="0" dirty="0" smtClean="0"/>
                        <a:t>Technology</a:t>
                      </a:r>
                      <a:r>
                        <a:rPr lang="en-US" sz="1500" b="0" baseline="0" dirty="0" smtClean="0"/>
                        <a:t> dry run schedule </a:t>
                      </a:r>
                      <a:r>
                        <a:rPr lang="en-US" sz="1500" b="0" i="1" baseline="0" dirty="0" smtClean="0"/>
                        <a:t>announced early fall 2015 </a:t>
                      </a:r>
                      <a:endParaRPr lang="en-US" sz="1500" b="0" dirty="0" smtClean="0"/>
                    </a:p>
                  </a:txBody>
                  <a:tcPr/>
                </a:tc>
              </a:tr>
            </a:tbl>
          </a:graphicData>
        </a:graphic>
      </p:graphicFrame>
    </p:spTree>
    <p:extLst>
      <p:ext uri="{BB962C8B-B14F-4D97-AF65-F5344CB8AC3E}">
        <p14:creationId xmlns:p14="http://schemas.microsoft.com/office/powerpoint/2010/main" val="485163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2015-2016 Goal Setting Resources</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875516940"/>
              </p:ext>
            </p:extLst>
          </p:nvPr>
        </p:nvGraphicFramePr>
        <p:xfrm>
          <a:off x="228600" y="1143000"/>
          <a:ext cx="8458200" cy="5318760"/>
        </p:xfrm>
        <a:graphic>
          <a:graphicData uri="http://schemas.openxmlformats.org/drawingml/2006/table">
            <a:tbl>
              <a:tblPr firstRow="1" bandRow="1">
                <a:tableStyleId>{5C22544A-7EE6-4342-B048-85BDC9FD1C3A}</a:tableStyleId>
              </a:tblPr>
              <a:tblGrid>
                <a:gridCol w="1143000"/>
                <a:gridCol w="3048000"/>
                <a:gridCol w="4267200"/>
              </a:tblGrid>
              <a:tr h="256474">
                <a:tc>
                  <a:txBody>
                    <a:bodyPr/>
                    <a:lstStyle/>
                    <a:p>
                      <a:r>
                        <a:rPr lang="en-US" sz="1600" dirty="0" smtClean="0"/>
                        <a:t>Resource</a:t>
                      </a:r>
                      <a:endParaRPr lang="en-US" sz="1600" dirty="0"/>
                    </a:p>
                  </a:txBody>
                  <a:tcPr/>
                </a:tc>
                <a:tc>
                  <a:txBody>
                    <a:bodyPr/>
                    <a:lstStyle/>
                    <a:p>
                      <a:r>
                        <a:rPr lang="en-US" sz="1600" dirty="0" smtClean="0"/>
                        <a:t>Currently</a:t>
                      </a:r>
                      <a:r>
                        <a:rPr lang="en-US" sz="1600" baseline="0" dirty="0" smtClean="0"/>
                        <a:t> Available </a:t>
                      </a:r>
                      <a:endParaRPr lang="en-US" sz="1600" dirty="0"/>
                    </a:p>
                  </a:txBody>
                  <a:tcPr/>
                </a:tc>
                <a:tc>
                  <a:txBody>
                    <a:bodyPr/>
                    <a:lstStyle/>
                    <a:p>
                      <a:r>
                        <a:rPr lang="en-US" sz="1600" dirty="0" smtClean="0"/>
                        <a:t>Forthcoming </a:t>
                      </a:r>
                      <a:endParaRPr lang="en-US" sz="1600" dirty="0"/>
                    </a:p>
                  </a:txBody>
                  <a:tcPr/>
                </a:tc>
              </a:tr>
              <a:tr h="1950720">
                <a:tc>
                  <a:txBody>
                    <a:bodyPr/>
                    <a:lstStyle/>
                    <a:p>
                      <a:r>
                        <a:rPr lang="en-US" sz="1500" dirty="0" smtClean="0"/>
                        <a:t>Teacher Goal Setting Resources </a:t>
                      </a:r>
                      <a:endParaRPr lang="en-US" sz="1500" dirty="0"/>
                    </a:p>
                  </a:txBody>
                  <a:tcPr/>
                </a:tc>
                <a:tc>
                  <a:txBody>
                    <a:bodyPr/>
                    <a:lstStyle/>
                    <a:p>
                      <a:pPr marL="0" marR="0" indent="0">
                        <a:lnSpc>
                          <a:spcPct val="100000"/>
                        </a:lnSpc>
                        <a:spcBef>
                          <a:spcPts val="0"/>
                        </a:spcBef>
                        <a:spcAft>
                          <a:spcPts val="0"/>
                        </a:spcAft>
                        <a:buFont typeface="Arial" panose="020B0604020202020204" pitchFamily="34" charset="0"/>
                        <a:buNone/>
                      </a:pPr>
                      <a:r>
                        <a:rPr lang="en-US" sz="1600" i="0" dirty="0" smtClean="0">
                          <a:effectLst/>
                          <a:latin typeface="+mn-lt"/>
                          <a:ea typeface="Calibri"/>
                          <a:cs typeface="Times New Roman"/>
                        </a:rPr>
                        <a:t>Sample</a:t>
                      </a:r>
                      <a:r>
                        <a:rPr lang="en-US" sz="1600" i="0" baseline="0" dirty="0" smtClean="0">
                          <a:effectLst/>
                          <a:latin typeface="+mn-lt"/>
                          <a:ea typeface="Calibri"/>
                          <a:cs typeface="Times New Roman"/>
                        </a:rPr>
                        <a:t> Goals – Click </a:t>
                      </a:r>
                      <a:r>
                        <a:rPr lang="en-US" sz="1600" i="0" baseline="0" dirty="0" smtClean="0">
                          <a:effectLst/>
                          <a:latin typeface="+mn-lt"/>
                          <a:ea typeface="Calibri"/>
                          <a:cs typeface="Times New Roman"/>
                          <a:hlinkClick r:id="rId3"/>
                        </a:rPr>
                        <a:t>Here</a:t>
                      </a:r>
                      <a:endParaRPr lang="en-US" sz="1600" i="0" baseline="0" dirty="0" smtClean="0">
                        <a:effectLst/>
                        <a:latin typeface="+mn-lt"/>
                        <a:ea typeface="Calibri"/>
                        <a:cs typeface="Times New Roman"/>
                      </a:endParaRPr>
                    </a:p>
                    <a:p>
                      <a:pPr marL="0" marR="0" indent="0">
                        <a:lnSpc>
                          <a:spcPct val="100000"/>
                        </a:lnSpc>
                        <a:spcBef>
                          <a:spcPts val="0"/>
                        </a:spcBef>
                        <a:spcAft>
                          <a:spcPts val="0"/>
                        </a:spcAft>
                        <a:buFont typeface="Arial" panose="020B0604020202020204" pitchFamily="34" charset="0"/>
                        <a:buNone/>
                      </a:pPr>
                      <a:endParaRPr lang="en-US" sz="1600" i="0" baseline="0" dirty="0" smtClean="0">
                        <a:effectLst/>
                        <a:latin typeface="+mn-lt"/>
                        <a:ea typeface="Calibri"/>
                        <a:cs typeface="Times New Roman"/>
                      </a:endParaRPr>
                    </a:p>
                    <a:p>
                      <a:pPr marL="285750" marR="0" indent="-285750">
                        <a:lnSpc>
                          <a:spcPct val="100000"/>
                        </a:lnSpc>
                        <a:spcBef>
                          <a:spcPts val="0"/>
                        </a:spcBef>
                        <a:spcAft>
                          <a:spcPts val="0"/>
                        </a:spcAft>
                        <a:buFont typeface="Arial" panose="020B0604020202020204" pitchFamily="34" charset="0"/>
                        <a:buChar char="•"/>
                      </a:pPr>
                      <a:r>
                        <a:rPr lang="en-US" sz="1600" i="0" dirty="0" smtClean="0">
                          <a:effectLst/>
                          <a:latin typeface="+mn-lt"/>
                          <a:ea typeface="Calibri"/>
                          <a:cs typeface="Times New Roman"/>
                        </a:rPr>
                        <a:t>16</a:t>
                      </a:r>
                      <a:r>
                        <a:rPr lang="en-US" sz="1600" i="0" baseline="0" dirty="0" smtClean="0">
                          <a:effectLst/>
                          <a:latin typeface="+mn-lt"/>
                          <a:ea typeface="Calibri"/>
                          <a:cs typeface="Times New Roman"/>
                        </a:rPr>
                        <a:t> Teacher</a:t>
                      </a:r>
                    </a:p>
                    <a:p>
                      <a:pPr marL="285750" marR="0" indent="-285750">
                        <a:lnSpc>
                          <a:spcPct val="100000"/>
                        </a:lnSpc>
                        <a:spcBef>
                          <a:spcPts val="0"/>
                        </a:spcBef>
                        <a:spcAft>
                          <a:spcPts val="0"/>
                        </a:spcAft>
                        <a:buFont typeface="Arial" panose="020B0604020202020204" pitchFamily="34" charset="0"/>
                        <a:buChar char="•"/>
                      </a:pPr>
                      <a:r>
                        <a:rPr lang="en-US" sz="1600" i="0" baseline="0" dirty="0" smtClean="0">
                          <a:effectLst/>
                          <a:latin typeface="+mn-lt"/>
                          <a:ea typeface="Calibri"/>
                          <a:cs typeface="Times New Roman"/>
                        </a:rPr>
                        <a:t>5 Counselor</a:t>
                      </a:r>
                    </a:p>
                    <a:p>
                      <a:pPr marL="285750" marR="0" indent="-285750">
                        <a:lnSpc>
                          <a:spcPct val="100000"/>
                        </a:lnSpc>
                        <a:spcBef>
                          <a:spcPts val="0"/>
                        </a:spcBef>
                        <a:spcAft>
                          <a:spcPts val="0"/>
                        </a:spcAft>
                        <a:buFont typeface="Arial" panose="020B0604020202020204" pitchFamily="34" charset="0"/>
                        <a:buChar char="•"/>
                      </a:pPr>
                      <a:r>
                        <a:rPr lang="en-US" sz="1600" i="0" baseline="0" dirty="0" smtClean="0">
                          <a:effectLst/>
                          <a:latin typeface="+mn-lt"/>
                          <a:ea typeface="Calibri"/>
                          <a:cs typeface="Times New Roman"/>
                        </a:rPr>
                        <a:t>1 Librarian</a:t>
                      </a:r>
                      <a:endParaRPr lang="en-US" sz="1600" i="0" dirty="0" smtClean="0">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dirty="0" smtClean="0"/>
                        <a:t>Additional Sample</a:t>
                      </a:r>
                      <a:r>
                        <a:rPr lang="en-US" sz="1500" b="1" baseline="0" dirty="0" smtClean="0"/>
                        <a:t> Goals </a:t>
                      </a:r>
                      <a:r>
                        <a:rPr lang="en-US" sz="1500" b="0" i="1" baseline="0" dirty="0" smtClean="0"/>
                        <a:t>available summer 2015 </a:t>
                      </a:r>
                      <a:endParaRPr lang="en-US" sz="1500" b="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smtClean="0"/>
                        <a:t>Career</a:t>
                      </a:r>
                      <a:r>
                        <a:rPr lang="en-US" sz="1500" b="0" baseline="0" dirty="0" smtClean="0"/>
                        <a:t> Technical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baseline="0" dirty="0" smtClean="0"/>
                        <a:t>K-2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baseline="0" dirty="0" smtClean="0"/>
                        <a:t>PK</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baseline="0" dirty="0" smtClean="0"/>
                        <a:t>Special Education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baseline="0" dirty="0" smtClean="0"/>
                        <a:t>Itinerant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baseline="0" dirty="0" smtClean="0"/>
                        <a:t>Alternative School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baseline="0" dirty="0" smtClean="0"/>
                        <a:t>Training Module: </a:t>
                      </a:r>
                      <a:r>
                        <a:rPr lang="en-US" sz="1500" b="0" baseline="0" dirty="0" smtClean="0"/>
                        <a:t>Goal Setting for Teachers </a:t>
                      </a:r>
                      <a:r>
                        <a:rPr lang="en-US" sz="1500" b="0" i="1" baseline="0" dirty="0" smtClean="0"/>
                        <a:t>available summer 2015 </a:t>
                      </a:r>
                      <a:endParaRPr lang="en-US" sz="1500" b="0" baseline="0" dirty="0" smtClean="0"/>
                    </a:p>
                  </a:txBody>
                  <a:tcPr/>
                </a:tc>
              </a:tr>
              <a:tr h="1343551">
                <a:tc>
                  <a:txBody>
                    <a:bodyPr/>
                    <a:lstStyle/>
                    <a:p>
                      <a:r>
                        <a:rPr lang="en-US" sz="1500" dirty="0" smtClean="0"/>
                        <a:t>Principal</a:t>
                      </a:r>
                      <a:r>
                        <a:rPr lang="en-US" sz="1500" baseline="0" dirty="0" smtClean="0"/>
                        <a:t> Goal Setting Resources </a:t>
                      </a:r>
                      <a:endParaRPr lang="en-US" sz="1500" dirty="0"/>
                    </a:p>
                  </a:txBody>
                  <a:tcPr/>
                </a:tc>
                <a:tc>
                  <a:txBody>
                    <a:bodyPr/>
                    <a:lstStyle/>
                    <a:p>
                      <a:pPr marL="285750" indent="-285750">
                        <a:buFont typeface="Arial" panose="020B0604020202020204" pitchFamily="34" charset="0"/>
                        <a:buChar char="•"/>
                      </a:pPr>
                      <a:r>
                        <a:rPr lang="en-US" sz="1500" b="0" baseline="0" dirty="0" smtClean="0">
                          <a:hlinkClick r:id="rId4"/>
                        </a:rPr>
                        <a:t>ACT:</a:t>
                      </a:r>
                      <a:r>
                        <a:rPr lang="en-US" sz="1500" b="0" u="sng" baseline="0" dirty="0" smtClean="0">
                          <a:hlinkClick r:id="rId4"/>
                        </a:rPr>
                        <a:t> </a:t>
                      </a:r>
                      <a:r>
                        <a:rPr lang="en-US" sz="1500" b="0" baseline="0" dirty="0" smtClean="0"/>
                        <a:t>SPS Component Sample goal</a:t>
                      </a:r>
                    </a:p>
                    <a:p>
                      <a:pPr marL="285750" indent="-285750">
                        <a:buFont typeface="Arial" panose="020B0604020202020204" pitchFamily="34" charset="0"/>
                        <a:buChar char="•"/>
                      </a:pPr>
                      <a:r>
                        <a:rPr lang="en-US" sz="1500" b="0" baseline="0" dirty="0" smtClean="0">
                          <a:hlinkClick r:id="rId5"/>
                        </a:rPr>
                        <a:t>Principal Guidebook </a:t>
                      </a:r>
                      <a:r>
                        <a:rPr lang="en-US" sz="1500" b="0" baseline="0" dirty="0" smtClean="0"/>
                        <a:t>(complete with full goal setting case studies) </a:t>
                      </a:r>
                    </a:p>
                  </a:txBody>
                  <a:tcPr/>
                </a:tc>
                <a:tc>
                  <a:txBody>
                    <a:bodyPr/>
                    <a:lstStyle/>
                    <a:p>
                      <a:pPr marL="0" indent="0">
                        <a:buFont typeface="Arial" panose="020B0604020202020204" pitchFamily="34" charset="0"/>
                        <a:buNone/>
                      </a:pPr>
                      <a:r>
                        <a:rPr lang="en-US" sz="1500" b="1" i="0" baseline="0" dirty="0" smtClean="0"/>
                        <a:t>Sample Goals and Resources </a:t>
                      </a:r>
                      <a:r>
                        <a:rPr lang="en-US" sz="1500" b="0" i="1" baseline="0" dirty="0" smtClean="0"/>
                        <a:t>available summer 2015 </a:t>
                      </a:r>
                      <a:endParaRPr lang="en-US" sz="1500" b="1" i="0" baseline="0" dirty="0" smtClean="0"/>
                    </a:p>
                    <a:p>
                      <a:pPr marL="285750" indent="-285750">
                        <a:buFont typeface="Arial" panose="020B0604020202020204" pitchFamily="34" charset="0"/>
                        <a:buChar char="•"/>
                      </a:pPr>
                      <a:r>
                        <a:rPr lang="en-US" sz="1500" b="0" i="0" baseline="0" dirty="0" smtClean="0"/>
                        <a:t>Sample SPS Goals</a:t>
                      </a:r>
                    </a:p>
                    <a:p>
                      <a:pPr marL="285750" indent="-285750">
                        <a:buFont typeface="Arial" panose="020B0604020202020204" pitchFamily="34" charset="0"/>
                        <a:buChar char="•"/>
                      </a:pPr>
                      <a:r>
                        <a:rPr lang="en-US" sz="1500" b="0" i="0" baseline="0" dirty="0" smtClean="0"/>
                        <a:t>Sample SPS Component Goals</a:t>
                      </a:r>
                    </a:p>
                    <a:p>
                      <a:pPr marL="285750" indent="-285750">
                        <a:buFont typeface="Arial" panose="020B0604020202020204" pitchFamily="34" charset="0"/>
                        <a:buChar char="•"/>
                      </a:pPr>
                      <a:r>
                        <a:rPr lang="en-US" sz="1500" b="0" i="0" baseline="0" dirty="0" smtClean="0"/>
                        <a:t>Special Cases: K-2, Alternative, Career Tech</a:t>
                      </a:r>
                    </a:p>
                    <a:p>
                      <a:pPr marL="285750" indent="-285750">
                        <a:buFont typeface="Arial" panose="020B0604020202020204" pitchFamily="34" charset="0"/>
                        <a:buChar char="•"/>
                      </a:pPr>
                      <a:r>
                        <a:rPr lang="en-US" sz="1500" b="0" i="0" baseline="0" dirty="0" smtClean="0"/>
                        <a:t>LDE Recommended Targets</a:t>
                      </a:r>
                    </a:p>
                    <a:p>
                      <a:pPr marL="0" indent="0">
                        <a:buFont typeface="Arial" panose="020B0604020202020204" pitchFamily="34" charset="0"/>
                        <a:buNone/>
                      </a:pPr>
                      <a:endParaRPr lang="en-US" sz="1500" b="0" i="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i="0" baseline="0" dirty="0" smtClean="0"/>
                        <a:t>Trainings </a:t>
                      </a:r>
                      <a:r>
                        <a:rPr lang="en-US" sz="1500" b="0" i="1" baseline="0" dirty="0" smtClean="0"/>
                        <a:t>available summer 2015 </a:t>
                      </a:r>
                      <a:endParaRPr lang="en-US" sz="1500" b="1" i="0" baseline="0" dirty="0" smtClean="0"/>
                    </a:p>
                    <a:p>
                      <a:pPr marL="285750" indent="-285750">
                        <a:buFont typeface="Arial" panose="020B0604020202020204" pitchFamily="34" charset="0"/>
                        <a:buChar char="•"/>
                      </a:pPr>
                      <a:r>
                        <a:rPr lang="en-US" sz="1500" b="0" i="0" baseline="0" dirty="0" smtClean="0"/>
                        <a:t>Teacher Leader/Supt. Collaborative</a:t>
                      </a:r>
                    </a:p>
                    <a:p>
                      <a:pPr marL="285750" indent="-285750">
                        <a:buFont typeface="Arial" panose="020B0604020202020204" pitchFamily="34" charset="0"/>
                        <a:buChar char="•"/>
                      </a:pPr>
                      <a:r>
                        <a:rPr lang="en-US" sz="1500" b="0" i="0" baseline="0" dirty="0" smtClean="0"/>
                        <a:t>Regional Training Sessions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i="0" baseline="0" dirty="0" smtClean="0"/>
                        <a:t>Module: Principal Goal Setting</a:t>
                      </a:r>
                    </a:p>
                  </a:txBody>
                  <a:tcPr/>
                </a:tc>
              </a:tr>
            </a:tbl>
          </a:graphicData>
        </a:graphic>
      </p:graphicFrame>
    </p:spTree>
    <p:extLst>
      <p:ext uri="{BB962C8B-B14F-4D97-AF65-F5344CB8AC3E}">
        <p14:creationId xmlns:p14="http://schemas.microsoft.com/office/powerpoint/2010/main" val="4058023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6" name="Title 1"/>
          <p:cNvSpPr>
            <a:spLocks noGrp="1"/>
          </p:cNvSpPr>
          <p:nvPr>
            <p:ph type="title"/>
          </p:nvPr>
        </p:nvSpPr>
        <p:spPr>
          <a:xfrm>
            <a:off x="0" y="0"/>
            <a:ext cx="9144000" cy="1066800"/>
          </a:xfrm>
        </p:spPr>
        <p:txBody>
          <a:bodyPr/>
          <a:lstStyle/>
          <a:p>
            <a:r>
              <a:rPr lang="en-US" dirty="0">
                <a:latin typeface="Chalkduster"/>
                <a:cs typeface="Chalkduster"/>
              </a:rPr>
              <a:t>Current Resources Available</a:t>
            </a:r>
          </a:p>
        </p:txBody>
      </p:sp>
      <p:sp>
        <p:nvSpPr>
          <p:cNvPr id="2" name="TextBox 1"/>
          <p:cNvSpPr txBox="1"/>
          <p:nvPr/>
        </p:nvSpPr>
        <p:spPr>
          <a:xfrm>
            <a:off x="-972015" y="3465260"/>
            <a:ext cx="184666" cy="369332"/>
          </a:xfrm>
          <a:prstGeom prst="rect">
            <a:avLst/>
          </a:prstGeom>
          <a:noFill/>
        </p:spPr>
        <p:txBody>
          <a:bodyPr wrap="none" rtlCol="0">
            <a:spAutoFit/>
          </a:bodyPr>
          <a:lstStyle/>
          <a:p>
            <a:endParaRPr lang="en-US"/>
          </a:p>
        </p:txBody>
      </p:sp>
      <p:sp>
        <p:nvSpPr>
          <p:cNvPr id="7" name="Rectangle 6"/>
          <p:cNvSpPr/>
          <p:nvPr/>
        </p:nvSpPr>
        <p:spPr>
          <a:xfrm>
            <a:off x="152400" y="1219200"/>
            <a:ext cx="8991600" cy="3139321"/>
          </a:xfrm>
          <a:prstGeom prst="rect">
            <a:avLst/>
          </a:prstGeom>
        </p:spPr>
        <p:txBody>
          <a:bodyPr wrap="square">
            <a:spAutoFit/>
          </a:bodyPr>
          <a:lstStyle/>
          <a:p>
            <a:r>
              <a:rPr lang="en-US" b="1" i="1" dirty="0" smtClean="0"/>
              <a:t>Leader Resources: </a:t>
            </a:r>
          </a:p>
          <a:p>
            <a:endParaRPr lang="en-US" b="1" i="1" dirty="0" smtClean="0"/>
          </a:p>
          <a:p>
            <a:pPr marL="285750" indent="-285750">
              <a:buFont typeface="Arial" panose="020B0604020202020204" pitchFamily="34" charset="0"/>
              <a:buChar char="•"/>
            </a:pPr>
            <a:r>
              <a:rPr lang="en-US" u="sng" dirty="0" smtClean="0">
                <a:hlinkClick r:id="rId3"/>
              </a:rPr>
              <a:t>The Principal Instructional Guidebook</a:t>
            </a:r>
            <a:r>
              <a:rPr lang="en-US" u="sng" dirty="0" smtClean="0"/>
              <a:t>: </a:t>
            </a:r>
            <a:r>
              <a:rPr lang="en-US" dirty="0" smtClean="0"/>
              <a:t>complete tool with all key resources to: </a:t>
            </a:r>
          </a:p>
          <a:p>
            <a:pPr marL="742950" lvl="1" indent="-285750">
              <a:buFont typeface="Arial" panose="020B0604020202020204" pitchFamily="34" charset="0"/>
              <a:buChar char="•"/>
            </a:pPr>
            <a:r>
              <a:rPr lang="en-US" dirty="0" smtClean="0"/>
              <a:t>Build a team </a:t>
            </a:r>
          </a:p>
          <a:p>
            <a:pPr marL="742950" lvl="1" indent="-285750">
              <a:buFont typeface="Arial" panose="020B0604020202020204" pitchFamily="34" charset="0"/>
              <a:buChar char="•"/>
            </a:pPr>
            <a:r>
              <a:rPr lang="en-US" dirty="0" smtClean="0"/>
              <a:t>Choose and use curriculum, assessments and professional development </a:t>
            </a:r>
          </a:p>
          <a:p>
            <a:pPr marL="742950" lvl="1" indent="-285750">
              <a:buFont typeface="Arial" panose="020B0604020202020204" pitchFamily="34" charset="0"/>
              <a:buChar char="•"/>
            </a:pPr>
            <a:r>
              <a:rPr lang="en-US" dirty="0" smtClean="0"/>
              <a:t>Set goals and </a:t>
            </a:r>
            <a:r>
              <a:rPr lang="en-US" dirty="0"/>
              <a:t>c</a:t>
            </a:r>
            <a:r>
              <a:rPr lang="en-US" dirty="0" smtClean="0"/>
              <a:t>oach teachers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hlinkClick r:id="rId4"/>
              </a:rPr>
              <a:t>Instructional materials reviews</a:t>
            </a:r>
            <a:r>
              <a:rPr lang="en-US" dirty="0" smtClean="0"/>
              <a:t>: reviews of hundreds of math and ELA curricula and benchmark assessments for standards alignment </a:t>
            </a:r>
            <a:endParaRPr lang="en-US" dirty="0"/>
          </a:p>
          <a:p>
            <a:endParaRPr lang="en-US" b="1" i="1" dirty="0" smtClean="0"/>
          </a:p>
          <a:p>
            <a:pPr marL="342900" indent="-342900">
              <a:buFont typeface="Arial"/>
              <a:buChar char="•"/>
            </a:pPr>
            <a:endParaRPr lang="en-US" dirty="0"/>
          </a:p>
        </p:txBody>
      </p:sp>
    </p:spTree>
    <p:extLst>
      <p:ext uri="{BB962C8B-B14F-4D97-AF65-F5344CB8AC3E}">
        <p14:creationId xmlns:p14="http://schemas.microsoft.com/office/powerpoint/2010/main" val="3831216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6" name="Title 1"/>
          <p:cNvSpPr>
            <a:spLocks noGrp="1"/>
          </p:cNvSpPr>
          <p:nvPr>
            <p:ph type="title"/>
          </p:nvPr>
        </p:nvSpPr>
        <p:spPr>
          <a:xfrm>
            <a:off x="0" y="0"/>
            <a:ext cx="9144000" cy="1066800"/>
          </a:xfrm>
        </p:spPr>
        <p:txBody>
          <a:bodyPr/>
          <a:lstStyle/>
          <a:p>
            <a:r>
              <a:rPr lang="en-US" dirty="0">
                <a:latin typeface="Chalkduster"/>
                <a:cs typeface="Chalkduster"/>
              </a:rPr>
              <a:t>Current Resources Available</a:t>
            </a:r>
          </a:p>
        </p:txBody>
      </p:sp>
      <p:sp>
        <p:nvSpPr>
          <p:cNvPr id="2" name="TextBox 1"/>
          <p:cNvSpPr txBox="1"/>
          <p:nvPr/>
        </p:nvSpPr>
        <p:spPr>
          <a:xfrm>
            <a:off x="-972015" y="3465260"/>
            <a:ext cx="184666" cy="369332"/>
          </a:xfrm>
          <a:prstGeom prst="rect">
            <a:avLst/>
          </a:prstGeom>
          <a:noFill/>
        </p:spPr>
        <p:txBody>
          <a:bodyPr wrap="none" rtlCol="0">
            <a:spAutoFit/>
          </a:bodyPr>
          <a:lstStyle/>
          <a:p>
            <a:endParaRPr lang="en-US"/>
          </a:p>
        </p:txBody>
      </p:sp>
      <p:sp>
        <p:nvSpPr>
          <p:cNvPr id="7" name="Rectangle 6"/>
          <p:cNvSpPr/>
          <p:nvPr/>
        </p:nvSpPr>
        <p:spPr>
          <a:xfrm>
            <a:off x="152400" y="1219200"/>
            <a:ext cx="8991600" cy="3139321"/>
          </a:xfrm>
          <a:prstGeom prst="rect">
            <a:avLst/>
          </a:prstGeom>
        </p:spPr>
        <p:txBody>
          <a:bodyPr wrap="square">
            <a:spAutoFit/>
          </a:bodyPr>
          <a:lstStyle/>
          <a:p>
            <a:r>
              <a:rPr lang="en-US" b="1" i="1" dirty="0"/>
              <a:t>Instructional Resources: Available in the </a:t>
            </a:r>
            <a:r>
              <a:rPr lang="en-US" b="1" i="1" u="sng" dirty="0">
                <a:hlinkClick r:id="rId3"/>
              </a:rPr>
              <a:t>Teacher Toolbox</a:t>
            </a:r>
            <a:r>
              <a:rPr lang="en-US" b="1" i="1" dirty="0"/>
              <a:t> </a:t>
            </a:r>
            <a:endParaRPr lang="en-US" dirty="0"/>
          </a:p>
          <a:p>
            <a:pPr marL="285750" lvl="0" indent="-285750">
              <a:buFont typeface="Arial" panose="020B0604020202020204" pitchFamily="34" charset="0"/>
              <a:buChar char="•"/>
            </a:pPr>
            <a:r>
              <a:rPr lang="en-US" u="sng" dirty="0">
                <a:hlinkClick r:id="rId4"/>
              </a:rPr>
              <a:t>ELA</a:t>
            </a:r>
            <a:r>
              <a:rPr lang="en-US" dirty="0"/>
              <a:t> curriculum guide includes full text sets, unit plans, and reading and writing tasks </a:t>
            </a:r>
          </a:p>
          <a:p>
            <a:pPr marL="285750" lvl="0" indent="-285750">
              <a:buFont typeface="Arial" panose="020B0604020202020204" pitchFamily="34" charset="0"/>
              <a:buChar char="•"/>
            </a:pPr>
            <a:r>
              <a:rPr lang="en-US" u="sng" dirty="0">
                <a:hlinkClick r:id="rId5"/>
              </a:rPr>
              <a:t>Eagle </a:t>
            </a:r>
            <a:r>
              <a:rPr lang="en-US" dirty="0"/>
              <a:t>assessment tool includes all guidebook tasks along with additional practice tasks for students  </a:t>
            </a:r>
          </a:p>
          <a:p>
            <a:pPr marL="285750" lvl="0" indent="-285750">
              <a:buFont typeface="Arial" panose="020B0604020202020204" pitchFamily="34" charset="0"/>
              <a:buChar char="•"/>
            </a:pPr>
            <a:r>
              <a:rPr lang="en-US" u="sng" dirty="0">
                <a:hlinkClick r:id="rId6"/>
              </a:rPr>
              <a:t>ELA Instructional strategies</a:t>
            </a:r>
            <a:r>
              <a:rPr lang="en-US" dirty="0"/>
              <a:t> for whole group, small group, and independent instruction </a:t>
            </a:r>
          </a:p>
          <a:p>
            <a:pPr marL="285750" lvl="0" indent="-285750">
              <a:buFont typeface="Arial" panose="020B0604020202020204" pitchFamily="34" charset="0"/>
              <a:buChar char="•"/>
            </a:pPr>
            <a:r>
              <a:rPr lang="en-US" dirty="0"/>
              <a:t>Finding and using strong texts: guidance on </a:t>
            </a:r>
            <a:r>
              <a:rPr lang="en-US" u="sng" dirty="0">
                <a:hlinkClick r:id="rId7"/>
              </a:rPr>
              <a:t>building text sets</a:t>
            </a:r>
            <a:r>
              <a:rPr lang="en-US" dirty="0"/>
              <a:t>, </a:t>
            </a:r>
            <a:r>
              <a:rPr lang="en-US" u="sng" dirty="0">
                <a:hlinkClick r:id="rId8"/>
              </a:rPr>
              <a:t>finding strong texts</a:t>
            </a:r>
            <a:r>
              <a:rPr lang="en-US" dirty="0"/>
              <a:t> for classroom use, and </a:t>
            </a:r>
            <a:r>
              <a:rPr lang="en-US" u="sng" dirty="0">
                <a:hlinkClick r:id="rId9"/>
              </a:rPr>
              <a:t>determining text complexity</a:t>
            </a:r>
            <a:r>
              <a:rPr lang="en-US" dirty="0"/>
              <a:t> </a:t>
            </a:r>
          </a:p>
          <a:p>
            <a:pPr marL="285750" lvl="0" indent="-285750">
              <a:buFont typeface="Arial" panose="020B0604020202020204" pitchFamily="34" charset="0"/>
              <a:buChar char="•"/>
            </a:pPr>
            <a:r>
              <a:rPr lang="en-US" u="sng" dirty="0">
                <a:hlinkClick r:id="rId10"/>
              </a:rPr>
              <a:t>Sample assessment items</a:t>
            </a:r>
            <a:r>
              <a:rPr lang="en-US" dirty="0"/>
              <a:t> and </a:t>
            </a:r>
            <a:r>
              <a:rPr lang="en-US" u="sng" dirty="0">
                <a:hlinkClick r:id="rId11"/>
              </a:rPr>
              <a:t>practice tests </a:t>
            </a:r>
            <a:endParaRPr lang="en-US" dirty="0"/>
          </a:p>
          <a:p>
            <a:pPr marL="285750" lvl="0" indent="-285750">
              <a:buFont typeface="Arial" panose="020B0604020202020204" pitchFamily="34" charset="0"/>
              <a:buChar char="•"/>
            </a:pPr>
            <a:r>
              <a:rPr lang="en-US" u="sng" dirty="0">
                <a:hlinkClick r:id="rId12"/>
              </a:rPr>
              <a:t>Grade specific resource libraries</a:t>
            </a:r>
            <a:r>
              <a:rPr lang="en-US" dirty="0"/>
              <a:t> </a:t>
            </a:r>
          </a:p>
          <a:p>
            <a:endParaRPr lang="en-US" b="1" i="1" dirty="0" smtClean="0"/>
          </a:p>
          <a:p>
            <a:endParaRPr lang="en-US" dirty="0"/>
          </a:p>
        </p:txBody>
      </p:sp>
    </p:spTree>
    <p:extLst>
      <p:ext uri="{BB962C8B-B14F-4D97-AF65-F5344CB8AC3E}">
        <p14:creationId xmlns:p14="http://schemas.microsoft.com/office/powerpoint/2010/main" val="796046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6" name="Title 1"/>
          <p:cNvSpPr>
            <a:spLocks noGrp="1"/>
          </p:cNvSpPr>
          <p:nvPr>
            <p:ph type="title"/>
          </p:nvPr>
        </p:nvSpPr>
        <p:spPr>
          <a:xfrm>
            <a:off x="0" y="0"/>
            <a:ext cx="9144000" cy="1066800"/>
          </a:xfrm>
        </p:spPr>
        <p:txBody>
          <a:bodyPr/>
          <a:lstStyle/>
          <a:p>
            <a:r>
              <a:rPr lang="en-US" dirty="0" smtClean="0"/>
              <a:t>Current Resources Available</a:t>
            </a:r>
            <a:endParaRPr lang="en-US" dirty="0"/>
          </a:p>
        </p:txBody>
      </p:sp>
      <p:sp>
        <p:nvSpPr>
          <p:cNvPr id="2" name="TextBox 1"/>
          <p:cNvSpPr txBox="1"/>
          <p:nvPr/>
        </p:nvSpPr>
        <p:spPr>
          <a:xfrm>
            <a:off x="-972015" y="3465260"/>
            <a:ext cx="184666" cy="369332"/>
          </a:xfrm>
          <a:prstGeom prst="rect">
            <a:avLst/>
          </a:prstGeom>
          <a:noFill/>
        </p:spPr>
        <p:txBody>
          <a:bodyPr wrap="none" rtlCol="0">
            <a:spAutoFit/>
          </a:bodyPr>
          <a:lstStyle/>
          <a:p>
            <a:endParaRPr lang="en-US"/>
          </a:p>
        </p:txBody>
      </p:sp>
      <p:sp>
        <p:nvSpPr>
          <p:cNvPr id="7" name="Rectangle 6"/>
          <p:cNvSpPr/>
          <p:nvPr/>
        </p:nvSpPr>
        <p:spPr>
          <a:xfrm>
            <a:off x="152400" y="1219200"/>
            <a:ext cx="8991600" cy="2862323"/>
          </a:xfrm>
          <a:prstGeom prst="rect">
            <a:avLst/>
          </a:prstGeom>
        </p:spPr>
        <p:txBody>
          <a:bodyPr wrap="square">
            <a:spAutoFit/>
          </a:bodyPr>
          <a:lstStyle/>
          <a:p>
            <a:r>
              <a:rPr lang="en-US" b="1" i="1" dirty="0"/>
              <a:t>Instructional Resources: Available in the </a:t>
            </a:r>
            <a:r>
              <a:rPr lang="en-US" b="1" i="1" u="sng" dirty="0">
                <a:hlinkClick r:id="rId3"/>
              </a:rPr>
              <a:t>Teacher Toolbox</a:t>
            </a:r>
            <a:r>
              <a:rPr lang="en-US" b="1" i="1" dirty="0"/>
              <a:t> </a:t>
            </a:r>
            <a:endParaRPr lang="en-US" dirty="0"/>
          </a:p>
          <a:p>
            <a:pPr marL="285750" lvl="0" indent="-285750">
              <a:buFont typeface="Arial" panose="020B0604020202020204" pitchFamily="34" charset="0"/>
              <a:buChar char="•"/>
            </a:pPr>
            <a:r>
              <a:rPr lang="en-US" u="sng" dirty="0" smtClean="0">
                <a:hlinkClick r:id="rId4"/>
              </a:rPr>
              <a:t>Math guidebooks</a:t>
            </a:r>
            <a:r>
              <a:rPr lang="en-US" dirty="0" smtClean="0"/>
              <a:t> include an </a:t>
            </a:r>
            <a:r>
              <a:rPr lang="en-US" dirty="0"/>
              <a:t>explanation of strong math </a:t>
            </a:r>
            <a:r>
              <a:rPr lang="en-US" dirty="0" smtClean="0"/>
              <a:t>instruction, grade</a:t>
            </a:r>
            <a:r>
              <a:rPr lang="en-US" dirty="0"/>
              <a:t>-level and standard specific remediation </a:t>
            </a:r>
            <a:r>
              <a:rPr lang="en-US" dirty="0" smtClean="0"/>
              <a:t>guidance and instructional </a:t>
            </a:r>
            <a:r>
              <a:rPr lang="en-US" dirty="0"/>
              <a:t>tasks aligned to the state standards for </a:t>
            </a:r>
            <a:r>
              <a:rPr lang="en-US" dirty="0" smtClean="0"/>
              <a:t>math</a:t>
            </a:r>
          </a:p>
          <a:p>
            <a:pPr marL="285750" lvl="0" indent="-285750">
              <a:buFont typeface="Arial" panose="020B0604020202020204" pitchFamily="34" charset="0"/>
              <a:buChar char="•"/>
            </a:pPr>
            <a:r>
              <a:rPr lang="en-US" u="sng" dirty="0" smtClean="0">
                <a:hlinkClick r:id="rId5"/>
              </a:rPr>
              <a:t>Eagle </a:t>
            </a:r>
            <a:r>
              <a:rPr lang="en-US" dirty="0"/>
              <a:t>assessment tool includes all guidebook tasks along with additional practice tasks for students  </a:t>
            </a:r>
          </a:p>
          <a:p>
            <a:pPr marL="285750" lvl="0" indent="-285750">
              <a:buFont typeface="Arial" panose="020B0604020202020204" pitchFamily="34" charset="0"/>
              <a:buChar char="•"/>
            </a:pPr>
            <a:r>
              <a:rPr lang="en-US" u="sng" dirty="0" smtClean="0">
                <a:hlinkClick r:id="rId6"/>
              </a:rPr>
              <a:t>Sample </a:t>
            </a:r>
            <a:r>
              <a:rPr lang="en-US" u="sng" dirty="0">
                <a:hlinkClick r:id="rId6"/>
              </a:rPr>
              <a:t>assessment items</a:t>
            </a:r>
            <a:r>
              <a:rPr lang="en-US" dirty="0"/>
              <a:t> and </a:t>
            </a:r>
            <a:r>
              <a:rPr lang="en-US" u="sng" dirty="0">
                <a:hlinkClick r:id="rId7"/>
              </a:rPr>
              <a:t>practice tests </a:t>
            </a:r>
            <a:endParaRPr lang="en-US" dirty="0"/>
          </a:p>
          <a:p>
            <a:pPr marL="285750" lvl="0" indent="-285750">
              <a:buFont typeface="Arial" panose="020B0604020202020204" pitchFamily="34" charset="0"/>
              <a:buChar char="•"/>
            </a:pPr>
            <a:r>
              <a:rPr lang="en-US" u="sng" dirty="0">
                <a:hlinkClick r:id="rId8"/>
              </a:rPr>
              <a:t>Grade specific resource libraries</a:t>
            </a:r>
            <a:r>
              <a:rPr lang="en-US" dirty="0"/>
              <a:t> </a:t>
            </a:r>
          </a:p>
          <a:p>
            <a:endParaRPr lang="en-US" b="1" i="1" dirty="0" smtClean="0"/>
          </a:p>
          <a:p>
            <a:endParaRPr lang="en-US" dirty="0"/>
          </a:p>
        </p:txBody>
      </p:sp>
    </p:spTree>
    <p:extLst>
      <p:ext uri="{BB962C8B-B14F-4D97-AF65-F5344CB8AC3E}">
        <p14:creationId xmlns:p14="http://schemas.microsoft.com/office/powerpoint/2010/main" val="2173113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Content Updates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37</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912629125"/>
              </p:ext>
            </p:extLst>
          </p:nvPr>
        </p:nvGraphicFramePr>
        <p:xfrm>
          <a:off x="304800" y="2743200"/>
          <a:ext cx="8534400" cy="2652776"/>
        </p:xfrm>
        <a:graphic>
          <a:graphicData uri="http://schemas.openxmlformats.org/drawingml/2006/table">
            <a:tbl>
              <a:tblPr firstRow="1" bandRow="1">
                <a:tableStyleId>{5C22544A-7EE6-4342-B048-85BDC9FD1C3A}</a:tableStyleId>
              </a:tblPr>
              <a:tblGrid>
                <a:gridCol w="8534400"/>
              </a:tblGrid>
              <a:tr h="370840">
                <a:tc>
                  <a:txBody>
                    <a:bodyPr/>
                    <a:lstStyle/>
                    <a:p>
                      <a:r>
                        <a:rPr lang="en-US" sz="1800" dirty="0" smtClean="0"/>
                        <a:t>Resources </a:t>
                      </a:r>
                      <a:endParaRPr lang="en-US" sz="1800" dirty="0"/>
                    </a:p>
                  </a:txBody>
                  <a:tcPr/>
                </a:tc>
              </a:tr>
              <a:tr h="370840">
                <a:tc>
                  <a:txBody>
                    <a:bodyPr/>
                    <a:lstStyle/>
                    <a:p>
                      <a:pPr marL="225425" marR="0" indent="-225425">
                        <a:lnSpc>
                          <a:spcPct val="115000"/>
                        </a:lnSpc>
                        <a:spcBef>
                          <a:spcPts val="0"/>
                        </a:spcBef>
                        <a:spcAft>
                          <a:spcPts val="0"/>
                        </a:spcAft>
                        <a:buFont typeface="Arial" panose="020B0604020202020204" pitchFamily="34" charset="0"/>
                        <a:buChar char="•"/>
                      </a:pPr>
                      <a:r>
                        <a:rPr lang="en-US" sz="1800" dirty="0">
                          <a:effectLst/>
                          <a:latin typeface="Calibri"/>
                          <a:ea typeface="Calibri"/>
                          <a:cs typeface="Times New Roman"/>
                          <a:hlinkClick r:id="rId3"/>
                        </a:rPr>
                        <a:t>Scope and Sequence </a:t>
                      </a:r>
                      <a:r>
                        <a:rPr lang="en-US" sz="1800" dirty="0" smtClean="0">
                          <a:effectLst/>
                          <a:latin typeface="Calibri"/>
                          <a:ea typeface="Calibri"/>
                          <a:cs typeface="Times New Roman"/>
                          <a:hlinkClick r:id="rId3"/>
                        </a:rPr>
                        <a:t>Document</a:t>
                      </a:r>
                      <a:r>
                        <a:rPr lang="en-US" sz="1800" baseline="0" dirty="0" smtClean="0">
                          <a:effectLst/>
                          <a:latin typeface="Calibri"/>
                          <a:ea typeface="Calibri"/>
                          <a:cs typeface="Times New Roman"/>
                        </a:rPr>
                        <a:t> (August 2015)</a:t>
                      </a:r>
                      <a:endParaRPr lang="en-US" sz="1800" dirty="0">
                        <a:effectLst/>
                        <a:latin typeface="Calibri"/>
                        <a:ea typeface="Calibri"/>
                        <a:cs typeface="Times New Roman"/>
                      </a:endParaRPr>
                    </a:p>
                  </a:txBody>
                  <a:tcPr marL="68580" marR="68580" marT="0" marB="0" anchor="ctr"/>
                </a:tc>
              </a:tr>
              <a:tr h="370840">
                <a:tc>
                  <a:txBody>
                    <a:bodyPr/>
                    <a:lstStyle/>
                    <a:p>
                      <a:pPr marL="228600" marR="0" indent="-228600">
                        <a:lnSpc>
                          <a:spcPct val="115000"/>
                        </a:lnSpc>
                        <a:spcBef>
                          <a:spcPts val="0"/>
                        </a:spcBef>
                        <a:spcAft>
                          <a:spcPts val="0"/>
                        </a:spcAft>
                        <a:buFont typeface="Arial" panose="020B0604020202020204" pitchFamily="34" charset="0"/>
                        <a:buChar char="•"/>
                      </a:pPr>
                      <a:r>
                        <a:rPr lang="en-US" sz="1800" baseline="0" dirty="0" smtClean="0">
                          <a:effectLst/>
                          <a:latin typeface="Calibri"/>
                          <a:ea typeface="Calibri"/>
                          <a:cs typeface="Times New Roman"/>
                        </a:rPr>
                        <a:t>Possible primary and secondary source d</a:t>
                      </a:r>
                      <a:r>
                        <a:rPr lang="en-US" sz="1800" dirty="0" smtClean="0">
                          <a:effectLst/>
                          <a:latin typeface="Calibri"/>
                          <a:ea typeface="Calibri"/>
                          <a:cs typeface="Times New Roman"/>
                        </a:rPr>
                        <a:t>ocuments</a:t>
                      </a:r>
                      <a:r>
                        <a:rPr lang="en-US" sz="1800" baseline="0" dirty="0" smtClean="0">
                          <a:effectLst/>
                          <a:latin typeface="Calibri"/>
                          <a:ea typeface="Calibri"/>
                          <a:cs typeface="Times New Roman"/>
                        </a:rPr>
                        <a:t> (August 2015)</a:t>
                      </a:r>
                      <a:endParaRPr lang="en-US" sz="1800" dirty="0" smtClean="0">
                        <a:effectLst/>
                        <a:latin typeface="Calibri"/>
                        <a:ea typeface="Calibri"/>
                        <a:cs typeface="Times New Roman"/>
                      </a:endParaRPr>
                    </a:p>
                    <a:p>
                      <a:pPr marL="228600" marR="0" indent="-228600">
                        <a:lnSpc>
                          <a:spcPct val="115000"/>
                        </a:lnSpc>
                        <a:spcBef>
                          <a:spcPts val="0"/>
                        </a:spcBef>
                        <a:spcAft>
                          <a:spcPts val="0"/>
                        </a:spcAft>
                        <a:buFont typeface="Arial" panose="020B0604020202020204" pitchFamily="34" charset="0"/>
                        <a:buChar char="•"/>
                      </a:pPr>
                      <a:r>
                        <a:rPr lang="en-US" sz="1800" dirty="0" smtClean="0">
                          <a:effectLst/>
                          <a:latin typeface="Calibri"/>
                          <a:ea typeface="Calibri"/>
                          <a:cs typeface="Times New Roman"/>
                        </a:rPr>
                        <a:t>Textbooks evaluated through </a:t>
                      </a:r>
                      <a:r>
                        <a:rPr lang="en-US" sz="1800" dirty="0" smtClean="0">
                          <a:effectLst/>
                          <a:latin typeface="Calibri"/>
                          <a:ea typeface="Calibri"/>
                          <a:cs typeface="Times New Roman"/>
                          <a:hlinkClick r:id="rId4"/>
                        </a:rPr>
                        <a:t>IMR process</a:t>
                      </a:r>
                      <a:r>
                        <a:rPr lang="en-US" sz="1800" dirty="0" smtClean="0">
                          <a:effectLst/>
                          <a:latin typeface="Calibri"/>
                          <a:ea typeface="Calibri"/>
                          <a:cs typeface="Times New Roman"/>
                        </a:rPr>
                        <a:t> for alignment</a:t>
                      </a:r>
                      <a:r>
                        <a:rPr lang="en-US" sz="1800" baseline="0" dirty="0" smtClean="0">
                          <a:effectLst/>
                          <a:latin typeface="Calibri"/>
                          <a:ea typeface="Calibri"/>
                          <a:cs typeface="Times New Roman"/>
                        </a:rPr>
                        <a:t> to 2011 GLEs (March 2016)</a:t>
                      </a:r>
                      <a:endParaRPr lang="en-US" sz="1800" dirty="0">
                        <a:effectLst/>
                        <a:latin typeface="Calibri"/>
                        <a:ea typeface="Calibri"/>
                        <a:cs typeface="Times New Roman"/>
                      </a:endParaRPr>
                    </a:p>
                  </a:txBody>
                  <a:tcPr marL="68580" marR="68580" marT="0" marB="0" anchor="ctr"/>
                </a:tc>
              </a:tr>
              <a:tr h="370840">
                <a:tc>
                  <a:txBody>
                    <a:bodyPr/>
                    <a:lstStyle/>
                    <a:p>
                      <a:pPr marL="225425" marR="0" indent="-225425">
                        <a:lnSpc>
                          <a:spcPct val="115000"/>
                        </a:lnSpc>
                        <a:spcBef>
                          <a:spcPts val="0"/>
                        </a:spcBef>
                        <a:spcAft>
                          <a:spcPts val="0"/>
                        </a:spcAft>
                        <a:buFont typeface="Arial" panose="020B0604020202020204" pitchFamily="34" charset="0"/>
                        <a:buChar char="•"/>
                      </a:pPr>
                      <a:r>
                        <a:rPr lang="en-US" sz="1800" dirty="0" smtClean="0">
                          <a:effectLst/>
                          <a:latin typeface="Calibri"/>
                          <a:ea typeface="Calibri"/>
                          <a:cs typeface="Times New Roman"/>
                          <a:hlinkClick r:id="rId3"/>
                        </a:rPr>
                        <a:t>Sample instructional</a:t>
                      </a:r>
                      <a:r>
                        <a:rPr lang="en-US" sz="1800" baseline="0" dirty="0" smtClean="0">
                          <a:effectLst/>
                          <a:latin typeface="Calibri"/>
                          <a:ea typeface="Calibri"/>
                          <a:cs typeface="Times New Roman"/>
                          <a:hlinkClick r:id="rId3"/>
                        </a:rPr>
                        <a:t> and assessments </a:t>
                      </a:r>
                      <a:r>
                        <a:rPr lang="en-US" sz="1800" dirty="0" smtClean="0">
                          <a:effectLst/>
                          <a:latin typeface="Calibri"/>
                          <a:ea typeface="Calibri"/>
                          <a:cs typeface="Times New Roman"/>
                          <a:hlinkClick r:id="rId3"/>
                        </a:rPr>
                        <a:t>tasks</a:t>
                      </a:r>
                      <a:r>
                        <a:rPr lang="en-US" sz="1800" dirty="0" smtClean="0">
                          <a:effectLst/>
                          <a:latin typeface="Calibri"/>
                          <a:ea typeface="Calibri"/>
                          <a:cs typeface="Times New Roman"/>
                        </a:rPr>
                        <a:t> (December 2015)</a:t>
                      </a:r>
                      <a:endParaRPr lang="en-US" sz="1800" dirty="0">
                        <a:effectLst/>
                        <a:latin typeface="Calibri"/>
                        <a:ea typeface="Calibri"/>
                        <a:cs typeface="Times New Roman"/>
                      </a:endParaRPr>
                    </a:p>
                  </a:txBody>
                  <a:tcPr marL="68580" marR="68580" marT="0" marB="0" anchor="ctr"/>
                </a:tc>
              </a:tr>
              <a:tr h="370840">
                <a:tc>
                  <a:txBody>
                    <a:bodyPr/>
                    <a:lstStyle/>
                    <a:p>
                      <a:pPr marL="228600" marR="0" indent="-228600">
                        <a:lnSpc>
                          <a:spcPct val="115000"/>
                        </a:lnSpc>
                        <a:spcBef>
                          <a:spcPts val="0"/>
                        </a:spcBef>
                        <a:spcAft>
                          <a:spcPts val="0"/>
                        </a:spcAft>
                        <a:buFont typeface="Arial" panose="020B0604020202020204" pitchFamily="34" charset="0"/>
                        <a:buChar char="•"/>
                      </a:pPr>
                      <a:r>
                        <a:rPr lang="en-US" sz="1800" dirty="0" smtClean="0">
                          <a:effectLst/>
                          <a:latin typeface="Calibri"/>
                          <a:ea typeface="Calibri"/>
                          <a:cs typeface="Times New Roman"/>
                          <a:hlinkClick r:id="rId3"/>
                        </a:rPr>
                        <a:t>Scope and Sequence Documents</a:t>
                      </a:r>
                      <a:r>
                        <a:rPr lang="en-US" sz="1800" dirty="0" smtClean="0">
                          <a:effectLst/>
                          <a:latin typeface="Calibri"/>
                          <a:ea typeface="Calibri"/>
                          <a:cs typeface="Times New Roman"/>
                        </a:rPr>
                        <a:t> (August 2015)</a:t>
                      </a:r>
                    </a:p>
                    <a:p>
                      <a:pPr marL="228600" marR="0" indent="-228600">
                        <a:lnSpc>
                          <a:spcPct val="115000"/>
                        </a:lnSpc>
                        <a:spcBef>
                          <a:spcPts val="0"/>
                        </a:spcBef>
                        <a:spcAft>
                          <a:spcPts val="0"/>
                        </a:spcAft>
                        <a:buFont typeface="Arial" panose="020B0604020202020204" pitchFamily="34" charset="0"/>
                        <a:buChar char="•"/>
                      </a:pPr>
                      <a:r>
                        <a:rPr lang="en-US" sz="1800" baseline="0" dirty="0" smtClean="0">
                          <a:effectLst/>
                          <a:latin typeface="Calibri"/>
                          <a:ea typeface="Calibri"/>
                          <a:cs typeface="Times New Roman"/>
                          <a:hlinkClick r:id="rId3"/>
                        </a:rPr>
                        <a:t>Sample instructional and assessment tasks</a:t>
                      </a:r>
                      <a:r>
                        <a:rPr lang="en-US" sz="1800" baseline="0" dirty="0" smtClean="0">
                          <a:effectLst/>
                          <a:latin typeface="Calibri"/>
                          <a:ea typeface="Calibri"/>
                          <a:cs typeface="Times New Roman"/>
                        </a:rPr>
                        <a:t> (December 2015)</a:t>
                      </a:r>
                    </a:p>
                    <a:p>
                      <a:pPr marL="228600" marR="0" indent="-228600">
                        <a:lnSpc>
                          <a:spcPct val="115000"/>
                        </a:lnSpc>
                        <a:spcBef>
                          <a:spcPts val="0"/>
                        </a:spcBef>
                        <a:spcAft>
                          <a:spcPts val="0"/>
                        </a:spcAft>
                        <a:buFont typeface="Arial" panose="020B0604020202020204" pitchFamily="34" charset="0"/>
                        <a:buChar char="•"/>
                      </a:pPr>
                      <a:r>
                        <a:rPr lang="en-US" sz="1800" baseline="0" dirty="0" smtClean="0">
                          <a:effectLst/>
                          <a:latin typeface="Calibri"/>
                          <a:ea typeface="Calibri"/>
                          <a:cs typeface="Times New Roman"/>
                        </a:rPr>
                        <a:t>Additional instructional materials </a:t>
                      </a:r>
                      <a:r>
                        <a:rPr lang="en-US" sz="1800" dirty="0" smtClean="0">
                          <a:effectLst/>
                          <a:latin typeface="+mn-lt"/>
                          <a:ea typeface="Calibri"/>
                          <a:cs typeface="Times New Roman"/>
                        </a:rPr>
                        <a:t>evaluated through </a:t>
                      </a:r>
                      <a:r>
                        <a:rPr lang="en-US" sz="1800" dirty="0" smtClean="0">
                          <a:effectLst/>
                          <a:latin typeface="+mn-lt"/>
                          <a:ea typeface="Calibri"/>
                          <a:cs typeface="Times New Roman"/>
                          <a:hlinkClick r:id="rId4"/>
                        </a:rPr>
                        <a:t>IMR process</a:t>
                      </a:r>
                      <a:r>
                        <a:rPr lang="en-US" sz="1800" dirty="0" smtClean="0">
                          <a:effectLst/>
                          <a:latin typeface="Calibri"/>
                          <a:ea typeface="Calibri"/>
                          <a:cs typeface="Times New Roman"/>
                        </a:rPr>
                        <a:t> (March 2016)</a:t>
                      </a:r>
                      <a:endParaRPr lang="en-US" sz="1800" dirty="0">
                        <a:effectLst/>
                        <a:latin typeface="Calibri"/>
                        <a:ea typeface="Calibri"/>
                        <a:cs typeface="Times New Roman"/>
                      </a:endParaRPr>
                    </a:p>
                  </a:txBody>
                  <a:tcPr marL="68580" marR="68580" marT="0" marB="0" anchor="ctr"/>
                </a:tc>
              </a:tr>
            </a:tbl>
          </a:graphicData>
        </a:graphic>
      </p:graphicFrame>
      <p:sp>
        <p:nvSpPr>
          <p:cNvPr id="10" name="Content Placeholder 6"/>
          <p:cNvSpPr txBox="1">
            <a:spLocks/>
          </p:cNvSpPr>
          <p:nvPr/>
        </p:nvSpPr>
        <p:spPr>
          <a:xfrm>
            <a:off x="152400" y="1258872"/>
            <a:ext cx="8839200" cy="1255728"/>
          </a:xfrm>
          <a:prstGeom prst="rect">
            <a:avLst/>
          </a:prstGeom>
          <a:noFill/>
        </p:spPr>
        <p:txBody>
          <a:bodyPr vert="horz" wrap="square" lIns="91440" tIns="45720" rIns="91440" bIns="45720" rtlCol="0">
            <a:sp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Districts are free to use either the 2004 or the </a:t>
            </a:r>
            <a:r>
              <a:rPr lang="en-US" sz="1800" dirty="0" smtClean="0">
                <a:hlinkClick r:id="rId5"/>
              </a:rPr>
              <a:t>2011 Louisiana Social Studies GLEs</a:t>
            </a:r>
            <a:r>
              <a:rPr lang="en-US" sz="1800" dirty="0" smtClean="0"/>
              <a:t> for grades 3-8 during the 2015-2016 school year.</a:t>
            </a:r>
          </a:p>
          <a:p>
            <a:r>
              <a:rPr lang="en-US" sz="1800" dirty="0" smtClean="0"/>
              <a:t>The Department will release a series of updated resources during the 2015-2016 school year to support social studies teachers in using the 2011 GLEs.</a:t>
            </a:r>
          </a:p>
        </p:txBody>
      </p:sp>
    </p:spTree>
    <p:extLst>
      <p:ext uri="{BB962C8B-B14F-4D97-AF65-F5344CB8AC3E}">
        <p14:creationId xmlns:p14="http://schemas.microsoft.com/office/powerpoint/2010/main" val="227840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15-16 </a:t>
            </a:r>
            <a:r>
              <a:rPr lang="en-US" sz="2800" dirty="0"/>
              <a:t>Academic </a:t>
            </a:r>
            <a:r>
              <a:rPr lang="en-US" sz="2800" dirty="0" smtClean="0"/>
              <a:t>Support: Teacher Fall/Winter Support</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61182457"/>
              </p:ext>
            </p:extLst>
          </p:nvPr>
        </p:nvGraphicFramePr>
        <p:xfrm>
          <a:off x="304800" y="2225040"/>
          <a:ext cx="8458200" cy="3520440"/>
        </p:xfrm>
        <a:graphic>
          <a:graphicData uri="http://schemas.openxmlformats.org/drawingml/2006/table">
            <a:tbl>
              <a:tblPr firstRow="1" bandRow="1">
                <a:tableStyleId>{5C22544A-7EE6-4342-B048-85BDC9FD1C3A}</a:tableStyleId>
              </a:tblPr>
              <a:tblGrid>
                <a:gridCol w="3415812"/>
                <a:gridCol w="2222988"/>
                <a:gridCol w="2819400"/>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In-Person</a:t>
                      </a:r>
                      <a:r>
                        <a:rPr lang="en-US" sz="1600" baseline="0" dirty="0" smtClean="0"/>
                        <a:t> Supports</a:t>
                      </a:r>
                      <a:endParaRPr lang="en-US" sz="1600" dirty="0"/>
                    </a:p>
                  </a:txBody>
                  <a:tcPr/>
                </a:tc>
                <a:tc>
                  <a:txBody>
                    <a:bodyPr/>
                    <a:lstStyle/>
                    <a:p>
                      <a:r>
                        <a:rPr lang="en-US" sz="1600" dirty="0" smtClean="0"/>
                        <a:t>Dates</a:t>
                      </a:r>
                      <a:endParaRPr lang="en-US" sz="1600" dirty="0"/>
                    </a:p>
                  </a:txBody>
                  <a:tcPr/>
                </a:tc>
                <a:tc>
                  <a:txBody>
                    <a:bodyPr/>
                    <a:lstStyle/>
                    <a:p>
                      <a:r>
                        <a:rPr lang="en-US" sz="1600" dirty="0" smtClean="0"/>
                        <a:t>Audience</a:t>
                      </a:r>
                      <a:endParaRPr lang="en-US" sz="1600" dirty="0"/>
                    </a:p>
                  </a:txBody>
                  <a:tcPr/>
                </a:tc>
              </a:tr>
              <a:tr h="457200">
                <a:tc>
                  <a:txBody>
                    <a:bodyPr/>
                    <a:lstStyle/>
                    <a:p>
                      <a:r>
                        <a:rPr lang="en-US" sz="1600" b="1" dirty="0" smtClean="0"/>
                        <a:t>Teacher Leader Collaboration Events</a:t>
                      </a:r>
                      <a:endParaRPr lang="en-US" sz="1600" b="1" dirty="0"/>
                    </a:p>
                  </a:txBody>
                  <a:tcPr>
                    <a:solidFill>
                      <a:schemeClr val="accent1">
                        <a:lumMod val="20000"/>
                        <a:lumOff val="80000"/>
                      </a:schemeClr>
                    </a:solidFill>
                  </a:tcPr>
                </a:tc>
                <a:tc rowSpan="2">
                  <a:txBody>
                    <a:bodyPr/>
                    <a:lstStyle/>
                    <a:p>
                      <a:r>
                        <a:rPr lang="en-US" sz="1600" kern="1200" dirty="0" smtClean="0">
                          <a:solidFill>
                            <a:schemeClr val="dk1"/>
                          </a:solidFill>
                          <a:latin typeface="+mn-lt"/>
                          <a:ea typeface="+mn-ea"/>
                          <a:cs typeface="+mn-cs"/>
                        </a:rPr>
                        <a:t>Week of Sept. 14, 2015</a:t>
                      </a:r>
                    </a:p>
                    <a:p>
                      <a:r>
                        <a:rPr lang="en-US" sz="1600" kern="1200" dirty="0" smtClean="0">
                          <a:solidFill>
                            <a:schemeClr val="dk1"/>
                          </a:solidFill>
                          <a:latin typeface="+mn-lt"/>
                          <a:ea typeface="+mn-ea"/>
                          <a:cs typeface="+mn-cs"/>
                        </a:rPr>
                        <a:t>Week of Nov. 16, 2015</a:t>
                      </a:r>
                    </a:p>
                    <a:p>
                      <a:r>
                        <a:rPr lang="en-US" sz="1600" kern="1200" dirty="0" smtClean="0">
                          <a:solidFill>
                            <a:schemeClr val="dk1"/>
                          </a:solidFill>
                          <a:latin typeface="+mn-lt"/>
                          <a:ea typeface="+mn-ea"/>
                          <a:cs typeface="+mn-cs"/>
                        </a:rPr>
                        <a:t>Week of Jan. 25,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Week</a:t>
                      </a:r>
                      <a:r>
                        <a:rPr lang="en-US" sz="1600" kern="1200" baseline="0" dirty="0" smtClean="0">
                          <a:solidFill>
                            <a:schemeClr val="dk1"/>
                          </a:solidFill>
                          <a:latin typeface="+mn-lt"/>
                          <a:ea typeface="+mn-ea"/>
                          <a:cs typeface="+mn-cs"/>
                        </a:rPr>
                        <a:t> of April 18, 2016</a:t>
                      </a:r>
                      <a:endParaRPr lang="en-US" sz="1600" dirty="0"/>
                    </a:p>
                  </a:txBody>
                  <a:tcPr>
                    <a:solidFill>
                      <a:schemeClr val="accent1">
                        <a:lumMod val="20000"/>
                        <a:lumOff val="80000"/>
                      </a:schemeClr>
                    </a:solidFill>
                  </a:tcPr>
                </a:tc>
                <a:tc>
                  <a:txBody>
                    <a:bodyPr/>
                    <a:lstStyle/>
                    <a:p>
                      <a:r>
                        <a:rPr lang="en-US" sz="1600" dirty="0" smtClean="0"/>
                        <a:t>Teacher Leaders</a:t>
                      </a:r>
                      <a:endParaRPr lang="en-US" sz="1600" dirty="0"/>
                    </a:p>
                  </a:txBody>
                  <a:tcPr>
                    <a:solidFill>
                      <a:schemeClr val="accent1">
                        <a:lumMod val="20000"/>
                        <a:lumOff val="80000"/>
                      </a:schemeClr>
                    </a:solidFill>
                  </a:tcPr>
                </a:tc>
              </a:tr>
              <a:tr h="716280">
                <a:tc>
                  <a:txBody>
                    <a:bodyPr/>
                    <a:lstStyle/>
                    <a:p>
                      <a:r>
                        <a:rPr lang="en-US" sz="1600" b="1" dirty="0" smtClean="0"/>
                        <a:t>Supervisor Collaboration Events</a:t>
                      </a:r>
                      <a:endParaRPr lang="en-US" sz="1600" b="1" dirty="0"/>
                    </a:p>
                  </a:txBody>
                  <a:tcPr>
                    <a:solidFill>
                      <a:schemeClr val="accent1">
                        <a:lumMod val="20000"/>
                        <a:lumOff val="80000"/>
                      </a:schemeClr>
                    </a:solidFill>
                  </a:tcPr>
                </a:tc>
                <a:tc vMerge="1">
                  <a:txBody>
                    <a:bodyPr/>
                    <a:lstStyle/>
                    <a:p>
                      <a:endParaRPr lang="en-US"/>
                    </a:p>
                  </a:txBody>
                  <a:tcPr/>
                </a:tc>
                <a:tc>
                  <a:txBody>
                    <a:bodyPr/>
                    <a:lstStyle/>
                    <a:p>
                      <a:r>
                        <a:rPr lang="en-US" sz="1600" dirty="0" smtClean="0"/>
                        <a:t>District Planning Teams</a:t>
                      </a:r>
                      <a:endParaRPr lang="en-US" sz="1600" dirty="0"/>
                    </a:p>
                  </a:txBody>
                  <a:tcPr>
                    <a:solidFill>
                      <a:schemeClr val="accent1">
                        <a:lumMod val="20000"/>
                        <a:lumOff val="80000"/>
                      </a:schemeClr>
                    </a:solidFill>
                  </a:tcPr>
                </a:tc>
              </a:tr>
              <a:tr h="0">
                <a:tc>
                  <a:txBody>
                    <a:bodyPr/>
                    <a:lstStyle/>
                    <a:p>
                      <a:r>
                        <a:rPr lang="en-US" sz="1600" b="1" dirty="0"/>
                        <a:t>Assessment Planning Meeting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July 2015</a:t>
                      </a:r>
                    </a:p>
                  </a:txBody>
                  <a:tcPr>
                    <a:solidFill>
                      <a:schemeClr val="accent1">
                        <a:lumMod val="20000"/>
                        <a:lumOff val="80000"/>
                      </a:schemeClr>
                    </a:solidFill>
                  </a:tcPr>
                </a:tc>
                <a:tc>
                  <a:txBody>
                    <a:bodyPr/>
                    <a:lstStyle/>
                    <a:p>
                      <a:r>
                        <a:rPr lang="en-US" sz="1600" dirty="0">
                          <a:solidFill>
                            <a:schemeClr val="tx1"/>
                          </a:solidFill>
                        </a:rPr>
                        <a:t>District</a:t>
                      </a:r>
                      <a:r>
                        <a:rPr lang="en-US" sz="1600" baseline="0" dirty="0">
                          <a:solidFill>
                            <a:schemeClr val="tx1"/>
                          </a:solidFill>
                        </a:rPr>
                        <a:t> Test Coordinators</a:t>
                      </a:r>
                      <a:endParaRPr lang="en-US" sz="1600" dirty="0">
                        <a:solidFill>
                          <a:schemeClr val="tx1"/>
                        </a:solidFill>
                      </a:endParaRPr>
                    </a:p>
                  </a:txBody>
                  <a:tcPr>
                    <a:solidFill>
                      <a:schemeClr val="accent1">
                        <a:lumMod val="20000"/>
                        <a:lumOff val="80000"/>
                      </a:schemeClr>
                    </a:solidFill>
                  </a:tcPr>
                </a:tc>
              </a:tr>
              <a:tr h="0">
                <a:tc>
                  <a:txBody>
                    <a:bodyPr/>
                    <a:lstStyle/>
                    <a:p>
                      <a:r>
                        <a:rPr lang="en-US" sz="1600" b="1" dirty="0" smtClean="0"/>
                        <a:t>HS </a:t>
                      </a:r>
                      <a:r>
                        <a:rPr lang="en-US" sz="1600" b="1" baseline="0" dirty="0" smtClean="0"/>
                        <a:t>Pathways Collaboration Events</a:t>
                      </a:r>
                      <a:endParaRPr lang="en-US" sz="1600" b="1"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August/September 2015</a:t>
                      </a:r>
                    </a:p>
                  </a:txBody>
                  <a:tcPr>
                    <a:solidFill>
                      <a:schemeClr val="accent1">
                        <a:lumMod val="20000"/>
                        <a:lumOff val="80000"/>
                      </a:schemeClr>
                    </a:solidFill>
                  </a:tcPr>
                </a:tc>
                <a:tc>
                  <a:txBody>
                    <a:bodyPr/>
                    <a:lstStyle/>
                    <a:p>
                      <a:r>
                        <a:rPr lang="en-US" sz="1600" dirty="0" smtClean="0">
                          <a:solidFill>
                            <a:schemeClr val="tx1"/>
                          </a:solidFill>
                        </a:rPr>
                        <a:t>Regional Jump Start Teams</a:t>
                      </a:r>
                      <a:endParaRPr lang="en-US" sz="1600" dirty="0">
                        <a:solidFill>
                          <a:schemeClr val="tx1"/>
                        </a:solidFill>
                      </a:endParaRPr>
                    </a:p>
                  </a:txBody>
                  <a:tcPr>
                    <a:solidFill>
                      <a:schemeClr val="accent1">
                        <a:lumMod val="20000"/>
                        <a:lumOff val="80000"/>
                      </a:schemeClr>
                    </a:solidFill>
                  </a:tcPr>
                </a:tc>
              </a:tr>
              <a:tr h="0">
                <a:tc>
                  <a:txBody>
                    <a:bodyPr/>
                    <a:lstStyle/>
                    <a:p>
                      <a:r>
                        <a:rPr lang="en-US" sz="1600" b="1" kern="1200" dirty="0" smtClean="0">
                          <a:solidFill>
                            <a:schemeClr val="dk1"/>
                          </a:solidFill>
                          <a:latin typeface="+mn-lt"/>
                          <a:ea typeface="+mn-ea"/>
                          <a:cs typeface="+mn-cs"/>
                        </a:rPr>
                        <a:t>Assessment Planning Meeting</a:t>
                      </a:r>
                      <a:endParaRPr lang="en-US" sz="1600" b="1"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January 2016</a:t>
                      </a:r>
                    </a:p>
                  </a:txBody>
                  <a:tcPr>
                    <a:solidFill>
                      <a:schemeClr val="accent1">
                        <a:lumMod val="20000"/>
                        <a:lumOff val="80000"/>
                      </a:schemeClr>
                    </a:solidFill>
                  </a:tcPr>
                </a:tc>
                <a:tc>
                  <a:txBody>
                    <a:bodyPr/>
                    <a:lstStyle/>
                    <a:p>
                      <a:r>
                        <a:rPr lang="en-US" sz="1600" dirty="0" smtClean="0"/>
                        <a:t>District</a:t>
                      </a:r>
                      <a:r>
                        <a:rPr lang="en-US" sz="1600" baseline="0" dirty="0" smtClean="0"/>
                        <a:t> Test Coordinators</a:t>
                      </a:r>
                      <a:endParaRPr lang="en-US" sz="1600" dirty="0"/>
                    </a:p>
                  </a:txBody>
                  <a:tcPr>
                    <a:solidFill>
                      <a:schemeClr val="accent1">
                        <a:lumMod val="20000"/>
                        <a:lumOff val="80000"/>
                      </a:schemeClr>
                    </a:solidFill>
                  </a:tcPr>
                </a:tc>
              </a:tr>
              <a:tr h="0">
                <a:tc>
                  <a:txBody>
                    <a:bodyPr/>
                    <a:lstStyle/>
                    <a:p>
                      <a:r>
                        <a:rPr lang="en-US" sz="1600" b="1" dirty="0" smtClean="0"/>
                        <a:t>Data Manager Conference</a:t>
                      </a:r>
                      <a:endParaRPr lang="en-US" sz="1600" b="1"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April 2016</a:t>
                      </a:r>
                    </a:p>
                  </a:txBody>
                  <a:tcPr>
                    <a:solidFill>
                      <a:schemeClr val="accent1">
                        <a:lumMod val="20000"/>
                        <a:lumOff val="80000"/>
                      </a:schemeClr>
                    </a:solidFill>
                  </a:tcPr>
                </a:tc>
                <a:tc>
                  <a:txBody>
                    <a:bodyPr/>
                    <a:lstStyle/>
                    <a:p>
                      <a:r>
                        <a:rPr lang="en-US" sz="1600" dirty="0" smtClean="0"/>
                        <a:t>District Data Managers</a:t>
                      </a:r>
                      <a:endParaRPr lang="en-US" sz="1600" dirty="0"/>
                    </a:p>
                  </a:txBody>
                  <a:tcPr>
                    <a:solidFill>
                      <a:schemeClr val="accent1">
                        <a:lumMod val="20000"/>
                        <a:lumOff val="80000"/>
                      </a:schemeClr>
                    </a:solidFill>
                  </a:tcPr>
                </a:tc>
              </a:tr>
              <a:tr h="0">
                <a:tc>
                  <a:txBody>
                    <a:bodyPr/>
                    <a:lstStyle/>
                    <a:p>
                      <a:r>
                        <a:rPr lang="en-US" sz="1600" b="1" dirty="0" smtClean="0"/>
                        <a:t>Teacher Leader Summit</a:t>
                      </a:r>
                      <a:endParaRPr lang="en-US" sz="1600" b="1"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June 2016</a:t>
                      </a:r>
                      <a:endParaRPr lang="en-US" sz="1600" dirty="0" smtClean="0"/>
                    </a:p>
                  </a:txBody>
                  <a:tcPr>
                    <a:solidFill>
                      <a:schemeClr val="accent1">
                        <a:lumMod val="20000"/>
                        <a:lumOff val="80000"/>
                      </a:schemeClr>
                    </a:solidFill>
                  </a:tcPr>
                </a:tc>
                <a:tc>
                  <a:txBody>
                    <a:bodyPr/>
                    <a:lstStyle/>
                    <a:p>
                      <a:r>
                        <a:rPr lang="en-US" sz="1600" dirty="0" smtClean="0"/>
                        <a:t>Teacher Leaders</a:t>
                      </a:r>
                      <a:endParaRPr lang="en-US" sz="1600" dirty="0"/>
                    </a:p>
                  </a:txBody>
                  <a:tcPr>
                    <a:solidFill>
                      <a:schemeClr val="accent1">
                        <a:lumMod val="20000"/>
                        <a:lumOff val="80000"/>
                      </a:schemeClr>
                    </a:solidFill>
                  </a:tcPr>
                </a:tc>
              </a:tr>
              <a:tr h="0">
                <a:tc>
                  <a:txBody>
                    <a:bodyPr/>
                    <a:lstStyle/>
                    <a:p>
                      <a:r>
                        <a:rPr lang="en-US" sz="1600" b="1" dirty="0" smtClean="0"/>
                        <a:t>Superintendent Collaboration Event</a:t>
                      </a:r>
                      <a:endParaRPr lang="en-US" sz="1600" b="1"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June 2016</a:t>
                      </a:r>
                      <a:endParaRPr lang="en-US" sz="1600" dirty="0" smtClean="0"/>
                    </a:p>
                  </a:txBody>
                  <a:tcPr>
                    <a:solidFill>
                      <a:schemeClr val="accent1">
                        <a:lumMod val="20000"/>
                        <a:lumOff val="80000"/>
                      </a:schemeClr>
                    </a:solidFill>
                  </a:tcPr>
                </a:tc>
                <a:tc>
                  <a:txBody>
                    <a:bodyPr/>
                    <a:lstStyle/>
                    <a:p>
                      <a:r>
                        <a:rPr lang="en-US" sz="1600" dirty="0" smtClean="0"/>
                        <a:t>District Planning Teams</a:t>
                      </a:r>
                      <a:endParaRPr lang="en-US" sz="1600" dirty="0"/>
                    </a:p>
                  </a:txBody>
                  <a:tcPr>
                    <a:solidFill>
                      <a:schemeClr val="accent1">
                        <a:lumMod val="20000"/>
                        <a:lumOff val="80000"/>
                      </a:schemeClr>
                    </a:solidFill>
                  </a:tcPr>
                </a:tc>
              </a:tr>
            </a:tbl>
          </a:graphicData>
        </a:graphic>
      </p:graphicFrame>
      <p:sp>
        <p:nvSpPr>
          <p:cNvPr id="5" name="TextBox 4"/>
          <p:cNvSpPr txBox="1"/>
          <p:nvPr/>
        </p:nvSpPr>
        <p:spPr>
          <a:xfrm>
            <a:off x="152400" y="1219200"/>
            <a:ext cx="8839200" cy="923330"/>
          </a:xfrm>
          <a:prstGeom prst="rect">
            <a:avLst/>
          </a:prstGeom>
          <a:noFill/>
        </p:spPr>
        <p:txBody>
          <a:bodyPr wrap="square" rtlCol="0">
            <a:spAutoFit/>
          </a:bodyPr>
          <a:lstStyle/>
          <a:p>
            <a:r>
              <a:rPr lang="en-US" dirty="0" smtClean="0">
                <a:solidFill>
                  <a:prstClr val="black"/>
                </a:solidFill>
              </a:rPr>
              <a:t>The </a:t>
            </a:r>
            <a:r>
              <a:rPr lang="en-US" dirty="0" smtClean="0">
                <a:solidFill>
                  <a:prstClr val="black"/>
                </a:solidFill>
                <a:hlinkClick r:id="rId3"/>
              </a:rPr>
              <a:t>Teacher Leader Programs</a:t>
            </a:r>
            <a:r>
              <a:rPr lang="en-US" dirty="0" smtClean="0">
                <a:solidFill>
                  <a:prstClr val="black"/>
                </a:solidFill>
              </a:rPr>
              <a:t> webpage and </a:t>
            </a:r>
            <a:r>
              <a:rPr lang="en-US" dirty="0" smtClean="0">
                <a:solidFill>
                  <a:prstClr val="black"/>
                </a:solidFill>
                <a:hlinkClick r:id="rId4"/>
              </a:rPr>
              <a:t>15-16 PD Calendar</a:t>
            </a:r>
            <a:r>
              <a:rPr lang="en-US" dirty="0" smtClean="0">
                <a:solidFill>
                  <a:prstClr val="black"/>
                </a:solidFill>
              </a:rPr>
              <a:t> list the full scope of 2015-16 professional development opportunities. This summer, the department will release information about dates, locations and registration process for these events.</a:t>
            </a:r>
            <a:endParaRPr lang="en-US" dirty="0">
              <a:solidFill>
                <a:prstClr val="black"/>
              </a:solidFill>
            </a:endParaRPr>
          </a:p>
        </p:txBody>
      </p:sp>
    </p:spTree>
    <p:extLst>
      <p:ext uri="{BB962C8B-B14F-4D97-AF65-F5344CB8AC3E}">
        <p14:creationId xmlns:p14="http://schemas.microsoft.com/office/powerpoint/2010/main" val="2779591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2015-2016 </a:t>
            </a:r>
            <a:r>
              <a:rPr lang="en-US" sz="2800" dirty="0"/>
              <a:t>Academic </a:t>
            </a:r>
            <a:r>
              <a:rPr lang="en-US" sz="2800" dirty="0" smtClean="0"/>
              <a:t>Support:</a:t>
            </a:r>
            <a:r>
              <a:rPr lang="en-US" sz="2800" dirty="0"/>
              <a:t> </a:t>
            </a:r>
            <a:r>
              <a:rPr lang="en-US" sz="2800" dirty="0" smtClean="0"/>
              <a:t>Fall/Winter Communication</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394669367"/>
              </p:ext>
            </p:extLst>
          </p:nvPr>
        </p:nvGraphicFramePr>
        <p:xfrm>
          <a:off x="304800" y="1828800"/>
          <a:ext cx="8534401" cy="4114800"/>
        </p:xfrm>
        <a:graphic>
          <a:graphicData uri="http://schemas.openxmlformats.org/drawingml/2006/table">
            <a:tbl>
              <a:tblPr firstRow="1" bandRow="1">
                <a:tableStyleId>{5C22544A-7EE6-4342-B048-85BDC9FD1C3A}</a:tableStyleId>
              </a:tblPr>
              <a:tblGrid>
                <a:gridCol w="1828800"/>
                <a:gridCol w="3962400"/>
                <a:gridCol w="1600200"/>
                <a:gridCol w="1143001"/>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Communications</a:t>
                      </a:r>
                      <a:endParaRPr lang="en-US" sz="1600" b="1" dirty="0">
                        <a:solidFill>
                          <a:schemeClr val="tx1"/>
                        </a:solidFill>
                      </a:endParaRPr>
                    </a:p>
                  </a:txBody>
                  <a:tcPr>
                    <a:solidFill>
                      <a:schemeClr val="accent1">
                        <a:lumMod val="60000"/>
                        <a:lumOff val="40000"/>
                      </a:schemeClr>
                    </a:solidFill>
                  </a:tcPr>
                </a:tc>
                <a:tc>
                  <a:txBody>
                    <a:bodyPr/>
                    <a:lstStyle/>
                    <a:p>
                      <a:r>
                        <a:rPr lang="en-US" sz="1600" b="1" dirty="0" smtClean="0">
                          <a:solidFill>
                            <a:schemeClr val="tx1"/>
                          </a:solidFill>
                        </a:rPr>
                        <a:t>Topics</a:t>
                      </a:r>
                      <a:endParaRPr lang="en-US" sz="1600" b="1" dirty="0">
                        <a:solidFill>
                          <a:schemeClr val="tx1"/>
                        </a:solidFill>
                      </a:endParaRPr>
                    </a:p>
                  </a:txBody>
                  <a:tcPr>
                    <a:solidFill>
                      <a:schemeClr val="accent1">
                        <a:lumMod val="60000"/>
                        <a:lumOff val="40000"/>
                      </a:schemeClr>
                    </a:solidFill>
                  </a:tcPr>
                </a:tc>
                <a:tc>
                  <a:txBody>
                    <a:bodyPr/>
                    <a:lstStyle/>
                    <a:p>
                      <a:r>
                        <a:rPr lang="en-US" sz="1600" b="1" dirty="0" smtClean="0">
                          <a:solidFill>
                            <a:schemeClr val="tx1"/>
                          </a:solidFill>
                        </a:rPr>
                        <a:t>Audience</a:t>
                      </a:r>
                      <a:endParaRPr lang="en-US" sz="1600" b="1" dirty="0">
                        <a:solidFill>
                          <a:schemeClr val="tx1"/>
                        </a:solidFill>
                      </a:endParaRPr>
                    </a:p>
                  </a:txBody>
                  <a:tcPr>
                    <a:solidFill>
                      <a:schemeClr val="accent1">
                        <a:lumMod val="60000"/>
                        <a:lumOff val="40000"/>
                      </a:schemeClr>
                    </a:solidFill>
                  </a:tcPr>
                </a:tc>
                <a:tc>
                  <a:txBody>
                    <a:bodyPr/>
                    <a:lstStyle/>
                    <a:p>
                      <a:pPr algn="ctr"/>
                      <a:r>
                        <a:rPr lang="en-US" sz="1600" b="1" dirty="0" smtClean="0">
                          <a:solidFill>
                            <a:schemeClr val="tx1"/>
                          </a:solidFill>
                        </a:rPr>
                        <a:t>Frequency</a:t>
                      </a:r>
                      <a:endParaRPr lang="en-US" sz="1600" b="1" dirty="0">
                        <a:solidFill>
                          <a:schemeClr val="tx1"/>
                        </a:solidFill>
                      </a:endParaRPr>
                    </a:p>
                  </a:txBody>
                  <a:tcPr>
                    <a:solidFill>
                      <a:schemeClr val="accent1">
                        <a:lumMod val="60000"/>
                        <a:lumOff val="40000"/>
                      </a:schemeClr>
                    </a:solidFill>
                  </a:tcPr>
                </a:tc>
              </a:tr>
              <a:tr h="0">
                <a:tc>
                  <a:txBody>
                    <a:bodyPr/>
                    <a:lstStyle/>
                    <a:p>
                      <a:r>
                        <a:rPr lang="en-US" sz="1600" b="1" dirty="0" smtClean="0">
                          <a:hlinkClick r:id="rId3"/>
                        </a:rPr>
                        <a:t>District Planning Call</a:t>
                      </a:r>
                      <a:endParaRPr lang="en-US" sz="1600" b="1" dirty="0"/>
                    </a:p>
                  </a:txBody>
                  <a:tcPr>
                    <a:solidFill>
                      <a:srgbClr val="95B3D7"/>
                    </a:solidFill>
                  </a:tcPr>
                </a:tc>
                <a:tc rowSpan="2">
                  <a:txBody>
                    <a:bodyPr/>
                    <a:lstStyle/>
                    <a:p>
                      <a:r>
                        <a:rPr lang="en-US" sz="1600" dirty="0" smtClean="0"/>
                        <a:t>Resources, support and updates related to:</a:t>
                      </a:r>
                    </a:p>
                    <a:p>
                      <a:pPr marL="285750" indent="-285750">
                        <a:buFont typeface="Arial"/>
                        <a:buChar char="•"/>
                      </a:pPr>
                      <a:r>
                        <a:rPr lang="en-US" sz="1600" dirty="0" smtClean="0"/>
                        <a:t>Curriculum</a:t>
                      </a:r>
                      <a:r>
                        <a:rPr lang="en-US" sz="1600" baseline="0" dirty="0" smtClean="0"/>
                        <a:t> and Instruction</a:t>
                      </a:r>
                    </a:p>
                    <a:p>
                      <a:pPr marL="285750" indent="-285750">
                        <a:buFont typeface="Arial"/>
                        <a:buChar char="•"/>
                      </a:pPr>
                      <a:r>
                        <a:rPr lang="en-US" sz="1600" baseline="0" dirty="0" smtClean="0"/>
                        <a:t>Assessments and Accountability</a:t>
                      </a:r>
                    </a:p>
                    <a:p>
                      <a:pPr marL="285750" indent="-285750">
                        <a:buFont typeface="Arial"/>
                        <a:buChar char="•"/>
                      </a:pPr>
                      <a:r>
                        <a:rPr lang="en-US" sz="1600" baseline="0" dirty="0" smtClean="0"/>
                        <a:t>Early Childhood</a:t>
                      </a:r>
                    </a:p>
                    <a:p>
                      <a:pPr marL="285750" indent="-285750">
                        <a:buFont typeface="Arial"/>
                        <a:buChar char="•"/>
                      </a:pPr>
                      <a:r>
                        <a:rPr lang="en-US" sz="1600" baseline="0" dirty="0" smtClean="0"/>
                        <a:t>Special Education</a:t>
                      </a:r>
                    </a:p>
                    <a:p>
                      <a:pPr marL="285750" indent="-285750">
                        <a:buFont typeface="Arial"/>
                        <a:buChar char="•"/>
                      </a:pPr>
                      <a:r>
                        <a:rPr lang="en-US" sz="1600" baseline="0" dirty="0" smtClean="0"/>
                        <a:t>Policy</a:t>
                      </a:r>
                    </a:p>
                    <a:p>
                      <a:pPr marL="285750" indent="-285750">
                        <a:buFont typeface="Arial"/>
                        <a:buChar char="•"/>
                      </a:pPr>
                      <a:r>
                        <a:rPr lang="en-US" sz="1600" baseline="0" dirty="0" smtClean="0"/>
                        <a:t>High School Opportunities</a:t>
                      </a:r>
                    </a:p>
                    <a:p>
                      <a:pPr marL="285750" indent="-285750">
                        <a:buFont typeface="Arial"/>
                        <a:buChar char="•"/>
                      </a:pPr>
                      <a:r>
                        <a:rPr lang="en-US" sz="1600" baseline="0" dirty="0" smtClean="0"/>
                        <a:t>Finance</a:t>
                      </a:r>
                      <a:endParaRPr lang="en-US" sz="1600" dirty="0"/>
                    </a:p>
                  </a:txBody>
                  <a:tcPr>
                    <a:solidFill>
                      <a:schemeClr val="accent1">
                        <a:lumMod val="20000"/>
                        <a:lumOff val="80000"/>
                      </a:schemeClr>
                    </a:solidFill>
                  </a:tcPr>
                </a:tc>
                <a:tc>
                  <a:txBody>
                    <a:bodyPr/>
                    <a:lstStyle/>
                    <a:p>
                      <a:r>
                        <a:rPr lang="en-US" sz="1600" dirty="0" smtClean="0"/>
                        <a:t>District</a:t>
                      </a:r>
                      <a:r>
                        <a:rPr lang="en-US" sz="1600" baseline="0" dirty="0" smtClean="0"/>
                        <a:t> Planning Teams</a:t>
                      </a: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p>
                  </a:txBody>
                  <a:tcPr>
                    <a:solidFill>
                      <a:schemeClr val="accent1">
                        <a:lumMod val="20000"/>
                        <a:lumOff val="80000"/>
                      </a:schemeClr>
                    </a:solidFill>
                  </a:tcPr>
                </a:tc>
              </a:tr>
              <a:tr h="0">
                <a:tc>
                  <a:txBody>
                    <a:bodyPr/>
                    <a:lstStyle/>
                    <a:p>
                      <a:r>
                        <a:rPr lang="en-US" sz="1600" b="1" dirty="0" smtClean="0"/>
                        <a:t>Superintendent Call</a:t>
                      </a:r>
                      <a:endParaRPr lang="en-US" sz="1600" b="1" dirty="0"/>
                    </a:p>
                  </a:txBody>
                  <a:tcPr>
                    <a:solidFill>
                      <a:srgbClr val="95B3D7"/>
                    </a:solidFill>
                  </a:tcPr>
                </a:tc>
                <a:tc vMerge="1">
                  <a:txBody>
                    <a:bodyPr/>
                    <a:lstStyle/>
                    <a:p>
                      <a:endParaRPr lang="en-US" sz="1600" dirty="0"/>
                    </a:p>
                  </a:txBody>
                  <a:tcPr/>
                </a:tc>
                <a:tc>
                  <a:txBody>
                    <a:bodyPr/>
                    <a:lstStyle/>
                    <a:p>
                      <a:r>
                        <a:rPr lang="en-US" sz="1600" dirty="0" smtClean="0"/>
                        <a:t>Superintendents</a:t>
                      </a: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p>
                  </a:txBody>
                  <a:tcPr>
                    <a:solidFill>
                      <a:schemeClr val="accent1">
                        <a:lumMod val="20000"/>
                        <a:lumOff val="80000"/>
                      </a:schemeClr>
                    </a:solidFill>
                  </a:tcPr>
                </a:tc>
              </a:tr>
              <a:tr h="0">
                <a:tc>
                  <a:txBody>
                    <a:bodyPr/>
                    <a:lstStyle/>
                    <a:p>
                      <a:r>
                        <a:rPr lang="en-US" sz="1600" b="1" dirty="0" smtClean="0">
                          <a:hlinkClick r:id="rId4"/>
                        </a:rPr>
                        <a:t>Teacher Leader Newsletter</a:t>
                      </a:r>
                      <a:endParaRPr lang="en-US" sz="1600" b="1" dirty="0"/>
                    </a:p>
                  </a:txBody>
                  <a:tcPr>
                    <a:solidFill>
                      <a:srgbClr val="95B3D7"/>
                    </a:solidFill>
                  </a:tcPr>
                </a:tc>
                <a:tc>
                  <a:txBody>
                    <a:bodyPr/>
                    <a:lstStyle/>
                    <a:p>
                      <a:r>
                        <a:rPr lang="en-US" sz="1600" dirty="0" smtClean="0"/>
                        <a:t>Instructional resources</a:t>
                      </a:r>
                      <a:r>
                        <a:rPr lang="en-US" sz="1600" baseline="0" dirty="0" smtClean="0"/>
                        <a:t> and supports</a:t>
                      </a:r>
                      <a:endParaRPr lang="en-US" sz="1600" dirty="0"/>
                    </a:p>
                  </a:txBody>
                  <a:tcPr>
                    <a:solidFill>
                      <a:schemeClr val="accent1">
                        <a:lumMod val="20000"/>
                        <a:lumOff val="80000"/>
                      </a:schemeClr>
                    </a:solidFill>
                  </a:tcPr>
                </a:tc>
                <a:tc>
                  <a:txBody>
                    <a:bodyPr/>
                    <a:lstStyle/>
                    <a:p>
                      <a:r>
                        <a:rPr lang="en-US" sz="1600" dirty="0" smtClean="0"/>
                        <a:t>Teacher Leaders</a:t>
                      </a: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p>
                  </a:txBody>
                  <a:tcPr>
                    <a:solidFill>
                      <a:schemeClr val="accent1">
                        <a:lumMod val="20000"/>
                        <a:lumOff val="80000"/>
                      </a:schemeClr>
                    </a:solidFill>
                  </a:tcPr>
                </a:tc>
              </a:tr>
              <a:tr h="0">
                <a:tc>
                  <a:txBody>
                    <a:bodyPr/>
                    <a:lstStyle/>
                    <a:p>
                      <a:r>
                        <a:rPr lang="en-US" sz="1600" b="1" dirty="0" smtClean="0">
                          <a:hlinkClick r:id="rId5"/>
                        </a:rPr>
                        <a:t>DTC Call</a:t>
                      </a:r>
                      <a:endParaRPr lang="en-US" sz="1600" b="1" dirty="0"/>
                    </a:p>
                  </a:txBody>
                  <a:tcPr>
                    <a:solidFill>
                      <a:srgbClr val="95B3D7"/>
                    </a:solidFill>
                  </a:tcPr>
                </a:tc>
                <a:tc>
                  <a:txBody>
                    <a:bodyPr/>
                    <a:lstStyle/>
                    <a:p>
                      <a:r>
                        <a:rPr lang="en-US" sz="1600" kern="1200" dirty="0" smtClean="0">
                          <a:solidFill>
                            <a:schemeClr val="dk1"/>
                          </a:solidFill>
                          <a:latin typeface="+mn-lt"/>
                          <a:ea typeface="+mn-ea"/>
                          <a:cs typeface="+mn-cs"/>
                        </a:rPr>
                        <a:t>Planning for and implementing statewide assessment programs</a:t>
                      </a:r>
                      <a:endParaRPr lang="en-US" sz="1600" dirty="0"/>
                    </a:p>
                  </a:txBody>
                  <a:tcPr>
                    <a:solidFill>
                      <a:schemeClr val="accent1">
                        <a:lumMod val="20000"/>
                        <a:lumOff val="80000"/>
                      </a:schemeClr>
                    </a:solidFill>
                  </a:tcPr>
                </a:tc>
                <a:tc>
                  <a:txBody>
                    <a:bodyPr/>
                    <a:lstStyle/>
                    <a:p>
                      <a:r>
                        <a:rPr lang="en-US" sz="1600" dirty="0" smtClean="0"/>
                        <a:t>District</a:t>
                      </a:r>
                      <a:r>
                        <a:rPr lang="en-US" sz="1600" baseline="0" dirty="0" smtClean="0"/>
                        <a:t> Test Coordinators</a:t>
                      </a: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p>
                  </a:txBody>
                  <a:tcPr>
                    <a:solidFill>
                      <a:schemeClr val="accent1">
                        <a:lumMod val="20000"/>
                        <a:lumOff val="80000"/>
                      </a:schemeClr>
                    </a:solidFill>
                  </a:tcPr>
                </a:tc>
              </a:tr>
              <a:tr h="0">
                <a:tc>
                  <a:txBody>
                    <a:bodyPr/>
                    <a:lstStyle/>
                    <a:p>
                      <a:r>
                        <a:rPr lang="en-US" sz="1600" b="1" dirty="0" smtClean="0"/>
                        <a:t>Data Manager Call</a:t>
                      </a:r>
                      <a:endParaRPr lang="en-US" sz="1600" b="1" dirty="0"/>
                    </a:p>
                  </a:txBody>
                  <a:tcPr>
                    <a:solidFill>
                      <a:srgbClr val="95B3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Upcoming deadlines, data files releases, and policy changes that affect data submissions</a:t>
                      </a:r>
                      <a:endParaRPr lang="en-US" sz="1600" dirty="0"/>
                    </a:p>
                  </a:txBody>
                  <a:tcPr>
                    <a:solidFill>
                      <a:schemeClr val="accent1">
                        <a:lumMod val="20000"/>
                        <a:lumOff val="80000"/>
                      </a:schemeClr>
                    </a:solidFill>
                  </a:tcPr>
                </a:tc>
                <a:tc>
                  <a:txBody>
                    <a:bodyPr/>
                    <a:lstStyle/>
                    <a:p>
                      <a:r>
                        <a:rPr lang="en-US" sz="1600" dirty="0" smtClean="0"/>
                        <a:t>LEA Data Coordinators</a:t>
                      </a:r>
                      <a:endParaRPr lang="en-US" sz="1600" dirty="0"/>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Monthly</a:t>
                      </a:r>
                    </a:p>
                  </a:txBody>
                  <a:tcPr>
                    <a:solidFill>
                      <a:schemeClr val="accent1">
                        <a:lumMod val="20000"/>
                        <a:lumOff val="80000"/>
                      </a:schemeClr>
                    </a:solidFill>
                  </a:tcPr>
                </a:tc>
              </a:tr>
            </a:tbl>
          </a:graphicData>
        </a:graphic>
      </p:graphicFrame>
      <p:sp>
        <p:nvSpPr>
          <p:cNvPr id="2" name="TextBox 1"/>
          <p:cNvSpPr txBox="1"/>
          <p:nvPr/>
        </p:nvSpPr>
        <p:spPr>
          <a:xfrm>
            <a:off x="228600" y="1143000"/>
            <a:ext cx="8534400" cy="646331"/>
          </a:xfrm>
          <a:prstGeom prst="rect">
            <a:avLst/>
          </a:prstGeom>
          <a:noFill/>
        </p:spPr>
        <p:txBody>
          <a:bodyPr wrap="square" rtlCol="0">
            <a:spAutoFit/>
          </a:bodyPr>
          <a:lstStyle/>
          <a:p>
            <a:r>
              <a:rPr lang="en-US" dirty="0">
                <a:solidFill>
                  <a:prstClr val="black"/>
                </a:solidFill>
              </a:rPr>
              <a:t>In addition to in-person supports, the Department also offers a variety of communication structures </a:t>
            </a:r>
            <a:r>
              <a:rPr lang="en-US" dirty="0" smtClean="0">
                <a:solidFill>
                  <a:prstClr val="black"/>
                </a:solidFill>
              </a:rPr>
              <a:t>to help teachers, </a:t>
            </a:r>
            <a:r>
              <a:rPr lang="en-US" dirty="0">
                <a:solidFill>
                  <a:prstClr val="black"/>
                </a:solidFill>
              </a:rPr>
              <a:t>s</a:t>
            </a:r>
            <a:r>
              <a:rPr lang="en-US" dirty="0" smtClean="0">
                <a:solidFill>
                  <a:prstClr val="black"/>
                </a:solidFill>
              </a:rPr>
              <a:t>chools and districts get the information they need. </a:t>
            </a:r>
            <a:endParaRPr lang="en-US" dirty="0">
              <a:solidFill>
                <a:prstClr val="black"/>
              </a:solidFill>
            </a:endParaRPr>
          </a:p>
        </p:txBody>
      </p:sp>
      <p:sp>
        <p:nvSpPr>
          <p:cNvPr id="5" name="TextBox 4"/>
          <p:cNvSpPr txBox="1"/>
          <p:nvPr/>
        </p:nvSpPr>
        <p:spPr>
          <a:xfrm>
            <a:off x="381000" y="6096000"/>
            <a:ext cx="8610600" cy="369332"/>
          </a:xfrm>
          <a:prstGeom prst="rect">
            <a:avLst/>
          </a:prstGeom>
          <a:noFill/>
        </p:spPr>
        <p:txBody>
          <a:bodyPr wrap="square" rtlCol="0">
            <a:spAutoFit/>
          </a:bodyPr>
          <a:lstStyle/>
          <a:p>
            <a:r>
              <a:rPr lang="en-US" dirty="0" smtClean="0"/>
              <a:t>To get information on Teacher Leader events email us </a:t>
            </a:r>
            <a:r>
              <a:rPr lang="en-US" dirty="0" smtClean="0">
                <a:hlinkClick r:id="rId6"/>
              </a:rPr>
              <a:t>LouisianaTeacherLeaders@la.gov</a:t>
            </a:r>
            <a:r>
              <a:rPr lang="en-US" dirty="0" smtClean="0"/>
              <a:t>. </a:t>
            </a:r>
            <a:endParaRPr lang="en-US" dirty="0"/>
          </a:p>
        </p:txBody>
      </p:sp>
    </p:spTree>
    <p:extLst>
      <p:ext uri="{BB962C8B-B14F-4D97-AF65-F5344CB8AC3E}">
        <p14:creationId xmlns:p14="http://schemas.microsoft.com/office/powerpoint/2010/main" val="64930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a:xfrm>
            <a:off x="0" y="0"/>
            <a:ext cx="9144000" cy="990600"/>
          </a:xfrm>
        </p:spPr>
        <p:txBody>
          <a:bodyPr>
            <a:noAutofit/>
          </a:bodyPr>
          <a:lstStyle/>
          <a:p>
            <a:r>
              <a:rPr lang="en-US" sz="2800" dirty="0" smtClean="0"/>
              <a:t>LEAP 2025 Vision:  </a:t>
            </a:r>
            <a:br>
              <a:rPr lang="en-US" sz="2800" dirty="0" smtClean="0"/>
            </a:br>
            <a:r>
              <a:rPr lang="en-US" sz="2800" dirty="0" smtClean="0"/>
              <a:t>Defining an “A” School</a:t>
            </a:r>
            <a:endParaRPr lang="en-US" sz="2800" dirty="0"/>
          </a:p>
        </p:txBody>
      </p:sp>
      <p:sp>
        <p:nvSpPr>
          <p:cNvPr id="9" name="Content Placeholder 8"/>
          <p:cNvSpPr>
            <a:spLocks noGrp="1"/>
          </p:cNvSpPr>
          <p:nvPr>
            <p:ph sz="quarter" idx="10"/>
          </p:nvPr>
        </p:nvSpPr>
        <p:spPr>
          <a:xfrm>
            <a:off x="228600" y="1295400"/>
            <a:ext cx="8763000" cy="5181600"/>
          </a:xfrm>
        </p:spPr>
        <p:txBody>
          <a:bodyPr>
            <a:noAutofit/>
          </a:bodyPr>
          <a:lstStyle/>
          <a:p>
            <a:pPr marL="0" indent="0">
              <a:spcBef>
                <a:spcPts val="200"/>
              </a:spcBef>
              <a:buNone/>
            </a:pPr>
            <a:r>
              <a:rPr lang="en-US" sz="1800" dirty="0" smtClean="0">
                <a:latin typeface="Calibri"/>
                <a:cs typeface="Calibri"/>
              </a:rPr>
              <a:t>Today </a:t>
            </a:r>
            <a:r>
              <a:rPr lang="en-US" sz="1800" dirty="0">
                <a:latin typeface="Calibri"/>
                <a:cs typeface="Calibri"/>
              </a:rPr>
              <a:t>an “A” school is </a:t>
            </a:r>
            <a:r>
              <a:rPr lang="en-US" sz="1800" dirty="0" smtClean="0">
                <a:latin typeface="Calibri"/>
                <a:cs typeface="Calibri"/>
              </a:rPr>
              <a:t>one where the average student has a basic understanding of content. Yet, a basic understanding does not prepare students for postsecondary pursuits.</a:t>
            </a:r>
          </a:p>
          <a:p>
            <a:pPr marL="0" indent="0">
              <a:spcBef>
                <a:spcPts val="200"/>
              </a:spcBef>
              <a:buNone/>
            </a:pPr>
            <a:endParaRPr lang="en-US" sz="1800" dirty="0">
              <a:latin typeface="Calibri"/>
              <a:cs typeface="Calibri"/>
            </a:endParaRPr>
          </a:p>
          <a:p>
            <a:pPr marL="0" indent="0">
              <a:spcBef>
                <a:spcPts val="200"/>
              </a:spcBef>
              <a:buNone/>
            </a:pPr>
            <a:r>
              <a:rPr lang="en-US" sz="1800" dirty="0" smtClean="0">
                <a:latin typeface="Calibri"/>
                <a:cs typeface="Calibri"/>
              </a:rPr>
              <a:t>If </a:t>
            </a:r>
            <a:r>
              <a:rPr lang="en-US" sz="1800" dirty="0">
                <a:latin typeface="Calibri"/>
                <a:cs typeface="Calibri"/>
              </a:rPr>
              <a:t>our bedrock expectation </a:t>
            </a:r>
            <a:r>
              <a:rPr lang="en-US" sz="1800" dirty="0" smtClean="0">
                <a:latin typeface="Calibri"/>
                <a:cs typeface="Calibri"/>
              </a:rPr>
              <a:t>is to be mastery of content, we </a:t>
            </a:r>
            <a:r>
              <a:rPr lang="en-US" sz="1800" dirty="0">
                <a:latin typeface="Calibri"/>
                <a:cs typeface="Calibri"/>
              </a:rPr>
              <a:t>can start by proposing that in the year 2025, an “A” school will be one in which the average performance </a:t>
            </a:r>
            <a:r>
              <a:rPr lang="en-US" sz="1800" dirty="0" smtClean="0">
                <a:latin typeface="Calibri"/>
                <a:cs typeface="Calibri"/>
              </a:rPr>
              <a:t>is at the mastery level.</a:t>
            </a:r>
          </a:p>
          <a:p>
            <a:pPr marL="0" indent="0">
              <a:spcBef>
                <a:spcPts val="200"/>
              </a:spcBef>
              <a:buNone/>
            </a:pPr>
            <a:endParaRPr lang="en-US" sz="1800" dirty="0" smtClean="0">
              <a:latin typeface="Calibri"/>
              <a:cs typeface="Calibri"/>
            </a:endParaRPr>
          </a:p>
          <a:p>
            <a:pPr marL="0" indent="0">
              <a:spcBef>
                <a:spcPts val="200"/>
              </a:spcBef>
              <a:buNone/>
            </a:pPr>
            <a:r>
              <a:rPr lang="en-US" sz="1800" dirty="0" smtClean="0">
                <a:latin typeface="Calibri"/>
                <a:cs typeface="Calibri"/>
              </a:rPr>
              <a:t>The 2015 and 2016 scores </a:t>
            </a:r>
            <a:r>
              <a:rPr lang="en-US" sz="1800" dirty="0">
                <a:latin typeface="Calibri"/>
                <a:cs typeface="Calibri"/>
              </a:rPr>
              <a:t>will create a </a:t>
            </a:r>
            <a:r>
              <a:rPr lang="en-US" sz="1800" dirty="0" smtClean="0">
                <a:latin typeface="Calibri"/>
                <a:cs typeface="Calibri"/>
              </a:rPr>
              <a:t>two-year “</a:t>
            </a:r>
            <a:r>
              <a:rPr lang="en-US" sz="1800" dirty="0">
                <a:latin typeface="Calibri"/>
                <a:cs typeface="Calibri"/>
              </a:rPr>
              <a:t>baseline” or starting point from which to raise the bar. </a:t>
            </a:r>
            <a:endParaRPr lang="en-US" sz="1800" dirty="0" smtClean="0">
              <a:latin typeface="Calibri"/>
              <a:cs typeface="Calibri"/>
            </a:endParaRPr>
          </a:p>
          <a:p>
            <a:pPr marL="0" indent="0">
              <a:spcBef>
                <a:spcPts val="200"/>
              </a:spcBef>
              <a:buNone/>
            </a:pPr>
            <a:endParaRPr lang="en-US" sz="1800" dirty="0">
              <a:latin typeface="Calibri"/>
              <a:cs typeface="Calibri"/>
            </a:endParaRPr>
          </a:p>
          <a:p>
            <a:pPr marL="0" indent="0">
              <a:spcBef>
                <a:spcPts val="200"/>
              </a:spcBef>
              <a:buNone/>
            </a:pPr>
            <a:r>
              <a:rPr lang="en-US" sz="1800" dirty="0">
                <a:latin typeface="Calibri"/>
                <a:cs typeface="Calibri"/>
              </a:rPr>
              <a:t>The path to 2025 requires a </a:t>
            </a:r>
            <a:r>
              <a:rPr lang="en-US" sz="1800" dirty="0" smtClean="0">
                <a:latin typeface="Calibri"/>
                <a:cs typeface="Calibri"/>
              </a:rPr>
              <a:t>gradual </a:t>
            </a:r>
            <a:r>
              <a:rPr lang="en-US" sz="1800" dirty="0">
                <a:latin typeface="Calibri"/>
                <a:cs typeface="Calibri"/>
              </a:rPr>
              <a:t>raising of the bar </a:t>
            </a:r>
            <a:r>
              <a:rPr lang="en-US" sz="1800" dirty="0" smtClean="0">
                <a:latin typeface="Calibri"/>
                <a:cs typeface="Calibri"/>
              </a:rPr>
              <a:t>using the two-year baseline data until such time that an “A” school is one where the average score demonstrates mastery by students.</a:t>
            </a:r>
          </a:p>
          <a:p>
            <a:pPr marL="0" indent="0">
              <a:spcBef>
                <a:spcPts val="200"/>
              </a:spcBef>
              <a:buNone/>
            </a:pPr>
            <a:endParaRPr lang="en-US" sz="1500" dirty="0">
              <a:latin typeface="Calibri"/>
              <a:cs typeface="Calibri"/>
            </a:endParaRPr>
          </a:p>
          <a:p>
            <a:pPr marL="0" indent="0">
              <a:buNone/>
            </a:pPr>
            <a:endParaRPr lang="en-US" sz="1800" dirty="0" smtClean="0"/>
          </a:p>
        </p:txBody>
      </p:sp>
    </p:spTree>
    <p:extLst>
      <p:ext uri="{BB962C8B-B14F-4D97-AF65-F5344CB8AC3E}">
        <p14:creationId xmlns:p14="http://schemas.microsoft.com/office/powerpoint/2010/main" val="4156102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6" name="Title 1"/>
          <p:cNvSpPr>
            <a:spLocks noGrp="1"/>
          </p:cNvSpPr>
          <p:nvPr>
            <p:ph type="title"/>
          </p:nvPr>
        </p:nvSpPr>
        <p:spPr>
          <a:xfrm>
            <a:off x="0" y="0"/>
            <a:ext cx="9144000" cy="1066800"/>
          </a:xfrm>
        </p:spPr>
        <p:txBody>
          <a:bodyPr/>
          <a:lstStyle/>
          <a:p>
            <a:r>
              <a:rPr lang="en-US" dirty="0" smtClean="0"/>
              <a:t>Key Emails</a:t>
            </a:r>
            <a:endParaRPr lang="en-US" dirty="0"/>
          </a:p>
        </p:txBody>
      </p:sp>
      <p:sp>
        <p:nvSpPr>
          <p:cNvPr id="2" name="TextBox 1"/>
          <p:cNvSpPr txBox="1"/>
          <p:nvPr/>
        </p:nvSpPr>
        <p:spPr>
          <a:xfrm>
            <a:off x="-972015" y="3465260"/>
            <a:ext cx="184666" cy="369332"/>
          </a:xfrm>
          <a:prstGeom prst="rect">
            <a:avLst/>
          </a:prstGeom>
          <a:noFill/>
        </p:spPr>
        <p:txBody>
          <a:bodyPr wrap="none" rtlCol="0">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92147308"/>
              </p:ext>
            </p:extLst>
          </p:nvPr>
        </p:nvGraphicFramePr>
        <p:xfrm>
          <a:off x="152400" y="1676400"/>
          <a:ext cx="8839200" cy="2811624"/>
        </p:xfrm>
        <a:graphic>
          <a:graphicData uri="http://schemas.openxmlformats.org/drawingml/2006/table">
            <a:tbl>
              <a:tblPr firstRow="1" bandRow="1">
                <a:tableStyleId>{3C2FFA5D-87B4-456A-9821-1D502468CF0F}</a:tableStyleId>
              </a:tblPr>
              <a:tblGrid>
                <a:gridCol w="4419600"/>
                <a:gridCol w="4419600"/>
              </a:tblGrid>
              <a:tr h="454090">
                <a:tc>
                  <a:txBody>
                    <a:bodyPr/>
                    <a:lstStyle/>
                    <a:p>
                      <a:pPr algn="ctr"/>
                      <a:r>
                        <a:rPr lang="en-US" dirty="0" smtClean="0"/>
                        <a:t>Point of Contact</a:t>
                      </a:r>
                      <a:endParaRPr lang="en-US" dirty="0"/>
                    </a:p>
                  </a:txBody>
                  <a:tcPr/>
                </a:tc>
                <a:tc>
                  <a:txBody>
                    <a:bodyPr/>
                    <a:lstStyle/>
                    <a:p>
                      <a:pPr algn="ctr"/>
                      <a:r>
                        <a:rPr lang="en-US" dirty="0" smtClean="0"/>
                        <a:t>Email</a:t>
                      </a:r>
                      <a:endParaRPr lang="en-US" dirty="0"/>
                    </a:p>
                  </a:txBody>
                  <a:tcPr/>
                </a:tc>
              </a:tr>
              <a:tr h="783771">
                <a:tc>
                  <a:txBody>
                    <a:bodyPr/>
                    <a:lstStyle/>
                    <a:p>
                      <a:r>
                        <a:rPr lang="en-US" dirty="0" smtClean="0"/>
                        <a:t>Rebecca </a:t>
                      </a:r>
                      <a:r>
                        <a:rPr lang="en-US" dirty="0" err="1" smtClean="0"/>
                        <a:t>Kockler</a:t>
                      </a:r>
                      <a:r>
                        <a:rPr lang="en-US" dirty="0" smtClean="0"/>
                        <a:t>, Assistant</a:t>
                      </a:r>
                      <a:r>
                        <a:rPr lang="en-US" baseline="0" dirty="0" smtClean="0"/>
                        <a:t> Superintendent of Content</a:t>
                      </a:r>
                      <a:endParaRPr lang="en-US" dirty="0"/>
                    </a:p>
                  </a:txBody>
                  <a:tcPr/>
                </a:tc>
                <a:tc>
                  <a:txBody>
                    <a:bodyPr/>
                    <a:lstStyle/>
                    <a:p>
                      <a:pPr algn="ctr"/>
                      <a:r>
                        <a:rPr lang="en-US" dirty="0" smtClean="0">
                          <a:hlinkClick r:id="rId3"/>
                        </a:rPr>
                        <a:t>Rebecca.kockler@la.gov</a:t>
                      </a:r>
                      <a:endParaRPr lang="en-US" dirty="0"/>
                    </a:p>
                  </a:txBody>
                  <a:tcPr/>
                </a:tc>
              </a:tr>
              <a:tr h="1119673">
                <a:tc>
                  <a:txBody>
                    <a:bodyPr/>
                    <a:lstStyle/>
                    <a:p>
                      <a:r>
                        <a:rPr lang="en-US" dirty="0" smtClean="0"/>
                        <a:t>Assessment</a:t>
                      </a:r>
                      <a:r>
                        <a:rPr lang="en-US" baseline="0" dirty="0" smtClean="0"/>
                        <a:t> or accountability questions related to logistics, policy, etc.</a:t>
                      </a:r>
                      <a:endParaRPr lang="en-US" dirty="0"/>
                    </a:p>
                  </a:txBody>
                  <a:tcPr/>
                </a:tc>
                <a:tc>
                  <a:txBody>
                    <a:bodyPr/>
                    <a:lstStyle/>
                    <a:p>
                      <a:pPr algn="ctr"/>
                      <a:r>
                        <a:rPr lang="en-US" dirty="0" smtClean="0">
                          <a:hlinkClick r:id="rId4"/>
                        </a:rPr>
                        <a:t>assessment@la.gov</a:t>
                      </a:r>
                      <a:endParaRPr lang="en-US" dirty="0"/>
                    </a:p>
                  </a:txBody>
                  <a:tcPr/>
                </a:tc>
              </a:tr>
              <a:tr h="454090">
                <a:tc>
                  <a:txBody>
                    <a:bodyPr/>
                    <a:lstStyle/>
                    <a:p>
                      <a:r>
                        <a:rPr lang="en-US" dirty="0" smtClean="0"/>
                        <a:t>Compass questions</a:t>
                      </a:r>
                      <a:endParaRPr lang="en-US" dirty="0"/>
                    </a:p>
                  </a:txBody>
                  <a:tcPr/>
                </a:tc>
                <a:tc>
                  <a:txBody>
                    <a:bodyPr/>
                    <a:lstStyle/>
                    <a:p>
                      <a:pPr algn="ctr"/>
                      <a:r>
                        <a:rPr lang="en-US" dirty="0" smtClean="0">
                          <a:hlinkClick r:id="rId5"/>
                        </a:rPr>
                        <a:t>compass@la.gov</a:t>
                      </a:r>
                      <a:endParaRPr lang="en-US" dirty="0"/>
                    </a:p>
                  </a:txBody>
                  <a:tcPr/>
                </a:tc>
              </a:tr>
            </a:tbl>
          </a:graphicData>
        </a:graphic>
      </p:graphicFrame>
    </p:spTree>
    <p:extLst>
      <p:ext uri="{BB962C8B-B14F-4D97-AF65-F5344CB8AC3E}">
        <p14:creationId xmlns:p14="http://schemas.microsoft.com/office/powerpoint/2010/main" val="196785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dirty="0" smtClean="0"/>
              <a:t>LEAP 2025:  A Vision for the Future</a:t>
            </a:r>
            <a:endParaRPr lang="en-US" sz="3200" dirty="0"/>
          </a:p>
        </p:txBody>
      </p:sp>
      <p:sp>
        <p:nvSpPr>
          <p:cNvPr id="4" name="Footer Placeholder 3"/>
          <p:cNvSpPr>
            <a:spLocks noGrp="1"/>
          </p:cNvSpPr>
          <p:nvPr>
            <p:ph type="ftr" sz="quarter" idx="3"/>
          </p:nvPr>
        </p:nvSpPr>
        <p:spPr>
          <a:xfrm>
            <a:off x="152400" y="6515101"/>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7" name="Content Placeholder 2"/>
          <p:cNvSpPr>
            <a:spLocks noGrp="1"/>
          </p:cNvSpPr>
          <p:nvPr>
            <p:ph idx="4294967295"/>
          </p:nvPr>
        </p:nvSpPr>
        <p:spPr>
          <a:xfrm>
            <a:off x="228600" y="1371600"/>
            <a:ext cx="8686800" cy="4953000"/>
          </a:xfrm>
          <a:prstGeom prst="rect">
            <a:avLst/>
          </a:prstGeom>
        </p:spPr>
        <p:txBody>
          <a:bodyPr>
            <a:noAutofit/>
          </a:bodyPr>
          <a:lstStyle/>
          <a:p>
            <a:pPr marL="0" indent="0">
              <a:spcBef>
                <a:spcPts val="200"/>
              </a:spcBef>
              <a:buNone/>
            </a:pPr>
            <a:r>
              <a:rPr lang="en-US" sz="1800" dirty="0" smtClean="0">
                <a:latin typeface="Calibri" panose="020F0502020204030204" pitchFamily="34" charset="0"/>
              </a:rPr>
              <a:t>As Louisiana transitions its expectations, the Department will also work with educators to further improve the system of assessments.</a:t>
            </a:r>
          </a:p>
          <a:p>
            <a:pPr marL="0" indent="0">
              <a:spcBef>
                <a:spcPts val="200"/>
              </a:spcBef>
              <a:buNone/>
            </a:pPr>
            <a:endParaRPr lang="en-US" sz="1800" dirty="0">
              <a:latin typeface="Calibri" panose="020F0502020204030204" pitchFamily="34" charset="0"/>
            </a:endParaRPr>
          </a:p>
          <a:p>
            <a:pPr marL="0" indent="0">
              <a:spcBef>
                <a:spcPts val="200"/>
              </a:spcBef>
              <a:buNone/>
            </a:pPr>
            <a:r>
              <a:rPr lang="en-US" sz="1800" dirty="0" smtClean="0">
                <a:latin typeface="Calibri" panose="020F0502020204030204" pitchFamily="34" charset="0"/>
              </a:rPr>
              <a:t>At the end of June, key state assessment contracts expired and the Department must procure for new assessments. </a:t>
            </a:r>
          </a:p>
          <a:p>
            <a:pPr marL="0" indent="0">
              <a:spcBef>
                <a:spcPts val="200"/>
              </a:spcBef>
              <a:buNone/>
            </a:pPr>
            <a:endParaRPr lang="en-US" sz="1800" dirty="0">
              <a:latin typeface="Calibri" panose="020F0502020204030204" pitchFamily="34" charset="0"/>
            </a:endParaRPr>
          </a:p>
          <a:p>
            <a:pPr marL="0" indent="0">
              <a:spcBef>
                <a:spcPts val="200"/>
              </a:spcBef>
              <a:buNone/>
            </a:pPr>
            <a:r>
              <a:rPr lang="en-US" sz="1800" dirty="0" smtClean="0">
                <a:latin typeface="Calibri" panose="020F0502020204030204" pitchFamily="34" charset="0"/>
              </a:rPr>
              <a:t>Through that procurement, the Department will:</a:t>
            </a:r>
          </a:p>
          <a:p>
            <a:pPr marL="342900" indent="-342900">
              <a:spcBef>
                <a:spcPts val="200"/>
              </a:spcBef>
              <a:buFont typeface="+mj-lt"/>
              <a:buAutoNum type="arabicPeriod"/>
            </a:pPr>
            <a:r>
              <a:rPr lang="en-US" sz="1800" dirty="0" smtClean="0">
                <a:latin typeface="Calibri" panose="020F0502020204030204" pitchFamily="34" charset="0"/>
              </a:rPr>
              <a:t>Deliver all assessments through a single administrative platform for ease of use by districts and students</a:t>
            </a:r>
          </a:p>
          <a:p>
            <a:pPr marL="342900" lvl="0" indent="-342900">
              <a:spcBef>
                <a:spcPts val="200"/>
              </a:spcBef>
              <a:buFont typeface="+mj-lt"/>
              <a:buAutoNum type="arabicPeriod"/>
            </a:pPr>
            <a:r>
              <a:rPr lang="en-US" sz="1800" dirty="0">
                <a:latin typeface="Calibri" panose="020F0502020204030204" pitchFamily="34" charset="0"/>
              </a:rPr>
              <a:t>Create assessments that gradually build both developmentally and structurally from elementary through high school </a:t>
            </a:r>
          </a:p>
          <a:p>
            <a:pPr marL="342900" indent="-342900">
              <a:spcBef>
                <a:spcPts val="200"/>
              </a:spcBef>
              <a:buFont typeface="+mj-lt"/>
              <a:buAutoNum type="arabicPeriod"/>
            </a:pPr>
            <a:r>
              <a:rPr lang="en-US" sz="1800" dirty="0" smtClean="0">
                <a:latin typeface="Calibri" panose="020F0502020204030204" pitchFamily="34" charset="0"/>
              </a:rPr>
              <a:t>Provide strong diagnostic and formative tools across grade levels </a:t>
            </a:r>
          </a:p>
          <a:p>
            <a:pPr marL="342900" indent="-342900">
              <a:spcBef>
                <a:spcPts val="200"/>
              </a:spcBef>
              <a:buFont typeface="+mj-lt"/>
              <a:buAutoNum type="arabicPeriod"/>
            </a:pPr>
            <a:r>
              <a:rPr lang="en-US" sz="1800" dirty="0" smtClean="0">
                <a:latin typeface="Calibri" panose="020F0502020204030204" pitchFamily="34" charset="0"/>
              </a:rPr>
              <a:t>Reduce testing time, particularly in high school</a:t>
            </a:r>
          </a:p>
          <a:p>
            <a:pPr marL="0" indent="0">
              <a:buNone/>
            </a:pPr>
            <a:endParaRPr lang="en-US" sz="1800" dirty="0" smtClean="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smtClean="0"/>
          </a:p>
          <a:p>
            <a:pPr marL="0" lvl="0" indent="0">
              <a:buNone/>
            </a:pPr>
            <a:endParaRPr lang="en-US" sz="1400" dirty="0"/>
          </a:p>
          <a:p>
            <a:pPr marL="0" lvl="0" indent="0">
              <a:buNone/>
            </a:pPr>
            <a:endParaRPr lang="en-US" sz="1400" dirty="0" smtClean="0"/>
          </a:p>
          <a:p>
            <a:pPr marL="0" lvl="0" indent="0">
              <a:buNone/>
            </a:pPr>
            <a:endParaRPr lang="en-US" sz="1400" dirty="0" smtClean="0"/>
          </a:p>
        </p:txBody>
      </p:sp>
    </p:spTree>
    <p:extLst>
      <p:ext uri="{BB962C8B-B14F-4D97-AF65-F5344CB8AC3E}">
        <p14:creationId xmlns:p14="http://schemas.microsoft.com/office/powerpoint/2010/main" val="4159699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smtClean="0">
                <a:latin typeface="Chalkduster" charset="0"/>
                <a:cs typeface="Arial" pitchFamily="34" charset="0"/>
              </a:rPr>
              <a:t>K-2: Optional Tools for Teachers</a:t>
            </a:r>
            <a:endParaRPr lang="en-US" sz="32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23311880"/>
              </p:ext>
            </p:extLst>
          </p:nvPr>
        </p:nvGraphicFramePr>
        <p:xfrm>
          <a:off x="815163" y="1458222"/>
          <a:ext cx="7924801" cy="4407969"/>
        </p:xfrm>
        <a:graphic>
          <a:graphicData uri="http://schemas.openxmlformats.org/drawingml/2006/table">
            <a:tbl>
              <a:tblPr/>
              <a:tblGrid>
                <a:gridCol w="747624"/>
                <a:gridCol w="4433975"/>
                <a:gridCol w="1371601"/>
                <a:gridCol w="1371601"/>
              </a:tblGrid>
              <a:tr h="138233">
                <a:tc>
                  <a:txBody>
                    <a:bodyPr/>
                    <a:lstStyle/>
                    <a:p>
                      <a:pPr algn="ctr" fontAlgn="b"/>
                      <a:r>
                        <a:rPr lang="en-US" sz="1600" b="1" i="0" u="none" strike="noStrike" dirty="0">
                          <a:solidFill>
                            <a:schemeClr val="tx1"/>
                          </a:solidFill>
                          <a:effectLst/>
                          <a:latin typeface="Calibri" panose="020F0502020204030204" pitchFamily="34" charset="0"/>
                        </a:rPr>
                        <a:t>Grade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smtClean="0">
                          <a:solidFill>
                            <a:schemeClr val="tx1"/>
                          </a:solidFill>
                          <a:effectLst/>
                          <a:latin typeface="Calibri" panose="020F0502020204030204" pitchFamily="34" charset="0"/>
                        </a:rPr>
                        <a:t>ELA and Math</a:t>
                      </a:r>
                      <a:endParaRPr lang="en-US" sz="1600" b="1" i="0" u="none" strike="noStrike" dirty="0">
                        <a:solidFill>
                          <a:schemeClr val="tx1"/>
                        </a:solidFill>
                        <a:effectLst/>
                        <a:latin typeface="Calibri" panose="020F0502020204030204" pitchFamily="34" charset="0"/>
                      </a:endParaRP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Science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Social Studies</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138233">
                <a:tc>
                  <a:txBody>
                    <a:bodyPr/>
                    <a:lstStyle/>
                    <a:p>
                      <a:pPr algn="ctr" fontAlgn="b"/>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K -2</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algn="l" fontAlgn="b"/>
                      <a:endParaRPr lang="en-US" sz="1600" b="0" i="0" u="none" strike="noStrike" baseline="0" dirty="0" smtClean="0">
                        <a:solidFill>
                          <a:srgbClr val="000000"/>
                        </a:solidFill>
                        <a:effectLst/>
                        <a:latin typeface="Calibri" panose="020F0502020204030204" pitchFamily="34" charset="0"/>
                      </a:endParaRPr>
                    </a:p>
                    <a:p>
                      <a:pPr marL="285750" indent="-171450" algn="l" fontAlgn="b">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K-Readiness: DSC</a:t>
                      </a:r>
                    </a:p>
                    <a:p>
                      <a:pPr marL="285750" indent="-171450" algn="l" fontAlgn="b">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Basic reading: DIBELS</a:t>
                      </a:r>
                    </a:p>
                    <a:p>
                      <a:pPr marL="285750" indent="-171450" algn="l" fontAlgn="b">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Math and ELA standards mastery: No formative tool to assist teachers</a:t>
                      </a:r>
                    </a:p>
                    <a:p>
                      <a:pPr marL="0" indent="0" algn="l" fontAlgn="b">
                        <a:buFont typeface="Arial" panose="020B0604020202020204" pitchFamily="34" charset="0"/>
                        <a:buNone/>
                      </a:pPr>
                      <a:endParaRPr lang="en-US" sz="1600" b="0" i="0" u="none" strike="noStrike" baseline="0" dirty="0" smtClean="0">
                        <a:solidFill>
                          <a:srgbClr val="000000"/>
                        </a:solidFill>
                        <a:effectLst/>
                        <a:latin typeface="Calibri" panose="020F0502020204030204" pitchFamily="34" charset="0"/>
                      </a:endParaRPr>
                    </a:p>
                    <a:p>
                      <a:pPr algn="ctr" fontAlgn="b"/>
                      <a:r>
                        <a:rPr lang="en-US" sz="1600" b="0" i="0" u="none" strike="noStrike" dirty="0">
                          <a:solidFill>
                            <a:srgbClr val="000000"/>
                          </a:solidFill>
                          <a:effectLst/>
                          <a:latin typeface="Calibri" panose="020F0502020204030204" pitchFamily="34" charset="0"/>
                        </a:rPr>
                        <a:t> </a:t>
                      </a: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algn="ctr" fontAlgn="ctr"/>
                      <a:endParaRPr lang="en-US" sz="16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algn="ctr" fontAlgn="ctr"/>
                      <a:endParaRPr lang="en-US" sz="16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r>
              <a:tr h="138233">
                <a:tc>
                  <a:txBody>
                    <a:bodyPr/>
                    <a:lstStyle/>
                    <a:p>
                      <a:pPr algn="ctr" fontAlgn="b"/>
                      <a:endParaRPr lang="en-US" sz="1600" b="0" i="0" u="none" strike="noStrike" dirty="0" smtClean="0">
                        <a:solidFill>
                          <a:srgbClr val="000000"/>
                        </a:solidFill>
                        <a:effectLst/>
                        <a:latin typeface="Calibri" panose="020F0502020204030204" pitchFamily="34" charset="0"/>
                      </a:endParaRPr>
                    </a:p>
                    <a:p>
                      <a:pPr algn="ctr" fontAlgn="b"/>
                      <a:r>
                        <a:rPr lang="en-US" sz="1600" b="0" i="0" u="none" strike="noStrike" dirty="0" smtClean="0">
                          <a:solidFill>
                            <a:srgbClr val="000000"/>
                          </a:solidFill>
                          <a:effectLst/>
                          <a:latin typeface="Calibri" panose="020F0502020204030204" pitchFamily="34" charset="0"/>
                        </a:rPr>
                        <a:t>K -2</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b="0" i="1" u="none" strike="noStrike" dirty="0" smtClean="0">
                        <a:solidFill>
                          <a:srgbClr val="000000"/>
                        </a:solidFill>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 Goal</a:t>
                      </a:r>
                      <a:r>
                        <a:rPr lang="en-US" sz="1600" b="0" i="1" u="none" strike="noStrike" baseline="0" dirty="0" smtClean="0">
                          <a:solidFill>
                            <a:srgbClr val="000000"/>
                          </a:solidFill>
                          <a:effectLst/>
                          <a:latin typeface="Calibri" panose="020F0502020204030204" pitchFamily="34" charset="0"/>
                        </a:rPr>
                        <a:t>: Help districts improve benchmark testing and provide clarity on key skills in K-2.  </a:t>
                      </a:r>
                    </a:p>
                    <a:p>
                      <a:pPr marL="0"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baseline="0" dirty="0" smtClean="0">
                        <a:solidFill>
                          <a:srgbClr val="000000"/>
                        </a:solidFill>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 Improvements</a:t>
                      </a:r>
                      <a:r>
                        <a:rPr lang="en-US" sz="1600" b="0" i="1" u="none" strike="noStrike" baseline="0" dirty="0" smtClean="0">
                          <a:solidFill>
                            <a:srgbClr val="000000"/>
                          </a:solidFill>
                          <a:effectLst/>
                          <a:latin typeface="Calibri" panose="020F0502020204030204" pitchFamily="34" charset="0"/>
                        </a:rPr>
                        <a:t>: </a:t>
                      </a:r>
                      <a:endParaRPr lang="en-US" sz="1600" b="0" i="0" u="none" strike="noStrike" baseline="0" dirty="0" smtClean="0">
                        <a:solidFill>
                          <a:srgbClr val="000000"/>
                        </a:solidFill>
                        <a:effectLst/>
                        <a:latin typeface="Calibri" panose="020F0502020204030204" pitchFamily="34" charset="0"/>
                      </a:endParaRPr>
                    </a:p>
                    <a:p>
                      <a:pPr marL="2857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baseline="0" dirty="0" smtClean="0">
                          <a:solidFill>
                            <a:srgbClr val="000000"/>
                          </a:solidFill>
                          <a:effectLst/>
                          <a:latin typeface="Calibri" panose="020F0502020204030204" pitchFamily="34" charset="0"/>
                        </a:rPr>
                        <a:t>DSC and DIBELS flexibility</a:t>
                      </a:r>
                    </a:p>
                    <a:p>
                      <a:pPr marL="2857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baseline="0" dirty="0" smtClean="0">
                          <a:solidFill>
                            <a:srgbClr val="000000"/>
                          </a:solidFill>
                          <a:effectLst/>
                          <a:latin typeface="Calibri" panose="020F0502020204030204" pitchFamily="34" charset="0"/>
                        </a:rPr>
                        <a:t>Optional diagnostic and formative tools aligned with standards and grade 3 assessments to guide teaching</a:t>
                      </a:r>
                    </a:p>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algn="ctr" fontAlgn="ctr"/>
                      <a:endParaRPr lang="en-US" sz="16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algn="ctr" fontAlgn="ctr"/>
                      <a:endParaRPr lang="en-US" sz="16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r>
            </a:tbl>
          </a:graphicData>
        </a:graphic>
      </p:graphicFrame>
      <p:sp>
        <p:nvSpPr>
          <p:cNvPr id="10" name="Pentagon 9"/>
          <p:cNvSpPr/>
          <p:nvPr/>
        </p:nvSpPr>
        <p:spPr>
          <a:xfrm>
            <a:off x="234138" y="3962400"/>
            <a:ext cx="1295400" cy="619126"/>
          </a:xfrm>
          <a:prstGeom prst="homePlate">
            <a:avLst/>
          </a:prstGeom>
          <a:solidFill>
            <a:schemeClr val="bg1">
              <a:lumMod val="6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Future</a:t>
            </a:r>
          </a:p>
        </p:txBody>
      </p:sp>
      <p:sp>
        <p:nvSpPr>
          <p:cNvPr id="12" name="Pentagon 11"/>
          <p:cNvSpPr/>
          <p:nvPr/>
        </p:nvSpPr>
        <p:spPr>
          <a:xfrm>
            <a:off x="272238" y="2362200"/>
            <a:ext cx="1295400" cy="609600"/>
          </a:xfrm>
          <a:prstGeom prst="homePlate">
            <a:avLst/>
          </a:prstGeom>
          <a:solidFill>
            <a:schemeClr val="bg1">
              <a:lumMod val="8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Current</a:t>
            </a:r>
          </a:p>
        </p:txBody>
      </p:sp>
    </p:spTree>
    <p:extLst>
      <p:ext uri="{BB962C8B-B14F-4D97-AF65-F5344CB8AC3E}">
        <p14:creationId xmlns:p14="http://schemas.microsoft.com/office/powerpoint/2010/main" val="415074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600" dirty="0" smtClean="0">
                <a:latin typeface="Chalkduster" charset="0"/>
                <a:cs typeface="Arial" pitchFamily="34" charset="0"/>
              </a:rPr>
              <a:t>Grades 3-8: Consistency, Comparability, and Improvements</a:t>
            </a:r>
            <a:endParaRPr lang="en-US" sz="26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46934953"/>
              </p:ext>
            </p:extLst>
          </p:nvPr>
        </p:nvGraphicFramePr>
        <p:xfrm>
          <a:off x="304800" y="1208468"/>
          <a:ext cx="8686800" cy="5268532"/>
        </p:xfrm>
        <a:graphic>
          <a:graphicData uri="http://schemas.openxmlformats.org/drawingml/2006/table">
            <a:tbl>
              <a:tblPr/>
              <a:tblGrid>
                <a:gridCol w="914400"/>
                <a:gridCol w="3276600"/>
                <a:gridCol w="2247900"/>
                <a:gridCol w="2247900"/>
              </a:tblGrid>
              <a:tr h="272486">
                <a:tc>
                  <a:txBody>
                    <a:bodyPr/>
                    <a:lstStyle/>
                    <a:p>
                      <a:pPr algn="ctr" fontAlgn="b"/>
                      <a:r>
                        <a:rPr lang="en-US" sz="1600" b="1" i="0" u="none" strike="noStrike" dirty="0">
                          <a:solidFill>
                            <a:schemeClr val="tx1"/>
                          </a:solidFill>
                          <a:effectLst/>
                          <a:latin typeface="Calibri"/>
                        </a:rPr>
                        <a:t>Grade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smtClean="0">
                          <a:solidFill>
                            <a:schemeClr val="tx1"/>
                          </a:solidFill>
                          <a:effectLst/>
                          <a:latin typeface="Calibri"/>
                        </a:rPr>
                        <a:t>ELA and Math</a:t>
                      </a:r>
                      <a:endParaRPr lang="en-US" sz="1600" b="1" i="0" u="none" strike="noStrike" dirty="0">
                        <a:solidFill>
                          <a:schemeClr val="tx1"/>
                        </a:solidFill>
                        <a:effectLst/>
                        <a:latin typeface="Calibri"/>
                      </a:endParaRP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a:rPr>
                        <a:t>Science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a:rPr>
                        <a:t>Social Studies</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728846">
                <a:tc>
                  <a:txBody>
                    <a:bodyPr/>
                    <a:lstStyle/>
                    <a:p>
                      <a:pPr algn="ctr" fontAlgn="b"/>
                      <a:endParaRPr lang="en-US" sz="500" b="0" i="0" u="none" strike="noStrike" dirty="0" smtClean="0">
                        <a:solidFill>
                          <a:srgbClr val="000000"/>
                        </a:solidFill>
                        <a:effectLst/>
                        <a:latin typeface="Calibri" panose="020F0502020204030204" pitchFamily="34" charset="0"/>
                      </a:endParaRPr>
                    </a:p>
                    <a:p>
                      <a:pPr algn="ctr" fontAlgn="b"/>
                      <a:r>
                        <a:rPr lang="en-US" sz="1600" b="1" i="0" u="none" strike="noStrike" dirty="0" smtClean="0">
                          <a:solidFill>
                            <a:srgbClr val="000000"/>
                          </a:solidFill>
                          <a:effectLst/>
                          <a:latin typeface="Calibri" panose="020F0502020204030204" pitchFamily="34" charset="0"/>
                        </a:rPr>
                        <a:t>3 - 8</a:t>
                      </a:r>
                      <a:endParaRPr lang="en-US" sz="1600" b="1"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algn="ctr" fontAlgn="ctr"/>
                      <a:endParaRPr lang="en-US" sz="1000" b="0" i="0" u="none" strike="noStrike" dirty="0" smtClean="0">
                        <a:solidFill>
                          <a:srgbClr val="000000"/>
                        </a:solidFill>
                        <a:effectLst/>
                        <a:latin typeface="Calibri" panose="020F0502020204030204" pitchFamily="34" charset="0"/>
                      </a:endParaRPr>
                    </a:p>
                    <a:p>
                      <a:pPr marL="0" indent="0" algn="ctr" fontAlgn="ctr">
                        <a:buFont typeface="Arial" panose="020B0604020202020204" pitchFamily="34" charset="0"/>
                        <a:buNone/>
                      </a:pPr>
                      <a:r>
                        <a:rPr lang="en-US" sz="1600" b="0" i="0" u="none" strike="noStrike" dirty="0" smtClean="0">
                          <a:solidFill>
                            <a:srgbClr val="000000"/>
                          </a:solidFill>
                          <a:effectLst/>
                          <a:latin typeface="Calibri" panose="020F0502020204030204" pitchFamily="34" charset="0"/>
                        </a:rPr>
                        <a:t>LEAP and </a:t>
                      </a:r>
                      <a:r>
                        <a:rPr lang="en-US" sz="1600" b="0" i="1" u="none" strike="noStrike" dirty="0" err="1" smtClean="0">
                          <a:solidFill>
                            <a:srgbClr val="000000"/>
                          </a:solidFill>
                          <a:effectLst/>
                          <a:latin typeface="Calibri" panose="020F0502020204030204" pitchFamily="34" charset="0"/>
                        </a:rPr>
                        <a:t>i</a:t>
                      </a:r>
                      <a:r>
                        <a:rPr lang="en-US" sz="1600" b="0" i="0" u="none" strike="noStrike" dirty="0" err="1" smtClean="0">
                          <a:solidFill>
                            <a:srgbClr val="000000"/>
                          </a:solidFill>
                          <a:effectLst/>
                          <a:latin typeface="Calibri" panose="020F0502020204030204" pitchFamily="34" charset="0"/>
                        </a:rPr>
                        <a:t>LEAP</a:t>
                      </a:r>
                      <a:r>
                        <a:rPr lang="en-US" sz="1600" b="0" i="0" u="none" strike="noStrike" dirty="0" smtClean="0">
                          <a:solidFill>
                            <a:srgbClr val="000000"/>
                          </a:solidFill>
                          <a:effectLst/>
                          <a:latin typeface="Calibri" panose="020F0502020204030204" pitchFamily="34" charset="0"/>
                        </a:rPr>
                        <a:t> </a:t>
                      </a:r>
                      <a:endParaRPr lang="en-US" sz="1600" b="0" i="1" u="none" strike="noStrike" dirty="0" smtClean="0">
                        <a:solidFill>
                          <a:srgbClr val="000000"/>
                        </a:solidFill>
                        <a:effectLst/>
                        <a:latin typeface="Calibri" panose="020F0502020204030204" pitchFamily="34" charset="0"/>
                      </a:endParaRPr>
                    </a:p>
                    <a:p>
                      <a:pPr marL="0" indent="0" algn="ctr" fontAlgn="ctr">
                        <a:buFont typeface="Arial" panose="020B0604020202020204" pitchFamily="34" charset="0"/>
                        <a:buNone/>
                      </a:pPr>
                      <a:r>
                        <a:rPr lang="en-US" sz="1600" b="0" i="1" u="none" strike="noStrike" dirty="0" smtClean="0">
                          <a:solidFill>
                            <a:srgbClr val="000000"/>
                          </a:solidFill>
                          <a:effectLst/>
                          <a:latin typeface="Calibri" panose="020F0502020204030204" pitchFamily="34" charset="0"/>
                        </a:rPr>
                        <a:t>Exclusively</a:t>
                      </a:r>
                      <a:r>
                        <a:rPr lang="en-US" sz="1600" b="0" i="1" u="none" strike="noStrike" baseline="0" dirty="0" smtClean="0">
                          <a:solidFill>
                            <a:srgbClr val="000000"/>
                          </a:solidFill>
                          <a:effectLst/>
                          <a:latin typeface="Calibri" panose="020F0502020204030204" pitchFamily="34" charset="0"/>
                        </a:rPr>
                        <a:t> P</a:t>
                      </a:r>
                      <a:r>
                        <a:rPr lang="en-US" sz="1600" b="0" i="1" u="none" strike="noStrike" dirty="0" smtClean="0">
                          <a:solidFill>
                            <a:srgbClr val="000000"/>
                          </a:solidFill>
                          <a:effectLst/>
                          <a:latin typeface="Calibri" panose="020F0502020204030204" pitchFamily="34" charset="0"/>
                        </a:rPr>
                        <a:t>ARCC questions</a:t>
                      </a:r>
                    </a:p>
                    <a:p>
                      <a:pPr marL="0" indent="0" algn="ctr" fontAlgn="ctr">
                        <a:buFont typeface="Arial" panose="020B0604020202020204" pitchFamily="34" charset="0"/>
                        <a:buNone/>
                      </a:pPr>
                      <a:endParaRPr lang="en-US" sz="1000" b="0" i="1" u="none" strike="noStrike" dirty="0" smtClean="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algn="ctr" fontAlgn="ctr"/>
                      <a:endParaRPr lang="en-US" sz="1000" b="0" i="0" u="none" strike="noStrike" dirty="0" smtClean="0">
                        <a:solidFill>
                          <a:srgbClr val="000000"/>
                        </a:solidFill>
                        <a:effectLst/>
                        <a:latin typeface="Calibri" panose="020F0502020204030204" pitchFamily="34" charset="0"/>
                      </a:endParaRPr>
                    </a:p>
                    <a:p>
                      <a:pPr algn="ctr" fontAlgn="ctr"/>
                      <a:r>
                        <a:rPr lang="en-US" sz="1600" b="0" i="0" u="none" strike="noStrike" dirty="0" smtClean="0">
                          <a:solidFill>
                            <a:srgbClr val="000000"/>
                          </a:solidFill>
                          <a:effectLst/>
                          <a:latin typeface="Calibri" panose="020F0502020204030204" pitchFamily="34" charset="0"/>
                        </a:rPr>
                        <a:t>LEAP</a:t>
                      </a:r>
                      <a:r>
                        <a:rPr lang="en-US" sz="1600" b="0" i="0" u="none" strike="noStrike" baseline="0" dirty="0" smtClean="0">
                          <a:solidFill>
                            <a:srgbClr val="000000"/>
                          </a:solidFill>
                          <a:effectLst/>
                          <a:latin typeface="Calibri" panose="020F0502020204030204" pitchFamily="34" charset="0"/>
                        </a:rPr>
                        <a:t> and </a:t>
                      </a:r>
                      <a:r>
                        <a:rPr lang="en-US" sz="1600" b="0" i="1" u="none" strike="noStrike" baseline="0" dirty="0" err="1" smtClean="0">
                          <a:solidFill>
                            <a:srgbClr val="000000"/>
                          </a:solidFill>
                          <a:effectLst/>
                          <a:latin typeface="Calibri" panose="020F0502020204030204" pitchFamily="34" charset="0"/>
                        </a:rPr>
                        <a:t>i</a:t>
                      </a:r>
                      <a:r>
                        <a:rPr lang="en-US" sz="1600" b="0" i="0" u="none" strike="noStrike" baseline="0" dirty="0" err="1" smtClean="0">
                          <a:solidFill>
                            <a:srgbClr val="000000"/>
                          </a:solidFill>
                          <a:effectLst/>
                          <a:latin typeface="Calibri" panose="020F0502020204030204" pitchFamily="34" charset="0"/>
                        </a:rPr>
                        <a:t>LEAP</a:t>
                      </a:r>
                      <a:endParaRPr lang="en-US" sz="1600" b="0" i="0" u="none" strike="noStrike" baseline="0" dirty="0" smtClean="0">
                        <a:solidFill>
                          <a:srgbClr val="000000"/>
                        </a:solidFill>
                        <a:effectLst/>
                        <a:latin typeface="Calibri" panose="020F0502020204030204" pitchFamily="34" charset="0"/>
                      </a:endParaRPr>
                    </a:p>
                    <a:p>
                      <a:pPr algn="ctr" fontAlgn="ctr"/>
                      <a:endParaRPr lang="en-US" sz="10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0"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LEAP</a:t>
                      </a:r>
                      <a:r>
                        <a:rPr lang="en-US" sz="1600" b="0" i="0" u="none" strike="noStrike" baseline="0" dirty="0" smtClean="0">
                          <a:solidFill>
                            <a:srgbClr val="000000"/>
                          </a:solidFill>
                          <a:effectLst/>
                          <a:latin typeface="Calibri" panose="020F0502020204030204" pitchFamily="34" charset="0"/>
                        </a:rPr>
                        <a:t> and </a:t>
                      </a:r>
                      <a:r>
                        <a:rPr lang="en-US" sz="1600" b="0" i="1" u="none" strike="noStrike" baseline="0" dirty="0" err="1" smtClean="0">
                          <a:solidFill>
                            <a:srgbClr val="000000"/>
                          </a:solidFill>
                          <a:effectLst/>
                          <a:latin typeface="Calibri" panose="020F0502020204030204" pitchFamily="34" charset="0"/>
                        </a:rPr>
                        <a:t>i</a:t>
                      </a:r>
                      <a:r>
                        <a:rPr lang="en-US" sz="1600" b="0" i="0" u="none" strike="noStrike" baseline="0" dirty="0" err="1" smtClean="0">
                          <a:solidFill>
                            <a:srgbClr val="000000"/>
                          </a:solidFill>
                          <a:effectLst/>
                          <a:latin typeface="Calibri" panose="020F0502020204030204" pitchFamily="34" charset="0"/>
                        </a:rPr>
                        <a:t>LEAP</a:t>
                      </a:r>
                      <a:endParaRPr lang="en-US" sz="1600" b="0" i="0" u="none" strike="noStrike" baseline="0" dirty="0" smtClean="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r>
              <a:tr h="4197283">
                <a:tc>
                  <a:txBody>
                    <a:bodyPr/>
                    <a:lstStyle/>
                    <a:p>
                      <a:pPr algn="ctr" fontAlgn="b"/>
                      <a:endParaRPr lang="en-US" sz="1000" b="0" i="0" u="none" strike="noStrike" dirty="0" smtClean="0">
                        <a:solidFill>
                          <a:srgbClr val="000000"/>
                        </a:solidFill>
                        <a:effectLst/>
                        <a:latin typeface="Calibri" panose="020F0502020204030204" pitchFamily="34" charset="0"/>
                      </a:endParaRPr>
                    </a:p>
                    <a:p>
                      <a:pPr algn="ctr" fontAlgn="b"/>
                      <a:r>
                        <a:rPr lang="en-US" sz="1600" b="1" i="0" u="none" strike="noStrike" dirty="0" smtClean="0">
                          <a:solidFill>
                            <a:srgbClr val="000000"/>
                          </a:solidFill>
                          <a:effectLst/>
                          <a:latin typeface="Calibri" panose="020F0502020204030204" pitchFamily="34" charset="0"/>
                        </a:rPr>
                        <a:t>3 - 8</a:t>
                      </a:r>
                      <a:endParaRPr lang="en-US" sz="1600" b="1"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1"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LEAP and </a:t>
                      </a:r>
                      <a:r>
                        <a:rPr lang="en-US" sz="1600" b="0" i="1" u="none" strike="noStrike" dirty="0" err="1" smtClean="0">
                          <a:solidFill>
                            <a:srgbClr val="000000"/>
                          </a:solidFill>
                          <a:effectLst/>
                          <a:latin typeface="Calibri" panose="020F0502020204030204" pitchFamily="34" charset="0"/>
                        </a:rPr>
                        <a:t>i</a:t>
                      </a:r>
                      <a:r>
                        <a:rPr lang="en-US" sz="1600" b="0" i="0" u="none" strike="noStrike" dirty="0" err="1" smtClean="0">
                          <a:solidFill>
                            <a:srgbClr val="000000"/>
                          </a:solidFill>
                          <a:effectLst/>
                          <a:latin typeface="Calibri" panose="020F0502020204030204" pitchFamily="34" charset="0"/>
                        </a:rPr>
                        <a:t>LEAP</a:t>
                      </a:r>
                      <a:r>
                        <a:rPr lang="en-US" sz="1600" b="0" i="0" u="none" strike="noStrike" dirty="0" smtClean="0">
                          <a:solidFill>
                            <a:srgbClr val="000000"/>
                          </a:solidFill>
                          <a:effectLst/>
                          <a:latin typeface="Calibri" panose="020F0502020204030204" pitchFamily="34" charset="0"/>
                        </a:rPr>
                        <a:t> 2025</a:t>
                      </a:r>
                      <a:endParaRPr lang="en-US" sz="16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Goal</a:t>
                      </a:r>
                      <a:r>
                        <a:rPr lang="en-US" sz="1600" b="0" i="1" u="none" strike="noStrike" baseline="0" dirty="0" smtClean="0">
                          <a:solidFill>
                            <a:srgbClr val="000000"/>
                          </a:solidFill>
                          <a:effectLst/>
                          <a:latin typeface="Calibri" panose="020F0502020204030204" pitchFamily="34" charset="0"/>
                        </a:rPr>
                        <a:t>: Consistent, nationally   comparable tests that help districts reduce testing through formative tools. </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0"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 Improvements</a:t>
                      </a:r>
                      <a:r>
                        <a:rPr lang="en-US" sz="1600" b="0" i="1" u="none" strike="noStrike" baseline="0" dirty="0" smtClean="0">
                          <a:solidFill>
                            <a:srgbClr val="000000"/>
                          </a:solidFill>
                          <a:effectLst/>
                          <a:latin typeface="Calibri" panose="020F0502020204030204" pitchFamily="34" charset="0"/>
                        </a:rPr>
                        <a:t>: </a:t>
                      </a:r>
                      <a:endParaRPr lang="en-US" sz="1600" b="0" i="0" u="none" strike="noStrike" dirty="0" smtClean="0">
                        <a:solidFill>
                          <a:srgbClr val="000000"/>
                        </a:solidFill>
                        <a:effectLst/>
                        <a:latin typeface="Calibri" panose="020F0502020204030204" pitchFamily="34" charset="0"/>
                      </a:endParaRPr>
                    </a:p>
                    <a:p>
                      <a:pPr marL="285750" indent="-171450" algn="l" fontAlgn="ctr">
                        <a:buFont typeface="Arial" panose="020B0604020202020204" pitchFamily="34" charset="0"/>
                        <a:buChar char="•"/>
                      </a:pPr>
                      <a:r>
                        <a:rPr lang="en-US" sz="1600" kern="1200" dirty="0" smtClean="0">
                          <a:solidFill>
                            <a:schemeClr val="tx1"/>
                          </a:solidFill>
                          <a:effectLst/>
                          <a:latin typeface="Calibri" panose="020F0502020204030204" pitchFamily="34" charset="0"/>
                          <a:ea typeface="+mn-ea"/>
                          <a:cs typeface="+mn-cs"/>
                        </a:rPr>
                        <a:t>Consistent with question types</a:t>
                      </a:r>
                      <a:r>
                        <a:rPr lang="en-US" sz="1600" kern="1200" baseline="0" dirty="0" smtClean="0">
                          <a:solidFill>
                            <a:schemeClr val="tx1"/>
                          </a:solidFill>
                          <a:effectLst/>
                          <a:latin typeface="Calibri" panose="020F0502020204030204" pitchFamily="34" charset="0"/>
                          <a:ea typeface="+mn-ea"/>
                          <a:cs typeface="+mn-cs"/>
                        </a:rPr>
                        <a:t> and rigor from 2014-2015 </a:t>
                      </a:r>
                    </a:p>
                    <a:p>
                      <a:pPr marL="285750" indent="-171450" algn="l" fontAlgn="ctr">
                        <a:buFont typeface="Arial" panose="020B0604020202020204" pitchFamily="34" charset="0"/>
                        <a:buChar char="•"/>
                      </a:pPr>
                      <a:r>
                        <a:rPr lang="en-US" sz="1600" kern="1200" dirty="0" smtClean="0">
                          <a:solidFill>
                            <a:schemeClr val="tx1"/>
                          </a:solidFill>
                          <a:effectLst/>
                          <a:latin typeface="Calibri" panose="020F0502020204030204" pitchFamily="34" charset="0"/>
                          <a:ea typeface="+mn-ea"/>
                          <a:cs typeface="+mn-cs"/>
                        </a:rPr>
                        <a:t>Include aligned diagnostic</a:t>
                      </a:r>
                      <a:r>
                        <a:rPr lang="en-US" sz="1600" kern="1200" baseline="0" dirty="0" smtClean="0">
                          <a:solidFill>
                            <a:schemeClr val="tx1"/>
                          </a:solidFill>
                          <a:effectLst/>
                          <a:latin typeface="Calibri" panose="020F0502020204030204" pitchFamily="34" charset="0"/>
                          <a:ea typeface="+mn-ea"/>
                          <a:cs typeface="+mn-cs"/>
                        </a:rPr>
                        <a:t> and formative assessments in all grades</a:t>
                      </a:r>
                    </a:p>
                    <a:p>
                      <a:pPr marL="285750" indent="-171450" algn="l" fontAlgn="ctr">
                        <a:buFont typeface="Arial" panose="020B0604020202020204" pitchFamily="34" charset="0"/>
                        <a:buChar char="•"/>
                      </a:pPr>
                      <a:r>
                        <a:rPr lang="en-US" sz="1600" kern="1200" baseline="0" dirty="0" smtClean="0">
                          <a:solidFill>
                            <a:schemeClr val="tx1"/>
                          </a:solidFill>
                          <a:effectLst/>
                          <a:latin typeface="Calibri" panose="020F0502020204030204" pitchFamily="34" charset="0"/>
                          <a:ea typeface="+mn-ea"/>
                          <a:cs typeface="+mn-cs"/>
                        </a:rPr>
                        <a:t>Questions include those in which Louisiana educators participate in development and review</a:t>
                      </a:r>
                    </a:p>
                    <a:p>
                      <a:pPr marL="285750" indent="-171450" algn="l" fontAlgn="ctr">
                        <a:buFont typeface="Arial" panose="020B0604020202020204" pitchFamily="34" charset="0"/>
                        <a:buChar char="•"/>
                      </a:pPr>
                      <a:r>
                        <a:rPr lang="en-US" sz="1600" kern="1200" baseline="0" dirty="0" smtClean="0">
                          <a:solidFill>
                            <a:schemeClr val="tx1"/>
                          </a:solidFill>
                          <a:effectLst/>
                          <a:latin typeface="Calibri" panose="020F0502020204030204" pitchFamily="34" charset="0"/>
                          <a:ea typeface="+mn-ea"/>
                          <a:cs typeface="+mn-cs"/>
                        </a:rPr>
                        <a:t>New sample test released each year for parents and educators (with exemplar student answers)</a:t>
                      </a:r>
                    </a:p>
                    <a:p>
                      <a:pPr marL="285750" indent="-171450" algn="l" fontAlgn="ctr">
                        <a:buFont typeface="Arial" panose="020B0604020202020204" pitchFamily="34" charset="0"/>
                        <a:buChar char="•"/>
                      </a:pPr>
                      <a:endParaRPr lang="en-US" sz="500" kern="1200" baseline="0" dirty="0" smtClean="0">
                        <a:solidFill>
                          <a:schemeClr val="tx1"/>
                        </a:solidFill>
                        <a:effectLst/>
                        <a:latin typeface="Calibri" panose="020F0502020204030204" pitchFamily="34" charset="0"/>
                        <a:ea typeface="+mn-ea"/>
                        <a:cs typeface="+mn-cs"/>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1"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1" u="none" strike="noStrike"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LEAP and </a:t>
                      </a:r>
                      <a:r>
                        <a:rPr lang="en-US" sz="1600" b="0" i="1" u="none" strike="noStrike" dirty="0" err="1" smtClean="0">
                          <a:solidFill>
                            <a:srgbClr val="000000"/>
                          </a:solidFill>
                          <a:effectLst/>
                          <a:latin typeface="Calibri" panose="020F0502020204030204" pitchFamily="34" charset="0"/>
                        </a:rPr>
                        <a:t>i</a:t>
                      </a:r>
                      <a:r>
                        <a:rPr lang="en-US" sz="1600" b="0" i="0" u="none" strike="noStrike" dirty="0" err="1" smtClean="0">
                          <a:solidFill>
                            <a:srgbClr val="000000"/>
                          </a:solidFill>
                          <a:effectLst/>
                          <a:latin typeface="Calibri" panose="020F0502020204030204" pitchFamily="34" charset="0"/>
                        </a:rPr>
                        <a:t>LEAP</a:t>
                      </a:r>
                      <a:r>
                        <a:rPr lang="en-US" sz="1600" b="0" i="0" u="none" strike="noStrike" dirty="0" smtClean="0">
                          <a:solidFill>
                            <a:srgbClr val="000000"/>
                          </a:solidFill>
                          <a:effectLst/>
                          <a:latin typeface="Calibri" panose="020F0502020204030204" pitchFamily="34" charset="0"/>
                        </a:rPr>
                        <a:t> 2025</a:t>
                      </a:r>
                      <a:endParaRPr lang="en-US" sz="16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Improvements</a:t>
                      </a:r>
                      <a:r>
                        <a:rPr lang="en-US" sz="1600" b="0" i="1" u="none" strike="noStrike" baseline="0" dirty="0" smtClean="0">
                          <a:solidFill>
                            <a:srgbClr val="000000"/>
                          </a:solidFill>
                          <a:effectLst/>
                          <a:latin typeface="Calibri" panose="020F0502020204030204" pitchFamily="34" charset="0"/>
                        </a:rPr>
                        <a:t>: </a:t>
                      </a:r>
                      <a:endParaRPr lang="en-US" sz="1600" b="0" i="0" u="none" strike="noStrike" dirty="0" smtClean="0">
                        <a:solidFill>
                          <a:srgbClr val="000000"/>
                        </a:solidFill>
                        <a:effectLst/>
                        <a:latin typeface="Calibri" panose="020F0502020204030204" pitchFamily="34" charset="0"/>
                      </a:endParaRPr>
                    </a:p>
                    <a:p>
                      <a:pPr marL="285750" indent="-171450" algn="l" fontAlgn="ctr">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Grade-specific 4</a:t>
                      </a:r>
                      <a:r>
                        <a:rPr lang="en-US" sz="1600" b="0" i="0" u="none" strike="noStrike" baseline="30000" dirty="0" smtClean="0">
                          <a:solidFill>
                            <a:srgbClr val="000000"/>
                          </a:solidFill>
                          <a:effectLst/>
                          <a:latin typeface="Calibri" panose="020F0502020204030204" pitchFamily="34" charset="0"/>
                        </a:rPr>
                        <a:t>th</a:t>
                      </a:r>
                      <a:r>
                        <a:rPr lang="en-US" sz="1600" b="0" i="0" u="none" strike="noStrike" baseline="0" dirty="0" smtClean="0">
                          <a:solidFill>
                            <a:srgbClr val="000000"/>
                          </a:solidFill>
                          <a:effectLst/>
                          <a:latin typeface="Calibri" panose="020F0502020204030204" pitchFamily="34" charset="0"/>
                        </a:rPr>
                        <a:t> and 8</a:t>
                      </a:r>
                      <a:r>
                        <a:rPr lang="en-US" sz="1600" b="0" i="0" u="none" strike="noStrike" baseline="30000" dirty="0" smtClean="0">
                          <a:solidFill>
                            <a:srgbClr val="000000"/>
                          </a:solidFill>
                          <a:effectLst/>
                          <a:latin typeface="Calibri" panose="020F0502020204030204" pitchFamily="34" charset="0"/>
                        </a:rPr>
                        <a:t>th</a:t>
                      </a:r>
                      <a:r>
                        <a:rPr lang="en-US" sz="1600" b="0" i="0" u="none" strike="noStrike" baseline="0" dirty="0" smtClean="0">
                          <a:solidFill>
                            <a:srgbClr val="000000"/>
                          </a:solidFill>
                          <a:effectLst/>
                          <a:latin typeface="Calibri" panose="020F0502020204030204" pitchFamily="34" charset="0"/>
                        </a:rPr>
                        <a:t> exams (no longer assess standards from previous grades; instead they will measure skills taught in that grade level)</a:t>
                      </a:r>
                    </a:p>
                    <a:p>
                      <a:pPr algn="ctr" fontAlgn="ctr"/>
                      <a:endParaRPr lang="en-US" sz="1600" b="0" i="0" u="none" strike="noStrike" baseline="0" dirty="0" smtClean="0">
                        <a:solidFill>
                          <a:srgbClr val="000000"/>
                        </a:solidFill>
                        <a:effectLst/>
                        <a:latin typeface="Calibri" panose="020F0502020204030204" pitchFamily="34" charset="0"/>
                      </a:endParaRPr>
                    </a:p>
                    <a:p>
                      <a:pPr marL="0" indent="0" algn="l" fontAlgn="ctr">
                        <a:buFont typeface="Arial"/>
                        <a:buNone/>
                      </a:pPr>
                      <a:r>
                        <a:rPr lang="en-US" sz="1600" b="0" i="0" u="none" strike="noStrike" baseline="0" dirty="0" smtClean="0">
                          <a:solidFill>
                            <a:srgbClr val="000000"/>
                          </a:solidFill>
                          <a:effectLst/>
                          <a:latin typeface="Calibri" panose="020F0502020204030204" pitchFamily="34" charset="0"/>
                        </a:rPr>
                        <a:t> </a:t>
                      </a: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00" b="0" i="1"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sz="1600" b="0" i="1" u="none" strike="noStrike"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LEAP and </a:t>
                      </a:r>
                      <a:r>
                        <a:rPr lang="en-US" sz="1600" b="0" i="1" u="none" strike="noStrike" dirty="0" err="1" smtClean="0">
                          <a:solidFill>
                            <a:srgbClr val="000000"/>
                          </a:solidFill>
                          <a:effectLst/>
                          <a:latin typeface="Calibri" panose="020F0502020204030204" pitchFamily="34" charset="0"/>
                        </a:rPr>
                        <a:t>i</a:t>
                      </a:r>
                      <a:r>
                        <a:rPr lang="en-US" sz="1600" b="0" i="0" u="none" strike="noStrike" dirty="0" err="1" smtClean="0">
                          <a:solidFill>
                            <a:srgbClr val="000000"/>
                          </a:solidFill>
                          <a:effectLst/>
                          <a:latin typeface="Calibri" panose="020F0502020204030204" pitchFamily="34" charset="0"/>
                        </a:rPr>
                        <a:t>LEAP</a:t>
                      </a:r>
                      <a:r>
                        <a:rPr lang="en-US" sz="1600" b="0" i="0" u="none" strike="noStrike" dirty="0" smtClean="0">
                          <a:solidFill>
                            <a:srgbClr val="000000"/>
                          </a:solidFill>
                          <a:effectLst/>
                          <a:latin typeface="Calibri" panose="020F0502020204030204" pitchFamily="34" charset="0"/>
                        </a:rPr>
                        <a:t> 2025</a:t>
                      </a:r>
                      <a:endParaRPr lang="en-US" sz="16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sz="1000" b="1"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Calibri" panose="020F0502020204030204" pitchFamily="34" charset="0"/>
                        </a:rPr>
                        <a:t>Improvements</a:t>
                      </a:r>
                      <a:r>
                        <a:rPr lang="en-US" sz="1600" b="0" i="1" u="none" strike="noStrike" baseline="0" dirty="0" smtClean="0">
                          <a:solidFill>
                            <a:srgbClr val="000000"/>
                          </a:solidFill>
                          <a:effectLst/>
                          <a:latin typeface="Calibri" panose="020F0502020204030204" pitchFamily="34" charset="0"/>
                        </a:rPr>
                        <a:t>: </a:t>
                      </a:r>
                      <a:endParaRPr lang="en-US" sz="1600" b="0" i="0" u="none" strike="noStrike" dirty="0" smtClean="0">
                        <a:solidFill>
                          <a:srgbClr val="000000"/>
                        </a:solidFill>
                        <a:effectLst/>
                        <a:latin typeface="Calibri" panose="020F0502020204030204" pitchFamily="34" charset="0"/>
                      </a:endParaRPr>
                    </a:p>
                    <a:p>
                      <a:pPr marL="285750" indent="-171450" algn="l" fontAlgn="ctr">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Grade-specific 4</a:t>
                      </a:r>
                      <a:r>
                        <a:rPr lang="en-US" sz="1600" b="0" i="0" u="none" strike="noStrike" baseline="30000" dirty="0" smtClean="0">
                          <a:solidFill>
                            <a:srgbClr val="000000"/>
                          </a:solidFill>
                          <a:effectLst/>
                          <a:latin typeface="Calibri" panose="020F0502020204030204" pitchFamily="34" charset="0"/>
                        </a:rPr>
                        <a:t>th</a:t>
                      </a:r>
                      <a:r>
                        <a:rPr lang="en-US" sz="1600" b="0" i="0" u="none" strike="noStrike" baseline="0" dirty="0" smtClean="0">
                          <a:solidFill>
                            <a:srgbClr val="000000"/>
                          </a:solidFill>
                          <a:effectLst/>
                          <a:latin typeface="Calibri" panose="020F0502020204030204" pitchFamily="34" charset="0"/>
                        </a:rPr>
                        <a:t> and 8</a:t>
                      </a:r>
                      <a:r>
                        <a:rPr lang="en-US" sz="1600" b="0" i="0" u="none" strike="noStrike" baseline="30000" dirty="0" smtClean="0">
                          <a:solidFill>
                            <a:srgbClr val="000000"/>
                          </a:solidFill>
                          <a:effectLst/>
                          <a:latin typeface="Calibri" panose="020F0502020204030204" pitchFamily="34" charset="0"/>
                        </a:rPr>
                        <a:t>th</a:t>
                      </a:r>
                      <a:r>
                        <a:rPr lang="en-US" sz="1600" b="0" i="0" u="none" strike="noStrike" baseline="0" dirty="0" smtClean="0">
                          <a:solidFill>
                            <a:srgbClr val="000000"/>
                          </a:solidFill>
                          <a:effectLst/>
                          <a:latin typeface="Calibri" panose="020F0502020204030204" pitchFamily="34" charset="0"/>
                        </a:rPr>
                        <a:t> exams (no longer assess standards from previous grades; instead they will measure skills taught in that grade level) </a:t>
                      </a:r>
                    </a:p>
                    <a:p>
                      <a:pPr marL="285750" indent="-171450" algn="l" fontAlgn="ctr">
                        <a:buFont typeface="Arial"/>
                        <a:buChar char="•"/>
                      </a:pPr>
                      <a:r>
                        <a:rPr lang="en-US" sz="1600" b="0" i="0" u="none" strike="noStrike" baseline="0" dirty="0" smtClean="0">
                          <a:solidFill>
                            <a:srgbClr val="000000"/>
                          </a:solidFill>
                          <a:effectLst/>
                          <a:latin typeface="Calibri" panose="020F0502020204030204" pitchFamily="34" charset="0"/>
                        </a:rPr>
                        <a:t>Aligned to 2011 Louisiana standards</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baseline="0" dirty="0" smtClean="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r>
            </a:tbl>
          </a:graphicData>
        </a:graphic>
      </p:graphicFrame>
      <p:sp>
        <p:nvSpPr>
          <p:cNvPr id="9" name="Pentagon 8"/>
          <p:cNvSpPr/>
          <p:nvPr/>
        </p:nvSpPr>
        <p:spPr>
          <a:xfrm>
            <a:off x="85725" y="2743200"/>
            <a:ext cx="1152525" cy="542926"/>
          </a:xfrm>
          <a:prstGeom prst="homePlate">
            <a:avLst/>
          </a:prstGeom>
          <a:solidFill>
            <a:schemeClr val="bg1">
              <a:lumMod val="6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Future</a:t>
            </a:r>
          </a:p>
        </p:txBody>
      </p:sp>
      <p:sp>
        <p:nvSpPr>
          <p:cNvPr id="10" name="Pentagon 9"/>
          <p:cNvSpPr/>
          <p:nvPr/>
        </p:nvSpPr>
        <p:spPr>
          <a:xfrm>
            <a:off x="66675" y="1781175"/>
            <a:ext cx="1143000" cy="381000"/>
          </a:xfrm>
          <a:prstGeom prst="homePlate">
            <a:avLst/>
          </a:prstGeom>
          <a:solidFill>
            <a:schemeClr val="bg1">
              <a:lumMod val="8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Current</a:t>
            </a:r>
          </a:p>
        </p:txBody>
      </p:sp>
    </p:spTree>
    <p:extLst>
      <p:ext uri="{BB962C8B-B14F-4D97-AF65-F5344CB8AC3E}">
        <p14:creationId xmlns:p14="http://schemas.microsoft.com/office/powerpoint/2010/main" val="242380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dirty="0" smtClean="0">
                <a:latin typeface="Chalkduster" charset="0"/>
                <a:cs typeface="Arial" pitchFamily="34" charset="0"/>
              </a:rPr>
              <a:t>High School: Reduce Testing</a:t>
            </a:r>
            <a:endParaRPr lang="en-US" sz="3200" dirty="0">
              <a:latin typeface="Chalkduster" charset="0"/>
              <a:cs typeface="Arial" pitchFamily="34" charset="0"/>
            </a:endParaRPr>
          </a:p>
        </p:txBody>
      </p:sp>
      <p:sp>
        <p:nvSpPr>
          <p:cNvPr id="13" name="Footer Placeholder 12"/>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9983655"/>
              </p:ext>
            </p:extLst>
          </p:nvPr>
        </p:nvGraphicFramePr>
        <p:xfrm>
          <a:off x="381000" y="1228156"/>
          <a:ext cx="8534401" cy="5172644"/>
        </p:xfrm>
        <a:graphic>
          <a:graphicData uri="http://schemas.openxmlformats.org/drawingml/2006/table">
            <a:tbl>
              <a:tblPr/>
              <a:tblGrid>
                <a:gridCol w="1066802"/>
                <a:gridCol w="4876798"/>
                <a:gridCol w="1219200"/>
                <a:gridCol w="1371601"/>
              </a:tblGrid>
              <a:tr h="252798">
                <a:tc>
                  <a:txBody>
                    <a:bodyPr/>
                    <a:lstStyle/>
                    <a:p>
                      <a:pPr algn="ctr" fontAlgn="b"/>
                      <a:r>
                        <a:rPr lang="en-US" sz="1600" b="1" i="0" u="none" strike="noStrike" dirty="0">
                          <a:solidFill>
                            <a:schemeClr val="tx1"/>
                          </a:solidFill>
                          <a:effectLst/>
                          <a:latin typeface="Calibri" panose="020F0502020204030204" pitchFamily="34" charset="0"/>
                        </a:rPr>
                        <a:t>Grade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smtClean="0">
                          <a:solidFill>
                            <a:schemeClr val="tx1"/>
                          </a:solidFill>
                          <a:effectLst/>
                          <a:latin typeface="Calibri" panose="020F0502020204030204" pitchFamily="34" charset="0"/>
                        </a:rPr>
                        <a:t>ELA and Math</a:t>
                      </a:r>
                      <a:endParaRPr lang="en-US" sz="1600" b="1" i="0" u="none" strike="noStrike" dirty="0">
                        <a:solidFill>
                          <a:schemeClr val="tx1"/>
                        </a:solidFill>
                        <a:effectLst/>
                        <a:latin typeface="Calibri" panose="020F0502020204030204" pitchFamily="34" charset="0"/>
                      </a:endParaRP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Science</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US" sz="1600" b="1" i="0" u="none" strike="noStrike" dirty="0">
                          <a:solidFill>
                            <a:schemeClr val="tx1"/>
                          </a:solidFill>
                          <a:effectLst/>
                          <a:latin typeface="Calibri" panose="020F0502020204030204" pitchFamily="34" charset="0"/>
                        </a:rPr>
                        <a:t>Social Studies</a:t>
                      </a:r>
                    </a:p>
                  </a:txBody>
                  <a:tcPr marL="6283" marR="6283" marT="6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1414646">
                <a:tc>
                  <a:txBody>
                    <a:bodyPr/>
                    <a:lstStyle/>
                    <a:p>
                      <a:pPr algn="l" fontAlgn="b"/>
                      <a:endParaRPr lang="en-US" sz="1000" b="0" i="0" u="none" strike="noStrike" dirty="0" smtClean="0">
                        <a:solidFill>
                          <a:srgbClr val="000000"/>
                        </a:solidFill>
                        <a:effectLst/>
                        <a:latin typeface="Calibri" panose="020F0502020204030204" pitchFamily="34" charset="0"/>
                      </a:endParaRPr>
                    </a:p>
                    <a:p>
                      <a:pPr algn="ctr" fontAlgn="b"/>
                      <a:r>
                        <a:rPr lang="en-US" sz="1600" b="1" i="0" u="none" strike="noStrike" dirty="0" smtClean="0">
                          <a:solidFill>
                            <a:srgbClr val="000000"/>
                          </a:solidFill>
                          <a:effectLst/>
                          <a:latin typeface="Calibri" panose="020F0502020204030204" pitchFamily="34" charset="0"/>
                        </a:rPr>
                        <a:t>High</a:t>
                      </a:r>
                      <a:r>
                        <a:rPr lang="en-US" sz="1600" b="1" i="0" u="none" strike="noStrike" baseline="0" dirty="0" smtClean="0">
                          <a:solidFill>
                            <a:srgbClr val="000000"/>
                          </a:solidFill>
                          <a:effectLst/>
                          <a:latin typeface="Calibri" panose="020F0502020204030204" pitchFamily="34" charset="0"/>
                        </a:rPr>
                        <a:t>   School</a:t>
                      </a:r>
                      <a:endParaRPr lang="en-US" sz="1600" b="1"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marL="285750" indent="-285750" algn="l" fontAlgn="ctr">
                        <a:buFont typeface="Arial" panose="020B0604020202020204" pitchFamily="34" charset="0"/>
                        <a:buChar char="•"/>
                      </a:pPr>
                      <a:endParaRPr lang="en-US" sz="1000" b="0" i="0" u="none" strike="noStrike" dirty="0" smtClean="0">
                        <a:solidFill>
                          <a:srgbClr val="000000"/>
                        </a:solidFill>
                        <a:effectLst/>
                        <a:latin typeface="Calibri" panose="020F0502020204030204" pitchFamily="34" charset="0"/>
                      </a:endParaRPr>
                    </a:p>
                    <a:p>
                      <a:pPr marL="285750" indent="-171450" algn="l" fontAlgn="ctr">
                        <a:buFont typeface="Arial" panose="020B0604020202020204" pitchFamily="34" charset="0"/>
                        <a:buChar char="•"/>
                      </a:pPr>
                      <a:r>
                        <a:rPr lang="en-US" sz="1600" b="1" i="0" u="none" strike="noStrike" dirty="0" smtClean="0">
                          <a:solidFill>
                            <a:srgbClr val="000000"/>
                          </a:solidFill>
                          <a:effectLst/>
                          <a:latin typeface="Calibri" panose="020F0502020204030204" pitchFamily="34" charset="0"/>
                        </a:rPr>
                        <a:t>Grade 9:</a:t>
                      </a:r>
                      <a:r>
                        <a:rPr lang="en-US" sz="1600" b="1" i="0" u="none" strike="noStrike" baseline="0" dirty="0" smtClean="0">
                          <a:solidFill>
                            <a:srgbClr val="000000"/>
                          </a:solidFill>
                          <a:effectLst/>
                          <a:latin typeface="Calibri" panose="020F0502020204030204" pitchFamily="34" charset="0"/>
                        </a:rPr>
                        <a:t> 2 math; 1 ELA </a:t>
                      </a:r>
                      <a:r>
                        <a:rPr lang="en-US" sz="1600" b="0" i="1" u="none" strike="noStrike" baseline="0" dirty="0" smtClean="0">
                          <a:solidFill>
                            <a:srgbClr val="000000"/>
                          </a:solidFill>
                          <a:effectLst/>
                          <a:latin typeface="Calibri" panose="020F0502020204030204" pitchFamily="34" charset="0"/>
                        </a:rPr>
                        <a:t>(EOC and EXPLORE)</a:t>
                      </a:r>
                    </a:p>
                    <a:p>
                      <a:pPr marL="285750" indent="-171450" algn="l" fontAlgn="ctr">
                        <a:buFont typeface="Arial" panose="020B0604020202020204" pitchFamily="34" charset="0"/>
                        <a:buChar char="•"/>
                      </a:pPr>
                      <a:r>
                        <a:rPr lang="en-US" sz="1600" b="1" i="0" u="none" strike="noStrike" baseline="0" dirty="0" smtClean="0">
                          <a:solidFill>
                            <a:srgbClr val="000000"/>
                          </a:solidFill>
                          <a:effectLst/>
                          <a:latin typeface="Calibri" panose="020F0502020204030204" pitchFamily="34" charset="0"/>
                        </a:rPr>
                        <a:t>Grade 10: 2 math; 2 ELA </a:t>
                      </a:r>
                      <a:r>
                        <a:rPr lang="en-US" sz="1600" b="0" i="1" u="none" strike="noStrike" baseline="0" dirty="0" smtClean="0">
                          <a:solidFill>
                            <a:srgbClr val="000000"/>
                          </a:solidFill>
                          <a:effectLst/>
                          <a:latin typeface="Calibri" panose="020F0502020204030204" pitchFamily="34" charset="0"/>
                        </a:rPr>
                        <a:t>(EOCs and PLAN)</a:t>
                      </a:r>
                    </a:p>
                    <a:p>
                      <a:pPr marL="285750" indent="-171450" algn="l" fontAlgn="ctr">
                        <a:buFont typeface="Arial" panose="020B0604020202020204" pitchFamily="34" charset="0"/>
                        <a:buChar char="•"/>
                      </a:pPr>
                      <a:r>
                        <a:rPr lang="en-US" sz="1600" b="1" i="0" u="none" strike="noStrike" baseline="0" dirty="0" smtClean="0">
                          <a:solidFill>
                            <a:srgbClr val="000000"/>
                          </a:solidFill>
                          <a:effectLst/>
                          <a:latin typeface="Calibri" panose="020F0502020204030204" pitchFamily="34" charset="0"/>
                        </a:rPr>
                        <a:t>Grade 11: 1 math; 2 ELA </a:t>
                      </a:r>
                      <a:r>
                        <a:rPr lang="en-US" sz="1600" b="0" i="1" u="none" strike="noStrike" baseline="0" dirty="0" smtClean="0">
                          <a:solidFill>
                            <a:srgbClr val="000000"/>
                          </a:solidFill>
                          <a:effectLst/>
                          <a:latin typeface="Calibri" panose="020F0502020204030204" pitchFamily="34" charset="0"/>
                        </a:rPr>
                        <a:t>(EOCs and  ACT)</a:t>
                      </a: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000" b="0" i="1" u="none" strike="noStrike" baseline="0"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1" u="none" strike="noStrike" baseline="0" dirty="0" smtClean="0">
                          <a:solidFill>
                            <a:srgbClr val="000000"/>
                          </a:solidFill>
                          <a:effectLst/>
                          <a:latin typeface="Calibri" panose="020F0502020204030204" pitchFamily="34" charset="0"/>
                        </a:rPr>
                        <a:t> Optional</a:t>
                      </a:r>
                      <a:r>
                        <a:rPr lang="en-US" sz="1600" b="0" i="0" u="none" strike="noStrike" baseline="0" dirty="0" smtClean="0">
                          <a:solidFill>
                            <a:srgbClr val="000000"/>
                          </a:solidFill>
                          <a:effectLst/>
                          <a:latin typeface="Calibri" panose="020F0502020204030204" pitchFamily="34" charset="0"/>
                        </a:rPr>
                        <a:t>: WorkKeys, AP, IP, CLEP </a:t>
                      </a:r>
                    </a:p>
                    <a:p>
                      <a:pPr marL="0" indent="0" algn="l" fontAlgn="ctr">
                        <a:buFont typeface="Arial" panose="020B0604020202020204" pitchFamily="34" charset="0"/>
                        <a:buNone/>
                      </a:pPr>
                      <a:endParaRPr lang="en-US" sz="10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marL="0" indent="0" algn="l" fontAlgn="ctr">
                        <a:buFont typeface="Arial" panose="020B0604020202020204" pitchFamily="34" charset="0"/>
                        <a:buNone/>
                      </a:pPr>
                      <a:endParaRPr lang="en-US" sz="1000" b="0" i="0" u="none" strike="noStrike" baseline="0" dirty="0" smtClean="0">
                        <a:solidFill>
                          <a:srgbClr val="000000"/>
                        </a:solidFill>
                        <a:effectLst/>
                        <a:latin typeface="Calibri" panose="020F0502020204030204" pitchFamily="34" charset="0"/>
                      </a:endParaRPr>
                    </a:p>
                    <a:p>
                      <a:pPr marL="0" indent="0" algn="ctr" fontAlgn="ctr">
                        <a:buFont typeface="Arial" panose="020B0604020202020204" pitchFamily="34" charset="0"/>
                        <a:buNone/>
                      </a:pPr>
                      <a:r>
                        <a:rPr lang="en-US" sz="1600" b="0" i="0" u="none" strike="noStrike" baseline="0" dirty="0" smtClean="0">
                          <a:solidFill>
                            <a:srgbClr val="000000"/>
                          </a:solidFill>
                          <a:effectLst/>
                          <a:latin typeface="Calibri" panose="020F0502020204030204" pitchFamily="34" charset="0"/>
                        </a:rPr>
                        <a:t> Biology EOC</a:t>
                      </a:r>
                    </a:p>
                    <a:p>
                      <a:pPr algn="ctr" fontAlgn="ctr"/>
                      <a:endParaRPr lang="en-US" sz="1600" b="0" i="0" u="none" strike="noStrike" baseline="0" dirty="0" smtClean="0">
                        <a:solidFill>
                          <a:srgbClr val="000000"/>
                        </a:solidFill>
                        <a:effectLst/>
                        <a:latin typeface="Calibri" panose="020F0502020204030204" pitchFamily="34" charset="0"/>
                      </a:endParaRPr>
                    </a:p>
                    <a:p>
                      <a:pPr algn="ctr" fontAlgn="ct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baseline="0"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baseline="0" dirty="0" smtClean="0">
                          <a:solidFill>
                            <a:srgbClr val="000000"/>
                          </a:solidFill>
                          <a:effectLst/>
                          <a:latin typeface="Calibri" panose="020F0502020204030204" pitchFamily="34" charset="0"/>
                        </a:rPr>
                        <a:t> US History EOC</a:t>
                      </a: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alpha val="80000"/>
                      </a:schemeClr>
                    </a:solidFill>
                  </a:tcPr>
                </a:tc>
              </a:tr>
              <a:tr h="1471997">
                <a:tc>
                  <a:txBody>
                    <a:bodyPr/>
                    <a:lstStyle/>
                    <a:p>
                      <a:pPr algn="l" fontAlgn="b"/>
                      <a:endParaRPr lang="en-US" sz="1000" b="0" i="0" u="none" strike="noStrike" dirty="0" smtClean="0">
                        <a:solidFill>
                          <a:srgbClr val="000000"/>
                        </a:solidFill>
                        <a:effectLst/>
                        <a:latin typeface="Calibri" panose="020F0502020204030204" pitchFamily="34" charset="0"/>
                      </a:endParaRPr>
                    </a:p>
                    <a:p>
                      <a:pPr algn="ctr" fontAlgn="b"/>
                      <a:r>
                        <a:rPr lang="en-US" sz="1600" b="1" i="0" u="none" strike="noStrike" dirty="0" smtClean="0">
                          <a:solidFill>
                            <a:srgbClr val="000000"/>
                          </a:solidFill>
                          <a:effectLst/>
                          <a:latin typeface="Calibri" panose="020F0502020204030204" pitchFamily="34" charset="0"/>
                        </a:rPr>
                        <a:t>High </a:t>
                      </a:r>
                    </a:p>
                    <a:p>
                      <a:pPr algn="ctr" fontAlgn="b"/>
                      <a:r>
                        <a:rPr lang="en-US" sz="1600" b="1" i="0" u="none" strike="noStrike" dirty="0" smtClean="0">
                          <a:solidFill>
                            <a:srgbClr val="000000"/>
                          </a:solidFill>
                          <a:effectLst/>
                          <a:latin typeface="Calibri" panose="020F0502020204030204" pitchFamily="34" charset="0"/>
                        </a:rPr>
                        <a:t>School</a:t>
                      </a:r>
                      <a:r>
                        <a:rPr lang="en-US" sz="1600" b="0" i="0" u="none" strike="noStrike" dirty="0" smtClean="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indent="0" algn="l" fontAlgn="ctr">
                        <a:buFont typeface="Arial" panose="020B0604020202020204" pitchFamily="34" charset="0"/>
                        <a:buNone/>
                      </a:pPr>
                      <a:endParaRPr lang="en-US" sz="1000" b="0" i="1" u="none" strike="noStrike" dirty="0" smtClean="0">
                        <a:solidFill>
                          <a:srgbClr val="000000"/>
                        </a:solidFill>
                        <a:effectLst/>
                        <a:latin typeface="Calibri" panose="020F0502020204030204" pitchFamily="34" charset="0"/>
                      </a:endParaRPr>
                    </a:p>
                    <a:p>
                      <a:pPr marL="0" indent="0" algn="l" fontAlgn="ctr">
                        <a:buFont typeface="Arial" panose="020B0604020202020204" pitchFamily="34" charset="0"/>
                        <a:buNone/>
                      </a:pPr>
                      <a:r>
                        <a:rPr lang="en-US" sz="1600" b="0" i="1" u="none" strike="noStrike" dirty="0" smtClean="0">
                          <a:solidFill>
                            <a:srgbClr val="000000"/>
                          </a:solidFill>
                          <a:effectLst/>
                          <a:latin typeface="Calibri" panose="020F0502020204030204" pitchFamily="34" charset="0"/>
                        </a:rPr>
                        <a:t> </a:t>
                      </a:r>
                      <a:r>
                        <a:rPr lang="en-US" sz="1600" b="1" i="1" u="none" strike="noStrike" dirty="0" smtClean="0">
                          <a:solidFill>
                            <a:srgbClr val="000000"/>
                          </a:solidFill>
                          <a:effectLst/>
                          <a:latin typeface="Calibri" panose="020F0502020204030204" pitchFamily="34" charset="0"/>
                        </a:rPr>
                        <a:t>Goal</a:t>
                      </a:r>
                      <a:r>
                        <a:rPr lang="en-US" sz="1600" b="0" i="1" u="none" strike="noStrike" dirty="0" smtClean="0">
                          <a:solidFill>
                            <a:srgbClr val="000000"/>
                          </a:solidFill>
                          <a:effectLst/>
                          <a:latin typeface="Calibri" panose="020F0502020204030204" pitchFamily="34" charset="0"/>
                        </a:rPr>
                        <a:t>: Reduce testing and align to student pathways.</a:t>
                      </a:r>
                    </a:p>
                    <a:p>
                      <a:pPr marL="0" indent="0" algn="l" fontAlgn="ctr">
                        <a:buFont typeface="Arial" panose="020B0604020202020204" pitchFamily="34" charset="0"/>
                        <a:buNone/>
                      </a:pPr>
                      <a:endParaRPr lang="en-US" sz="1000" b="0" i="1" u="none" strike="noStrike" dirty="0" smtClean="0">
                        <a:solidFill>
                          <a:srgbClr val="000000"/>
                        </a:solidFill>
                        <a:effectLst/>
                        <a:latin typeface="Calibri" panose="020F0502020204030204" pitchFamily="34" charset="0"/>
                      </a:endParaRPr>
                    </a:p>
                    <a:p>
                      <a:pPr marL="0" indent="0" algn="l" fontAlgn="ctr">
                        <a:buFont typeface="Arial" panose="020B0604020202020204" pitchFamily="34" charset="0"/>
                        <a:buNone/>
                      </a:pPr>
                      <a:r>
                        <a:rPr lang="en-US" sz="1600" b="1" i="1" u="none" strike="noStrike" dirty="0" smtClean="0">
                          <a:solidFill>
                            <a:srgbClr val="000000"/>
                          </a:solidFill>
                          <a:effectLst/>
                          <a:latin typeface="Calibri" panose="020F0502020204030204" pitchFamily="34" charset="0"/>
                        </a:rPr>
                        <a:t> Improvements</a:t>
                      </a:r>
                      <a:r>
                        <a:rPr lang="en-US" sz="1600" b="0" i="1" u="none" strike="noStrike" baseline="0" dirty="0" smtClean="0">
                          <a:solidFill>
                            <a:srgbClr val="000000"/>
                          </a:solidFill>
                          <a:effectLst/>
                          <a:latin typeface="Calibri" panose="020F0502020204030204" pitchFamily="34" charset="0"/>
                        </a:rPr>
                        <a:t>: </a:t>
                      </a:r>
                    </a:p>
                    <a:p>
                      <a:pPr marL="285750" indent="-171450" algn="l" fontAlgn="ctr">
                        <a:buFont typeface="Arial" panose="020B0604020202020204" pitchFamily="34" charset="0"/>
                        <a:buChar char="•"/>
                      </a:pPr>
                      <a:r>
                        <a:rPr lang="en-US" sz="1600" b="0" i="0" u="none" strike="noStrike" baseline="0" dirty="0" smtClean="0">
                          <a:solidFill>
                            <a:srgbClr val="000000"/>
                          </a:solidFill>
                          <a:effectLst/>
                          <a:latin typeface="Calibri" panose="020F0502020204030204" pitchFamily="34" charset="0"/>
                        </a:rPr>
                        <a:t>Single assessment system in grades 9-10</a:t>
                      </a:r>
                    </a:p>
                    <a:p>
                      <a:pPr marL="742950" lvl="1" indent="-285750" algn="l" fontAlgn="ctr">
                        <a:buFont typeface="Arial" panose="020B0604020202020204" pitchFamily="34" charset="0"/>
                        <a:buChar char="•"/>
                      </a:pPr>
                      <a:r>
                        <a:rPr lang="en-US" sz="1600" b="1" i="0" u="none" strike="noStrike" baseline="0" dirty="0" smtClean="0">
                          <a:solidFill>
                            <a:srgbClr val="000000"/>
                          </a:solidFill>
                          <a:effectLst/>
                          <a:latin typeface="Calibri" panose="020F0502020204030204" pitchFamily="34" charset="0"/>
                        </a:rPr>
                        <a:t>Grade 9: 1 math; 1 ELA </a:t>
                      </a:r>
                      <a:r>
                        <a:rPr lang="en-US" sz="1600" b="0" i="1" u="none" strike="noStrike" baseline="0" dirty="0" smtClean="0">
                          <a:solidFill>
                            <a:srgbClr val="000000"/>
                          </a:solidFill>
                          <a:effectLst/>
                          <a:latin typeface="Calibri" panose="020F0502020204030204" pitchFamily="34" charset="0"/>
                        </a:rPr>
                        <a:t>(EOCs)</a:t>
                      </a:r>
                    </a:p>
                    <a:p>
                      <a:pPr marL="742950" lvl="1" indent="-285750" algn="l" fontAlgn="ctr">
                        <a:buFont typeface="Arial" panose="020B0604020202020204" pitchFamily="34" charset="0"/>
                        <a:buChar char="•"/>
                      </a:pPr>
                      <a:r>
                        <a:rPr lang="en-US" sz="1600" b="1" i="0" u="none" strike="noStrike" baseline="0" dirty="0" smtClean="0">
                          <a:solidFill>
                            <a:srgbClr val="000000"/>
                          </a:solidFill>
                          <a:effectLst/>
                          <a:latin typeface="Calibri" panose="020F0502020204030204" pitchFamily="34" charset="0"/>
                        </a:rPr>
                        <a:t>Grade 10: 1 math; 1 ELA </a:t>
                      </a:r>
                      <a:r>
                        <a:rPr lang="en-US" sz="1600" b="0" i="1" u="none" strike="noStrike" baseline="0" dirty="0" smtClean="0">
                          <a:solidFill>
                            <a:srgbClr val="000000"/>
                          </a:solidFill>
                          <a:effectLst/>
                          <a:latin typeface="Calibri" panose="020F0502020204030204" pitchFamily="34" charset="0"/>
                        </a:rPr>
                        <a:t>(EOCs)</a:t>
                      </a:r>
                    </a:p>
                    <a:p>
                      <a:pPr marL="742950" lvl="1" indent="-285750" algn="l" fontAlgn="ctr">
                        <a:buFont typeface="Arial" panose="020B0604020202020204" pitchFamily="34" charset="0"/>
                        <a:buChar char="•"/>
                      </a:pPr>
                      <a:r>
                        <a:rPr lang="en-US" sz="1600" b="1" i="0" u="none" strike="noStrike" baseline="0" dirty="0" smtClean="0">
                          <a:solidFill>
                            <a:srgbClr val="000000"/>
                          </a:solidFill>
                          <a:effectLst/>
                          <a:latin typeface="Calibri" panose="020F0502020204030204" pitchFamily="34" charset="0"/>
                        </a:rPr>
                        <a:t>Grade 11: 1 math; 1 ELA </a:t>
                      </a:r>
                      <a:r>
                        <a:rPr lang="en-US" sz="1600" b="0" i="1" u="none" strike="noStrike" baseline="0" dirty="0" smtClean="0">
                          <a:solidFill>
                            <a:srgbClr val="000000"/>
                          </a:solidFill>
                          <a:effectLst/>
                          <a:latin typeface="Calibri" panose="020F0502020204030204" pitchFamily="34" charset="0"/>
                        </a:rPr>
                        <a:t>(ACT)</a:t>
                      </a:r>
                    </a:p>
                    <a:p>
                      <a:pPr marL="285750" indent="-171450" algn="l" fontAlgn="ctr">
                        <a:buFont typeface="Arial" panose="020B0604020202020204" pitchFamily="34" charset="0"/>
                        <a:buChar char="•"/>
                      </a:pPr>
                      <a:r>
                        <a:rPr lang="en-US" sz="1600" kern="1200" dirty="0" smtClean="0">
                          <a:solidFill>
                            <a:schemeClr val="tx1"/>
                          </a:solidFill>
                          <a:effectLst/>
                          <a:latin typeface="Calibri" panose="020F0502020204030204" pitchFamily="34" charset="0"/>
                          <a:ea typeface="+mn-ea"/>
                          <a:cs typeface="+mn-cs"/>
                        </a:rPr>
                        <a:t>Aligned</a:t>
                      </a:r>
                      <a:r>
                        <a:rPr lang="en-US" sz="1600" kern="1200" baseline="0" dirty="0" smtClean="0">
                          <a:solidFill>
                            <a:schemeClr val="tx1"/>
                          </a:solidFill>
                          <a:effectLst/>
                          <a:latin typeface="Calibri" panose="020F0502020204030204" pitchFamily="34" charset="0"/>
                          <a:ea typeface="+mn-ea"/>
                          <a:cs typeface="+mn-cs"/>
                        </a:rPr>
                        <a:t> with </a:t>
                      </a:r>
                      <a:r>
                        <a:rPr lang="en-US" sz="1600" kern="1200" dirty="0" smtClean="0">
                          <a:solidFill>
                            <a:schemeClr val="tx1"/>
                          </a:solidFill>
                          <a:effectLst/>
                          <a:latin typeface="Calibri" panose="020F0502020204030204" pitchFamily="34" charset="0"/>
                          <a:ea typeface="+mn-ea"/>
                          <a:cs typeface="+mn-cs"/>
                        </a:rPr>
                        <a:t>assessments in grade 3-8</a:t>
                      </a:r>
                      <a:endParaRPr lang="en-US" sz="1600" kern="1200" baseline="0" dirty="0" smtClean="0">
                        <a:solidFill>
                          <a:schemeClr val="tx1"/>
                        </a:solidFill>
                        <a:effectLst/>
                        <a:latin typeface="Calibri" panose="020F0502020204030204" pitchFamily="34" charset="0"/>
                        <a:ea typeface="+mn-ea"/>
                        <a:cs typeface="+mn-cs"/>
                      </a:endParaRPr>
                    </a:p>
                    <a:p>
                      <a:pPr marL="285750" indent="-171450" algn="l" fontAlgn="ctr">
                        <a:buFont typeface="Arial" panose="020B0604020202020204" pitchFamily="34" charset="0"/>
                        <a:buChar char="•"/>
                      </a:pPr>
                      <a:r>
                        <a:rPr lang="en-US" sz="1600" kern="1200" dirty="0" smtClean="0">
                          <a:solidFill>
                            <a:schemeClr val="tx1"/>
                          </a:solidFill>
                          <a:effectLst/>
                          <a:latin typeface="Calibri" panose="020F0502020204030204" pitchFamily="34" charset="0"/>
                          <a:ea typeface="+mn-ea"/>
                          <a:cs typeface="+mn-cs"/>
                        </a:rPr>
                        <a:t>Include aligned diagnostic</a:t>
                      </a:r>
                      <a:r>
                        <a:rPr lang="en-US" sz="1600" kern="1200" baseline="0" dirty="0" smtClean="0">
                          <a:solidFill>
                            <a:schemeClr val="tx1"/>
                          </a:solidFill>
                          <a:effectLst/>
                          <a:latin typeface="Calibri" panose="020F0502020204030204" pitchFamily="34" charset="0"/>
                          <a:ea typeface="+mn-ea"/>
                          <a:cs typeface="+mn-cs"/>
                        </a:rPr>
                        <a:t> and formative assessments</a:t>
                      </a:r>
                    </a:p>
                    <a:p>
                      <a:pPr marL="285750" indent="-171450" algn="l" fontAlgn="ctr">
                        <a:buFont typeface="Arial" panose="020B0604020202020204" pitchFamily="34" charset="0"/>
                        <a:buChar char="•"/>
                      </a:pPr>
                      <a:r>
                        <a:rPr lang="en-US" sz="1600" kern="1200" baseline="0" dirty="0" smtClean="0">
                          <a:solidFill>
                            <a:schemeClr val="tx1"/>
                          </a:solidFill>
                          <a:effectLst/>
                          <a:latin typeface="Calibri" panose="020F0502020204030204" pitchFamily="34" charset="0"/>
                          <a:ea typeface="+mn-ea"/>
                          <a:cs typeface="+mn-cs"/>
                        </a:rPr>
                        <a:t>Questions include those in which Louisiana educators participate in development and review</a:t>
                      </a:r>
                    </a:p>
                    <a:p>
                      <a:pPr marL="285750" indent="-171450" algn="l" fontAlgn="ctr">
                        <a:buFont typeface="Arial" panose="020B0604020202020204" pitchFamily="34" charset="0"/>
                        <a:buChar char="•"/>
                      </a:pPr>
                      <a:r>
                        <a:rPr lang="en-US" sz="1600" kern="1200" baseline="0" dirty="0" smtClean="0">
                          <a:solidFill>
                            <a:schemeClr val="tx1"/>
                          </a:solidFill>
                          <a:effectLst/>
                          <a:latin typeface="Calibri" panose="020F0502020204030204" pitchFamily="34" charset="0"/>
                          <a:ea typeface="+mn-ea"/>
                          <a:cs typeface="+mn-cs"/>
                        </a:rPr>
                        <a:t>New sample test released each year for parents and educators (with exemplar student answers)</a:t>
                      </a:r>
                      <a:endParaRPr lang="en-US" sz="1600" b="0" i="1" u="none" strike="noStrike" baseline="0"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1" u="none" strike="noStrike" baseline="0" dirty="0" smtClean="0">
                          <a:solidFill>
                            <a:srgbClr val="000000"/>
                          </a:solidFill>
                          <a:effectLst/>
                          <a:latin typeface="Calibri" panose="020F0502020204030204" pitchFamily="34" charset="0"/>
                        </a:rPr>
                        <a:t> Optional</a:t>
                      </a:r>
                      <a:r>
                        <a:rPr lang="en-US" sz="1600" b="0" i="0" u="none" strike="noStrike" baseline="0" dirty="0" smtClean="0">
                          <a:solidFill>
                            <a:srgbClr val="000000"/>
                          </a:solidFill>
                          <a:effectLst/>
                          <a:latin typeface="Calibri" panose="020F0502020204030204" pitchFamily="34" charset="0"/>
                        </a:rPr>
                        <a:t>: WorkKeys, AP, IB, CLEP </a:t>
                      </a: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algn="l" fontAlgn="ctr"/>
                      <a:endParaRPr lang="en-US" sz="1000" b="0" i="1" u="none" strike="noStrike" dirty="0" smtClean="0">
                        <a:solidFill>
                          <a:srgbClr val="000000"/>
                        </a:solidFill>
                        <a:effectLst/>
                        <a:latin typeface="Calibri" panose="020F0502020204030204" pitchFamily="34" charset="0"/>
                      </a:endParaRPr>
                    </a:p>
                    <a:p>
                      <a:pPr algn="ctr" fontAlgn="ctr"/>
                      <a:r>
                        <a:rPr lang="en-US" sz="1600" b="0" i="1" u="none" strike="noStrike" dirty="0" smtClean="0">
                          <a:solidFill>
                            <a:srgbClr val="000000"/>
                          </a:solidFill>
                          <a:effectLst/>
                          <a:latin typeface="Calibri" panose="020F0502020204030204" pitchFamily="34" charset="0"/>
                        </a:rPr>
                        <a:t> No</a:t>
                      </a:r>
                      <a:r>
                        <a:rPr lang="en-US" sz="1600" b="0" i="1" u="none" strike="noStrike" baseline="0" dirty="0" smtClean="0">
                          <a:solidFill>
                            <a:srgbClr val="000000"/>
                          </a:solidFill>
                          <a:effectLst/>
                          <a:latin typeface="Calibri" panose="020F0502020204030204" pitchFamily="34" charset="0"/>
                        </a:rPr>
                        <a:t> change </a:t>
                      </a:r>
                      <a:endParaRPr lang="en-US" sz="1600" b="0" i="1" u="none" strike="noStrike" dirty="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000" b="0" i="1" u="none" strike="noStrike" dirty="0" smtClean="0">
                        <a:solidFill>
                          <a:srgbClr val="000000"/>
                        </a:solidFill>
                        <a:effectLst/>
                        <a:latin typeface="Calibri" panose="020F0502020204030204" pitchFamily="34" charset="0"/>
                      </a:endParaRPr>
                    </a:p>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600" b="0" i="1" u="none" strike="noStrike" dirty="0" smtClean="0">
                          <a:solidFill>
                            <a:srgbClr val="000000"/>
                          </a:solidFill>
                          <a:effectLst/>
                          <a:latin typeface="Calibri" panose="020F0502020204030204" pitchFamily="34" charset="0"/>
                        </a:rPr>
                        <a:t> No</a:t>
                      </a:r>
                      <a:r>
                        <a:rPr lang="en-US" sz="1600" b="0" i="1" u="none" strike="noStrike" baseline="0" dirty="0" smtClean="0">
                          <a:solidFill>
                            <a:srgbClr val="000000"/>
                          </a:solidFill>
                          <a:effectLst/>
                          <a:latin typeface="Calibri" panose="020F0502020204030204" pitchFamily="34" charset="0"/>
                        </a:rPr>
                        <a:t> change </a:t>
                      </a:r>
                      <a:endParaRPr lang="en-US" sz="1600" b="0" i="1"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sz="1600" b="0" i="0" u="none" strike="noStrike" baseline="0" dirty="0" smtClean="0">
                        <a:solidFill>
                          <a:srgbClr val="000000"/>
                        </a:solidFill>
                        <a:effectLst/>
                        <a:latin typeface="Calibri" panose="020F0502020204030204" pitchFamily="34" charset="0"/>
                      </a:endParaRPr>
                    </a:p>
                  </a:txBody>
                  <a:tcPr marL="6283" marR="6283" marT="62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alpha val="90000"/>
                      </a:schemeClr>
                    </a:solidFill>
                  </a:tcPr>
                </a:tc>
              </a:tr>
            </a:tbl>
          </a:graphicData>
        </a:graphic>
      </p:graphicFrame>
      <p:sp>
        <p:nvSpPr>
          <p:cNvPr id="7" name="Pentagon 6"/>
          <p:cNvSpPr/>
          <p:nvPr/>
        </p:nvSpPr>
        <p:spPr>
          <a:xfrm>
            <a:off x="76200" y="3581400"/>
            <a:ext cx="1295400" cy="619126"/>
          </a:xfrm>
          <a:prstGeom prst="homePlate">
            <a:avLst/>
          </a:prstGeom>
          <a:solidFill>
            <a:schemeClr val="bg1">
              <a:lumMod val="6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Future</a:t>
            </a:r>
          </a:p>
        </p:txBody>
      </p:sp>
      <p:sp>
        <p:nvSpPr>
          <p:cNvPr id="9" name="Pentagon 8"/>
          <p:cNvSpPr/>
          <p:nvPr/>
        </p:nvSpPr>
        <p:spPr>
          <a:xfrm>
            <a:off x="76200" y="2133600"/>
            <a:ext cx="1295400" cy="609600"/>
          </a:xfrm>
          <a:prstGeom prst="homePlate">
            <a:avLst/>
          </a:prstGeom>
          <a:solidFill>
            <a:schemeClr val="bg1">
              <a:lumMod val="85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solidFill>
                <a:latin typeface="Calibri" panose="020F0502020204030204" pitchFamily="34" charset="0"/>
                <a:cs typeface="Calibri" pitchFamily="34" charset="0"/>
              </a:rPr>
              <a:t>Current</a:t>
            </a:r>
          </a:p>
        </p:txBody>
      </p:sp>
    </p:spTree>
    <p:extLst>
      <p:ext uri="{BB962C8B-B14F-4D97-AF65-F5344CB8AC3E}">
        <p14:creationId xmlns:p14="http://schemas.microsoft.com/office/powerpoint/2010/main" val="419249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Agenda</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8" name="Rectangle 7"/>
          <p:cNvSpPr/>
          <p:nvPr/>
        </p:nvSpPr>
        <p:spPr>
          <a:xfrm>
            <a:off x="0" y="1600200"/>
            <a:ext cx="9144000" cy="3048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Content Placeholder 11"/>
          <p:cNvSpPr txBox="1">
            <a:spLocks/>
          </p:cNvSpPr>
          <p:nvPr/>
        </p:nvSpPr>
        <p:spPr>
          <a:xfrm>
            <a:off x="152400" y="1219200"/>
            <a:ext cx="8839200" cy="51816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Font typeface="Arial" pitchFamily="34" charset="0"/>
              <a:buNone/>
            </a:pPr>
            <a:r>
              <a:rPr lang="en-US" sz="1800" dirty="0" smtClean="0">
                <a:latin typeface="Calibri" panose="020F0502020204030204" pitchFamily="34" charset="0"/>
              </a:rPr>
              <a:t>LEAP 2025 Vision</a:t>
            </a:r>
          </a:p>
          <a:p>
            <a:pPr marL="0" indent="0">
              <a:spcBef>
                <a:spcPts val="200"/>
              </a:spcBef>
              <a:buNone/>
            </a:pPr>
            <a:r>
              <a:rPr lang="en-US" sz="1800" dirty="0">
                <a:latin typeface="Calibri" panose="020F0502020204030204" pitchFamily="34" charset="0"/>
              </a:rPr>
              <a:t>2015-2016 Assessment Plan</a:t>
            </a:r>
          </a:p>
          <a:p>
            <a:pPr marL="0" indent="0">
              <a:spcBef>
                <a:spcPts val="200"/>
              </a:spcBef>
              <a:buNone/>
            </a:pPr>
            <a:r>
              <a:rPr lang="en-US" sz="1800" dirty="0" smtClean="0">
                <a:latin typeface="Calibri" panose="020F0502020204030204" pitchFamily="34" charset="0"/>
              </a:rPr>
              <a:t>2015-2016 Accountability Overview</a:t>
            </a:r>
          </a:p>
          <a:p>
            <a:pPr marL="0" indent="0">
              <a:spcBef>
                <a:spcPts val="200"/>
              </a:spcBef>
              <a:buNone/>
            </a:pPr>
            <a:r>
              <a:rPr lang="en-US" sz="1800" dirty="0">
                <a:latin typeface="Calibri" panose="020F0502020204030204" pitchFamily="34" charset="0"/>
              </a:rPr>
              <a:t>Resources and Support</a:t>
            </a: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a:p>
            <a:pPr marL="0" indent="0">
              <a:spcBef>
                <a:spcPts val="200"/>
              </a:spcBef>
              <a:buNone/>
            </a:pPr>
            <a:endParaRPr lang="en-US" sz="1800" b="1" dirty="0">
              <a:latin typeface="Calibri" panose="020F0502020204030204" pitchFamily="34" charset="0"/>
            </a:endParaRPr>
          </a:p>
          <a:p>
            <a:pPr marL="0" indent="0">
              <a:spcBef>
                <a:spcPts val="200"/>
              </a:spcBef>
              <a:buNone/>
            </a:pPr>
            <a:endParaRPr lang="en-US" sz="1800" dirty="0">
              <a:latin typeface="Calibri" panose="020F0502020204030204" pitchFamily="34" charset="0"/>
            </a:endParaRPr>
          </a:p>
        </p:txBody>
      </p:sp>
    </p:spTree>
    <p:extLst>
      <p:ext uri="{BB962C8B-B14F-4D97-AF65-F5344CB8AC3E}">
        <p14:creationId xmlns:p14="http://schemas.microsoft.com/office/powerpoint/2010/main" val="2415078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6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7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8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9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4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5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16574</TotalTime>
  <Words>4635</Words>
  <Application>Microsoft Office PowerPoint</Application>
  <PresentationFormat>On-screen Show (4:3)</PresentationFormat>
  <Paragraphs>904</Paragraphs>
  <Slides>40</Slides>
  <Notes>35</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40</vt:i4>
      </vt:variant>
    </vt:vector>
  </HeadingPairs>
  <TitlesOfParts>
    <vt:vector size="59" baseType="lpstr">
      <vt:lpstr>Arial</vt:lpstr>
      <vt:lpstr>Steinem Unicode</vt:lpstr>
      <vt:lpstr>Steinem</vt:lpstr>
      <vt:lpstr>Calibri</vt:lpstr>
      <vt:lpstr>Chalkduster</vt:lpstr>
      <vt:lpstr>Times New Roman</vt:lpstr>
      <vt:lpstr>Louisiana Believes</vt:lpstr>
      <vt:lpstr>Blank</vt:lpstr>
      <vt:lpstr>Section</vt:lpstr>
      <vt:lpstr>1_Louisiana Believes</vt:lpstr>
      <vt:lpstr>2_Louisiana Believes</vt:lpstr>
      <vt:lpstr>1_Section</vt:lpstr>
      <vt:lpstr>3_Louisiana Believes</vt:lpstr>
      <vt:lpstr>4_Louisiana Believes</vt:lpstr>
      <vt:lpstr>5_Louisiana Believes</vt:lpstr>
      <vt:lpstr>6_Louisiana Believes</vt:lpstr>
      <vt:lpstr>7_Louisiana Believes</vt:lpstr>
      <vt:lpstr>8_Louisiana Believes</vt:lpstr>
      <vt:lpstr>9_Louisiana Believes</vt:lpstr>
      <vt:lpstr>PowerPoint Presentation</vt:lpstr>
      <vt:lpstr>Agenda</vt:lpstr>
      <vt:lpstr>LEAP 2025 Vision:  The Need to Transition</vt:lpstr>
      <vt:lpstr>LEAP 2025 Vision:   Defining an “A” School</vt:lpstr>
      <vt:lpstr>LEAP 2025:  A Vision for the Future</vt:lpstr>
      <vt:lpstr>K-2: Optional Tools for Teachers</vt:lpstr>
      <vt:lpstr>Grades 3-8: Consistency, Comparability, and Improvements</vt:lpstr>
      <vt:lpstr>High School: Reduce Testing</vt:lpstr>
      <vt:lpstr>Agenda</vt:lpstr>
      <vt:lpstr>Louisiana Student Standards and Assessment Update</vt:lpstr>
      <vt:lpstr>2015-2016 Assessment Plan</vt:lpstr>
      <vt:lpstr>2015-2016 Assessment Format</vt:lpstr>
      <vt:lpstr>Agenda</vt:lpstr>
      <vt:lpstr>Moving Toward 2025</vt:lpstr>
      <vt:lpstr>K-8 School SPS: Accountability </vt:lpstr>
      <vt:lpstr>K-8 School SPS: Accountability </vt:lpstr>
      <vt:lpstr>K-8 School SPS: Assessments (Slide 1 of 3)</vt:lpstr>
      <vt:lpstr>K-8 School SPS:  Dropout/Credit Accumulation Index (DCAI) (Slide 2 of 3)</vt:lpstr>
      <vt:lpstr>K-8 School SPS: Progress Points  (Slide 3 of 3)</vt:lpstr>
      <vt:lpstr>High School SPS: Accountability</vt:lpstr>
      <vt:lpstr>High School SPS: Accountability</vt:lpstr>
      <vt:lpstr>High School SPS: EOC Exams (Slide 1 of 5)</vt:lpstr>
      <vt:lpstr>High School SPS: ACT and WorkKeys  (Slide 2 of 5)</vt:lpstr>
      <vt:lpstr>High School SPS: Graduation Rate  (Slide 3 of 5)</vt:lpstr>
      <vt:lpstr>High School SPS: Strength of Diploma (Slide 4 of 5)</vt:lpstr>
      <vt:lpstr>High School SPS: Progress Points  (Slide 5 of 5)</vt:lpstr>
      <vt:lpstr>Combination Schools (Slide 1 of 2)</vt:lpstr>
      <vt:lpstr>Combination Schools (Slide 2 of 2)</vt:lpstr>
      <vt:lpstr>PowerPoint Presentation</vt:lpstr>
      <vt:lpstr>PowerPoint Presentation</vt:lpstr>
      <vt:lpstr>Agenda</vt:lpstr>
      <vt:lpstr>2015-2016 Assessment Resources</vt:lpstr>
      <vt:lpstr>2015-2016 Goal Setting Resources</vt:lpstr>
      <vt:lpstr>Current Resources Available</vt:lpstr>
      <vt:lpstr>Current Resources Available</vt:lpstr>
      <vt:lpstr>Current Resources Available</vt:lpstr>
      <vt:lpstr>Social Studies Content Updates</vt:lpstr>
      <vt:lpstr>15-16 Academic Support: Teacher Fall/Winter Support</vt:lpstr>
      <vt:lpstr>2015-2016 Academic Support: Fall/Winter Communication</vt:lpstr>
      <vt:lpstr>Key Emails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Rebecca Kockler</cp:lastModifiedBy>
  <cp:revision>808</cp:revision>
  <cp:lastPrinted>2015-05-05T20:03:01Z</cp:lastPrinted>
  <dcterms:created xsi:type="dcterms:W3CDTF">2012-07-26T15:41:14Z</dcterms:created>
  <dcterms:modified xsi:type="dcterms:W3CDTF">2015-08-06T03:12:17Z</dcterms:modified>
</cp:coreProperties>
</file>