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Lst>
  <p:sldSz cx="12192000" cy="6858000"/>
  <p:notesSz cx="6858000" cy="9144000"/>
  <p:embeddedFontLst>
    <p:embeddedFont>
      <p:font typeface="Short Stack"/>
      <p:regular r:id="rId99"/>
    </p:embeddedFont>
    <p:embeddedFont>
      <p:font typeface="Calibri" panose="020F0502020204030204" pitchFamily="34" charset="0"/>
      <p:regular r:id="rId100"/>
      <p:bold r:id="rId101"/>
      <p:italic r:id="rId102"/>
      <p:boldItalic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Bourgeois" initials="" lastIdx="3" clrIdx="0"/>
  <p:cmAuthor id="1" name="ELIZABETH SCIONEAUX" initials="" lastIdx="10" clrIdx="1"/>
  <p:cmAuthor id="2" name="JAMEKA HENDERSON"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5.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0" name="Google Shape;1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2deb2291f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2deb2291f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132deb2291f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58193555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58193555d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358193555d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57759fb08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57759fb08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1357759fb08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1fc8cf135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1fc8cf1354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11fc8cf1354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5065a1b5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35065a1b5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135065a1b5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32deb2291f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32deb2291f_2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3" name="Google Shape;243;g132deb2291f_2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358193555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358193555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1" name="Google Shape;261;g1358193555d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6" name="Google Shape;13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32deb2291f_2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132deb2291f_2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fc8cf1354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1fc8cf135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3" name="Google Shape;14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358193555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g1358193555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0" name="Google Shape;520;g1358193555d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358193555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358193555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g1358193555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357759fb08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g1357759fb08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357759fb08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g1357759fb08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32deb2291f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32deb2291f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g132deb2291f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358193555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358193555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g1358193555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358193555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358193555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g1358193555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358193555d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358193555d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1358193555d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358193555d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g1358193555d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358193555d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g1358193555d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2deb2291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2deb2291f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132deb2291f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358193555d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g1358193555d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357759fb08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g1357759fb08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357759fb08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357759fb08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g1357759fb08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357759fb08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357759fb08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g1357759fb08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1357759fb08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1357759fb08_0_1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g1357759fb08_0_1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149a8ba4f4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4" name="Google Shape;674;g1149a8ba4f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358193555d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g1358193555d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92" name="Google Shape;69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58193555d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58193555d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1358193555d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1fc8cf1354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1fc8cf1354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g11fc8cf1354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1fc8cf1354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11fc8cf1354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g11fc8cf1354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35091f9cf5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g135091f9cf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35091f9cf5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g135091f9cf5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091f9cf5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g135091f9cf5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5091f9cf5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4" name="Google Shape;734;g135091f9cf5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35091f9cf5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1" name="Google Shape;741;g135091f9cf5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35091f9cf5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135091f9cf5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35091f9cf5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g135091f9cf5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35091f9cf5_1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g135091f9cf5_1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57759fb08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357759fb08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357759fb08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35091f9cf5_1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g135091f9cf5_1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35091f9cf5_1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7" name="Google Shape;777;g135091f9cf5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35091f9cf5_1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4" name="Google Shape;784;g135091f9cf5_1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35091f9cf5_1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2" name="Google Shape;792;g135091f9cf5_1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35091f9cf5_1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9" name="Google Shape;799;g135091f9cf5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35091f9cf5_1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6" name="Google Shape;806;g135091f9cf5_1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135091f9cf5_1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3" name="Google Shape;813;g135091f9cf5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35091f9cf5_1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0" name="Google Shape;820;g135091f9cf5_1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135091f9cf5_1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g135091f9cf5_1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1fc8cf1354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1fc8cf1354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g11fc8cf1354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57759fb0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57759fb08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1357759fb08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1fc8cf1354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11fc8cf1354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g11fc8cf1354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fc8cf1354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g11fc8cf1354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35091f9cf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g135091f9cf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9" name="Google Shape;859;g135091f9cf5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35091f9cf5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135091f9cf5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g135091f9cf5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1" name="Google Shape;87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1357759fb08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1357759fb08_0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g1357759fb08_0_1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School System Financial Services)">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5239267" y="2328533"/>
            <a:ext cx="6301600" cy="2965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385463"/>
              </a:buClr>
              <a:buSzPts val="3733"/>
              <a:buFont typeface="Calibri"/>
              <a:buNone/>
              <a:defRPr sz="3733" b="1">
                <a:solidFill>
                  <a:srgbClr val="385463"/>
                </a:solidFill>
                <a:latin typeface="Calibri"/>
                <a:ea typeface="Calibri"/>
                <a:cs typeface="Calibri"/>
                <a:sym typeface="Calibri"/>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5"/>
          <p:cNvSpPr>
            <a:spLocks noGrp="1"/>
          </p:cNvSpPr>
          <p:nvPr>
            <p:ph type="pic" idx="2"/>
          </p:nvPr>
        </p:nvSpPr>
        <p:spPr>
          <a:xfrm>
            <a:off x="5183188" y="987425"/>
            <a:ext cx="6172200" cy="4873625"/>
          </a:xfrm>
          <a:prstGeom prst="rect">
            <a:avLst/>
          </a:prstGeom>
          <a:noFill/>
          <a:ln>
            <a:noFill/>
          </a:ln>
        </p:spPr>
      </p:sp>
      <p:sp>
        <p:nvSpPr>
          <p:cNvPr id="87" name="Google Shape;87;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3"/>
        <p:cNvGrpSpPr/>
        <p:nvPr/>
      </p:nvGrpSpPr>
      <p:grpSpPr>
        <a:xfrm>
          <a:off x="0" y="0"/>
          <a:ext cx="0" cy="0"/>
          <a:chOff x="0" y="0"/>
          <a:chExt cx="0" cy="0"/>
        </a:xfrm>
      </p:grpSpPr>
      <p:pic>
        <p:nvPicPr>
          <p:cNvPr id="104" name="Google Shape;104;p18" descr="Louisiana Believes (PPT Cover 16x9).jpg"/>
          <p:cNvPicPr preferRelativeResize="0"/>
          <p:nvPr/>
        </p:nvPicPr>
        <p:blipFill rotWithShape="1">
          <a:blip r:embed="rId2">
            <a:alphaModFix/>
          </a:blip>
          <a:srcRect/>
          <a:stretch/>
        </p:blipFill>
        <p:spPr>
          <a:xfrm>
            <a:off x="0" y="0"/>
            <a:ext cx="12191968" cy="6858000"/>
          </a:xfrm>
          <a:prstGeom prst="rect">
            <a:avLst/>
          </a:prstGeom>
          <a:noFill/>
          <a:ln>
            <a:noFill/>
          </a:ln>
        </p:spPr>
      </p:pic>
      <p:sp>
        <p:nvSpPr>
          <p:cNvPr id="105" name="Google Shape;105;p18"/>
          <p:cNvSpPr txBox="1">
            <a:spLocks noGrp="1"/>
          </p:cNvSpPr>
          <p:nvPr>
            <p:ph type="title"/>
          </p:nvPr>
        </p:nvSpPr>
        <p:spPr>
          <a:xfrm>
            <a:off x="1103433" y="2265800"/>
            <a:ext cx="10040400" cy="2326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434343"/>
              </a:buClr>
              <a:buSzPts val="3733"/>
              <a:buFont typeface="Calibri"/>
              <a:buNone/>
              <a:defRPr sz="3733">
                <a:solidFill>
                  <a:srgbClr val="434343"/>
                </a:solidFill>
                <a:latin typeface="Calibri"/>
                <a:ea typeface="Calibri"/>
                <a:cs typeface="Calibri"/>
                <a:sym typeface="Calibri"/>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06"/>
        <p:cNvGrpSpPr/>
        <p:nvPr/>
      </p:nvGrpSpPr>
      <p:grpSpPr>
        <a:xfrm>
          <a:off x="0" y="0"/>
          <a:ext cx="0" cy="0"/>
          <a:chOff x="0" y="0"/>
          <a:chExt cx="0" cy="0"/>
        </a:xfrm>
      </p:grpSpPr>
      <p:pic>
        <p:nvPicPr>
          <p:cNvPr id="107" name="Google Shape;107;p19"/>
          <p:cNvPicPr preferRelativeResize="0"/>
          <p:nvPr/>
        </p:nvPicPr>
        <p:blipFill rotWithShape="1">
          <a:blip r:embed="rId2">
            <a:alphaModFix/>
          </a:blip>
          <a:srcRect/>
          <a:stretch/>
        </p:blipFill>
        <p:spPr>
          <a:xfrm>
            <a:off x="0" y="6369050"/>
            <a:ext cx="12094464" cy="488812"/>
          </a:xfrm>
          <a:prstGeom prst="rect">
            <a:avLst/>
          </a:prstGeom>
          <a:noFill/>
          <a:ln>
            <a:noFill/>
          </a:ln>
        </p:spPr>
      </p:pic>
      <p:sp>
        <p:nvSpPr>
          <p:cNvPr id="108" name="Google Shape;108;p19"/>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09" name="Google Shape;109;p19"/>
          <p:cNvSpPr txBox="1">
            <a:spLocks noGrp="1"/>
          </p:cNvSpPr>
          <p:nvPr>
            <p:ph type="sldNum" idx="12"/>
          </p:nvPr>
        </p:nvSpPr>
        <p:spPr>
          <a:xfrm>
            <a:off x="9067800" y="6400801"/>
            <a:ext cx="2971800" cy="45720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1pPr>
            <a:lvl2pPr marL="0" marR="0" lvl="1"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2pPr>
            <a:lvl3pPr marL="0" marR="0" lvl="2"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3pPr>
            <a:lvl4pPr marL="0" marR="0" lvl="3"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4pPr>
            <a:lvl5pPr marL="0" marR="0" lvl="4"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5pPr>
            <a:lvl6pPr marL="0" marR="0" lvl="5"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6pPr>
            <a:lvl7pPr marL="0" marR="0" lvl="6"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7pPr>
            <a:lvl8pPr marL="0" marR="0" lvl="7"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8pPr>
            <a:lvl9pPr marL="0" marR="0" lvl="8"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9"/>
          <p:cNvSpPr>
            <a:spLocks noGrp="1"/>
          </p:cNvSpPr>
          <p:nvPr>
            <p:ph type="pic" idx="2"/>
          </p:nvPr>
        </p:nvSpPr>
        <p:spPr>
          <a:xfrm>
            <a:off x="7772400" y="1701800"/>
            <a:ext cx="4267200" cy="4267200"/>
          </a:xfrm>
          <a:prstGeom prst="ellipse">
            <a:avLst/>
          </a:prstGeom>
          <a:noFill/>
          <a:ln w="107950" cap="flat" cmpd="sng">
            <a:solidFill>
              <a:srgbClr val="8F8F8F"/>
            </a:solidFill>
            <a:prstDash val="solid"/>
            <a:round/>
            <a:headEnd type="none" w="sm" len="sm"/>
            <a:tailEnd type="none" w="sm" len="sm"/>
          </a:ln>
        </p:spPr>
      </p:sp>
      <p:sp>
        <p:nvSpPr>
          <p:cNvPr id="111" name="Google Shape;111;p19"/>
          <p:cNvSpPr txBox="1"/>
          <p:nvPr/>
        </p:nvSpPr>
        <p:spPr>
          <a:xfrm>
            <a:off x="9067800" y="6400801"/>
            <a:ext cx="2971800" cy="457201"/>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8A8A8A"/>
              </a:buClr>
              <a:buSzPts val="1200"/>
              <a:buFont typeface="Calibri"/>
              <a:buNone/>
            </a:pPr>
            <a:fld id="{00000000-1234-1234-1234-123412341234}" type="slidenum">
              <a:rPr lang="en-US" sz="1200" b="0" i="0" u="none" strike="noStrike" cap="none">
                <a:solidFill>
                  <a:srgbClr val="8A8A8A"/>
                </a:solidFill>
                <a:latin typeface="Calibri"/>
                <a:ea typeface="Calibri"/>
                <a:cs typeface="Calibri"/>
                <a:sym typeface="Calibri"/>
              </a:rPr>
              <a:t>‹#›</a:t>
            </a:fld>
            <a:endParaRPr sz="1200" b="0" i="0" u="none" strike="noStrike" cap="none">
              <a:solidFill>
                <a:srgbClr val="8A8A8A"/>
              </a:solidFill>
              <a:latin typeface="Calibri"/>
              <a:ea typeface="Calibri"/>
              <a:cs typeface="Calibri"/>
              <a:sym typeface="Calibri"/>
            </a:endParaRPr>
          </a:p>
        </p:txBody>
      </p:sp>
      <p:sp>
        <p:nvSpPr>
          <p:cNvPr id="112" name="Google Shape;112;p19"/>
          <p:cNvSpPr txBox="1"/>
          <p:nvPr/>
        </p:nvSpPr>
        <p:spPr>
          <a:xfrm>
            <a:off x="9067800" y="6400801"/>
            <a:ext cx="2971800" cy="457201"/>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8A8A8A"/>
              </a:buClr>
              <a:buSzPts val="1200"/>
              <a:buFont typeface="Calibri"/>
              <a:buNone/>
            </a:pPr>
            <a:fld id="{00000000-1234-1234-1234-123412341234}" type="slidenum">
              <a:rPr lang="en-US" sz="1200" b="0" i="0" u="none" strike="noStrike" cap="none">
                <a:solidFill>
                  <a:srgbClr val="8A8A8A"/>
                </a:solidFill>
                <a:latin typeface="Calibri"/>
                <a:ea typeface="Calibri"/>
                <a:cs typeface="Calibri"/>
                <a:sym typeface="Calibri"/>
              </a:rPr>
              <a:t>‹#›</a:t>
            </a:fld>
            <a:endParaRPr sz="1200" b="0" i="0" u="none" strike="noStrike" cap="none">
              <a:solidFill>
                <a:srgbClr val="8A8A8A"/>
              </a:solidFill>
              <a:latin typeface="Calibri"/>
              <a:ea typeface="Calibri"/>
              <a:cs typeface="Calibri"/>
              <a:sym typeface="Calibri"/>
            </a:endParaRPr>
          </a:p>
        </p:txBody>
      </p:sp>
      <p:pic>
        <p:nvPicPr>
          <p:cNvPr id="113" name="Google Shape;113;p19"/>
          <p:cNvPicPr preferRelativeResize="0"/>
          <p:nvPr/>
        </p:nvPicPr>
        <p:blipFill rotWithShape="1">
          <a:blip r:embed="rId3">
            <a:alphaModFix/>
          </a:blip>
          <a:srcRect/>
          <a:stretch/>
        </p:blipFill>
        <p:spPr>
          <a:xfrm>
            <a:off x="0" y="-19033"/>
            <a:ext cx="12192000" cy="1397000"/>
          </a:xfrm>
          <a:prstGeom prst="rect">
            <a:avLst/>
          </a:prstGeom>
          <a:noFill/>
          <a:ln>
            <a:noFill/>
          </a:ln>
        </p:spPr>
      </p:pic>
      <p:sp>
        <p:nvSpPr>
          <p:cNvPr id="114" name="Google Shape;114;p19"/>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7" name="Google Shape;117;p20"/>
          <p:cNvSpPr txBox="1">
            <a:spLocks noGrp="1"/>
          </p:cNvSpPr>
          <p:nvPr>
            <p:ph type="body" idx="1"/>
          </p:nvPr>
        </p:nvSpPr>
        <p:spPr>
          <a:xfrm>
            <a:off x="533400" y="1600200"/>
            <a:ext cx="11125200" cy="47244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18" name="Google Shape;118;p20"/>
          <p:cNvSpPr txBox="1">
            <a:spLocks noGrp="1"/>
          </p:cNvSpPr>
          <p:nvPr>
            <p:ph type="title"/>
          </p:nvPr>
        </p:nvSpPr>
        <p:spPr>
          <a:xfrm>
            <a:off x="533400" y="152400"/>
            <a:ext cx="11125200" cy="1219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Basic Frame)">
  <p:cSld name="Content (Basic Fram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p:nvPr/>
        </p:nvSpPr>
        <p:spPr>
          <a:xfrm>
            <a:off x="11618633" y="6300800"/>
            <a:ext cx="568800" cy="557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SzPts val="1600"/>
              <a:buFont typeface="Calibri"/>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
        <p:nvSpPr>
          <p:cNvPr id="19" name="Google Shape;19;p3"/>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0" name="Google Shape;20;p3"/>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19"/>
        <p:cNvGrpSpPr/>
        <p:nvPr/>
      </p:nvGrpSpPr>
      <p:grpSpPr>
        <a:xfrm>
          <a:off x="0" y="0"/>
          <a:ext cx="0" cy="0"/>
          <a:chOff x="0" y="0"/>
          <a:chExt cx="0" cy="0"/>
        </a:xfrm>
      </p:grpSpPr>
      <p:pic>
        <p:nvPicPr>
          <p:cNvPr id="120" name="Google Shape;120;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1" name="Google Shape;121;p21"/>
          <p:cNvSpPr txBox="1">
            <a:spLocks noGrp="1"/>
          </p:cNvSpPr>
          <p:nvPr>
            <p:ph type="title"/>
          </p:nvPr>
        </p:nvSpPr>
        <p:spPr>
          <a:xfrm>
            <a:off x="0" y="2133600"/>
            <a:ext cx="12192000" cy="2209800"/>
          </a:xfrm>
          <a:prstGeom prst="rect">
            <a:avLst/>
          </a:prstGeom>
          <a:solidFill>
            <a:schemeClr val="lt1">
              <a:alpha val="49019"/>
            </a:schemeClr>
          </a:solid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0" y="0"/>
            <a:ext cx="12192000" cy="10668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3000"/>
              <a:buFont typeface="Short Stack"/>
              <a:buNone/>
              <a:defRPr sz="3000" b="0" i="0" u="none" strike="noStrike" cap="none">
                <a:solidFill>
                  <a:schemeClr val="lt1"/>
                </a:solidFill>
                <a:latin typeface="Short Stack"/>
                <a:ea typeface="Short Stack"/>
                <a:cs typeface="Short Stack"/>
                <a:sym typeface="Short St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4" name="Google Shape;124;p22"/>
          <p:cNvSpPr txBox="1">
            <a:spLocks noGrp="1"/>
          </p:cNvSpPr>
          <p:nvPr>
            <p:ph type="sldNum" idx="12"/>
          </p:nvPr>
        </p:nvSpPr>
        <p:spPr>
          <a:xfrm>
            <a:off x="9347200" y="6553200"/>
            <a:ext cx="2844900" cy="342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88888"/>
                </a:solidFill>
                <a:latin typeface="Arial"/>
                <a:ea typeface="Arial"/>
                <a:cs typeface="Arial"/>
                <a:sym typeface="Arial"/>
              </a:defRPr>
            </a:lvl1pPr>
            <a:lvl2pPr marL="0" lvl="1" indent="0" algn="r" rtl="0">
              <a:spcBef>
                <a:spcPts val="0"/>
              </a:spcBef>
              <a:buNone/>
              <a:defRPr sz="1200">
                <a:solidFill>
                  <a:srgbClr val="888888"/>
                </a:solidFill>
                <a:latin typeface="Arial"/>
                <a:ea typeface="Arial"/>
                <a:cs typeface="Arial"/>
                <a:sym typeface="Arial"/>
              </a:defRPr>
            </a:lvl2pPr>
            <a:lvl3pPr marL="0" lvl="2" indent="0" algn="r" rtl="0">
              <a:spcBef>
                <a:spcPts val="0"/>
              </a:spcBef>
              <a:buNone/>
              <a:defRPr sz="1200">
                <a:solidFill>
                  <a:srgbClr val="888888"/>
                </a:solidFill>
                <a:latin typeface="Arial"/>
                <a:ea typeface="Arial"/>
                <a:cs typeface="Arial"/>
                <a:sym typeface="Arial"/>
              </a:defRPr>
            </a:lvl3pPr>
            <a:lvl4pPr marL="0" lvl="3" indent="0" algn="r" rtl="0">
              <a:spcBef>
                <a:spcPts val="0"/>
              </a:spcBef>
              <a:buNone/>
              <a:defRPr sz="1200">
                <a:solidFill>
                  <a:srgbClr val="888888"/>
                </a:solidFill>
                <a:latin typeface="Arial"/>
                <a:ea typeface="Arial"/>
                <a:cs typeface="Arial"/>
                <a:sym typeface="Arial"/>
              </a:defRPr>
            </a:lvl4pPr>
            <a:lvl5pPr marL="0" lvl="4" indent="0" algn="r" rtl="0">
              <a:spcBef>
                <a:spcPts val="0"/>
              </a:spcBef>
              <a:buNone/>
              <a:defRPr sz="1200">
                <a:solidFill>
                  <a:srgbClr val="888888"/>
                </a:solidFill>
                <a:latin typeface="Arial"/>
                <a:ea typeface="Arial"/>
                <a:cs typeface="Arial"/>
                <a:sym typeface="Arial"/>
              </a:defRPr>
            </a:lvl5pPr>
            <a:lvl6pPr marL="0" lvl="5" indent="0" algn="r" rtl="0">
              <a:spcBef>
                <a:spcPts val="0"/>
              </a:spcBef>
              <a:buNone/>
              <a:defRPr sz="1200">
                <a:solidFill>
                  <a:srgbClr val="888888"/>
                </a:solidFill>
                <a:latin typeface="Arial"/>
                <a:ea typeface="Arial"/>
                <a:cs typeface="Arial"/>
                <a:sym typeface="Arial"/>
              </a:defRPr>
            </a:lvl6pPr>
            <a:lvl7pPr marL="0" lvl="6" indent="0" algn="r" rtl="0">
              <a:spcBef>
                <a:spcPts val="0"/>
              </a:spcBef>
              <a:buNone/>
              <a:defRPr sz="1200">
                <a:solidFill>
                  <a:srgbClr val="888888"/>
                </a:solidFill>
                <a:latin typeface="Arial"/>
                <a:ea typeface="Arial"/>
                <a:cs typeface="Arial"/>
                <a:sym typeface="Arial"/>
              </a:defRPr>
            </a:lvl7pPr>
            <a:lvl8pPr marL="0" lvl="7" indent="0" algn="r" rtl="0">
              <a:spcBef>
                <a:spcPts val="0"/>
              </a:spcBef>
              <a:buNone/>
              <a:defRPr sz="1200">
                <a:solidFill>
                  <a:srgbClr val="888888"/>
                </a:solidFill>
                <a:latin typeface="Arial"/>
                <a:ea typeface="Arial"/>
                <a:cs typeface="Arial"/>
                <a:sym typeface="Arial"/>
              </a:defRPr>
            </a:lvl8pPr>
            <a:lvl9pPr marL="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22"/>
          <p:cNvSpPr txBox="1">
            <a:spLocks noGrp="1"/>
          </p:cNvSpPr>
          <p:nvPr>
            <p:ph type="ftr" idx="11"/>
          </p:nvPr>
        </p:nvSpPr>
        <p:spPr>
          <a:xfrm>
            <a:off x="203200" y="6553200"/>
            <a:ext cx="3860700" cy="342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1800">
                <a:solidFill>
                  <a:srgbClr val="938953"/>
                </a:solidFill>
                <a:latin typeface="Short Stack"/>
                <a:ea typeface="Short Stack"/>
                <a:cs typeface="Short Stack"/>
                <a:sym typeface="Short Stack"/>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22"/>
          <p:cNvSpPr txBox="1">
            <a:spLocks noGrp="1"/>
          </p:cNvSpPr>
          <p:nvPr>
            <p:ph type="body" idx="1"/>
          </p:nvPr>
        </p:nvSpPr>
        <p:spPr>
          <a:xfrm>
            <a:off x="203200" y="1295400"/>
            <a:ext cx="11785500" cy="51054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elican Right)">
  <p:cSld name="Content (Pelican Righ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0" y="568233"/>
            <a:ext cx="8172800" cy="12136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3" name="Google Shape;23;p4"/>
          <p:cNvSpPr txBox="1">
            <a:spLocks noGrp="1"/>
          </p:cNvSpPr>
          <p:nvPr>
            <p:ph type="body" idx="1"/>
          </p:nvPr>
        </p:nvSpPr>
        <p:spPr>
          <a:xfrm>
            <a:off x="0" y="1781833"/>
            <a:ext cx="8172800" cy="44488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p:nvPr/>
        </p:nvSpPr>
        <p:spPr>
          <a:xfrm>
            <a:off x="11618633" y="6300800"/>
            <a:ext cx="568800" cy="557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SzPts val="1600"/>
              <a:buFont typeface="Calibri"/>
              <a:buNone/>
            </a:pPr>
            <a:fld id="{00000000-1234-1234-1234-123412341234}" type="slidenum">
              <a:rPr lang="en-US" sz="1600" b="1" i="0" u="none" strike="noStrike" cap="none">
                <a:solidFill>
                  <a:schemeClr val="dk1"/>
                </a:solidFill>
                <a:latin typeface="Calibri"/>
                <a:ea typeface="Calibri"/>
                <a:cs typeface="Calibri"/>
                <a:sym typeface="Calibri"/>
              </a:rPr>
              <a:t>‹#›</a:t>
            </a:fld>
            <a:endParaRPr sz="1600" b="1"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lligator)">
  <p:cSld name="Content (Alligato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1pPr>
            <a:lvl2pPr marL="0" marR="0" lvl="1"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2pPr>
            <a:lvl3pPr marL="0" marR="0" lvl="2"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3pPr>
            <a:lvl4pPr marL="0" marR="0" lvl="3"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4pPr>
            <a:lvl5pPr marL="0" marR="0" lvl="4"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5pPr>
            <a:lvl6pPr marL="0" marR="0" lvl="5"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6pPr>
            <a:lvl7pPr marL="0" marR="0" lvl="6"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7pPr>
            <a:lvl8pPr marL="0" marR="0" lvl="7"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8pPr>
            <a:lvl9pPr marL="0" marR="0" lvl="8" indent="0" algn="r">
              <a:lnSpc>
                <a:spcPct val="100000"/>
              </a:lnSpc>
              <a:spcBef>
                <a:spcPts val="0"/>
              </a:spcBef>
              <a:spcAft>
                <a:spcPts val="0"/>
              </a:spcAft>
              <a:buClr>
                <a:srgbClr val="8A8A8A"/>
              </a:buClr>
              <a:buSzPts val="1200"/>
              <a:buFont typeface="Calibri"/>
              <a:buNone/>
              <a:defRPr sz="12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5"/>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8" name="Google Shape;28;p5"/>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p:nvPr/>
        </p:nvSpPr>
        <p:spPr>
          <a:xfrm>
            <a:off x="11618633" y="6300800"/>
            <a:ext cx="568800" cy="557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SzPts val="1600"/>
              <a:buFont typeface="Calibri"/>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Crawfish Right)">
  <p:cSld name="Content (Crawfish Righ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0" y="568233"/>
            <a:ext cx="9605600" cy="12136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32" name="Google Shape;32;p6"/>
          <p:cNvSpPr txBox="1">
            <a:spLocks noGrp="1"/>
          </p:cNvSpPr>
          <p:nvPr>
            <p:ph type="body" idx="1"/>
          </p:nvPr>
        </p:nvSpPr>
        <p:spPr>
          <a:xfrm>
            <a:off x="0" y="1781833"/>
            <a:ext cx="9605600" cy="44488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p:nvPr/>
        </p:nvSpPr>
        <p:spPr>
          <a:xfrm>
            <a:off x="11618633" y="6300800"/>
            <a:ext cx="568800" cy="557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SzPts val="1600"/>
              <a:buFont typeface="Calibri"/>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ouisianabelieves.com/docs/default-source/school-choice/guide---laugh-guide.pdf?sfvrsn=ae3e96bd_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leads5.doe.louisiana.gov/pt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leads13.doe.louisiana.gov/lug/AFR/AFR.htm"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hyperlink" Target="mailto:staudit@la.gov"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leads13.doe.louisiana.gov/lug/AFR/AFR.htm"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hyperlink" Target="mailto:systemsupport@la.gov"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5239267" y="2328533"/>
            <a:ext cx="6301600" cy="2965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385463"/>
              </a:buClr>
              <a:buSzPts val="4000"/>
              <a:buFont typeface="Short Stack"/>
              <a:buNone/>
            </a:pPr>
            <a:r>
              <a:rPr lang="en-US" sz="4000" dirty="0">
                <a:latin typeface="Arial"/>
                <a:ea typeface="Arial"/>
                <a:cs typeface="Arial"/>
                <a:sym typeface="Arial"/>
              </a:rPr>
              <a:t/>
            </a:r>
            <a:br>
              <a:rPr lang="en-US" sz="4000" dirty="0">
                <a:latin typeface="Arial"/>
                <a:ea typeface="Arial"/>
                <a:cs typeface="Arial"/>
                <a:sym typeface="Arial"/>
              </a:rPr>
            </a:br>
            <a:r>
              <a:rPr lang="en-US" sz="3200" dirty="0">
                <a:latin typeface="Arial"/>
                <a:ea typeface="Arial"/>
                <a:cs typeface="Arial"/>
                <a:sym typeface="Arial"/>
              </a:rPr>
              <a:t/>
            </a:r>
            <a:br>
              <a:rPr lang="en-US" sz="3200" dirty="0">
                <a:latin typeface="Arial"/>
                <a:ea typeface="Arial"/>
                <a:cs typeface="Arial"/>
                <a:sym typeface="Arial"/>
              </a:rPr>
            </a:br>
            <a:r>
              <a:rPr lang="en-US" sz="3200" dirty="0">
                <a:latin typeface="Arial"/>
                <a:ea typeface="Arial"/>
                <a:cs typeface="Arial"/>
                <a:sym typeface="Arial"/>
              </a:rPr>
              <a:t>Annual Financial Report (AFR)/LAUGH </a:t>
            </a:r>
            <a:endParaRPr sz="3200" dirty="0">
              <a:latin typeface="Arial"/>
              <a:ea typeface="Arial"/>
              <a:cs typeface="Arial"/>
              <a:sym typeface="Arial"/>
            </a:endParaRPr>
          </a:p>
          <a:p>
            <a:pPr marL="0" lvl="0" indent="0" algn="ctr" rtl="0">
              <a:lnSpc>
                <a:spcPct val="90000"/>
              </a:lnSpc>
              <a:spcBef>
                <a:spcPts val="1200"/>
              </a:spcBef>
              <a:spcAft>
                <a:spcPts val="1200"/>
              </a:spcAft>
              <a:buClr>
                <a:srgbClr val="385463"/>
              </a:buClr>
              <a:buSzPts val="4000"/>
              <a:buFont typeface="Short Stack"/>
              <a:buNone/>
            </a:pPr>
            <a:r>
              <a:rPr lang="en-US" sz="3000" dirty="0" smtClean="0">
                <a:latin typeface="Arial"/>
                <a:ea typeface="Arial"/>
                <a:cs typeface="Arial"/>
                <a:sym typeface="Arial"/>
              </a:rPr>
              <a:t>August 2023</a:t>
            </a:r>
            <a:r>
              <a:rPr lang="en-US" sz="1800" dirty="0">
                <a:latin typeface="Arial"/>
                <a:ea typeface="Arial"/>
                <a:cs typeface="Arial"/>
                <a:sym typeface="Arial"/>
              </a:rPr>
              <a:t/>
            </a:r>
            <a:br>
              <a:rPr lang="en-US" sz="1800" dirty="0">
                <a:latin typeface="Arial"/>
                <a:ea typeface="Arial"/>
                <a:cs typeface="Arial"/>
                <a:sym typeface="Arial"/>
              </a:rPr>
            </a:b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Expenditure Account Classification Structure</a:t>
            </a:r>
            <a:endParaRPr>
              <a:solidFill>
                <a:schemeClr val="dk2"/>
              </a:solidFill>
            </a:endParaRPr>
          </a:p>
        </p:txBody>
      </p:sp>
      <p:sp>
        <p:nvSpPr>
          <p:cNvPr id="206" name="Google Shape;206;p32"/>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000" i="1">
                <a:solidFill>
                  <a:schemeClr val="dk2"/>
                </a:solidFill>
              </a:rPr>
              <a:t>Expenditures:</a:t>
            </a:r>
            <a:endParaRPr sz="2000" i="1">
              <a:solidFill>
                <a:schemeClr val="dk2"/>
              </a:solidFill>
            </a:endParaRPr>
          </a:p>
          <a:p>
            <a:pPr marL="457200" lvl="0" indent="-355600" algn="l" rtl="0">
              <a:spcBef>
                <a:spcPts val="1000"/>
              </a:spcBef>
              <a:spcAft>
                <a:spcPts val="0"/>
              </a:spcAft>
              <a:buClr>
                <a:schemeClr val="dk2"/>
              </a:buClr>
              <a:buSzPts val="2000"/>
              <a:buChar char="●"/>
            </a:pPr>
            <a:r>
              <a:rPr lang="en-US" sz="2000">
                <a:solidFill>
                  <a:schemeClr val="dk2"/>
                </a:solidFill>
              </a:rPr>
              <a:t>Fund - A fiscal and accounting entity with a self balancing set of accounts recording cash and other financial resources.  (Ex. Governmental Funds - General Fund, Special Revenue Funds, Capital Projects Funds &amp; Debt Service Funds)</a:t>
            </a:r>
            <a:endParaRPr sz="2000">
              <a:solidFill>
                <a:schemeClr val="dk2"/>
              </a:solidFill>
            </a:endParaRPr>
          </a:p>
          <a:p>
            <a:pPr marL="457200" lvl="0" indent="0" algn="l" rtl="0">
              <a:spcBef>
                <a:spcPts val="1000"/>
              </a:spcBef>
              <a:spcAft>
                <a:spcPts val="0"/>
              </a:spcAft>
              <a:buNone/>
            </a:pPr>
            <a:endParaRPr sz="2000">
              <a:solidFill>
                <a:schemeClr val="dk2"/>
              </a:solidFill>
            </a:endParaRPr>
          </a:p>
          <a:p>
            <a:pPr marL="457200" lvl="0" indent="-355600" algn="l" rtl="0">
              <a:spcBef>
                <a:spcPts val="1000"/>
              </a:spcBef>
              <a:spcAft>
                <a:spcPts val="0"/>
              </a:spcAft>
              <a:buClr>
                <a:schemeClr val="dk2"/>
              </a:buClr>
              <a:buSzPts val="2000"/>
              <a:buChar char="●"/>
            </a:pPr>
            <a:r>
              <a:rPr lang="en-US" sz="2000">
                <a:solidFill>
                  <a:schemeClr val="dk2"/>
                </a:solidFill>
              </a:rPr>
              <a:t>Object - The service or commodity bought. (Ex. 100 - Salaries, 200 - Employee Benefits, 300 - Purchased Professional and Technical Services, 400 - Purchases Property Services, 500 - Other Purchased Services, 600 - Supplies &amp; 700 - Property)</a:t>
            </a:r>
            <a:endParaRPr sz="2000">
              <a:solidFill>
                <a:schemeClr val="dk2"/>
              </a:solidFill>
            </a:endParaRPr>
          </a:p>
          <a:p>
            <a:pPr marL="457200" lvl="0" indent="0" algn="l" rtl="0">
              <a:spcBef>
                <a:spcPts val="1000"/>
              </a:spcBef>
              <a:spcAft>
                <a:spcPts val="0"/>
              </a:spcAft>
              <a:buNone/>
            </a:pPr>
            <a:endParaRPr sz="2000">
              <a:solidFill>
                <a:schemeClr val="dk2"/>
              </a:solidFill>
            </a:endParaRPr>
          </a:p>
          <a:p>
            <a:pPr marL="457200" lvl="0" indent="-355600" algn="l" rtl="0">
              <a:spcBef>
                <a:spcPts val="1000"/>
              </a:spcBef>
              <a:spcAft>
                <a:spcPts val="0"/>
              </a:spcAft>
              <a:buClr>
                <a:schemeClr val="dk2"/>
              </a:buClr>
              <a:buSzPts val="2000"/>
              <a:buChar char="●"/>
            </a:pPr>
            <a:r>
              <a:rPr lang="en-US" sz="2000">
                <a:solidFill>
                  <a:schemeClr val="dk2"/>
                </a:solidFill>
              </a:rPr>
              <a:t>Function - The activity  for which a service or material object is acquired.  (Ex. 1000 - Instruction, 2000 - Support Services, 3000 - Non Instructional Services, 4000 - Facilities Acquisition &amp; Construction Services &amp; 5000 - Debt Services &amp; Other Uses of Funds)</a:t>
            </a:r>
            <a:endParaRPr sz="20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Types of Funds </a:t>
            </a:r>
            <a:endParaRPr/>
          </a:p>
        </p:txBody>
      </p:sp>
      <p:sp>
        <p:nvSpPr>
          <p:cNvPr id="213" name="Google Shape;213;p33"/>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000" dirty="0">
                <a:solidFill>
                  <a:schemeClr val="dk2"/>
                </a:solidFill>
              </a:rPr>
              <a:t>Fund - A fiscal and accounting entity with a self balancing set of accounts recording cash and other financial resources.  (Ex. Governmental Funds - General Fund, Special Revenue Funds, Capital Projects Funds &amp; Debt Service Funds)</a:t>
            </a:r>
            <a:endParaRPr sz="2000" dirty="0">
              <a:solidFill>
                <a:schemeClr val="dk2"/>
              </a:solidFill>
            </a:endParaRPr>
          </a:p>
          <a:p>
            <a:pPr marL="0" lvl="0" indent="0" algn="l" rtl="0">
              <a:spcBef>
                <a:spcPts val="1000"/>
              </a:spcBef>
              <a:spcAft>
                <a:spcPts val="0"/>
              </a:spcAft>
              <a:buNone/>
            </a:pPr>
            <a:endParaRPr dirty="0"/>
          </a:p>
        </p:txBody>
      </p:sp>
      <p:pic>
        <p:nvPicPr>
          <p:cNvPr id="214" name="Google Shape;214;p33"/>
          <p:cNvPicPr preferRelativeResize="0"/>
          <p:nvPr/>
        </p:nvPicPr>
        <p:blipFill>
          <a:blip r:embed="rId3">
            <a:alphaModFix/>
          </a:blip>
          <a:stretch>
            <a:fillRect/>
          </a:stretch>
        </p:blipFill>
        <p:spPr>
          <a:xfrm>
            <a:off x="573425" y="2839915"/>
            <a:ext cx="6001575" cy="3426610"/>
          </a:xfrm>
          <a:prstGeom prst="rect">
            <a:avLst/>
          </a:prstGeom>
          <a:noFill/>
          <a:ln>
            <a:noFill/>
          </a:ln>
        </p:spPr>
      </p:pic>
      <p:pic>
        <p:nvPicPr>
          <p:cNvPr id="215" name="Google Shape;215;p33"/>
          <p:cNvPicPr preferRelativeResize="0"/>
          <p:nvPr/>
        </p:nvPicPr>
        <p:blipFill>
          <a:blip r:embed="rId4">
            <a:alphaModFix/>
          </a:blip>
          <a:stretch>
            <a:fillRect/>
          </a:stretch>
        </p:blipFill>
        <p:spPr>
          <a:xfrm>
            <a:off x="6490100" y="2839915"/>
            <a:ext cx="5128426" cy="34266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Object Codes</a:t>
            </a:r>
            <a:endParaRPr/>
          </a:p>
        </p:txBody>
      </p:sp>
      <p:sp>
        <p:nvSpPr>
          <p:cNvPr id="222" name="Google Shape;222;p34"/>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000">
                <a:solidFill>
                  <a:schemeClr val="dk2"/>
                </a:solidFill>
              </a:rPr>
              <a:t>Object - The service or commodity bought. (Ex. 100 - Salaries, 200 - Employee Benefits, 300 - Purchased Professional and Technical Services, 400 - Purchases Property Services, 500 - Other Purchased Services, 600 - Supplies &amp; 700 - Property)</a:t>
            </a:r>
            <a:endParaRPr sz="2000">
              <a:solidFill>
                <a:schemeClr val="dk2"/>
              </a:solidFill>
            </a:endParaRPr>
          </a:p>
          <a:p>
            <a:pPr marL="0" lvl="0" indent="0" algn="l" rtl="0">
              <a:spcBef>
                <a:spcPts val="1000"/>
              </a:spcBef>
              <a:spcAft>
                <a:spcPts val="0"/>
              </a:spcAft>
              <a:buNone/>
            </a:pPr>
            <a:endParaRPr/>
          </a:p>
        </p:txBody>
      </p:sp>
      <p:pic>
        <p:nvPicPr>
          <p:cNvPr id="223" name="Google Shape;223;p34"/>
          <p:cNvPicPr preferRelativeResize="0"/>
          <p:nvPr/>
        </p:nvPicPr>
        <p:blipFill>
          <a:blip r:embed="rId3">
            <a:alphaModFix/>
          </a:blip>
          <a:stretch>
            <a:fillRect/>
          </a:stretch>
        </p:blipFill>
        <p:spPr>
          <a:xfrm>
            <a:off x="573425" y="2822331"/>
            <a:ext cx="11045102" cy="33941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573425" y="568227"/>
            <a:ext cx="11045100" cy="8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dk2"/>
                </a:solidFill>
              </a:rPr>
              <a:t>Function Codes </a:t>
            </a:r>
            <a:endParaRPr dirty="0">
              <a:solidFill>
                <a:schemeClr val="dk2"/>
              </a:solidFill>
            </a:endParaRPr>
          </a:p>
        </p:txBody>
      </p:sp>
      <p:sp>
        <p:nvSpPr>
          <p:cNvPr id="230" name="Google Shape;230;p35"/>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457200" lvl="0" indent="-355600" algn="l" rtl="0">
              <a:spcBef>
                <a:spcPts val="1000"/>
              </a:spcBef>
              <a:spcAft>
                <a:spcPts val="0"/>
              </a:spcAft>
              <a:buClr>
                <a:schemeClr val="dk2"/>
              </a:buClr>
              <a:buSzPts val="2000"/>
              <a:buChar char="●"/>
            </a:pPr>
            <a:r>
              <a:rPr lang="en-US" sz="2000" dirty="0">
                <a:solidFill>
                  <a:schemeClr val="dk2"/>
                </a:solidFill>
              </a:rPr>
              <a:t>Function - The activity  for which a service or material object is acquired.  (Ex. 1000 - Instruction, 2000 - Support Services, 3000 - Non Instructional Services, 4000 - Facilities Acquisition &amp; Construction Services &amp; 5000 - Debt Services &amp; Other Uses of Funds)</a:t>
            </a:r>
            <a:endParaRPr sz="2000" dirty="0">
              <a:solidFill>
                <a:schemeClr val="dk2"/>
              </a:solidFill>
            </a:endParaRPr>
          </a:p>
          <a:p>
            <a:pPr marL="0" lvl="0" indent="0" algn="l" rtl="0">
              <a:spcBef>
                <a:spcPts val="1000"/>
              </a:spcBef>
              <a:spcAft>
                <a:spcPts val="0"/>
              </a:spcAft>
              <a:buNone/>
            </a:pPr>
            <a:endParaRPr dirty="0"/>
          </a:p>
        </p:txBody>
      </p:sp>
      <p:pic>
        <p:nvPicPr>
          <p:cNvPr id="231" name="Google Shape;231;p35"/>
          <p:cNvPicPr preferRelativeResize="0"/>
          <p:nvPr/>
        </p:nvPicPr>
        <p:blipFill>
          <a:blip r:embed="rId3">
            <a:alphaModFix/>
          </a:blip>
          <a:stretch>
            <a:fillRect/>
          </a:stretch>
        </p:blipFill>
        <p:spPr>
          <a:xfrm>
            <a:off x="573426" y="2875085"/>
            <a:ext cx="5869492" cy="3448041"/>
          </a:xfrm>
          <a:prstGeom prst="rect">
            <a:avLst/>
          </a:prstGeom>
          <a:noFill/>
          <a:ln>
            <a:noFill/>
          </a:ln>
        </p:spPr>
      </p:pic>
      <p:pic>
        <p:nvPicPr>
          <p:cNvPr id="232" name="Google Shape;232;p35"/>
          <p:cNvPicPr preferRelativeResize="0"/>
          <p:nvPr/>
        </p:nvPicPr>
        <p:blipFill>
          <a:blip r:embed="rId4">
            <a:alphaModFix/>
          </a:blip>
          <a:stretch>
            <a:fillRect/>
          </a:stretch>
        </p:blipFill>
        <p:spPr>
          <a:xfrm>
            <a:off x="6442925" y="2875085"/>
            <a:ext cx="5175600" cy="34480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Coding Transactions </a:t>
            </a:r>
            <a:endParaRPr>
              <a:solidFill>
                <a:schemeClr val="dk2"/>
              </a:solidFill>
            </a:endParaRPr>
          </a:p>
        </p:txBody>
      </p:sp>
      <p:sp>
        <p:nvSpPr>
          <p:cNvPr id="239" name="Google Shape;239;p36"/>
          <p:cNvSpPr txBox="1">
            <a:spLocks noGrp="1"/>
          </p:cNvSpPr>
          <p:nvPr>
            <p:ph type="body" idx="1"/>
          </p:nvPr>
        </p:nvSpPr>
        <p:spPr>
          <a:xfrm>
            <a:off x="573425" y="1957225"/>
            <a:ext cx="11045100" cy="4309200"/>
          </a:xfrm>
          <a:prstGeom prst="rect">
            <a:avLst/>
          </a:prstGeom>
        </p:spPr>
        <p:txBody>
          <a:bodyPr spcFirstLastPara="1" wrap="square" lIns="91425" tIns="91425" rIns="91425" bIns="91425" anchor="t" anchorCtr="0">
            <a:noAutofit/>
          </a:bodyPr>
          <a:lstStyle/>
          <a:p>
            <a:pPr marL="1104880" lvl="1" indent="-342900" algn="l" rtl="0">
              <a:spcBef>
                <a:spcPts val="500"/>
              </a:spcBef>
              <a:spcAft>
                <a:spcPts val="0"/>
              </a:spcAft>
              <a:buClr>
                <a:schemeClr val="dk2"/>
              </a:buClr>
              <a:buSzPts val="1800"/>
              <a:buChar char="•"/>
            </a:pPr>
            <a:r>
              <a:rPr lang="en-US">
                <a:solidFill>
                  <a:schemeClr val="dk2"/>
                </a:solidFill>
              </a:rPr>
              <a:t>Pay special attention to coding transactions so that data submitted is the most accurate possible.  </a:t>
            </a:r>
            <a:endParaRPr>
              <a:solidFill>
                <a:schemeClr val="dk2"/>
              </a:solidFill>
            </a:endParaRPr>
          </a:p>
          <a:p>
            <a:pPr marL="914400" lvl="0" indent="0" algn="l" rtl="0">
              <a:spcBef>
                <a:spcPts val="1000"/>
              </a:spcBef>
              <a:spcAft>
                <a:spcPts val="0"/>
              </a:spcAft>
              <a:buNone/>
            </a:pPr>
            <a:endParaRPr>
              <a:solidFill>
                <a:schemeClr val="dk2"/>
              </a:solidFill>
            </a:endParaRPr>
          </a:p>
          <a:p>
            <a:pPr marL="1104880" lvl="1" indent="-342900" algn="l" rtl="0">
              <a:spcBef>
                <a:spcPts val="500"/>
              </a:spcBef>
              <a:spcAft>
                <a:spcPts val="0"/>
              </a:spcAft>
              <a:buClr>
                <a:schemeClr val="dk2"/>
              </a:buClr>
              <a:buSzPts val="1800"/>
              <a:buChar char="•"/>
            </a:pPr>
            <a:r>
              <a:rPr lang="en-US">
                <a:solidFill>
                  <a:schemeClr val="dk2"/>
                </a:solidFill>
              </a:rPr>
              <a:t>Extremely important to code transactions as close to the existing categories in LAUGH as possible. </a:t>
            </a: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0" y="1855167"/>
            <a:ext cx="11937900" cy="1213500"/>
          </a:xfrm>
          <a:prstGeom prst="rect">
            <a:avLst/>
          </a:prstGeom>
          <a:noFill/>
          <a:ln>
            <a:noFill/>
          </a:ln>
        </p:spPr>
        <p:txBody>
          <a:bodyPr spcFirstLastPara="1" wrap="square" lIns="121900" tIns="121900" rIns="121900" bIns="121900" anchor="ctr" anchorCtr="0">
            <a:noAutofit/>
          </a:bodyPr>
          <a:lstStyle/>
          <a:p>
            <a:pPr marL="571500" lvl="0" indent="-571500" algn="l" rtl="0">
              <a:lnSpc>
                <a:spcPct val="90000"/>
              </a:lnSpc>
              <a:spcBef>
                <a:spcPts val="0"/>
              </a:spcBef>
              <a:spcAft>
                <a:spcPts val="0"/>
              </a:spcAft>
              <a:buClr>
                <a:schemeClr val="dk2"/>
              </a:buClr>
              <a:buSzPts val="2800"/>
              <a:buFont typeface="Noto Sans Symbols"/>
              <a:buChar char="⮚"/>
            </a:pPr>
            <a:r>
              <a:rPr lang="en-US" sz="4400">
                <a:solidFill>
                  <a:schemeClr val="dk2"/>
                </a:solidFill>
              </a:rPr>
              <a:t>Annual Financial Report (AFR) Defined</a:t>
            </a:r>
            <a:endParaRPr sz="4400" b="1">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What is the AFR?</a:t>
            </a:r>
            <a:endParaRPr sz="4000" b="1">
              <a:solidFill>
                <a:schemeClr val="dk2"/>
              </a:solidFill>
            </a:endParaRPr>
          </a:p>
        </p:txBody>
      </p:sp>
      <p:sp>
        <p:nvSpPr>
          <p:cNvPr id="251" name="Google Shape;251;p38"/>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457200" lvl="0" indent="-342900" algn="just" rtl="0">
              <a:spcBef>
                <a:spcPts val="1000"/>
              </a:spcBef>
              <a:spcAft>
                <a:spcPts val="0"/>
              </a:spcAft>
              <a:buClr>
                <a:schemeClr val="dk2"/>
              </a:buClr>
              <a:buSzPts val="1800"/>
              <a:buChar char="•"/>
            </a:pPr>
            <a:r>
              <a:rPr lang="en-US">
                <a:solidFill>
                  <a:schemeClr val="dk2"/>
                </a:solidFill>
              </a:rPr>
              <a:t>The AFR provides a summary of all financial activities for the School Systems during the fiscal year being reported (i.e., preceding July 1- June 30), together with the status of selected funds and/or account groupings as of the end of that fiscal year (June 30).</a:t>
            </a:r>
            <a:endParaRPr>
              <a:solidFill>
                <a:schemeClr val="dk2"/>
              </a:solidFill>
            </a:endParaRPr>
          </a:p>
          <a:p>
            <a:pPr marL="0" lvl="0" indent="0" algn="just" rtl="0">
              <a:spcBef>
                <a:spcPts val="1000"/>
              </a:spcBef>
              <a:spcAft>
                <a:spcPts val="0"/>
              </a:spcAft>
              <a:buNone/>
            </a:pPr>
            <a:endParaRPr>
              <a:solidFill>
                <a:schemeClr val="dk2"/>
              </a:solidFill>
            </a:endParaRPr>
          </a:p>
          <a:p>
            <a:pPr marL="457200" lvl="0" indent="-342900" algn="just" rtl="0">
              <a:spcBef>
                <a:spcPts val="1000"/>
              </a:spcBef>
              <a:spcAft>
                <a:spcPts val="0"/>
              </a:spcAft>
              <a:buClr>
                <a:schemeClr val="dk2"/>
              </a:buClr>
              <a:buSzPts val="1800"/>
              <a:buChar char="•"/>
            </a:pPr>
            <a:r>
              <a:rPr lang="en-US">
                <a:solidFill>
                  <a:schemeClr val="dk2"/>
                </a:solidFill>
              </a:rPr>
              <a:t>The purpose of the AFR is to collect fiscal data from the School Systems to support state funding allocations and respond to various state and federal financial data reporting requirements at the state level and at the school system level.</a:t>
            </a:r>
            <a:endParaRPr>
              <a:solidFill>
                <a:schemeClr val="dk2"/>
              </a:solidFill>
            </a:endParaRPr>
          </a:p>
          <a:p>
            <a:pPr marL="0" lvl="0" indent="0" algn="just" rtl="0">
              <a:spcBef>
                <a:spcPts val="1000"/>
              </a:spcBef>
              <a:spcAft>
                <a:spcPts val="0"/>
              </a:spcAft>
              <a:buNone/>
            </a:pPr>
            <a:endParaRPr>
              <a:solidFill>
                <a:schemeClr val="dk2"/>
              </a:solidFill>
            </a:endParaRPr>
          </a:p>
          <a:p>
            <a:pPr marL="457200" lvl="0" indent="0" algn="just" rtl="0">
              <a:lnSpc>
                <a:spcPct val="90000"/>
              </a:lnSpc>
              <a:spcBef>
                <a:spcPts val="1000"/>
              </a:spcBef>
              <a:spcAft>
                <a:spcPts val="0"/>
              </a:spcAft>
              <a:buNone/>
            </a:pPr>
            <a:endParaRPr/>
          </a:p>
          <a:p>
            <a:pPr marL="0" lvl="0" indent="0" algn="just" rtl="0">
              <a:lnSpc>
                <a:spcPct val="90000"/>
              </a:lnSpc>
              <a:spcBef>
                <a:spcPts val="1000"/>
              </a:spcBef>
              <a:spcAft>
                <a:spcPts val="0"/>
              </a:spcAft>
              <a:buNone/>
            </a:pPr>
            <a:endParaRPr/>
          </a:p>
          <a:p>
            <a:pPr marL="152396" lvl="0" indent="0" algn="l" rtl="0">
              <a:lnSpc>
                <a:spcPct val="90000"/>
              </a:lnSpc>
              <a:spcBef>
                <a:spcPts val="100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What requires the AFR to be submitted?</a:t>
            </a:r>
            <a:endParaRPr sz="4000" b="1">
              <a:solidFill>
                <a:schemeClr val="dk2"/>
              </a:solidFill>
            </a:endParaRPr>
          </a:p>
        </p:txBody>
      </p:sp>
      <p:sp>
        <p:nvSpPr>
          <p:cNvPr id="257" name="Google Shape;257;p39"/>
          <p:cNvSpPr txBox="1">
            <a:spLocks noGrp="1"/>
          </p:cNvSpPr>
          <p:nvPr>
            <p:ph type="body" idx="1"/>
          </p:nvPr>
        </p:nvSpPr>
        <p:spPr>
          <a:xfrm>
            <a:off x="1674000" y="1781829"/>
            <a:ext cx="8844000" cy="4498800"/>
          </a:xfrm>
          <a:prstGeom prst="rect">
            <a:avLst/>
          </a:prstGeom>
          <a:noFill/>
          <a:ln>
            <a:noFill/>
          </a:ln>
        </p:spPr>
        <p:txBody>
          <a:bodyPr spcFirstLastPara="1" wrap="square" lIns="91425" tIns="91425" rIns="91425" bIns="91425" anchor="t" anchorCtr="0">
            <a:noAutofit/>
          </a:bodyPr>
          <a:lstStyle/>
          <a:p>
            <a:pPr marL="152396" lvl="0" indent="0" algn="ctr" rtl="0">
              <a:lnSpc>
                <a:spcPct val="90000"/>
              </a:lnSpc>
              <a:spcBef>
                <a:spcPts val="1000"/>
              </a:spcBef>
              <a:spcAft>
                <a:spcPts val="0"/>
              </a:spcAft>
              <a:buSzPts val="1800"/>
              <a:buNone/>
            </a:pPr>
            <a:r>
              <a:rPr lang="en-US" sz="3600" b="1">
                <a:solidFill>
                  <a:schemeClr val="dk2"/>
                </a:solidFill>
              </a:rPr>
              <a:t>Louisiana Revised Statute 17:92</a:t>
            </a:r>
            <a:endParaRPr>
              <a:solidFill>
                <a:schemeClr val="dk2"/>
              </a:solidFill>
            </a:endParaRPr>
          </a:p>
          <a:p>
            <a:pPr marL="152396" lvl="0" indent="0" algn="ctr" rtl="0">
              <a:lnSpc>
                <a:spcPct val="90000"/>
              </a:lnSpc>
              <a:spcBef>
                <a:spcPts val="1000"/>
              </a:spcBef>
              <a:spcAft>
                <a:spcPts val="0"/>
              </a:spcAft>
              <a:buSzPts val="1800"/>
              <a:buNone/>
            </a:pPr>
            <a:endParaRPr sz="3600" b="1">
              <a:solidFill>
                <a:schemeClr val="dk2"/>
              </a:solidFill>
            </a:endParaRPr>
          </a:p>
          <a:p>
            <a:pPr marL="152396" lvl="0" indent="0" algn="ctr" rtl="0">
              <a:lnSpc>
                <a:spcPct val="90000"/>
              </a:lnSpc>
              <a:spcBef>
                <a:spcPts val="1000"/>
              </a:spcBef>
              <a:spcAft>
                <a:spcPts val="0"/>
              </a:spcAft>
              <a:buSzPts val="1800"/>
              <a:buNone/>
            </a:pPr>
            <a:r>
              <a:rPr lang="en-US">
                <a:solidFill>
                  <a:schemeClr val="dk2"/>
                </a:solidFill>
              </a:rPr>
              <a:t>Requires School Systems Annual Financial Reports be submitted to the LDOE by September 30</a:t>
            </a:r>
            <a:r>
              <a:rPr lang="en-US" baseline="30000">
                <a:solidFill>
                  <a:schemeClr val="dk2"/>
                </a:solidFill>
              </a:rPr>
              <a:t>th</a:t>
            </a:r>
            <a:r>
              <a:rPr lang="en-US">
                <a:solidFill>
                  <a:schemeClr val="dk2"/>
                </a:solidFill>
              </a:rPr>
              <a:t> of each year</a:t>
            </a:r>
            <a:endParaRPr>
              <a:solidFill>
                <a:schemeClr val="dk2"/>
              </a:solidFill>
            </a:endParaRPr>
          </a:p>
          <a:p>
            <a:pPr marL="152396" lvl="0" indent="0" algn="ctr" rtl="0">
              <a:lnSpc>
                <a:spcPct val="90000"/>
              </a:lnSpc>
              <a:spcBef>
                <a:spcPts val="1000"/>
              </a:spcBef>
              <a:spcAft>
                <a:spcPts val="0"/>
              </a:spcAft>
              <a:buSzPts val="1800"/>
              <a:buNone/>
            </a:pPr>
            <a:endParaRPr>
              <a:solidFill>
                <a:schemeClr val="dk2"/>
              </a:solidFill>
            </a:endParaRPr>
          </a:p>
          <a:p>
            <a:pPr marL="152396" lvl="0" indent="0" algn="ctr" rtl="0">
              <a:lnSpc>
                <a:spcPct val="90000"/>
              </a:lnSpc>
              <a:spcBef>
                <a:spcPts val="1000"/>
              </a:spcBef>
              <a:spcAft>
                <a:spcPts val="0"/>
              </a:spcAft>
              <a:buSzPts val="1800"/>
              <a:buNone/>
            </a:pPr>
            <a:r>
              <a:rPr lang="en-US">
                <a:solidFill>
                  <a:schemeClr val="dk2"/>
                </a:solidFill>
              </a:rPr>
              <a:t>Compliance with this statute requires submission of a COMPLETE AFR</a:t>
            </a:r>
            <a:endParaRPr>
              <a:solidFill>
                <a:schemeClr val="dk2"/>
              </a:solidFill>
            </a:endParaRPr>
          </a:p>
          <a:p>
            <a:pPr marL="152396" lvl="0" indent="0" algn="ctr" rtl="0">
              <a:lnSpc>
                <a:spcPct val="90000"/>
              </a:lnSpc>
              <a:spcBef>
                <a:spcPts val="1000"/>
              </a:spcBef>
              <a:spcAft>
                <a:spcPts val="0"/>
              </a:spcAft>
              <a:buSzPts val="1800"/>
              <a:buNone/>
            </a:pPr>
            <a:r>
              <a:rPr lang="en-US">
                <a:solidFill>
                  <a:schemeClr val="dk2"/>
                </a:solidFill>
              </a:rPr>
              <a:t>(all applicable fiscal project codes)</a:t>
            </a:r>
            <a:endParaRPr>
              <a:solidFill>
                <a:schemeClr val="dk2"/>
              </a:solidFill>
            </a:endParaRPr>
          </a:p>
          <a:p>
            <a:pPr marL="152396" lvl="0" indent="0" algn="ctr" rtl="0">
              <a:lnSpc>
                <a:spcPct val="90000"/>
              </a:lnSpc>
              <a:spcBef>
                <a:spcPts val="1000"/>
              </a:spcBef>
              <a:spcAft>
                <a:spcPts val="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0" y="1855167"/>
            <a:ext cx="11937900" cy="1213500"/>
          </a:xfrm>
          <a:prstGeom prst="rect">
            <a:avLst/>
          </a:prstGeom>
          <a:noFill/>
          <a:ln>
            <a:noFill/>
          </a:ln>
        </p:spPr>
        <p:txBody>
          <a:bodyPr spcFirstLastPara="1" wrap="square" lIns="121900" tIns="121900" rIns="121900" bIns="121900" anchor="ctr" anchorCtr="0">
            <a:noAutofit/>
          </a:bodyPr>
          <a:lstStyle/>
          <a:p>
            <a:pPr marL="571500" lvl="0" indent="-571500" algn="l" rtl="0">
              <a:lnSpc>
                <a:spcPct val="90000"/>
              </a:lnSpc>
              <a:spcBef>
                <a:spcPts val="0"/>
              </a:spcBef>
              <a:spcAft>
                <a:spcPts val="0"/>
              </a:spcAft>
              <a:buClr>
                <a:schemeClr val="dk2"/>
              </a:buClr>
              <a:buSzPts val="2800"/>
              <a:buFont typeface="Noto Sans Symbols"/>
              <a:buChar char="⮚"/>
            </a:pPr>
            <a:r>
              <a:rPr lang="en-US" sz="4400">
                <a:solidFill>
                  <a:schemeClr val="dk2"/>
                </a:solidFill>
              </a:rPr>
              <a:t>Annual Financial Report (AFR) Uses</a:t>
            </a:r>
            <a:endParaRPr sz="4400" b="1">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613400" y="409200"/>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Purpose of Reporting Financial Data</a:t>
            </a:r>
            <a:endParaRPr sz="4000" b="1">
              <a:solidFill>
                <a:schemeClr val="dk2"/>
              </a:solidFill>
            </a:endParaRPr>
          </a:p>
        </p:txBody>
      </p:sp>
      <p:sp>
        <p:nvSpPr>
          <p:cNvPr id="269" name="Google Shape;269;p41"/>
          <p:cNvSpPr/>
          <p:nvPr/>
        </p:nvSpPr>
        <p:spPr>
          <a:xfrm>
            <a:off x="6079319" y="1661548"/>
            <a:ext cx="5041608" cy="4210197"/>
          </a:xfrm>
          <a:prstGeom prst="ellipse">
            <a:avLst/>
          </a:prstGeom>
          <a:gradFill>
            <a:gsLst>
              <a:gs pos="0">
                <a:srgbClr val="C5791F">
                  <a:alpha val="49411"/>
                </a:srgbClr>
              </a:gs>
              <a:gs pos="80000">
                <a:srgbClr val="FF9E29">
                  <a:alpha val="49411"/>
                </a:srgbClr>
              </a:gs>
              <a:gs pos="100000">
                <a:srgbClr val="FFA026">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1"/>
          <p:cNvSpPr txBox="1"/>
          <p:nvPr/>
        </p:nvSpPr>
        <p:spPr>
          <a:xfrm>
            <a:off x="6817645" y="2278117"/>
            <a:ext cx="3564956" cy="297705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Annual Financial Report (AFR)</a:t>
            </a:r>
            <a:endParaRPr sz="2000" b="1" i="0" u="none" strike="noStrike" cap="none">
              <a:solidFill>
                <a:srgbClr val="000000"/>
              </a:solidFill>
              <a:latin typeface="Calibri"/>
              <a:ea typeface="Calibri"/>
              <a:cs typeface="Calibri"/>
              <a:sym typeface="Calibri"/>
            </a:endParaRPr>
          </a:p>
        </p:txBody>
      </p:sp>
      <p:sp>
        <p:nvSpPr>
          <p:cNvPr id="271" name="Google Shape;271;p41"/>
          <p:cNvSpPr/>
          <p:nvPr/>
        </p:nvSpPr>
        <p:spPr>
          <a:xfrm>
            <a:off x="7408774" y="1260806"/>
            <a:ext cx="2401626" cy="1280068"/>
          </a:xfrm>
          <a:prstGeom prst="ellipse">
            <a:avLst/>
          </a:prstGeom>
          <a:gradFill>
            <a:gsLst>
              <a:gs pos="0">
                <a:srgbClr val="BE9406">
                  <a:alpha val="49411"/>
                </a:srgbClr>
              </a:gs>
              <a:gs pos="80000">
                <a:srgbClr val="F9C309">
                  <a:alpha val="49411"/>
                </a:srgbClr>
              </a:gs>
              <a:gs pos="100000">
                <a:srgbClr val="FFC604">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1"/>
          <p:cNvSpPr txBox="1"/>
          <p:nvPr/>
        </p:nvSpPr>
        <p:spPr>
          <a:xfrm>
            <a:off x="7760484" y="1448268"/>
            <a:ext cx="1698206" cy="905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MFP Funding</a:t>
            </a:r>
            <a:endParaRPr sz="1200" b="1" i="0" u="none" strike="noStrike" cap="none">
              <a:solidFill>
                <a:srgbClr val="000000"/>
              </a:solidFill>
              <a:latin typeface="Calibri"/>
              <a:ea typeface="Calibri"/>
              <a:cs typeface="Calibri"/>
              <a:sym typeface="Calibri"/>
            </a:endParaRPr>
          </a:p>
        </p:txBody>
      </p:sp>
      <p:sp>
        <p:nvSpPr>
          <p:cNvPr id="273" name="Google Shape;273;p41"/>
          <p:cNvSpPr/>
          <p:nvPr/>
        </p:nvSpPr>
        <p:spPr>
          <a:xfrm>
            <a:off x="9072333" y="1653352"/>
            <a:ext cx="2261898" cy="1185767"/>
          </a:xfrm>
          <a:prstGeom prst="ellipse">
            <a:avLst/>
          </a:prstGeom>
          <a:gradFill>
            <a:gsLst>
              <a:gs pos="0">
                <a:srgbClr val="A6A35E">
                  <a:alpha val="49411"/>
                </a:srgbClr>
              </a:gs>
              <a:gs pos="80000">
                <a:srgbClr val="DAD87D">
                  <a:alpha val="49411"/>
                </a:srgbClr>
              </a:gs>
              <a:gs pos="100000">
                <a:srgbClr val="DDDA7C">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1"/>
          <p:cNvSpPr txBox="1"/>
          <p:nvPr/>
        </p:nvSpPr>
        <p:spPr>
          <a:xfrm>
            <a:off x="9403580" y="1827004"/>
            <a:ext cx="1599404" cy="83846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MFP Weighted Funding</a:t>
            </a:r>
            <a:endParaRPr sz="1200" b="1" i="0" u="none" strike="noStrike" cap="none">
              <a:solidFill>
                <a:srgbClr val="000000"/>
              </a:solidFill>
              <a:latin typeface="Calibri"/>
              <a:ea typeface="Calibri"/>
              <a:cs typeface="Calibri"/>
              <a:sym typeface="Calibri"/>
            </a:endParaRPr>
          </a:p>
        </p:txBody>
      </p:sp>
      <p:sp>
        <p:nvSpPr>
          <p:cNvPr id="275" name="Google Shape;275;p41"/>
          <p:cNvSpPr/>
          <p:nvPr/>
        </p:nvSpPr>
        <p:spPr>
          <a:xfrm>
            <a:off x="9288962" y="2701270"/>
            <a:ext cx="2369637" cy="1146980"/>
          </a:xfrm>
          <a:prstGeom prst="ellipse">
            <a:avLst/>
          </a:prstGeom>
          <a:gradFill>
            <a:gsLst>
              <a:gs pos="0">
                <a:srgbClr val="9C5353">
                  <a:alpha val="49411"/>
                </a:srgbClr>
              </a:gs>
              <a:gs pos="80000">
                <a:srgbClr val="CD6C6C">
                  <a:alpha val="49411"/>
                </a:srgbClr>
              </a:gs>
              <a:gs pos="100000">
                <a:srgbClr val="CF6C6C">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1"/>
          <p:cNvSpPr txBox="1"/>
          <p:nvPr/>
        </p:nvSpPr>
        <p:spPr>
          <a:xfrm>
            <a:off x="9635987" y="2869241"/>
            <a:ext cx="1675587" cy="81103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70% Requirement </a:t>
            </a:r>
            <a:endParaRPr sz="1200" b="1" i="0" u="none" strike="noStrike" cap="none">
              <a:solidFill>
                <a:srgbClr val="000000"/>
              </a:solidFill>
              <a:latin typeface="Calibri"/>
              <a:ea typeface="Calibri"/>
              <a:cs typeface="Calibri"/>
              <a:sym typeface="Calibri"/>
            </a:endParaRPr>
          </a:p>
        </p:txBody>
      </p:sp>
      <p:sp>
        <p:nvSpPr>
          <p:cNvPr id="277" name="Google Shape;277;p41"/>
          <p:cNvSpPr/>
          <p:nvPr/>
        </p:nvSpPr>
        <p:spPr>
          <a:xfrm>
            <a:off x="9324535" y="3733847"/>
            <a:ext cx="2272878" cy="1197335"/>
          </a:xfrm>
          <a:prstGeom prst="ellipse">
            <a:avLst/>
          </a:prstGeom>
          <a:gradFill>
            <a:gsLst>
              <a:gs pos="0">
                <a:srgbClr val="C5791F">
                  <a:alpha val="49411"/>
                </a:srgbClr>
              </a:gs>
              <a:gs pos="80000">
                <a:srgbClr val="FF9E29">
                  <a:alpha val="49411"/>
                </a:srgbClr>
              </a:gs>
              <a:gs pos="100000">
                <a:srgbClr val="FFA026">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1"/>
          <p:cNvSpPr txBox="1"/>
          <p:nvPr/>
        </p:nvSpPr>
        <p:spPr>
          <a:xfrm>
            <a:off x="9657390" y="3909193"/>
            <a:ext cx="1607168" cy="84664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Financial Risk Assessment</a:t>
            </a:r>
            <a:endParaRPr sz="1200" b="1" i="0" u="none" strike="noStrike" cap="none">
              <a:solidFill>
                <a:srgbClr val="000000"/>
              </a:solidFill>
              <a:latin typeface="Calibri"/>
              <a:ea typeface="Calibri"/>
              <a:cs typeface="Calibri"/>
              <a:sym typeface="Calibri"/>
            </a:endParaRPr>
          </a:p>
        </p:txBody>
      </p:sp>
      <p:sp>
        <p:nvSpPr>
          <p:cNvPr id="279" name="Google Shape;279;p41"/>
          <p:cNvSpPr/>
          <p:nvPr/>
        </p:nvSpPr>
        <p:spPr>
          <a:xfrm>
            <a:off x="9003143" y="4821010"/>
            <a:ext cx="2426215" cy="1146980"/>
          </a:xfrm>
          <a:prstGeom prst="ellipse">
            <a:avLst/>
          </a:prstGeom>
          <a:gradFill>
            <a:gsLst>
              <a:gs pos="0">
                <a:srgbClr val="BE9406">
                  <a:alpha val="49411"/>
                </a:srgbClr>
              </a:gs>
              <a:gs pos="80000">
                <a:srgbClr val="F9C309">
                  <a:alpha val="49411"/>
                </a:srgbClr>
              </a:gs>
              <a:gs pos="100000">
                <a:srgbClr val="FFC604">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1"/>
          <p:cNvSpPr txBox="1"/>
          <p:nvPr/>
        </p:nvSpPr>
        <p:spPr>
          <a:xfrm>
            <a:off x="9358454" y="4988981"/>
            <a:ext cx="1715593" cy="81103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Per Pupil Revenues and Expenditures</a:t>
            </a:r>
            <a:endParaRPr sz="1200" b="1" i="0" u="none" strike="noStrike" cap="none">
              <a:solidFill>
                <a:srgbClr val="000000"/>
              </a:solidFill>
              <a:latin typeface="Calibri"/>
              <a:ea typeface="Calibri"/>
              <a:cs typeface="Calibri"/>
              <a:sym typeface="Calibri"/>
            </a:endParaRPr>
          </a:p>
        </p:txBody>
      </p:sp>
      <p:sp>
        <p:nvSpPr>
          <p:cNvPr id="281" name="Google Shape;281;p41"/>
          <p:cNvSpPr/>
          <p:nvPr/>
        </p:nvSpPr>
        <p:spPr>
          <a:xfrm>
            <a:off x="7565789" y="5158967"/>
            <a:ext cx="2222206" cy="1232227"/>
          </a:xfrm>
          <a:prstGeom prst="ellipse">
            <a:avLst/>
          </a:prstGeom>
          <a:gradFill>
            <a:gsLst>
              <a:gs pos="0">
                <a:srgbClr val="A6A35E">
                  <a:alpha val="49411"/>
                </a:srgbClr>
              </a:gs>
              <a:gs pos="80000">
                <a:srgbClr val="DAD87D">
                  <a:alpha val="49411"/>
                </a:srgbClr>
              </a:gs>
              <a:gs pos="100000">
                <a:srgbClr val="DDDA7C">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1"/>
          <p:cNvSpPr txBox="1"/>
          <p:nvPr/>
        </p:nvSpPr>
        <p:spPr>
          <a:xfrm>
            <a:off x="7891224" y="5339422"/>
            <a:ext cx="1571336" cy="87131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Maintenance of Effort</a:t>
            </a:r>
            <a:endParaRPr sz="1200" b="1" i="0" u="none" strike="noStrike" cap="none">
              <a:solidFill>
                <a:srgbClr val="000000"/>
              </a:solidFill>
              <a:latin typeface="Calibri"/>
              <a:ea typeface="Calibri"/>
              <a:cs typeface="Calibri"/>
              <a:sym typeface="Calibri"/>
            </a:endParaRPr>
          </a:p>
        </p:txBody>
      </p:sp>
      <p:sp>
        <p:nvSpPr>
          <p:cNvPr id="283" name="Google Shape;283;p41"/>
          <p:cNvSpPr/>
          <p:nvPr/>
        </p:nvSpPr>
        <p:spPr>
          <a:xfrm>
            <a:off x="6098307" y="4793727"/>
            <a:ext cx="2312469" cy="1285903"/>
          </a:xfrm>
          <a:prstGeom prst="ellipse">
            <a:avLst/>
          </a:prstGeom>
          <a:gradFill>
            <a:gsLst>
              <a:gs pos="0">
                <a:srgbClr val="9C5353">
                  <a:alpha val="49411"/>
                </a:srgbClr>
              </a:gs>
              <a:gs pos="80000">
                <a:srgbClr val="CD6C6C">
                  <a:alpha val="49411"/>
                </a:srgbClr>
              </a:gs>
              <a:gs pos="100000">
                <a:srgbClr val="CF6C6C">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1"/>
          <p:cNvSpPr txBox="1"/>
          <p:nvPr/>
        </p:nvSpPr>
        <p:spPr>
          <a:xfrm>
            <a:off x="6436960" y="4982043"/>
            <a:ext cx="1635163" cy="90927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Excess Costs - IDEA</a:t>
            </a:r>
            <a:endParaRPr sz="1200" b="1" i="0" u="none" strike="noStrike" cap="none">
              <a:solidFill>
                <a:srgbClr val="000000"/>
              </a:solidFill>
              <a:latin typeface="Calibri"/>
              <a:ea typeface="Calibri"/>
              <a:cs typeface="Calibri"/>
              <a:sym typeface="Calibri"/>
            </a:endParaRPr>
          </a:p>
        </p:txBody>
      </p:sp>
      <p:sp>
        <p:nvSpPr>
          <p:cNvPr id="285" name="Google Shape;285;p41"/>
          <p:cNvSpPr/>
          <p:nvPr/>
        </p:nvSpPr>
        <p:spPr>
          <a:xfrm>
            <a:off x="5649683" y="3721886"/>
            <a:ext cx="2315013" cy="1298290"/>
          </a:xfrm>
          <a:prstGeom prst="ellipse">
            <a:avLst/>
          </a:prstGeom>
          <a:gradFill>
            <a:gsLst>
              <a:gs pos="0">
                <a:srgbClr val="9E614D">
                  <a:alpha val="49411"/>
                </a:srgbClr>
              </a:gs>
              <a:gs pos="80000">
                <a:srgbClr val="D07F66">
                  <a:alpha val="49411"/>
                </a:srgbClr>
              </a:gs>
              <a:gs pos="100000">
                <a:srgbClr val="D37F64">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1"/>
          <p:cNvSpPr txBox="1"/>
          <p:nvPr/>
        </p:nvSpPr>
        <p:spPr>
          <a:xfrm>
            <a:off x="5988709" y="3912016"/>
            <a:ext cx="1636961" cy="91803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Indirect Cost Calculation</a:t>
            </a:r>
            <a:endParaRPr sz="1200" b="1" i="0" u="none" strike="noStrike" cap="none">
              <a:solidFill>
                <a:srgbClr val="000000"/>
              </a:solidFill>
              <a:latin typeface="Calibri"/>
              <a:ea typeface="Calibri"/>
              <a:cs typeface="Calibri"/>
              <a:sym typeface="Calibri"/>
            </a:endParaRPr>
          </a:p>
        </p:txBody>
      </p:sp>
      <p:sp>
        <p:nvSpPr>
          <p:cNvPr id="287" name="Google Shape;287;p41"/>
          <p:cNvSpPr/>
          <p:nvPr/>
        </p:nvSpPr>
        <p:spPr>
          <a:xfrm>
            <a:off x="5599542" y="2556209"/>
            <a:ext cx="2327731" cy="1269764"/>
          </a:xfrm>
          <a:prstGeom prst="ellipse">
            <a:avLst/>
          </a:prstGeom>
          <a:gradFill>
            <a:gsLst>
              <a:gs pos="0">
                <a:srgbClr val="C5791F">
                  <a:alpha val="49411"/>
                </a:srgbClr>
              </a:gs>
              <a:gs pos="80000">
                <a:srgbClr val="FF9E29">
                  <a:alpha val="49411"/>
                </a:srgbClr>
              </a:gs>
              <a:gs pos="100000">
                <a:srgbClr val="FFA026">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1"/>
          <p:cNvSpPr txBox="1"/>
          <p:nvPr/>
        </p:nvSpPr>
        <p:spPr>
          <a:xfrm>
            <a:off x="5940430" y="2742162"/>
            <a:ext cx="1645955" cy="89785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CMIA</a:t>
            </a:r>
            <a:endParaRPr sz="1200" b="1" i="0" u="none" strike="noStrike" cap="none">
              <a:solidFill>
                <a:srgbClr val="000000"/>
              </a:solidFill>
              <a:latin typeface="Calibri"/>
              <a:ea typeface="Calibri"/>
              <a:cs typeface="Calibri"/>
              <a:sym typeface="Calibri"/>
            </a:endParaRPr>
          </a:p>
        </p:txBody>
      </p:sp>
      <p:sp>
        <p:nvSpPr>
          <p:cNvPr id="289" name="Google Shape;289;p41"/>
          <p:cNvSpPr/>
          <p:nvPr/>
        </p:nvSpPr>
        <p:spPr>
          <a:xfrm>
            <a:off x="6031741" y="1692611"/>
            <a:ext cx="2162122" cy="1199807"/>
          </a:xfrm>
          <a:prstGeom prst="ellipse">
            <a:avLst/>
          </a:prstGeom>
          <a:gradFill>
            <a:gsLst>
              <a:gs pos="0">
                <a:srgbClr val="BE9406">
                  <a:alpha val="49411"/>
                </a:srgbClr>
              </a:gs>
              <a:gs pos="80000">
                <a:srgbClr val="F9C309">
                  <a:alpha val="49411"/>
                </a:srgbClr>
              </a:gs>
              <a:gs pos="100000">
                <a:srgbClr val="FFC604">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1"/>
          <p:cNvSpPr txBox="1"/>
          <p:nvPr/>
        </p:nvSpPr>
        <p:spPr>
          <a:xfrm>
            <a:off x="6348376" y="1868319"/>
            <a:ext cx="1528852" cy="84839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NPEFS</a:t>
            </a:r>
            <a:endParaRPr sz="1200" b="1" i="0" u="none" strike="noStrike" cap="none">
              <a:solidFill>
                <a:srgbClr val="000000"/>
              </a:solidFill>
              <a:latin typeface="Calibri"/>
              <a:ea typeface="Calibri"/>
              <a:cs typeface="Calibri"/>
              <a:sym typeface="Calibri"/>
            </a:endParaRPr>
          </a:p>
        </p:txBody>
      </p:sp>
      <p:sp>
        <p:nvSpPr>
          <p:cNvPr id="291" name="Google Shape;291;p41"/>
          <p:cNvSpPr txBox="1"/>
          <p:nvPr/>
        </p:nvSpPr>
        <p:spPr>
          <a:xfrm>
            <a:off x="914400" y="1371600"/>
            <a:ext cx="4270200" cy="3435000"/>
          </a:xfrm>
          <a:prstGeom prst="rect">
            <a:avLst/>
          </a:prstGeom>
          <a:noFill/>
          <a:ln>
            <a:noFill/>
          </a:ln>
        </p:spPr>
        <p:txBody>
          <a:bodyPr spcFirstLastPara="1" wrap="square" lIns="91425" tIns="45700" rIns="91425" bIns="45700" anchor="t" anchorCtr="0">
            <a:spAutoFit/>
          </a:bodyPr>
          <a:lstStyle/>
          <a:p>
            <a:pPr marL="0" marR="0" lvl="0" indent="0" algn="l" rtl="0">
              <a:lnSpc>
                <a:spcPct val="75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Revenues and expenditures reported on the AFR are used to either:</a:t>
            </a:r>
            <a:endParaRPr sz="1400" b="0" i="0" u="none" strike="noStrike" cap="none">
              <a:solidFill>
                <a:schemeClr val="dk2"/>
              </a:solidFill>
              <a:latin typeface="Arial"/>
              <a:ea typeface="Arial"/>
              <a:cs typeface="Arial"/>
              <a:sym typeface="Arial"/>
            </a:endParaRPr>
          </a:p>
          <a:p>
            <a:pPr marL="800100" marR="0" lvl="1" indent="-342900" algn="l" rtl="0">
              <a:lnSpc>
                <a:spcPct val="100000"/>
              </a:lnSpc>
              <a:spcBef>
                <a:spcPts val="600"/>
              </a:spcBef>
              <a:spcAft>
                <a:spcPts val="0"/>
              </a:spcAft>
              <a:buClr>
                <a:schemeClr val="dk2"/>
              </a:buClr>
              <a:buSzPts val="1260"/>
              <a:buFont typeface="Calibri"/>
              <a:buAutoNum type="arabicParenR"/>
            </a:pPr>
            <a:r>
              <a:rPr lang="en-US" sz="1800" b="0" i="0" u="none" strike="noStrike" cap="none">
                <a:solidFill>
                  <a:schemeClr val="dk2"/>
                </a:solidFill>
                <a:latin typeface="Calibri"/>
                <a:ea typeface="Calibri"/>
                <a:cs typeface="Calibri"/>
                <a:sym typeface="Calibri"/>
              </a:rPr>
              <a:t>Determine state and federal allocations</a:t>
            </a:r>
            <a:endParaRPr>
              <a:solidFill>
                <a:schemeClr val="dk2"/>
              </a:solidFill>
            </a:endParaRPr>
          </a:p>
          <a:p>
            <a:pPr marL="800100" marR="0" lvl="1" indent="-342900" algn="l" rtl="0">
              <a:lnSpc>
                <a:spcPct val="100000"/>
              </a:lnSpc>
              <a:spcBef>
                <a:spcPts val="600"/>
              </a:spcBef>
              <a:spcAft>
                <a:spcPts val="0"/>
              </a:spcAft>
              <a:buClr>
                <a:schemeClr val="dk2"/>
              </a:buClr>
              <a:buSzPts val="1260"/>
              <a:buFont typeface="Calibri"/>
              <a:buAutoNum type="arabicParenR"/>
            </a:pPr>
            <a:r>
              <a:rPr lang="en-US" sz="1800" b="0" i="0" u="none" strike="noStrike" cap="none">
                <a:solidFill>
                  <a:schemeClr val="dk2"/>
                </a:solidFill>
                <a:latin typeface="Calibri"/>
                <a:ea typeface="Calibri"/>
                <a:cs typeface="Calibri"/>
                <a:sym typeface="Calibri"/>
              </a:rPr>
              <a:t>Comply with various state and/or federal reporting requirements,</a:t>
            </a:r>
            <a:endParaRPr sz="1400" b="0" i="0" u="none" strike="noStrike" cap="none">
              <a:solidFill>
                <a:schemeClr val="dk2"/>
              </a:solidFill>
              <a:latin typeface="Arial"/>
              <a:ea typeface="Arial"/>
              <a:cs typeface="Arial"/>
              <a:sym typeface="Arial"/>
            </a:endParaRPr>
          </a:p>
          <a:p>
            <a:pPr marL="800100" marR="0" lvl="1" indent="-342900" algn="l" rtl="0">
              <a:lnSpc>
                <a:spcPct val="100000"/>
              </a:lnSpc>
              <a:spcBef>
                <a:spcPts val="600"/>
              </a:spcBef>
              <a:spcAft>
                <a:spcPts val="0"/>
              </a:spcAft>
              <a:buClr>
                <a:schemeClr val="dk2"/>
              </a:buClr>
              <a:buSzPts val="1260"/>
              <a:buFont typeface="Calibri"/>
              <a:buAutoNum type="arabicParenR"/>
            </a:pPr>
            <a:r>
              <a:rPr lang="en-US" sz="1800" b="0" i="0" u="none" strike="noStrike" cap="none">
                <a:solidFill>
                  <a:schemeClr val="dk2"/>
                </a:solidFill>
                <a:latin typeface="Calibri"/>
                <a:ea typeface="Calibri"/>
                <a:cs typeface="Calibri"/>
                <a:sym typeface="Calibri"/>
              </a:rPr>
              <a:t>Provide data analysis to make financial and/or other business decisions</a:t>
            </a:r>
            <a:endParaRPr sz="1800" b="1" i="0" u="none" strike="noStrike" cap="none">
              <a:solidFill>
                <a:schemeClr val="dk2"/>
              </a:solidFill>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latin typeface="Calibri"/>
                <a:ea typeface="Calibri"/>
                <a:cs typeface="Calibri"/>
                <a:sym typeface="Calibri"/>
              </a:rPr>
              <a:t>Outline</a:t>
            </a:r>
            <a:endParaRPr sz="4800" b="1">
              <a:solidFill>
                <a:schemeClr val="dk2"/>
              </a:solidFill>
              <a:latin typeface="Calibri"/>
              <a:ea typeface="Calibri"/>
              <a:cs typeface="Calibri"/>
              <a:sym typeface="Calibri"/>
            </a:endParaRPr>
          </a:p>
        </p:txBody>
      </p:sp>
      <p:sp>
        <p:nvSpPr>
          <p:cNvPr id="139" name="Google Shape;139;p24"/>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457200" lvl="0" indent="-342900" algn="just" rtl="0">
              <a:spcBef>
                <a:spcPts val="1000"/>
              </a:spcBef>
              <a:spcAft>
                <a:spcPts val="0"/>
              </a:spcAft>
              <a:buClr>
                <a:schemeClr val="dk2"/>
              </a:buClr>
              <a:buSzPts val="1800"/>
              <a:buFont typeface="Noto Sans Symbols"/>
              <a:buChar char="➢"/>
            </a:pPr>
            <a:r>
              <a:rPr lang="en-US" dirty="0">
                <a:solidFill>
                  <a:schemeClr val="dk2"/>
                </a:solidFill>
              </a:rPr>
              <a:t>Louisiana Accounting &amp; Uniform Governmental Handbook (LAUGH) Defined</a:t>
            </a:r>
            <a:endParaRPr dirty="0">
              <a:solidFill>
                <a:schemeClr val="dk2"/>
              </a:solidFill>
            </a:endParaRPr>
          </a:p>
          <a:p>
            <a:pPr marL="457200" lvl="0" indent="-342900" algn="just" rtl="0">
              <a:spcBef>
                <a:spcPts val="1000"/>
              </a:spcBef>
              <a:spcAft>
                <a:spcPts val="0"/>
              </a:spcAft>
              <a:buClr>
                <a:schemeClr val="dk2"/>
              </a:buClr>
              <a:buSzPts val="1800"/>
              <a:buChar char="➢"/>
            </a:pPr>
            <a:r>
              <a:rPr lang="en-US" dirty="0">
                <a:solidFill>
                  <a:schemeClr val="dk2"/>
                </a:solidFill>
              </a:rPr>
              <a:t>Annual Financial Report (AFR) Defined</a:t>
            </a:r>
            <a:endParaRPr dirty="0">
              <a:solidFill>
                <a:schemeClr val="dk2"/>
              </a:solidFill>
            </a:endParaRPr>
          </a:p>
          <a:p>
            <a:pPr marL="457200" lvl="0" indent="-342900" algn="just" rtl="0">
              <a:spcBef>
                <a:spcPts val="1000"/>
              </a:spcBef>
              <a:spcAft>
                <a:spcPts val="0"/>
              </a:spcAft>
              <a:buClr>
                <a:schemeClr val="dk2"/>
              </a:buClr>
              <a:buSzPts val="1800"/>
              <a:buChar char="➢"/>
            </a:pPr>
            <a:r>
              <a:rPr lang="en-US" dirty="0">
                <a:solidFill>
                  <a:schemeClr val="dk2"/>
                </a:solidFill>
              </a:rPr>
              <a:t>AFR Uses</a:t>
            </a:r>
            <a:endParaRPr dirty="0">
              <a:solidFill>
                <a:schemeClr val="dk2"/>
              </a:solidFill>
            </a:endParaRPr>
          </a:p>
          <a:p>
            <a:pPr marL="457200" lvl="0" indent="-342900" algn="just" rtl="0">
              <a:spcBef>
                <a:spcPts val="1000"/>
              </a:spcBef>
              <a:spcAft>
                <a:spcPts val="0"/>
              </a:spcAft>
              <a:buClr>
                <a:schemeClr val="dk2"/>
              </a:buClr>
              <a:buSzPts val="1800"/>
              <a:buChar char="➢"/>
            </a:pPr>
            <a:r>
              <a:rPr lang="en-US" dirty="0">
                <a:solidFill>
                  <a:schemeClr val="dk2"/>
                </a:solidFill>
              </a:rPr>
              <a:t>AFR Financial Data </a:t>
            </a:r>
            <a:endParaRPr dirty="0">
              <a:solidFill>
                <a:schemeClr val="dk2"/>
              </a:solidFill>
            </a:endParaRPr>
          </a:p>
          <a:p>
            <a:pPr marL="457200" lvl="0" indent="-342900" algn="just" rtl="0">
              <a:spcBef>
                <a:spcPts val="1000"/>
              </a:spcBef>
              <a:spcAft>
                <a:spcPts val="0"/>
              </a:spcAft>
              <a:buClr>
                <a:schemeClr val="dk2"/>
              </a:buClr>
              <a:buSzPts val="1800"/>
              <a:buChar char="➢"/>
            </a:pPr>
            <a:r>
              <a:rPr lang="en-US" dirty="0">
                <a:solidFill>
                  <a:schemeClr val="dk2"/>
                </a:solidFill>
              </a:rPr>
              <a:t>AFR Submission Process</a:t>
            </a:r>
            <a:endParaRPr dirty="0">
              <a:solidFill>
                <a:schemeClr val="dk2"/>
              </a:solidFill>
            </a:endParaRPr>
          </a:p>
          <a:p>
            <a:pPr marL="457200" lvl="0" indent="-342900" algn="just" rtl="0">
              <a:spcBef>
                <a:spcPts val="1000"/>
              </a:spcBef>
              <a:spcAft>
                <a:spcPts val="0"/>
              </a:spcAft>
              <a:buClr>
                <a:schemeClr val="dk2"/>
              </a:buClr>
              <a:buSzPts val="1800"/>
              <a:buChar char="➢"/>
            </a:pPr>
            <a:r>
              <a:rPr lang="en-US" dirty="0">
                <a:solidFill>
                  <a:schemeClr val="dk2"/>
                </a:solidFill>
              </a:rPr>
              <a:t>AFR Submission Required Data</a:t>
            </a:r>
            <a:endParaRPr dirty="0">
              <a:solidFill>
                <a:schemeClr val="dk2"/>
              </a:solidFill>
            </a:endParaRPr>
          </a:p>
          <a:p>
            <a:pPr marL="457200" lvl="0" indent="-342900" algn="just" rtl="0">
              <a:spcBef>
                <a:spcPts val="1000"/>
              </a:spcBef>
              <a:spcAft>
                <a:spcPts val="0"/>
              </a:spcAft>
              <a:buClr>
                <a:schemeClr val="dk2"/>
              </a:buClr>
              <a:buSzPts val="1800"/>
              <a:buChar char="➢"/>
            </a:pPr>
            <a:r>
              <a:rPr lang="en-US" dirty="0">
                <a:solidFill>
                  <a:schemeClr val="dk2"/>
                </a:solidFill>
              </a:rPr>
              <a:t>AFR Submission - FY </a:t>
            </a:r>
            <a:r>
              <a:rPr lang="en-US" dirty="0" smtClean="0">
                <a:solidFill>
                  <a:schemeClr val="dk2"/>
                </a:solidFill>
              </a:rPr>
              <a:t>2022-2023 </a:t>
            </a:r>
            <a:r>
              <a:rPr lang="en-US" dirty="0">
                <a:solidFill>
                  <a:schemeClr val="dk2"/>
                </a:solidFill>
              </a:rPr>
              <a:t>Data Collection</a:t>
            </a:r>
            <a:endParaRPr dirty="0">
              <a:solidFill>
                <a:schemeClr val="dk2"/>
              </a:solidFill>
            </a:endParaRPr>
          </a:p>
          <a:p>
            <a:pPr marL="457200" lvl="0" indent="-342900" algn="just" rtl="0">
              <a:spcBef>
                <a:spcPts val="1000"/>
              </a:spcBef>
              <a:spcAft>
                <a:spcPts val="0"/>
              </a:spcAft>
              <a:buClr>
                <a:schemeClr val="dk2"/>
              </a:buClr>
              <a:buSzPts val="1800"/>
              <a:buChar char="➢"/>
            </a:pPr>
            <a:r>
              <a:rPr lang="en-US" dirty="0">
                <a:solidFill>
                  <a:schemeClr val="dk2"/>
                </a:solidFill>
              </a:rPr>
              <a:t>Post Submission of AFR</a:t>
            </a:r>
            <a:endParaRPr dirty="0">
              <a:solidFill>
                <a:schemeClr val="dk2"/>
              </a:solidFill>
            </a:endParaRPr>
          </a:p>
          <a:p>
            <a:pPr marL="457200" lvl="0" indent="-342900" algn="just" rtl="0">
              <a:spcBef>
                <a:spcPts val="1000"/>
              </a:spcBef>
              <a:spcAft>
                <a:spcPts val="0"/>
              </a:spcAft>
              <a:buClr>
                <a:schemeClr val="dk2"/>
              </a:buClr>
              <a:buSzPts val="1800"/>
              <a:buChar char="➢"/>
            </a:pPr>
            <a:r>
              <a:rPr lang="en-US" dirty="0">
                <a:solidFill>
                  <a:schemeClr val="dk2"/>
                </a:solidFill>
              </a:rPr>
              <a:t>AFR Ratings</a:t>
            </a:r>
            <a:endParaRPr dirty="0">
              <a:solidFill>
                <a:schemeClr val="dk2"/>
              </a:solidFill>
            </a:endParaRPr>
          </a:p>
          <a:p>
            <a:pPr marL="457200" lvl="0" indent="0" algn="just" rtl="0">
              <a:lnSpc>
                <a:spcPct val="90000"/>
              </a:lnSpc>
              <a:spcBef>
                <a:spcPts val="1000"/>
              </a:spcBef>
              <a:spcAft>
                <a:spcPts val="0"/>
              </a:spcAft>
              <a:buNone/>
            </a:pPr>
            <a:endParaRPr dirty="0"/>
          </a:p>
          <a:p>
            <a:pPr marL="0" lvl="0" indent="0" algn="just" rtl="0">
              <a:lnSpc>
                <a:spcPct val="90000"/>
              </a:lnSpc>
              <a:spcBef>
                <a:spcPts val="1000"/>
              </a:spcBef>
              <a:spcAft>
                <a:spcPts val="0"/>
              </a:spcAft>
              <a:buNone/>
            </a:pPr>
            <a:endParaRPr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Uses of AFR Data</a:t>
            </a:r>
            <a:endParaRPr sz="4000" b="1">
              <a:solidFill>
                <a:schemeClr val="dk2"/>
              </a:solidFill>
            </a:endParaRPr>
          </a:p>
        </p:txBody>
      </p:sp>
      <p:sp>
        <p:nvSpPr>
          <p:cNvPr id="297" name="Google Shape;297;p42"/>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1000"/>
              </a:spcBef>
              <a:spcAft>
                <a:spcPts val="0"/>
              </a:spcAft>
              <a:buNone/>
            </a:pPr>
            <a:r>
              <a:rPr lang="en-US">
                <a:solidFill>
                  <a:schemeClr val="dk2"/>
                </a:solidFill>
              </a:rPr>
              <a:t>Revenues and expenditures reported on the AFR are used to either:</a:t>
            </a:r>
            <a:endParaRPr>
              <a:solidFill>
                <a:schemeClr val="dk2"/>
              </a:solidFill>
            </a:endParaRPr>
          </a:p>
          <a:p>
            <a:pPr marL="457200" lvl="0" indent="-342900" algn="just" rtl="0">
              <a:lnSpc>
                <a:spcPct val="90000"/>
              </a:lnSpc>
              <a:spcBef>
                <a:spcPts val="1000"/>
              </a:spcBef>
              <a:spcAft>
                <a:spcPts val="0"/>
              </a:spcAft>
              <a:buClr>
                <a:schemeClr val="dk2"/>
              </a:buClr>
              <a:buSzPts val="1800"/>
              <a:buChar char="●"/>
            </a:pPr>
            <a:r>
              <a:rPr lang="en-US">
                <a:solidFill>
                  <a:schemeClr val="dk2"/>
                </a:solidFill>
              </a:rPr>
              <a:t>determine funding to the school systems and to the State of Louisiana,</a:t>
            </a:r>
            <a:endParaRPr>
              <a:solidFill>
                <a:schemeClr val="dk2"/>
              </a:solidFill>
            </a:endParaRPr>
          </a:p>
          <a:p>
            <a:pPr marL="457200" lvl="0" indent="0" algn="just" rtl="0">
              <a:lnSpc>
                <a:spcPct val="90000"/>
              </a:lnSpc>
              <a:spcBef>
                <a:spcPts val="1000"/>
              </a:spcBef>
              <a:spcAft>
                <a:spcPts val="0"/>
              </a:spcAft>
              <a:buNone/>
            </a:pPr>
            <a:endParaRPr sz="1400">
              <a:solidFill>
                <a:schemeClr val="dk2"/>
              </a:solidFill>
            </a:endParaRPr>
          </a:p>
          <a:p>
            <a:pPr marL="457200" lvl="0" indent="-342900" algn="just" rtl="0">
              <a:lnSpc>
                <a:spcPct val="90000"/>
              </a:lnSpc>
              <a:spcBef>
                <a:spcPts val="1000"/>
              </a:spcBef>
              <a:spcAft>
                <a:spcPts val="0"/>
              </a:spcAft>
              <a:buClr>
                <a:schemeClr val="dk2"/>
              </a:buClr>
              <a:buSzPts val="1800"/>
              <a:buChar char="●"/>
            </a:pPr>
            <a:r>
              <a:rPr lang="en-US">
                <a:solidFill>
                  <a:schemeClr val="dk2"/>
                </a:solidFill>
              </a:rPr>
              <a:t>determine compliance with various state and/or federal reporting requirements,</a:t>
            </a:r>
            <a:endParaRPr>
              <a:solidFill>
                <a:schemeClr val="dk2"/>
              </a:solidFill>
            </a:endParaRPr>
          </a:p>
          <a:p>
            <a:pPr marL="457200" lvl="0" indent="0" algn="just" rtl="0">
              <a:lnSpc>
                <a:spcPct val="90000"/>
              </a:lnSpc>
              <a:spcBef>
                <a:spcPts val="1000"/>
              </a:spcBef>
              <a:spcAft>
                <a:spcPts val="0"/>
              </a:spcAft>
              <a:buNone/>
            </a:pPr>
            <a:endParaRPr sz="1400">
              <a:solidFill>
                <a:schemeClr val="dk2"/>
              </a:solidFill>
            </a:endParaRPr>
          </a:p>
          <a:p>
            <a:pPr marL="457200" lvl="0" indent="-342900" algn="just" rtl="0">
              <a:lnSpc>
                <a:spcPct val="90000"/>
              </a:lnSpc>
              <a:spcBef>
                <a:spcPts val="1000"/>
              </a:spcBef>
              <a:spcAft>
                <a:spcPts val="0"/>
              </a:spcAft>
              <a:buClr>
                <a:schemeClr val="dk2"/>
              </a:buClr>
              <a:buSzPts val="1800"/>
              <a:buChar char="●"/>
            </a:pPr>
            <a:r>
              <a:rPr lang="en-US">
                <a:solidFill>
                  <a:schemeClr val="dk2"/>
                </a:solidFill>
              </a:rPr>
              <a:t>provide data to make financial and/or other business decisions</a:t>
            </a:r>
            <a:endParaRPr>
              <a:solidFill>
                <a:schemeClr val="dk2"/>
              </a:solidFill>
            </a:endParaRPr>
          </a:p>
          <a:p>
            <a:pPr marL="0" lvl="0" indent="0" algn="just" rtl="0">
              <a:lnSpc>
                <a:spcPct val="90000"/>
              </a:lnSpc>
              <a:spcBef>
                <a:spcPts val="1000"/>
              </a:spcBef>
              <a:spcAft>
                <a:spcPts val="0"/>
              </a:spcAft>
              <a:buNone/>
            </a:pPr>
            <a:endParaRPr>
              <a:solidFill>
                <a:schemeClr val="dk2"/>
              </a:solidFill>
            </a:endParaRPr>
          </a:p>
          <a:p>
            <a:pPr marL="0" lvl="0" indent="0" algn="just" rtl="0">
              <a:lnSpc>
                <a:spcPct val="90000"/>
              </a:lnSpc>
              <a:spcBef>
                <a:spcPts val="1000"/>
              </a:spcBef>
              <a:spcAft>
                <a:spcPts val="0"/>
              </a:spcAft>
              <a:buNone/>
            </a:pPr>
            <a:r>
              <a:rPr lang="en-US">
                <a:solidFill>
                  <a:schemeClr val="dk2"/>
                </a:solidFill>
              </a:rPr>
              <a:t>It is important to understand all the ways in which this data is utilized in order to ensure data reporting is the most accurate for every instance.</a:t>
            </a:r>
            <a:endParaRPr>
              <a:solidFill>
                <a:schemeClr val="dk2"/>
              </a:solidFill>
            </a:endParaRPr>
          </a:p>
          <a:p>
            <a:pPr marL="152396" lvl="0" indent="0" algn="just" rtl="0">
              <a:lnSpc>
                <a:spcPct val="90000"/>
              </a:lnSpc>
              <a:spcBef>
                <a:spcPts val="1000"/>
              </a:spcBef>
              <a:spcAft>
                <a:spcPts val="0"/>
              </a:spcAft>
              <a:buSzPts val="1800"/>
              <a:buNone/>
            </a:pPr>
            <a:endParaRPr/>
          </a:p>
          <a:p>
            <a:pPr marL="152396" lvl="0" indent="0" algn="l" rtl="0">
              <a:lnSpc>
                <a:spcPct val="90000"/>
              </a:lnSpc>
              <a:spcBef>
                <a:spcPts val="1000"/>
              </a:spcBef>
              <a:spcAft>
                <a:spcPts val="0"/>
              </a:spcAft>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dirty="0">
                <a:solidFill>
                  <a:schemeClr val="dk2"/>
                </a:solidFill>
              </a:rPr>
              <a:t>Uses of AFR Data</a:t>
            </a:r>
            <a:endParaRPr sz="4000" b="1" dirty="0">
              <a:solidFill>
                <a:schemeClr val="dk2"/>
              </a:solidFill>
            </a:endParaRPr>
          </a:p>
        </p:txBody>
      </p:sp>
      <p:sp>
        <p:nvSpPr>
          <p:cNvPr id="303" name="Google Shape;303;p43"/>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1000"/>
              </a:spcBef>
              <a:spcAft>
                <a:spcPts val="0"/>
              </a:spcAft>
              <a:buNone/>
            </a:pPr>
            <a:r>
              <a:rPr lang="en-US" sz="1800" dirty="0">
                <a:solidFill>
                  <a:schemeClr val="dk2"/>
                </a:solidFill>
              </a:rPr>
              <a:t>Allocations:										</a:t>
            </a:r>
            <a:r>
              <a:rPr lang="en-US" sz="1800" dirty="0" smtClean="0">
                <a:solidFill>
                  <a:schemeClr val="dk2"/>
                </a:solidFill>
              </a:rPr>
              <a:t>  </a:t>
            </a:r>
            <a:endParaRPr sz="1800" dirty="0">
              <a:solidFill>
                <a:schemeClr val="dk2"/>
              </a:solidFill>
            </a:endParaRPr>
          </a:p>
          <a:p>
            <a:pPr marL="457200" lvl="0" indent="-317500" algn="just" rtl="0">
              <a:lnSpc>
                <a:spcPct val="90000"/>
              </a:lnSpc>
              <a:spcBef>
                <a:spcPts val="1000"/>
              </a:spcBef>
              <a:spcAft>
                <a:spcPts val="0"/>
              </a:spcAft>
              <a:buClr>
                <a:schemeClr val="dk2"/>
              </a:buClr>
              <a:buSzPts val="1400"/>
              <a:buChar char="●"/>
            </a:pPr>
            <a:r>
              <a:rPr lang="en-US" sz="1800" dirty="0">
                <a:solidFill>
                  <a:schemeClr val="dk2"/>
                </a:solidFill>
              </a:rPr>
              <a:t>Minimum Foundation Program (MFP)						</a:t>
            </a:r>
            <a:endParaRPr sz="1800" dirty="0">
              <a:solidFill>
                <a:schemeClr val="dk2"/>
              </a:solidFill>
            </a:endParaRPr>
          </a:p>
          <a:p>
            <a:pPr marL="457200" lvl="0" indent="-317500" algn="just" rtl="0">
              <a:lnSpc>
                <a:spcPct val="90000"/>
              </a:lnSpc>
              <a:spcBef>
                <a:spcPts val="0"/>
              </a:spcBef>
              <a:spcAft>
                <a:spcPts val="0"/>
              </a:spcAft>
              <a:buClr>
                <a:schemeClr val="dk2"/>
              </a:buClr>
              <a:buSzPts val="1400"/>
              <a:buChar char="●"/>
            </a:pPr>
            <a:r>
              <a:rPr lang="en-US" sz="1800" dirty="0">
                <a:solidFill>
                  <a:schemeClr val="dk2"/>
                </a:solidFill>
              </a:rPr>
              <a:t>Indirect Costs Calculation</a:t>
            </a:r>
            <a:endParaRPr sz="1800" dirty="0">
              <a:solidFill>
                <a:schemeClr val="dk2"/>
              </a:solidFill>
            </a:endParaRPr>
          </a:p>
          <a:p>
            <a:pPr marL="457200" lvl="0" indent="-317500" algn="just" rtl="0">
              <a:lnSpc>
                <a:spcPct val="90000"/>
              </a:lnSpc>
              <a:spcBef>
                <a:spcPts val="0"/>
              </a:spcBef>
              <a:spcAft>
                <a:spcPts val="0"/>
              </a:spcAft>
              <a:buClr>
                <a:schemeClr val="dk2"/>
              </a:buClr>
              <a:buSzPts val="1400"/>
              <a:buChar char="●"/>
            </a:pPr>
            <a:r>
              <a:rPr lang="en-US" sz="1800" dirty="0">
                <a:solidFill>
                  <a:schemeClr val="dk2"/>
                </a:solidFill>
              </a:rPr>
              <a:t>Title I </a:t>
            </a:r>
            <a:endParaRPr sz="1800" dirty="0">
              <a:solidFill>
                <a:schemeClr val="dk2"/>
              </a:solidFill>
            </a:endParaRPr>
          </a:p>
          <a:p>
            <a:pPr marL="0" lvl="0" indent="0" algn="just" rtl="0">
              <a:lnSpc>
                <a:spcPct val="90000"/>
              </a:lnSpc>
              <a:spcBef>
                <a:spcPts val="1000"/>
              </a:spcBef>
              <a:spcAft>
                <a:spcPts val="0"/>
              </a:spcAft>
              <a:buNone/>
            </a:pPr>
            <a:r>
              <a:rPr lang="en-US" sz="1800" dirty="0">
                <a:solidFill>
                  <a:schemeClr val="dk2"/>
                </a:solidFill>
              </a:rPr>
              <a:t>Compliance:</a:t>
            </a:r>
            <a:endParaRPr sz="1800" dirty="0">
              <a:solidFill>
                <a:schemeClr val="dk2"/>
              </a:solidFill>
            </a:endParaRPr>
          </a:p>
          <a:p>
            <a:pPr marL="457200" lvl="0" indent="-317500" algn="just" rtl="0">
              <a:lnSpc>
                <a:spcPct val="90000"/>
              </a:lnSpc>
              <a:spcBef>
                <a:spcPts val="1000"/>
              </a:spcBef>
              <a:spcAft>
                <a:spcPts val="0"/>
              </a:spcAft>
              <a:buClr>
                <a:schemeClr val="dk2"/>
              </a:buClr>
              <a:buSzPts val="1400"/>
              <a:buChar char="●"/>
            </a:pPr>
            <a:r>
              <a:rPr lang="en-US" sz="1800" dirty="0">
                <a:solidFill>
                  <a:schemeClr val="dk2"/>
                </a:solidFill>
              </a:rPr>
              <a:t>MFP Weighted Funding Expenditure Requirement</a:t>
            </a:r>
            <a:endParaRPr sz="1800" dirty="0">
              <a:solidFill>
                <a:schemeClr val="dk2"/>
              </a:solidFill>
            </a:endParaRPr>
          </a:p>
          <a:p>
            <a:pPr marL="457200" lvl="0" indent="-317500" algn="just" rtl="0">
              <a:lnSpc>
                <a:spcPct val="90000"/>
              </a:lnSpc>
              <a:spcBef>
                <a:spcPts val="0"/>
              </a:spcBef>
              <a:spcAft>
                <a:spcPts val="0"/>
              </a:spcAft>
              <a:buClr>
                <a:schemeClr val="dk2"/>
              </a:buClr>
              <a:buSzPts val="1400"/>
              <a:buChar char="●"/>
            </a:pPr>
            <a:r>
              <a:rPr lang="en-US" sz="1800" dirty="0">
                <a:solidFill>
                  <a:schemeClr val="dk2"/>
                </a:solidFill>
              </a:rPr>
              <a:t>Seventy Percent (70%) Instructional Requirement</a:t>
            </a:r>
            <a:endParaRPr sz="1800" dirty="0">
              <a:solidFill>
                <a:schemeClr val="dk2"/>
              </a:solidFill>
            </a:endParaRPr>
          </a:p>
          <a:p>
            <a:pPr marL="457200" lvl="0" indent="-317500" algn="just" rtl="0">
              <a:lnSpc>
                <a:spcPct val="90000"/>
              </a:lnSpc>
              <a:spcBef>
                <a:spcPts val="0"/>
              </a:spcBef>
              <a:spcAft>
                <a:spcPts val="0"/>
              </a:spcAft>
              <a:buClr>
                <a:schemeClr val="dk2"/>
              </a:buClr>
              <a:buSzPts val="1400"/>
              <a:buChar char="●"/>
            </a:pPr>
            <a:r>
              <a:rPr lang="en-US" sz="1800" dirty="0">
                <a:solidFill>
                  <a:schemeClr val="dk2"/>
                </a:solidFill>
              </a:rPr>
              <a:t>Financial Risk Assessment (FRA)</a:t>
            </a:r>
            <a:endParaRPr sz="1800" dirty="0">
              <a:solidFill>
                <a:schemeClr val="dk2"/>
              </a:solidFill>
            </a:endParaRPr>
          </a:p>
          <a:p>
            <a:pPr marL="457200" lvl="0" indent="-317500" algn="just" rtl="0">
              <a:lnSpc>
                <a:spcPct val="90000"/>
              </a:lnSpc>
              <a:spcBef>
                <a:spcPts val="0"/>
              </a:spcBef>
              <a:spcAft>
                <a:spcPts val="0"/>
              </a:spcAft>
              <a:buClr>
                <a:schemeClr val="dk2"/>
              </a:buClr>
              <a:buSzPts val="1400"/>
              <a:buChar char="●"/>
            </a:pPr>
            <a:r>
              <a:rPr lang="en-US" sz="1800" dirty="0">
                <a:solidFill>
                  <a:schemeClr val="dk2"/>
                </a:solidFill>
              </a:rPr>
              <a:t>Maintenance of Effort - ESSA and IDEA</a:t>
            </a:r>
            <a:endParaRPr sz="1800" dirty="0">
              <a:solidFill>
                <a:schemeClr val="dk2"/>
              </a:solidFill>
            </a:endParaRPr>
          </a:p>
          <a:p>
            <a:pPr marL="457200" lvl="0" indent="-317500" algn="just" rtl="0">
              <a:lnSpc>
                <a:spcPct val="90000"/>
              </a:lnSpc>
              <a:spcBef>
                <a:spcPts val="0"/>
              </a:spcBef>
              <a:spcAft>
                <a:spcPts val="0"/>
              </a:spcAft>
              <a:buClr>
                <a:schemeClr val="dk2"/>
              </a:buClr>
              <a:buSzPts val="1400"/>
              <a:buChar char="●"/>
            </a:pPr>
            <a:r>
              <a:rPr lang="en-US" sz="1800" dirty="0">
                <a:solidFill>
                  <a:schemeClr val="dk2"/>
                </a:solidFill>
              </a:rPr>
              <a:t>Excess Costs - IDEA</a:t>
            </a:r>
            <a:endParaRPr sz="1800" dirty="0">
              <a:solidFill>
                <a:schemeClr val="dk2"/>
              </a:solidFill>
            </a:endParaRPr>
          </a:p>
          <a:p>
            <a:pPr marL="457200" lvl="0" indent="-317500" algn="just" rtl="0">
              <a:lnSpc>
                <a:spcPct val="90000"/>
              </a:lnSpc>
              <a:spcBef>
                <a:spcPts val="0"/>
              </a:spcBef>
              <a:spcAft>
                <a:spcPts val="0"/>
              </a:spcAft>
              <a:buClr>
                <a:schemeClr val="dk2"/>
              </a:buClr>
              <a:buSzPts val="1400"/>
              <a:buChar char="●"/>
            </a:pPr>
            <a:r>
              <a:rPr lang="en-US" sz="1800" dirty="0">
                <a:solidFill>
                  <a:schemeClr val="dk2"/>
                </a:solidFill>
              </a:rPr>
              <a:t>Cash Management Investment Act (CMIA)</a:t>
            </a:r>
            <a:endParaRPr sz="1800" dirty="0">
              <a:solidFill>
                <a:schemeClr val="dk2"/>
              </a:solidFill>
            </a:endParaRPr>
          </a:p>
          <a:p>
            <a:pPr marL="0" lvl="0" indent="0" algn="just" rtl="0">
              <a:lnSpc>
                <a:spcPct val="90000"/>
              </a:lnSpc>
              <a:spcBef>
                <a:spcPts val="1000"/>
              </a:spcBef>
              <a:spcAft>
                <a:spcPts val="0"/>
              </a:spcAft>
              <a:buNone/>
            </a:pPr>
            <a:r>
              <a:rPr lang="en-US" sz="1800" dirty="0">
                <a:solidFill>
                  <a:schemeClr val="dk2"/>
                </a:solidFill>
              </a:rPr>
              <a:t>Data:</a:t>
            </a:r>
            <a:endParaRPr sz="1800" dirty="0">
              <a:solidFill>
                <a:schemeClr val="dk2"/>
              </a:solidFill>
            </a:endParaRPr>
          </a:p>
          <a:p>
            <a:pPr marL="457200" lvl="0" indent="-317500" algn="just" rtl="0">
              <a:lnSpc>
                <a:spcPct val="90000"/>
              </a:lnSpc>
              <a:spcBef>
                <a:spcPts val="1000"/>
              </a:spcBef>
              <a:spcAft>
                <a:spcPts val="0"/>
              </a:spcAft>
              <a:buClr>
                <a:schemeClr val="dk2"/>
              </a:buClr>
              <a:buSzPts val="1400"/>
              <a:buChar char="●"/>
            </a:pPr>
            <a:r>
              <a:rPr lang="en-US" sz="1800" dirty="0">
                <a:solidFill>
                  <a:schemeClr val="dk2"/>
                </a:solidFill>
              </a:rPr>
              <a:t>Various Data Reports </a:t>
            </a:r>
            <a:endParaRPr sz="1800" dirty="0">
              <a:solidFill>
                <a:schemeClr val="dk2"/>
              </a:solidFill>
            </a:endParaRPr>
          </a:p>
          <a:p>
            <a:pPr marL="457200" lvl="0" indent="-342900" algn="just" rtl="0">
              <a:spcBef>
                <a:spcPts val="0"/>
              </a:spcBef>
              <a:spcAft>
                <a:spcPts val="0"/>
              </a:spcAft>
              <a:buClr>
                <a:schemeClr val="dk2"/>
              </a:buClr>
              <a:buSzPts val="1800"/>
              <a:buChar char="●"/>
            </a:pPr>
            <a:r>
              <a:rPr lang="en-US" sz="1800" dirty="0">
                <a:solidFill>
                  <a:schemeClr val="dk2"/>
                </a:solidFill>
              </a:rPr>
              <a:t>National Center for Education Statistics (NCES)</a:t>
            </a:r>
            <a:endParaRPr sz="1800" dirty="0">
              <a:solidFill>
                <a:schemeClr val="dk2"/>
              </a:solidFill>
            </a:endParaRPr>
          </a:p>
          <a:p>
            <a:pPr marL="0" lvl="0" indent="0" algn="just" rtl="0">
              <a:lnSpc>
                <a:spcPct val="90000"/>
              </a:lnSpc>
              <a:spcBef>
                <a:spcPts val="1000"/>
              </a:spcBef>
              <a:spcAft>
                <a:spcPts val="0"/>
              </a:spcAft>
              <a:buNone/>
            </a:pPr>
            <a:endParaRPr dirty="0">
              <a:solidFill>
                <a:schemeClr val="dk2"/>
              </a:solidFill>
            </a:endParaRPr>
          </a:p>
          <a:p>
            <a:pPr marL="0" lvl="0" indent="0" algn="just" rtl="0">
              <a:lnSpc>
                <a:spcPct val="90000"/>
              </a:lnSpc>
              <a:spcBef>
                <a:spcPts val="1000"/>
              </a:spcBef>
              <a:spcAft>
                <a:spcPts val="0"/>
              </a:spcAft>
              <a:buNone/>
            </a:pPr>
            <a:endParaRPr dirty="0"/>
          </a:p>
          <a:p>
            <a:pPr marL="152396" lvl="0" indent="0" algn="just" rtl="0">
              <a:lnSpc>
                <a:spcPct val="90000"/>
              </a:lnSpc>
              <a:spcBef>
                <a:spcPts val="1000"/>
              </a:spcBef>
              <a:spcAft>
                <a:spcPts val="0"/>
              </a:spcAft>
              <a:buSzPts val="1800"/>
              <a:buNone/>
            </a:pPr>
            <a:endParaRPr dirty="0"/>
          </a:p>
          <a:p>
            <a:pPr marL="152396" lvl="0" indent="0" algn="l" rtl="0">
              <a:lnSpc>
                <a:spcPct val="90000"/>
              </a:lnSpc>
              <a:spcBef>
                <a:spcPts val="1000"/>
              </a:spcBef>
              <a:spcAft>
                <a:spcPts val="0"/>
              </a:spcAft>
              <a:buSzPts val="1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Minimum Foundation Program (MFP)</a:t>
            </a:r>
            <a:endParaRPr sz="4000" b="1">
              <a:solidFill>
                <a:schemeClr val="dk2"/>
              </a:solidFill>
            </a:endParaRPr>
          </a:p>
        </p:txBody>
      </p:sp>
      <p:sp>
        <p:nvSpPr>
          <p:cNvPr id="309" name="Google Shape;309;p44"/>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342900" lvl="0" indent="-342900" algn="just" rtl="0">
              <a:lnSpc>
                <a:spcPct val="90000"/>
              </a:lnSpc>
              <a:spcBef>
                <a:spcPts val="1000"/>
              </a:spcBef>
              <a:spcAft>
                <a:spcPts val="0"/>
              </a:spcAft>
              <a:buClr>
                <a:schemeClr val="dk2"/>
              </a:buClr>
              <a:buSzPts val="1800"/>
              <a:buFont typeface="Arial"/>
              <a:buChar char="•"/>
            </a:pPr>
            <a:r>
              <a:rPr lang="en-US" sz="2000">
                <a:solidFill>
                  <a:schemeClr val="dk2"/>
                </a:solidFill>
              </a:rPr>
              <a:t>The MFP formula is adopted by the State Board of Elementary and Secondary Education (SBESE) and approved by the Legislature.</a:t>
            </a:r>
            <a:endParaRPr>
              <a:solidFill>
                <a:schemeClr val="dk2"/>
              </a:solidFill>
            </a:endParaRPr>
          </a:p>
          <a:p>
            <a:pPr marL="342900" lvl="0" indent="-228600" algn="just" rtl="0">
              <a:lnSpc>
                <a:spcPct val="90000"/>
              </a:lnSpc>
              <a:spcBef>
                <a:spcPts val="1000"/>
              </a:spcBef>
              <a:spcAft>
                <a:spcPts val="0"/>
              </a:spcAft>
              <a:buSzPts val="1800"/>
              <a:buFont typeface="Arial"/>
              <a:buNone/>
            </a:pPr>
            <a:endParaRPr sz="1600">
              <a:solidFill>
                <a:schemeClr val="dk2"/>
              </a:solidFill>
            </a:endParaRPr>
          </a:p>
          <a:p>
            <a:pPr marL="342900" lvl="0" indent="-342900" algn="just" rtl="0">
              <a:lnSpc>
                <a:spcPct val="90000"/>
              </a:lnSpc>
              <a:spcBef>
                <a:spcPts val="1000"/>
              </a:spcBef>
              <a:spcAft>
                <a:spcPts val="0"/>
              </a:spcAft>
              <a:buClr>
                <a:schemeClr val="dk2"/>
              </a:buClr>
              <a:buSzPts val="1800"/>
              <a:buFont typeface="Arial"/>
              <a:buChar char="•"/>
            </a:pPr>
            <a:r>
              <a:rPr lang="en-US" sz="2000">
                <a:solidFill>
                  <a:schemeClr val="dk2"/>
                </a:solidFill>
              </a:rPr>
              <a:t>MFP determines the cost of a minimum foundation program of education in all public elementary and secondary schools and helps to allocate the funds equitably to parish, city and other local school systems</a:t>
            </a:r>
            <a:endParaRPr>
              <a:solidFill>
                <a:schemeClr val="dk2"/>
              </a:solidFill>
            </a:endParaRPr>
          </a:p>
          <a:p>
            <a:pPr marL="609585" lvl="0" indent="-342888" algn="just" rtl="0">
              <a:lnSpc>
                <a:spcPct val="90000"/>
              </a:lnSpc>
              <a:spcBef>
                <a:spcPts val="1000"/>
              </a:spcBef>
              <a:spcAft>
                <a:spcPts val="0"/>
              </a:spcAft>
              <a:buSzPts val="1800"/>
              <a:buNone/>
            </a:pPr>
            <a:endParaRPr sz="1600">
              <a:solidFill>
                <a:schemeClr val="dk2"/>
              </a:solidFill>
            </a:endParaRPr>
          </a:p>
          <a:p>
            <a:pPr marL="342900" lvl="0" indent="-342900" algn="just" rtl="0">
              <a:lnSpc>
                <a:spcPct val="90000"/>
              </a:lnSpc>
              <a:spcBef>
                <a:spcPts val="1000"/>
              </a:spcBef>
              <a:spcAft>
                <a:spcPts val="0"/>
              </a:spcAft>
              <a:buClr>
                <a:schemeClr val="dk2"/>
              </a:buClr>
              <a:buSzPts val="1800"/>
              <a:buFont typeface="Arial"/>
              <a:buChar char="•"/>
            </a:pPr>
            <a:r>
              <a:rPr lang="en-US" sz="2000">
                <a:solidFill>
                  <a:schemeClr val="dk2"/>
                </a:solidFill>
              </a:rPr>
              <a:t>MFP funds are not earmarked for specific purposes but are intended, in combination with other funds available to the local school systems, to provide the fiscal requirements of operating a school system.</a:t>
            </a:r>
            <a:endParaRPr>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Minimum Foundation Program (MFP)</a:t>
            </a:r>
            <a:endParaRPr sz="4000" b="1">
              <a:solidFill>
                <a:schemeClr val="dk2"/>
              </a:solidFill>
            </a:endParaRPr>
          </a:p>
        </p:txBody>
      </p:sp>
      <p:grpSp>
        <p:nvGrpSpPr>
          <p:cNvPr id="315" name="Google Shape;315;p45"/>
          <p:cNvGrpSpPr/>
          <p:nvPr/>
        </p:nvGrpSpPr>
        <p:grpSpPr>
          <a:xfrm>
            <a:off x="867407" y="1806491"/>
            <a:ext cx="2085919" cy="2085919"/>
            <a:chOff x="1" y="1066808"/>
            <a:chExt cx="2085919" cy="2085919"/>
          </a:xfrm>
        </p:grpSpPr>
        <p:sp>
          <p:nvSpPr>
            <p:cNvPr id="316" name="Google Shape;316;p45"/>
            <p:cNvSpPr/>
            <p:nvPr/>
          </p:nvSpPr>
          <p:spPr>
            <a:xfrm>
              <a:off x="1" y="1066808"/>
              <a:ext cx="2085919" cy="2085919"/>
            </a:xfrm>
            <a:prstGeom prst="ellipse">
              <a:avLst/>
            </a:prstGeom>
            <a:solidFill>
              <a:srgbClr val="F2A346">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5"/>
            <p:cNvSpPr txBox="1"/>
            <p:nvPr/>
          </p:nvSpPr>
          <p:spPr>
            <a:xfrm>
              <a:off x="305477" y="1372284"/>
              <a:ext cx="1474967" cy="1474967"/>
            </a:xfrm>
            <a:prstGeom prst="rect">
              <a:avLst/>
            </a:prstGeom>
            <a:noFill/>
            <a:ln>
              <a:noFill/>
            </a:ln>
          </p:spPr>
          <p:txBody>
            <a:bodyPr spcFirstLastPara="1" wrap="square" lIns="114775" tIns="22850" rIns="1147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Local Ad Valorem Tax Revenue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(KPC 200-650)</a:t>
              </a:r>
              <a:endParaRPr sz="1200" b="0" i="0" u="none" strike="noStrike" cap="none">
                <a:solidFill>
                  <a:srgbClr val="000000"/>
                </a:solidFill>
                <a:latin typeface="Calibri"/>
                <a:ea typeface="Calibri"/>
                <a:cs typeface="Calibri"/>
                <a:sym typeface="Calibri"/>
              </a:endParaRPr>
            </a:p>
          </p:txBody>
        </p:sp>
      </p:grpSp>
      <p:grpSp>
        <p:nvGrpSpPr>
          <p:cNvPr id="318" name="Google Shape;318;p45"/>
          <p:cNvGrpSpPr/>
          <p:nvPr/>
        </p:nvGrpSpPr>
        <p:grpSpPr>
          <a:xfrm>
            <a:off x="2647850" y="1806491"/>
            <a:ext cx="2085919" cy="2085919"/>
            <a:chOff x="1669805" y="1063867"/>
            <a:chExt cx="2085919" cy="2085919"/>
          </a:xfrm>
        </p:grpSpPr>
        <p:sp>
          <p:nvSpPr>
            <p:cNvPr id="319" name="Google Shape;319;p45"/>
            <p:cNvSpPr/>
            <p:nvPr/>
          </p:nvSpPr>
          <p:spPr>
            <a:xfrm>
              <a:off x="1669805" y="1063867"/>
              <a:ext cx="2085919" cy="2085919"/>
            </a:xfrm>
            <a:prstGeom prst="ellipse">
              <a:avLst/>
            </a:prstGeom>
            <a:solidFill>
              <a:srgbClr val="E6BB27">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5"/>
            <p:cNvSpPr txBox="1"/>
            <p:nvPr/>
          </p:nvSpPr>
          <p:spPr>
            <a:xfrm>
              <a:off x="1975281" y="1369343"/>
              <a:ext cx="1474967" cy="1474967"/>
            </a:xfrm>
            <a:prstGeom prst="rect">
              <a:avLst/>
            </a:prstGeom>
            <a:noFill/>
            <a:ln>
              <a:noFill/>
            </a:ln>
          </p:spPr>
          <p:txBody>
            <a:bodyPr spcFirstLastPara="1" wrap="square" lIns="114775" tIns="22850" rIns="1147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Local Sales Tax Revenue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(KPC 700-900)</a:t>
              </a:r>
              <a:endParaRPr sz="1200" b="0" i="0" u="none" strike="noStrike" cap="none">
                <a:solidFill>
                  <a:srgbClr val="000000"/>
                </a:solidFill>
                <a:latin typeface="Calibri"/>
                <a:ea typeface="Calibri"/>
                <a:cs typeface="Calibri"/>
                <a:sym typeface="Calibri"/>
              </a:endParaRPr>
            </a:p>
          </p:txBody>
        </p:sp>
      </p:grpSp>
      <p:grpSp>
        <p:nvGrpSpPr>
          <p:cNvPr id="321" name="Google Shape;321;p45"/>
          <p:cNvGrpSpPr/>
          <p:nvPr/>
        </p:nvGrpSpPr>
        <p:grpSpPr>
          <a:xfrm>
            <a:off x="4428293" y="1806490"/>
            <a:ext cx="2085919" cy="2085919"/>
            <a:chOff x="3338540" y="1063867"/>
            <a:chExt cx="2085919" cy="2085919"/>
          </a:xfrm>
        </p:grpSpPr>
        <p:sp>
          <p:nvSpPr>
            <p:cNvPr id="322" name="Google Shape;322;p45"/>
            <p:cNvSpPr/>
            <p:nvPr/>
          </p:nvSpPr>
          <p:spPr>
            <a:xfrm>
              <a:off x="3338540" y="1063867"/>
              <a:ext cx="2085919" cy="2085919"/>
            </a:xfrm>
            <a:prstGeom prst="ellipse">
              <a:avLst/>
            </a:prstGeom>
            <a:solidFill>
              <a:srgbClr val="D7D58D">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5"/>
            <p:cNvSpPr txBox="1"/>
            <p:nvPr/>
          </p:nvSpPr>
          <p:spPr>
            <a:xfrm>
              <a:off x="3644016" y="1369343"/>
              <a:ext cx="1474967" cy="1474967"/>
            </a:xfrm>
            <a:prstGeom prst="rect">
              <a:avLst/>
            </a:prstGeom>
            <a:noFill/>
            <a:ln>
              <a:noFill/>
            </a:ln>
          </p:spPr>
          <p:txBody>
            <a:bodyPr spcFirstLastPara="1" wrap="square" lIns="114775" tIns="22850" rIns="1147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Local Earnings on Investments in Real Property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(KPC 2200 – 2300)</a:t>
              </a:r>
              <a:endParaRPr sz="1200" b="0" i="0" u="none" strike="noStrike" cap="none">
                <a:solidFill>
                  <a:srgbClr val="000000"/>
                </a:solidFill>
                <a:latin typeface="Calibri"/>
                <a:ea typeface="Calibri"/>
                <a:cs typeface="Calibri"/>
                <a:sym typeface="Calibri"/>
              </a:endParaRPr>
            </a:p>
          </p:txBody>
        </p:sp>
      </p:grpSp>
      <p:grpSp>
        <p:nvGrpSpPr>
          <p:cNvPr id="324" name="Google Shape;324;p45"/>
          <p:cNvGrpSpPr/>
          <p:nvPr/>
        </p:nvGrpSpPr>
        <p:grpSpPr>
          <a:xfrm>
            <a:off x="6229295" y="1806489"/>
            <a:ext cx="2085919" cy="2085919"/>
            <a:chOff x="5007275" y="1063867"/>
            <a:chExt cx="2085919" cy="2085919"/>
          </a:xfrm>
        </p:grpSpPr>
        <p:sp>
          <p:nvSpPr>
            <p:cNvPr id="325" name="Google Shape;325;p45"/>
            <p:cNvSpPr/>
            <p:nvPr/>
          </p:nvSpPr>
          <p:spPr>
            <a:xfrm>
              <a:off x="5007275" y="1063867"/>
              <a:ext cx="2085919" cy="2085919"/>
            </a:xfrm>
            <a:prstGeom prst="ellipse">
              <a:avLst/>
            </a:prstGeom>
            <a:solidFill>
              <a:srgbClr val="C97D7D">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5"/>
            <p:cNvSpPr txBox="1"/>
            <p:nvPr/>
          </p:nvSpPr>
          <p:spPr>
            <a:xfrm>
              <a:off x="5312751" y="1369343"/>
              <a:ext cx="1474967" cy="1474967"/>
            </a:xfrm>
            <a:prstGeom prst="rect">
              <a:avLst/>
            </a:prstGeom>
            <a:noFill/>
            <a:ln>
              <a:noFill/>
            </a:ln>
          </p:spPr>
          <p:txBody>
            <a:bodyPr spcFirstLastPara="1" wrap="square" lIns="114775" tIns="22850" rIns="1147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State Revenue in Lieu of Taxes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(KPC 6400 – 7150)</a:t>
              </a:r>
              <a:endParaRPr sz="1200" b="0" i="0" u="none" strike="noStrike" cap="none">
                <a:solidFill>
                  <a:srgbClr val="000000"/>
                </a:solidFill>
                <a:latin typeface="Calibri"/>
                <a:ea typeface="Calibri"/>
                <a:cs typeface="Calibri"/>
                <a:sym typeface="Calibri"/>
              </a:endParaRPr>
            </a:p>
          </p:txBody>
        </p:sp>
      </p:grpSp>
      <p:grpSp>
        <p:nvGrpSpPr>
          <p:cNvPr id="327" name="Google Shape;327;p45"/>
          <p:cNvGrpSpPr/>
          <p:nvPr/>
        </p:nvGrpSpPr>
        <p:grpSpPr>
          <a:xfrm>
            <a:off x="8030297" y="1806489"/>
            <a:ext cx="2085919" cy="2085919"/>
            <a:chOff x="6676011" y="1063867"/>
            <a:chExt cx="2085919" cy="2085919"/>
          </a:xfrm>
        </p:grpSpPr>
        <p:sp>
          <p:nvSpPr>
            <p:cNvPr id="328" name="Google Shape;328;p45"/>
            <p:cNvSpPr/>
            <p:nvPr/>
          </p:nvSpPr>
          <p:spPr>
            <a:xfrm>
              <a:off x="6676011" y="1063867"/>
              <a:ext cx="2085919" cy="2085919"/>
            </a:xfrm>
            <a:prstGeom prst="ellipse">
              <a:avLst/>
            </a:prstGeom>
            <a:solidFill>
              <a:srgbClr val="CB8B77">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5"/>
            <p:cNvSpPr txBox="1"/>
            <p:nvPr/>
          </p:nvSpPr>
          <p:spPr>
            <a:xfrm>
              <a:off x="6981487" y="1369343"/>
              <a:ext cx="1474967" cy="1474967"/>
            </a:xfrm>
            <a:prstGeom prst="rect">
              <a:avLst/>
            </a:prstGeom>
            <a:noFill/>
            <a:ln>
              <a:noFill/>
            </a:ln>
          </p:spPr>
          <p:txBody>
            <a:bodyPr spcFirstLastPara="1" wrap="square" lIns="114775" tIns="22850" rIns="114775"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Federal Revenue in Lieu of Taxes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r>
                <a:rPr lang="en-US" sz="1200" b="0" i="0" u="none" strike="noStrike" cap="none">
                  <a:solidFill>
                    <a:srgbClr val="000000"/>
                  </a:solidFill>
                  <a:latin typeface="Calibri"/>
                  <a:ea typeface="Calibri"/>
                  <a:cs typeface="Calibri"/>
                  <a:sym typeface="Calibri"/>
                </a:rPr>
                <a:t>(KPC 12100 – 12400)</a:t>
              </a:r>
              <a:endParaRPr sz="1200" b="0" i="0" u="none" strike="noStrike" cap="none">
                <a:solidFill>
                  <a:srgbClr val="000000"/>
                </a:solidFill>
                <a:latin typeface="Calibri"/>
                <a:ea typeface="Calibri"/>
                <a:cs typeface="Calibri"/>
                <a:sym typeface="Calibri"/>
              </a:endParaRPr>
            </a:p>
          </p:txBody>
        </p:sp>
      </p:grpSp>
      <p:sp>
        <p:nvSpPr>
          <p:cNvPr id="330" name="Google Shape;330;p45"/>
          <p:cNvSpPr txBox="1"/>
          <p:nvPr/>
        </p:nvSpPr>
        <p:spPr>
          <a:xfrm>
            <a:off x="1782651" y="4505460"/>
            <a:ext cx="82296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2"/>
                </a:solidFill>
                <a:latin typeface="Calibri"/>
                <a:ea typeface="Calibri"/>
                <a:cs typeface="Calibri"/>
                <a:sym typeface="Calibri"/>
              </a:rPr>
              <a:t>Revenues reported in the AFR have a direct effect on the MFP allocation to </a:t>
            </a:r>
            <a:r>
              <a:rPr lang="en-US" sz="2800" b="1" i="0" u="sng" strike="noStrike" cap="none">
                <a:solidFill>
                  <a:schemeClr val="dk2"/>
                </a:solidFill>
                <a:latin typeface="Calibri"/>
                <a:ea typeface="Calibri"/>
                <a:cs typeface="Calibri"/>
                <a:sym typeface="Calibri"/>
              </a:rPr>
              <a:t>ALL</a:t>
            </a:r>
            <a:r>
              <a:rPr lang="en-US" sz="2800" b="0" i="0" u="none" strike="noStrike" cap="none">
                <a:solidFill>
                  <a:schemeClr val="dk2"/>
                </a:solidFill>
                <a:latin typeface="Calibri"/>
                <a:ea typeface="Calibri"/>
                <a:cs typeface="Calibri"/>
                <a:sym typeface="Calibri"/>
              </a:rPr>
              <a:t> LEAs</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0" y="568233"/>
            <a:ext cx="96056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Indirect Cost Calculation</a:t>
            </a:r>
            <a:endParaRPr sz="4000" b="1">
              <a:solidFill>
                <a:schemeClr val="dk2"/>
              </a:solidFill>
            </a:endParaRPr>
          </a:p>
        </p:txBody>
      </p:sp>
      <p:sp>
        <p:nvSpPr>
          <p:cNvPr id="336" name="Google Shape;336;p46"/>
          <p:cNvSpPr txBox="1">
            <a:spLocks noGrp="1"/>
          </p:cNvSpPr>
          <p:nvPr>
            <p:ph type="body" idx="1"/>
          </p:nvPr>
        </p:nvSpPr>
        <p:spPr>
          <a:xfrm>
            <a:off x="0" y="1781833"/>
            <a:ext cx="9605600" cy="44488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1000"/>
              </a:spcBef>
              <a:spcAft>
                <a:spcPts val="0"/>
              </a:spcAft>
              <a:buSzPts val="1800"/>
              <a:buNone/>
            </a:pPr>
            <a:r>
              <a:rPr lang="en-US" sz="2800" b="1">
                <a:solidFill>
                  <a:schemeClr val="dk2"/>
                </a:solidFill>
              </a:rPr>
              <a:t>Indirect Cost Rate</a:t>
            </a:r>
            <a:endParaRPr>
              <a:solidFill>
                <a:schemeClr val="dk2"/>
              </a:solidFill>
            </a:endParaRPr>
          </a:p>
          <a:p>
            <a:pPr marL="609585" lvl="0" indent="-457188" algn="just" rtl="0">
              <a:lnSpc>
                <a:spcPct val="90000"/>
              </a:lnSpc>
              <a:spcBef>
                <a:spcPts val="1000"/>
              </a:spcBef>
              <a:spcAft>
                <a:spcPts val="0"/>
              </a:spcAft>
              <a:buClr>
                <a:schemeClr val="dk2"/>
              </a:buClr>
              <a:buSzPts val="1800"/>
              <a:buChar char="•"/>
            </a:pPr>
            <a:r>
              <a:rPr lang="en-US" sz="2000">
                <a:solidFill>
                  <a:schemeClr val="dk2"/>
                </a:solidFill>
              </a:rPr>
              <a:t>The restricted and unrestricted indirect cost rates for each LEA is based on the expenditures reported in its AFR</a:t>
            </a:r>
            <a:endParaRPr>
              <a:solidFill>
                <a:schemeClr val="dk2"/>
              </a:solidFill>
            </a:endParaRPr>
          </a:p>
          <a:p>
            <a:pPr marL="609585" lvl="0" indent="-342888" algn="just" rtl="0">
              <a:lnSpc>
                <a:spcPct val="90000"/>
              </a:lnSpc>
              <a:spcBef>
                <a:spcPts val="1000"/>
              </a:spcBef>
              <a:spcAft>
                <a:spcPts val="0"/>
              </a:spcAft>
              <a:buSzPts val="1800"/>
              <a:buNone/>
            </a:pPr>
            <a:endParaRPr sz="2000">
              <a:solidFill>
                <a:schemeClr val="dk2"/>
              </a:solidFill>
            </a:endParaRPr>
          </a:p>
          <a:p>
            <a:pPr marL="609585" lvl="0" indent="-457188" algn="just" rtl="0">
              <a:lnSpc>
                <a:spcPct val="90000"/>
              </a:lnSpc>
              <a:spcBef>
                <a:spcPts val="400"/>
              </a:spcBef>
              <a:spcAft>
                <a:spcPts val="0"/>
              </a:spcAft>
              <a:buClr>
                <a:schemeClr val="dk2"/>
              </a:buClr>
              <a:buSzPts val="1800"/>
              <a:buChar char="•"/>
            </a:pPr>
            <a:r>
              <a:rPr lang="en-US" sz="2000">
                <a:solidFill>
                  <a:schemeClr val="dk2"/>
                </a:solidFill>
              </a:rPr>
              <a:t>The indirect cost rate is applied against allowable federal expenditures to determine the maximum indirect costs for each LEA</a:t>
            </a:r>
            <a:endParaRPr>
              <a:solidFill>
                <a:schemeClr val="dk2"/>
              </a:solidFill>
            </a:endParaRPr>
          </a:p>
          <a:p>
            <a:pPr marL="609585" lvl="0" indent="-342888" algn="just" rtl="0">
              <a:lnSpc>
                <a:spcPct val="90000"/>
              </a:lnSpc>
              <a:spcBef>
                <a:spcPts val="400"/>
              </a:spcBef>
              <a:spcAft>
                <a:spcPts val="0"/>
              </a:spcAft>
              <a:buSzPts val="1800"/>
              <a:buNone/>
            </a:pPr>
            <a:endParaRPr sz="2000">
              <a:solidFill>
                <a:schemeClr val="dk2"/>
              </a:solidFill>
            </a:endParaRPr>
          </a:p>
          <a:p>
            <a:pPr marL="609585" lvl="0" indent="-457188" algn="just" rtl="0">
              <a:lnSpc>
                <a:spcPct val="90000"/>
              </a:lnSpc>
              <a:spcBef>
                <a:spcPts val="400"/>
              </a:spcBef>
              <a:spcAft>
                <a:spcPts val="0"/>
              </a:spcAft>
              <a:buClr>
                <a:schemeClr val="dk2"/>
              </a:buClr>
              <a:buSzPts val="1800"/>
              <a:buChar char="•"/>
            </a:pPr>
            <a:r>
              <a:rPr lang="en-US" sz="2000">
                <a:solidFill>
                  <a:schemeClr val="dk2"/>
                </a:solidFill>
              </a:rPr>
              <a:t>Indirect Cost Rate Formula =                  </a:t>
            </a:r>
            <a:r>
              <a:rPr lang="en-US" sz="2000" u="sng">
                <a:solidFill>
                  <a:schemeClr val="dk2"/>
                </a:solidFill>
              </a:rPr>
              <a:t>Indirect Costs               </a:t>
            </a:r>
            <a:endParaRPr>
              <a:solidFill>
                <a:schemeClr val="dk2"/>
              </a:solidFill>
            </a:endParaRPr>
          </a:p>
          <a:p>
            <a:pPr marL="152396" lvl="0" indent="0" algn="just" rtl="0">
              <a:lnSpc>
                <a:spcPct val="90000"/>
              </a:lnSpc>
              <a:spcBef>
                <a:spcPts val="400"/>
              </a:spcBef>
              <a:spcAft>
                <a:spcPts val="0"/>
              </a:spcAft>
              <a:buSzPts val="1800"/>
              <a:buNone/>
            </a:pPr>
            <a:r>
              <a:rPr lang="en-US" sz="2000">
                <a:solidFill>
                  <a:schemeClr val="dk2"/>
                </a:solidFill>
              </a:rPr>
              <a:t>                                                                Unallowed Costs + Direct Costs</a:t>
            </a:r>
            <a:endParaRPr>
              <a:solidFill>
                <a:schemeClr val="dk2"/>
              </a:solidFill>
            </a:endParaRPr>
          </a:p>
          <a:p>
            <a:pPr marL="609585" lvl="0" indent="-342888" algn="just" rtl="0">
              <a:lnSpc>
                <a:spcPct val="90000"/>
              </a:lnSpc>
              <a:spcBef>
                <a:spcPts val="400"/>
              </a:spcBef>
              <a:spcAft>
                <a:spcPts val="0"/>
              </a:spcAft>
              <a:buSzPts val="1800"/>
              <a:buNone/>
            </a:pP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7"/>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Indirect Cost Rate</a:t>
            </a:r>
            <a:endParaRPr sz="4000" b="1">
              <a:solidFill>
                <a:schemeClr val="dk2"/>
              </a:solidFill>
            </a:endParaRPr>
          </a:p>
        </p:txBody>
      </p:sp>
      <p:sp>
        <p:nvSpPr>
          <p:cNvPr id="342" name="Google Shape;342;p47"/>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1800"/>
              <a:buNone/>
            </a:pPr>
            <a:r>
              <a:rPr lang="en-US">
                <a:solidFill>
                  <a:schemeClr val="dk2"/>
                </a:solidFill>
              </a:rPr>
              <a:t>The indirect cost calculation includes expenditures from the AFR that are identified as Direct, Indirect, Excluded or Unallowed for the following expenditure functions:</a:t>
            </a:r>
            <a:endParaRPr>
              <a:solidFill>
                <a:schemeClr val="dk2"/>
              </a:solidFill>
            </a:endParaRPr>
          </a:p>
          <a:p>
            <a:pPr marL="0" lvl="0" indent="0" algn="ctr" rtl="0">
              <a:lnSpc>
                <a:spcPct val="90000"/>
              </a:lnSpc>
              <a:spcBef>
                <a:spcPts val="1000"/>
              </a:spcBef>
              <a:spcAft>
                <a:spcPts val="0"/>
              </a:spcAft>
              <a:buSzPts val="1800"/>
              <a:buNone/>
            </a:pPr>
            <a:endParaRPr/>
          </a:p>
          <a:p>
            <a:pPr marL="0" lvl="0" indent="0" algn="ctr" rtl="0">
              <a:lnSpc>
                <a:spcPct val="90000"/>
              </a:lnSpc>
              <a:spcBef>
                <a:spcPts val="1000"/>
              </a:spcBef>
              <a:spcAft>
                <a:spcPts val="0"/>
              </a:spcAft>
              <a:buSzPts val="1800"/>
              <a:buNone/>
            </a:pPr>
            <a:endParaRPr/>
          </a:p>
        </p:txBody>
      </p:sp>
      <p:grpSp>
        <p:nvGrpSpPr>
          <p:cNvPr id="343" name="Google Shape;343;p47"/>
          <p:cNvGrpSpPr/>
          <p:nvPr/>
        </p:nvGrpSpPr>
        <p:grpSpPr>
          <a:xfrm>
            <a:off x="3217572" y="2756353"/>
            <a:ext cx="5334000" cy="2742292"/>
            <a:chOff x="0" y="453"/>
            <a:chExt cx="5334000" cy="2742292"/>
          </a:xfrm>
        </p:grpSpPr>
        <p:sp>
          <p:nvSpPr>
            <p:cNvPr id="344" name="Google Shape;344;p47"/>
            <p:cNvSpPr/>
            <p:nvPr/>
          </p:nvSpPr>
          <p:spPr>
            <a:xfrm>
              <a:off x="0" y="453"/>
              <a:ext cx="5334000" cy="325771"/>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7"/>
            <p:cNvSpPr txBox="1"/>
            <p:nvPr/>
          </p:nvSpPr>
          <p:spPr>
            <a:xfrm>
              <a:off x="15903" y="16356"/>
              <a:ext cx="5302194" cy="293965"/>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1000 Series</a:t>
              </a:r>
              <a:endParaRPr sz="1600" b="0" i="0" u="none" strike="noStrike" cap="none">
                <a:solidFill>
                  <a:schemeClr val="dk1"/>
                </a:solidFill>
                <a:latin typeface="Calibri"/>
                <a:ea typeface="Calibri"/>
                <a:cs typeface="Calibri"/>
                <a:sym typeface="Calibri"/>
              </a:endParaRPr>
            </a:p>
          </p:txBody>
        </p:sp>
        <p:sp>
          <p:nvSpPr>
            <p:cNvPr id="346" name="Google Shape;346;p47"/>
            <p:cNvSpPr/>
            <p:nvPr/>
          </p:nvSpPr>
          <p:spPr>
            <a:xfrm>
              <a:off x="0" y="326225"/>
              <a:ext cx="5334000" cy="222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0" y="326225"/>
              <a:ext cx="5334000" cy="222686"/>
            </a:xfrm>
            <a:prstGeom prst="rect">
              <a:avLst/>
            </a:prstGeom>
            <a:noFill/>
            <a:ln>
              <a:noFill/>
            </a:ln>
          </p:spPr>
          <p:txBody>
            <a:bodyPr spcFirstLastPara="1" wrap="square" lIns="169350"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Instruction</a:t>
              </a:r>
              <a:endParaRPr sz="1600" b="0" i="0" u="none" strike="noStrike" cap="none">
                <a:solidFill>
                  <a:schemeClr val="dk1"/>
                </a:solidFill>
                <a:latin typeface="Calibri"/>
                <a:ea typeface="Calibri"/>
                <a:cs typeface="Calibri"/>
                <a:sym typeface="Calibri"/>
              </a:endParaRPr>
            </a:p>
          </p:txBody>
        </p:sp>
        <p:sp>
          <p:nvSpPr>
            <p:cNvPr id="348" name="Google Shape;348;p47"/>
            <p:cNvSpPr/>
            <p:nvPr/>
          </p:nvSpPr>
          <p:spPr>
            <a:xfrm>
              <a:off x="0" y="548912"/>
              <a:ext cx="5334000" cy="325771"/>
            </a:xfrm>
            <a:prstGeom prst="roundRect">
              <a:avLst>
                <a:gd name="adj" fmla="val 16667"/>
              </a:avLst>
            </a:prstGeom>
            <a:solidFill>
              <a:srgbClr val="85F01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15903" y="564815"/>
              <a:ext cx="5302194" cy="293965"/>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2000 Series</a:t>
              </a:r>
              <a:endParaRPr sz="1600" b="0" i="0" u="none" strike="noStrike" cap="none">
                <a:solidFill>
                  <a:schemeClr val="dk1"/>
                </a:solidFill>
                <a:latin typeface="Calibri"/>
                <a:ea typeface="Calibri"/>
                <a:cs typeface="Calibri"/>
                <a:sym typeface="Calibri"/>
              </a:endParaRPr>
            </a:p>
          </p:txBody>
        </p:sp>
        <p:sp>
          <p:nvSpPr>
            <p:cNvPr id="350" name="Google Shape;350;p47"/>
            <p:cNvSpPr/>
            <p:nvPr/>
          </p:nvSpPr>
          <p:spPr>
            <a:xfrm>
              <a:off x="0" y="874683"/>
              <a:ext cx="5334000" cy="222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7"/>
            <p:cNvSpPr txBox="1"/>
            <p:nvPr/>
          </p:nvSpPr>
          <p:spPr>
            <a:xfrm>
              <a:off x="0" y="874683"/>
              <a:ext cx="5334000" cy="222686"/>
            </a:xfrm>
            <a:prstGeom prst="rect">
              <a:avLst/>
            </a:prstGeom>
            <a:noFill/>
            <a:ln>
              <a:noFill/>
            </a:ln>
          </p:spPr>
          <p:txBody>
            <a:bodyPr spcFirstLastPara="1" wrap="square" lIns="169350"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Support Services</a:t>
              </a:r>
              <a:endParaRPr sz="1600" b="0" i="0" u="none" strike="noStrike" cap="none">
                <a:solidFill>
                  <a:schemeClr val="dk1"/>
                </a:solidFill>
                <a:latin typeface="Calibri"/>
                <a:ea typeface="Calibri"/>
                <a:cs typeface="Calibri"/>
                <a:sym typeface="Calibri"/>
              </a:endParaRPr>
            </a:p>
          </p:txBody>
        </p:sp>
        <p:sp>
          <p:nvSpPr>
            <p:cNvPr id="352" name="Google Shape;352;p47"/>
            <p:cNvSpPr/>
            <p:nvPr/>
          </p:nvSpPr>
          <p:spPr>
            <a:xfrm>
              <a:off x="0" y="1097370"/>
              <a:ext cx="5334000" cy="325771"/>
            </a:xfrm>
            <a:prstGeom prst="roundRect">
              <a:avLst>
                <a:gd name="adj" fmla="val 16667"/>
              </a:avLst>
            </a:prstGeom>
            <a:solidFill>
              <a:srgbClr val="21E1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7"/>
            <p:cNvSpPr txBox="1"/>
            <p:nvPr/>
          </p:nvSpPr>
          <p:spPr>
            <a:xfrm>
              <a:off x="15903" y="1113273"/>
              <a:ext cx="5302194" cy="293965"/>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3000 Series</a:t>
              </a:r>
              <a:endParaRPr sz="1600" b="0" i="0" u="none" strike="noStrike" cap="none">
                <a:solidFill>
                  <a:schemeClr val="dk1"/>
                </a:solidFill>
                <a:latin typeface="Calibri"/>
                <a:ea typeface="Calibri"/>
                <a:cs typeface="Calibri"/>
                <a:sym typeface="Calibri"/>
              </a:endParaRPr>
            </a:p>
          </p:txBody>
        </p:sp>
        <p:sp>
          <p:nvSpPr>
            <p:cNvPr id="354" name="Google Shape;354;p47"/>
            <p:cNvSpPr/>
            <p:nvPr/>
          </p:nvSpPr>
          <p:spPr>
            <a:xfrm>
              <a:off x="0" y="1423142"/>
              <a:ext cx="5334000" cy="222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47"/>
            <p:cNvSpPr txBox="1"/>
            <p:nvPr/>
          </p:nvSpPr>
          <p:spPr>
            <a:xfrm>
              <a:off x="0" y="1423142"/>
              <a:ext cx="5334000" cy="222686"/>
            </a:xfrm>
            <a:prstGeom prst="rect">
              <a:avLst/>
            </a:prstGeom>
            <a:noFill/>
            <a:ln>
              <a:noFill/>
            </a:ln>
          </p:spPr>
          <p:txBody>
            <a:bodyPr spcFirstLastPara="1" wrap="square" lIns="169350"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Non-Instructional Services</a:t>
              </a:r>
              <a:endParaRPr sz="1600" b="0" i="0" u="none" strike="noStrike" cap="none">
                <a:solidFill>
                  <a:schemeClr val="dk1"/>
                </a:solidFill>
                <a:latin typeface="Calibri"/>
                <a:ea typeface="Calibri"/>
                <a:cs typeface="Calibri"/>
                <a:sym typeface="Calibri"/>
              </a:endParaRPr>
            </a:p>
          </p:txBody>
        </p:sp>
        <p:sp>
          <p:nvSpPr>
            <p:cNvPr id="356" name="Google Shape;356;p47"/>
            <p:cNvSpPr/>
            <p:nvPr/>
          </p:nvSpPr>
          <p:spPr>
            <a:xfrm>
              <a:off x="0" y="1645829"/>
              <a:ext cx="5334000" cy="325771"/>
            </a:xfrm>
            <a:prstGeom prst="roundRect">
              <a:avLst>
                <a:gd name="adj" fmla="val 16667"/>
              </a:avLst>
            </a:prstGeom>
            <a:solidFill>
              <a:srgbClr val="31D2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7"/>
            <p:cNvSpPr txBox="1"/>
            <p:nvPr/>
          </p:nvSpPr>
          <p:spPr>
            <a:xfrm>
              <a:off x="15903" y="1661732"/>
              <a:ext cx="5302194" cy="293965"/>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4000 Series</a:t>
              </a:r>
              <a:endParaRPr sz="1600" b="0" i="0" u="none" strike="noStrike" cap="none">
                <a:solidFill>
                  <a:schemeClr val="dk1"/>
                </a:solidFill>
                <a:latin typeface="Calibri"/>
                <a:ea typeface="Calibri"/>
                <a:cs typeface="Calibri"/>
                <a:sym typeface="Calibri"/>
              </a:endParaRPr>
            </a:p>
          </p:txBody>
        </p:sp>
        <p:sp>
          <p:nvSpPr>
            <p:cNvPr id="358" name="Google Shape;358;p47"/>
            <p:cNvSpPr/>
            <p:nvPr/>
          </p:nvSpPr>
          <p:spPr>
            <a:xfrm>
              <a:off x="0" y="1971601"/>
              <a:ext cx="5334000" cy="222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7"/>
            <p:cNvSpPr txBox="1"/>
            <p:nvPr/>
          </p:nvSpPr>
          <p:spPr>
            <a:xfrm>
              <a:off x="0" y="1971601"/>
              <a:ext cx="5334000" cy="222686"/>
            </a:xfrm>
            <a:prstGeom prst="rect">
              <a:avLst/>
            </a:prstGeom>
            <a:noFill/>
            <a:ln>
              <a:noFill/>
            </a:ln>
          </p:spPr>
          <p:txBody>
            <a:bodyPr spcFirstLastPara="1" wrap="square" lIns="169350"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Facility Acquisition &amp; Construction Services</a:t>
              </a:r>
              <a:endParaRPr sz="1600" b="0" i="0" u="none" strike="noStrike" cap="none">
                <a:solidFill>
                  <a:schemeClr val="dk1"/>
                </a:solidFill>
                <a:latin typeface="Calibri"/>
                <a:ea typeface="Calibri"/>
                <a:cs typeface="Calibri"/>
                <a:sym typeface="Calibri"/>
              </a:endParaRPr>
            </a:p>
          </p:txBody>
        </p:sp>
        <p:sp>
          <p:nvSpPr>
            <p:cNvPr id="360" name="Google Shape;360;p47"/>
            <p:cNvSpPr/>
            <p:nvPr/>
          </p:nvSpPr>
          <p:spPr>
            <a:xfrm>
              <a:off x="0" y="2194287"/>
              <a:ext cx="5334000" cy="325771"/>
            </a:xfrm>
            <a:prstGeom prst="roundRect">
              <a:avLst>
                <a:gd name="adj" fmla="val 16667"/>
              </a:avLst>
            </a:prstGeom>
            <a:solidFill>
              <a:srgbClr val="4371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7"/>
            <p:cNvSpPr txBox="1"/>
            <p:nvPr/>
          </p:nvSpPr>
          <p:spPr>
            <a:xfrm>
              <a:off x="15903" y="2210190"/>
              <a:ext cx="5302194" cy="293965"/>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5000 Series</a:t>
              </a:r>
              <a:endParaRPr sz="1600" b="0" i="0" u="none" strike="noStrike" cap="none">
                <a:solidFill>
                  <a:schemeClr val="dk1"/>
                </a:solidFill>
                <a:latin typeface="Calibri"/>
                <a:ea typeface="Calibri"/>
                <a:cs typeface="Calibri"/>
                <a:sym typeface="Calibri"/>
              </a:endParaRPr>
            </a:p>
          </p:txBody>
        </p:sp>
        <p:sp>
          <p:nvSpPr>
            <p:cNvPr id="362" name="Google Shape;362;p47"/>
            <p:cNvSpPr/>
            <p:nvPr/>
          </p:nvSpPr>
          <p:spPr>
            <a:xfrm>
              <a:off x="0" y="2520059"/>
              <a:ext cx="5334000" cy="222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47"/>
            <p:cNvSpPr txBox="1"/>
            <p:nvPr/>
          </p:nvSpPr>
          <p:spPr>
            <a:xfrm>
              <a:off x="0" y="2520059"/>
              <a:ext cx="5334000" cy="222686"/>
            </a:xfrm>
            <a:prstGeom prst="rect">
              <a:avLst/>
            </a:prstGeom>
            <a:noFill/>
            <a:ln>
              <a:noFill/>
            </a:ln>
          </p:spPr>
          <p:txBody>
            <a:bodyPr spcFirstLastPara="1" wrap="square" lIns="169350"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Other Uses of Funds</a:t>
              </a:r>
              <a:endParaRPr sz="16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8"/>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Title I</a:t>
            </a:r>
            <a:endParaRPr sz="4000" b="1">
              <a:solidFill>
                <a:schemeClr val="dk2"/>
              </a:solidFill>
            </a:endParaRPr>
          </a:p>
        </p:txBody>
      </p:sp>
      <p:sp>
        <p:nvSpPr>
          <p:cNvPr id="369" name="Google Shape;369;p48"/>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p>
            <a:pPr marL="573088" lvl="1" indent="-228598" algn="just" rtl="0">
              <a:lnSpc>
                <a:spcPct val="90000"/>
              </a:lnSpc>
              <a:spcBef>
                <a:spcPts val="480"/>
              </a:spcBef>
              <a:spcAft>
                <a:spcPts val="0"/>
              </a:spcAft>
              <a:buSzPts val="1800"/>
              <a:buFont typeface="Arial"/>
              <a:buNone/>
            </a:pPr>
            <a:endParaRPr dirty="0">
              <a:solidFill>
                <a:srgbClr val="000000"/>
              </a:solidFill>
            </a:endParaRPr>
          </a:p>
          <a:p>
            <a:pPr marL="573087" lvl="1" indent="-342898" algn="just" rtl="0">
              <a:lnSpc>
                <a:spcPct val="90000"/>
              </a:lnSpc>
              <a:spcBef>
                <a:spcPts val="560"/>
              </a:spcBef>
              <a:spcAft>
                <a:spcPts val="0"/>
              </a:spcAft>
              <a:buClr>
                <a:schemeClr val="dk2"/>
              </a:buClr>
              <a:buSzPts val="1800"/>
              <a:buFont typeface="Arial"/>
              <a:buChar char="•"/>
            </a:pPr>
            <a:r>
              <a:rPr lang="en-US" sz="2800" dirty="0">
                <a:solidFill>
                  <a:schemeClr val="dk2"/>
                </a:solidFill>
                <a:latin typeface="Calibri" panose="020F0502020204030204" pitchFamily="34" charset="0"/>
                <a:cs typeface="Calibri" panose="020F0502020204030204" pitchFamily="34" charset="0"/>
              </a:rPr>
              <a:t>The AFR populates the </a:t>
            </a:r>
            <a:r>
              <a:rPr lang="en-US" sz="2800" dirty="0">
                <a:solidFill>
                  <a:srgbClr val="44546A"/>
                </a:solidFill>
                <a:latin typeface="Calibri" panose="020F0502020204030204" pitchFamily="34" charset="0"/>
                <a:ea typeface="Arial"/>
                <a:cs typeface="Calibri" panose="020F0502020204030204" pitchFamily="34" charset="0"/>
                <a:sym typeface="Arial"/>
              </a:rPr>
              <a:t>National Public Education Financial Survey (NPEFS).</a:t>
            </a:r>
            <a:endParaRPr sz="2800" dirty="0">
              <a:solidFill>
                <a:srgbClr val="44546A"/>
              </a:solidFill>
              <a:latin typeface="Calibri" panose="020F0502020204030204" pitchFamily="34" charset="0"/>
              <a:ea typeface="Arial"/>
              <a:cs typeface="Calibri" panose="020F0502020204030204" pitchFamily="34" charset="0"/>
              <a:sym typeface="Arial"/>
            </a:endParaRPr>
          </a:p>
          <a:p>
            <a:pPr marL="914400" lvl="0" indent="0" algn="just" rtl="0">
              <a:lnSpc>
                <a:spcPct val="90000"/>
              </a:lnSpc>
              <a:spcBef>
                <a:spcPts val="560"/>
              </a:spcBef>
              <a:spcAft>
                <a:spcPts val="0"/>
              </a:spcAft>
              <a:buNone/>
            </a:pPr>
            <a:endParaRPr sz="2800" dirty="0">
              <a:solidFill>
                <a:schemeClr val="dk2"/>
              </a:solidFill>
            </a:endParaRPr>
          </a:p>
          <a:p>
            <a:pPr marL="573088" lvl="1" indent="-342898" algn="just" rtl="0">
              <a:lnSpc>
                <a:spcPct val="90000"/>
              </a:lnSpc>
              <a:spcBef>
                <a:spcPts val="560"/>
              </a:spcBef>
              <a:spcAft>
                <a:spcPts val="0"/>
              </a:spcAft>
              <a:buClr>
                <a:schemeClr val="dk2"/>
              </a:buClr>
              <a:buSzPts val="1800"/>
              <a:buFont typeface="Arial"/>
              <a:buChar char="•"/>
            </a:pPr>
            <a:r>
              <a:rPr lang="en-US" sz="2800" dirty="0">
                <a:solidFill>
                  <a:schemeClr val="dk2"/>
                </a:solidFill>
              </a:rPr>
              <a:t>This information is used in the allocation of Title I funds from the USDOE.</a:t>
            </a:r>
            <a:endParaRPr sz="2800" dirty="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MFP Weighted Funding</a:t>
            </a:r>
            <a:endParaRPr sz="4000" b="1">
              <a:solidFill>
                <a:schemeClr val="dk2"/>
              </a:solidFill>
            </a:endParaRPr>
          </a:p>
        </p:txBody>
      </p:sp>
      <p:grpSp>
        <p:nvGrpSpPr>
          <p:cNvPr id="375" name="Google Shape;375;p49"/>
          <p:cNvGrpSpPr/>
          <p:nvPr/>
        </p:nvGrpSpPr>
        <p:grpSpPr>
          <a:xfrm>
            <a:off x="1522733" y="1684207"/>
            <a:ext cx="2508646" cy="2508646"/>
            <a:chOff x="2500" y="942776"/>
            <a:chExt cx="2508646" cy="2508646"/>
          </a:xfrm>
        </p:grpSpPr>
        <p:sp>
          <p:nvSpPr>
            <p:cNvPr id="376" name="Google Shape;376;p49"/>
            <p:cNvSpPr/>
            <p:nvPr/>
          </p:nvSpPr>
          <p:spPr>
            <a:xfrm>
              <a:off x="2500" y="942776"/>
              <a:ext cx="2508646" cy="2508646"/>
            </a:xfrm>
            <a:prstGeom prst="ellipse">
              <a:avLst/>
            </a:prstGeom>
            <a:solidFill>
              <a:srgbClr val="F2A346">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49"/>
            <p:cNvSpPr txBox="1"/>
            <p:nvPr/>
          </p:nvSpPr>
          <p:spPr>
            <a:xfrm>
              <a:off x="369883" y="1310159"/>
              <a:ext cx="1773880" cy="1773880"/>
            </a:xfrm>
            <a:prstGeom prst="rect">
              <a:avLst/>
            </a:prstGeom>
            <a:noFill/>
            <a:ln>
              <a:noFill/>
            </a:ln>
          </p:spPr>
          <p:txBody>
            <a:bodyPr spcFirstLastPara="1" wrap="square" lIns="138050" tIns="22850" rIns="1380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Economically Disadvantaged (ED)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[Multiple Functions within FPC AB1)</a:t>
              </a:r>
              <a:endParaRPr sz="1200" b="0" i="0" u="none" strike="noStrike" cap="none">
                <a:solidFill>
                  <a:srgbClr val="000000"/>
                </a:solidFill>
                <a:latin typeface="Calibri"/>
                <a:ea typeface="Calibri"/>
                <a:cs typeface="Calibri"/>
                <a:sym typeface="Calibri"/>
              </a:endParaRPr>
            </a:p>
          </p:txBody>
        </p:sp>
      </p:grpSp>
      <p:grpSp>
        <p:nvGrpSpPr>
          <p:cNvPr id="378" name="Google Shape;378;p49"/>
          <p:cNvGrpSpPr/>
          <p:nvPr/>
        </p:nvGrpSpPr>
        <p:grpSpPr>
          <a:xfrm>
            <a:off x="3847687" y="1656597"/>
            <a:ext cx="2508646" cy="2508646"/>
            <a:chOff x="2009417" y="942776"/>
            <a:chExt cx="2508646" cy="2508646"/>
          </a:xfrm>
        </p:grpSpPr>
        <p:sp>
          <p:nvSpPr>
            <p:cNvPr id="379" name="Google Shape;379;p49"/>
            <p:cNvSpPr/>
            <p:nvPr/>
          </p:nvSpPr>
          <p:spPr>
            <a:xfrm>
              <a:off x="2009417" y="942776"/>
              <a:ext cx="2508646" cy="2508646"/>
            </a:xfrm>
            <a:prstGeom prst="ellipse">
              <a:avLst/>
            </a:prstGeom>
            <a:solidFill>
              <a:srgbClr val="E6BB27">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9"/>
            <p:cNvSpPr txBox="1"/>
            <p:nvPr/>
          </p:nvSpPr>
          <p:spPr>
            <a:xfrm>
              <a:off x="2376800" y="1310159"/>
              <a:ext cx="1773880" cy="1773880"/>
            </a:xfrm>
            <a:prstGeom prst="rect">
              <a:avLst/>
            </a:prstGeom>
            <a:noFill/>
            <a:ln>
              <a:noFill/>
            </a:ln>
          </p:spPr>
          <p:txBody>
            <a:bodyPr spcFirstLastPara="1" wrap="square" lIns="138050" tIns="22850" rIns="1380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Career &amp; Technical Education (CTE)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[Functions 1300, 2215, &amp; 2235]</a:t>
              </a:r>
              <a:endParaRPr sz="1200" b="0" i="0" u="none" strike="noStrike" cap="none">
                <a:solidFill>
                  <a:srgbClr val="000000"/>
                </a:solidFill>
                <a:latin typeface="Calibri"/>
                <a:ea typeface="Calibri"/>
                <a:cs typeface="Calibri"/>
                <a:sym typeface="Calibri"/>
              </a:endParaRPr>
            </a:p>
          </p:txBody>
        </p:sp>
      </p:grpSp>
      <p:grpSp>
        <p:nvGrpSpPr>
          <p:cNvPr id="381" name="Google Shape;381;p49"/>
          <p:cNvGrpSpPr/>
          <p:nvPr/>
        </p:nvGrpSpPr>
        <p:grpSpPr>
          <a:xfrm>
            <a:off x="6172641" y="1656597"/>
            <a:ext cx="2508646" cy="2508646"/>
            <a:chOff x="4016335" y="942776"/>
            <a:chExt cx="2508646" cy="2508646"/>
          </a:xfrm>
        </p:grpSpPr>
        <p:sp>
          <p:nvSpPr>
            <p:cNvPr id="382" name="Google Shape;382;p49"/>
            <p:cNvSpPr/>
            <p:nvPr/>
          </p:nvSpPr>
          <p:spPr>
            <a:xfrm>
              <a:off x="4016335" y="942776"/>
              <a:ext cx="2508646" cy="2508646"/>
            </a:xfrm>
            <a:prstGeom prst="ellipse">
              <a:avLst/>
            </a:prstGeom>
            <a:solidFill>
              <a:srgbClr val="D7D58D">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9"/>
            <p:cNvSpPr txBox="1"/>
            <p:nvPr/>
          </p:nvSpPr>
          <p:spPr>
            <a:xfrm>
              <a:off x="4383718" y="1310159"/>
              <a:ext cx="1773880" cy="1773880"/>
            </a:xfrm>
            <a:prstGeom prst="rect">
              <a:avLst/>
            </a:prstGeom>
            <a:noFill/>
            <a:ln>
              <a:noFill/>
            </a:ln>
          </p:spPr>
          <p:txBody>
            <a:bodyPr spcFirstLastPara="1" wrap="square" lIns="138050" tIns="22850" rIns="1380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Special Education – Other Exceptionalities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[Functions 1210, 2140 - 2170, 2212, 2232 &amp; 2730]</a:t>
              </a:r>
              <a:endParaRPr sz="1200" b="0" i="0" u="none" strike="noStrike" cap="none">
                <a:solidFill>
                  <a:srgbClr val="000000"/>
                </a:solidFill>
                <a:latin typeface="Calibri"/>
                <a:ea typeface="Calibri"/>
                <a:cs typeface="Calibri"/>
                <a:sym typeface="Calibri"/>
              </a:endParaRPr>
            </a:p>
          </p:txBody>
        </p:sp>
      </p:grpSp>
      <p:grpSp>
        <p:nvGrpSpPr>
          <p:cNvPr id="384" name="Google Shape;384;p49"/>
          <p:cNvGrpSpPr/>
          <p:nvPr/>
        </p:nvGrpSpPr>
        <p:grpSpPr>
          <a:xfrm>
            <a:off x="8313903" y="1711817"/>
            <a:ext cx="2508646" cy="2508646"/>
            <a:chOff x="6023252" y="942776"/>
            <a:chExt cx="2508646" cy="2508646"/>
          </a:xfrm>
        </p:grpSpPr>
        <p:sp>
          <p:nvSpPr>
            <p:cNvPr id="385" name="Google Shape;385;p49"/>
            <p:cNvSpPr/>
            <p:nvPr/>
          </p:nvSpPr>
          <p:spPr>
            <a:xfrm>
              <a:off x="6023252" y="942776"/>
              <a:ext cx="2508646" cy="2508646"/>
            </a:xfrm>
            <a:prstGeom prst="ellipse">
              <a:avLst/>
            </a:prstGeom>
            <a:solidFill>
              <a:srgbClr val="C97D7D">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9"/>
            <p:cNvSpPr txBox="1"/>
            <p:nvPr/>
          </p:nvSpPr>
          <p:spPr>
            <a:xfrm>
              <a:off x="6390635" y="1310159"/>
              <a:ext cx="1773880" cy="1773880"/>
            </a:xfrm>
            <a:prstGeom prst="rect">
              <a:avLst/>
            </a:prstGeom>
            <a:noFill/>
            <a:ln>
              <a:noFill/>
            </a:ln>
          </p:spPr>
          <p:txBody>
            <a:bodyPr spcFirstLastPara="1" wrap="square" lIns="138050" tIns="22850" rIns="1380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Special Education – Gifted &amp; Talented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[Functions 1220, 2140, 2213,  &amp; 2233] </a:t>
              </a:r>
              <a:endParaRPr sz="1200" b="0" i="0" u="none" strike="noStrike" cap="none">
                <a:solidFill>
                  <a:srgbClr val="000000"/>
                </a:solidFill>
                <a:latin typeface="Calibri"/>
                <a:ea typeface="Calibri"/>
                <a:cs typeface="Calibri"/>
                <a:sym typeface="Calibri"/>
              </a:endParaRPr>
            </a:p>
          </p:txBody>
        </p:sp>
      </p:grpSp>
      <p:sp>
        <p:nvSpPr>
          <p:cNvPr id="387" name="Google Shape;387;p49"/>
          <p:cNvSpPr txBox="1"/>
          <p:nvPr/>
        </p:nvSpPr>
        <p:spPr>
          <a:xfrm>
            <a:off x="2400333" y="4366941"/>
            <a:ext cx="73914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2"/>
                </a:solidFill>
                <a:latin typeface="Calibri"/>
                <a:ea typeface="Calibri"/>
                <a:cs typeface="Calibri"/>
                <a:sym typeface="Calibri"/>
              </a:rPr>
              <a:t>The weighted funding measurement is intended to determine compliance with spending targets set for each category</a:t>
            </a:r>
            <a:r>
              <a:rPr lang="en-US" sz="2400" dirty="0">
                <a:solidFill>
                  <a:schemeClr val="dk2"/>
                </a:solidFill>
                <a:latin typeface="Calibri"/>
                <a:ea typeface="Calibri"/>
                <a:cs typeface="Calibri"/>
                <a:sym typeface="Calibri"/>
              </a:rPr>
              <a:t> through the weighted allocations included in the MFP budget letter.</a:t>
            </a:r>
            <a:endParaRPr sz="14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0"/>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Seventy Percent (70%) Instruction Requirement</a:t>
            </a:r>
            <a:endParaRPr sz="4000" b="1">
              <a:solidFill>
                <a:schemeClr val="dk2"/>
              </a:solidFill>
            </a:endParaRPr>
          </a:p>
        </p:txBody>
      </p:sp>
      <p:sp>
        <p:nvSpPr>
          <p:cNvPr id="393" name="Google Shape;393;p50"/>
          <p:cNvSpPr txBox="1"/>
          <p:nvPr/>
        </p:nvSpPr>
        <p:spPr>
          <a:xfrm>
            <a:off x="2400300" y="4819666"/>
            <a:ext cx="73914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2"/>
                </a:solidFill>
                <a:latin typeface="Calibri"/>
                <a:ea typeface="Calibri"/>
                <a:cs typeface="Calibri"/>
                <a:sym typeface="Calibri"/>
              </a:rPr>
              <a:t>At least 70% of General Fund dollars spent must be for instruction at the school building level</a:t>
            </a:r>
            <a:endParaRPr sz="2400" b="0" i="0" u="none" strike="noStrike" cap="none">
              <a:solidFill>
                <a:schemeClr val="dk2"/>
              </a:solidFill>
              <a:latin typeface="Calibri"/>
              <a:ea typeface="Calibri"/>
              <a:cs typeface="Calibri"/>
              <a:sym typeface="Calibri"/>
            </a:endParaRPr>
          </a:p>
        </p:txBody>
      </p:sp>
      <p:grpSp>
        <p:nvGrpSpPr>
          <p:cNvPr id="394" name="Google Shape;394;p50"/>
          <p:cNvGrpSpPr/>
          <p:nvPr/>
        </p:nvGrpSpPr>
        <p:grpSpPr>
          <a:xfrm>
            <a:off x="1079443" y="1725400"/>
            <a:ext cx="2508646" cy="2508646"/>
            <a:chOff x="2500" y="1031676"/>
            <a:chExt cx="2508646" cy="2508646"/>
          </a:xfrm>
        </p:grpSpPr>
        <p:sp>
          <p:nvSpPr>
            <p:cNvPr id="395" name="Google Shape;395;p50"/>
            <p:cNvSpPr/>
            <p:nvPr/>
          </p:nvSpPr>
          <p:spPr>
            <a:xfrm>
              <a:off x="2500" y="1031676"/>
              <a:ext cx="2508646" cy="2508646"/>
            </a:xfrm>
            <a:prstGeom prst="ellipse">
              <a:avLst/>
            </a:prstGeom>
            <a:solidFill>
              <a:srgbClr val="F2A346">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50"/>
            <p:cNvSpPr txBox="1"/>
            <p:nvPr/>
          </p:nvSpPr>
          <p:spPr>
            <a:xfrm>
              <a:off x="369883" y="1399059"/>
              <a:ext cx="1773880" cy="1773880"/>
            </a:xfrm>
            <a:prstGeom prst="rect">
              <a:avLst/>
            </a:prstGeom>
            <a:noFill/>
            <a:ln>
              <a:noFill/>
            </a:ln>
          </p:spPr>
          <p:txBody>
            <a:bodyPr spcFirstLastPara="1" wrap="square" lIns="138050" tIns="22850" rIns="1380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Instruction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1000 Series Expenditure Functions (Except 1600 – Adult Ed)</a:t>
              </a:r>
              <a:endParaRPr sz="1200" b="0" i="0" u="none" strike="noStrike" cap="none">
                <a:solidFill>
                  <a:srgbClr val="000000"/>
                </a:solidFill>
                <a:latin typeface="Calibri"/>
                <a:ea typeface="Calibri"/>
                <a:cs typeface="Calibri"/>
                <a:sym typeface="Calibri"/>
              </a:endParaRPr>
            </a:p>
          </p:txBody>
        </p:sp>
      </p:grpSp>
      <p:grpSp>
        <p:nvGrpSpPr>
          <p:cNvPr id="397" name="Google Shape;397;p50"/>
          <p:cNvGrpSpPr/>
          <p:nvPr/>
        </p:nvGrpSpPr>
        <p:grpSpPr>
          <a:xfrm>
            <a:off x="3326927" y="1693169"/>
            <a:ext cx="2508646" cy="2508646"/>
            <a:chOff x="2009417" y="1031676"/>
            <a:chExt cx="2508646" cy="2508646"/>
          </a:xfrm>
        </p:grpSpPr>
        <p:sp>
          <p:nvSpPr>
            <p:cNvPr id="398" name="Google Shape;398;p50"/>
            <p:cNvSpPr/>
            <p:nvPr/>
          </p:nvSpPr>
          <p:spPr>
            <a:xfrm>
              <a:off x="2009417" y="1031676"/>
              <a:ext cx="2508646" cy="2508646"/>
            </a:xfrm>
            <a:prstGeom prst="ellipse">
              <a:avLst/>
            </a:prstGeom>
            <a:solidFill>
              <a:srgbClr val="E6BB27">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50"/>
            <p:cNvSpPr txBox="1"/>
            <p:nvPr/>
          </p:nvSpPr>
          <p:spPr>
            <a:xfrm>
              <a:off x="2376800" y="1399059"/>
              <a:ext cx="1773880" cy="1773880"/>
            </a:xfrm>
            <a:prstGeom prst="rect">
              <a:avLst/>
            </a:prstGeom>
            <a:noFill/>
            <a:ln>
              <a:noFill/>
            </a:ln>
          </p:spPr>
          <p:txBody>
            <a:bodyPr spcFirstLastPara="1" wrap="square" lIns="138050" tIns="22850" rIns="1380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Pupil Support Services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2100 Series Expenditure Functions</a:t>
              </a:r>
              <a:endParaRPr sz="1200" b="0" i="0" u="none" strike="noStrike" cap="none">
                <a:solidFill>
                  <a:srgbClr val="000000"/>
                </a:solidFill>
                <a:latin typeface="Calibri"/>
                <a:ea typeface="Calibri"/>
                <a:cs typeface="Calibri"/>
                <a:sym typeface="Calibri"/>
              </a:endParaRPr>
            </a:p>
          </p:txBody>
        </p:sp>
      </p:grpSp>
      <p:grpSp>
        <p:nvGrpSpPr>
          <p:cNvPr id="400" name="Google Shape;400;p50"/>
          <p:cNvGrpSpPr/>
          <p:nvPr/>
        </p:nvGrpSpPr>
        <p:grpSpPr>
          <a:xfrm>
            <a:off x="5574411" y="1725400"/>
            <a:ext cx="2508646" cy="2508646"/>
            <a:chOff x="4016335" y="1031676"/>
            <a:chExt cx="2508646" cy="2508646"/>
          </a:xfrm>
        </p:grpSpPr>
        <p:sp>
          <p:nvSpPr>
            <p:cNvPr id="401" name="Google Shape;401;p50"/>
            <p:cNvSpPr/>
            <p:nvPr/>
          </p:nvSpPr>
          <p:spPr>
            <a:xfrm>
              <a:off x="4016335" y="1031676"/>
              <a:ext cx="2508646" cy="2508646"/>
            </a:xfrm>
            <a:prstGeom prst="ellipse">
              <a:avLst/>
            </a:prstGeom>
            <a:solidFill>
              <a:srgbClr val="D7D58D">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50"/>
            <p:cNvSpPr txBox="1"/>
            <p:nvPr/>
          </p:nvSpPr>
          <p:spPr>
            <a:xfrm>
              <a:off x="4383718" y="1399059"/>
              <a:ext cx="1773880" cy="1773880"/>
            </a:xfrm>
            <a:prstGeom prst="rect">
              <a:avLst/>
            </a:prstGeom>
            <a:noFill/>
            <a:ln>
              <a:noFill/>
            </a:ln>
          </p:spPr>
          <p:txBody>
            <a:bodyPr spcFirstLastPara="1" wrap="square" lIns="138050" tIns="22850" rIns="1380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Instructional Staff Services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2200 Series Expenditure Functions</a:t>
              </a:r>
              <a:endParaRPr sz="1200" b="0" i="0" u="none" strike="noStrike" cap="none">
                <a:solidFill>
                  <a:srgbClr val="000000"/>
                </a:solidFill>
                <a:latin typeface="Calibri"/>
                <a:ea typeface="Calibri"/>
                <a:cs typeface="Calibri"/>
                <a:sym typeface="Calibri"/>
              </a:endParaRPr>
            </a:p>
          </p:txBody>
        </p:sp>
      </p:grpSp>
      <p:grpSp>
        <p:nvGrpSpPr>
          <p:cNvPr id="403" name="Google Shape;403;p50"/>
          <p:cNvGrpSpPr/>
          <p:nvPr/>
        </p:nvGrpSpPr>
        <p:grpSpPr>
          <a:xfrm>
            <a:off x="7821895" y="1725400"/>
            <a:ext cx="2508646" cy="2508646"/>
            <a:chOff x="6023252" y="1031676"/>
            <a:chExt cx="2508646" cy="2508646"/>
          </a:xfrm>
        </p:grpSpPr>
        <p:sp>
          <p:nvSpPr>
            <p:cNvPr id="404" name="Google Shape;404;p50"/>
            <p:cNvSpPr/>
            <p:nvPr/>
          </p:nvSpPr>
          <p:spPr>
            <a:xfrm>
              <a:off x="6023252" y="1031676"/>
              <a:ext cx="2508646" cy="2508646"/>
            </a:xfrm>
            <a:prstGeom prst="ellipse">
              <a:avLst/>
            </a:prstGeom>
            <a:solidFill>
              <a:srgbClr val="C97D7D">
                <a:alpha val="49411"/>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50"/>
            <p:cNvSpPr txBox="1"/>
            <p:nvPr/>
          </p:nvSpPr>
          <p:spPr>
            <a:xfrm>
              <a:off x="6390635" y="1399059"/>
              <a:ext cx="1773880" cy="1773880"/>
            </a:xfrm>
            <a:prstGeom prst="rect">
              <a:avLst/>
            </a:prstGeom>
            <a:noFill/>
            <a:ln>
              <a:noFill/>
            </a:ln>
          </p:spPr>
          <p:txBody>
            <a:bodyPr spcFirstLastPara="1" wrap="square" lIns="138050" tIns="22850" rIns="1380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School Administration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rPr>
                <a:t> </a:t>
              </a:r>
              <a:r>
                <a:rPr lang="en-US" sz="1200" b="0" i="0" u="none" strike="noStrike" cap="none">
                  <a:solidFill>
                    <a:srgbClr val="000000"/>
                  </a:solidFill>
                  <a:latin typeface="Calibri"/>
                  <a:ea typeface="Calibri"/>
                  <a:cs typeface="Calibri"/>
                  <a:sym typeface="Calibri"/>
                </a:rPr>
                <a:t>2400 Series Expenditure Functions</a:t>
              </a:r>
              <a:endParaRPr sz="12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1"/>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 Financial Risk Assessment (FRA)</a:t>
            </a:r>
            <a:endParaRPr sz="4000" b="1">
              <a:solidFill>
                <a:schemeClr val="dk2"/>
              </a:solidFill>
            </a:endParaRPr>
          </a:p>
        </p:txBody>
      </p:sp>
      <p:sp>
        <p:nvSpPr>
          <p:cNvPr id="411" name="Google Shape;411;p51"/>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chemeClr val="dk2"/>
              </a:buClr>
              <a:buSzPts val="1800"/>
              <a:buChar char="•"/>
            </a:pPr>
            <a:r>
              <a:rPr lang="en-US">
                <a:solidFill>
                  <a:schemeClr val="dk2"/>
                </a:solidFill>
              </a:rPr>
              <a:t>Required by Act 7 of the 2005 Regular Louisiana Legislative  Session to define “financially at risk” as a status of any city, parish or other local school board</a:t>
            </a:r>
            <a:endParaRPr>
              <a:solidFill>
                <a:schemeClr val="dk2"/>
              </a:solidFill>
            </a:endParaRPr>
          </a:p>
          <a:p>
            <a:pPr marL="0" lvl="0" indent="0" algn="just" rtl="0">
              <a:lnSpc>
                <a:spcPct val="90000"/>
              </a:lnSpc>
              <a:spcBef>
                <a:spcPts val="0"/>
              </a:spcBef>
              <a:spcAft>
                <a:spcPts val="0"/>
              </a:spcAft>
              <a:buSzPts val="1800"/>
              <a:buNone/>
            </a:pPr>
            <a:endParaRPr>
              <a:solidFill>
                <a:schemeClr val="dk2"/>
              </a:solidFill>
            </a:endParaRPr>
          </a:p>
          <a:p>
            <a:pPr marL="0" lvl="0" indent="0" algn="just" rtl="0">
              <a:lnSpc>
                <a:spcPct val="90000"/>
              </a:lnSpc>
              <a:spcBef>
                <a:spcPts val="0"/>
              </a:spcBef>
              <a:spcAft>
                <a:spcPts val="0"/>
              </a:spcAft>
              <a:buClr>
                <a:schemeClr val="dk2"/>
              </a:buClr>
              <a:buSzPts val="1800"/>
              <a:buChar char="•"/>
            </a:pPr>
            <a:r>
              <a:rPr lang="en-US">
                <a:solidFill>
                  <a:schemeClr val="dk2"/>
                </a:solidFill>
              </a:rPr>
              <a:t>By law, each city, parish or other local public school board shall be notified on a regular basis by the state Department of Education of its status related to the elements of the definition of financially at risk.  </a:t>
            </a:r>
            <a:endParaRPr>
              <a:solidFill>
                <a:schemeClr val="dk2"/>
              </a:solidFill>
            </a:endParaRPr>
          </a:p>
          <a:p>
            <a:pPr marL="0" lvl="0" indent="0" algn="l" rtl="0">
              <a:lnSpc>
                <a:spcPct val="90000"/>
              </a:lnSpc>
              <a:spcBef>
                <a:spcPts val="0"/>
              </a:spcBef>
              <a:spcAft>
                <a:spcPts val="0"/>
              </a:spcAft>
              <a:buSzPts val="1800"/>
              <a:buNone/>
            </a:pPr>
            <a:endParaRPr sz="1100">
              <a:solidFill>
                <a:schemeClr val="dk2"/>
              </a:solidFill>
            </a:endParaRPr>
          </a:p>
          <a:p>
            <a:pPr marL="0" lvl="0" indent="0" algn="l" rtl="0">
              <a:lnSpc>
                <a:spcPct val="90000"/>
              </a:lnSpc>
              <a:spcBef>
                <a:spcPts val="0"/>
              </a:spcBef>
              <a:spcAft>
                <a:spcPts val="0"/>
              </a:spcAft>
              <a:buSzPts val="1800"/>
              <a:buNone/>
            </a:pPr>
            <a:endParaRPr sz="1050">
              <a:solidFill>
                <a:schemeClr val="dk2"/>
              </a:solidFill>
            </a:endParaRPr>
          </a:p>
          <a:p>
            <a:pPr marL="0" lvl="0" indent="0" algn="just" rtl="0">
              <a:lnSpc>
                <a:spcPct val="90000"/>
              </a:lnSpc>
              <a:spcBef>
                <a:spcPts val="0"/>
              </a:spcBef>
              <a:spcAft>
                <a:spcPts val="0"/>
              </a:spcAft>
              <a:buClr>
                <a:schemeClr val="dk2"/>
              </a:buClr>
              <a:buSzPts val="1800"/>
              <a:buChar char="•"/>
            </a:pPr>
            <a:r>
              <a:rPr lang="en-US">
                <a:solidFill>
                  <a:schemeClr val="dk2"/>
                </a:solidFill>
              </a:rPr>
              <a:t>Provides notification to the BESE and the LDOE about the financial standing of LEAs, relying on information being forthcoming from the local school systems. </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0" y="1855167"/>
            <a:ext cx="11938000" cy="1213600"/>
          </a:xfrm>
          <a:prstGeom prst="rect">
            <a:avLst/>
          </a:prstGeom>
          <a:noFill/>
          <a:ln>
            <a:noFill/>
          </a:ln>
        </p:spPr>
        <p:txBody>
          <a:bodyPr spcFirstLastPara="1" wrap="square" lIns="121900" tIns="121900" rIns="121900" bIns="121900" anchor="ctr" anchorCtr="0">
            <a:noAutofit/>
          </a:bodyPr>
          <a:lstStyle/>
          <a:p>
            <a:pPr marL="571500" lvl="0" indent="-571500" algn="l" rtl="0">
              <a:lnSpc>
                <a:spcPct val="90000"/>
              </a:lnSpc>
              <a:spcBef>
                <a:spcPts val="0"/>
              </a:spcBef>
              <a:spcAft>
                <a:spcPts val="0"/>
              </a:spcAft>
              <a:buClr>
                <a:schemeClr val="dk2"/>
              </a:buClr>
              <a:buSzPts val="2800"/>
              <a:buFont typeface="Noto Sans Symbols"/>
              <a:buChar char="⮚"/>
            </a:pPr>
            <a:r>
              <a:rPr lang="en-US" sz="4400" b="1">
                <a:solidFill>
                  <a:schemeClr val="dk2"/>
                </a:solidFill>
              </a:rPr>
              <a:t>Louisiana Accounting &amp; Uniform Governmental Handbook (LAUGH)</a:t>
            </a:r>
            <a:r>
              <a:rPr lang="en-US" sz="4400">
                <a:solidFill>
                  <a:schemeClr val="dk2"/>
                </a:solidFill>
              </a:rPr>
              <a:t> - Bulletin 1929 Defined</a:t>
            </a:r>
            <a:endParaRPr sz="44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2"/>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The Financial Risk Assessment (FRA)</a:t>
            </a:r>
            <a:endParaRPr sz="4000" b="1">
              <a:solidFill>
                <a:schemeClr val="dk2"/>
              </a:solidFill>
            </a:endParaRPr>
          </a:p>
        </p:txBody>
      </p:sp>
      <p:sp>
        <p:nvSpPr>
          <p:cNvPr id="417" name="Google Shape;417;p52"/>
          <p:cNvSpPr/>
          <p:nvPr/>
        </p:nvSpPr>
        <p:spPr>
          <a:xfrm>
            <a:off x="2060620" y="1371600"/>
            <a:ext cx="6761408"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Calibri"/>
                <a:ea typeface="Calibri"/>
                <a:cs typeface="Calibri"/>
                <a:sym typeface="Calibri"/>
              </a:rPr>
              <a:t>There are four specific areas of reported data within the AFR that are included in the FRA</a:t>
            </a:r>
            <a:endParaRPr sz="1400" b="0" i="0" u="none" strike="noStrike" cap="none">
              <a:solidFill>
                <a:schemeClr val="dk2"/>
              </a:solidFill>
              <a:latin typeface="Arial"/>
              <a:ea typeface="Arial"/>
              <a:cs typeface="Arial"/>
              <a:sym typeface="Arial"/>
            </a:endParaRPr>
          </a:p>
        </p:txBody>
      </p:sp>
      <p:grpSp>
        <p:nvGrpSpPr>
          <p:cNvPr id="418" name="Google Shape;418;p52"/>
          <p:cNvGrpSpPr/>
          <p:nvPr/>
        </p:nvGrpSpPr>
        <p:grpSpPr>
          <a:xfrm>
            <a:off x="2599424" y="2822237"/>
            <a:ext cx="2925155" cy="1579520"/>
            <a:chOff x="1122185" y="838197"/>
            <a:chExt cx="2925155" cy="1579520"/>
          </a:xfrm>
        </p:grpSpPr>
        <p:sp>
          <p:nvSpPr>
            <p:cNvPr id="419" name="Google Shape;419;p52"/>
            <p:cNvSpPr/>
            <p:nvPr/>
          </p:nvSpPr>
          <p:spPr>
            <a:xfrm>
              <a:off x="1122185" y="838197"/>
              <a:ext cx="2925155" cy="1579520"/>
            </a:xfrm>
            <a:prstGeom prst="ellipse">
              <a:avLst/>
            </a:prstGeom>
            <a:gradFill>
              <a:gsLst>
                <a:gs pos="0">
                  <a:srgbClr val="9B5252">
                    <a:alpha val="49411"/>
                  </a:srgbClr>
                </a:gs>
                <a:gs pos="80000">
                  <a:srgbClr val="CC6B6B">
                    <a:alpha val="49411"/>
                  </a:srgbClr>
                </a:gs>
                <a:gs pos="100000">
                  <a:srgbClr val="CE6B6B">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2"/>
            <p:cNvSpPr txBox="1"/>
            <p:nvPr/>
          </p:nvSpPr>
          <p:spPr>
            <a:xfrm>
              <a:off x="1347197" y="1020449"/>
              <a:ext cx="1125059" cy="12150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General Fund Balance</a:t>
              </a:r>
              <a:endParaRPr sz="1400" b="0" i="0" u="none" strike="noStrike" cap="none">
                <a:solidFill>
                  <a:srgbClr val="000000"/>
                </a:solidFill>
                <a:latin typeface="Calibri"/>
                <a:ea typeface="Calibri"/>
                <a:cs typeface="Calibri"/>
                <a:sym typeface="Calibri"/>
              </a:endParaRPr>
            </a:p>
          </p:txBody>
        </p:sp>
      </p:grpSp>
      <p:grpSp>
        <p:nvGrpSpPr>
          <p:cNvPr id="421" name="Google Shape;421;p52"/>
          <p:cNvGrpSpPr/>
          <p:nvPr/>
        </p:nvGrpSpPr>
        <p:grpSpPr>
          <a:xfrm>
            <a:off x="4174507" y="3473265"/>
            <a:ext cx="2568339" cy="1703832"/>
            <a:chOff x="2560880" y="1572768"/>
            <a:chExt cx="2568339" cy="1703832"/>
          </a:xfrm>
        </p:grpSpPr>
        <p:sp>
          <p:nvSpPr>
            <p:cNvPr id="422" name="Google Shape;422;p52"/>
            <p:cNvSpPr/>
            <p:nvPr/>
          </p:nvSpPr>
          <p:spPr>
            <a:xfrm>
              <a:off x="2560880" y="1572768"/>
              <a:ext cx="2568339" cy="1703832"/>
            </a:xfrm>
            <a:prstGeom prst="ellipse">
              <a:avLst/>
            </a:prstGeom>
            <a:gradFill>
              <a:gsLst>
                <a:gs pos="0">
                  <a:srgbClr val="9E6D55">
                    <a:alpha val="49411"/>
                  </a:srgbClr>
                </a:gs>
                <a:gs pos="80000">
                  <a:srgbClr val="D19070">
                    <a:alpha val="49411"/>
                  </a:srgbClr>
                </a:gs>
                <a:gs pos="100000">
                  <a:srgbClr val="D38F70">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2"/>
            <p:cNvSpPr txBox="1"/>
            <p:nvPr/>
          </p:nvSpPr>
          <p:spPr>
            <a:xfrm>
              <a:off x="2857227" y="2506598"/>
              <a:ext cx="1975645" cy="5406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General Fund Deficit Spending</a:t>
              </a:r>
              <a:endParaRPr sz="1400" b="0" i="0" u="none" strike="noStrike" cap="none">
                <a:solidFill>
                  <a:srgbClr val="000000"/>
                </a:solidFill>
                <a:latin typeface="Calibri"/>
                <a:ea typeface="Calibri"/>
                <a:cs typeface="Calibri"/>
                <a:sym typeface="Calibri"/>
              </a:endParaRPr>
            </a:p>
          </p:txBody>
        </p:sp>
      </p:grpSp>
      <p:grpSp>
        <p:nvGrpSpPr>
          <p:cNvPr id="424" name="Google Shape;424;p52"/>
          <p:cNvGrpSpPr/>
          <p:nvPr/>
        </p:nvGrpSpPr>
        <p:grpSpPr>
          <a:xfrm>
            <a:off x="5296837" y="2740323"/>
            <a:ext cx="3079114" cy="1579520"/>
            <a:chOff x="3748413" y="838197"/>
            <a:chExt cx="3079114" cy="1579520"/>
          </a:xfrm>
        </p:grpSpPr>
        <p:sp>
          <p:nvSpPr>
            <p:cNvPr id="425" name="Google Shape;425;p52"/>
            <p:cNvSpPr/>
            <p:nvPr/>
          </p:nvSpPr>
          <p:spPr>
            <a:xfrm>
              <a:off x="3748413" y="838197"/>
              <a:ext cx="3079114" cy="1579520"/>
            </a:xfrm>
            <a:prstGeom prst="ellipse">
              <a:avLst/>
            </a:prstGeom>
            <a:gradFill>
              <a:gsLst>
                <a:gs pos="0">
                  <a:srgbClr val="A28859">
                    <a:alpha val="49411"/>
                  </a:srgbClr>
                </a:gs>
                <a:gs pos="80000">
                  <a:srgbClr val="D6B375">
                    <a:alpha val="49411"/>
                  </a:srgbClr>
                </a:gs>
                <a:gs pos="100000">
                  <a:srgbClr val="D8B375">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52"/>
            <p:cNvSpPr txBox="1"/>
            <p:nvPr/>
          </p:nvSpPr>
          <p:spPr>
            <a:xfrm>
              <a:off x="5406397" y="1020449"/>
              <a:ext cx="1184274" cy="12150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Timely Submission of a complete and error free AFR</a:t>
              </a:r>
              <a:endParaRPr sz="1400" b="0" i="0" u="none" strike="noStrike" cap="none">
                <a:solidFill>
                  <a:srgbClr val="000000"/>
                </a:solidFill>
                <a:latin typeface="Calibri"/>
                <a:ea typeface="Calibri"/>
                <a:cs typeface="Calibri"/>
                <a:sym typeface="Calibri"/>
              </a:endParaRPr>
            </a:p>
          </p:txBody>
        </p:sp>
      </p:grpSp>
      <p:grpSp>
        <p:nvGrpSpPr>
          <p:cNvPr id="427" name="Google Shape;427;p52"/>
          <p:cNvGrpSpPr/>
          <p:nvPr/>
        </p:nvGrpSpPr>
        <p:grpSpPr>
          <a:xfrm>
            <a:off x="4191006" y="2154433"/>
            <a:ext cx="2556599" cy="1703832"/>
            <a:chOff x="2591864" y="1"/>
            <a:chExt cx="2556599" cy="1703832"/>
          </a:xfrm>
        </p:grpSpPr>
        <p:sp>
          <p:nvSpPr>
            <p:cNvPr id="428" name="Google Shape;428;p52"/>
            <p:cNvSpPr/>
            <p:nvPr/>
          </p:nvSpPr>
          <p:spPr>
            <a:xfrm>
              <a:off x="2591864" y="1"/>
              <a:ext cx="2556599" cy="1703832"/>
            </a:xfrm>
            <a:prstGeom prst="ellipse">
              <a:avLst/>
            </a:prstGeom>
            <a:gradFill>
              <a:gsLst>
                <a:gs pos="0">
                  <a:srgbClr val="A6A35E">
                    <a:alpha val="49411"/>
                  </a:srgbClr>
                </a:gs>
                <a:gs pos="80000">
                  <a:srgbClr val="DAD87D">
                    <a:alpha val="49411"/>
                  </a:srgbClr>
                </a:gs>
                <a:gs pos="100000">
                  <a:srgbClr val="DDDA7C">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52"/>
            <p:cNvSpPr txBox="1"/>
            <p:nvPr/>
          </p:nvSpPr>
          <p:spPr>
            <a:xfrm>
              <a:off x="2886856" y="229363"/>
              <a:ext cx="1966615" cy="5406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Local Property and Sales Tax Collections</a:t>
              </a: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3"/>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Financial Risk Assessment (FRA)</a:t>
            </a:r>
            <a:endParaRPr sz="4000" b="1">
              <a:solidFill>
                <a:schemeClr val="dk2"/>
              </a:solidFill>
            </a:endParaRPr>
          </a:p>
        </p:txBody>
      </p:sp>
      <p:sp>
        <p:nvSpPr>
          <p:cNvPr id="435" name="Google Shape;435;p53"/>
          <p:cNvSpPr txBox="1"/>
          <p:nvPr/>
        </p:nvSpPr>
        <p:spPr>
          <a:xfrm>
            <a:off x="4879288" y="1790607"/>
            <a:ext cx="4540408" cy="1185394"/>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US" sz="2000" b="0" i="0" u="none" strike="noStrike" cap="none">
                <a:solidFill>
                  <a:schemeClr val="dk2"/>
                </a:solidFill>
                <a:latin typeface="Calibri"/>
                <a:ea typeface="Calibri"/>
                <a:cs typeface="Calibri"/>
                <a:sym typeface="Calibri"/>
              </a:rPr>
              <a:t>This factor is based on when the LEA’s complete and clean AFR is submitted to the LDOE</a:t>
            </a:r>
            <a:endParaRPr sz="1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2"/>
              </a:solidFill>
              <a:latin typeface="Calibri"/>
              <a:ea typeface="Calibri"/>
              <a:cs typeface="Calibri"/>
              <a:sym typeface="Calibri"/>
            </a:endParaRPr>
          </a:p>
        </p:txBody>
      </p:sp>
      <p:grpSp>
        <p:nvGrpSpPr>
          <p:cNvPr id="436" name="Google Shape;436;p53"/>
          <p:cNvGrpSpPr/>
          <p:nvPr/>
        </p:nvGrpSpPr>
        <p:grpSpPr>
          <a:xfrm>
            <a:off x="1644010" y="1468904"/>
            <a:ext cx="3101004" cy="1828800"/>
            <a:chOff x="278297" y="0"/>
            <a:chExt cx="3101004" cy="1828800"/>
          </a:xfrm>
        </p:grpSpPr>
        <p:sp>
          <p:nvSpPr>
            <p:cNvPr id="437" name="Google Shape;437;p53"/>
            <p:cNvSpPr/>
            <p:nvPr/>
          </p:nvSpPr>
          <p:spPr>
            <a:xfrm>
              <a:off x="278297" y="0"/>
              <a:ext cx="3101004" cy="1828800"/>
            </a:xfrm>
            <a:prstGeom prst="ellipse">
              <a:avLst/>
            </a:prstGeom>
            <a:gradFill>
              <a:gsLst>
                <a:gs pos="0">
                  <a:srgbClr val="C5791F">
                    <a:alpha val="49411"/>
                  </a:srgbClr>
                </a:gs>
                <a:gs pos="80000">
                  <a:srgbClr val="FF9E29">
                    <a:alpha val="49411"/>
                  </a:srgbClr>
                </a:gs>
                <a:gs pos="100000">
                  <a:srgbClr val="FFA026">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53"/>
            <p:cNvSpPr txBox="1"/>
            <p:nvPr/>
          </p:nvSpPr>
          <p:spPr>
            <a:xfrm>
              <a:off x="732429" y="267822"/>
              <a:ext cx="2192740" cy="12931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rgbClr val="000000"/>
                  </a:solidFill>
                  <a:latin typeface="Calibri"/>
                  <a:ea typeface="Calibri"/>
                  <a:cs typeface="Calibri"/>
                  <a:sym typeface="Calibri"/>
                </a:rPr>
                <a:t>Timely Submission of a complete and clean AFR</a:t>
              </a:r>
              <a:endParaRPr sz="2300" b="0" i="0" u="none" strike="noStrike" cap="none">
                <a:solidFill>
                  <a:srgbClr val="000000"/>
                </a:solidFill>
                <a:latin typeface="Calibri"/>
                <a:ea typeface="Calibri"/>
                <a:cs typeface="Calibri"/>
                <a:sym typeface="Calibri"/>
              </a:endParaRPr>
            </a:p>
          </p:txBody>
        </p:sp>
      </p:grpSp>
      <p:sp>
        <p:nvSpPr>
          <p:cNvPr id="439" name="Google Shape;439;p53"/>
          <p:cNvSpPr txBox="1"/>
          <p:nvPr/>
        </p:nvSpPr>
        <p:spPr>
          <a:xfrm>
            <a:off x="2098142" y="3029882"/>
            <a:ext cx="8247000" cy="34119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2"/>
                </a:solidFill>
                <a:latin typeface="Calibri"/>
                <a:ea typeface="Calibri"/>
                <a:cs typeface="Calibri"/>
                <a:sym typeface="Calibri"/>
              </a:rPr>
              <a:t>The ratings are applied as follows:</a:t>
            </a:r>
            <a:endParaRPr sz="1400" b="0" i="0" u="none" strike="noStrike" cap="none" dirty="0">
              <a:solidFill>
                <a:schemeClr val="dk2"/>
              </a:solidFill>
              <a:latin typeface="Arial"/>
              <a:ea typeface="Arial"/>
              <a:cs typeface="Arial"/>
              <a:sym typeface="Arial"/>
            </a:endParaRPr>
          </a:p>
          <a:p>
            <a:pPr marL="0" marR="0" lvl="0" indent="0" algn="just" rtl="0">
              <a:lnSpc>
                <a:spcPct val="87500"/>
              </a:lnSpc>
              <a:spcBef>
                <a:spcPts val="1200"/>
              </a:spcBef>
              <a:spcAft>
                <a:spcPts val="0"/>
              </a:spcAft>
              <a:buClr>
                <a:srgbClr val="000000"/>
              </a:buClr>
              <a:buSzPts val="2400"/>
              <a:buFont typeface="Arial"/>
              <a:buNone/>
            </a:pPr>
            <a:r>
              <a:rPr lang="en-US" sz="2400" b="1" i="0" u="sng" strike="noStrike" cap="none" dirty="0">
                <a:solidFill>
                  <a:schemeClr val="dk2"/>
                </a:solidFill>
                <a:latin typeface="Calibri"/>
                <a:ea typeface="Calibri"/>
                <a:cs typeface="Calibri"/>
                <a:sym typeface="Calibri"/>
              </a:rPr>
              <a:t>Excellent</a:t>
            </a:r>
            <a:r>
              <a:rPr lang="en-US" sz="2000" b="0" i="0" u="none" strike="noStrike" cap="none" dirty="0">
                <a:solidFill>
                  <a:schemeClr val="dk2"/>
                </a:solidFill>
                <a:latin typeface="Calibri"/>
                <a:ea typeface="Calibri"/>
                <a:cs typeface="Calibri"/>
                <a:sym typeface="Calibri"/>
              </a:rPr>
              <a:t> – complete &amp; clean AFR submitted to the LDOE on or before </a:t>
            </a:r>
            <a:r>
              <a:rPr lang="en-US" sz="2000" dirty="0" smtClean="0">
                <a:solidFill>
                  <a:schemeClr val="dk2"/>
                </a:solidFill>
                <a:latin typeface="Calibri"/>
                <a:ea typeface="Calibri"/>
                <a:cs typeface="Calibri"/>
                <a:sym typeface="Calibri"/>
              </a:rPr>
              <a:t>October </a:t>
            </a:r>
            <a:r>
              <a:rPr lang="en-US" sz="2000" b="0" i="0" u="none" strike="noStrike" cap="none" dirty="0" smtClean="0">
                <a:solidFill>
                  <a:schemeClr val="dk2"/>
                </a:solidFill>
                <a:latin typeface="Calibri"/>
                <a:ea typeface="Calibri"/>
                <a:cs typeface="Calibri"/>
                <a:sym typeface="Calibri"/>
              </a:rPr>
              <a:t> 31</a:t>
            </a:r>
            <a:endParaRPr sz="2000" b="0" i="0" u="none" strike="noStrike" cap="none" dirty="0">
              <a:solidFill>
                <a:schemeClr val="dk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2400"/>
              <a:buFont typeface="Arial"/>
              <a:buNone/>
            </a:pPr>
            <a:r>
              <a:rPr lang="en-US" sz="2400" b="1" i="0" u="sng" strike="noStrike" cap="none" dirty="0">
                <a:solidFill>
                  <a:schemeClr val="dk2"/>
                </a:solidFill>
                <a:latin typeface="Calibri"/>
                <a:ea typeface="Calibri"/>
                <a:cs typeface="Calibri"/>
                <a:sym typeface="Calibri"/>
              </a:rPr>
              <a:t>Good</a:t>
            </a:r>
            <a:r>
              <a:rPr lang="en-US" sz="2000" b="0" i="0" u="none" strike="noStrike" cap="none" dirty="0">
                <a:solidFill>
                  <a:schemeClr val="dk2"/>
                </a:solidFill>
                <a:latin typeface="Calibri"/>
                <a:ea typeface="Calibri"/>
                <a:cs typeface="Calibri"/>
                <a:sym typeface="Calibri"/>
              </a:rPr>
              <a:t> – complete &amp; clean AFR is submitted to the LDOE between November </a:t>
            </a:r>
            <a:r>
              <a:rPr lang="en-US" sz="2000" b="0" i="0" u="none" strike="noStrike" cap="none" dirty="0" smtClean="0">
                <a:solidFill>
                  <a:schemeClr val="dk2"/>
                </a:solidFill>
                <a:latin typeface="Calibri"/>
                <a:ea typeface="Calibri"/>
                <a:cs typeface="Calibri"/>
                <a:sym typeface="Calibri"/>
              </a:rPr>
              <a:t>1 </a:t>
            </a:r>
            <a:r>
              <a:rPr lang="en-US" sz="2000" b="0" i="0" u="none" strike="noStrike" cap="none" dirty="0">
                <a:solidFill>
                  <a:schemeClr val="dk2"/>
                </a:solidFill>
                <a:latin typeface="Calibri"/>
                <a:ea typeface="Calibri"/>
                <a:cs typeface="Calibri"/>
                <a:sym typeface="Calibri"/>
              </a:rPr>
              <a:t>- November 30</a:t>
            </a:r>
            <a:endParaRPr sz="2000" b="0" i="0" u="none" strike="noStrike" cap="none" dirty="0">
              <a:solidFill>
                <a:schemeClr val="dk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2400"/>
              <a:buFont typeface="Arial"/>
              <a:buNone/>
            </a:pPr>
            <a:r>
              <a:rPr lang="en-US" sz="2400" b="1" i="0" u="sng" strike="noStrike" cap="none" dirty="0">
                <a:solidFill>
                  <a:schemeClr val="dk2"/>
                </a:solidFill>
                <a:latin typeface="Calibri"/>
                <a:ea typeface="Calibri"/>
                <a:cs typeface="Calibri"/>
                <a:sym typeface="Calibri"/>
              </a:rPr>
              <a:t>Needs Improvement </a:t>
            </a:r>
            <a:r>
              <a:rPr lang="en-US" sz="2000" b="0" i="0" u="none" strike="noStrike" cap="none" dirty="0">
                <a:solidFill>
                  <a:schemeClr val="dk2"/>
                </a:solidFill>
                <a:latin typeface="Calibri"/>
                <a:ea typeface="Calibri"/>
                <a:cs typeface="Calibri"/>
                <a:sym typeface="Calibri"/>
              </a:rPr>
              <a:t>– complete &amp; clean AFR is submitted to the LDOE between December 1 - December 30</a:t>
            </a:r>
            <a:endParaRPr sz="2000" b="0" i="0" u="none" strike="noStrike" cap="none" dirty="0">
              <a:solidFill>
                <a:schemeClr val="dk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2400"/>
              <a:buFont typeface="Arial"/>
              <a:buNone/>
            </a:pPr>
            <a:r>
              <a:rPr lang="en-US" sz="2400" b="1" i="0" u="sng" strike="noStrike" cap="none" dirty="0">
                <a:solidFill>
                  <a:schemeClr val="dk2"/>
                </a:solidFill>
                <a:latin typeface="Calibri"/>
                <a:ea typeface="Calibri"/>
                <a:cs typeface="Calibri"/>
                <a:sym typeface="Calibri"/>
              </a:rPr>
              <a:t>Unacceptable</a:t>
            </a:r>
            <a:r>
              <a:rPr lang="en-US" sz="2000" b="0" i="0" u="none" strike="noStrike" cap="none" dirty="0">
                <a:solidFill>
                  <a:schemeClr val="dk2"/>
                </a:solidFill>
                <a:latin typeface="Calibri"/>
                <a:ea typeface="Calibri"/>
                <a:cs typeface="Calibri"/>
                <a:sym typeface="Calibri"/>
              </a:rPr>
              <a:t> - complete &amp; clean AFR is submitted to the LDOE after December 31</a:t>
            </a:r>
            <a:endParaRPr sz="2000" b="0" i="0" u="none" strike="noStrike" cap="none" dirty="0">
              <a:solidFill>
                <a:schemeClr val="dk2"/>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4"/>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Maintenance of Effort (MOE)</a:t>
            </a:r>
            <a:endParaRPr sz="4000" b="1">
              <a:solidFill>
                <a:schemeClr val="dk2"/>
              </a:solidFill>
            </a:endParaRPr>
          </a:p>
        </p:txBody>
      </p:sp>
      <p:sp>
        <p:nvSpPr>
          <p:cNvPr id="445" name="Google Shape;445;p54"/>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p>
            <a:pPr marL="687388" lvl="1" indent="-457200" algn="just" rtl="0">
              <a:lnSpc>
                <a:spcPct val="90000"/>
              </a:lnSpc>
              <a:spcBef>
                <a:spcPts val="480"/>
              </a:spcBef>
              <a:spcAft>
                <a:spcPts val="0"/>
              </a:spcAft>
              <a:buClr>
                <a:schemeClr val="dk2"/>
              </a:buClr>
              <a:buSzPts val="1800"/>
              <a:buChar char="•"/>
            </a:pPr>
            <a:r>
              <a:rPr lang="en-US">
                <a:solidFill>
                  <a:schemeClr val="dk2"/>
                </a:solidFill>
              </a:rPr>
              <a:t>MOE is calculated for both IDEA Part B and ESSA using the expenditures recorded in each LEA’s AFR</a:t>
            </a:r>
            <a:endParaRPr>
              <a:solidFill>
                <a:schemeClr val="dk2"/>
              </a:solidFill>
            </a:endParaRPr>
          </a:p>
          <a:p>
            <a:pPr marL="230188" lvl="1" indent="0" algn="just" rtl="0">
              <a:lnSpc>
                <a:spcPct val="90000"/>
              </a:lnSpc>
              <a:spcBef>
                <a:spcPts val="480"/>
              </a:spcBef>
              <a:spcAft>
                <a:spcPts val="0"/>
              </a:spcAft>
              <a:buSzPts val="1800"/>
              <a:buNone/>
            </a:pPr>
            <a:endParaRPr>
              <a:solidFill>
                <a:schemeClr val="dk2"/>
              </a:solidFill>
            </a:endParaRPr>
          </a:p>
          <a:p>
            <a:pPr marL="687388" lvl="1" indent="-457200" algn="just" rtl="0">
              <a:lnSpc>
                <a:spcPct val="90000"/>
              </a:lnSpc>
              <a:spcBef>
                <a:spcPts val="480"/>
              </a:spcBef>
              <a:spcAft>
                <a:spcPts val="0"/>
              </a:spcAft>
              <a:buClr>
                <a:schemeClr val="dk2"/>
              </a:buClr>
              <a:buSzPts val="1800"/>
              <a:buChar char="•"/>
            </a:pPr>
            <a:r>
              <a:rPr lang="en-US">
                <a:solidFill>
                  <a:schemeClr val="dk2"/>
                </a:solidFill>
              </a:rPr>
              <a:t>MOE can be met in aggregate of total expenditures or on a per pupil basis using student count data from SIS and/or SER</a:t>
            </a:r>
            <a:endParaRPr>
              <a:solidFill>
                <a:schemeClr val="dk2"/>
              </a:solidFill>
            </a:endParaRPr>
          </a:p>
          <a:p>
            <a:pPr marL="230188" lvl="1" indent="0" algn="just" rtl="0">
              <a:lnSpc>
                <a:spcPct val="90000"/>
              </a:lnSpc>
              <a:spcBef>
                <a:spcPts val="480"/>
              </a:spcBef>
              <a:spcAft>
                <a:spcPts val="0"/>
              </a:spcAft>
              <a:buSzPts val="1800"/>
              <a:buNone/>
            </a:pPr>
            <a:endParaRPr>
              <a:solidFill>
                <a:schemeClr val="dk2"/>
              </a:solidFill>
            </a:endParaRPr>
          </a:p>
          <a:p>
            <a:pPr marL="687388" lvl="1" indent="-457200" algn="just" rtl="0">
              <a:lnSpc>
                <a:spcPct val="90000"/>
              </a:lnSpc>
              <a:spcBef>
                <a:spcPts val="480"/>
              </a:spcBef>
              <a:spcAft>
                <a:spcPts val="0"/>
              </a:spcAft>
              <a:buClr>
                <a:schemeClr val="dk2"/>
              </a:buClr>
              <a:buSzPts val="1800"/>
              <a:buChar char="•"/>
            </a:pPr>
            <a:r>
              <a:rPr lang="en-US">
                <a:solidFill>
                  <a:schemeClr val="dk2"/>
                </a:solidFill>
              </a:rPr>
              <a:t>Failure to meet MOE will result in a reduction in grant allocations for ESSA and repayment of funds from local sources for IDEA Part B</a:t>
            </a:r>
            <a:endParaRPr>
              <a:solidFill>
                <a:schemeClr val="dk2"/>
              </a:solidFill>
            </a:endParaRPr>
          </a:p>
          <a:p>
            <a:pPr marL="687388" lvl="1" indent="-342898" algn="just" rtl="0">
              <a:lnSpc>
                <a:spcPct val="90000"/>
              </a:lnSpc>
              <a:spcBef>
                <a:spcPts val="560"/>
              </a:spcBef>
              <a:spcAft>
                <a:spcPts val="0"/>
              </a:spcAft>
              <a:buSzPts val="1800"/>
              <a:buNone/>
            </a:pPr>
            <a:endParaRPr sz="28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5"/>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MOE - ESSA</a:t>
            </a:r>
            <a:endParaRPr sz="4000" b="1">
              <a:solidFill>
                <a:schemeClr val="dk2"/>
              </a:solidFill>
            </a:endParaRPr>
          </a:p>
        </p:txBody>
      </p:sp>
      <p:sp>
        <p:nvSpPr>
          <p:cNvPr id="451" name="Google Shape;451;p55"/>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687388" lvl="1" indent="-457200" algn="just" rtl="0">
              <a:lnSpc>
                <a:spcPct val="90000"/>
              </a:lnSpc>
              <a:spcBef>
                <a:spcPts val="480"/>
              </a:spcBef>
              <a:spcAft>
                <a:spcPts val="0"/>
              </a:spcAft>
              <a:buClr>
                <a:schemeClr val="dk2"/>
              </a:buClr>
              <a:buSzPts val="1800"/>
              <a:buChar char="•"/>
            </a:pPr>
            <a:r>
              <a:rPr lang="en-US">
                <a:solidFill>
                  <a:schemeClr val="dk2"/>
                </a:solidFill>
              </a:rPr>
              <a:t>Requires that the most current year of state and local expenditures be equal to or greater than 90% of those same expenditures for the prior year </a:t>
            </a:r>
            <a:r>
              <a:rPr lang="en-US" sz="1800">
                <a:solidFill>
                  <a:schemeClr val="dk2"/>
                </a:solidFill>
              </a:rPr>
              <a:t>(In aggregate or per pupil)</a:t>
            </a:r>
            <a:endParaRPr>
              <a:solidFill>
                <a:schemeClr val="dk2"/>
              </a:solidFill>
            </a:endParaRPr>
          </a:p>
          <a:p>
            <a:pPr marL="687388" lvl="1" indent="-457200" algn="just" rtl="0">
              <a:lnSpc>
                <a:spcPct val="90000"/>
              </a:lnSpc>
              <a:spcBef>
                <a:spcPts val="480"/>
              </a:spcBef>
              <a:spcAft>
                <a:spcPts val="0"/>
              </a:spcAft>
              <a:buClr>
                <a:schemeClr val="dk2"/>
              </a:buClr>
              <a:buSzPts val="1800"/>
              <a:buChar char="•"/>
            </a:pPr>
            <a:r>
              <a:rPr lang="en-US">
                <a:solidFill>
                  <a:schemeClr val="dk2"/>
                </a:solidFill>
              </a:rPr>
              <a:t>Expenditures excluded from the calculation are:</a:t>
            </a:r>
            <a:endParaRPr>
              <a:solidFill>
                <a:schemeClr val="dk2"/>
              </a:solidFill>
            </a:endParaRPr>
          </a:p>
          <a:p>
            <a:pPr marL="1296972" lvl="2" indent="-457200" algn="just" rtl="0">
              <a:lnSpc>
                <a:spcPct val="90000"/>
              </a:lnSpc>
              <a:spcBef>
                <a:spcPts val="480"/>
              </a:spcBef>
              <a:spcAft>
                <a:spcPts val="0"/>
              </a:spcAft>
              <a:buClr>
                <a:schemeClr val="dk2"/>
              </a:buClr>
              <a:buSzPts val="1800"/>
              <a:buFont typeface="Noto Sans Symbols"/>
              <a:buChar char="❖"/>
            </a:pPr>
            <a:r>
              <a:rPr lang="en-US">
                <a:solidFill>
                  <a:schemeClr val="dk2"/>
                </a:solidFill>
              </a:rPr>
              <a:t>Debt Service Expenditures</a:t>
            </a:r>
            <a:endParaRPr>
              <a:solidFill>
                <a:schemeClr val="dk2"/>
              </a:solidFill>
            </a:endParaRPr>
          </a:p>
          <a:p>
            <a:pPr marL="1296972" lvl="2" indent="-457200" algn="just" rtl="0">
              <a:lnSpc>
                <a:spcPct val="90000"/>
              </a:lnSpc>
              <a:spcBef>
                <a:spcPts val="480"/>
              </a:spcBef>
              <a:spcAft>
                <a:spcPts val="0"/>
              </a:spcAft>
              <a:buClr>
                <a:schemeClr val="dk2"/>
              </a:buClr>
              <a:buSzPts val="1800"/>
              <a:buFont typeface="Noto Sans Symbols"/>
              <a:buChar char="❖"/>
            </a:pPr>
            <a:r>
              <a:rPr lang="en-US">
                <a:solidFill>
                  <a:schemeClr val="dk2"/>
                </a:solidFill>
              </a:rPr>
              <a:t>Facilities and Construction Acquisition Expenditures </a:t>
            </a:r>
            <a:endParaRPr>
              <a:solidFill>
                <a:schemeClr val="dk2"/>
              </a:solidFill>
            </a:endParaRPr>
          </a:p>
          <a:p>
            <a:pPr marL="1296972" lvl="2" indent="-457200" algn="just" rtl="0">
              <a:lnSpc>
                <a:spcPct val="90000"/>
              </a:lnSpc>
              <a:spcBef>
                <a:spcPts val="480"/>
              </a:spcBef>
              <a:spcAft>
                <a:spcPts val="0"/>
              </a:spcAft>
              <a:buClr>
                <a:schemeClr val="dk2"/>
              </a:buClr>
              <a:buSzPts val="1800"/>
              <a:buFont typeface="Noto Sans Symbols"/>
              <a:buChar char="❖"/>
            </a:pPr>
            <a:r>
              <a:rPr lang="en-US">
                <a:solidFill>
                  <a:schemeClr val="dk2"/>
                </a:solidFill>
              </a:rPr>
              <a:t>Community Service Expenditures</a:t>
            </a:r>
            <a:endParaRPr>
              <a:solidFill>
                <a:schemeClr val="dk2"/>
              </a:solidFill>
            </a:endParaRPr>
          </a:p>
          <a:p>
            <a:pPr marL="1296972" lvl="2" indent="-457200" algn="just" rtl="0">
              <a:lnSpc>
                <a:spcPct val="90000"/>
              </a:lnSpc>
              <a:spcBef>
                <a:spcPts val="480"/>
              </a:spcBef>
              <a:spcAft>
                <a:spcPts val="0"/>
              </a:spcAft>
              <a:buClr>
                <a:schemeClr val="dk2"/>
              </a:buClr>
              <a:buSzPts val="1800"/>
              <a:buFont typeface="Noto Sans Symbols"/>
              <a:buChar char="❖"/>
            </a:pPr>
            <a:r>
              <a:rPr lang="en-US">
                <a:solidFill>
                  <a:schemeClr val="dk2"/>
                </a:solidFill>
              </a:rPr>
              <a:t>Federal Expenditures</a:t>
            </a:r>
            <a:endParaRPr>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6"/>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MOE - IDEA</a:t>
            </a:r>
            <a:endParaRPr sz="4000" b="1">
              <a:solidFill>
                <a:schemeClr val="dk2"/>
              </a:solidFill>
            </a:endParaRPr>
          </a:p>
        </p:txBody>
      </p:sp>
      <p:sp>
        <p:nvSpPr>
          <p:cNvPr id="457" name="Google Shape;457;p56"/>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1219169" lvl="1" indent="-457187" algn="l" rtl="0">
              <a:lnSpc>
                <a:spcPct val="90000"/>
              </a:lnSpc>
              <a:spcBef>
                <a:spcPts val="500"/>
              </a:spcBef>
              <a:spcAft>
                <a:spcPts val="0"/>
              </a:spcAft>
              <a:buClr>
                <a:schemeClr val="dk2"/>
              </a:buClr>
              <a:buSzPts val="1800"/>
              <a:buFont typeface="Arial"/>
              <a:buChar char="•"/>
            </a:pPr>
            <a:r>
              <a:rPr lang="en-US">
                <a:solidFill>
                  <a:schemeClr val="dk2"/>
                </a:solidFill>
              </a:rPr>
              <a:t>Requires that the most current year </a:t>
            </a:r>
            <a:r>
              <a:rPr lang="en-US" u="sng">
                <a:solidFill>
                  <a:schemeClr val="dk2"/>
                </a:solidFill>
              </a:rPr>
              <a:t>state and local</a:t>
            </a:r>
            <a:r>
              <a:rPr lang="en-US">
                <a:solidFill>
                  <a:schemeClr val="dk2"/>
                </a:solidFill>
              </a:rPr>
              <a:t>  or </a:t>
            </a:r>
            <a:r>
              <a:rPr lang="en-US" u="sng">
                <a:solidFill>
                  <a:schemeClr val="dk2"/>
                </a:solidFill>
              </a:rPr>
              <a:t>local only</a:t>
            </a:r>
            <a:r>
              <a:rPr lang="en-US">
                <a:solidFill>
                  <a:schemeClr val="dk2"/>
                </a:solidFill>
              </a:rPr>
              <a:t> special education expenditures be equal to or greater than those same expenditures for a prior year </a:t>
            </a:r>
            <a:r>
              <a:rPr lang="en-US" sz="1800">
                <a:solidFill>
                  <a:schemeClr val="dk2"/>
                </a:solidFill>
              </a:rPr>
              <a:t>(In aggregate or per pupil)</a:t>
            </a:r>
            <a:endParaRPr sz="1800">
              <a:solidFill>
                <a:schemeClr val="dk2"/>
              </a:solidFill>
            </a:endParaRPr>
          </a:p>
          <a:p>
            <a:pPr marL="914400" lvl="0" indent="0" algn="l" rtl="0">
              <a:lnSpc>
                <a:spcPct val="90000"/>
              </a:lnSpc>
              <a:spcBef>
                <a:spcPts val="500"/>
              </a:spcBef>
              <a:spcAft>
                <a:spcPts val="0"/>
              </a:spcAft>
              <a:buNone/>
            </a:pPr>
            <a:endParaRPr sz="1800">
              <a:solidFill>
                <a:schemeClr val="dk2"/>
              </a:solidFill>
            </a:endParaRPr>
          </a:p>
          <a:p>
            <a:pPr marL="2438339" lvl="3" indent="-457188" algn="l" rtl="0">
              <a:lnSpc>
                <a:spcPct val="90000"/>
              </a:lnSpc>
              <a:spcBef>
                <a:spcPts val="0"/>
              </a:spcBef>
              <a:spcAft>
                <a:spcPts val="0"/>
              </a:spcAft>
              <a:buClr>
                <a:schemeClr val="dk2"/>
              </a:buClr>
              <a:buSzPts val="1800"/>
              <a:buFont typeface="Noto Sans Symbols"/>
              <a:buChar char="❖"/>
            </a:pPr>
            <a:r>
              <a:rPr lang="en-US" sz="1800">
                <a:solidFill>
                  <a:schemeClr val="dk2"/>
                </a:solidFill>
              </a:rPr>
              <a:t>Verification – uses current year budget</a:t>
            </a:r>
            <a:endParaRPr sz="1800">
              <a:solidFill>
                <a:schemeClr val="dk2"/>
              </a:solidFill>
            </a:endParaRPr>
          </a:p>
          <a:p>
            <a:pPr marL="1828800" lvl="0" indent="0" algn="l" rtl="0">
              <a:lnSpc>
                <a:spcPct val="90000"/>
              </a:lnSpc>
              <a:spcBef>
                <a:spcPts val="0"/>
              </a:spcBef>
              <a:spcAft>
                <a:spcPts val="0"/>
              </a:spcAft>
              <a:buNone/>
            </a:pPr>
            <a:endParaRPr sz="1800">
              <a:solidFill>
                <a:schemeClr val="dk2"/>
              </a:solidFill>
            </a:endParaRPr>
          </a:p>
          <a:p>
            <a:pPr marL="2438339" lvl="3" indent="-457188" algn="l" rtl="0">
              <a:lnSpc>
                <a:spcPct val="90000"/>
              </a:lnSpc>
              <a:spcBef>
                <a:spcPts val="0"/>
              </a:spcBef>
              <a:spcAft>
                <a:spcPts val="0"/>
              </a:spcAft>
              <a:buClr>
                <a:schemeClr val="dk2"/>
              </a:buClr>
              <a:buSzPts val="1800"/>
              <a:buFont typeface="Noto Sans Symbols"/>
              <a:buChar char="❖"/>
            </a:pPr>
            <a:r>
              <a:rPr lang="en-US" sz="1800">
                <a:solidFill>
                  <a:schemeClr val="dk2"/>
                </a:solidFill>
              </a:rPr>
              <a:t>Confirmation – uses most recent actual expenditures</a:t>
            </a:r>
            <a:endParaRPr sz="1800">
              <a:solidFill>
                <a:schemeClr val="dk2"/>
              </a:solidFill>
            </a:endParaRPr>
          </a:p>
          <a:p>
            <a:pPr marL="1828800" lvl="0" indent="0" algn="l" rtl="0">
              <a:lnSpc>
                <a:spcPct val="90000"/>
              </a:lnSpc>
              <a:spcBef>
                <a:spcPts val="0"/>
              </a:spcBef>
              <a:spcAft>
                <a:spcPts val="0"/>
              </a:spcAft>
              <a:buNone/>
            </a:pPr>
            <a:endParaRPr sz="1800">
              <a:solidFill>
                <a:schemeClr val="dk2"/>
              </a:solidFill>
            </a:endParaRPr>
          </a:p>
          <a:p>
            <a:pPr marL="1219170" lvl="1" indent="-457188" algn="l" rtl="0">
              <a:lnSpc>
                <a:spcPct val="90000"/>
              </a:lnSpc>
              <a:spcBef>
                <a:spcPts val="0"/>
              </a:spcBef>
              <a:spcAft>
                <a:spcPts val="0"/>
              </a:spcAft>
              <a:buClr>
                <a:schemeClr val="dk2"/>
              </a:buClr>
              <a:buSzPts val="1800"/>
              <a:buFont typeface="Arial"/>
              <a:buChar char="•"/>
            </a:pPr>
            <a:r>
              <a:rPr lang="en-US">
                <a:solidFill>
                  <a:schemeClr val="dk2"/>
                </a:solidFill>
              </a:rPr>
              <a:t>Approximately 240 individual key punch codes are included in this MOE calculation</a:t>
            </a:r>
            <a:endParaRPr>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7"/>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Excess Costs - IDEA</a:t>
            </a:r>
            <a:endParaRPr sz="4000" b="1">
              <a:solidFill>
                <a:schemeClr val="dk2"/>
              </a:solidFill>
            </a:endParaRPr>
          </a:p>
        </p:txBody>
      </p:sp>
      <p:sp>
        <p:nvSpPr>
          <p:cNvPr id="463" name="Google Shape;463;p57"/>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1219170" lvl="1" indent="-457188" algn="l" rtl="0">
              <a:lnSpc>
                <a:spcPct val="90000"/>
              </a:lnSpc>
              <a:spcBef>
                <a:spcPts val="500"/>
              </a:spcBef>
              <a:spcAft>
                <a:spcPts val="0"/>
              </a:spcAft>
              <a:buClr>
                <a:schemeClr val="dk2"/>
              </a:buClr>
              <a:buSzPts val="1800"/>
              <a:buFont typeface="Arial"/>
              <a:buChar char="•"/>
            </a:pPr>
            <a:r>
              <a:rPr lang="en-US">
                <a:solidFill>
                  <a:schemeClr val="dk2"/>
                </a:solidFill>
              </a:rPr>
              <a:t>Excess costs are the educational costs of any elementary or secondary school student with a disability that are in excess of the average per pupil expenditure in an LEA during the preceding fiscal school year</a:t>
            </a:r>
            <a:endParaRPr>
              <a:solidFill>
                <a:schemeClr val="dk2"/>
              </a:solidFill>
            </a:endParaRPr>
          </a:p>
          <a:p>
            <a:pPr marL="761981" lvl="1" indent="0" algn="l" rtl="0">
              <a:lnSpc>
                <a:spcPct val="90000"/>
              </a:lnSpc>
              <a:spcBef>
                <a:spcPts val="500"/>
              </a:spcBef>
              <a:spcAft>
                <a:spcPts val="0"/>
              </a:spcAft>
              <a:buSzPts val="1800"/>
              <a:buNone/>
            </a:pPr>
            <a:endParaRPr>
              <a:solidFill>
                <a:schemeClr val="dk2"/>
              </a:solidFill>
            </a:endParaRPr>
          </a:p>
          <a:p>
            <a:pPr marL="1219170" lvl="1" indent="-457188" algn="l" rtl="0">
              <a:lnSpc>
                <a:spcPct val="90000"/>
              </a:lnSpc>
              <a:spcBef>
                <a:spcPts val="500"/>
              </a:spcBef>
              <a:spcAft>
                <a:spcPts val="0"/>
              </a:spcAft>
              <a:buClr>
                <a:schemeClr val="dk2"/>
              </a:buClr>
              <a:buSzPts val="1800"/>
              <a:buFont typeface="Arial"/>
              <a:buChar char="•"/>
            </a:pPr>
            <a:r>
              <a:rPr lang="en-US">
                <a:solidFill>
                  <a:schemeClr val="dk2"/>
                </a:solidFill>
              </a:rPr>
              <a:t>The minimum average per pupil amount for children with disabilities in elementary schools must be computed separately from the minimum average per pupil amount for children with disabilities in secondary school</a:t>
            </a:r>
            <a:endParaRPr>
              <a:solidFill>
                <a:schemeClr val="dk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8"/>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Excess Costs - IDEA</a:t>
            </a:r>
            <a:endParaRPr sz="4000" b="1">
              <a:solidFill>
                <a:schemeClr val="dk2"/>
              </a:solidFill>
            </a:endParaRPr>
          </a:p>
        </p:txBody>
      </p:sp>
      <p:sp>
        <p:nvSpPr>
          <p:cNvPr id="469" name="Google Shape;469;p58"/>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p>
            <a:pPr marL="1219170" lvl="1" indent="-457188" algn="l" rtl="0">
              <a:lnSpc>
                <a:spcPct val="90000"/>
              </a:lnSpc>
              <a:spcBef>
                <a:spcPts val="500"/>
              </a:spcBef>
              <a:spcAft>
                <a:spcPts val="0"/>
              </a:spcAft>
              <a:buClr>
                <a:schemeClr val="dk2"/>
              </a:buClr>
              <a:buSzPts val="1800"/>
              <a:buFont typeface="Arial"/>
              <a:buChar char="•"/>
            </a:pPr>
            <a:r>
              <a:rPr lang="en-US">
                <a:solidFill>
                  <a:schemeClr val="dk2"/>
                </a:solidFill>
              </a:rPr>
              <a:t>All expenditures are included in these calculations, so reporting errors will affect the excess costs for each LEA and can impact IDEA funding</a:t>
            </a:r>
            <a:endParaRPr>
              <a:solidFill>
                <a:schemeClr val="dk2"/>
              </a:solidFill>
            </a:endParaRPr>
          </a:p>
          <a:p>
            <a:pPr marL="761981" lvl="1" indent="0" algn="l" rtl="0">
              <a:lnSpc>
                <a:spcPct val="90000"/>
              </a:lnSpc>
              <a:spcBef>
                <a:spcPts val="500"/>
              </a:spcBef>
              <a:spcAft>
                <a:spcPts val="0"/>
              </a:spcAft>
              <a:buSzPts val="1800"/>
              <a:buNone/>
            </a:pPr>
            <a:endParaRPr>
              <a:solidFill>
                <a:schemeClr val="dk2"/>
              </a:solidFill>
            </a:endParaRPr>
          </a:p>
          <a:p>
            <a:pPr marL="1219170" lvl="1" indent="-457188" algn="l" rtl="0">
              <a:lnSpc>
                <a:spcPct val="90000"/>
              </a:lnSpc>
              <a:spcBef>
                <a:spcPts val="500"/>
              </a:spcBef>
              <a:spcAft>
                <a:spcPts val="0"/>
              </a:spcAft>
              <a:buClr>
                <a:schemeClr val="dk2"/>
              </a:buClr>
              <a:buSzPts val="1800"/>
              <a:buFont typeface="Arial"/>
              <a:buChar char="•"/>
            </a:pPr>
            <a:r>
              <a:rPr lang="en-US">
                <a:solidFill>
                  <a:schemeClr val="dk2"/>
                </a:solidFill>
              </a:rPr>
              <a:t>Proper coding between elementary and secondary salary expenditures is important to ensure each minimum average amount is accurately calculated </a:t>
            </a:r>
            <a:endParaRPr>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9"/>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Excess Costs (IDEA) – Minimum Average Amount Calculation</a:t>
            </a:r>
            <a:endParaRPr>
              <a:solidFill>
                <a:schemeClr val="dk2"/>
              </a:solidFill>
            </a:endParaRPr>
          </a:p>
        </p:txBody>
      </p:sp>
      <p:sp>
        <p:nvSpPr>
          <p:cNvPr id="475" name="Google Shape;475;p59"/>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761981" lvl="1" indent="0" algn="l" rtl="0">
              <a:lnSpc>
                <a:spcPct val="90000"/>
              </a:lnSpc>
              <a:spcBef>
                <a:spcPts val="500"/>
              </a:spcBef>
              <a:spcAft>
                <a:spcPts val="0"/>
              </a:spcAft>
              <a:buSzPts val="1800"/>
              <a:buNone/>
            </a:pPr>
            <a:r>
              <a:rPr lang="en-US" b="1" u="sng">
                <a:solidFill>
                  <a:schemeClr val="dk2"/>
                </a:solidFill>
              </a:rPr>
              <a:t>From The Prior Year AFR:</a:t>
            </a:r>
            <a:endParaRPr>
              <a:solidFill>
                <a:schemeClr val="dk2"/>
              </a:solidFill>
            </a:endParaRPr>
          </a:p>
          <a:p>
            <a:pPr marL="761981" lvl="1" indent="0" algn="l" rtl="0">
              <a:lnSpc>
                <a:spcPct val="90000"/>
              </a:lnSpc>
              <a:spcBef>
                <a:spcPts val="500"/>
              </a:spcBef>
              <a:spcAft>
                <a:spcPts val="0"/>
              </a:spcAft>
              <a:buSzPts val="1800"/>
              <a:buNone/>
            </a:pPr>
            <a:r>
              <a:rPr lang="en-US">
                <a:solidFill>
                  <a:schemeClr val="dk2"/>
                </a:solidFill>
              </a:rPr>
              <a:t>Total Expenditures (local, state, and federal)</a:t>
            </a:r>
            <a:endParaRPr>
              <a:solidFill>
                <a:schemeClr val="dk2"/>
              </a:solidFill>
            </a:endParaRPr>
          </a:p>
          <a:p>
            <a:pPr marL="761981" lvl="1" indent="0" algn="l" rtl="0">
              <a:lnSpc>
                <a:spcPct val="90000"/>
              </a:lnSpc>
              <a:spcBef>
                <a:spcPts val="500"/>
              </a:spcBef>
              <a:spcAft>
                <a:spcPts val="0"/>
              </a:spcAft>
              <a:buSzPts val="1800"/>
              <a:buNone/>
            </a:pPr>
            <a:r>
              <a:rPr lang="en-US">
                <a:solidFill>
                  <a:schemeClr val="dk2"/>
                </a:solidFill>
              </a:rPr>
              <a:t>Minus: Capital Outlay expenditures</a:t>
            </a:r>
            <a:endParaRPr>
              <a:solidFill>
                <a:schemeClr val="dk2"/>
              </a:solidFill>
            </a:endParaRPr>
          </a:p>
          <a:p>
            <a:pPr marL="761981" lvl="1" indent="0" algn="l" rtl="0">
              <a:lnSpc>
                <a:spcPct val="90000"/>
              </a:lnSpc>
              <a:spcBef>
                <a:spcPts val="500"/>
              </a:spcBef>
              <a:spcAft>
                <a:spcPts val="0"/>
              </a:spcAft>
              <a:buSzPts val="1800"/>
              <a:buNone/>
            </a:pPr>
            <a:r>
              <a:rPr lang="en-US">
                <a:solidFill>
                  <a:schemeClr val="dk2"/>
                </a:solidFill>
              </a:rPr>
              <a:t>Minus: Debt Service expenditures</a:t>
            </a:r>
            <a:endParaRPr>
              <a:solidFill>
                <a:schemeClr val="dk2"/>
              </a:solidFill>
            </a:endParaRPr>
          </a:p>
          <a:p>
            <a:pPr marL="761981" lvl="1" indent="0" algn="l" rtl="0">
              <a:lnSpc>
                <a:spcPct val="90000"/>
              </a:lnSpc>
              <a:spcBef>
                <a:spcPts val="500"/>
              </a:spcBef>
              <a:spcAft>
                <a:spcPts val="0"/>
              </a:spcAft>
              <a:buSzPts val="1800"/>
              <a:buNone/>
            </a:pPr>
            <a:r>
              <a:rPr lang="en-US">
                <a:solidFill>
                  <a:schemeClr val="dk2"/>
                </a:solidFill>
              </a:rPr>
              <a:t>Minus: Federal IDEA Part B expenditures</a:t>
            </a:r>
            <a:endParaRPr>
              <a:solidFill>
                <a:schemeClr val="dk2"/>
              </a:solidFill>
            </a:endParaRPr>
          </a:p>
          <a:p>
            <a:pPr marL="761981" lvl="1" indent="0" algn="l" rtl="0">
              <a:lnSpc>
                <a:spcPct val="90000"/>
              </a:lnSpc>
              <a:spcBef>
                <a:spcPts val="500"/>
              </a:spcBef>
              <a:spcAft>
                <a:spcPts val="0"/>
              </a:spcAft>
              <a:buSzPts val="1800"/>
              <a:buNone/>
            </a:pPr>
            <a:r>
              <a:rPr lang="en-US">
                <a:solidFill>
                  <a:schemeClr val="dk2"/>
                </a:solidFill>
              </a:rPr>
              <a:t>Minus: Federal, State, and local Title I Part A expenditures</a:t>
            </a:r>
            <a:endParaRPr>
              <a:solidFill>
                <a:schemeClr val="dk2"/>
              </a:solidFill>
            </a:endParaRPr>
          </a:p>
          <a:p>
            <a:pPr marL="761981" lvl="1" indent="0" algn="l" rtl="0">
              <a:lnSpc>
                <a:spcPct val="90000"/>
              </a:lnSpc>
              <a:spcBef>
                <a:spcPts val="500"/>
              </a:spcBef>
              <a:spcAft>
                <a:spcPts val="0"/>
              </a:spcAft>
              <a:buSzPts val="1800"/>
              <a:buNone/>
            </a:pPr>
            <a:r>
              <a:rPr lang="en-US">
                <a:solidFill>
                  <a:schemeClr val="dk2"/>
                </a:solidFill>
              </a:rPr>
              <a:t>Minus: Federal, State, and local Title III Parts A and B expenditures</a:t>
            </a:r>
            <a:endParaRPr>
              <a:solidFill>
                <a:schemeClr val="dk2"/>
              </a:solidFill>
            </a:endParaRPr>
          </a:p>
          <a:p>
            <a:pPr marL="761981" lvl="1" indent="0" algn="l" rtl="0">
              <a:lnSpc>
                <a:spcPct val="90000"/>
              </a:lnSpc>
              <a:spcBef>
                <a:spcPts val="500"/>
              </a:spcBef>
              <a:spcAft>
                <a:spcPts val="0"/>
              </a:spcAft>
              <a:buSzPts val="1800"/>
              <a:buNone/>
            </a:pPr>
            <a:r>
              <a:rPr lang="en-US">
                <a:solidFill>
                  <a:schemeClr val="dk2"/>
                </a:solidFill>
              </a:rPr>
              <a:t>Calculated Expenditures</a:t>
            </a:r>
            <a:endParaRPr>
              <a:solidFill>
                <a:schemeClr val="dk2"/>
              </a:solidFill>
            </a:endParaRPr>
          </a:p>
          <a:p>
            <a:pPr marL="761981" lvl="1" indent="0" algn="l" rtl="0">
              <a:lnSpc>
                <a:spcPct val="90000"/>
              </a:lnSpc>
              <a:spcBef>
                <a:spcPts val="500"/>
              </a:spcBef>
              <a:spcAft>
                <a:spcPts val="0"/>
              </a:spcAft>
              <a:buSzPts val="1800"/>
              <a:buNone/>
            </a:pPr>
            <a:endParaRPr>
              <a:solidFill>
                <a:schemeClr val="dk2"/>
              </a:solidFill>
            </a:endParaRPr>
          </a:p>
          <a:p>
            <a:pPr marL="761981" lvl="1" indent="0" algn="l" rtl="0">
              <a:lnSpc>
                <a:spcPct val="90000"/>
              </a:lnSpc>
              <a:spcBef>
                <a:spcPts val="500"/>
              </a:spcBef>
              <a:spcAft>
                <a:spcPts val="0"/>
              </a:spcAft>
              <a:buSzPts val="1800"/>
              <a:buNone/>
            </a:pPr>
            <a:r>
              <a:rPr lang="en-US">
                <a:solidFill>
                  <a:schemeClr val="dk2"/>
                </a:solidFill>
              </a:rPr>
              <a:t>Divide the calculated expenditures by the total number of students per SIS</a:t>
            </a:r>
            <a:endParaRPr>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0"/>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Excess Costs (IDEA) – Minimum Average Amount Calculation cont’d</a:t>
            </a:r>
            <a:endParaRPr sz="4000" b="1">
              <a:solidFill>
                <a:schemeClr val="dk2"/>
              </a:solidFill>
            </a:endParaRPr>
          </a:p>
        </p:txBody>
      </p:sp>
      <p:sp>
        <p:nvSpPr>
          <p:cNvPr id="481" name="Google Shape;481;p60"/>
          <p:cNvSpPr txBox="1"/>
          <p:nvPr/>
        </p:nvSpPr>
        <p:spPr>
          <a:xfrm>
            <a:off x="1676400" y="1192369"/>
            <a:ext cx="8839200" cy="51054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2"/>
                </a:solidFill>
                <a:latin typeface="Calibri"/>
                <a:ea typeface="Calibri"/>
                <a:cs typeface="Calibri"/>
                <a:sym typeface="Calibri"/>
              </a:rPr>
              <a:t>Excess Costs – Current Year Excess Cost Calculation</a:t>
            </a:r>
            <a:endParaRPr sz="1400" b="0" i="0" u="none" strike="noStrike" cap="none">
              <a:solidFill>
                <a:schemeClr val="dk2"/>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000"/>
              <a:buFont typeface="Arial"/>
              <a:buNone/>
            </a:pPr>
            <a:r>
              <a:rPr lang="en-US" sz="2000" b="0" i="0" u="none" strike="noStrike" cap="none">
                <a:solidFill>
                  <a:schemeClr val="dk2"/>
                </a:solidFill>
                <a:latin typeface="Calibri"/>
                <a:ea typeface="Calibri"/>
                <a:cs typeface="Calibri"/>
                <a:sym typeface="Calibri"/>
              </a:rPr>
              <a:t>Compare the actual state and local Special Education Expenditures spent per the AFR to the calculated required Excess Costs to determine if there was an excess or deficiency</a:t>
            </a:r>
            <a:endParaRPr sz="1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2"/>
              </a:solidFill>
              <a:latin typeface="Calibri"/>
              <a:ea typeface="Calibri"/>
              <a:cs typeface="Calibri"/>
              <a:sym typeface="Calibri"/>
            </a:endParaRPr>
          </a:p>
        </p:txBody>
      </p:sp>
      <p:pic>
        <p:nvPicPr>
          <p:cNvPr id="482" name="Google Shape;482;p60"/>
          <p:cNvPicPr preferRelativeResize="0"/>
          <p:nvPr/>
        </p:nvPicPr>
        <p:blipFill rotWithShape="1">
          <a:blip r:embed="rId3">
            <a:alphaModFix/>
          </a:blip>
          <a:srcRect/>
          <a:stretch/>
        </p:blipFill>
        <p:spPr>
          <a:xfrm>
            <a:off x="7511486" y="2179745"/>
            <a:ext cx="2383743" cy="2060627"/>
          </a:xfrm>
          <a:prstGeom prst="rect">
            <a:avLst/>
          </a:prstGeom>
          <a:noFill/>
          <a:ln>
            <a:noFill/>
          </a:ln>
        </p:spPr>
      </p:pic>
      <p:pic>
        <p:nvPicPr>
          <p:cNvPr id="483" name="Google Shape;483;p60"/>
          <p:cNvPicPr preferRelativeResize="0"/>
          <p:nvPr/>
        </p:nvPicPr>
        <p:blipFill rotWithShape="1">
          <a:blip r:embed="rId4">
            <a:alphaModFix/>
          </a:blip>
          <a:srcRect/>
          <a:stretch/>
        </p:blipFill>
        <p:spPr>
          <a:xfrm>
            <a:off x="6219377" y="2767792"/>
            <a:ext cx="1066892" cy="1066892"/>
          </a:xfrm>
          <a:prstGeom prst="rect">
            <a:avLst/>
          </a:prstGeom>
          <a:noFill/>
          <a:ln>
            <a:noFill/>
          </a:ln>
        </p:spPr>
      </p:pic>
      <p:pic>
        <p:nvPicPr>
          <p:cNvPr id="484" name="Google Shape;484;p60"/>
          <p:cNvPicPr preferRelativeResize="0"/>
          <p:nvPr/>
        </p:nvPicPr>
        <p:blipFill rotWithShape="1">
          <a:blip r:embed="rId5">
            <a:alphaModFix/>
          </a:blip>
          <a:srcRect/>
          <a:stretch/>
        </p:blipFill>
        <p:spPr>
          <a:xfrm>
            <a:off x="4473998" y="2411569"/>
            <a:ext cx="1517922" cy="1593818"/>
          </a:xfrm>
          <a:prstGeom prst="rect">
            <a:avLst/>
          </a:prstGeom>
          <a:noFill/>
          <a:ln>
            <a:noFill/>
          </a:ln>
        </p:spPr>
      </p:pic>
      <p:pic>
        <p:nvPicPr>
          <p:cNvPr id="485" name="Google Shape;485;p60"/>
          <p:cNvPicPr preferRelativeResize="0"/>
          <p:nvPr/>
        </p:nvPicPr>
        <p:blipFill rotWithShape="1">
          <a:blip r:embed="rId6">
            <a:alphaModFix/>
          </a:blip>
          <a:srcRect/>
          <a:stretch/>
        </p:blipFill>
        <p:spPr>
          <a:xfrm>
            <a:off x="3300714" y="2767792"/>
            <a:ext cx="1066892" cy="1066892"/>
          </a:xfrm>
          <a:prstGeom prst="rect">
            <a:avLst/>
          </a:prstGeom>
          <a:noFill/>
          <a:ln>
            <a:noFill/>
          </a:ln>
        </p:spPr>
      </p:pic>
      <p:pic>
        <p:nvPicPr>
          <p:cNvPr id="486" name="Google Shape;486;p60"/>
          <p:cNvPicPr preferRelativeResize="0"/>
          <p:nvPr/>
        </p:nvPicPr>
        <p:blipFill rotWithShape="1">
          <a:blip r:embed="rId7">
            <a:alphaModFix/>
          </a:blip>
          <a:srcRect/>
          <a:stretch/>
        </p:blipFill>
        <p:spPr>
          <a:xfrm>
            <a:off x="1564423" y="2511380"/>
            <a:ext cx="1584341" cy="149400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1"/>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Cash Management Investment Act (CMIA)</a:t>
            </a:r>
            <a:endParaRPr sz="4000" b="1">
              <a:solidFill>
                <a:schemeClr val="dk2"/>
              </a:solidFill>
            </a:endParaRPr>
          </a:p>
        </p:txBody>
      </p:sp>
      <p:sp>
        <p:nvSpPr>
          <p:cNvPr id="492" name="Google Shape;492;p61"/>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609585" lvl="0" indent="-457188" algn="just" rtl="0">
              <a:lnSpc>
                <a:spcPct val="90000"/>
              </a:lnSpc>
              <a:spcBef>
                <a:spcPts val="1000"/>
              </a:spcBef>
              <a:spcAft>
                <a:spcPts val="0"/>
              </a:spcAft>
              <a:buClr>
                <a:schemeClr val="dk2"/>
              </a:buClr>
              <a:buSzPts val="1800"/>
              <a:buFont typeface="Arial"/>
              <a:buChar char="•"/>
            </a:pPr>
            <a:r>
              <a:rPr lang="en-US">
                <a:solidFill>
                  <a:schemeClr val="dk2"/>
                </a:solidFill>
              </a:rPr>
              <a:t>CMIA requires that all grantees and sub grantees have, as part of their financial management systems, procedures for minimizing the time between requesting funds and disbursing the funds. </a:t>
            </a:r>
            <a:endParaRPr>
              <a:solidFill>
                <a:schemeClr val="dk2"/>
              </a:solidFill>
            </a:endParaRPr>
          </a:p>
          <a:p>
            <a:pPr marL="609585" lvl="0" indent="-457188" algn="just" rtl="0">
              <a:lnSpc>
                <a:spcPct val="90000"/>
              </a:lnSpc>
              <a:spcBef>
                <a:spcPts val="1000"/>
              </a:spcBef>
              <a:spcAft>
                <a:spcPts val="0"/>
              </a:spcAft>
              <a:buClr>
                <a:schemeClr val="dk2"/>
              </a:buClr>
              <a:buSzPts val="1800"/>
              <a:buFont typeface="Arial"/>
              <a:buChar char="•"/>
            </a:pPr>
            <a:r>
              <a:rPr lang="en-US">
                <a:solidFill>
                  <a:schemeClr val="dk2"/>
                </a:solidFill>
              </a:rPr>
              <a:t>LEAs should only request the amount they have expended and are expected to pay as soon as federal funds arrive. </a:t>
            </a:r>
            <a:endParaRPr>
              <a:solidFill>
                <a:schemeClr val="dk2"/>
              </a:solidFill>
            </a:endParaRPr>
          </a:p>
          <a:p>
            <a:pPr marL="609585" lvl="0" indent="-457188" algn="just" rtl="0">
              <a:lnSpc>
                <a:spcPct val="90000"/>
              </a:lnSpc>
              <a:spcBef>
                <a:spcPts val="1000"/>
              </a:spcBef>
              <a:spcAft>
                <a:spcPts val="0"/>
              </a:spcAft>
              <a:buClr>
                <a:schemeClr val="dk2"/>
              </a:buClr>
              <a:buSzPts val="1800"/>
              <a:buFont typeface="Arial"/>
              <a:buChar char="•"/>
            </a:pPr>
            <a:r>
              <a:rPr lang="en-US">
                <a:solidFill>
                  <a:schemeClr val="dk2"/>
                </a:solidFill>
              </a:rPr>
              <a:t>Other than the cash-neutral request for salary expenditures, reimbursements from federal programs should not be requested or recorded prior to recording the related expenditures.</a:t>
            </a:r>
            <a:endParaRPr>
              <a:solidFill>
                <a:schemeClr val="dk2"/>
              </a:solidFill>
            </a:endParaRPr>
          </a:p>
          <a:p>
            <a:pPr marL="609585" lvl="0" indent="-457188" algn="just" rtl="0">
              <a:lnSpc>
                <a:spcPct val="90000"/>
              </a:lnSpc>
              <a:spcBef>
                <a:spcPts val="1000"/>
              </a:spcBef>
              <a:spcAft>
                <a:spcPts val="0"/>
              </a:spcAft>
              <a:buSzPts val="1800"/>
              <a:buFont typeface="Arial"/>
              <a:buChar char="•"/>
            </a:pPr>
            <a:r>
              <a:rPr lang="en-US">
                <a:solidFill>
                  <a:schemeClr val="dk2"/>
                </a:solidFill>
              </a:rPr>
              <a:t>Federal revenues and expenditures must be recorded for the correct key punch code and the correct fund in the AFR. </a:t>
            </a:r>
            <a:r>
              <a:rPr lang="en-US"/>
              <a:t> </a:t>
            </a:r>
            <a:endParaRPr/>
          </a:p>
          <a:p>
            <a:pPr marL="152396" lvl="0" indent="0" algn="l" rtl="0">
              <a:lnSpc>
                <a:spcPct val="90000"/>
              </a:lnSpc>
              <a:spcBef>
                <a:spcPts val="100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Louisiana Accounting &amp; Uniform Governmental Handbook (LAUGH)</a:t>
            </a:r>
            <a:endParaRPr sz="4000">
              <a:solidFill>
                <a:schemeClr val="dk2"/>
              </a:solidFill>
            </a:endParaRPr>
          </a:p>
        </p:txBody>
      </p:sp>
      <p:sp>
        <p:nvSpPr>
          <p:cNvPr id="151" name="Google Shape;151;p26"/>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463550" lvl="0" indent="-347663" algn="just" rtl="0">
              <a:lnSpc>
                <a:spcPct val="90000"/>
              </a:lnSpc>
              <a:spcBef>
                <a:spcPts val="1000"/>
              </a:spcBef>
              <a:spcAft>
                <a:spcPts val="0"/>
              </a:spcAft>
              <a:buClr>
                <a:schemeClr val="dk2"/>
              </a:buClr>
              <a:buSzPts val="1680"/>
              <a:buChar char="•"/>
            </a:pPr>
            <a:r>
              <a:rPr lang="en-US">
                <a:solidFill>
                  <a:schemeClr val="dk2"/>
                </a:solidFill>
              </a:rPr>
              <a:t>Serves as the official Chart of Accounts for</a:t>
            </a:r>
            <a:endParaRPr>
              <a:solidFill>
                <a:schemeClr val="dk2"/>
              </a:solidFill>
            </a:endParaRPr>
          </a:p>
          <a:p>
            <a:pPr marL="0" lvl="0" indent="0" algn="just" rtl="0">
              <a:lnSpc>
                <a:spcPct val="90000"/>
              </a:lnSpc>
              <a:spcBef>
                <a:spcPts val="1000"/>
              </a:spcBef>
              <a:spcAft>
                <a:spcPts val="0"/>
              </a:spcAft>
              <a:buClr>
                <a:srgbClr val="461010"/>
              </a:buClr>
              <a:buSzPts val="1680"/>
              <a:buNone/>
            </a:pPr>
            <a:r>
              <a:rPr lang="en-US">
                <a:solidFill>
                  <a:schemeClr val="dk2"/>
                </a:solidFill>
              </a:rPr>
              <a:t>       financial reporting</a:t>
            </a:r>
            <a:endParaRPr>
              <a:solidFill>
                <a:schemeClr val="dk2"/>
              </a:solidFill>
            </a:endParaRPr>
          </a:p>
          <a:p>
            <a:pPr marL="463550" lvl="0" indent="-347663" algn="l" rtl="0">
              <a:lnSpc>
                <a:spcPct val="150000"/>
              </a:lnSpc>
              <a:spcBef>
                <a:spcPts val="1800"/>
              </a:spcBef>
              <a:spcAft>
                <a:spcPts val="0"/>
              </a:spcAft>
              <a:buClr>
                <a:schemeClr val="dk2"/>
              </a:buClr>
              <a:buSzPts val="1680"/>
              <a:buChar char="•"/>
            </a:pPr>
            <a:r>
              <a:rPr lang="en-US">
                <a:solidFill>
                  <a:schemeClr val="dk2"/>
                </a:solidFill>
              </a:rPr>
              <a:t>Conforms to Generally Accepted Accounting </a:t>
            </a:r>
            <a:endParaRPr>
              <a:solidFill>
                <a:schemeClr val="dk2"/>
              </a:solidFill>
            </a:endParaRPr>
          </a:p>
          <a:p>
            <a:pPr marL="684213" lvl="1" indent="-227011" algn="l" rtl="0">
              <a:lnSpc>
                <a:spcPct val="90000"/>
              </a:lnSpc>
              <a:spcBef>
                <a:spcPts val="500"/>
              </a:spcBef>
              <a:spcAft>
                <a:spcPts val="0"/>
              </a:spcAft>
              <a:buClr>
                <a:srgbClr val="461010"/>
              </a:buClr>
              <a:buSzPts val="1680"/>
              <a:buNone/>
            </a:pPr>
            <a:r>
              <a:rPr lang="en-US">
                <a:solidFill>
                  <a:schemeClr val="dk2"/>
                </a:solidFill>
              </a:rPr>
              <a:t>Principles (GAAP)</a:t>
            </a:r>
            <a:endParaRPr>
              <a:solidFill>
                <a:schemeClr val="dk2"/>
              </a:solidFill>
            </a:endParaRPr>
          </a:p>
          <a:p>
            <a:pPr marL="463550" lvl="0" indent="-342900" algn="just" rtl="0">
              <a:lnSpc>
                <a:spcPct val="90000"/>
              </a:lnSpc>
              <a:spcBef>
                <a:spcPts val="1000"/>
              </a:spcBef>
              <a:spcAft>
                <a:spcPts val="0"/>
              </a:spcAft>
              <a:buClr>
                <a:schemeClr val="dk2"/>
              </a:buClr>
              <a:buSzPts val="1680"/>
              <a:buChar char="•"/>
            </a:pPr>
            <a:r>
              <a:rPr lang="en-US">
                <a:solidFill>
                  <a:schemeClr val="dk2"/>
                </a:solidFill>
              </a:rPr>
              <a:t>Conforms to USDE financial handbook</a:t>
            </a:r>
            <a:endParaRPr>
              <a:solidFill>
                <a:schemeClr val="dk2"/>
              </a:solidFill>
            </a:endParaRPr>
          </a:p>
          <a:p>
            <a:pPr marL="463550" lvl="0" indent="-342900" algn="just" rtl="0">
              <a:lnSpc>
                <a:spcPct val="90000"/>
              </a:lnSpc>
              <a:spcBef>
                <a:spcPts val="1000"/>
              </a:spcBef>
              <a:spcAft>
                <a:spcPts val="0"/>
              </a:spcAft>
              <a:buClr>
                <a:schemeClr val="dk2"/>
              </a:buClr>
              <a:buSzPts val="1680"/>
              <a:buChar char="•"/>
            </a:pPr>
            <a:r>
              <a:rPr lang="en-US">
                <a:solidFill>
                  <a:schemeClr val="dk2"/>
                </a:solidFill>
              </a:rPr>
              <a:t>Provides for full disclosure of financial information</a:t>
            </a:r>
            <a:endParaRPr>
              <a:solidFill>
                <a:schemeClr val="dk2"/>
              </a:solidFill>
            </a:endParaRPr>
          </a:p>
          <a:p>
            <a:pPr marL="0" lvl="0" indent="0" algn="just" rtl="0">
              <a:lnSpc>
                <a:spcPct val="90000"/>
              </a:lnSpc>
              <a:spcBef>
                <a:spcPts val="1000"/>
              </a:spcBef>
              <a:spcAft>
                <a:spcPts val="0"/>
              </a:spcAft>
              <a:buClr>
                <a:srgbClr val="461010"/>
              </a:buClr>
              <a:buSzPts val="1680"/>
              <a:buNone/>
            </a:pPr>
            <a:endParaRPr>
              <a:solidFill>
                <a:srgbClr val="461010"/>
              </a:solidFill>
            </a:endParaRPr>
          </a:p>
          <a:p>
            <a:pPr marL="609585" marR="0" lvl="0" indent="-342888" algn="l" rtl="0">
              <a:lnSpc>
                <a:spcPct val="90000"/>
              </a:lnSpc>
              <a:spcBef>
                <a:spcPts val="1000"/>
              </a:spcBef>
              <a:spcAft>
                <a:spcPts val="0"/>
              </a:spcAft>
              <a:buClr>
                <a:schemeClr val="dk1"/>
              </a:buClr>
              <a:buSzPts val="1800"/>
              <a:buFont typeface="Arial"/>
              <a:buNone/>
            </a:pPr>
            <a:endParaRPr/>
          </a:p>
        </p:txBody>
      </p:sp>
      <p:grpSp>
        <p:nvGrpSpPr>
          <p:cNvPr id="152" name="Google Shape;152;p26"/>
          <p:cNvGrpSpPr/>
          <p:nvPr/>
        </p:nvGrpSpPr>
        <p:grpSpPr>
          <a:xfrm>
            <a:off x="7613305" y="1595224"/>
            <a:ext cx="4005328" cy="3061952"/>
            <a:chOff x="5867400" y="1143000"/>
            <a:chExt cx="3276600" cy="2286000"/>
          </a:xfrm>
        </p:grpSpPr>
        <p:sp>
          <p:nvSpPr>
            <p:cNvPr id="153" name="Google Shape;153;p26"/>
            <p:cNvSpPr/>
            <p:nvPr/>
          </p:nvSpPr>
          <p:spPr>
            <a:xfrm>
              <a:off x="6629400" y="1143000"/>
              <a:ext cx="1828800" cy="1371600"/>
            </a:xfrm>
            <a:prstGeom prst="ellipse">
              <a:avLst/>
            </a:prstGeom>
            <a:gradFill>
              <a:gsLst>
                <a:gs pos="0">
                  <a:srgbClr val="9E614D"/>
                </a:gs>
                <a:gs pos="80000">
                  <a:srgbClr val="D07F66"/>
                </a:gs>
                <a:gs pos="100000">
                  <a:srgbClr val="D37F64"/>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Fund  Balance</a:t>
              </a:r>
              <a:endParaRPr sz="1400" b="0" i="0" u="none" strike="noStrike" cap="none">
                <a:solidFill>
                  <a:srgbClr val="000000"/>
                </a:solidFill>
                <a:latin typeface="Arial"/>
                <a:ea typeface="Arial"/>
                <a:cs typeface="Arial"/>
                <a:sym typeface="Arial"/>
              </a:endParaRPr>
            </a:p>
          </p:txBody>
        </p:sp>
        <p:sp>
          <p:nvSpPr>
            <p:cNvPr id="154" name="Google Shape;154;p26"/>
            <p:cNvSpPr/>
            <p:nvPr/>
          </p:nvSpPr>
          <p:spPr>
            <a:xfrm>
              <a:off x="5867400" y="2057400"/>
              <a:ext cx="1828800" cy="1371600"/>
            </a:xfrm>
            <a:prstGeom prst="ellipse">
              <a:avLst/>
            </a:prstGeom>
            <a:gradFill>
              <a:gsLst>
                <a:gs pos="0">
                  <a:srgbClr val="9E614D"/>
                </a:gs>
                <a:gs pos="80000">
                  <a:srgbClr val="D07F66"/>
                </a:gs>
                <a:gs pos="100000">
                  <a:srgbClr val="D37F64"/>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Revenues</a:t>
              </a:r>
              <a:endParaRPr sz="1400" b="1" i="0" u="none" strike="noStrike" cap="none">
                <a:solidFill>
                  <a:srgbClr val="E51010"/>
                </a:solidFill>
                <a:latin typeface="Calibri"/>
                <a:ea typeface="Calibri"/>
                <a:cs typeface="Calibri"/>
                <a:sym typeface="Calibri"/>
              </a:endParaRPr>
            </a:p>
          </p:txBody>
        </p:sp>
        <p:sp>
          <p:nvSpPr>
            <p:cNvPr id="155" name="Google Shape;155;p26"/>
            <p:cNvSpPr/>
            <p:nvPr/>
          </p:nvSpPr>
          <p:spPr>
            <a:xfrm>
              <a:off x="7239000" y="2057400"/>
              <a:ext cx="1905000" cy="1371600"/>
            </a:xfrm>
            <a:prstGeom prst="ellipse">
              <a:avLst/>
            </a:prstGeom>
            <a:gradFill>
              <a:gsLst>
                <a:gs pos="0">
                  <a:srgbClr val="9E614D"/>
                </a:gs>
                <a:gs pos="80000">
                  <a:srgbClr val="D07F66"/>
                </a:gs>
                <a:gs pos="100000">
                  <a:srgbClr val="D37F64"/>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Expenditures</a:t>
              </a:r>
              <a:endParaRPr sz="1400" b="0" i="0" u="none" strike="noStrike" cap="none">
                <a:solidFill>
                  <a:srgbClr val="000000"/>
                </a:solidFill>
                <a:latin typeface="Arial"/>
                <a:ea typeface="Arial"/>
                <a:cs typeface="Arial"/>
                <a:sym typeface="Arial"/>
              </a:endParaRPr>
            </a:p>
          </p:txBody>
        </p:sp>
      </p:grpSp>
      <p:sp>
        <p:nvSpPr>
          <p:cNvPr id="156" name="Google Shape;156;p26"/>
          <p:cNvSpPr txBox="1"/>
          <p:nvPr/>
        </p:nvSpPr>
        <p:spPr>
          <a:xfrm>
            <a:off x="793270" y="5179047"/>
            <a:ext cx="82653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2"/>
                </a:solidFill>
                <a:latin typeface="Calibri"/>
                <a:ea typeface="Calibri"/>
                <a:cs typeface="Calibri"/>
                <a:sym typeface="Calibri"/>
              </a:rPr>
              <a:t>LAUGH Guide</a:t>
            </a:r>
            <a:r>
              <a:rPr lang="en-US" sz="1800" b="0" i="0" u="sng" strike="noStrike" cap="none" dirty="0">
                <a:solidFill>
                  <a:schemeClr val="dk2"/>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https://www.louisianabelieves.com/docs/default-source/school-choice/guide---laugh-guide.pdf?sfvrsn=ae3e96bd_4</a:t>
            </a:r>
            <a:endParaRPr sz="2400" b="0" i="0" u="none" strike="noStrike" cap="none" dirty="0">
              <a:solidFill>
                <a:schemeClr val="dk2"/>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2"/>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t>Cash Management Investment Act (CMIA)</a:t>
            </a:r>
            <a:endParaRPr sz="4000" b="1"/>
          </a:p>
        </p:txBody>
      </p:sp>
      <p:sp>
        <p:nvSpPr>
          <p:cNvPr id="498" name="Google Shape;498;p62"/>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152396" lvl="0" indent="0" algn="l" rtl="0">
              <a:lnSpc>
                <a:spcPct val="90000"/>
              </a:lnSpc>
              <a:spcBef>
                <a:spcPts val="1000"/>
              </a:spcBef>
              <a:spcAft>
                <a:spcPts val="0"/>
              </a:spcAft>
              <a:buSzPts val="1800"/>
              <a:buNone/>
            </a:pPr>
            <a:r>
              <a:rPr lang="en-US" b="1"/>
              <a:t>A positive fund balance indicates that you received more federal money than you spent</a:t>
            </a:r>
            <a:endParaRPr/>
          </a:p>
          <a:p>
            <a:pPr marL="152396" lvl="0" indent="0" algn="l" rtl="0">
              <a:lnSpc>
                <a:spcPct val="90000"/>
              </a:lnSpc>
              <a:spcBef>
                <a:spcPts val="1000"/>
              </a:spcBef>
              <a:spcAft>
                <a:spcPts val="0"/>
              </a:spcAft>
              <a:buSzPts val="1800"/>
              <a:buNone/>
            </a:pPr>
            <a:endParaRPr/>
          </a:p>
          <a:p>
            <a:pPr marL="609596" lvl="1" indent="-457200" algn="l" rtl="0">
              <a:lnSpc>
                <a:spcPct val="90000"/>
              </a:lnSpc>
              <a:spcBef>
                <a:spcPts val="1000"/>
              </a:spcBef>
              <a:spcAft>
                <a:spcPts val="0"/>
              </a:spcAft>
              <a:buSzPts val="1800"/>
              <a:buChar char="•"/>
            </a:pPr>
            <a:r>
              <a:rPr lang="en-US"/>
              <a:t>This could require refunding the funds to the federal awarding agency along with calculated interest on these excess funds</a:t>
            </a:r>
            <a:endParaRPr/>
          </a:p>
          <a:p>
            <a:pPr marL="152396" lvl="0" indent="0" algn="l" rtl="0">
              <a:lnSpc>
                <a:spcPct val="90000"/>
              </a:lnSpc>
              <a:spcBef>
                <a:spcPts val="1000"/>
              </a:spcBef>
              <a:spcAft>
                <a:spcPts val="0"/>
              </a:spcAft>
              <a:buSzPts val="1800"/>
              <a:buNone/>
            </a:pPr>
            <a:endParaRPr/>
          </a:p>
          <a:p>
            <a:pPr marL="609596" lvl="1" indent="-457200" algn="l" rtl="0">
              <a:lnSpc>
                <a:spcPct val="90000"/>
              </a:lnSpc>
              <a:spcBef>
                <a:spcPts val="1000"/>
              </a:spcBef>
              <a:spcAft>
                <a:spcPts val="0"/>
              </a:spcAft>
              <a:buSzPts val="1800"/>
              <a:buChar char="•"/>
            </a:pPr>
            <a:r>
              <a:rPr lang="en-US"/>
              <a:t>Upon closing the AFR system, AFRs with a federal fund balance are forwarded to Appropriation Control for collection</a:t>
            </a:r>
            <a:endParaRPr/>
          </a:p>
          <a:p>
            <a:pPr marL="152396" lvl="0" indent="0" algn="l" rtl="0">
              <a:lnSpc>
                <a:spcPct val="90000"/>
              </a:lnSpc>
              <a:spcBef>
                <a:spcPts val="1000"/>
              </a:spcBef>
              <a:spcAft>
                <a:spcPts val="0"/>
              </a:spcAft>
              <a:buSzPts val="18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3"/>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Cash Management Investment Act (CMIA)</a:t>
            </a:r>
            <a:endParaRPr sz="4000" b="1">
              <a:solidFill>
                <a:schemeClr val="dk2"/>
              </a:solidFill>
            </a:endParaRPr>
          </a:p>
        </p:txBody>
      </p:sp>
      <p:sp>
        <p:nvSpPr>
          <p:cNvPr id="504" name="Google Shape;504;p63"/>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152396" lvl="0" indent="0" algn="l" rtl="0">
              <a:lnSpc>
                <a:spcPct val="90000"/>
              </a:lnSpc>
              <a:spcBef>
                <a:spcPts val="1000"/>
              </a:spcBef>
              <a:spcAft>
                <a:spcPts val="0"/>
              </a:spcAft>
              <a:buSzPts val="1800"/>
              <a:buNone/>
            </a:pPr>
            <a:r>
              <a:rPr lang="en-US" b="1">
                <a:solidFill>
                  <a:schemeClr val="dk2"/>
                </a:solidFill>
              </a:rPr>
              <a:t>A negative fund balance is an error because you cannot spend federal monies that you did not receive</a:t>
            </a:r>
            <a:endParaRPr>
              <a:solidFill>
                <a:schemeClr val="dk2"/>
              </a:solidFill>
            </a:endParaRPr>
          </a:p>
          <a:p>
            <a:pPr marL="152396" lvl="0" indent="0" algn="l" rtl="0">
              <a:lnSpc>
                <a:spcPct val="90000"/>
              </a:lnSpc>
              <a:spcBef>
                <a:spcPts val="1000"/>
              </a:spcBef>
              <a:spcAft>
                <a:spcPts val="0"/>
              </a:spcAft>
              <a:buSzPts val="1800"/>
              <a:buNone/>
            </a:pPr>
            <a:endParaRPr>
              <a:solidFill>
                <a:schemeClr val="dk2"/>
              </a:solidFill>
            </a:endParaRPr>
          </a:p>
          <a:p>
            <a:pPr marL="609596" lvl="1" indent="-457200" algn="l" rtl="0">
              <a:lnSpc>
                <a:spcPct val="90000"/>
              </a:lnSpc>
              <a:spcBef>
                <a:spcPts val="1000"/>
              </a:spcBef>
              <a:spcAft>
                <a:spcPts val="0"/>
              </a:spcAft>
              <a:buClr>
                <a:schemeClr val="dk2"/>
              </a:buClr>
              <a:buSzPts val="1800"/>
              <a:buChar char="•"/>
            </a:pPr>
            <a:r>
              <a:rPr lang="en-US">
                <a:solidFill>
                  <a:schemeClr val="dk2"/>
                </a:solidFill>
              </a:rPr>
              <a:t>“Excess” expenditures should be re-coded to the General Fund</a:t>
            </a:r>
            <a:endParaRPr>
              <a:solidFill>
                <a:schemeClr val="dk2"/>
              </a:solidFill>
            </a:endParaRPr>
          </a:p>
          <a:p>
            <a:pPr marL="152396" lvl="0" indent="0" algn="l" rtl="0">
              <a:lnSpc>
                <a:spcPct val="90000"/>
              </a:lnSpc>
              <a:spcBef>
                <a:spcPts val="1000"/>
              </a:spcBef>
              <a:spcAft>
                <a:spcPts val="0"/>
              </a:spcAft>
              <a:buSzPts val="1800"/>
              <a:buNone/>
            </a:pPr>
            <a:endParaRPr>
              <a:solidFill>
                <a:schemeClr val="dk2"/>
              </a:solidFill>
            </a:endParaRPr>
          </a:p>
          <a:p>
            <a:pPr marL="609596" lvl="1" indent="-457200" algn="l" rtl="0">
              <a:lnSpc>
                <a:spcPct val="90000"/>
              </a:lnSpc>
              <a:spcBef>
                <a:spcPts val="1000"/>
              </a:spcBef>
              <a:spcAft>
                <a:spcPts val="0"/>
              </a:spcAft>
              <a:buClr>
                <a:schemeClr val="dk2"/>
              </a:buClr>
              <a:buSzPts val="1800"/>
              <a:buChar char="•"/>
            </a:pPr>
            <a:r>
              <a:rPr lang="en-US">
                <a:solidFill>
                  <a:schemeClr val="dk2"/>
                </a:solidFill>
              </a:rPr>
              <a:t>Negative Federal fund balances can result in errors for MOE, Excess Costs, etc.</a:t>
            </a:r>
            <a:endParaRPr>
              <a:solidFill>
                <a:schemeClr val="dk2"/>
              </a:solidFill>
            </a:endParaRPr>
          </a:p>
          <a:p>
            <a:pPr marL="152396" lvl="0" indent="0" algn="l" rtl="0">
              <a:lnSpc>
                <a:spcPct val="90000"/>
              </a:lnSpc>
              <a:spcBef>
                <a:spcPts val="1000"/>
              </a:spcBef>
              <a:spcAft>
                <a:spcPts val="0"/>
              </a:spcAft>
              <a:buSzPts val="1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4"/>
          <p:cNvSpPr txBox="1">
            <a:spLocks noGrp="1"/>
          </p:cNvSpPr>
          <p:nvPr>
            <p:ph type="title"/>
          </p:nvPr>
        </p:nvSpPr>
        <p:spPr>
          <a:xfrm>
            <a:off x="0" y="568233"/>
            <a:ext cx="96056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Various Data Reports</a:t>
            </a:r>
            <a:endParaRPr sz="4000" b="1">
              <a:solidFill>
                <a:schemeClr val="dk2"/>
              </a:solidFill>
            </a:endParaRPr>
          </a:p>
        </p:txBody>
      </p:sp>
      <p:sp>
        <p:nvSpPr>
          <p:cNvPr id="510" name="Google Shape;510;p64"/>
          <p:cNvSpPr txBox="1">
            <a:spLocks noGrp="1"/>
          </p:cNvSpPr>
          <p:nvPr>
            <p:ph type="body" idx="1"/>
          </p:nvPr>
        </p:nvSpPr>
        <p:spPr>
          <a:xfrm>
            <a:off x="0" y="1781833"/>
            <a:ext cx="9605600" cy="4448800"/>
          </a:xfrm>
          <a:prstGeom prst="rect">
            <a:avLst/>
          </a:prstGeom>
          <a:noFill/>
          <a:ln>
            <a:noFill/>
          </a:ln>
        </p:spPr>
        <p:txBody>
          <a:bodyPr spcFirstLastPara="1" wrap="square" lIns="91425" tIns="91425" rIns="91425" bIns="91425" anchor="t" anchorCtr="0">
            <a:noAutofit/>
          </a:bodyPr>
          <a:lstStyle/>
          <a:p>
            <a:pPr marL="230187" lvl="1" indent="0" algn="just" rtl="0">
              <a:lnSpc>
                <a:spcPct val="90000"/>
              </a:lnSpc>
              <a:spcBef>
                <a:spcPts val="560"/>
              </a:spcBef>
              <a:spcAft>
                <a:spcPts val="0"/>
              </a:spcAft>
              <a:buSzPts val="1800"/>
              <a:buNone/>
            </a:pPr>
            <a:r>
              <a:rPr lang="en-US" sz="2800">
                <a:solidFill>
                  <a:schemeClr val="dk2"/>
                </a:solidFill>
              </a:rPr>
              <a:t>The AFR is utilized to report fiscal data in a variety of different analyses including some reports published on the LDOE website and those reported to other entities including:  </a:t>
            </a:r>
            <a:endParaRPr sz="2800">
              <a:solidFill>
                <a:schemeClr val="dk2"/>
              </a:solidFill>
            </a:endParaRPr>
          </a:p>
          <a:p>
            <a:pPr marL="687387" lvl="1" indent="227012" algn="just" rtl="0">
              <a:lnSpc>
                <a:spcPct val="90000"/>
              </a:lnSpc>
              <a:spcBef>
                <a:spcPts val="560"/>
              </a:spcBef>
              <a:spcAft>
                <a:spcPts val="0"/>
              </a:spcAft>
              <a:buSzPts val="1800"/>
              <a:buNone/>
            </a:pPr>
            <a:r>
              <a:rPr lang="en-US" sz="2200">
                <a:solidFill>
                  <a:schemeClr val="dk2"/>
                </a:solidFill>
              </a:rPr>
              <a:t>School Finder Financial Data - LDOE website</a:t>
            </a:r>
            <a:endParaRPr sz="2200">
              <a:solidFill>
                <a:schemeClr val="dk2"/>
              </a:solidFill>
            </a:endParaRPr>
          </a:p>
          <a:p>
            <a:pPr marL="687387" lvl="1" indent="227012" algn="just" rtl="0">
              <a:lnSpc>
                <a:spcPct val="90000"/>
              </a:lnSpc>
              <a:spcBef>
                <a:spcPts val="560"/>
              </a:spcBef>
              <a:spcAft>
                <a:spcPts val="0"/>
              </a:spcAft>
              <a:buSzPts val="1800"/>
              <a:buNone/>
            </a:pPr>
            <a:r>
              <a:rPr lang="en-US" sz="2200">
                <a:solidFill>
                  <a:schemeClr val="dk2"/>
                </a:solidFill>
              </a:rPr>
              <a:t>Act 310 School Level Expenditure Data - LDOE website</a:t>
            </a:r>
            <a:endParaRPr sz="2200">
              <a:solidFill>
                <a:schemeClr val="dk2"/>
              </a:solidFill>
            </a:endParaRPr>
          </a:p>
          <a:p>
            <a:pPr marL="687387" lvl="1" indent="227012" algn="just" rtl="0">
              <a:lnSpc>
                <a:spcPct val="90000"/>
              </a:lnSpc>
              <a:spcBef>
                <a:spcPts val="560"/>
              </a:spcBef>
              <a:spcAft>
                <a:spcPts val="0"/>
              </a:spcAft>
              <a:buSzPts val="1800"/>
              <a:buNone/>
            </a:pPr>
            <a:r>
              <a:rPr lang="en-US" sz="2200">
                <a:solidFill>
                  <a:schemeClr val="dk2"/>
                </a:solidFill>
              </a:rPr>
              <a:t>Total/Per Pupil Revenue and Expenditure Data - LDOE website</a:t>
            </a:r>
            <a:endParaRPr sz="2200">
              <a:solidFill>
                <a:schemeClr val="dk2"/>
              </a:solidFill>
            </a:endParaRPr>
          </a:p>
          <a:p>
            <a:pPr marL="687387" lvl="1" indent="227012" algn="just" rtl="0">
              <a:lnSpc>
                <a:spcPct val="90000"/>
              </a:lnSpc>
              <a:spcBef>
                <a:spcPts val="560"/>
              </a:spcBef>
              <a:spcAft>
                <a:spcPts val="0"/>
              </a:spcAft>
              <a:buSzPts val="1800"/>
              <a:buNone/>
            </a:pPr>
            <a:r>
              <a:rPr lang="en-US" sz="2200">
                <a:solidFill>
                  <a:schemeClr val="dk2"/>
                </a:solidFill>
              </a:rPr>
              <a:t>National Education Association (NEA) Survey</a:t>
            </a:r>
            <a:endParaRPr sz="2200">
              <a:solidFill>
                <a:schemeClr val="dk2"/>
              </a:solidFill>
            </a:endParaRPr>
          </a:p>
          <a:p>
            <a:pPr marL="687387" lvl="1" indent="227012" algn="just" rtl="0">
              <a:lnSpc>
                <a:spcPct val="90000"/>
              </a:lnSpc>
              <a:spcBef>
                <a:spcPts val="560"/>
              </a:spcBef>
              <a:spcAft>
                <a:spcPts val="0"/>
              </a:spcAft>
              <a:buSzPts val="1800"/>
              <a:buNone/>
            </a:pPr>
            <a:r>
              <a:rPr lang="en-US" sz="2200">
                <a:solidFill>
                  <a:schemeClr val="dk2"/>
                </a:solidFill>
              </a:rPr>
              <a:t>US Census Bureau School System and School Level Data Surveys</a:t>
            </a:r>
            <a:endParaRPr sz="2200">
              <a:solidFill>
                <a:schemeClr val="dk2"/>
              </a:solidFill>
            </a:endParaRPr>
          </a:p>
          <a:p>
            <a:pPr marL="687387" lvl="1" indent="227012" algn="just" rtl="0">
              <a:lnSpc>
                <a:spcPct val="90000"/>
              </a:lnSpc>
              <a:spcBef>
                <a:spcPts val="560"/>
              </a:spcBef>
              <a:spcAft>
                <a:spcPts val="0"/>
              </a:spcAft>
              <a:buSzPts val="1800"/>
              <a:buNone/>
            </a:pPr>
            <a:r>
              <a:rPr lang="en-US" sz="2200">
                <a:solidFill>
                  <a:schemeClr val="dk2"/>
                </a:solidFill>
              </a:rPr>
              <a:t>Southern Legislative Survey</a:t>
            </a:r>
            <a:endParaRPr sz="2200">
              <a:solidFill>
                <a:schemeClr val="dk2"/>
              </a:solidFill>
            </a:endParaRPr>
          </a:p>
          <a:p>
            <a:pPr marL="230188" lvl="1" indent="0" algn="just" rtl="0">
              <a:lnSpc>
                <a:spcPct val="90000"/>
              </a:lnSpc>
              <a:spcBef>
                <a:spcPts val="560"/>
              </a:spcBef>
              <a:spcAft>
                <a:spcPts val="0"/>
              </a:spcAft>
              <a:buSzPts val="1800"/>
              <a:buNone/>
            </a:pPr>
            <a:endParaRPr sz="280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5"/>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National Center for Education Statistics (NCES)</a:t>
            </a:r>
            <a:endParaRPr sz="4000" b="1">
              <a:solidFill>
                <a:schemeClr val="dk2"/>
              </a:solidFill>
            </a:endParaRPr>
          </a:p>
        </p:txBody>
      </p:sp>
      <p:sp>
        <p:nvSpPr>
          <p:cNvPr id="516" name="Google Shape;516;p65"/>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p>
            <a:pPr marL="609585" lvl="1" indent="-457188" algn="l" rtl="0">
              <a:lnSpc>
                <a:spcPct val="90000"/>
              </a:lnSpc>
              <a:spcBef>
                <a:spcPts val="1000"/>
              </a:spcBef>
              <a:spcAft>
                <a:spcPts val="0"/>
              </a:spcAft>
              <a:buClr>
                <a:schemeClr val="dk2"/>
              </a:buClr>
              <a:buSzPts val="1800"/>
              <a:buChar char="•"/>
            </a:pPr>
            <a:r>
              <a:rPr lang="en-US" sz="1800">
                <a:solidFill>
                  <a:schemeClr val="dk2"/>
                </a:solidFill>
              </a:rPr>
              <a:t>Upon closure of the AFR System, the LDOE is required to report every line item on the AFR to the NCES</a:t>
            </a:r>
            <a:endParaRPr>
              <a:solidFill>
                <a:schemeClr val="dk2"/>
              </a:solidFill>
            </a:endParaRPr>
          </a:p>
          <a:p>
            <a:pPr marL="152396" lvl="1" indent="0" algn="l" rtl="0">
              <a:lnSpc>
                <a:spcPct val="90000"/>
              </a:lnSpc>
              <a:spcBef>
                <a:spcPts val="1000"/>
              </a:spcBef>
              <a:spcAft>
                <a:spcPts val="0"/>
              </a:spcAft>
              <a:buSzPts val="1800"/>
              <a:buNone/>
            </a:pPr>
            <a:endParaRPr sz="1800">
              <a:solidFill>
                <a:schemeClr val="dk2"/>
              </a:solidFill>
            </a:endParaRPr>
          </a:p>
          <a:p>
            <a:pPr marL="609585" lvl="1" indent="-457188" algn="l" rtl="0">
              <a:lnSpc>
                <a:spcPct val="90000"/>
              </a:lnSpc>
              <a:spcBef>
                <a:spcPts val="1000"/>
              </a:spcBef>
              <a:spcAft>
                <a:spcPts val="0"/>
              </a:spcAft>
              <a:buClr>
                <a:schemeClr val="dk2"/>
              </a:buClr>
              <a:buSzPts val="1800"/>
              <a:buChar char="•"/>
            </a:pPr>
            <a:r>
              <a:rPr lang="en-US" sz="1800">
                <a:solidFill>
                  <a:schemeClr val="dk2"/>
                </a:solidFill>
              </a:rPr>
              <a:t>The NCES publishes this AFR data for the State of Louisiana and its LEAs on a national level</a:t>
            </a:r>
            <a:endParaRPr>
              <a:solidFill>
                <a:schemeClr val="dk2"/>
              </a:solidFill>
            </a:endParaRPr>
          </a:p>
          <a:p>
            <a:pPr marL="152396" lvl="1" indent="0" algn="l" rtl="0">
              <a:lnSpc>
                <a:spcPct val="90000"/>
              </a:lnSpc>
              <a:spcBef>
                <a:spcPts val="1000"/>
              </a:spcBef>
              <a:spcAft>
                <a:spcPts val="0"/>
              </a:spcAft>
              <a:buSzPts val="1800"/>
              <a:buNone/>
            </a:pPr>
            <a:endParaRPr sz="1800">
              <a:solidFill>
                <a:schemeClr val="dk2"/>
              </a:solidFill>
            </a:endParaRPr>
          </a:p>
          <a:p>
            <a:pPr marL="609585" lvl="1" indent="-457188" algn="l" rtl="0">
              <a:lnSpc>
                <a:spcPct val="90000"/>
              </a:lnSpc>
              <a:spcBef>
                <a:spcPts val="1000"/>
              </a:spcBef>
              <a:spcAft>
                <a:spcPts val="0"/>
              </a:spcAft>
              <a:buClr>
                <a:schemeClr val="dk2"/>
              </a:buClr>
              <a:buSzPts val="1800"/>
              <a:buChar char="•"/>
            </a:pPr>
            <a:r>
              <a:rPr lang="en-US" sz="1800">
                <a:solidFill>
                  <a:schemeClr val="dk2"/>
                </a:solidFill>
              </a:rPr>
              <a:t>Various federal agencies, including the USDOE, utilize this data to make financial decisions about grant funding, to perform program evaluation, to perform comparisons among states, and to identify and target areas for improvement for the State of Louisiana</a:t>
            </a:r>
            <a:endParaRPr>
              <a:solidFill>
                <a:schemeClr val="dk2"/>
              </a:solidFill>
            </a:endParaRPr>
          </a:p>
          <a:p>
            <a:pPr marL="152396" lvl="0" indent="0" algn="l" rtl="0">
              <a:lnSpc>
                <a:spcPct val="90000"/>
              </a:lnSpc>
              <a:spcBef>
                <a:spcPts val="1000"/>
              </a:spcBef>
              <a:spcAft>
                <a:spcPts val="0"/>
              </a:spcAft>
              <a:buSzPts val="1800"/>
              <a:buNone/>
            </a:pPr>
            <a:endParaRPr>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6"/>
          <p:cNvSpPr txBox="1">
            <a:spLocks noGrp="1"/>
          </p:cNvSpPr>
          <p:nvPr>
            <p:ph type="title"/>
          </p:nvPr>
        </p:nvSpPr>
        <p:spPr>
          <a:xfrm>
            <a:off x="0" y="1855167"/>
            <a:ext cx="11937900" cy="1213500"/>
          </a:xfrm>
          <a:prstGeom prst="rect">
            <a:avLst/>
          </a:prstGeom>
          <a:noFill/>
          <a:ln>
            <a:noFill/>
          </a:ln>
        </p:spPr>
        <p:txBody>
          <a:bodyPr spcFirstLastPara="1" wrap="square" lIns="121900" tIns="121900" rIns="121900" bIns="121900" anchor="ctr" anchorCtr="0">
            <a:noAutofit/>
          </a:bodyPr>
          <a:lstStyle/>
          <a:p>
            <a:pPr marL="571500" lvl="0" indent="-571500" algn="l" rtl="0">
              <a:lnSpc>
                <a:spcPct val="90000"/>
              </a:lnSpc>
              <a:spcBef>
                <a:spcPts val="0"/>
              </a:spcBef>
              <a:spcAft>
                <a:spcPts val="0"/>
              </a:spcAft>
              <a:buClr>
                <a:schemeClr val="dk2"/>
              </a:buClr>
              <a:buSzPts val="2800"/>
              <a:buFont typeface="Noto Sans Symbols"/>
              <a:buChar char="⮚"/>
            </a:pPr>
            <a:r>
              <a:rPr lang="en-US" sz="4400">
                <a:solidFill>
                  <a:schemeClr val="dk2"/>
                </a:solidFill>
              </a:rPr>
              <a:t>Annual Financial Report (AFR) Data </a:t>
            </a:r>
            <a:endParaRPr sz="4400" b="1">
              <a:solidFill>
                <a:schemeClr val="dk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7"/>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What data is collected in the AFR?</a:t>
            </a:r>
            <a:endParaRPr sz="4000" b="1">
              <a:solidFill>
                <a:schemeClr val="dk2"/>
              </a:solidFill>
            </a:endParaRPr>
          </a:p>
        </p:txBody>
      </p:sp>
      <p:sp>
        <p:nvSpPr>
          <p:cNvPr id="528" name="Google Shape;528;p67"/>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495295" lvl="0" indent="-342899" algn="l" rtl="0">
              <a:lnSpc>
                <a:spcPct val="90000"/>
              </a:lnSpc>
              <a:spcBef>
                <a:spcPts val="1000"/>
              </a:spcBef>
              <a:spcAft>
                <a:spcPts val="0"/>
              </a:spcAft>
              <a:buClr>
                <a:schemeClr val="dk2"/>
              </a:buClr>
              <a:buSzPts val="1800"/>
              <a:buChar char="•"/>
            </a:pPr>
            <a:r>
              <a:rPr lang="en-US">
                <a:solidFill>
                  <a:schemeClr val="dk2"/>
                </a:solidFill>
              </a:rPr>
              <a:t>The AFR collects financial data, revenues and expenditures, at a very detailed level to satisfy reporting requirements.  </a:t>
            </a:r>
            <a:endParaRPr>
              <a:solidFill>
                <a:schemeClr val="dk2"/>
              </a:solidFill>
            </a:endParaRPr>
          </a:p>
          <a:p>
            <a:pPr marL="495295" lvl="0" indent="-342899" algn="l" rtl="0">
              <a:lnSpc>
                <a:spcPct val="90000"/>
              </a:lnSpc>
              <a:spcBef>
                <a:spcPts val="1000"/>
              </a:spcBef>
              <a:spcAft>
                <a:spcPts val="0"/>
              </a:spcAft>
              <a:buClr>
                <a:schemeClr val="dk2"/>
              </a:buClr>
              <a:buSzPts val="1800"/>
              <a:buChar char="•"/>
            </a:pPr>
            <a:r>
              <a:rPr lang="en-US">
                <a:solidFill>
                  <a:schemeClr val="dk2"/>
                </a:solidFill>
              </a:rPr>
              <a:t>Every transaction is tracked via the unique Keypunch Codes (KPC).  </a:t>
            </a:r>
            <a:endParaRPr>
              <a:solidFill>
                <a:schemeClr val="dk2"/>
              </a:solidFill>
            </a:endParaRPr>
          </a:p>
          <a:p>
            <a:pPr marL="495295" lvl="0" indent="-342899" algn="l" rtl="0">
              <a:lnSpc>
                <a:spcPct val="90000"/>
              </a:lnSpc>
              <a:spcBef>
                <a:spcPts val="1000"/>
              </a:spcBef>
              <a:spcAft>
                <a:spcPts val="0"/>
              </a:spcAft>
              <a:buClr>
                <a:schemeClr val="dk2"/>
              </a:buClr>
              <a:buSzPts val="1800"/>
              <a:buChar char="•"/>
            </a:pPr>
            <a:r>
              <a:rPr lang="en-US">
                <a:solidFill>
                  <a:schemeClr val="dk2"/>
                </a:solidFill>
              </a:rPr>
              <a:t>Individual transactions are identified and reported within the AFR system by funding source and type.  </a:t>
            </a:r>
            <a:endParaRPr>
              <a:solidFill>
                <a:schemeClr val="dk2"/>
              </a:solidFill>
            </a:endParaRPr>
          </a:p>
          <a:p>
            <a:pPr marL="914400" lvl="1" indent="-342900" algn="l" rtl="0">
              <a:lnSpc>
                <a:spcPct val="90000"/>
              </a:lnSpc>
              <a:spcBef>
                <a:spcPts val="1000"/>
              </a:spcBef>
              <a:spcAft>
                <a:spcPts val="0"/>
              </a:spcAft>
              <a:buClr>
                <a:schemeClr val="dk2"/>
              </a:buClr>
              <a:buSzPts val="1800"/>
              <a:buChar char="•"/>
            </a:pPr>
            <a:r>
              <a:rPr lang="en-US">
                <a:solidFill>
                  <a:schemeClr val="dk2"/>
                </a:solidFill>
              </a:rPr>
              <a:t>The funding source is designated by the fund designated by the columns on the form.</a:t>
            </a:r>
            <a:endParaRPr>
              <a:solidFill>
                <a:schemeClr val="dk2"/>
              </a:solidFill>
            </a:endParaRPr>
          </a:p>
          <a:p>
            <a:pPr marL="914400" lvl="1" indent="-342900" algn="l" rtl="0">
              <a:lnSpc>
                <a:spcPct val="90000"/>
              </a:lnSpc>
              <a:spcBef>
                <a:spcPts val="1000"/>
              </a:spcBef>
              <a:spcAft>
                <a:spcPts val="0"/>
              </a:spcAft>
              <a:buClr>
                <a:schemeClr val="dk2"/>
              </a:buClr>
              <a:buSzPts val="1800"/>
              <a:buChar char="•"/>
            </a:pPr>
            <a:r>
              <a:rPr lang="en-US">
                <a:solidFill>
                  <a:schemeClr val="dk2"/>
                </a:solidFill>
              </a:rPr>
              <a:t>The type of transaction is identified by the Object and Function which are defined in the Louisiana Accounting and Uniform Governmental Handbook (LAUGH).  </a:t>
            </a:r>
            <a:endParaRPr>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8"/>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Revenue Section</a:t>
            </a:r>
            <a:endParaRPr>
              <a:solidFill>
                <a:schemeClr val="dk2"/>
              </a:solidFill>
            </a:endParaRPr>
          </a:p>
        </p:txBody>
      </p:sp>
      <p:sp>
        <p:nvSpPr>
          <p:cNvPr id="535" name="Google Shape;535;p68"/>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1104880" lvl="1" indent="-342900" algn="l" rtl="0">
              <a:spcBef>
                <a:spcPts val="500"/>
              </a:spcBef>
              <a:spcAft>
                <a:spcPts val="0"/>
              </a:spcAft>
              <a:buClr>
                <a:schemeClr val="dk2"/>
              </a:buClr>
              <a:buSzPts val="1800"/>
              <a:buChar char="•"/>
            </a:pPr>
            <a:r>
              <a:rPr lang="en-US">
                <a:solidFill>
                  <a:schemeClr val="dk2"/>
                </a:solidFill>
              </a:rPr>
              <a:t>Revenues are reported by type and by fund in three categories on the AFR including:</a:t>
            </a:r>
            <a:endParaRPr>
              <a:solidFill>
                <a:schemeClr val="dk2"/>
              </a:solidFill>
            </a:endParaRPr>
          </a:p>
          <a:p>
            <a:pPr marL="1371600" lvl="2" indent="-342900" algn="l" rtl="0">
              <a:spcBef>
                <a:spcPts val="500"/>
              </a:spcBef>
              <a:spcAft>
                <a:spcPts val="0"/>
              </a:spcAft>
              <a:buClr>
                <a:schemeClr val="dk2"/>
              </a:buClr>
              <a:buSzPts val="1800"/>
              <a:buChar char="•"/>
            </a:pPr>
            <a:r>
              <a:rPr lang="en-US">
                <a:solidFill>
                  <a:schemeClr val="dk2"/>
                </a:solidFill>
              </a:rPr>
              <a:t>Local</a:t>
            </a:r>
            <a:endParaRPr>
              <a:solidFill>
                <a:schemeClr val="dk2"/>
              </a:solidFill>
            </a:endParaRPr>
          </a:p>
          <a:p>
            <a:pPr marL="1371600" lvl="2" indent="-342900" algn="l" rtl="0">
              <a:spcBef>
                <a:spcPts val="500"/>
              </a:spcBef>
              <a:spcAft>
                <a:spcPts val="0"/>
              </a:spcAft>
              <a:buClr>
                <a:schemeClr val="dk2"/>
              </a:buClr>
              <a:buSzPts val="1800"/>
              <a:buChar char="•"/>
            </a:pPr>
            <a:r>
              <a:rPr lang="en-US">
                <a:solidFill>
                  <a:schemeClr val="dk2"/>
                </a:solidFill>
              </a:rPr>
              <a:t>State</a:t>
            </a:r>
            <a:endParaRPr>
              <a:solidFill>
                <a:schemeClr val="dk2"/>
              </a:solidFill>
            </a:endParaRPr>
          </a:p>
          <a:p>
            <a:pPr marL="1371600" lvl="2" indent="-342900" algn="l" rtl="0">
              <a:spcBef>
                <a:spcPts val="500"/>
              </a:spcBef>
              <a:spcAft>
                <a:spcPts val="0"/>
              </a:spcAft>
              <a:buClr>
                <a:schemeClr val="dk2"/>
              </a:buClr>
              <a:buSzPts val="1800"/>
              <a:buChar char="•"/>
            </a:pPr>
            <a:r>
              <a:rPr lang="en-US">
                <a:solidFill>
                  <a:schemeClr val="dk2"/>
                </a:solidFill>
              </a:rPr>
              <a:t>Federal</a:t>
            </a:r>
            <a:endParaRPr>
              <a:solidFill>
                <a:schemeClr val="dk2"/>
              </a:solidFill>
            </a:endParaRPr>
          </a:p>
          <a:p>
            <a:pPr marL="1371600" lvl="0" indent="0" algn="l" rtl="0">
              <a:spcBef>
                <a:spcPts val="1000"/>
              </a:spcBef>
              <a:spcAft>
                <a:spcPts val="0"/>
              </a:spcAft>
              <a:buNone/>
            </a:pPr>
            <a:endParaRPr>
              <a:solidFill>
                <a:schemeClr val="dk2"/>
              </a:solidFill>
            </a:endParaRPr>
          </a:p>
          <a:p>
            <a:pPr marL="914400" lvl="1" indent="-342900" algn="l" rtl="0">
              <a:spcBef>
                <a:spcPts val="500"/>
              </a:spcBef>
              <a:spcAft>
                <a:spcPts val="0"/>
              </a:spcAft>
              <a:buClr>
                <a:schemeClr val="dk2"/>
              </a:buClr>
              <a:buSzPts val="1800"/>
              <a:buChar char="•"/>
            </a:pPr>
            <a:r>
              <a:rPr lang="en-US">
                <a:solidFill>
                  <a:schemeClr val="dk2"/>
                </a:solidFill>
              </a:rPr>
              <a:t>Specific types of revenues are listed in each category</a:t>
            </a:r>
            <a:endParaRPr>
              <a:solidFill>
                <a:schemeClr val="dk2"/>
              </a:solidFill>
            </a:endParaRPr>
          </a:p>
          <a:p>
            <a:pPr marL="914400" lvl="0" indent="0" algn="l" rtl="0">
              <a:spcBef>
                <a:spcPts val="1000"/>
              </a:spcBef>
              <a:spcAft>
                <a:spcPts val="0"/>
              </a:spcAft>
              <a:buNone/>
            </a:pPr>
            <a:endParaRPr>
              <a:solidFill>
                <a:schemeClr val="dk2"/>
              </a:solidFill>
            </a:endParaRPr>
          </a:p>
          <a:p>
            <a:pPr marL="914400" lvl="1" indent="-342900" algn="l" rtl="0">
              <a:spcBef>
                <a:spcPts val="500"/>
              </a:spcBef>
              <a:spcAft>
                <a:spcPts val="0"/>
              </a:spcAft>
              <a:buClr>
                <a:schemeClr val="dk2"/>
              </a:buClr>
              <a:buSzPts val="1800"/>
              <a:buChar char="•"/>
            </a:pPr>
            <a:r>
              <a:rPr lang="en-US">
                <a:solidFill>
                  <a:schemeClr val="dk2"/>
                </a:solidFill>
              </a:rPr>
              <a:t>For some revenue types, the funds column(s) are blocked from reporting to indicate accurate reporting formats.  </a:t>
            </a:r>
            <a:endParaRPr>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9"/>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What is the AFR reporting format for Revenues?</a:t>
            </a:r>
            <a:endParaRPr sz="4000" b="1">
              <a:solidFill>
                <a:schemeClr val="dk2"/>
              </a:solidFill>
            </a:endParaRPr>
          </a:p>
        </p:txBody>
      </p:sp>
      <p:sp>
        <p:nvSpPr>
          <p:cNvPr id="541" name="Google Shape;541;p69"/>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152396" lvl="0" indent="0" algn="just" rtl="0">
              <a:lnSpc>
                <a:spcPct val="90000"/>
              </a:lnSpc>
              <a:spcBef>
                <a:spcPts val="1000"/>
              </a:spcBef>
              <a:spcAft>
                <a:spcPts val="0"/>
              </a:spcAft>
              <a:buSzPts val="1800"/>
              <a:buNone/>
            </a:pPr>
            <a:endParaRPr/>
          </a:p>
          <a:p>
            <a:pPr marL="152396" lvl="0" indent="0" algn="l" rtl="0">
              <a:lnSpc>
                <a:spcPct val="90000"/>
              </a:lnSpc>
              <a:spcBef>
                <a:spcPts val="1000"/>
              </a:spcBef>
              <a:spcAft>
                <a:spcPts val="0"/>
              </a:spcAft>
              <a:buSzPts val="1800"/>
              <a:buNone/>
            </a:pPr>
            <a:endParaRPr/>
          </a:p>
        </p:txBody>
      </p:sp>
      <p:pic>
        <p:nvPicPr>
          <p:cNvPr id="542" name="Google Shape;542;p69"/>
          <p:cNvPicPr preferRelativeResize="0"/>
          <p:nvPr/>
        </p:nvPicPr>
        <p:blipFill>
          <a:blip r:embed="rId3">
            <a:alphaModFix/>
          </a:blip>
          <a:stretch>
            <a:fillRect/>
          </a:stretch>
        </p:blipFill>
        <p:spPr>
          <a:xfrm>
            <a:off x="858425" y="1471600"/>
            <a:ext cx="10480376" cy="47425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0"/>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What is the AFR reporting format for Revenues?</a:t>
            </a:r>
            <a:endParaRPr sz="4000" b="1">
              <a:solidFill>
                <a:schemeClr val="dk2"/>
              </a:solidFill>
            </a:endParaRPr>
          </a:p>
        </p:txBody>
      </p:sp>
      <p:sp>
        <p:nvSpPr>
          <p:cNvPr id="548" name="Google Shape;548;p70"/>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152396" lvl="0" indent="0" algn="just" rtl="0">
              <a:lnSpc>
                <a:spcPct val="90000"/>
              </a:lnSpc>
              <a:spcBef>
                <a:spcPts val="1000"/>
              </a:spcBef>
              <a:spcAft>
                <a:spcPts val="0"/>
              </a:spcAft>
              <a:buSzPts val="1800"/>
              <a:buNone/>
            </a:pPr>
            <a:endParaRPr/>
          </a:p>
          <a:p>
            <a:pPr marL="152396" lvl="0" indent="0" algn="l" rtl="0">
              <a:lnSpc>
                <a:spcPct val="90000"/>
              </a:lnSpc>
              <a:spcBef>
                <a:spcPts val="1000"/>
              </a:spcBef>
              <a:spcAft>
                <a:spcPts val="0"/>
              </a:spcAft>
              <a:buSzPts val="1800"/>
              <a:buNone/>
            </a:pPr>
            <a:endParaRPr/>
          </a:p>
        </p:txBody>
      </p:sp>
      <p:pic>
        <p:nvPicPr>
          <p:cNvPr id="549" name="Google Shape;549;p70"/>
          <p:cNvPicPr preferRelativeResize="0"/>
          <p:nvPr/>
        </p:nvPicPr>
        <p:blipFill>
          <a:blip r:embed="rId3">
            <a:alphaModFix/>
          </a:blip>
          <a:stretch>
            <a:fillRect/>
          </a:stretch>
        </p:blipFill>
        <p:spPr>
          <a:xfrm>
            <a:off x="613175" y="1751775"/>
            <a:ext cx="10952024" cy="45448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1"/>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What is the AFR reporting format for Revenues?</a:t>
            </a:r>
            <a:endParaRPr sz="4000" b="1">
              <a:solidFill>
                <a:schemeClr val="dk2"/>
              </a:solidFill>
            </a:endParaRPr>
          </a:p>
        </p:txBody>
      </p:sp>
      <p:sp>
        <p:nvSpPr>
          <p:cNvPr id="555" name="Google Shape;555;p71"/>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152396" lvl="0" indent="0" algn="just" rtl="0">
              <a:lnSpc>
                <a:spcPct val="90000"/>
              </a:lnSpc>
              <a:spcBef>
                <a:spcPts val="1000"/>
              </a:spcBef>
              <a:spcAft>
                <a:spcPts val="0"/>
              </a:spcAft>
              <a:buSzPts val="1800"/>
              <a:buNone/>
            </a:pPr>
            <a:endParaRPr/>
          </a:p>
          <a:p>
            <a:pPr marL="152396" lvl="0" indent="0" algn="l" rtl="0">
              <a:lnSpc>
                <a:spcPct val="90000"/>
              </a:lnSpc>
              <a:spcBef>
                <a:spcPts val="1000"/>
              </a:spcBef>
              <a:spcAft>
                <a:spcPts val="0"/>
              </a:spcAft>
              <a:buSzPts val="1800"/>
              <a:buNone/>
            </a:pPr>
            <a:endParaRPr/>
          </a:p>
        </p:txBody>
      </p:sp>
      <p:pic>
        <p:nvPicPr>
          <p:cNvPr id="556" name="Google Shape;556;p71"/>
          <p:cNvPicPr preferRelativeResize="0"/>
          <p:nvPr/>
        </p:nvPicPr>
        <p:blipFill>
          <a:blip r:embed="rId3">
            <a:alphaModFix/>
          </a:blip>
          <a:stretch>
            <a:fillRect/>
          </a:stretch>
        </p:blipFill>
        <p:spPr>
          <a:xfrm>
            <a:off x="573425" y="1592025"/>
            <a:ext cx="11123851" cy="467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0" y="568233"/>
            <a:ext cx="96056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LAUGH Components</a:t>
            </a:r>
            <a:endParaRPr sz="4000" b="1">
              <a:solidFill>
                <a:schemeClr val="dk2"/>
              </a:solidFill>
            </a:endParaRPr>
          </a:p>
        </p:txBody>
      </p:sp>
      <p:sp>
        <p:nvSpPr>
          <p:cNvPr id="162" name="Google Shape;162;p27"/>
          <p:cNvSpPr txBox="1">
            <a:spLocks noGrp="1"/>
          </p:cNvSpPr>
          <p:nvPr>
            <p:ph type="body" idx="1"/>
          </p:nvPr>
        </p:nvSpPr>
        <p:spPr>
          <a:xfrm>
            <a:off x="0" y="1781833"/>
            <a:ext cx="9605600" cy="4448800"/>
          </a:xfrm>
          <a:prstGeom prst="rect">
            <a:avLst/>
          </a:prstGeom>
          <a:noFill/>
          <a:ln>
            <a:noFill/>
          </a:ln>
        </p:spPr>
        <p:txBody>
          <a:bodyPr spcFirstLastPara="1" wrap="square" lIns="91425" tIns="91425" rIns="91425" bIns="91425" anchor="t" anchorCtr="0">
            <a:noAutofit/>
          </a:bodyPr>
          <a:lstStyle/>
          <a:p>
            <a:pPr marL="152396" lvl="0" indent="0" algn="ctr" rtl="0">
              <a:lnSpc>
                <a:spcPct val="90000"/>
              </a:lnSpc>
              <a:spcBef>
                <a:spcPts val="1000"/>
              </a:spcBef>
              <a:spcAft>
                <a:spcPts val="0"/>
              </a:spcAft>
              <a:buSzPts val="1800"/>
              <a:buNone/>
            </a:pPr>
            <a:r>
              <a:rPr lang="en-US" sz="3000">
                <a:solidFill>
                  <a:schemeClr val="dk2"/>
                </a:solidFill>
              </a:rPr>
              <a:t>LAUGH includes detailed descriptions and guidance for:</a:t>
            </a:r>
            <a:endParaRPr>
              <a:solidFill>
                <a:schemeClr val="dk2"/>
              </a:solidFill>
            </a:endParaRPr>
          </a:p>
          <a:p>
            <a:pPr marL="152396" lvl="0" indent="0" algn="ctr" rtl="0">
              <a:lnSpc>
                <a:spcPct val="90000"/>
              </a:lnSpc>
              <a:spcBef>
                <a:spcPts val="1000"/>
              </a:spcBef>
              <a:spcAft>
                <a:spcPts val="0"/>
              </a:spcAft>
              <a:buSzPts val="1800"/>
              <a:buNone/>
            </a:pPr>
            <a:endParaRPr sz="3000">
              <a:solidFill>
                <a:schemeClr val="dk2"/>
              </a:solidFill>
            </a:endParaRPr>
          </a:p>
          <a:p>
            <a:pPr marL="609585" lvl="0" indent="-457188" algn="l" rtl="0">
              <a:lnSpc>
                <a:spcPct val="90000"/>
              </a:lnSpc>
              <a:spcBef>
                <a:spcPts val="1000"/>
              </a:spcBef>
              <a:spcAft>
                <a:spcPts val="0"/>
              </a:spcAft>
              <a:buClr>
                <a:schemeClr val="dk2"/>
              </a:buClr>
              <a:buSzPts val="1800"/>
              <a:buChar char="•"/>
            </a:pPr>
            <a:r>
              <a:rPr lang="en-US">
                <a:solidFill>
                  <a:schemeClr val="dk2"/>
                </a:solidFill>
              </a:rPr>
              <a:t>Measurement focus and basis of accounting</a:t>
            </a:r>
            <a:endParaRPr>
              <a:solidFill>
                <a:schemeClr val="dk2"/>
              </a:solidFill>
            </a:endParaRPr>
          </a:p>
          <a:p>
            <a:pPr marL="1219170" lvl="1" indent="-457188" algn="l" rtl="0">
              <a:lnSpc>
                <a:spcPct val="90000"/>
              </a:lnSpc>
              <a:spcBef>
                <a:spcPts val="500"/>
              </a:spcBef>
              <a:spcAft>
                <a:spcPts val="0"/>
              </a:spcAft>
              <a:buClr>
                <a:schemeClr val="dk2"/>
              </a:buClr>
              <a:buSzPts val="1800"/>
              <a:buFont typeface="Courier New"/>
              <a:buChar char="o"/>
            </a:pPr>
            <a:r>
              <a:rPr lang="en-US" sz="2000">
                <a:solidFill>
                  <a:schemeClr val="dk2"/>
                </a:solidFill>
              </a:rPr>
              <a:t>Fund Accounting (Modified Accrual) vs. Government-Wide (Full Accrual) </a:t>
            </a:r>
            <a:r>
              <a:rPr lang="en-US">
                <a:solidFill>
                  <a:schemeClr val="dk2"/>
                </a:solidFill>
              </a:rPr>
              <a:t>     </a:t>
            </a:r>
            <a:endParaRPr>
              <a:solidFill>
                <a:schemeClr val="dk2"/>
              </a:solidFill>
            </a:endParaRPr>
          </a:p>
          <a:p>
            <a:pPr marL="609585" lvl="0" indent="-457188" algn="l" rtl="0">
              <a:lnSpc>
                <a:spcPct val="90000"/>
              </a:lnSpc>
              <a:spcBef>
                <a:spcPts val="1000"/>
              </a:spcBef>
              <a:spcAft>
                <a:spcPts val="0"/>
              </a:spcAft>
              <a:buClr>
                <a:schemeClr val="dk2"/>
              </a:buClr>
              <a:buSzPts val="1800"/>
              <a:buFont typeface="Arial"/>
              <a:buChar char="•"/>
            </a:pPr>
            <a:r>
              <a:rPr lang="en-US">
                <a:solidFill>
                  <a:schemeClr val="dk2"/>
                </a:solidFill>
              </a:rPr>
              <a:t>Account classification structure</a:t>
            </a:r>
            <a:endParaRPr>
              <a:solidFill>
                <a:schemeClr val="dk2"/>
              </a:solidFill>
            </a:endParaRPr>
          </a:p>
          <a:p>
            <a:pPr marL="1219170" lvl="1" indent="-457188" algn="l" rtl="0">
              <a:lnSpc>
                <a:spcPct val="90000"/>
              </a:lnSpc>
              <a:spcBef>
                <a:spcPts val="500"/>
              </a:spcBef>
              <a:spcAft>
                <a:spcPts val="0"/>
              </a:spcAft>
              <a:buClr>
                <a:schemeClr val="dk2"/>
              </a:buClr>
              <a:buSzPts val="1800"/>
              <a:buFont typeface="Courier New"/>
              <a:buChar char="o"/>
            </a:pPr>
            <a:r>
              <a:rPr lang="en-US" sz="2000">
                <a:solidFill>
                  <a:schemeClr val="dk2"/>
                </a:solidFill>
              </a:rPr>
              <a:t>Fund, Source, Object, Function, and Balance Sheet Accounts</a:t>
            </a:r>
            <a:endParaRPr>
              <a:solidFill>
                <a:schemeClr val="dk2"/>
              </a:solidFill>
            </a:endParaRPr>
          </a:p>
          <a:p>
            <a:pPr marL="609585" lvl="0" indent="-457188" algn="l" rtl="0">
              <a:lnSpc>
                <a:spcPct val="90000"/>
              </a:lnSpc>
              <a:spcBef>
                <a:spcPts val="1000"/>
              </a:spcBef>
              <a:spcAft>
                <a:spcPts val="0"/>
              </a:spcAft>
              <a:buClr>
                <a:schemeClr val="dk2"/>
              </a:buClr>
              <a:buSzPts val="1800"/>
              <a:buFont typeface="Arial"/>
              <a:buChar char="•"/>
            </a:pPr>
            <a:r>
              <a:rPr lang="en-US">
                <a:solidFill>
                  <a:schemeClr val="dk2"/>
                </a:solidFill>
              </a:rPr>
              <a:t>Fund classifications</a:t>
            </a:r>
            <a:endParaRPr>
              <a:solidFill>
                <a:schemeClr val="dk2"/>
              </a:solidFill>
            </a:endParaRPr>
          </a:p>
          <a:p>
            <a:pPr marL="1219170" lvl="1" indent="-457188" algn="l" rtl="0">
              <a:lnSpc>
                <a:spcPct val="90000"/>
              </a:lnSpc>
              <a:spcBef>
                <a:spcPts val="500"/>
              </a:spcBef>
              <a:spcAft>
                <a:spcPts val="0"/>
              </a:spcAft>
              <a:buClr>
                <a:schemeClr val="dk2"/>
              </a:buClr>
              <a:buSzPts val="1800"/>
              <a:buFont typeface="Courier New"/>
              <a:buChar char="o"/>
            </a:pPr>
            <a:r>
              <a:rPr lang="en-US" sz="2000">
                <a:solidFill>
                  <a:schemeClr val="dk2"/>
                </a:solidFill>
              </a:rPr>
              <a:t>Governmental, Proprietary, Fiduciary</a:t>
            </a:r>
            <a:endParaRPr>
              <a:solidFill>
                <a:schemeClr val="dk2"/>
              </a:solidFill>
            </a:endParaRPr>
          </a:p>
          <a:p>
            <a:pPr marL="609585" lvl="0" indent="-457188" algn="l" rtl="0">
              <a:lnSpc>
                <a:spcPct val="90000"/>
              </a:lnSpc>
              <a:spcBef>
                <a:spcPts val="1000"/>
              </a:spcBef>
              <a:spcAft>
                <a:spcPts val="0"/>
              </a:spcAft>
              <a:buClr>
                <a:schemeClr val="dk2"/>
              </a:buClr>
              <a:buSzPts val="1800"/>
              <a:buFont typeface="Arial"/>
              <a:buChar char="•"/>
            </a:pPr>
            <a:r>
              <a:rPr lang="en-US">
                <a:solidFill>
                  <a:schemeClr val="dk2"/>
                </a:solidFill>
              </a:rPr>
              <a:t>Revenue Account Codes</a:t>
            </a:r>
            <a:endParaRPr>
              <a:solidFill>
                <a:schemeClr val="dk2"/>
              </a:solidFill>
            </a:endParaRPr>
          </a:p>
          <a:p>
            <a:pPr marL="1219170" lvl="1" indent="-457188" algn="l" rtl="0">
              <a:lnSpc>
                <a:spcPct val="90000"/>
              </a:lnSpc>
              <a:spcBef>
                <a:spcPts val="500"/>
              </a:spcBef>
              <a:spcAft>
                <a:spcPts val="0"/>
              </a:spcAft>
              <a:buClr>
                <a:schemeClr val="dk2"/>
              </a:buClr>
              <a:buSzPts val="1800"/>
              <a:buFont typeface="Courier New"/>
              <a:buChar char="o"/>
            </a:pPr>
            <a:r>
              <a:rPr lang="en-US" sz="2000">
                <a:solidFill>
                  <a:schemeClr val="dk2"/>
                </a:solidFill>
              </a:rPr>
              <a:t>Local, State, or Federal revenue source</a:t>
            </a:r>
            <a:endParaRPr>
              <a:solidFill>
                <a:schemeClr val="dk2"/>
              </a:solidFill>
            </a:endParaRPr>
          </a:p>
          <a:p>
            <a:pPr marL="761981" lvl="1" indent="0" algn="l" rtl="0">
              <a:lnSpc>
                <a:spcPct val="90000"/>
              </a:lnSpc>
              <a:spcBef>
                <a:spcPts val="500"/>
              </a:spcBef>
              <a:spcAft>
                <a:spcPts val="0"/>
              </a:spcAft>
              <a:buSzPts val="18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2"/>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Sample State &amp; Federal Source Coding Guidance</a:t>
            </a:r>
            <a:endParaRPr>
              <a:solidFill>
                <a:schemeClr val="dk2"/>
              </a:solidFill>
            </a:endParaRPr>
          </a:p>
        </p:txBody>
      </p:sp>
      <p:sp>
        <p:nvSpPr>
          <p:cNvPr id="563" name="Google Shape;563;p72"/>
          <p:cNvSpPr txBox="1">
            <a:spLocks noGrp="1"/>
          </p:cNvSpPr>
          <p:nvPr>
            <p:ph type="body" idx="1"/>
          </p:nvPr>
        </p:nvSpPr>
        <p:spPr>
          <a:xfrm>
            <a:off x="573458" y="17817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564" name="Google Shape;564;p72"/>
          <p:cNvPicPr preferRelativeResize="0"/>
          <p:nvPr/>
        </p:nvPicPr>
        <p:blipFill>
          <a:blip r:embed="rId3">
            <a:alphaModFix/>
          </a:blip>
          <a:stretch>
            <a:fillRect/>
          </a:stretch>
        </p:blipFill>
        <p:spPr>
          <a:xfrm>
            <a:off x="1943250" y="1499900"/>
            <a:ext cx="7565501" cy="1575350"/>
          </a:xfrm>
          <a:prstGeom prst="rect">
            <a:avLst/>
          </a:prstGeom>
          <a:noFill/>
          <a:ln>
            <a:noFill/>
          </a:ln>
        </p:spPr>
      </p:pic>
      <p:pic>
        <p:nvPicPr>
          <p:cNvPr id="565" name="Google Shape;565;p72"/>
          <p:cNvPicPr preferRelativeResize="0"/>
          <p:nvPr/>
        </p:nvPicPr>
        <p:blipFill>
          <a:blip r:embed="rId4">
            <a:alphaModFix/>
          </a:blip>
          <a:stretch>
            <a:fillRect/>
          </a:stretch>
        </p:blipFill>
        <p:spPr>
          <a:xfrm>
            <a:off x="1886650" y="3212925"/>
            <a:ext cx="7622099" cy="3010075"/>
          </a:xfrm>
          <a:prstGeom prst="rect">
            <a:avLst/>
          </a:prstGeom>
          <a:noFill/>
          <a:ln>
            <a:noFill/>
          </a:ln>
        </p:spPr>
      </p:pic>
      <p:sp>
        <p:nvSpPr>
          <p:cNvPr id="566" name="Google Shape;566;p72"/>
          <p:cNvSpPr txBox="1"/>
          <p:nvPr/>
        </p:nvSpPr>
        <p:spPr>
          <a:xfrm>
            <a:off x="9414425" y="2443225"/>
            <a:ext cx="79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67" name="Google Shape;567;p72"/>
          <p:cNvSpPr txBox="1"/>
          <p:nvPr/>
        </p:nvSpPr>
        <p:spPr>
          <a:xfrm>
            <a:off x="10669050" y="2264000"/>
            <a:ext cx="79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3"/>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Revenue Coding Sample</a:t>
            </a:r>
            <a:endParaRPr>
              <a:solidFill>
                <a:schemeClr val="dk2"/>
              </a:solidFill>
            </a:endParaRPr>
          </a:p>
        </p:txBody>
      </p:sp>
      <p:sp>
        <p:nvSpPr>
          <p:cNvPr id="574" name="Google Shape;574;p73"/>
          <p:cNvSpPr txBox="1">
            <a:spLocks noGrp="1"/>
          </p:cNvSpPr>
          <p:nvPr>
            <p:ph type="body" idx="1"/>
          </p:nvPr>
        </p:nvSpPr>
        <p:spPr>
          <a:xfrm>
            <a:off x="573425" y="2192326"/>
            <a:ext cx="11045100" cy="4074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000" dirty="0">
                <a:solidFill>
                  <a:schemeClr val="dk2"/>
                </a:solidFill>
              </a:rPr>
              <a:t>State Revenue Coding Sample:</a:t>
            </a:r>
            <a:endParaRPr sz="2000" dirty="0">
              <a:solidFill>
                <a:schemeClr val="dk2"/>
              </a:solidFill>
            </a:endParaRPr>
          </a:p>
          <a:p>
            <a:pPr marL="1371600" lvl="2" indent="-355600" algn="l" rtl="0">
              <a:spcBef>
                <a:spcPts val="500"/>
              </a:spcBef>
              <a:spcAft>
                <a:spcPts val="0"/>
              </a:spcAft>
              <a:buClr>
                <a:schemeClr val="dk2"/>
              </a:buClr>
              <a:buSzPts val="2000"/>
              <a:buChar char="•"/>
            </a:pPr>
            <a:r>
              <a:rPr lang="en-US" sz="2000" dirty="0">
                <a:solidFill>
                  <a:schemeClr val="dk2"/>
                </a:solidFill>
              </a:rPr>
              <a:t>How should I code MFP revenue received?</a:t>
            </a:r>
            <a:endParaRPr sz="2000" dirty="0">
              <a:solidFill>
                <a:schemeClr val="dk2"/>
              </a:solidFill>
            </a:endParaRPr>
          </a:p>
          <a:p>
            <a:pPr marL="1371600" lvl="2" indent="-355600" algn="l" rtl="0">
              <a:spcBef>
                <a:spcPts val="500"/>
              </a:spcBef>
              <a:spcAft>
                <a:spcPts val="0"/>
              </a:spcAft>
              <a:buClr>
                <a:schemeClr val="dk2"/>
              </a:buClr>
              <a:buSzPts val="2000"/>
              <a:buChar char="•"/>
            </a:pPr>
            <a:r>
              <a:rPr lang="en-US" sz="2000" dirty="0">
                <a:solidFill>
                  <a:schemeClr val="dk2"/>
                </a:solidFill>
              </a:rPr>
              <a:t>MFP Funds should be coded to KPC 4300 ; Revenue account code 3110; Column 4 (General Funds)</a:t>
            </a:r>
            <a:endParaRPr sz="2000" dirty="0">
              <a:solidFill>
                <a:schemeClr val="dk2"/>
              </a:solidFill>
            </a:endParaRPr>
          </a:p>
          <a:p>
            <a:pPr marL="0" lvl="0" indent="0" algn="l" rtl="0">
              <a:spcBef>
                <a:spcPts val="1000"/>
              </a:spcBef>
              <a:spcAft>
                <a:spcPts val="0"/>
              </a:spcAft>
              <a:buNone/>
            </a:pPr>
            <a:endParaRPr sz="2000" dirty="0">
              <a:solidFill>
                <a:schemeClr val="dk2"/>
              </a:solidFill>
            </a:endParaRPr>
          </a:p>
          <a:p>
            <a:pPr marL="0" lvl="0" indent="0" algn="l" rtl="0">
              <a:spcBef>
                <a:spcPts val="1000"/>
              </a:spcBef>
              <a:spcAft>
                <a:spcPts val="0"/>
              </a:spcAft>
              <a:buNone/>
            </a:pPr>
            <a:endParaRPr sz="2000" dirty="0">
              <a:solidFill>
                <a:schemeClr val="dk2"/>
              </a:solidFill>
            </a:endParaRPr>
          </a:p>
          <a:p>
            <a:pPr marL="0" lvl="0" indent="0" algn="l" rtl="0">
              <a:spcBef>
                <a:spcPts val="1000"/>
              </a:spcBef>
              <a:spcAft>
                <a:spcPts val="0"/>
              </a:spcAft>
              <a:buNone/>
            </a:pPr>
            <a:r>
              <a:rPr lang="en-US" sz="2000" dirty="0">
                <a:solidFill>
                  <a:schemeClr val="dk2"/>
                </a:solidFill>
              </a:rPr>
              <a:t>Federal Revenue Coding Sample:</a:t>
            </a:r>
            <a:endParaRPr sz="2000" dirty="0">
              <a:solidFill>
                <a:schemeClr val="dk2"/>
              </a:solidFill>
            </a:endParaRPr>
          </a:p>
          <a:p>
            <a:pPr marL="1371600" lvl="2" indent="-355600" algn="l" rtl="0">
              <a:spcBef>
                <a:spcPts val="500"/>
              </a:spcBef>
              <a:spcAft>
                <a:spcPts val="0"/>
              </a:spcAft>
              <a:buClr>
                <a:schemeClr val="dk2"/>
              </a:buClr>
              <a:buSzPts val="2000"/>
              <a:buChar char="•"/>
            </a:pPr>
            <a:r>
              <a:rPr lang="en-US" sz="2000" dirty="0">
                <a:solidFill>
                  <a:schemeClr val="dk2"/>
                </a:solidFill>
              </a:rPr>
              <a:t>How should I code Title I, Part A revenue received?</a:t>
            </a:r>
            <a:endParaRPr sz="2000" dirty="0">
              <a:solidFill>
                <a:schemeClr val="dk2"/>
              </a:solidFill>
            </a:endParaRPr>
          </a:p>
          <a:p>
            <a:pPr marL="1371600" lvl="2" indent="-355600" algn="l" rtl="0">
              <a:spcBef>
                <a:spcPts val="500"/>
              </a:spcBef>
              <a:spcAft>
                <a:spcPts val="0"/>
              </a:spcAft>
              <a:buClr>
                <a:schemeClr val="dk2"/>
              </a:buClr>
              <a:buSzPts val="2000"/>
              <a:buChar char="•"/>
            </a:pPr>
            <a:r>
              <a:rPr lang="en-US" sz="2000" dirty="0">
                <a:solidFill>
                  <a:schemeClr val="dk2"/>
                </a:solidFill>
              </a:rPr>
              <a:t>Title I, Part A funds should be coded to KPC 10700; Revenue account code 4541; Column 6 (Federal ESSA Funds)</a:t>
            </a:r>
            <a:endParaRPr sz="2000" dirty="0">
              <a:solidFill>
                <a:schemeClr val="dk2"/>
              </a:solidFill>
            </a:endParaRPr>
          </a:p>
          <a:p>
            <a:pPr marL="0" lvl="0" indent="0" algn="l" rtl="0">
              <a:spcBef>
                <a:spcPts val="1000"/>
              </a:spcBef>
              <a:spcAft>
                <a:spcPts val="0"/>
              </a:spcAft>
              <a:buNone/>
            </a:pPr>
            <a:endParaRPr sz="2000" dirty="0">
              <a:solidFill>
                <a:schemeClr val="dk2"/>
              </a:solidFill>
            </a:endParaRPr>
          </a:p>
          <a:p>
            <a:pPr marL="0" lvl="0" indent="0" algn="l" rtl="0">
              <a:spcBef>
                <a:spcPts val="1000"/>
              </a:spcBef>
              <a:spcAft>
                <a:spcPts val="0"/>
              </a:spcAft>
              <a:buNone/>
            </a:pPr>
            <a:endParaRPr sz="2000" dirty="0">
              <a:solidFill>
                <a:schemeClr val="dk2"/>
              </a:solidFill>
            </a:endParaRPr>
          </a:p>
          <a:p>
            <a:pPr marL="0" lvl="0" indent="0" algn="l" rtl="0">
              <a:spcBef>
                <a:spcPts val="1000"/>
              </a:spcBef>
              <a:spcAft>
                <a:spcPts val="0"/>
              </a:spcAft>
              <a:buNone/>
            </a:pPr>
            <a:endParaRPr sz="2000" dirty="0">
              <a:solidFill>
                <a:schemeClr val="dk2"/>
              </a:solidFill>
            </a:endParaRPr>
          </a:p>
        </p:txBody>
      </p:sp>
      <p:pic>
        <p:nvPicPr>
          <p:cNvPr id="575" name="Google Shape;575;p73"/>
          <p:cNvPicPr preferRelativeResize="0"/>
          <p:nvPr/>
        </p:nvPicPr>
        <p:blipFill>
          <a:blip r:embed="rId3">
            <a:alphaModFix/>
          </a:blip>
          <a:stretch>
            <a:fillRect/>
          </a:stretch>
        </p:blipFill>
        <p:spPr>
          <a:xfrm>
            <a:off x="2039074" y="3699608"/>
            <a:ext cx="8488475" cy="745200"/>
          </a:xfrm>
          <a:prstGeom prst="rect">
            <a:avLst/>
          </a:prstGeom>
          <a:noFill/>
          <a:ln>
            <a:noFill/>
          </a:ln>
        </p:spPr>
      </p:pic>
      <p:pic>
        <p:nvPicPr>
          <p:cNvPr id="576" name="Google Shape;576;p73"/>
          <p:cNvPicPr preferRelativeResize="0"/>
          <p:nvPr/>
        </p:nvPicPr>
        <p:blipFill>
          <a:blip r:embed="rId4">
            <a:alphaModFix/>
          </a:blip>
          <a:stretch>
            <a:fillRect/>
          </a:stretch>
        </p:blipFill>
        <p:spPr>
          <a:xfrm>
            <a:off x="1991900" y="5802923"/>
            <a:ext cx="8582825" cy="3853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4"/>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Expenditure Categories</a:t>
            </a:r>
            <a:endParaRPr>
              <a:solidFill>
                <a:schemeClr val="dk2"/>
              </a:solidFill>
            </a:endParaRPr>
          </a:p>
        </p:txBody>
      </p:sp>
      <p:sp>
        <p:nvSpPr>
          <p:cNvPr id="583" name="Google Shape;583;p74"/>
          <p:cNvSpPr txBox="1">
            <a:spLocks noGrp="1"/>
          </p:cNvSpPr>
          <p:nvPr>
            <p:ph type="body" idx="1"/>
          </p:nvPr>
        </p:nvSpPr>
        <p:spPr>
          <a:xfrm>
            <a:off x="573425" y="2192326"/>
            <a:ext cx="11045100" cy="4074300"/>
          </a:xfrm>
          <a:prstGeom prst="rect">
            <a:avLst/>
          </a:prstGeom>
        </p:spPr>
        <p:txBody>
          <a:bodyPr spcFirstLastPara="1" wrap="square" lIns="91425" tIns="91425" rIns="91425" bIns="91425" anchor="t" anchorCtr="0">
            <a:noAutofit/>
          </a:bodyPr>
          <a:lstStyle/>
          <a:p>
            <a:pPr marL="1104880" lvl="1" indent="-342900" algn="l" rtl="0">
              <a:spcBef>
                <a:spcPts val="500"/>
              </a:spcBef>
              <a:spcAft>
                <a:spcPts val="0"/>
              </a:spcAft>
              <a:buClr>
                <a:schemeClr val="dk2"/>
              </a:buClr>
              <a:buSzPts val="1800"/>
              <a:buChar char="•"/>
            </a:pPr>
            <a:r>
              <a:rPr lang="en-US">
                <a:solidFill>
                  <a:schemeClr val="dk2"/>
                </a:solidFill>
              </a:rPr>
              <a:t>Expenditure categories are detailed by Function </a:t>
            </a:r>
            <a:endParaRPr>
              <a:solidFill>
                <a:schemeClr val="dk2"/>
              </a:solidFill>
            </a:endParaRPr>
          </a:p>
          <a:p>
            <a:pPr marL="914400" lvl="0" indent="0" algn="l" rtl="0">
              <a:spcBef>
                <a:spcPts val="1000"/>
              </a:spcBef>
              <a:spcAft>
                <a:spcPts val="0"/>
              </a:spcAft>
              <a:buNone/>
            </a:pPr>
            <a:endParaRPr>
              <a:solidFill>
                <a:schemeClr val="dk2"/>
              </a:solidFill>
            </a:endParaRPr>
          </a:p>
          <a:p>
            <a:pPr marL="1104880" lvl="1" indent="-342900" algn="l" rtl="0">
              <a:spcBef>
                <a:spcPts val="500"/>
              </a:spcBef>
              <a:spcAft>
                <a:spcPts val="0"/>
              </a:spcAft>
              <a:buClr>
                <a:schemeClr val="dk2"/>
              </a:buClr>
              <a:buSzPts val="1800"/>
              <a:buChar char="•"/>
            </a:pPr>
            <a:r>
              <a:rPr lang="en-US">
                <a:solidFill>
                  <a:schemeClr val="dk2"/>
                </a:solidFill>
              </a:rPr>
              <a:t>Specific expenditure categories are provided to ensure the most detailed reporting in compliance with reporting requirements</a:t>
            </a:r>
            <a:endParaRPr>
              <a:solidFill>
                <a:schemeClr val="dk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75"/>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What is the AFR reporting format for Expenditures?</a:t>
            </a:r>
            <a:endParaRPr sz="4000" b="1">
              <a:solidFill>
                <a:schemeClr val="dk2"/>
              </a:solidFill>
            </a:endParaRPr>
          </a:p>
        </p:txBody>
      </p:sp>
      <p:sp>
        <p:nvSpPr>
          <p:cNvPr id="589" name="Google Shape;589;p75"/>
          <p:cNvSpPr txBox="1">
            <a:spLocks noGrp="1"/>
          </p:cNvSpPr>
          <p:nvPr>
            <p:ph type="body" idx="1"/>
          </p:nvPr>
        </p:nvSpPr>
        <p:spPr>
          <a:xfrm>
            <a:off x="479108" y="1781833"/>
            <a:ext cx="11045100" cy="4484700"/>
          </a:xfrm>
          <a:prstGeom prst="rect">
            <a:avLst/>
          </a:prstGeom>
          <a:noFill/>
          <a:ln>
            <a:noFill/>
          </a:ln>
        </p:spPr>
        <p:txBody>
          <a:bodyPr spcFirstLastPara="1" wrap="square" lIns="91425" tIns="91425" rIns="91425" bIns="91425" anchor="t" anchorCtr="0">
            <a:noAutofit/>
          </a:bodyPr>
          <a:lstStyle/>
          <a:p>
            <a:pPr marL="152396" lvl="0" indent="0" algn="just" rtl="0">
              <a:lnSpc>
                <a:spcPct val="90000"/>
              </a:lnSpc>
              <a:spcBef>
                <a:spcPts val="1000"/>
              </a:spcBef>
              <a:spcAft>
                <a:spcPts val="0"/>
              </a:spcAft>
              <a:buSzPts val="1800"/>
              <a:buNone/>
            </a:pPr>
            <a:endParaRPr/>
          </a:p>
          <a:p>
            <a:pPr marL="152396" lvl="0" indent="0" algn="l" rtl="0">
              <a:lnSpc>
                <a:spcPct val="90000"/>
              </a:lnSpc>
              <a:spcBef>
                <a:spcPts val="1000"/>
              </a:spcBef>
              <a:spcAft>
                <a:spcPts val="0"/>
              </a:spcAft>
              <a:buSzPts val="1800"/>
              <a:buNone/>
            </a:pPr>
            <a:endParaRPr/>
          </a:p>
        </p:txBody>
      </p:sp>
      <p:pic>
        <p:nvPicPr>
          <p:cNvPr id="590" name="Google Shape;590;p75"/>
          <p:cNvPicPr preferRelativeResize="0"/>
          <p:nvPr/>
        </p:nvPicPr>
        <p:blipFill>
          <a:blip r:embed="rId3">
            <a:alphaModFix/>
          </a:blip>
          <a:stretch>
            <a:fillRect/>
          </a:stretch>
        </p:blipFill>
        <p:spPr>
          <a:xfrm>
            <a:off x="709613" y="1679331"/>
            <a:ext cx="10772824" cy="458719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6"/>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Expenditure Coding Sample</a:t>
            </a:r>
            <a:endParaRPr>
              <a:solidFill>
                <a:schemeClr val="dk2"/>
              </a:solidFill>
            </a:endParaRPr>
          </a:p>
        </p:txBody>
      </p:sp>
      <p:sp>
        <p:nvSpPr>
          <p:cNvPr id="597" name="Google Shape;597;p76"/>
          <p:cNvSpPr txBox="1">
            <a:spLocks noGrp="1"/>
          </p:cNvSpPr>
          <p:nvPr>
            <p:ph type="body" idx="1"/>
          </p:nvPr>
        </p:nvSpPr>
        <p:spPr>
          <a:xfrm>
            <a:off x="573425" y="2192326"/>
            <a:ext cx="11045100" cy="4074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200">
                <a:solidFill>
                  <a:schemeClr val="dk2"/>
                </a:solidFill>
              </a:rPr>
              <a:t>How should regular programs kindergarten teachers be coded?</a:t>
            </a:r>
            <a:endParaRPr sz="2200">
              <a:solidFill>
                <a:schemeClr val="dk2"/>
              </a:solidFill>
            </a:endParaRPr>
          </a:p>
          <a:p>
            <a:pPr marL="1371600" lvl="2" indent="-368300" algn="l" rtl="0">
              <a:spcBef>
                <a:spcPts val="500"/>
              </a:spcBef>
              <a:spcAft>
                <a:spcPts val="0"/>
              </a:spcAft>
              <a:buClr>
                <a:schemeClr val="dk2"/>
              </a:buClr>
              <a:buSzPts val="2200"/>
              <a:buChar char="•"/>
            </a:pPr>
            <a:r>
              <a:rPr lang="en-US" sz="2200">
                <a:solidFill>
                  <a:schemeClr val="dk2"/>
                </a:solidFill>
              </a:rPr>
              <a:t>Regular programs kindergarten teachers should be coded to Keypunch code 15420; Object code 112; function 1105.</a:t>
            </a:r>
            <a:endParaRPr sz="2200">
              <a:solidFill>
                <a:schemeClr val="dk2"/>
              </a:solidFill>
            </a:endParaRPr>
          </a:p>
          <a:p>
            <a:pPr marL="0" lvl="0" indent="0" algn="l" rtl="0">
              <a:spcBef>
                <a:spcPts val="1000"/>
              </a:spcBef>
              <a:spcAft>
                <a:spcPts val="0"/>
              </a:spcAft>
              <a:buNone/>
            </a:pPr>
            <a:endParaRPr sz="2200">
              <a:solidFill>
                <a:schemeClr val="dk2"/>
              </a:solidFill>
            </a:endParaRPr>
          </a:p>
          <a:p>
            <a:pPr marL="0" lvl="0" indent="0" algn="l" rtl="0">
              <a:spcBef>
                <a:spcPts val="1000"/>
              </a:spcBef>
              <a:spcAft>
                <a:spcPts val="0"/>
              </a:spcAft>
              <a:buNone/>
            </a:pPr>
            <a:r>
              <a:rPr lang="en-US" sz="2200">
                <a:solidFill>
                  <a:schemeClr val="dk2"/>
                </a:solidFill>
              </a:rPr>
              <a:t>How should I code a regular program employee that is not a teacher?</a:t>
            </a:r>
            <a:endParaRPr sz="2200">
              <a:solidFill>
                <a:schemeClr val="dk2"/>
              </a:solidFill>
            </a:endParaRPr>
          </a:p>
          <a:p>
            <a:pPr marL="1371600" lvl="2" indent="-368300" algn="l" rtl="0">
              <a:spcBef>
                <a:spcPts val="500"/>
              </a:spcBef>
              <a:spcAft>
                <a:spcPts val="0"/>
              </a:spcAft>
              <a:buClr>
                <a:schemeClr val="dk2"/>
              </a:buClr>
              <a:buSzPts val="2200"/>
              <a:buChar char="•"/>
            </a:pPr>
            <a:r>
              <a:rPr lang="en-US" sz="2200">
                <a:solidFill>
                  <a:schemeClr val="dk2"/>
                </a:solidFill>
              </a:rPr>
              <a:t>Teacher aides should be coded to Keypunch code 15450; object code 115; function 1100.</a:t>
            </a:r>
            <a:endParaRPr sz="2200">
              <a:solidFill>
                <a:schemeClr val="dk2"/>
              </a:solidFill>
            </a:endParaRPr>
          </a:p>
          <a:p>
            <a:pPr marL="1371600" lvl="2" indent="-368300" algn="l" rtl="0">
              <a:spcBef>
                <a:spcPts val="500"/>
              </a:spcBef>
              <a:spcAft>
                <a:spcPts val="0"/>
              </a:spcAft>
              <a:buClr>
                <a:schemeClr val="dk2"/>
              </a:buClr>
              <a:buSzPts val="2200"/>
              <a:buChar char="•"/>
            </a:pPr>
            <a:r>
              <a:rPr lang="en-US" sz="2200">
                <a:solidFill>
                  <a:schemeClr val="dk2"/>
                </a:solidFill>
              </a:rPr>
              <a:t>Substitute teachers and substitute teacher aides should be coded to keypunch code 15460; object 123; function 1100.</a:t>
            </a:r>
            <a:endParaRPr sz="2200">
              <a:solidFill>
                <a:schemeClr val="dk2"/>
              </a:solidFill>
            </a:endParaRPr>
          </a:p>
          <a:p>
            <a:pPr marL="1371600" lvl="2" indent="-368300" algn="l" rtl="0">
              <a:spcBef>
                <a:spcPts val="500"/>
              </a:spcBef>
              <a:spcAft>
                <a:spcPts val="0"/>
              </a:spcAft>
              <a:buClr>
                <a:schemeClr val="dk2"/>
              </a:buClr>
              <a:buSzPts val="2200"/>
              <a:buChar char="•"/>
            </a:pPr>
            <a:r>
              <a:rPr lang="en-US" sz="2200">
                <a:solidFill>
                  <a:schemeClr val="dk2"/>
                </a:solidFill>
              </a:rPr>
              <a:t>Other instructional salaries should be coded to keypunch code 15480; object 100; function 1100. </a:t>
            </a:r>
            <a:endParaRPr sz="2200">
              <a:solidFill>
                <a:schemeClr val="dk2"/>
              </a:solidFill>
            </a:endParaRPr>
          </a:p>
          <a:p>
            <a:pPr marL="0" lvl="0" indent="0" algn="l" rtl="0">
              <a:spcBef>
                <a:spcPts val="1000"/>
              </a:spcBef>
              <a:spcAft>
                <a:spcPts val="0"/>
              </a:spcAft>
              <a:buClr>
                <a:schemeClr val="dk1"/>
              </a:buClr>
              <a:buSzPts val="1100"/>
              <a:buFont typeface="Arial"/>
              <a:buNone/>
            </a:pPr>
            <a:endParaRPr>
              <a:solidFill>
                <a:schemeClr val="dk2"/>
              </a:solidFill>
            </a:endParaRPr>
          </a:p>
          <a:p>
            <a:pPr marL="0" lvl="0" indent="0" algn="l" rtl="0">
              <a:spcBef>
                <a:spcPts val="1000"/>
              </a:spcBef>
              <a:spcAft>
                <a:spcPts val="0"/>
              </a:spcAft>
              <a:buNone/>
            </a:pPr>
            <a:endParaRPr>
              <a:solidFill>
                <a:schemeClr val="dk2"/>
              </a:solidFill>
            </a:endParaRPr>
          </a:p>
          <a:p>
            <a:pPr marL="0" lvl="0" indent="0" algn="l" rtl="0">
              <a:spcBef>
                <a:spcPts val="1000"/>
              </a:spcBef>
              <a:spcAft>
                <a:spcPts val="0"/>
              </a:spcAft>
              <a:buClr>
                <a:schemeClr val="dk1"/>
              </a:buClr>
              <a:buSzPts val="1100"/>
              <a:buFont typeface="Arial"/>
              <a:buNone/>
            </a:pPr>
            <a:endParaRPr>
              <a:solidFill>
                <a:schemeClr val="dk2"/>
              </a:solidFill>
            </a:endParaRPr>
          </a:p>
          <a:p>
            <a:pPr marL="0" lvl="0" indent="0" algn="l" rtl="0">
              <a:spcBef>
                <a:spcPts val="1000"/>
              </a:spcBef>
              <a:spcAft>
                <a:spcPts val="0"/>
              </a:spcAft>
              <a:buNone/>
            </a:pPr>
            <a:endParaRPr>
              <a:solidFill>
                <a:schemeClr val="dk2"/>
              </a:solidFill>
            </a:endParaRPr>
          </a:p>
          <a:p>
            <a:pPr marL="0" lvl="0" indent="0" algn="l" rtl="0">
              <a:spcBef>
                <a:spcPts val="1000"/>
              </a:spcBef>
              <a:spcAft>
                <a:spcPts val="0"/>
              </a:spcAft>
              <a:buNone/>
            </a:pPr>
            <a:endParaRPr>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7"/>
          <p:cNvSpPr txBox="1">
            <a:spLocks noGrp="1"/>
          </p:cNvSpPr>
          <p:nvPr>
            <p:ph type="title"/>
          </p:nvPr>
        </p:nvSpPr>
        <p:spPr>
          <a:xfrm>
            <a:off x="0" y="1855167"/>
            <a:ext cx="11531600" cy="1213600"/>
          </a:xfrm>
          <a:prstGeom prst="rect">
            <a:avLst/>
          </a:prstGeom>
          <a:noFill/>
          <a:ln>
            <a:noFill/>
          </a:ln>
        </p:spPr>
        <p:txBody>
          <a:bodyPr spcFirstLastPara="1" wrap="square" lIns="91425" tIns="91425" rIns="91425" bIns="91425" anchor="ctr" anchorCtr="0">
            <a:noAutofit/>
          </a:bodyPr>
          <a:lstStyle/>
          <a:p>
            <a:pPr marL="571500" lvl="0" indent="-571500" algn="l" rtl="0">
              <a:lnSpc>
                <a:spcPct val="90000"/>
              </a:lnSpc>
              <a:spcBef>
                <a:spcPts val="0"/>
              </a:spcBef>
              <a:spcAft>
                <a:spcPts val="0"/>
              </a:spcAft>
              <a:buClr>
                <a:schemeClr val="dk2"/>
              </a:buClr>
              <a:buSzPts val="2800"/>
              <a:buFont typeface="Noto Sans Symbols"/>
              <a:buChar char="⮚"/>
            </a:pPr>
            <a:r>
              <a:rPr lang="en-US" sz="4400" b="1">
                <a:solidFill>
                  <a:schemeClr val="dk2"/>
                </a:solidFill>
                <a:latin typeface="Calibri"/>
                <a:ea typeface="Calibri"/>
                <a:cs typeface="Calibri"/>
                <a:sym typeface="Calibri"/>
              </a:rPr>
              <a:t>AFR Submission </a:t>
            </a:r>
            <a:r>
              <a:rPr lang="en-US" sz="4400">
                <a:solidFill>
                  <a:schemeClr val="dk2"/>
                </a:solidFill>
              </a:rPr>
              <a:t>Process</a:t>
            </a:r>
            <a:endParaRPr sz="4000" b="1">
              <a:solidFill>
                <a:schemeClr val="dk2"/>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8"/>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How is </a:t>
            </a:r>
            <a:r>
              <a:rPr lang="en-US" sz="4000" b="1">
                <a:solidFill>
                  <a:schemeClr val="dk2"/>
                </a:solidFill>
              </a:rPr>
              <a:t>AFR </a:t>
            </a:r>
            <a:r>
              <a:rPr lang="en-US" sz="4000">
                <a:solidFill>
                  <a:schemeClr val="dk2"/>
                </a:solidFill>
              </a:rPr>
              <a:t>data submitted?</a:t>
            </a:r>
            <a:endParaRPr sz="4000" b="1">
              <a:solidFill>
                <a:schemeClr val="dk2"/>
              </a:solidFill>
            </a:endParaRPr>
          </a:p>
        </p:txBody>
      </p:sp>
      <p:sp>
        <p:nvSpPr>
          <p:cNvPr id="608" name="Google Shape;608;p78"/>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609584" marR="0" lvl="0" indent="-495287" algn="l" rtl="0">
              <a:lnSpc>
                <a:spcPct val="90000"/>
              </a:lnSpc>
              <a:spcBef>
                <a:spcPts val="1000"/>
              </a:spcBef>
              <a:spcAft>
                <a:spcPts val="0"/>
              </a:spcAft>
              <a:buClr>
                <a:schemeClr val="dk2"/>
              </a:buClr>
              <a:buSzPts val="2400"/>
              <a:buFont typeface="Arial"/>
              <a:buChar char="•"/>
            </a:pPr>
            <a:r>
              <a:rPr lang="en-US">
                <a:solidFill>
                  <a:schemeClr val="dk2"/>
                </a:solidFill>
              </a:rPr>
              <a:t>All Fiscal Project Codes (FPCs) (primary and secondary) must be separately uploaded or entered to the Web-AFR system via the </a:t>
            </a:r>
            <a:r>
              <a:rPr lang="en-US" i="1">
                <a:solidFill>
                  <a:schemeClr val="dk2"/>
                </a:solidFill>
              </a:rPr>
              <a:t>Louisiana Educational Accountability Data Systems (LEADS) Portal</a:t>
            </a:r>
            <a:r>
              <a:rPr lang="en-US">
                <a:solidFill>
                  <a:schemeClr val="dk2"/>
                </a:solidFill>
              </a:rPr>
              <a:t> (</a:t>
            </a:r>
            <a:r>
              <a:rPr lang="en-US" u="sng">
                <a:solidFill>
                  <a:schemeClr val="hlink"/>
                </a:solidFill>
                <a:hlinkClick r:id="rId3"/>
              </a:rPr>
              <a:t>https://leads5.doe.louisiana.gov/ptl/</a:t>
            </a:r>
            <a:r>
              <a:rPr lang="en-US">
                <a:solidFill>
                  <a:schemeClr val="dk2"/>
                </a:solidFill>
              </a:rPr>
              <a:t>).</a:t>
            </a:r>
            <a:endParaRPr>
              <a:solidFill>
                <a:schemeClr val="dk2"/>
              </a:solidFill>
            </a:endParaRPr>
          </a:p>
          <a:p>
            <a:pPr marL="457200" marR="0" lvl="0" indent="0" algn="l" rtl="0">
              <a:lnSpc>
                <a:spcPct val="90000"/>
              </a:lnSpc>
              <a:spcBef>
                <a:spcPts val="1000"/>
              </a:spcBef>
              <a:spcAft>
                <a:spcPts val="0"/>
              </a:spcAft>
              <a:buNone/>
            </a:pPr>
            <a:endParaRPr>
              <a:solidFill>
                <a:schemeClr val="dk2"/>
              </a:solidFill>
            </a:endParaRPr>
          </a:p>
          <a:p>
            <a:pPr marL="609585" marR="0" lvl="0" indent="-495288" algn="l" rtl="0">
              <a:lnSpc>
                <a:spcPct val="90000"/>
              </a:lnSpc>
              <a:spcBef>
                <a:spcPts val="1000"/>
              </a:spcBef>
              <a:spcAft>
                <a:spcPts val="0"/>
              </a:spcAft>
              <a:buClr>
                <a:schemeClr val="dk2"/>
              </a:buClr>
              <a:buSzPts val="2400"/>
              <a:buFont typeface="Arial"/>
              <a:buChar char="•"/>
            </a:pPr>
            <a:r>
              <a:rPr lang="en-US">
                <a:solidFill>
                  <a:schemeClr val="dk2"/>
                </a:solidFill>
              </a:rPr>
              <a:t> </a:t>
            </a:r>
            <a:r>
              <a:rPr lang="en-US" i="1">
                <a:solidFill>
                  <a:schemeClr val="dk2"/>
                </a:solidFill>
              </a:rPr>
              <a:t>Do not mail/e-mail copies of AFR spreadsheets or text files to LDOE unless they are specifically requested.</a:t>
            </a:r>
            <a:endParaRPr>
              <a:solidFill>
                <a:schemeClr val="dk2"/>
              </a:solidFill>
            </a:endParaRPr>
          </a:p>
          <a:p>
            <a:pPr marL="152396" lvl="0" indent="0" algn="l" rtl="0">
              <a:lnSpc>
                <a:spcPct val="90000"/>
              </a:lnSpc>
              <a:spcBef>
                <a:spcPts val="1000"/>
              </a:spcBef>
              <a:spcAft>
                <a:spcPts val="0"/>
              </a:spcAft>
              <a:buSzPts val="1800"/>
              <a:buNone/>
            </a:pPr>
            <a:endParaRPr>
              <a:solidFill>
                <a:schemeClr val="dk2"/>
              </a:solidFill>
            </a:endParaRPr>
          </a:p>
          <a:p>
            <a:pPr marL="609585" lvl="0" indent="-457188" algn="just" rtl="0">
              <a:lnSpc>
                <a:spcPct val="90000"/>
              </a:lnSpc>
              <a:spcBef>
                <a:spcPts val="1000"/>
              </a:spcBef>
              <a:spcAft>
                <a:spcPts val="0"/>
              </a:spcAft>
              <a:buSzPts val="1800"/>
              <a:buChar char="•"/>
            </a:pPr>
            <a:r>
              <a:rPr lang="en-US">
                <a:solidFill>
                  <a:schemeClr val="dk2"/>
                </a:solidFill>
              </a:rPr>
              <a:t>AFR user IDs and Total Automated Security (TAS) permissions must be assigned or updated by the school system security administrator in order to access the LEADS Portal.</a:t>
            </a:r>
            <a:r>
              <a:rPr lang="en-US"/>
              <a:t>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9"/>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AFR Submission Methods</a:t>
            </a:r>
            <a:endParaRPr sz="4000" b="1">
              <a:solidFill>
                <a:schemeClr val="dk2"/>
              </a:solidFill>
            </a:endParaRPr>
          </a:p>
        </p:txBody>
      </p:sp>
      <p:sp>
        <p:nvSpPr>
          <p:cNvPr id="614" name="Google Shape;614;p79"/>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p>
            <a:pPr marL="609584" lvl="0" indent="-457187" algn="just" rtl="0">
              <a:lnSpc>
                <a:spcPct val="90000"/>
              </a:lnSpc>
              <a:spcBef>
                <a:spcPts val="1000"/>
              </a:spcBef>
              <a:spcAft>
                <a:spcPts val="0"/>
              </a:spcAft>
              <a:buClr>
                <a:schemeClr val="dk2"/>
              </a:buClr>
              <a:buSzPts val="1800"/>
              <a:buChar char="•"/>
            </a:pPr>
            <a:r>
              <a:rPr lang="en-US">
                <a:solidFill>
                  <a:schemeClr val="dk2"/>
                </a:solidFill>
              </a:rPr>
              <a:t>School Systems may submit their AFR via two methods:</a:t>
            </a:r>
            <a:endParaRPr>
              <a:solidFill>
                <a:schemeClr val="dk2"/>
              </a:solidFill>
            </a:endParaRPr>
          </a:p>
          <a:p>
            <a:pPr marL="914400" lvl="1" indent="-342900" algn="just" rtl="0">
              <a:lnSpc>
                <a:spcPct val="90000"/>
              </a:lnSpc>
              <a:spcBef>
                <a:spcPts val="1000"/>
              </a:spcBef>
              <a:spcAft>
                <a:spcPts val="0"/>
              </a:spcAft>
              <a:buClr>
                <a:schemeClr val="dk2"/>
              </a:buClr>
              <a:buSzPts val="1800"/>
              <a:buChar char="•"/>
            </a:pPr>
            <a:r>
              <a:rPr lang="en-US">
                <a:solidFill>
                  <a:schemeClr val="dk2"/>
                </a:solidFill>
              </a:rPr>
              <a:t>Online - Update: This method is used by school systems who choose to enter their data directly into the LEADS Portal</a:t>
            </a:r>
            <a:endParaRPr>
              <a:solidFill>
                <a:schemeClr val="dk2"/>
              </a:solidFill>
            </a:endParaRPr>
          </a:p>
          <a:p>
            <a:pPr marL="914400" lvl="1" indent="-342900" algn="just" rtl="0">
              <a:lnSpc>
                <a:spcPct val="90000"/>
              </a:lnSpc>
              <a:spcBef>
                <a:spcPts val="1000"/>
              </a:spcBef>
              <a:spcAft>
                <a:spcPts val="0"/>
              </a:spcAft>
              <a:buClr>
                <a:schemeClr val="dk2"/>
              </a:buClr>
              <a:buSzPts val="1800"/>
              <a:buChar char="•"/>
            </a:pPr>
            <a:r>
              <a:rPr lang="en-US">
                <a:solidFill>
                  <a:schemeClr val="dk2"/>
                </a:solidFill>
              </a:rPr>
              <a:t>Batch Upload - This method is the most commonly used.  This will require school systems to upload a formatted text file.</a:t>
            </a:r>
            <a:endParaRPr>
              <a:solidFill>
                <a:schemeClr val="dk2"/>
              </a:solidFill>
            </a:endParaRPr>
          </a:p>
          <a:p>
            <a:pPr marL="152396" lvl="0" indent="0" algn="l" rtl="0">
              <a:lnSpc>
                <a:spcPct val="90000"/>
              </a:lnSpc>
              <a:spcBef>
                <a:spcPts val="1000"/>
              </a:spcBef>
              <a:spcAft>
                <a:spcPts val="0"/>
              </a:spcAft>
              <a:buSzPts val="1800"/>
              <a:buNone/>
            </a:pPr>
            <a:endParaRPr sz="2000">
              <a:solidFill>
                <a:schemeClr val="dk2"/>
              </a:solidFill>
            </a:endParaRPr>
          </a:p>
          <a:p>
            <a:pPr marL="0" marR="0" lvl="0" indent="0" algn="l" rtl="0">
              <a:lnSpc>
                <a:spcPct val="90000"/>
              </a:lnSpc>
              <a:spcBef>
                <a:spcPts val="100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0"/>
          <p:cNvSpPr txBox="1">
            <a:spLocks noGrp="1"/>
          </p:cNvSpPr>
          <p:nvPr>
            <p:ph type="title"/>
          </p:nvPr>
        </p:nvSpPr>
        <p:spPr>
          <a:xfrm>
            <a:off x="0" y="568233"/>
            <a:ext cx="121920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AFR </a:t>
            </a:r>
            <a:r>
              <a:rPr lang="en-US" sz="4000">
                <a:solidFill>
                  <a:schemeClr val="dk2"/>
                </a:solidFill>
              </a:rPr>
              <a:t>Instructions and Forms</a:t>
            </a:r>
            <a:endParaRPr sz="4000" b="1">
              <a:solidFill>
                <a:schemeClr val="dk2"/>
              </a:solidFill>
            </a:endParaRPr>
          </a:p>
        </p:txBody>
      </p:sp>
      <p:sp>
        <p:nvSpPr>
          <p:cNvPr id="620" name="Google Shape;620;p80"/>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p>
            <a:pPr marL="457200" lvl="0" indent="0" algn="just" rtl="0">
              <a:lnSpc>
                <a:spcPct val="90000"/>
              </a:lnSpc>
              <a:spcBef>
                <a:spcPts val="1000"/>
              </a:spcBef>
              <a:spcAft>
                <a:spcPts val="0"/>
              </a:spcAft>
              <a:buNone/>
            </a:pPr>
            <a:endParaRPr>
              <a:solidFill>
                <a:schemeClr val="dk2"/>
              </a:solidFill>
            </a:endParaRPr>
          </a:p>
          <a:p>
            <a:pPr marL="152396" lvl="0" indent="0" algn="l" rtl="0">
              <a:lnSpc>
                <a:spcPct val="90000"/>
              </a:lnSpc>
              <a:spcBef>
                <a:spcPts val="1000"/>
              </a:spcBef>
              <a:spcAft>
                <a:spcPts val="0"/>
              </a:spcAft>
              <a:buSzPts val="1800"/>
              <a:buNone/>
            </a:pPr>
            <a:endParaRPr sz="2000">
              <a:solidFill>
                <a:schemeClr val="dk2"/>
              </a:solidFill>
            </a:endParaRPr>
          </a:p>
          <a:p>
            <a:pPr marL="609584" marR="0" lvl="0" indent="-457187" algn="l" rtl="0">
              <a:lnSpc>
                <a:spcPct val="90000"/>
              </a:lnSpc>
              <a:spcBef>
                <a:spcPts val="1000"/>
              </a:spcBef>
              <a:spcAft>
                <a:spcPts val="0"/>
              </a:spcAft>
              <a:buClr>
                <a:schemeClr val="dk1"/>
              </a:buClr>
              <a:buSzPts val="1800"/>
              <a:buFont typeface="Arial"/>
              <a:buChar char="•"/>
            </a:pPr>
            <a:r>
              <a:rPr lang="en-US">
                <a:solidFill>
                  <a:schemeClr val="dk2"/>
                </a:solidFill>
              </a:rPr>
              <a:t>AFR Instructions &amp; Forms:</a:t>
            </a:r>
            <a:r>
              <a:rPr lang="en-US"/>
              <a:t> </a:t>
            </a:r>
            <a:r>
              <a:rPr lang="en-US" u="sng">
                <a:solidFill>
                  <a:schemeClr val="hlink"/>
                </a:solidFill>
                <a:hlinkClick r:id="rId3"/>
              </a:rPr>
              <a:t>https://leads13.doe.louisiana.gov/lug/AFR/AFR.htm</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1"/>
          <p:cNvSpPr txBox="1">
            <a:spLocks noGrp="1"/>
          </p:cNvSpPr>
          <p:nvPr>
            <p:ph type="title"/>
          </p:nvPr>
        </p:nvSpPr>
        <p:spPr>
          <a:xfrm>
            <a:off x="0" y="1855167"/>
            <a:ext cx="11531700" cy="1213500"/>
          </a:xfrm>
          <a:prstGeom prst="rect">
            <a:avLst/>
          </a:prstGeom>
          <a:noFill/>
          <a:ln>
            <a:noFill/>
          </a:ln>
        </p:spPr>
        <p:txBody>
          <a:bodyPr spcFirstLastPara="1" wrap="square" lIns="91425" tIns="91425" rIns="91425" bIns="91425" anchor="ctr" anchorCtr="0">
            <a:noAutofit/>
          </a:bodyPr>
          <a:lstStyle/>
          <a:p>
            <a:pPr marL="571500" lvl="0" indent="-571500" algn="l" rtl="0">
              <a:lnSpc>
                <a:spcPct val="90000"/>
              </a:lnSpc>
              <a:spcBef>
                <a:spcPts val="0"/>
              </a:spcBef>
              <a:spcAft>
                <a:spcPts val="0"/>
              </a:spcAft>
              <a:buClr>
                <a:schemeClr val="dk2"/>
              </a:buClr>
              <a:buSzPts val="2800"/>
              <a:buFont typeface="Noto Sans Symbols"/>
              <a:buChar char="⮚"/>
            </a:pPr>
            <a:r>
              <a:rPr lang="en-US" sz="4400" b="1">
                <a:solidFill>
                  <a:schemeClr val="dk2"/>
                </a:solidFill>
                <a:latin typeface="Calibri"/>
                <a:ea typeface="Calibri"/>
                <a:cs typeface="Calibri"/>
                <a:sym typeface="Calibri"/>
              </a:rPr>
              <a:t>AFR Submission</a:t>
            </a:r>
            <a:r>
              <a:rPr lang="en-US" sz="4400">
                <a:solidFill>
                  <a:schemeClr val="dk2"/>
                </a:solidFill>
              </a:rPr>
              <a:t> - Required Data</a:t>
            </a:r>
            <a:endParaRPr sz="4000" b="1">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Revenue Account Classification Structure</a:t>
            </a:r>
            <a:endParaRPr>
              <a:solidFill>
                <a:schemeClr val="dk2"/>
              </a:solidFill>
            </a:endParaRPr>
          </a:p>
        </p:txBody>
      </p:sp>
      <p:sp>
        <p:nvSpPr>
          <p:cNvPr id="169" name="Google Shape;169;p28"/>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i="1"/>
          </a:p>
          <a:p>
            <a:pPr marL="0" lvl="0" indent="0" algn="l" rtl="0">
              <a:spcBef>
                <a:spcPts val="1000"/>
              </a:spcBef>
              <a:spcAft>
                <a:spcPts val="0"/>
              </a:spcAft>
              <a:buNone/>
            </a:pPr>
            <a:r>
              <a:rPr lang="en-US" i="1">
                <a:solidFill>
                  <a:schemeClr val="dk2"/>
                </a:solidFill>
              </a:rPr>
              <a:t>Revenues:</a:t>
            </a:r>
            <a:endParaRPr i="1">
              <a:solidFill>
                <a:schemeClr val="dk2"/>
              </a:solidFill>
            </a:endParaRPr>
          </a:p>
          <a:p>
            <a:pPr marL="457200" lvl="0" indent="-342900" algn="l" rtl="0">
              <a:spcBef>
                <a:spcPts val="1000"/>
              </a:spcBef>
              <a:spcAft>
                <a:spcPts val="0"/>
              </a:spcAft>
              <a:buClr>
                <a:schemeClr val="dk2"/>
              </a:buClr>
              <a:buSzPts val="1800"/>
              <a:buChar char="●"/>
            </a:pPr>
            <a:r>
              <a:rPr lang="en-US">
                <a:solidFill>
                  <a:schemeClr val="dk2"/>
                </a:solidFill>
              </a:rPr>
              <a:t>Fund - A fiscal and accounting entity with a self balancing set of accounts recording cash and other financial resources.  (Ex. Governmental, Proprietary &amp; Fiduciary Funds)</a:t>
            </a:r>
            <a:endParaRPr>
              <a:solidFill>
                <a:schemeClr val="dk2"/>
              </a:solidFill>
            </a:endParaRPr>
          </a:p>
          <a:p>
            <a:pPr marL="457200" lvl="0" indent="0" algn="l" rtl="0">
              <a:spcBef>
                <a:spcPts val="1000"/>
              </a:spcBef>
              <a:spcAft>
                <a:spcPts val="0"/>
              </a:spcAft>
              <a:buNone/>
            </a:pPr>
            <a:endParaRPr>
              <a:solidFill>
                <a:schemeClr val="dk2"/>
              </a:solidFill>
            </a:endParaRPr>
          </a:p>
          <a:p>
            <a:pPr marL="457200" lvl="0" indent="-342900" algn="l" rtl="0">
              <a:spcBef>
                <a:spcPts val="1000"/>
              </a:spcBef>
              <a:spcAft>
                <a:spcPts val="0"/>
              </a:spcAft>
              <a:buClr>
                <a:schemeClr val="dk2"/>
              </a:buClr>
              <a:buSzPts val="1800"/>
              <a:buChar char="●"/>
            </a:pPr>
            <a:r>
              <a:rPr lang="en-US">
                <a:solidFill>
                  <a:schemeClr val="dk2"/>
                </a:solidFill>
              </a:rPr>
              <a:t>Source - Permits segregation of revenues.  (Ex. Local, State &amp; Federal Revenues)</a:t>
            </a:r>
            <a:endParaRPr>
              <a:solidFill>
                <a:schemeClr val="dk2"/>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2"/>
          <p:cNvSpPr txBox="1">
            <a:spLocks noGrp="1"/>
          </p:cNvSpPr>
          <p:nvPr>
            <p:ph type="title"/>
          </p:nvPr>
        </p:nvSpPr>
        <p:spPr>
          <a:xfrm>
            <a:off x="0" y="568233"/>
            <a:ext cx="96057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Required AFR Data</a:t>
            </a:r>
            <a:endParaRPr sz="4000" b="1">
              <a:solidFill>
                <a:schemeClr val="dk2"/>
              </a:solidFill>
            </a:endParaRPr>
          </a:p>
        </p:txBody>
      </p:sp>
      <p:sp>
        <p:nvSpPr>
          <p:cNvPr id="631" name="Google Shape;631;p82"/>
          <p:cNvSpPr txBox="1">
            <a:spLocks noGrp="1"/>
          </p:cNvSpPr>
          <p:nvPr>
            <p:ph type="body" idx="1"/>
          </p:nvPr>
        </p:nvSpPr>
        <p:spPr>
          <a:xfrm>
            <a:off x="0" y="1781833"/>
            <a:ext cx="9605700" cy="4448700"/>
          </a:xfrm>
          <a:prstGeom prst="rect">
            <a:avLst/>
          </a:prstGeom>
          <a:noFill/>
          <a:ln>
            <a:noFill/>
          </a:ln>
        </p:spPr>
        <p:txBody>
          <a:bodyPr spcFirstLastPara="1" wrap="square" lIns="91425" tIns="91425" rIns="91425" bIns="91425" anchor="t" anchorCtr="0">
            <a:noAutofit/>
          </a:bodyPr>
          <a:lstStyle/>
          <a:p>
            <a:pPr marL="609584" lvl="0" indent="-342887" algn="l" rtl="0">
              <a:lnSpc>
                <a:spcPct val="90000"/>
              </a:lnSpc>
              <a:spcBef>
                <a:spcPts val="1000"/>
              </a:spcBef>
              <a:spcAft>
                <a:spcPts val="0"/>
              </a:spcAft>
              <a:buSzPts val="1800"/>
              <a:buNone/>
            </a:pPr>
            <a:endParaRPr sz="2000">
              <a:solidFill>
                <a:srgbClr val="000000"/>
              </a:solidFill>
            </a:endParaRPr>
          </a:p>
          <a:p>
            <a:pPr marL="609583" lvl="0" indent="-482587" algn="l" rtl="0">
              <a:lnSpc>
                <a:spcPct val="90000"/>
              </a:lnSpc>
              <a:spcBef>
                <a:spcPts val="1000"/>
              </a:spcBef>
              <a:spcAft>
                <a:spcPts val="0"/>
              </a:spcAft>
              <a:buClr>
                <a:schemeClr val="dk2"/>
              </a:buClr>
              <a:buSzPts val="2200"/>
              <a:buChar char="•"/>
            </a:pPr>
            <a:r>
              <a:rPr lang="en-US">
                <a:solidFill>
                  <a:schemeClr val="dk2"/>
                </a:solidFill>
              </a:rPr>
              <a:t>Data in the AFR are collected in Fiscal Project Codes (FPCs)</a:t>
            </a:r>
            <a:endParaRPr>
              <a:solidFill>
                <a:schemeClr val="dk2"/>
              </a:solidFill>
            </a:endParaRPr>
          </a:p>
          <a:p>
            <a:pPr marL="609583" lvl="0" indent="-482587" algn="l" rtl="0">
              <a:lnSpc>
                <a:spcPct val="90000"/>
              </a:lnSpc>
              <a:spcBef>
                <a:spcPts val="1000"/>
              </a:spcBef>
              <a:spcAft>
                <a:spcPts val="0"/>
              </a:spcAft>
              <a:buClr>
                <a:schemeClr val="dk2"/>
              </a:buClr>
              <a:buSzPts val="2200"/>
              <a:buChar char="•"/>
            </a:pPr>
            <a:r>
              <a:rPr lang="en-US">
                <a:solidFill>
                  <a:schemeClr val="dk2"/>
                </a:solidFill>
              </a:rPr>
              <a:t>Each Project Code represents a specific set of data</a:t>
            </a:r>
            <a:endParaRPr>
              <a:solidFill>
                <a:schemeClr val="dk2"/>
              </a:solidFill>
            </a:endParaRPr>
          </a:p>
          <a:p>
            <a:pPr marL="609583" lvl="0" indent="-482587" algn="l" rtl="0">
              <a:lnSpc>
                <a:spcPct val="90000"/>
              </a:lnSpc>
              <a:spcBef>
                <a:spcPts val="1000"/>
              </a:spcBef>
              <a:spcAft>
                <a:spcPts val="0"/>
              </a:spcAft>
              <a:buClr>
                <a:schemeClr val="dk2"/>
              </a:buClr>
              <a:buSzPts val="2200"/>
              <a:buChar char="•"/>
            </a:pPr>
            <a:r>
              <a:rPr lang="en-US">
                <a:solidFill>
                  <a:schemeClr val="dk2"/>
                </a:solidFill>
              </a:rPr>
              <a:t>One Project Code named AAO represents all basic expenditures and must be submitted by all school systems</a:t>
            </a:r>
            <a:endParaRPr>
              <a:solidFill>
                <a:schemeClr val="dk2"/>
              </a:solidFill>
            </a:endParaRPr>
          </a:p>
          <a:p>
            <a:pPr marL="609583" lvl="0" indent="-482587" algn="l" rtl="0">
              <a:lnSpc>
                <a:spcPct val="90000"/>
              </a:lnSpc>
              <a:spcBef>
                <a:spcPts val="1000"/>
              </a:spcBef>
              <a:spcAft>
                <a:spcPts val="0"/>
              </a:spcAft>
              <a:buClr>
                <a:schemeClr val="dk2"/>
              </a:buClr>
              <a:buSzPts val="2200"/>
              <a:buChar char="•"/>
            </a:pPr>
            <a:r>
              <a:rPr lang="en-US">
                <a:solidFill>
                  <a:schemeClr val="dk2"/>
                </a:solidFill>
              </a:rPr>
              <a:t>Other Project Codes are applicable to only some school systems  </a:t>
            </a:r>
            <a:endParaRPr>
              <a:solidFill>
                <a:schemeClr val="dk2"/>
              </a:solidFill>
            </a:endParaRPr>
          </a:p>
          <a:p>
            <a:pPr marL="457200" lvl="0" indent="0" algn="l" rtl="0">
              <a:lnSpc>
                <a:spcPct val="90000"/>
              </a:lnSpc>
              <a:spcBef>
                <a:spcPts val="1000"/>
              </a:spcBef>
              <a:spcAft>
                <a:spcPts val="0"/>
              </a:spcAft>
              <a:buNone/>
            </a:pPr>
            <a:endParaRPr sz="2000">
              <a:solidFill>
                <a:schemeClr val="dk2"/>
              </a:solidFill>
            </a:endParaRPr>
          </a:p>
          <a:p>
            <a:pPr marL="457200" lvl="0" indent="0" algn="l" rtl="0">
              <a:spcBef>
                <a:spcPts val="1000"/>
              </a:spcBef>
              <a:spcAft>
                <a:spcPts val="0"/>
              </a:spcAft>
              <a:buNone/>
            </a:pPr>
            <a:endParaRPr sz="1600" b="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3"/>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What Should Be Submitted?</a:t>
            </a:r>
            <a:endParaRPr sz="4000" b="1">
              <a:solidFill>
                <a:schemeClr val="dk2"/>
              </a:solidFill>
            </a:endParaRPr>
          </a:p>
        </p:txBody>
      </p:sp>
      <p:sp>
        <p:nvSpPr>
          <p:cNvPr id="637" name="Google Shape;637;p83"/>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1800"/>
              <a:buNone/>
            </a:pPr>
            <a:r>
              <a:rPr lang="en-US" sz="1400" b="1" dirty="0">
                <a:solidFill>
                  <a:schemeClr val="dk2"/>
                </a:solidFill>
              </a:rPr>
              <a:t>Primary Fiscal Project Code (FPC)</a:t>
            </a:r>
            <a:endParaRPr sz="1400" dirty="0">
              <a:solidFill>
                <a:schemeClr val="dk2"/>
              </a:solidFill>
            </a:endParaRPr>
          </a:p>
          <a:p>
            <a:pPr marL="0" lvl="0" indent="0" algn="ctr" rtl="0">
              <a:lnSpc>
                <a:spcPct val="90000"/>
              </a:lnSpc>
              <a:spcBef>
                <a:spcPts val="1000"/>
              </a:spcBef>
              <a:spcAft>
                <a:spcPts val="0"/>
              </a:spcAft>
              <a:buSzPts val="1800"/>
              <a:buNone/>
            </a:pPr>
            <a:r>
              <a:rPr lang="en-US" sz="1400" dirty="0">
                <a:solidFill>
                  <a:schemeClr val="dk2"/>
                </a:solidFill>
              </a:rPr>
              <a:t>Applicable to all School Systems</a:t>
            </a:r>
            <a:endParaRPr sz="1400" dirty="0">
              <a:solidFill>
                <a:schemeClr val="dk2"/>
              </a:solidFill>
            </a:endParaRPr>
          </a:p>
          <a:p>
            <a:pPr marL="152396" lvl="0" indent="0" algn="l" rtl="0">
              <a:lnSpc>
                <a:spcPct val="90000"/>
              </a:lnSpc>
              <a:spcBef>
                <a:spcPts val="1000"/>
              </a:spcBef>
              <a:spcAft>
                <a:spcPts val="0"/>
              </a:spcAft>
              <a:buSzPts val="1800"/>
              <a:buNone/>
            </a:pPr>
            <a:r>
              <a:rPr lang="en-US" sz="1600" b="1" dirty="0">
                <a:solidFill>
                  <a:schemeClr val="dk2"/>
                </a:solidFill>
              </a:rPr>
              <a:t>AA0 – Basic AFR</a:t>
            </a:r>
            <a:endParaRPr sz="1600" dirty="0">
              <a:solidFill>
                <a:schemeClr val="dk2"/>
              </a:solidFill>
            </a:endParaRPr>
          </a:p>
          <a:p>
            <a:pPr marL="609585" lvl="0" indent="-444488" algn="l" rtl="0">
              <a:lnSpc>
                <a:spcPct val="90000"/>
              </a:lnSpc>
              <a:spcBef>
                <a:spcPts val="1000"/>
              </a:spcBef>
              <a:spcAft>
                <a:spcPts val="0"/>
              </a:spcAft>
              <a:buClr>
                <a:schemeClr val="dk2"/>
              </a:buClr>
              <a:buSzPts val="1600"/>
              <a:buChar char="•"/>
            </a:pPr>
            <a:r>
              <a:rPr lang="en-US" sz="1600" dirty="0">
                <a:solidFill>
                  <a:schemeClr val="dk2"/>
                </a:solidFill>
              </a:rPr>
              <a:t>Includes all financial transactions for the LEA during the fiscal year being reported (i.e., preceding July 1- June 30), together with the status of selected funds and/or account groupings as of the end of that fiscal year (June 30).</a:t>
            </a:r>
            <a:endParaRPr sz="1600" dirty="0">
              <a:solidFill>
                <a:schemeClr val="dk2"/>
              </a:solidFill>
            </a:endParaRPr>
          </a:p>
          <a:p>
            <a:pPr marL="609584" marR="0" lvl="0" indent="-444487" algn="l" rtl="0">
              <a:lnSpc>
                <a:spcPct val="90000"/>
              </a:lnSpc>
              <a:spcBef>
                <a:spcPts val="1000"/>
              </a:spcBef>
              <a:spcAft>
                <a:spcPts val="0"/>
              </a:spcAft>
              <a:buClr>
                <a:schemeClr val="dk2"/>
              </a:buClr>
              <a:buSzPts val="1600"/>
              <a:buFont typeface="Arial"/>
              <a:buChar char="•"/>
            </a:pPr>
            <a:r>
              <a:rPr lang="en-US" sz="1600" dirty="0">
                <a:solidFill>
                  <a:schemeClr val="dk2"/>
                </a:solidFill>
              </a:rPr>
              <a:t>All educational revenues and expenditures regardless of source (MFP, state general fund, federal, local, self-generated hurricane and flood, etc.) must be included in the AFR.</a:t>
            </a:r>
            <a:endParaRPr sz="1600" dirty="0">
              <a:solidFill>
                <a:schemeClr val="dk2"/>
              </a:solidFill>
            </a:endParaRPr>
          </a:p>
          <a:p>
            <a:pPr marL="0" marR="0" lvl="0" indent="0" algn="l" rtl="0">
              <a:lnSpc>
                <a:spcPct val="90000"/>
              </a:lnSpc>
              <a:spcBef>
                <a:spcPts val="1000"/>
              </a:spcBef>
              <a:spcAft>
                <a:spcPts val="0"/>
              </a:spcAft>
              <a:buNone/>
            </a:pPr>
            <a:endParaRPr sz="1600" dirty="0">
              <a:solidFill>
                <a:schemeClr val="dk2"/>
              </a:solidFill>
            </a:endParaRPr>
          </a:p>
          <a:p>
            <a:pPr marL="0" marR="0" lvl="0" indent="0" algn="l" rtl="0">
              <a:lnSpc>
                <a:spcPct val="90000"/>
              </a:lnSpc>
              <a:spcBef>
                <a:spcPts val="1000"/>
              </a:spcBef>
              <a:spcAft>
                <a:spcPts val="0"/>
              </a:spcAft>
              <a:buNone/>
            </a:pPr>
            <a:r>
              <a:rPr lang="en-US" sz="1600" b="1" dirty="0">
                <a:solidFill>
                  <a:schemeClr val="dk2"/>
                </a:solidFill>
              </a:rPr>
              <a:t>AB1 - Economically Disadvantaged </a:t>
            </a:r>
            <a:endParaRPr sz="1600" b="1" dirty="0">
              <a:solidFill>
                <a:schemeClr val="dk2"/>
              </a:solidFill>
            </a:endParaRPr>
          </a:p>
          <a:p>
            <a:pPr marL="609584" lvl="0" indent="-444487" algn="l" rtl="0">
              <a:spcBef>
                <a:spcPts val="1000"/>
              </a:spcBef>
              <a:spcAft>
                <a:spcPts val="0"/>
              </a:spcAft>
              <a:buClr>
                <a:schemeClr val="dk2"/>
              </a:buClr>
              <a:buSzPts val="1600"/>
              <a:buChar char="•"/>
            </a:pPr>
            <a:r>
              <a:rPr lang="en-US" sz="1600" dirty="0">
                <a:solidFill>
                  <a:schemeClr val="dk2"/>
                </a:solidFill>
              </a:rPr>
              <a:t>Includes financial transactions for students that are identified as Economically Disadvantaged (Revenues should be reported in KPC 4300; Column 4)</a:t>
            </a:r>
            <a:endParaRPr sz="2000" b="1" dirty="0">
              <a:solidFill>
                <a:schemeClr val="dk2"/>
              </a:solidFill>
            </a:endParaRPr>
          </a:p>
        </p:txBody>
      </p:sp>
      <p:pic>
        <p:nvPicPr>
          <p:cNvPr id="638" name="Google Shape;638;p83"/>
          <p:cNvPicPr preferRelativeResize="0"/>
          <p:nvPr/>
        </p:nvPicPr>
        <p:blipFill>
          <a:blip r:embed="rId3">
            <a:alphaModFix/>
          </a:blip>
          <a:stretch>
            <a:fillRect/>
          </a:stretch>
        </p:blipFill>
        <p:spPr>
          <a:xfrm>
            <a:off x="952750" y="5266592"/>
            <a:ext cx="10376626" cy="100003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4"/>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What Should Be Submitted?</a:t>
            </a:r>
            <a:endParaRPr sz="4000" b="1">
              <a:solidFill>
                <a:schemeClr val="dk2"/>
              </a:solidFill>
            </a:endParaRPr>
          </a:p>
        </p:txBody>
      </p:sp>
      <p:sp>
        <p:nvSpPr>
          <p:cNvPr id="644" name="Google Shape;644;p84"/>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1800"/>
              <a:buNone/>
            </a:pPr>
            <a:r>
              <a:rPr lang="en-US" sz="1400" b="1" dirty="0">
                <a:solidFill>
                  <a:schemeClr val="dk2"/>
                </a:solidFill>
              </a:rPr>
              <a:t>Secondary  FPC’s</a:t>
            </a:r>
            <a:endParaRPr sz="1400" dirty="0">
              <a:solidFill>
                <a:schemeClr val="dk2"/>
              </a:solidFill>
            </a:endParaRPr>
          </a:p>
          <a:p>
            <a:pPr marL="0" lvl="0" indent="0" algn="ctr" rtl="0">
              <a:lnSpc>
                <a:spcPct val="90000"/>
              </a:lnSpc>
              <a:spcBef>
                <a:spcPts val="1000"/>
              </a:spcBef>
              <a:spcAft>
                <a:spcPts val="0"/>
              </a:spcAft>
              <a:buSzPts val="1800"/>
              <a:buNone/>
            </a:pPr>
            <a:r>
              <a:rPr lang="en-US" sz="1400" dirty="0">
                <a:solidFill>
                  <a:srgbClr val="FF0000"/>
                </a:solidFill>
              </a:rPr>
              <a:t>May not be applicable to all School Systems</a:t>
            </a:r>
            <a:endParaRPr sz="1400" dirty="0">
              <a:solidFill>
                <a:srgbClr val="FF0000"/>
              </a:solidFill>
            </a:endParaRPr>
          </a:p>
          <a:p>
            <a:pPr marL="152396" lvl="0" indent="0" algn="l" rtl="0">
              <a:lnSpc>
                <a:spcPct val="90000"/>
              </a:lnSpc>
              <a:spcBef>
                <a:spcPts val="1000"/>
              </a:spcBef>
              <a:spcAft>
                <a:spcPts val="0"/>
              </a:spcAft>
              <a:buSzPts val="1800"/>
              <a:buNone/>
            </a:pPr>
            <a:r>
              <a:rPr lang="en-US" sz="1600" b="1" dirty="0" smtClean="0">
                <a:solidFill>
                  <a:schemeClr val="dk2"/>
                </a:solidFill>
              </a:rPr>
              <a:t>CV2 </a:t>
            </a:r>
            <a:r>
              <a:rPr lang="en-US" sz="1600" b="1" dirty="0">
                <a:solidFill>
                  <a:schemeClr val="dk2"/>
                </a:solidFill>
              </a:rPr>
              <a:t>- CARES ESSER I</a:t>
            </a:r>
            <a:endParaRPr sz="1600" b="1" dirty="0">
              <a:solidFill>
                <a:schemeClr val="dk2"/>
              </a:solidFill>
            </a:endParaRPr>
          </a:p>
          <a:p>
            <a:pPr marL="152396" lvl="0" indent="0" algn="l" rtl="0">
              <a:lnSpc>
                <a:spcPct val="90000"/>
              </a:lnSpc>
              <a:spcBef>
                <a:spcPts val="1000"/>
              </a:spcBef>
              <a:spcAft>
                <a:spcPts val="0"/>
              </a:spcAft>
              <a:buSzPts val="1800"/>
              <a:buNone/>
            </a:pPr>
            <a:r>
              <a:rPr lang="en-US" sz="1600" b="1" dirty="0">
                <a:solidFill>
                  <a:schemeClr val="dk2"/>
                </a:solidFill>
              </a:rPr>
              <a:t>CV3 - CRRSA ESSER II</a:t>
            </a:r>
            <a:endParaRPr sz="1600" b="1" dirty="0">
              <a:solidFill>
                <a:schemeClr val="dk2"/>
              </a:solidFill>
            </a:endParaRPr>
          </a:p>
          <a:p>
            <a:pPr marL="152396" lvl="0" indent="0" algn="l" rtl="0">
              <a:lnSpc>
                <a:spcPct val="90000"/>
              </a:lnSpc>
              <a:spcBef>
                <a:spcPts val="1000"/>
              </a:spcBef>
              <a:spcAft>
                <a:spcPts val="0"/>
              </a:spcAft>
              <a:buSzPts val="1800"/>
              <a:buNone/>
            </a:pPr>
            <a:r>
              <a:rPr lang="en-US" sz="1600" b="1" dirty="0">
                <a:solidFill>
                  <a:schemeClr val="dk2"/>
                </a:solidFill>
              </a:rPr>
              <a:t>CV4 - ARP ESSER III</a:t>
            </a:r>
            <a:endParaRPr sz="1600" b="1" dirty="0">
              <a:solidFill>
                <a:schemeClr val="dk2"/>
              </a:solidFill>
            </a:endParaRPr>
          </a:p>
          <a:p>
            <a:pPr marL="152396" lvl="0" indent="0" algn="l" rtl="0">
              <a:lnSpc>
                <a:spcPct val="90000"/>
              </a:lnSpc>
              <a:spcBef>
                <a:spcPts val="1000"/>
              </a:spcBef>
              <a:spcAft>
                <a:spcPts val="0"/>
              </a:spcAft>
              <a:buSzPts val="1800"/>
              <a:buNone/>
            </a:pPr>
            <a:r>
              <a:rPr lang="en-US" sz="1600" b="1" dirty="0">
                <a:solidFill>
                  <a:schemeClr val="dk2"/>
                </a:solidFill>
              </a:rPr>
              <a:t>SA1 - Student Activity Funds</a:t>
            </a:r>
            <a:endParaRPr sz="1600" b="1" dirty="0">
              <a:solidFill>
                <a:schemeClr val="dk2"/>
              </a:solidFill>
            </a:endParaRPr>
          </a:p>
          <a:p>
            <a:pPr marL="152396" lvl="0" indent="0" algn="l" rtl="0">
              <a:lnSpc>
                <a:spcPct val="90000"/>
              </a:lnSpc>
              <a:spcBef>
                <a:spcPts val="1000"/>
              </a:spcBef>
              <a:spcAft>
                <a:spcPts val="0"/>
              </a:spcAft>
              <a:buSzPts val="1800"/>
              <a:buNone/>
            </a:pPr>
            <a:r>
              <a:rPr lang="en-US" sz="1600" b="1" dirty="0">
                <a:solidFill>
                  <a:schemeClr val="dk2"/>
                </a:solidFill>
              </a:rPr>
              <a:t>DF1 - Flood Preparation &amp; Recovery</a:t>
            </a:r>
            <a:endParaRPr sz="1600" b="1" dirty="0">
              <a:solidFill>
                <a:schemeClr val="dk2"/>
              </a:solidFill>
            </a:endParaRPr>
          </a:p>
          <a:p>
            <a:pPr marL="152396" lvl="0" indent="0" algn="l" rtl="0">
              <a:lnSpc>
                <a:spcPct val="90000"/>
              </a:lnSpc>
              <a:spcBef>
                <a:spcPts val="1000"/>
              </a:spcBef>
              <a:spcAft>
                <a:spcPts val="0"/>
              </a:spcAft>
              <a:buSzPts val="1800"/>
              <a:buNone/>
            </a:pPr>
            <a:r>
              <a:rPr lang="en-US" sz="1600" b="1" dirty="0">
                <a:solidFill>
                  <a:schemeClr val="dk2"/>
                </a:solidFill>
              </a:rPr>
              <a:t>DH1 - Hurricane Flood Recovery</a:t>
            </a:r>
            <a:endParaRPr sz="1600" b="1" dirty="0">
              <a:solidFill>
                <a:schemeClr val="dk2"/>
              </a:solidFill>
            </a:endParaRPr>
          </a:p>
          <a:p>
            <a:pPr marL="457200" lvl="0" indent="0" algn="l" rtl="0">
              <a:spcBef>
                <a:spcPts val="1000"/>
              </a:spcBef>
              <a:spcAft>
                <a:spcPts val="0"/>
              </a:spcAft>
              <a:buNone/>
            </a:pPr>
            <a:endParaRPr sz="1600" b="1" dirty="0">
              <a:solidFill>
                <a:schemeClr val="dk2"/>
              </a:solidFill>
            </a:endParaRPr>
          </a:p>
          <a:p>
            <a:pPr marL="609584" lvl="0" indent="-457187" algn="l" rtl="0">
              <a:spcBef>
                <a:spcPts val="1000"/>
              </a:spcBef>
              <a:spcAft>
                <a:spcPts val="0"/>
              </a:spcAft>
              <a:buClr>
                <a:schemeClr val="dk2"/>
              </a:buClr>
              <a:buSzPts val="1800"/>
              <a:buChar char="•"/>
            </a:pPr>
            <a:r>
              <a:rPr lang="en-US" sz="1800" dirty="0">
                <a:solidFill>
                  <a:schemeClr val="dk2"/>
                </a:solidFill>
              </a:rPr>
              <a:t>All entries in the secondary FPCs must be included in the primary FPC (AAO).</a:t>
            </a:r>
            <a:endParaRPr sz="1800" dirty="0">
              <a:solidFill>
                <a:schemeClr val="dk2"/>
              </a:solidFill>
            </a:endParaRPr>
          </a:p>
          <a:p>
            <a:pPr marL="609584" lvl="0" indent="-457187" algn="l" rtl="0">
              <a:spcBef>
                <a:spcPts val="1000"/>
              </a:spcBef>
              <a:spcAft>
                <a:spcPts val="0"/>
              </a:spcAft>
              <a:buClr>
                <a:schemeClr val="dk2"/>
              </a:buClr>
              <a:buSzPts val="1800"/>
              <a:buChar char="•"/>
            </a:pPr>
            <a:r>
              <a:rPr lang="en-US" sz="1800" dirty="0">
                <a:solidFill>
                  <a:schemeClr val="dk2"/>
                </a:solidFill>
              </a:rPr>
              <a:t>The column and key punch code (</a:t>
            </a:r>
            <a:r>
              <a:rPr lang="en-US" sz="1800" dirty="0" err="1">
                <a:solidFill>
                  <a:schemeClr val="dk2"/>
                </a:solidFill>
              </a:rPr>
              <a:t>kpc</a:t>
            </a:r>
            <a:r>
              <a:rPr lang="en-US" sz="1800" dirty="0">
                <a:solidFill>
                  <a:schemeClr val="dk2"/>
                </a:solidFill>
              </a:rPr>
              <a:t>) where amounts are entered in the secondary FPCs should be reported in the same column and </a:t>
            </a:r>
            <a:r>
              <a:rPr lang="en-US" sz="1800" dirty="0" err="1">
                <a:solidFill>
                  <a:schemeClr val="dk2"/>
                </a:solidFill>
              </a:rPr>
              <a:t>kpc</a:t>
            </a:r>
            <a:r>
              <a:rPr lang="en-US" sz="1800" dirty="0">
                <a:solidFill>
                  <a:schemeClr val="dk2"/>
                </a:solidFill>
              </a:rPr>
              <a:t> in the primary FPC (AAO).</a:t>
            </a:r>
            <a:endParaRPr sz="1800" dirty="0">
              <a:solidFill>
                <a:schemeClr val="dk2"/>
              </a:solidFill>
            </a:endParaRPr>
          </a:p>
          <a:p>
            <a:pPr marL="152396" lvl="0" indent="0" algn="l" rtl="0">
              <a:lnSpc>
                <a:spcPct val="90000"/>
              </a:lnSpc>
              <a:spcBef>
                <a:spcPts val="1000"/>
              </a:spcBef>
              <a:spcAft>
                <a:spcPts val="0"/>
              </a:spcAft>
              <a:buSzPts val="1800"/>
              <a:buNone/>
            </a:pPr>
            <a:endParaRPr sz="1800" b="1" dirty="0"/>
          </a:p>
          <a:p>
            <a:pPr marL="0" marR="0" lvl="0" indent="0" algn="l" rtl="0">
              <a:lnSpc>
                <a:spcPct val="90000"/>
              </a:lnSpc>
              <a:spcBef>
                <a:spcPts val="1000"/>
              </a:spcBef>
              <a:spcAft>
                <a:spcPts val="0"/>
              </a:spcAft>
              <a:buNone/>
            </a:pPr>
            <a:endParaRPr sz="1600" dirty="0"/>
          </a:p>
          <a:p>
            <a:pPr marL="0" lvl="0" indent="0" algn="l" rtl="0">
              <a:spcBef>
                <a:spcPts val="1000"/>
              </a:spcBef>
              <a:spcAft>
                <a:spcPts val="0"/>
              </a:spcAft>
              <a:buNone/>
            </a:pPr>
            <a:endParaRPr sz="20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6"/>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Elementary &amp; Secondary School Emergency Relief (ESSER I) Fund - 84.425D</a:t>
            </a:r>
            <a:endParaRPr/>
          </a:p>
        </p:txBody>
      </p:sp>
      <p:sp>
        <p:nvSpPr>
          <p:cNvPr id="657" name="Google Shape;657;p86"/>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What is ESSERF I?</a:t>
            </a:r>
            <a:endParaRPr/>
          </a:p>
          <a:p>
            <a:pPr marL="609584" lvl="0" indent="-457187" algn="l" rtl="0">
              <a:spcBef>
                <a:spcPts val="1000"/>
              </a:spcBef>
              <a:spcAft>
                <a:spcPts val="0"/>
              </a:spcAft>
              <a:buSzPts val="1800"/>
              <a:buChar char="•"/>
            </a:pPr>
            <a:r>
              <a:rPr lang="en-US" sz="1800"/>
              <a:t>Under the ESSER Fund, established in the Coronavirus Aid, Relief &amp; Economic Security Act (CARES Act),  the USDOE awarded to State Education Agencies (SEAs) for the purpose of providing local educational agencies (LEAs) with emergency relief funds to address the impact that Novel Coronavirus Disease 2019 (COVID-19) has had, and continue to have, on elementary &amp; secondary schools across the nation.</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US" sz="1800"/>
              <a:t>How do I report ESSERF I in the AFR?</a:t>
            </a:r>
            <a:endParaRPr sz="1800"/>
          </a:p>
          <a:p>
            <a:pPr marL="609584" lvl="0" indent="-457187" algn="l" rtl="0">
              <a:spcBef>
                <a:spcPts val="1000"/>
              </a:spcBef>
              <a:spcAft>
                <a:spcPts val="0"/>
              </a:spcAft>
              <a:buSzPts val="1800"/>
              <a:buChar char="•"/>
            </a:pPr>
            <a:r>
              <a:rPr lang="en-US" sz="1800"/>
              <a:t>ESSERF I is reported in KPC 12000; Revenue account code 4590; Column 5 (Special Fund Federal)</a:t>
            </a:r>
            <a:endParaRPr sz="1800"/>
          </a:p>
          <a:p>
            <a:pPr marL="609584" lvl="0" indent="-457187" algn="l" rtl="0">
              <a:spcBef>
                <a:spcPts val="1000"/>
              </a:spcBef>
              <a:spcAft>
                <a:spcPts val="0"/>
              </a:spcAft>
              <a:buSzPts val="1800"/>
              <a:buChar char="•"/>
            </a:pPr>
            <a:r>
              <a:rPr lang="en-US" sz="1800"/>
              <a:t>These funds should be reported in the AA0 as well as the secondary fiscal project code CV2</a:t>
            </a:r>
            <a:endParaRPr sz="1800"/>
          </a:p>
          <a:p>
            <a:pPr marL="0" lvl="0" indent="0" algn="l" rtl="0">
              <a:spcBef>
                <a:spcPts val="1000"/>
              </a:spcBef>
              <a:spcAft>
                <a:spcPts val="0"/>
              </a:spcAft>
              <a:buClr>
                <a:schemeClr val="dk1"/>
              </a:buClr>
              <a:buSzPts val="1100"/>
              <a:buFont typeface="Arial"/>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87"/>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Elementary &amp; Secondary School Emergency Relief (ESSER II) Fund - 84.425D</a:t>
            </a:r>
            <a:endParaRPr/>
          </a:p>
        </p:txBody>
      </p:sp>
      <p:sp>
        <p:nvSpPr>
          <p:cNvPr id="664" name="Google Shape;664;p87"/>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What is ESSERF II?</a:t>
            </a:r>
            <a:endParaRPr/>
          </a:p>
          <a:p>
            <a:pPr marL="609584" lvl="0" indent="-457187" algn="l" rtl="0">
              <a:spcBef>
                <a:spcPts val="1000"/>
              </a:spcBef>
              <a:spcAft>
                <a:spcPts val="0"/>
              </a:spcAft>
              <a:buSzPts val="1800"/>
              <a:buChar char="•"/>
            </a:pPr>
            <a:r>
              <a:rPr lang="en-US" sz="1800"/>
              <a:t>The Coronavirus Response and Relief Supplemental Appropriations Act (CRRSA Act) was enacted December 27, 2020.  The USDOE awarded these  these grants to State Educational Agencies (SEAs) for the purpose of providing local educational agencies (LEAs) including charter schools with emergency relief funds to address the impact that COVID-19 has had and continues to have on elementary and secondary schools across the Nation. </a:t>
            </a:r>
            <a:endParaRPr sz="1800"/>
          </a:p>
          <a:p>
            <a:pPr marL="0" lvl="0" indent="0" algn="l" rtl="0">
              <a:spcBef>
                <a:spcPts val="1000"/>
              </a:spcBef>
              <a:spcAft>
                <a:spcPts val="0"/>
              </a:spcAft>
              <a:buNone/>
            </a:pPr>
            <a:r>
              <a:rPr lang="en-US" sz="1800"/>
              <a:t>How do I report ESSERF II in the AFR?</a:t>
            </a:r>
            <a:endParaRPr sz="1800"/>
          </a:p>
          <a:p>
            <a:pPr marL="609584" lvl="0" indent="-457187" algn="l" rtl="0">
              <a:spcBef>
                <a:spcPts val="1000"/>
              </a:spcBef>
              <a:spcAft>
                <a:spcPts val="0"/>
              </a:spcAft>
              <a:buSzPts val="1800"/>
              <a:buChar char="•"/>
            </a:pPr>
            <a:r>
              <a:rPr lang="en-US" sz="1800"/>
              <a:t>ESSERF II is reported in KPC 12000; Revenue account code 4590; Column 5 (Special Fund Federal)</a:t>
            </a:r>
            <a:endParaRPr sz="1800"/>
          </a:p>
          <a:p>
            <a:pPr marL="609584" lvl="0" indent="-457187" algn="l" rtl="0">
              <a:spcBef>
                <a:spcPts val="1000"/>
              </a:spcBef>
              <a:spcAft>
                <a:spcPts val="0"/>
              </a:spcAft>
              <a:buSzPts val="1800"/>
              <a:buChar char="•"/>
            </a:pPr>
            <a:r>
              <a:rPr lang="en-US" sz="1800"/>
              <a:t>These funds should be reported in the AA0 as well as the secondary fiscal project code CV3</a:t>
            </a: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8"/>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Elementary &amp; Secondary School Emergency Relief (ESSER III) Fund - 84.425D</a:t>
            </a:r>
            <a:endParaRPr/>
          </a:p>
        </p:txBody>
      </p:sp>
      <p:sp>
        <p:nvSpPr>
          <p:cNvPr id="671" name="Google Shape;671;p88"/>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What is ESSERF III?</a:t>
            </a:r>
            <a:endParaRPr/>
          </a:p>
          <a:p>
            <a:pPr marL="609584" lvl="0" indent="-457187" algn="l" rtl="0">
              <a:spcBef>
                <a:spcPts val="1000"/>
              </a:spcBef>
              <a:spcAft>
                <a:spcPts val="0"/>
              </a:spcAft>
              <a:buSzPts val="1800"/>
              <a:buChar char="•"/>
            </a:pPr>
            <a:r>
              <a:rPr lang="en-US" sz="1800"/>
              <a:t>On March 11, 2021, the American Rescue Plan (ARP) Act was signed into law.  The USDOE awarded these  these grants to State Educational Agencies (SEAs) for the purpose of providing local educational agencies (LEAs) including charter schools to help safely reopen and sustain the same operation of schools and address the impact of the coronavirus pandemic on the Nation’s students. </a:t>
            </a:r>
            <a:endParaRPr sz="1800"/>
          </a:p>
          <a:p>
            <a:pPr marL="0" lvl="0" indent="0" algn="l" rtl="0">
              <a:spcBef>
                <a:spcPts val="1000"/>
              </a:spcBef>
              <a:spcAft>
                <a:spcPts val="0"/>
              </a:spcAft>
              <a:buNone/>
            </a:pPr>
            <a:r>
              <a:rPr lang="en-US" sz="1800"/>
              <a:t>How do I report ESSERF III in the AFR?</a:t>
            </a:r>
            <a:endParaRPr sz="1800"/>
          </a:p>
          <a:p>
            <a:pPr marL="609584" lvl="0" indent="-457187" algn="l" rtl="0">
              <a:spcBef>
                <a:spcPts val="1000"/>
              </a:spcBef>
              <a:spcAft>
                <a:spcPts val="0"/>
              </a:spcAft>
              <a:buSzPts val="1800"/>
              <a:buChar char="•"/>
            </a:pPr>
            <a:r>
              <a:rPr lang="en-US" sz="1800"/>
              <a:t>ESSERF III is reported in KPC 12000; Revenue account code 4590; Column 5 (Special Fund Federal)</a:t>
            </a:r>
            <a:endParaRPr sz="1800"/>
          </a:p>
          <a:p>
            <a:pPr marL="609584" lvl="0" indent="-457187" algn="l" rtl="0">
              <a:spcBef>
                <a:spcPts val="1000"/>
              </a:spcBef>
              <a:spcAft>
                <a:spcPts val="0"/>
              </a:spcAft>
              <a:buSzPts val="1800"/>
              <a:buChar char="•"/>
            </a:pPr>
            <a:r>
              <a:rPr lang="en-US" sz="1800"/>
              <a:t>These funds should be reported in the AA0 as well as the secondary fiscal project code CV4</a:t>
            </a: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89"/>
          <p:cNvSpPr txBox="1">
            <a:spLocks noGrp="1"/>
          </p:cNvSpPr>
          <p:nvPr>
            <p:ph type="title"/>
          </p:nvPr>
        </p:nvSpPr>
        <p:spPr>
          <a:xfrm>
            <a:off x="0" y="568233"/>
            <a:ext cx="96057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dirty="0">
                <a:solidFill>
                  <a:schemeClr val="dk2"/>
                </a:solidFill>
              </a:rPr>
              <a:t>Student Activity Funds</a:t>
            </a:r>
            <a:endParaRPr sz="4000" b="1" dirty="0">
              <a:solidFill>
                <a:schemeClr val="dk2"/>
              </a:solidFill>
            </a:endParaRPr>
          </a:p>
        </p:txBody>
      </p:sp>
      <p:sp>
        <p:nvSpPr>
          <p:cNvPr id="677" name="Google Shape;677;p89"/>
          <p:cNvSpPr txBox="1">
            <a:spLocks noGrp="1"/>
          </p:cNvSpPr>
          <p:nvPr>
            <p:ph type="body" idx="1"/>
          </p:nvPr>
        </p:nvSpPr>
        <p:spPr>
          <a:xfrm>
            <a:off x="0" y="1781833"/>
            <a:ext cx="9605700" cy="4448700"/>
          </a:xfrm>
          <a:prstGeom prst="rect">
            <a:avLst/>
          </a:prstGeom>
          <a:noFill/>
          <a:ln>
            <a:noFill/>
          </a:ln>
        </p:spPr>
        <p:txBody>
          <a:bodyPr spcFirstLastPara="1" wrap="square" lIns="91425" tIns="91425" rIns="91425" bIns="91425" anchor="t" anchorCtr="0">
            <a:noAutofit/>
          </a:bodyPr>
          <a:lstStyle/>
          <a:p>
            <a:pPr marL="230187" lvl="1" indent="0" algn="l" rtl="0">
              <a:lnSpc>
                <a:spcPct val="90000"/>
              </a:lnSpc>
              <a:spcBef>
                <a:spcPts val="500"/>
              </a:spcBef>
              <a:spcAft>
                <a:spcPts val="0"/>
              </a:spcAft>
              <a:buSzPts val="1800"/>
              <a:buNone/>
            </a:pPr>
            <a:endParaRPr sz="2000" b="1" dirty="0">
              <a:solidFill>
                <a:srgbClr val="000000"/>
              </a:solidFill>
            </a:endParaRPr>
          </a:p>
          <a:p>
            <a:pPr marL="1066783" lvl="0" indent="0" algn="l" rtl="0">
              <a:lnSpc>
                <a:spcPct val="90000"/>
              </a:lnSpc>
              <a:spcBef>
                <a:spcPts val="1000"/>
              </a:spcBef>
              <a:spcAft>
                <a:spcPts val="0"/>
              </a:spcAft>
              <a:buSzPts val="1800"/>
              <a:buNone/>
            </a:pPr>
            <a:r>
              <a:rPr lang="en-US" b="1" dirty="0">
                <a:solidFill>
                  <a:schemeClr val="dk2"/>
                </a:solidFill>
              </a:rPr>
              <a:t>Student Activity Funds (SA1) </a:t>
            </a:r>
            <a:endParaRPr b="1" dirty="0">
              <a:solidFill>
                <a:schemeClr val="dk2"/>
              </a:solidFill>
            </a:endParaRPr>
          </a:p>
          <a:p>
            <a:pPr marL="1066783" lvl="0" indent="-457187" algn="l" rtl="0">
              <a:lnSpc>
                <a:spcPct val="90000"/>
              </a:lnSpc>
              <a:spcBef>
                <a:spcPts val="1000"/>
              </a:spcBef>
              <a:spcAft>
                <a:spcPts val="0"/>
              </a:spcAft>
              <a:buClr>
                <a:schemeClr val="dk2"/>
              </a:buClr>
              <a:buSzPts val="1800"/>
              <a:buChar char="•"/>
            </a:pPr>
            <a:r>
              <a:rPr lang="en-US" sz="2000" dirty="0">
                <a:solidFill>
                  <a:schemeClr val="dk2"/>
                </a:solidFill>
              </a:rPr>
              <a:t>Each school system will be required to report these funds in the most appropriate object codes with the most likely being but not limited to 300 Purchased Professional &amp; Technical Services and 610 Materials</a:t>
            </a:r>
            <a:endParaRPr sz="2000" dirty="0">
              <a:solidFill>
                <a:schemeClr val="dk2"/>
              </a:solidFill>
            </a:endParaRPr>
          </a:p>
          <a:p>
            <a:pPr marL="1066783" lvl="0" indent="-469887" algn="l" rtl="0">
              <a:lnSpc>
                <a:spcPct val="90000"/>
              </a:lnSpc>
              <a:spcBef>
                <a:spcPts val="1000"/>
              </a:spcBef>
              <a:spcAft>
                <a:spcPts val="0"/>
              </a:spcAft>
              <a:buClr>
                <a:schemeClr val="dk2"/>
              </a:buClr>
              <a:buSzPts val="2000"/>
              <a:buChar char="•"/>
            </a:pPr>
            <a:r>
              <a:rPr lang="en-US" sz="2000" dirty="0">
                <a:solidFill>
                  <a:schemeClr val="dk2"/>
                </a:solidFill>
              </a:rPr>
              <a:t>This data was reported for the first time in FY 20-21 in Keypunch code 2560; revenue account code 1760; column 7</a:t>
            </a:r>
            <a:r>
              <a:rPr lang="en-US" sz="2000" dirty="0" smtClean="0">
                <a:solidFill>
                  <a:schemeClr val="dk2"/>
                </a:solidFill>
              </a:rPr>
              <a:t> (Other Special Funds).</a:t>
            </a:r>
            <a:endParaRPr sz="2000" dirty="0">
              <a:solidFill>
                <a:schemeClr val="dk2"/>
              </a:solidFill>
            </a:endParaRPr>
          </a:p>
          <a:p>
            <a:pPr marL="1066783" lvl="0" indent="-469887" algn="l" rtl="0">
              <a:lnSpc>
                <a:spcPct val="90000"/>
              </a:lnSpc>
              <a:spcBef>
                <a:spcPts val="1000"/>
              </a:spcBef>
              <a:spcAft>
                <a:spcPts val="0"/>
              </a:spcAft>
              <a:buClr>
                <a:schemeClr val="dk2"/>
              </a:buClr>
              <a:buSzPts val="2000"/>
              <a:buChar char="•"/>
            </a:pPr>
            <a:r>
              <a:rPr lang="en-US" sz="2000" dirty="0">
                <a:solidFill>
                  <a:schemeClr val="dk2"/>
                </a:solidFill>
              </a:rPr>
              <a:t>These funds should be reported in the AA0 as well as the secondary fiscal project code SA1.</a:t>
            </a:r>
            <a:endParaRPr sz="2000" dirty="0">
              <a:solidFill>
                <a:schemeClr val="dk2"/>
              </a:solidFill>
            </a:endParaRPr>
          </a:p>
          <a:p>
            <a:pPr marL="152396" lvl="0" indent="0" algn="l" rtl="0">
              <a:lnSpc>
                <a:spcPct val="90000"/>
              </a:lnSpc>
              <a:spcBef>
                <a:spcPts val="1000"/>
              </a:spcBef>
              <a:spcAft>
                <a:spcPts val="0"/>
              </a:spcAft>
              <a:buSzPts val="1800"/>
              <a:buNone/>
            </a:pPr>
            <a:endParaRPr sz="16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0"/>
          <p:cNvSpPr txBox="1">
            <a:spLocks noGrp="1"/>
          </p:cNvSpPr>
          <p:nvPr>
            <p:ph type="title"/>
          </p:nvPr>
        </p:nvSpPr>
        <p:spPr>
          <a:xfrm>
            <a:off x="0" y="1855167"/>
            <a:ext cx="11531700" cy="1213500"/>
          </a:xfrm>
          <a:prstGeom prst="rect">
            <a:avLst/>
          </a:prstGeom>
          <a:noFill/>
          <a:ln>
            <a:noFill/>
          </a:ln>
        </p:spPr>
        <p:txBody>
          <a:bodyPr spcFirstLastPara="1" wrap="square" lIns="91425" tIns="91425" rIns="91425" bIns="91425" anchor="ctr" anchorCtr="0">
            <a:noAutofit/>
          </a:bodyPr>
          <a:lstStyle/>
          <a:p>
            <a:pPr marL="571500" lvl="0" indent="-571500" algn="l" rtl="0">
              <a:lnSpc>
                <a:spcPct val="90000"/>
              </a:lnSpc>
              <a:spcBef>
                <a:spcPts val="0"/>
              </a:spcBef>
              <a:spcAft>
                <a:spcPts val="0"/>
              </a:spcAft>
              <a:buClr>
                <a:schemeClr val="dk2"/>
              </a:buClr>
              <a:buSzPts val="2800"/>
              <a:buFont typeface="Noto Sans Symbols"/>
              <a:buChar char="⮚"/>
            </a:pPr>
            <a:r>
              <a:rPr lang="en-US" sz="4400" b="1" dirty="0">
                <a:solidFill>
                  <a:schemeClr val="dk2"/>
                </a:solidFill>
                <a:latin typeface="Calibri"/>
                <a:ea typeface="Calibri"/>
                <a:cs typeface="Calibri"/>
                <a:sym typeface="Calibri"/>
              </a:rPr>
              <a:t>AFR Submission</a:t>
            </a:r>
            <a:r>
              <a:rPr lang="en-US" sz="4400" dirty="0">
                <a:solidFill>
                  <a:schemeClr val="dk2"/>
                </a:solidFill>
              </a:rPr>
              <a:t> - FY </a:t>
            </a:r>
            <a:r>
              <a:rPr lang="en-US" sz="4400" dirty="0" smtClean="0">
                <a:solidFill>
                  <a:schemeClr val="dk2"/>
                </a:solidFill>
              </a:rPr>
              <a:t>2022-23 </a:t>
            </a:r>
            <a:r>
              <a:rPr lang="en-US" sz="4400" dirty="0">
                <a:solidFill>
                  <a:schemeClr val="dk2"/>
                </a:solidFill>
              </a:rPr>
              <a:t>Data Collection</a:t>
            </a:r>
            <a:endParaRPr sz="4000" b="1" dirty="0">
              <a:solidFill>
                <a:schemeClr val="dk2"/>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91"/>
          <p:cNvSpPr txBox="1">
            <a:spLocks noGrp="1"/>
          </p:cNvSpPr>
          <p:nvPr>
            <p:ph type="title"/>
          </p:nvPr>
        </p:nvSpPr>
        <p:spPr>
          <a:xfrm>
            <a:off x="0" y="568233"/>
            <a:ext cx="96056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dirty="0">
                <a:solidFill>
                  <a:schemeClr val="dk2"/>
                </a:solidFill>
              </a:rPr>
              <a:t>FY </a:t>
            </a:r>
            <a:r>
              <a:rPr lang="en-US" sz="4000" dirty="0" smtClean="0">
                <a:solidFill>
                  <a:schemeClr val="dk2"/>
                </a:solidFill>
              </a:rPr>
              <a:t>2022-23 </a:t>
            </a:r>
            <a:r>
              <a:rPr lang="en-US" sz="4000" dirty="0">
                <a:solidFill>
                  <a:schemeClr val="dk2"/>
                </a:solidFill>
              </a:rPr>
              <a:t>Data Collection </a:t>
            </a:r>
            <a:endParaRPr sz="4000" b="1" dirty="0">
              <a:solidFill>
                <a:schemeClr val="dk2"/>
              </a:solidFill>
            </a:endParaRPr>
          </a:p>
        </p:txBody>
      </p:sp>
      <p:sp>
        <p:nvSpPr>
          <p:cNvPr id="688" name="Google Shape;688;p91"/>
          <p:cNvSpPr txBox="1">
            <a:spLocks noGrp="1"/>
          </p:cNvSpPr>
          <p:nvPr>
            <p:ph type="body" idx="1"/>
          </p:nvPr>
        </p:nvSpPr>
        <p:spPr>
          <a:xfrm>
            <a:off x="0" y="1781833"/>
            <a:ext cx="9605600" cy="4448800"/>
          </a:xfrm>
          <a:prstGeom prst="rect">
            <a:avLst/>
          </a:prstGeom>
          <a:noFill/>
          <a:ln>
            <a:noFill/>
          </a:ln>
        </p:spPr>
        <p:txBody>
          <a:bodyPr spcFirstLastPara="1" wrap="square" lIns="91425" tIns="91425" rIns="91425" bIns="91425" anchor="t" anchorCtr="0">
            <a:noAutofit/>
          </a:bodyPr>
          <a:lstStyle/>
          <a:p>
            <a:pPr marL="609585" lvl="0" indent="-342888" algn="l" rtl="0">
              <a:lnSpc>
                <a:spcPct val="90000"/>
              </a:lnSpc>
              <a:spcBef>
                <a:spcPts val="1000"/>
              </a:spcBef>
              <a:spcAft>
                <a:spcPts val="0"/>
              </a:spcAft>
              <a:buSzPts val="1800"/>
              <a:buNone/>
            </a:pPr>
            <a:endParaRPr sz="2000" dirty="0">
              <a:solidFill>
                <a:srgbClr val="000000"/>
              </a:solidFill>
            </a:endParaRPr>
          </a:p>
          <a:p>
            <a:pPr marL="609583" lvl="0" indent="-482587" algn="l" rtl="0">
              <a:lnSpc>
                <a:spcPct val="90000"/>
              </a:lnSpc>
              <a:spcBef>
                <a:spcPts val="1000"/>
              </a:spcBef>
              <a:spcAft>
                <a:spcPts val="0"/>
              </a:spcAft>
              <a:buClr>
                <a:schemeClr val="dk2"/>
              </a:buClr>
              <a:buSzPts val="2200"/>
              <a:buChar char="•"/>
            </a:pPr>
            <a:r>
              <a:rPr lang="en-US" dirty="0">
                <a:solidFill>
                  <a:schemeClr val="dk2"/>
                </a:solidFill>
              </a:rPr>
              <a:t>Data collection process will remain the same during the FY </a:t>
            </a:r>
            <a:r>
              <a:rPr lang="en-US" dirty="0" smtClean="0">
                <a:solidFill>
                  <a:schemeClr val="dk2"/>
                </a:solidFill>
              </a:rPr>
              <a:t>2022-23 </a:t>
            </a:r>
            <a:r>
              <a:rPr lang="en-US" dirty="0">
                <a:solidFill>
                  <a:schemeClr val="dk2"/>
                </a:solidFill>
              </a:rPr>
              <a:t>collection period beginning late summer </a:t>
            </a:r>
            <a:r>
              <a:rPr lang="en-US" dirty="0" smtClean="0">
                <a:solidFill>
                  <a:schemeClr val="dk2"/>
                </a:solidFill>
              </a:rPr>
              <a:t>2023.  </a:t>
            </a:r>
            <a:endParaRPr dirty="0">
              <a:solidFill>
                <a:schemeClr val="dk2"/>
              </a:solidFill>
            </a:endParaRPr>
          </a:p>
          <a:p>
            <a:pPr marL="457200" lvl="0" indent="0" algn="l" rtl="0">
              <a:lnSpc>
                <a:spcPct val="90000"/>
              </a:lnSpc>
              <a:spcBef>
                <a:spcPts val="1000"/>
              </a:spcBef>
              <a:spcAft>
                <a:spcPts val="0"/>
              </a:spcAft>
              <a:buNone/>
            </a:pPr>
            <a:endParaRPr sz="2000" dirty="0">
              <a:solidFill>
                <a:schemeClr val="dk2"/>
              </a:solidFill>
            </a:endParaRPr>
          </a:p>
          <a:p>
            <a:pPr marL="609584" lvl="0" indent="-482588" algn="l" rtl="0">
              <a:lnSpc>
                <a:spcPct val="90000"/>
              </a:lnSpc>
              <a:spcBef>
                <a:spcPts val="1000"/>
              </a:spcBef>
              <a:spcAft>
                <a:spcPts val="0"/>
              </a:spcAft>
              <a:buClr>
                <a:schemeClr val="dk2"/>
              </a:buClr>
              <a:buSzPts val="2200"/>
              <a:buChar char="•"/>
            </a:pPr>
            <a:r>
              <a:rPr lang="en-US" dirty="0">
                <a:solidFill>
                  <a:schemeClr val="dk2"/>
                </a:solidFill>
              </a:rPr>
              <a:t>LEADS Portal will remain active during this collection. </a:t>
            </a:r>
            <a:endParaRPr dirty="0">
              <a:solidFill>
                <a:schemeClr val="dk2"/>
              </a:solidFill>
            </a:endParaRPr>
          </a:p>
          <a:p>
            <a:pPr marL="609584" lvl="0" indent="0" algn="l" rtl="0">
              <a:lnSpc>
                <a:spcPct val="90000"/>
              </a:lnSpc>
              <a:spcBef>
                <a:spcPts val="1000"/>
              </a:spcBef>
              <a:spcAft>
                <a:spcPts val="0"/>
              </a:spcAft>
              <a:buSzPts val="1800"/>
              <a:buNone/>
            </a:pPr>
            <a:endParaRPr sz="2000" dirty="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92"/>
          <p:cNvSpPr txBox="1">
            <a:spLocks noGrp="1"/>
          </p:cNvSpPr>
          <p:nvPr>
            <p:ph type="title"/>
          </p:nvPr>
        </p:nvSpPr>
        <p:spPr>
          <a:xfrm>
            <a:off x="-1" y="2215399"/>
            <a:ext cx="10329300" cy="1213500"/>
          </a:xfrm>
          <a:prstGeom prst="rect">
            <a:avLst/>
          </a:prstGeom>
          <a:noFill/>
          <a:ln>
            <a:noFill/>
          </a:ln>
        </p:spPr>
        <p:txBody>
          <a:bodyPr spcFirstLastPara="1" wrap="square" lIns="121900" tIns="121900" rIns="121900" bIns="121900" anchor="ctr" anchorCtr="0">
            <a:noAutofit/>
          </a:bodyPr>
          <a:lstStyle/>
          <a:p>
            <a:pPr marL="571500" lvl="0" indent="-571500" algn="l" rtl="0">
              <a:lnSpc>
                <a:spcPct val="90000"/>
              </a:lnSpc>
              <a:spcBef>
                <a:spcPts val="0"/>
              </a:spcBef>
              <a:spcAft>
                <a:spcPts val="0"/>
              </a:spcAft>
              <a:buClr>
                <a:schemeClr val="dk2"/>
              </a:buClr>
              <a:buSzPts val="2800"/>
              <a:buFont typeface="Noto Sans Symbols"/>
              <a:buChar char="⮚"/>
            </a:pPr>
            <a:r>
              <a:rPr lang="en-US" sz="4000">
                <a:solidFill>
                  <a:schemeClr val="dk2"/>
                </a:solidFill>
              </a:rPr>
              <a:t>Post Submission of AFR</a:t>
            </a:r>
            <a:endParaRPr>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a:solidFill>
                  <a:schemeClr val="dk2"/>
                </a:solidFill>
              </a:rPr>
              <a:t>Fund Classifications Defined</a:t>
            </a:r>
            <a:endParaRPr sz="4833">
              <a:solidFill>
                <a:schemeClr val="dk2"/>
              </a:solidFill>
            </a:endParaRPr>
          </a:p>
        </p:txBody>
      </p:sp>
      <p:sp>
        <p:nvSpPr>
          <p:cNvPr id="176" name="Google Shape;176;p29"/>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solidFill>
                <a:schemeClr val="dk2"/>
              </a:solidFill>
            </a:endParaRPr>
          </a:p>
        </p:txBody>
      </p:sp>
      <p:pic>
        <p:nvPicPr>
          <p:cNvPr id="177" name="Google Shape;177;p29"/>
          <p:cNvPicPr preferRelativeResize="0"/>
          <p:nvPr/>
        </p:nvPicPr>
        <p:blipFill>
          <a:blip r:embed="rId3">
            <a:alphaModFix/>
          </a:blip>
          <a:stretch>
            <a:fillRect/>
          </a:stretch>
        </p:blipFill>
        <p:spPr>
          <a:xfrm>
            <a:off x="573425" y="1565925"/>
            <a:ext cx="11045100" cy="2187475"/>
          </a:xfrm>
          <a:prstGeom prst="rect">
            <a:avLst/>
          </a:prstGeom>
          <a:noFill/>
          <a:ln>
            <a:noFill/>
          </a:ln>
        </p:spPr>
      </p:pic>
      <p:pic>
        <p:nvPicPr>
          <p:cNvPr id="178" name="Google Shape;178;p29"/>
          <p:cNvPicPr preferRelativeResize="0"/>
          <p:nvPr/>
        </p:nvPicPr>
        <p:blipFill>
          <a:blip r:embed="rId4">
            <a:alphaModFix/>
          </a:blip>
          <a:stretch>
            <a:fillRect/>
          </a:stretch>
        </p:blipFill>
        <p:spPr>
          <a:xfrm>
            <a:off x="573425" y="3660125"/>
            <a:ext cx="11045100" cy="1750625"/>
          </a:xfrm>
          <a:prstGeom prst="rect">
            <a:avLst/>
          </a:prstGeom>
          <a:noFill/>
          <a:ln>
            <a:noFill/>
          </a:ln>
        </p:spPr>
      </p:pic>
      <p:pic>
        <p:nvPicPr>
          <p:cNvPr id="179" name="Google Shape;179;p29"/>
          <p:cNvPicPr preferRelativeResize="0"/>
          <p:nvPr/>
        </p:nvPicPr>
        <p:blipFill>
          <a:blip r:embed="rId5">
            <a:alphaModFix/>
          </a:blip>
          <a:stretch>
            <a:fillRect/>
          </a:stretch>
        </p:blipFill>
        <p:spPr>
          <a:xfrm>
            <a:off x="573425" y="5410750"/>
            <a:ext cx="11045100" cy="8763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93"/>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School System Review Process</a:t>
            </a:r>
            <a:endParaRPr>
              <a:solidFill>
                <a:schemeClr val="dk2"/>
              </a:solidFill>
            </a:endParaRPr>
          </a:p>
        </p:txBody>
      </p:sp>
      <p:sp>
        <p:nvSpPr>
          <p:cNvPr id="701" name="Google Shape;701;p93"/>
          <p:cNvSpPr txBox="1">
            <a:spLocks noGrp="1"/>
          </p:cNvSpPr>
          <p:nvPr>
            <p:ph type="body" idx="1"/>
          </p:nvPr>
        </p:nvSpPr>
        <p:spPr>
          <a:xfrm>
            <a:off x="573458" y="1781733"/>
            <a:ext cx="11045100" cy="44847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chemeClr val="dk2"/>
              </a:buClr>
              <a:buSzPts val="1800"/>
              <a:buChar char="●"/>
            </a:pPr>
            <a:r>
              <a:rPr lang="en-US">
                <a:solidFill>
                  <a:schemeClr val="dk2"/>
                </a:solidFill>
              </a:rPr>
              <a:t>Once a school system business manager has pulled and reviewed their PSAR report and notice corrections are needed, a revised AFR should be uploaded via LEADS.</a:t>
            </a:r>
            <a:endParaRPr>
              <a:solidFill>
                <a:schemeClr val="dk2"/>
              </a:solidFill>
            </a:endParaRPr>
          </a:p>
          <a:p>
            <a:pPr marL="457200" lvl="0" indent="0" algn="l" rtl="0">
              <a:spcBef>
                <a:spcPts val="1000"/>
              </a:spcBef>
              <a:spcAft>
                <a:spcPts val="0"/>
              </a:spcAft>
              <a:buNone/>
            </a:pPr>
            <a:endParaRPr>
              <a:solidFill>
                <a:schemeClr val="dk2"/>
              </a:solidFill>
            </a:endParaRPr>
          </a:p>
          <a:p>
            <a:pPr marL="457200" lvl="0" indent="-342900" algn="l" rtl="0">
              <a:spcBef>
                <a:spcPts val="1000"/>
              </a:spcBef>
              <a:spcAft>
                <a:spcPts val="0"/>
              </a:spcAft>
              <a:buClr>
                <a:schemeClr val="dk2"/>
              </a:buClr>
              <a:buSzPts val="1800"/>
              <a:buChar char="●"/>
            </a:pPr>
            <a:r>
              <a:rPr lang="en-US">
                <a:solidFill>
                  <a:schemeClr val="dk2"/>
                </a:solidFill>
              </a:rPr>
              <a:t>Once all corrections are made, the school system business manager should pull the AFR checklist and response sheet from the AFR webpage and verify that they have reviewed each item.</a:t>
            </a:r>
            <a:endParaRPr>
              <a:solidFill>
                <a:schemeClr val="dk2"/>
              </a:solidFill>
            </a:endParaRPr>
          </a:p>
          <a:p>
            <a:pPr marL="0" lvl="0" indent="0" algn="l" rtl="0">
              <a:spcBef>
                <a:spcPts val="1000"/>
              </a:spcBef>
              <a:spcAft>
                <a:spcPts val="0"/>
              </a:spcAft>
              <a:buNone/>
            </a:pPr>
            <a:endParaRPr>
              <a:solidFill>
                <a:schemeClr val="dk2"/>
              </a:solidFill>
            </a:endParaRPr>
          </a:p>
          <a:p>
            <a:pPr marL="457200" lvl="0" indent="-342900" algn="l" rtl="0">
              <a:spcBef>
                <a:spcPts val="1000"/>
              </a:spcBef>
              <a:spcAft>
                <a:spcPts val="0"/>
              </a:spcAft>
              <a:buClr>
                <a:schemeClr val="dk2"/>
              </a:buClr>
              <a:buSzPts val="1800"/>
              <a:buChar char="●"/>
            </a:pPr>
            <a:r>
              <a:rPr lang="en-US">
                <a:solidFill>
                  <a:schemeClr val="dk2"/>
                </a:solidFill>
              </a:rPr>
              <a:t>Once all responses have been complete, the signed forms should be returned to</a:t>
            </a:r>
            <a:r>
              <a:rPr lang="en-US"/>
              <a:t> </a:t>
            </a:r>
            <a:r>
              <a:rPr lang="en-US" u="sng">
                <a:solidFill>
                  <a:schemeClr val="hlink"/>
                </a:solidFill>
                <a:hlinkClick r:id="rId3"/>
              </a:rPr>
              <a:t>staudit@la.gov</a:t>
            </a:r>
            <a:r>
              <a:rPr lang="en-US"/>
              <a:t> </a:t>
            </a:r>
            <a:endParaRPr/>
          </a:p>
          <a:p>
            <a:pPr marL="45720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94"/>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School System Review Process</a:t>
            </a:r>
            <a:endParaRPr>
              <a:solidFill>
                <a:schemeClr val="dk2"/>
              </a:solidFill>
            </a:endParaRPr>
          </a:p>
        </p:txBody>
      </p:sp>
      <p:sp>
        <p:nvSpPr>
          <p:cNvPr id="708" name="Google Shape;708;p94"/>
          <p:cNvSpPr txBox="1">
            <a:spLocks noGrp="1"/>
          </p:cNvSpPr>
          <p:nvPr>
            <p:ph type="body" idx="1"/>
          </p:nvPr>
        </p:nvSpPr>
        <p:spPr>
          <a:xfrm>
            <a:off x="573458" y="1781733"/>
            <a:ext cx="11045100" cy="44847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chemeClr val="dk2"/>
              </a:buClr>
              <a:buSzPts val="1800"/>
              <a:buChar char="●"/>
            </a:pPr>
            <a:r>
              <a:rPr lang="en-US">
                <a:solidFill>
                  <a:schemeClr val="dk2"/>
                </a:solidFill>
              </a:rPr>
              <a:t>Instructions for assessing the Post Submission Audit Report (PSAR) in LEADS can be found at</a:t>
            </a:r>
            <a:r>
              <a:rPr lang="en-US"/>
              <a:t> </a:t>
            </a:r>
            <a:r>
              <a:rPr lang="en-US" u="sng">
                <a:solidFill>
                  <a:schemeClr val="hlink"/>
                </a:solidFill>
                <a:hlinkClick r:id="rId3"/>
              </a:rPr>
              <a:t>https://leads13.doe.louisiana.gov/lug/AFR/AFR.htm</a:t>
            </a:r>
            <a:r>
              <a:rPr lang="en-US"/>
              <a:t> </a:t>
            </a:r>
            <a:r>
              <a:rPr lang="en-US">
                <a:solidFill>
                  <a:schemeClr val="dk2"/>
                </a:solidFill>
              </a:rPr>
              <a:t>(AFR Page in LEADS)</a:t>
            </a:r>
            <a:endParaRPr>
              <a:solidFill>
                <a:schemeClr val="dk2"/>
              </a:solidFill>
            </a:endParaRPr>
          </a:p>
        </p:txBody>
      </p:sp>
      <p:pic>
        <p:nvPicPr>
          <p:cNvPr id="709" name="Google Shape;709;p94"/>
          <p:cNvPicPr preferRelativeResize="0"/>
          <p:nvPr/>
        </p:nvPicPr>
        <p:blipFill>
          <a:blip r:embed="rId4">
            <a:alphaModFix/>
          </a:blip>
          <a:stretch>
            <a:fillRect/>
          </a:stretch>
        </p:blipFill>
        <p:spPr>
          <a:xfrm>
            <a:off x="1462150" y="3105225"/>
            <a:ext cx="8348475" cy="22057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5"/>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15" name="Google Shape;715;p95"/>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dirty="0"/>
              <a:t>AFR Edit 1: Revenues Violating the </a:t>
            </a:r>
            <a:r>
              <a:rPr lang="en-US" sz="1800" dirty="0" err="1"/>
              <a:t>Blockout</a:t>
            </a:r>
            <a:r>
              <a:rPr lang="en-US" sz="1800" dirty="0"/>
              <a:t>: identifies any revenues that may be reported in a blocked column in AFR.  If there is a highlighted item, a correction should be made to reclassify the revenue.</a:t>
            </a:r>
            <a:endParaRPr sz="1800" dirty="0"/>
          </a:p>
          <a:p>
            <a:pPr marL="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None/>
            </a:pPr>
            <a:r>
              <a:rPr lang="en-US" sz="1800" dirty="0"/>
              <a:t>AFR Edit 2: Calculated vs. Reported Excess/Deficiency: The excess or deficiency of revenues and Other Sources of Funds minus the sum of Expenditures and Other Uses of Funds should be compared to the amounts reported in KPC 51190.  Total Revenues (KPC 15000) plus Other Sources of Funds (KPC 51000) minus Total Expenditures (KPC 50900) plus Other Uses of Funds (KPC 51180).  If there are highlighted areas in this section, a correction should be made.</a:t>
            </a:r>
            <a:endParaRPr sz="1800" dirty="0"/>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None/>
            </a:pPr>
            <a:endParaRPr dirty="0"/>
          </a:p>
        </p:txBody>
      </p:sp>
      <p:pic>
        <p:nvPicPr>
          <p:cNvPr id="716" name="Google Shape;716;p95"/>
          <p:cNvPicPr preferRelativeResize="0"/>
          <p:nvPr/>
        </p:nvPicPr>
        <p:blipFill>
          <a:blip r:embed="rId3">
            <a:alphaModFix/>
          </a:blip>
          <a:stretch>
            <a:fillRect/>
          </a:stretch>
        </p:blipFill>
        <p:spPr>
          <a:xfrm>
            <a:off x="573425" y="2619350"/>
            <a:ext cx="10963476" cy="732550"/>
          </a:xfrm>
          <a:prstGeom prst="rect">
            <a:avLst/>
          </a:prstGeom>
          <a:noFill/>
          <a:ln>
            <a:noFill/>
          </a:ln>
        </p:spPr>
      </p:pic>
      <p:pic>
        <p:nvPicPr>
          <p:cNvPr id="2" name="Picture 1"/>
          <p:cNvPicPr>
            <a:picLocks noChangeAspect="1"/>
          </p:cNvPicPr>
          <p:nvPr/>
        </p:nvPicPr>
        <p:blipFill>
          <a:blip r:embed="rId4"/>
          <a:stretch>
            <a:fillRect/>
          </a:stretch>
        </p:blipFill>
        <p:spPr>
          <a:xfrm>
            <a:off x="573426" y="5059621"/>
            <a:ext cx="11045108" cy="120015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96"/>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23" name="Google Shape;723;p96"/>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AFR Edit 3: Calculated vs Reported EOY Fund Balance: if fund balances are reported correctly, zeros will be in each column of the spreadsheet.  Where numbers appear in the spreadsheet, it indicates that the district has reported something incorrectly.  The beginning fund balance (KPC 51195) should always equal the prior year’s ending balance.  If the school system’s reported beginning fund balance (KPC 51195) is not equal to the prior years ending fund balance, LEADS will reject the incorrect beginning fund balance and insert zeros in KPC 51195.  Any adjustments should be made in KPC 5195 (Prior Year Adjustment).</a:t>
            </a:r>
            <a:endParaRPr sz="1800"/>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p:txBody>
      </p:sp>
      <p:pic>
        <p:nvPicPr>
          <p:cNvPr id="724" name="Google Shape;724;p96"/>
          <p:cNvPicPr preferRelativeResize="0"/>
          <p:nvPr/>
        </p:nvPicPr>
        <p:blipFill>
          <a:blip r:embed="rId3">
            <a:alphaModFix/>
          </a:blip>
          <a:stretch>
            <a:fillRect/>
          </a:stretch>
        </p:blipFill>
        <p:spPr>
          <a:xfrm>
            <a:off x="573450" y="3685825"/>
            <a:ext cx="11045101" cy="10711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97"/>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30" name="Google Shape;730;p97"/>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AFR Edit 4: Check Internal Math of Reported Fund Balance Records: Compare beginning of year fund balance (KPC 51195) plus reported excess/deficiency (KPC  51190) plus transfer in (KPC 51192) minus transfer out (KPC 51193) plus prior year adjustment (KPC 51195) to reported end of year balance (KPC 51196).  ERRORS CAN OCCUR IF BEGINNING FUND BALANCE DOES NOT EQUAL TO PRIOR YEARS ENDING FUND BALANCE.</a:t>
            </a: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p:txBody>
      </p:sp>
      <p:pic>
        <p:nvPicPr>
          <p:cNvPr id="731" name="Google Shape;731;p97"/>
          <p:cNvPicPr preferRelativeResize="0"/>
          <p:nvPr/>
        </p:nvPicPr>
        <p:blipFill>
          <a:blip r:embed="rId3">
            <a:alphaModFix/>
          </a:blip>
          <a:stretch>
            <a:fillRect/>
          </a:stretch>
        </p:blipFill>
        <p:spPr>
          <a:xfrm>
            <a:off x="573425" y="3223525"/>
            <a:ext cx="11045102" cy="10901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98"/>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37" name="Google Shape;737;p98"/>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AFR Review #1 - Zero Balance Records: Identify all KPC’s with zero balances.  The business manager should review all keypunch codes reported with a zero balance for accuracy.</a:t>
            </a: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p:txBody>
      </p:sp>
      <p:pic>
        <p:nvPicPr>
          <p:cNvPr id="738" name="Google Shape;738;p98"/>
          <p:cNvPicPr preferRelativeResize="0"/>
          <p:nvPr/>
        </p:nvPicPr>
        <p:blipFill>
          <a:blip r:embed="rId3">
            <a:alphaModFix/>
          </a:blip>
          <a:stretch>
            <a:fillRect/>
          </a:stretch>
        </p:blipFill>
        <p:spPr>
          <a:xfrm>
            <a:off x="924450" y="2567354"/>
            <a:ext cx="10386051" cy="377594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99"/>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44" name="Google Shape;744;p99"/>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AFR Review #2 - Negative Balance Records: Identify all KPC’s with zero balances.  The business manager should review all keypunch codes reported with a negative balance.  If the negative balances are reported correct, an explanation should be provided with responses.</a:t>
            </a: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p:txBody>
      </p:sp>
      <p:pic>
        <p:nvPicPr>
          <p:cNvPr id="745" name="Google Shape;745;p99"/>
          <p:cNvPicPr preferRelativeResize="0"/>
          <p:nvPr/>
        </p:nvPicPr>
        <p:blipFill>
          <a:blip r:embed="rId3">
            <a:alphaModFix/>
          </a:blip>
          <a:stretch>
            <a:fillRect/>
          </a:stretch>
        </p:blipFill>
        <p:spPr>
          <a:xfrm>
            <a:off x="598013" y="2925425"/>
            <a:ext cx="10995927" cy="19882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00"/>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51" name="Google Shape;751;p100"/>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AFR Review #3 - Required Data List: Business Manager should review this report and verify that salary data has been accurately reported.  If incorrect data is found during review, a correction should be made to AFR.</a:t>
            </a: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p:txBody>
      </p:sp>
      <p:pic>
        <p:nvPicPr>
          <p:cNvPr id="752" name="Google Shape;752;p100"/>
          <p:cNvPicPr preferRelativeResize="0"/>
          <p:nvPr/>
        </p:nvPicPr>
        <p:blipFill>
          <a:blip r:embed="rId3">
            <a:alphaModFix/>
          </a:blip>
          <a:stretch>
            <a:fillRect/>
          </a:stretch>
        </p:blipFill>
        <p:spPr>
          <a:xfrm>
            <a:off x="685359" y="2679271"/>
            <a:ext cx="10933174" cy="30415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01"/>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58" name="Google Shape;758;p101"/>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AFR Review #4 - Compare Employee Benefits vs Salaries: This report should be reviewed for accuracy.  Salaries with no benefits require and explanation and/or corrections if reported incorrectly.</a:t>
            </a: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p:txBody>
      </p:sp>
      <p:pic>
        <p:nvPicPr>
          <p:cNvPr id="759" name="Google Shape;759;p101"/>
          <p:cNvPicPr preferRelativeResize="0"/>
          <p:nvPr/>
        </p:nvPicPr>
        <p:blipFill>
          <a:blip r:embed="rId3">
            <a:alphaModFix/>
          </a:blip>
          <a:stretch>
            <a:fillRect/>
          </a:stretch>
        </p:blipFill>
        <p:spPr>
          <a:xfrm>
            <a:off x="573425" y="2606525"/>
            <a:ext cx="11045100" cy="31353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2"/>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65" name="Google Shape;765;p102"/>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Other AFR Comparisons and Reviews #1: Comparison of Ad Valorem Taxes Revenue to the Amount Reported in Tax Table IIA. The revenue reported in the revenue section of the AFR should agree to the revenue reported in the tax table.  If there is a difference, a correction should be made.</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Clr>
                <a:schemeClr val="dk1"/>
              </a:buClr>
              <a:buSzPts val="1100"/>
              <a:buFont typeface="Arial"/>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766" name="Google Shape;766;p102"/>
          <p:cNvPicPr preferRelativeResize="0"/>
          <p:nvPr/>
        </p:nvPicPr>
        <p:blipFill>
          <a:blip r:embed="rId3">
            <a:alphaModFix/>
          </a:blip>
          <a:stretch>
            <a:fillRect/>
          </a:stretch>
        </p:blipFill>
        <p:spPr>
          <a:xfrm>
            <a:off x="573450" y="2955475"/>
            <a:ext cx="11045101" cy="202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a:solidFill>
                  <a:schemeClr val="dk2"/>
                </a:solidFill>
              </a:rPr>
              <a:t>Revenue Sources Examples</a:t>
            </a:r>
            <a:endParaRPr sz="4933">
              <a:solidFill>
                <a:schemeClr val="dk2"/>
              </a:solidFill>
            </a:endParaRPr>
          </a:p>
        </p:txBody>
      </p:sp>
      <p:sp>
        <p:nvSpPr>
          <p:cNvPr id="186" name="Google Shape;186;p30"/>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solidFill>
                <a:schemeClr val="dk2"/>
              </a:solidFill>
            </a:endParaRPr>
          </a:p>
        </p:txBody>
      </p:sp>
      <p:pic>
        <p:nvPicPr>
          <p:cNvPr id="187" name="Google Shape;187;p30"/>
          <p:cNvPicPr preferRelativeResize="0"/>
          <p:nvPr/>
        </p:nvPicPr>
        <p:blipFill>
          <a:blip r:embed="rId3">
            <a:alphaModFix/>
          </a:blip>
          <a:stretch>
            <a:fillRect/>
          </a:stretch>
        </p:blipFill>
        <p:spPr>
          <a:xfrm>
            <a:off x="573425" y="1781725"/>
            <a:ext cx="6400800" cy="3714750"/>
          </a:xfrm>
          <a:prstGeom prst="rect">
            <a:avLst/>
          </a:prstGeom>
          <a:noFill/>
          <a:ln>
            <a:noFill/>
          </a:ln>
        </p:spPr>
      </p:pic>
      <p:pic>
        <p:nvPicPr>
          <p:cNvPr id="188" name="Google Shape;188;p30"/>
          <p:cNvPicPr preferRelativeResize="0"/>
          <p:nvPr/>
        </p:nvPicPr>
        <p:blipFill>
          <a:blip r:embed="rId4">
            <a:alphaModFix/>
          </a:blip>
          <a:stretch>
            <a:fillRect/>
          </a:stretch>
        </p:blipFill>
        <p:spPr>
          <a:xfrm>
            <a:off x="6974225" y="1781825"/>
            <a:ext cx="4644299" cy="1736800"/>
          </a:xfrm>
          <a:prstGeom prst="rect">
            <a:avLst/>
          </a:prstGeom>
          <a:noFill/>
          <a:ln>
            <a:noFill/>
          </a:ln>
        </p:spPr>
      </p:pic>
      <p:pic>
        <p:nvPicPr>
          <p:cNvPr id="189" name="Google Shape;189;p30"/>
          <p:cNvPicPr preferRelativeResize="0"/>
          <p:nvPr/>
        </p:nvPicPr>
        <p:blipFill>
          <a:blip r:embed="rId5">
            <a:alphaModFix/>
          </a:blip>
          <a:stretch>
            <a:fillRect/>
          </a:stretch>
        </p:blipFill>
        <p:spPr>
          <a:xfrm>
            <a:off x="6886300" y="3429000"/>
            <a:ext cx="4732224" cy="206747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03"/>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72" name="Google Shape;772;p103"/>
          <p:cNvSpPr txBox="1">
            <a:spLocks noGrp="1"/>
          </p:cNvSpPr>
          <p:nvPr>
            <p:ph type="body" idx="1"/>
          </p:nvPr>
        </p:nvSpPr>
        <p:spPr>
          <a:xfrm>
            <a:off x="573433" y="16294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Other AFR Comparisons and Reviews #1: Comparison of Current Year Ad Valorem Tax Data with Prior Year Tax Data.  This section should be reviewed for accuracy.  If there is a difference (difference will be highlighted in yellow) between current year rate and prior year rate, the business manager should submit a copy of the board minutes supporting the current year rates.</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773" name="Google Shape;773;p103"/>
          <p:cNvPicPr preferRelativeResize="0"/>
          <p:nvPr/>
        </p:nvPicPr>
        <p:blipFill rotWithShape="1">
          <a:blip r:embed="rId3">
            <a:alphaModFix/>
          </a:blip>
          <a:srcRect/>
          <a:stretch/>
        </p:blipFill>
        <p:spPr>
          <a:xfrm>
            <a:off x="1089725" y="2852550"/>
            <a:ext cx="4314825" cy="3052700"/>
          </a:xfrm>
          <a:prstGeom prst="rect">
            <a:avLst/>
          </a:prstGeom>
          <a:noFill/>
          <a:ln>
            <a:noFill/>
          </a:ln>
        </p:spPr>
      </p:pic>
      <p:pic>
        <p:nvPicPr>
          <p:cNvPr id="774" name="Google Shape;774;p103"/>
          <p:cNvPicPr preferRelativeResize="0"/>
          <p:nvPr/>
        </p:nvPicPr>
        <p:blipFill>
          <a:blip r:embed="rId4">
            <a:alphaModFix/>
          </a:blip>
          <a:stretch>
            <a:fillRect/>
          </a:stretch>
        </p:blipFill>
        <p:spPr>
          <a:xfrm>
            <a:off x="6520300" y="2827112"/>
            <a:ext cx="4267200" cy="310515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04"/>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80" name="Google Shape;780;p104"/>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Other AFR Comparisons and Reviews #2: Comparison of Sales Taxes Revenue to the Amount Reported in Tax Table IIB. The revenue reported in the revenue section of the AFR should agree to the revenue reported in the tax table.  If there is a difference, a correction should be made.</a:t>
            </a:r>
            <a:endParaRPr/>
          </a:p>
          <a:p>
            <a:pPr marL="0" lvl="0" indent="0" algn="l" rtl="0">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Clr>
                <a:schemeClr val="dk1"/>
              </a:buClr>
              <a:buSzPts val="1100"/>
              <a:buFont typeface="Arial"/>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781" name="Google Shape;781;p104"/>
          <p:cNvPicPr preferRelativeResize="0"/>
          <p:nvPr/>
        </p:nvPicPr>
        <p:blipFill>
          <a:blip r:embed="rId3">
            <a:alphaModFix/>
          </a:blip>
          <a:stretch>
            <a:fillRect/>
          </a:stretch>
        </p:blipFill>
        <p:spPr>
          <a:xfrm>
            <a:off x="573450" y="2899575"/>
            <a:ext cx="11045099" cy="193027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05"/>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87" name="Google Shape;787;p105"/>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Other AFR Comparisons and Reviews #2: Comparison of Current Year Sales/Use Tax Data with Prior Year.  This section should be reviewed for accuracy.  If there is a difference (difference will be highlighted in yellow) between current year rate and prior year rate, the business manager should submit a copy of the tax referendum.</a:t>
            </a:r>
            <a:endParaRPr/>
          </a:p>
          <a:p>
            <a:pPr marL="0" lvl="0" indent="0" algn="l" rtl="0">
              <a:lnSpc>
                <a:spcPct val="90000"/>
              </a:lnSpc>
              <a:spcBef>
                <a:spcPts val="1000"/>
              </a:spcBef>
              <a:spcAft>
                <a:spcPts val="0"/>
              </a:spcAft>
              <a:buNone/>
            </a:pPr>
            <a:endParaRPr sz="1800"/>
          </a:p>
          <a:p>
            <a:pPr marL="0" lvl="0" indent="0" algn="l" rtl="0">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788" name="Google Shape;788;p105"/>
          <p:cNvPicPr preferRelativeResize="0"/>
          <p:nvPr/>
        </p:nvPicPr>
        <p:blipFill>
          <a:blip r:embed="rId3">
            <a:alphaModFix/>
          </a:blip>
          <a:stretch>
            <a:fillRect/>
          </a:stretch>
        </p:blipFill>
        <p:spPr>
          <a:xfrm>
            <a:off x="717350" y="3014525"/>
            <a:ext cx="5074700" cy="2019300"/>
          </a:xfrm>
          <a:prstGeom prst="rect">
            <a:avLst/>
          </a:prstGeom>
          <a:noFill/>
          <a:ln>
            <a:noFill/>
          </a:ln>
        </p:spPr>
      </p:pic>
      <p:pic>
        <p:nvPicPr>
          <p:cNvPr id="789" name="Google Shape;789;p105"/>
          <p:cNvPicPr preferRelativeResize="0"/>
          <p:nvPr/>
        </p:nvPicPr>
        <p:blipFill>
          <a:blip r:embed="rId4">
            <a:alphaModFix/>
          </a:blip>
          <a:stretch>
            <a:fillRect/>
          </a:stretch>
        </p:blipFill>
        <p:spPr>
          <a:xfrm>
            <a:off x="6096000" y="2990700"/>
            <a:ext cx="5200650" cy="20669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06"/>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795" name="Google Shape;795;p106"/>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Other AFR Comparisons and Reviews #3: Comparison of Prior Year Ending Balance with Current Year Beginning Balance.  The business manager should review and if an area is highlighted in yellow, a correction should be made.  If differences are due to rounding, no correction is needed.</a:t>
            </a:r>
            <a:endParaRPr/>
          </a:p>
          <a:p>
            <a:pPr marL="0" lvl="0" indent="0" algn="l" rtl="0">
              <a:lnSpc>
                <a:spcPct val="90000"/>
              </a:lnSpc>
              <a:spcBef>
                <a:spcPts val="1000"/>
              </a:spcBef>
              <a:spcAft>
                <a:spcPts val="0"/>
              </a:spcAft>
              <a:buNone/>
            </a:pPr>
            <a:endParaRPr sz="1800"/>
          </a:p>
          <a:p>
            <a:pPr marL="0" lvl="0" indent="0" algn="l" rtl="0">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endParaRPr sz="1800">
              <a:solidFill>
                <a:srgbClr val="FF0000"/>
              </a:solidFil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796" name="Google Shape;796;p106"/>
          <p:cNvPicPr preferRelativeResize="0"/>
          <p:nvPr/>
        </p:nvPicPr>
        <p:blipFill>
          <a:blip r:embed="rId3">
            <a:alphaModFix/>
          </a:blip>
          <a:stretch>
            <a:fillRect/>
          </a:stretch>
        </p:blipFill>
        <p:spPr>
          <a:xfrm>
            <a:off x="652982" y="2934802"/>
            <a:ext cx="10886001" cy="16115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7"/>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802" name="Google Shape;802;p107"/>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Other AFR Comparisons and Reviews #4: Comparison of Fund Balance Ending Balance and Balance Sheet Total Fund Balance.  The business manager should review and if an area is highlighted in yellow, a correction should be made.  If differences are due to rounding, no correction is needed.</a:t>
            </a:r>
            <a:endParaRPr/>
          </a:p>
          <a:p>
            <a:pPr marL="0" lvl="0" indent="0" algn="l" rtl="0">
              <a:lnSpc>
                <a:spcPct val="90000"/>
              </a:lnSpc>
              <a:spcBef>
                <a:spcPts val="1000"/>
              </a:spcBef>
              <a:spcAft>
                <a:spcPts val="0"/>
              </a:spcAft>
              <a:buNone/>
            </a:pPr>
            <a:endParaRPr sz="1800"/>
          </a:p>
          <a:p>
            <a:pPr marL="0" lvl="0" indent="0" algn="l" rtl="0">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endParaRPr sz="1800">
              <a:solidFill>
                <a:srgbClr val="FF0000"/>
              </a:solidFil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803" name="Google Shape;803;p107"/>
          <p:cNvPicPr preferRelativeResize="0"/>
          <p:nvPr/>
        </p:nvPicPr>
        <p:blipFill>
          <a:blip r:embed="rId3">
            <a:alphaModFix/>
          </a:blip>
          <a:stretch>
            <a:fillRect/>
          </a:stretch>
        </p:blipFill>
        <p:spPr>
          <a:xfrm>
            <a:off x="613175" y="3144325"/>
            <a:ext cx="11005351" cy="131762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08"/>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809" name="Google Shape;809;p108"/>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Other AFR Comparisons and Reviews #5: Comparison of Balance Sheet Total Assets and Balance Sheet Total Liabilities and Fund Balance.  The business manager should review and if an area is highlighted in yellow, a correction should be made.  If differences are due to rounding, no correction is needed.</a:t>
            </a:r>
            <a:endParaRPr/>
          </a:p>
          <a:p>
            <a:pPr marL="0" lvl="0" indent="0" algn="l" rtl="0">
              <a:lnSpc>
                <a:spcPct val="90000"/>
              </a:lnSpc>
              <a:spcBef>
                <a:spcPts val="1000"/>
              </a:spcBef>
              <a:spcAft>
                <a:spcPts val="0"/>
              </a:spcAft>
              <a:buNone/>
            </a:pPr>
            <a:endParaRPr sz="1800"/>
          </a:p>
          <a:p>
            <a:pPr marL="0" lvl="0" indent="0" algn="l" rtl="0">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endParaRPr sz="1800">
              <a:solidFill>
                <a:srgbClr val="FF0000"/>
              </a:solidFil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810" name="Google Shape;810;p108"/>
          <p:cNvPicPr preferRelativeResize="0"/>
          <p:nvPr/>
        </p:nvPicPr>
        <p:blipFill>
          <a:blip r:embed="rId3">
            <a:alphaModFix/>
          </a:blip>
          <a:stretch>
            <a:fillRect/>
          </a:stretch>
        </p:blipFill>
        <p:spPr>
          <a:xfrm>
            <a:off x="573425" y="3143725"/>
            <a:ext cx="11045100" cy="17609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09"/>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816" name="Google Shape;816;p109"/>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Other AFR Comparisons and Reviews #6: Comparison of Prior Year Ending Balance and Current Year Beginning Balance.  The business manager should review and if an area is highlighted in yellow, a correction should be made.  If differences are due to rounding, no correction is needed.</a:t>
            </a:r>
            <a:endParaRPr/>
          </a:p>
          <a:p>
            <a:pPr marL="0" lvl="0" indent="0" algn="l" rtl="0">
              <a:lnSpc>
                <a:spcPct val="90000"/>
              </a:lnSpc>
              <a:spcBef>
                <a:spcPts val="1000"/>
              </a:spcBef>
              <a:spcAft>
                <a:spcPts val="0"/>
              </a:spcAft>
              <a:buNone/>
            </a:pPr>
            <a:endParaRPr sz="1800"/>
          </a:p>
          <a:p>
            <a:pPr marL="0" lvl="0" indent="0" algn="l" rtl="0">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endParaRPr sz="1800">
              <a:solidFill>
                <a:srgbClr val="FF0000"/>
              </a:solidFil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817" name="Google Shape;817;p109"/>
          <p:cNvPicPr preferRelativeResize="0"/>
          <p:nvPr/>
        </p:nvPicPr>
        <p:blipFill>
          <a:blip r:embed="rId3">
            <a:alphaModFix/>
          </a:blip>
          <a:stretch>
            <a:fillRect/>
          </a:stretch>
        </p:blipFill>
        <p:spPr>
          <a:xfrm>
            <a:off x="593325" y="3258000"/>
            <a:ext cx="11005351" cy="153235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10"/>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823" name="Google Shape;823;p110"/>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Other AFR Comparisons and Reviews #7: Check Internal Math of Reported Fund Balance Records for Current Year.  The business manager should review and if an area is highlighted in yellow, a correction should be made.  If differences are due to rounding, no correction is needed.</a:t>
            </a:r>
            <a:endParaRPr/>
          </a:p>
          <a:p>
            <a:pPr marL="0" lvl="0" indent="0" algn="l" rtl="0">
              <a:lnSpc>
                <a:spcPct val="90000"/>
              </a:lnSpc>
              <a:spcBef>
                <a:spcPts val="1000"/>
              </a:spcBef>
              <a:spcAft>
                <a:spcPts val="0"/>
              </a:spcAft>
              <a:buNone/>
            </a:pPr>
            <a:endParaRPr sz="1800"/>
          </a:p>
          <a:p>
            <a:pPr marL="0" lvl="0" indent="0" algn="l" rtl="0">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endParaRPr sz="1800">
              <a:solidFill>
                <a:srgbClr val="FF0000"/>
              </a:solidFil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824" name="Google Shape;824;p110"/>
          <p:cNvPicPr preferRelativeResize="0"/>
          <p:nvPr/>
        </p:nvPicPr>
        <p:blipFill>
          <a:blip r:embed="rId3">
            <a:alphaModFix/>
          </a:blip>
          <a:stretch>
            <a:fillRect/>
          </a:stretch>
        </p:blipFill>
        <p:spPr>
          <a:xfrm>
            <a:off x="641475" y="3137075"/>
            <a:ext cx="10895425" cy="21309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11"/>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Post Submission Audit Reports</a:t>
            </a:r>
            <a:endParaRPr sz="4000" b="1">
              <a:solidFill>
                <a:schemeClr val="dk2"/>
              </a:solidFill>
            </a:endParaRPr>
          </a:p>
        </p:txBody>
      </p:sp>
      <p:sp>
        <p:nvSpPr>
          <p:cNvPr id="830" name="Google Shape;830;p111"/>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a:t>AFR Review #3, A-1: Comparison of Prior Year vs Current Year - Details.  Business Managers should review and if there is a difference between Current Year and Prior Year, an explanation should be provided to explain the increase/decrease in revenue/expenditures. </a:t>
            </a:r>
            <a:r>
              <a:rPr lang="en-US" sz="1800">
                <a:solidFill>
                  <a:srgbClr val="FF0000"/>
                </a:solidFill>
              </a:rPr>
              <a:t>This section is not applicable for first year charters as they will not have any prior year data to compare to.</a:t>
            </a:r>
            <a:endParaRPr>
              <a:solidFill>
                <a:srgbClr val="FF0000"/>
              </a:solidFill>
            </a:endParaRPr>
          </a:p>
          <a:p>
            <a:pPr marL="0" lvl="0" indent="0" algn="l" rtl="0">
              <a:lnSpc>
                <a:spcPct val="90000"/>
              </a:lnSpc>
              <a:spcBef>
                <a:spcPts val="1000"/>
              </a:spcBef>
              <a:spcAft>
                <a:spcPts val="0"/>
              </a:spcAft>
              <a:buNone/>
            </a:pPr>
            <a:endParaRPr sz="1800"/>
          </a:p>
          <a:p>
            <a:pPr marL="0" lvl="0" indent="0" algn="l" rtl="0">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endParaRPr sz="1800">
              <a:solidFill>
                <a:srgbClr val="FF0000"/>
              </a:solidFil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ctr" rtl="0">
              <a:spcBef>
                <a:spcPts val="1000"/>
              </a:spcBef>
              <a:spcAft>
                <a:spcPts val="0"/>
              </a:spcAft>
              <a:buNone/>
            </a:pPr>
            <a:r>
              <a:rPr lang="en-US" sz="1800">
                <a:solidFill>
                  <a:srgbClr val="FF0000"/>
                </a:solidFill>
              </a:rPr>
              <a:t>This section is not applicable to charter schools.</a:t>
            </a:r>
            <a:endParaRPr sz="1800">
              <a:solidFill>
                <a:srgbClr val="FF0000"/>
              </a:solidFill>
            </a:endParaRPr>
          </a:p>
          <a:p>
            <a:pPr marL="0" lvl="0" indent="0" algn="l" rtl="0">
              <a:lnSpc>
                <a:spcPct val="90000"/>
              </a:lnSpc>
              <a:spcBef>
                <a:spcPts val="1000"/>
              </a:spcBef>
              <a:spcAft>
                <a:spcPts val="0"/>
              </a:spcAft>
              <a:buNone/>
            </a:pPr>
            <a:endParaRPr/>
          </a:p>
        </p:txBody>
      </p:sp>
      <p:pic>
        <p:nvPicPr>
          <p:cNvPr id="831" name="Google Shape;831;p111"/>
          <p:cNvPicPr preferRelativeResize="0"/>
          <p:nvPr/>
        </p:nvPicPr>
        <p:blipFill>
          <a:blip r:embed="rId3">
            <a:alphaModFix/>
          </a:blip>
          <a:stretch>
            <a:fillRect/>
          </a:stretch>
        </p:blipFill>
        <p:spPr>
          <a:xfrm>
            <a:off x="650900" y="2933775"/>
            <a:ext cx="10901600" cy="3433701"/>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2"/>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AFR Review Checklist</a:t>
            </a:r>
            <a:endParaRPr>
              <a:solidFill>
                <a:schemeClr val="dk2"/>
              </a:solidFill>
            </a:endParaRPr>
          </a:p>
        </p:txBody>
      </p:sp>
      <p:sp>
        <p:nvSpPr>
          <p:cNvPr id="838" name="Google Shape;838;p112"/>
          <p:cNvSpPr txBox="1">
            <a:spLocks noGrp="1"/>
          </p:cNvSpPr>
          <p:nvPr>
            <p:ph type="body" idx="1"/>
          </p:nvPr>
        </p:nvSpPr>
        <p:spPr>
          <a:xfrm>
            <a:off x="573458" y="17817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839" name="Google Shape;839;p112"/>
          <p:cNvPicPr preferRelativeResize="0"/>
          <p:nvPr/>
        </p:nvPicPr>
        <p:blipFill>
          <a:blip r:embed="rId3">
            <a:alphaModFix/>
          </a:blip>
          <a:stretch>
            <a:fillRect/>
          </a:stretch>
        </p:blipFill>
        <p:spPr>
          <a:xfrm>
            <a:off x="543513" y="1508150"/>
            <a:ext cx="11104975" cy="3529225"/>
          </a:xfrm>
          <a:prstGeom prst="rect">
            <a:avLst/>
          </a:prstGeom>
          <a:noFill/>
          <a:ln>
            <a:noFill/>
          </a:ln>
        </p:spPr>
      </p:pic>
      <p:pic>
        <p:nvPicPr>
          <p:cNvPr id="840" name="Google Shape;840;p112"/>
          <p:cNvPicPr preferRelativeResize="0"/>
          <p:nvPr/>
        </p:nvPicPr>
        <p:blipFill>
          <a:blip r:embed="rId4">
            <a:alphaModFix/>
          </a:blip>
          <a:stretch>
            <a:fillRect/>
          </a:stretch>
        </p:blipFill>
        <p:spPr>
          <a:xfrm>
            <a:off x="573450" y="5037375"/>
            <a:ext cx="11001199" cy="121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a:solidFill>
                  <a:schemeClr val="dk2"/>
                </a:solidFill>
              </a:rPr>
              <a:t>Revenue Sources Examples</a:t>
            </a:r>
            <a:endParaRPr sz="4833">
              <a:solidFill>
                <a:schemeClr val="dk2"/>
              </a:solidFill>
            </a:endParaRPr>
          </a:p>
        </p:txBody>
      </p:sp>
      <p:sp>
        <p:nvSpPr>
          <p:cNvPr id="196" name="Google Shape;196;p31"/>
          <p:cNvSpPr txBox="1">
            <a:spLocks noGrp="1"/>
          </p:cNvSpPr>
          <p:nvPr>
            <p:ph type="body" idx="1"/>
          </p:nvPr>
        </p:nvSpPr>
        <p:spPr>
          <a:xfrm>
            <a:off x="573433" y="17818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solidFill>
                <a:schemeClr val="dk2"/>
              </a:solidFill>
            </a:endParaRPr>
          </a:p>
        </p:txBody>
      </p:sp>
      <p:pic>
        <p:nvPicPr>
          <p:cNvPr id="197" name="Google Shape;197;p31"/>
          <p:cNvPicPr preferRelativeResize="0"/>
          <p:nvPr/>
        </p:nvPicPr>
        <p:blipFill>
          <a:blip r:embed="rId3">
            <a:alphaModFix/>
          </a:blip>
          <a:stretch>
            <a:fillRect/>
          </a:stretch>
        </p:blipFill>
        <p:spPr>
          <a:xfrm>
            <a:off x="573425" y="1781825"/>
            <a:ext cx="5905500" cy="2213175"/>
          </a:xfrm>
          <a:prstGeom prst="rect">
            <a:avLst/>
          </a:prstGeom>
          <a:noFill/>
          <a:ln>
            <a:noFill/>
          </a:ln>
        </p:spPr>
      </p:pic>
      <p:pic>
        <p:nvPicPr>
          <p:cNvPr id="198" name="Google Shape;198;p31"/>
          <p:cNvPicPr preferRelativeResize="0"/>
          <p:nvPr/>
        </p:nvPicPr>
        <p:blipFill>
          <a:blip r:embed="rId4">
            <a:alphaModFix/>
          </a:blip>
          <a:stretch>
            <a:fillRect/>
          </a:stretch>
        </p:blipFill>
        <p:spPr>
          <a:xfrm>
            <a:off x="611175" y="3895950"/>
            <a:ext cx="5905500" cy="2370575"/>
          </a:xfrm>
          <a:prstGeom prst="rect">
            <a:avLst/>
          </a:prstGeom>
          <a:noFill/>
          <a:ln>
            <a:noFill/>
          </a:ln>
        </p:spPr>
      </p:pic>
      <p:pic>
        <p:nvPicPr>
          <p:cNvPr id="199" name="Google Shape;199;p31"/>
          <p:cNvPicPr preferRelativeResize="0"/>
          <p:nvPr/>
        </p:nvPicPr>
        <p:blipFill>
          <a:blip r:embed="rId5">
            <a:alphaModFix/>
          </a:blip>
          <a:stretch>
            <a:fillRect/>
          </a:stretch>
        </p:blipFill>
        <p:spPr>
          <a:xfrm>
            <a:off x="6478925" y="1781725"/>
            <a:ext cx="5139599" cy="4484699"/>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13"/>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AFR Review Response Sheet</a:t>
            </a:r>
            <a:endParaRPr>
              <a:solidFill>
                <a:schemeClr val="dk2"/>
              </a:solidFill>
            </a:endParaRPr>
          </a:p>
        </p:txBody>
      </p:sp>
      <p:sp>
        <p:nvSpPr>
          <p:cNvPr id="847" name="Google Shape;847;p113"/>
          <p:cNvSpPr txBox="1">
            <a:spLocks noGrp="1"/>
          </p:cNvSpPr>
          <p:nvPr>
            <p:ph type="body" idx="1"/>
          </p:nvPr>
        </p:nvSpPr>
        <p:spPr>
          <a:xfrm>
            <a:off x="573458" y="1781733"/>
            <a:ext cx="11045100" cy="448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848" name="Google Shape;848;p113"/>
          <p:cNvPicPr preferRelativeResize="0"/>
          <p:nvPr/>
        </p:nvPicPr>
        <p:blipFill>
          <a:blip r:embed="rId3">
            <a:alphaModFix/>
          </a:blip>
          <a:stretch>
            <a:fillRect/>
          </a:stretch>
        </p:blipFill>
        <p:spPr>
          <a:xfrm>
            <a:off x="573425" y="5367550"/>
            <a:ext cx="11045101" cy="923925"/>
          </a:xfrm>
          <a:prstGeom prst="rect">
            <a:avLst/>
          </a:prstGeom>
          <a:noFill/>
          <a:ln>
            <a:noFill/>
          </a:ln>
        </p:spPr>
      </p:pic>
      <p:pic>
        <p:nvPicPr>
          <p:cNvPr id="849" name="Google Shape;849;p113"/>
          <p:cNvPicPr preferRelativeResize="0"/>
          <p:nvPr/>
        </p:nvPicPr>
        <p:blipFill>
          <a:blip r:embed="rId4">
            <a:alphaModFix/>
          </a:blip>
          <a:stretch>
            <a:fillRect/>
          </a:stretch>
        </p:blipFill>
        <p:spPr>
          <a:xfrm>
            <a:off x="573450" y="1781725"/>
            <a:ext cx="11045099" cy="37142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14"/>
          <p:cNvSpPr txBox="1">
            <a:spLocks noGrp="1"/>
          </p:cNvSpPr>
          <p:nvPr>
            <p:ph type="title"/>
          </p:nvPr>
        </p:nvSpPr>
        <p:spPr>
          <a:xfrm>
            <a:off x="573433" y="568233"/>
            <a:ext cx="110451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a:solidFill>
                  <a:schemeClr val="dk2"/>
                </a:solidFill>
              </a:rPr>
              <a:t>Common AFR Reporting Errors</a:t>
            </a:r>
            <a:endParaRPr sz="4000" b="1">
              <a:solidFill>
                <a:schemeClr val="dk2"/>
              </a:solidFill>
            </a:endParaRPr>
          </a:p>
        </p:txBody>
      </p:sp>
      <p:sp>
        <p:nvSpPr>
          <p:cNvPr id="855" name="Google Shape;855;p114"/>
          <p:cNvSpPr txBox="1">
            <a:spLocks noGrp="1"/>
          </p:cNvSpPr>
          <p:nvPr>
            <p:ph type="body" idx="1"/>
          </p:nvPr>
        </p:nvSpPr>
        <p:spPr>
          <a:xfrm>
            <a:off x="573433" y="1781833"/>
            <a:ext cx="11045100" cy="4484700"/>
          </a:xfrm>
          <a:prstGeom prst="rect">
            <a:avLst/>
          </a:prstGeom>
          <a:noFill/>
          <a:ln>
            <a:noFill/>
          </a:ln>
        </p:spPr>
        <p:txBody>
          <a:bodyPr spcFirstLastPara="1" wrap="square" lIns="91425" tIns="91425" rIns="91425" bIns="91425" anchor="t" anchorCtr="0">
            <a:noAutofit/>
          </a:bodyPr>
          <a:lstStyle/>
          <a:p>
            <a:pPr marL="457200" lvl="0" indent="-330200" algn="l" rtl="0">
              <a:lnSpc>
                <a:spcPct val="90000"/>
              </a:lnSpc>
              <a:spcBef>
                <a:spcPts val="1000"/>
              </a:spcBef>
              <a:spcAft>
                <a:spcPts val="0"/>
              </a:spcAft>
              <a:buClr>
                <a:schemeClr val="dk2"/>
              </a:buClr>
              <a:buSzPts val="1600"/>
              <a:buChar char="●"/>
            </a:pPr>
            <a:r>
              <a:rPr lang="en-US" sz="1600">
                <a:solidFill>
                  <a:schemeClr val="dk2"/>
                </a:solidFill>
              </a:rPr>
              <a:t>Financial data reported for salaries  of 100 object codes did not have any amounts posted to its corresponding 200 employee benefits codes</a:t>
            </a:r>
            <a:endParaRPr sz="1600">
              <a:solidFill>
                <a:schemeClr val="dk2"/>
              </a:solidFill>
            </a:endParaRPr>
          </a:p>
          <a:p>
            <a:pPr marL="457200" lvl="0" indent="0" algn="l" rtl="0">
              <a:lnSpc>
                <a:spcPct val="90000"/>
              </a:lnSpc>
              <a:spcBef>
                <a:spcPts val="1000"/>
              </a:spcBef>
              <a:spcAft>
                <a:spcPts val="0"/>
              </a:spcAft>
              <a:buNone/>
            </a:pPr>
            <a:endParaRPr sz="1600">
              <a:solidFill>
                <a:schemeClr val="dk2"/>
              </a:solidFill>
            </a:endParaRPr>
          </a:p>
          <a:p>
            <a:pPr marL="457200" lvl="0" indent="-330200" algn="l" rtl="0">
              <a:lnSpc>
                <a:spcPct val="90000"/>
              </a:lnSpc>
              <a:spcBef>
                <a:spcPts val="1000"/>
              </a:spcBef>
              <a:spcAft>
                <a:spcPts val="0"/>
              </a:spcAft>
              <a:buClr>
                <a:schemeClr val="dk2"/>
              </a:buClr>
              <a:buSzPts val="1600"/>
              <a:buChar char="●"/>
            </a:pPr>
            <a:r>
              <a:rPr lang="en-US" sz="1600">
                <a:solidFill>
                  <a:schemeClr val="dk2"/>
                </a:solidFill>
              </a:rPr>
              <a:t>Negative amounts were reported in KPC 51310 for Cash and Cash Investments</a:t>
            </a:r>
            <a:endParaRPr sz="1600">
              <a:solidFill>
                <a:schemeClr val="dk2"/>
              </a:solidFill>
            </a:endParaRPr>
          </a:p>
          <a:p>
            <a:pPr marL="457200" lvl="0" indent="0" algn="l" rtl="0">
              <a:lnSpc>
                <a:spcPct val="90000"/>
              </a:lnSpc>
              <a:spcBef>
                <a:spcPts val="1000"/>
              </a:spcBef>
              <a:spcAft>
                <a:spcPts val="0"/>
              </a:spcAft>
              <a:buNone/>
            </a:pPr>
            <a:endParaRPr sz="1600">
              <a:solidFill>
                <a:schemeClr val="dk2"/>
              </a:solidFill>
            </a:endParaRPr>
          </a:p>
          <a:p>
            <a:pPr marL="457200" lvl="0" indent="-330200" algn="l" rtl="0">
              <a:lnSpc>
                <a:spcPct val="90000"/>
              </a:lnSpc>
              <a:spcBef>
                <a:spcPts val="1000"/>
              </a:spcBef>
              <a:spcAft>
                <a:spcPts val="0"/>
              </a:spcAft>
              <a:buClr>
                <a:schemeClr val="dk2"/>
              </a:buClr>
              <a:buSzPts val="1600"/>
              <a:buChar char="●"/>
            </a:pPr>
            <a:r>
              <a:rPr lang="en-US" sz="1600">
                <a:solidFill>
                  <a:schemeClr val="dk2"/>
                </a:solidFill>
              </a:rPr>
              <a:t>Transfers of Indirect Cost (KPC 50930) should only be posted for the General Fund column and must equal Indirect Costs (KPC 51120) for the total of Special Fund Federal, Federal ESSA Funds &amp; Other Special Funds Columns</a:t>
            </a:r>
            <a:endParaRPr sz="1600">
              <a:solidFill>
                <a:schemeClr val="dk2"/>
              </a:solidFill>
            </a:endParaRPr>
          </a:p>
          <a:p>
            <a:pPr marL="457200" lvl="0" indent="0" algn="l" rtl="0">
              <a:lnSpc>
                <a:spcPct val="90000"/>
              </a:lnSpc>
              <a:spcBef>
                <a:spcPts val="1000"/>
              </a:spcBef>
              <a:spcAft>
                <a:spcPts val="0"/>
              </a:spcAft>
              <a:buNone/>
            </a:pPr>
            <a:endParaRPr sz="1600">
              <a:solidFill>
                <a:schemeClr val="dk2"/>
              </a:solidFill>
            </a:endParaRPr>
          </a:p>
          <a:p>
            <a:pPr marL="457200" lvl="0" indent="-330200" algn="l" rtl="0">
              <a:lnSpc>
                <a:spcPct val="90000"/>
              </a:lnSpc>
              <a:spcBef>
                <a:spcPts val="1000"/>
              </a:spcBef>
              <a:spcAft>
                <a:spcPts val="0"/>
              </a:spcAft>
              <a:buClr>
                <a:schemeClr val="dk2"/>
              </a:buClr>
              <a:buSzPts val="1600"/>
              <a:buChar char="●"/>
            </a:pPr>
            <a:r>
              <a:rPr lang="en-US" sz="1600">
                <a:solidFill>
                  <a:schemeClr val="dk2"/>
                </a:solidFill>
              </a:rPr>
              <a:t>Balance at beginning of Year (KPC 51195) should always equal the Balance at the End of Year (KPC 51196) from the prior year’s AFR for all columns</a:t>
            </a:r>
            <a:endParaRPr sz="1600">
              <a:solidFill>
                <a:schemeClr val="dk2"/>
              </a:solidFill>
            </a:endParaRPr>
          </a:p>
          <a:p>
            <a:pPr marL="457200" lvl="0" indent="0" algn="l" rtl="0">
              <a:lnSpc>
                <a:spcPct val="90000"/>
              </a:lnSpc>
              <a:spcBef>
                <a:spcPts val="1000"/>
              </a:spcBef>
              <a:spcAft>
                <a:spcPts val="0"/>
              </a:spcAft>
              <a:buNone/>
            </a:pPr>
            <a:endParaRPr sz="1600">
              <a:solidFill>
                <a:schemeClr val="dk2"/>
              </a:solidFill>
            </a:endParaRPr>
          </a:p>
          <a:p>
            <a:pPr marL="457200" lvl="0" indent="-330200" algn="l" rtl="0">
              <a:lnSpc>
                <a:spcPct val="90000"/>
              </a:lnSpc>
              <a:spcBef>
                <a:spcPts val="1000"/>
              </a:spcBef>
              <a:spcAft>
                <a:spcPts val="0"/>
              </a:spcAft>
              <a:buClr>
                <a:schemeClr val="dk2"/>
              </a:buClr>
              <a:buSzPts val="1600"/>
              <a:buChar char="●"/>
            </a:pPr>
            <a:r>
              <a:rPr lang="en-US" sz="1600">
                <a:solidFill>
                  <a:schemeClr val="dk2"/>
                </a:solidFill>
              </a:rPr>
              <a:t>Total Fund Balance (KPC 55300) should also equal Balance at the End of the Year KPC 51196) for all columns</a:t>
            </a:r>
            <a:endParaRPr sz="1600">
              <a:solidFill>
                <a:schemeClr val="dk2"/>
              </a:solidFill>
            </a:endParaRPr>
          </a:p>
          <a:p>
            <a:pPr marL="457200" lvl="0" indent="0" algn="l" rtl="0">
              <a:lnSpc>
                <a:spcPct val="90000"/>
              </a:lnSpc>
              <a:spcBef>
                <a:spcPts val="1000"/>
              </a:spcBef>
              <a:spcAft>
                <a:spcPts val="0"/>
              </a:spcAft>
              <a:buNone/>
            </a:pPr>
            <a:endParaRPr sz="1600">
              <a:solidFill>
                <a:schemeClr val="dk2"/>
              </a:solidFill>
            </a:endParaRPr>
          </a:p>
          <a:p>
            <a:pPr marL="457200" lvl="0" indent="-330200" algn="l" rtl="0">
              <a:lnSpc>
                <a:spcPct val="90000"/>
              </a:lnSpc>
              <a:spcBef>
                <a:spcPts val="1000"/>
              </a:spcBef>
              <a:spcAft>
                <a:spcPts val="0"/>
              </a:spcAft>
              <a:buClr>
                <a:schemeClr val="dk2"/>
              </a:buClr>
              <a:buSzPts val="1600"/>
              <a:buChar char="●"/>
            </a:pPr>
            <a:r>
              <a:rPr lang="en-US" sz="1600">
                <a:solidFill>
                  <a:schemeClr val="dk2"/>
                </a:solidFill>
              </a:rPr>
              <a:t>Total Assets (KPC 51690) should always equal Total Liabilities &amp; Fund Equity (KPC 55300) for all columns</a:t>
            </a:r>
            <a:endParaRPr sz="1600">
              <a:solidFill>
                <a:schemeClr val="dk2"/>
              </a:solidFill>
            </a:endParaRPr>
          </a:p>
          <a:p>
            <a:pPr marL="0" marR="0" lvl="0" indent="0" algn="l" rtl="0">
              <a:lnSpc>
                <a:spcPct val="90000"/>
              </a:lnSpc>
              <a:spcBef>
                <a:spcPts val="1000"/>
              </a:spcBef>
              <a:spcAft>
                <a:spcPts val="0"/>
              </a:spcAft>
              <a:buNone/>
            </a:pPr>
            <a:endParaRPr sz="1600"/>
          </a:p>
          <a:p>
            <a:pPr marL="0" lvl="0" indent="0" algn="l" rtl="0">
              <a:spcBef>
                <a:spcPts val="1000"/>
              </a:spcBef>
              <a:spcAft>
                <a:spcPts val="0"/>
              </a:spcAft>
              <a:buNone/>
            </a:pPr>
            <a:endParaRPr sz="2000" b="1"/>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15"/>
          <p:cNvSpPr txBox="1">
            <a:spLocks noGrp="1"/>
          </p:cNvSpPr>
          <p:nvPr>
            <p:ph type="title"/>
          </p:nvPr>
        </p:nvSpPr>
        <p:spPr>
          <a:xfrm>
            <a:off x="-1" y="2176899"/>
            <a:ext cx="10329300" cy="1213500"/>
          </a:xfrm>
          <a:prstGeom prst="rect">
            <a:avLst/>
          </a:prstGeom>
          <a:noFill/>
          <a:ln>
            <a:noFill/>
          </a:ln>
        </p:spPr>
        <p:txBody>
          <a:bodyPr spcFirstLastPara="1" wrap="square" lIns="121900" tIns="121900" rIns="121900" bIns="121900" anchor="ctr" anchorCtr="0">
            <a:noAutofit/>
          </a:bodyPr>
          <a:lstStyle/>
          <a:p>
            <a:pPr marL="571500" lvl="0" indent="-571500" algn="l" rtl="0">
              <a:lnSpc>
                <a:spcPct val="90000"/>
              </a:lnSpc>
              <a:spcBef>
                <a:spcPts val="0"/>
              </a:spcBef>
              <a:spcAft>
                <a:spcPts val="0"/>
              </a:spcAft>
              <a:buClr>
                <a:schemeClr val="dk2"/>
              </a:buClr>
              <a:buSzPts val="2800"/>
              <a:buFont typeface="Noto Sans Symbols"/>
              <a:buChar char="⮚"/>
            </a:pPr>
            <a:r>
              <a:rPr lang="en-US" sz="4000">
                <a:solidFill>
                  <a:schemeClr val="dk2"/>
                </a:solidFill>
              </a:rPr>
              <a:t>AFR Ratings</a:t>
            </a:r>
            <a:endParaRPr>
              <a:solidFill>
                <a:schemeClr val="dk2"/>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16"/>
          <p:cNvSpPr txBox="1">
            <a:spLocks noGrp="1"/>
          </p:cNvSpPr>
          <p:nvPr>
            <p:ph type="title"/>
          </p:nvPr>
        </p:nvSpPr>
        <p:spPr>
          <a:xfrm>
            <a:off x="573433" y="568233"/>
            <a:ext cx="110451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2"/>
                </a:solidFill>
              </a:rPr>
              <a:t>AFR Ratings</a:t>
            </a:r>
            <a:endParaRPr>
              <a:solidFill>
                <a:schemeClr val="dk2"/>
              </a:solidFill>
            </a:endParaRPr>
          </a:p>
        </p:txBody>
      </p:sp>
      <p:sp>
        <p:nvSpPr>
          <p:cNvPr id="868" name="Google Shape;868;p116"/>
          <p:cNvSpPr txBox="1">
            <a:spLocks noGrp="1"/>
          </p:cNvSpPr>
          <p:nvPr>
            <p:ph type="body" idx="1"/>
          </p:nvPr>
        </p:nvSpPr>
        <p:spPr>
          <a:xfrm>
            <a:off x="573458" y="1781733"/>
            <a:ext cx="11045100" cy="44847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chemeClr val="dk2"/>
              </a:buClr>
              <a:buSzPts val="1800"/>
              <a:buChar char="•"/>
            </a:pPr>
            <a:r>
              <a:rPr lang="en-US">
                <a:solidFill>
                  <a:schemeClr val="dk2"/>
                </a:solidFill>
              </a:rPr>
              <a:t>AFR ratings are based on when the school system have submitted an error free AFR, the school system have submitted ALL required documents to LDOE, and the LDOE audit team have reviewed for accuracy</a:t>
            </a:r>
            <a:endParaRPr>
              <a:solidFill>
                <a:schemeClr val="dk2"/>
              </a:solidFill>
            </a:endParaRPr>
          </a:p>
          <a:p>
            <a:pPr marL="0" lvl="0" indent="0" algn="l" rtl="0">
              <a:spcBef>
                <a:spcPts val="1000"/>
              </a:spcBef>
              <a:spcAft>
                <a:spcPts val="0"/>
              </a:spcAft>
              <a:buNone/>
            </a:pPr>
            <a:endParaRPr sz="400">
              <a:solidFill>
                <a:schemeClr val="dk2"/>
              </a:solidFill>
            </a:endParaRPr>
          </a:p>
          <a:p>
            <a:pPr marL="0" lvl="0" indent="0" algn="l" rtl="0">
              <a:spcBef>
                <a:spcPts val="1000"/>
              </a:spcBef>
              <a:spcAft>
                <a:spcPts val="0"/>
              </a:spcAft>
              <a:buNone/>
            </a:pPr>
            <a:r>
              <a:rPr lang="en-US" sz="1800" b="1">
                <a:solidFill>
                  <a:schemeClr val="dk2"/>
                </a:solidFill>
              </a:rPr>
              <a:t>The ratings are applied as follows:</a:t>
            </a:r>
            <a:endParaRPr sz="1800" b="1">
              <a:solidFill>
                <a:schemeClr val="dk2"/>
              </a:solidFill>
            </a:endParaRPr>
          </a:p>
          <a:p>
            <a:pPr marL="0" lvl="0" indent="0" algn="l" rtl="0">
              <a:spcBef>
                <a:spcPts val="1000"/>
              </a:spcBef>
              <a:spcAft>
                <a:spcPts val="0"/>
              </a:spcAft>
              <a:buNone/>
            </a:pPr>
            <a:r>
              <a:rPr lang="en-US" sz="1800" u="sng">
                <a:solidFill>
                  <a:schemeClr val="dk2"/>
                </a:solidFill>
              </a:rPr>
              <a:t>Excellent - </a:t>
            </a:r>
            <a:r>
              <a:rPr lang="en-US" sz="1800">
                <a:solidFill>
                  <a:schemeClr val="dk2"/>
                </a:solidFill>
              </a:rPr>
              <a:t>complete &amp; clean AFR submitted to LDOE on or before October 31</a:t>
            </a:r>
            <a:endParaRPr sz="1800">
              <a:solidFill>
                <a:schemeClr val="dk2"/>
              </a:solidFill>
            </a:endParaRPr>
          </a:p>
          <a:p>
            <a:pPr marL="0" lvl="0" indent="0" algn="l" rtl="0">
              <a:spcBef>
                <a:spcPts val="1000"/>
              </a:spcBef>
              <a:spcAft>
                <a:spcPts val="0"/>
              </a:spcAft>
              <a:buNone/>
            </a:pPr>
            <a:endParaRPr sz="1800">
              <a:solidFill>
                <a:schemeClr val="dk2"/>
              </a:solidFill>
            </a:endParaRPr>
          </a:p>
          <a:p>
            <a:pPr marL="0" lvl="0" indent="0" algn="l" rtl="0">
              <a:spcBef>
                <a:spcPts val="1000"/>
              </a:spcBef>
              <a:spcAft>
                <a:spcPts val="0"/>
              </a:spcAft>
              <a:buNone/>
            </a:pPr>
            <a:r>
              <a:rPr lang="en-US" sz="1800" u="sng">
                <a:solidFill>
                  <a:schemeClr val="dk2"/>
                </a:solidFill>
              </a:rPr>
              <a:t>Good - </a:t>
            </a:r>
            <a:r>
              <a:rPr lang="en-US" sz="1800">
                <a:solidFill>
                  <a:schemeClr val="dk2"/>
                </a:solidFill>
              </a:rPr>
              <a:t>complete &amp; clean AFR submitted to LDOE between November 1 - November 29</a:t>
            </a:r>
            <a:endParaRPr sz="1800">
              <a:solidFill>
                <a:schemeClr val="dk2"/>
              </a:solidFill>
            </a:endParaRPr>
          </a:p>
          <a:p>
            <a:pPr marL="0" lvl="0" indent="0" algn="l" rtl="0">
              <a:spcBef>
                <a:spcPts val="1000"/>
              </a:spcBef>
              <a:spcAft>
                <a:spcPts val="0"/>
              </a:spcAft>
              <a:buNone/>
            </a:pPr>
            <a:endParaRPr sz="1800">
              <a:solidFill>
                <a:schemeClr val="dk2"/>
              </a:solidFill>
            </a:endParaRPr>
          </a:p>
          <a:p>
            <a:pPr marL="0" lvl="0" indent="0" algn="l" rtl="0">
              <a:spcBef>
                <a:spcPts val="1000"/>
              </a:spcBef>
              <a:spcAft>
                <a:spcPts val="0"/>
              </a:spcAft>
              <a:buNone/>
            </a:pPr>
            <a:r>
              <a:rPr lang="en-US" sz="1800" u="sng">
                <a:solidFill>
                  <a:schemeClr val="dk2"/>
                </a:solidFill>
              </a:rPr>
              <a:t>Needs Improvement - </a:t>
            </a:r>
            <a:r>
              <a:rPr lang="en-US" sz="1800">
                <a:solidFill>
                  <a:schemeClr val="dk2"/>
                </a:solidFill>
              </a:rPr>
              <a:t>complete &amp; clean AFR submitted to LDOE between November 30 - December 29</a:t>
            </a:r>
            <a:endParaRPr sz="1800">
              <a:solidFill>
                <a:schemeClr val="dk2"/>
              </a:solidFill>
            </a:endParaRPr>
          </a:p>
          <a:p>
            <a:pPr marL="0" lvl="0" indent="0" algn="l" rtl="0">
              <a:spcBef>
                <a:spcPts val="1000"/>
              </a:spcBef>
              <a:spcAft>
                <a:spcPts val="0"/>
              </a:spcAft>
              <a:buNone/>
            </a:pPr>
            <a:endParaRPr sz="1800">
              <a:solidFill>
                <a:schemeClr val="dk2"/>
              </a:solidFill>
            </a:endParaRPr>
          </a:p>
          <a:p>
            <a:pPr marL="0" lvl="0" indent="0" algn="l" rtl="0">
              <a:spcBef>
                <a:spcPts val="1000"/>
              </a:spcBef>
              <a:spcAft>
                <a:spcPts val="0"/>
              </a:spcAft>
              <a:buNone/>
            </a:pPr>
            <a:r>
              <a:rPr lang="en-US" sz="1800" u="sng">
                <a:solidFill>
                  <a:schemeClr val="dk2"/>
                </a:solidFill>
              </a:rPr>
              <a:t>Unacceptable</a:t>
            </a:r>
            <a:r>
              <a:rPr lang="en-US" sz="1800" i="1">
                <a:solidFill>
                  <a:schemeClr val="dk2"/>
                </a:solidFill>
              </a:rPr>
              <a:t> - </a:t>
            </a:r>
            <a:r>
              <a:rPr lang="en-US" sz="1800">
                <a:solidFill>
                  <a:schemeClr val="dk2"/>
                </a:solidFill>
              </a:rPr>
              <a:t>complete &amp; clean AFR submitted to LDOE after December 29</a:t>
            </a:r>
            <a:endParaRPr sz="1800">
              <a:solidFill>
                <a:schemeClr val="dk2"/>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17"/>
          <p:cNvSpPr txBox="1">
            <a:spLocks noGrp="1"/>
          </p:cNvSpPr>
          <p:nvPr>
            <p:ph type="title"/>
          </p:nvPr>
        </p:nvSpPr>
        <p:spPr>
          <a:xfrm>
            <a:off x="931333" y="398900"/>
            <a:ext cx="9605600" cy="121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Contact Information</a:t>
            </a:r>
            <a:endParaRPr sz="4000" b="1">
              <a:solidFill>
                <a:schemeClr val="dk2"/>
              </a:solidFill>
            </a:endParaRPr>
          </a:p>
        </p:txBody>
      </p:sp>
      <p:sp>
        <p:nvSpPr>
          <p:cNvPr id="874" name="Google Shape;874;p117"/>
          <p:cNvSpPr/>
          <p:nvPr/>
        </p:nvSpPr>
        <p:spPr>
          <a:xfrm>
            <a:off x="3409950" y="1371601"/>
            <a:ext cx="5206016" cy="43396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2"/>
                </a:solidFill>
                <a:latin typeface="Calibri"/>
                <a:ea typeface="Calibri"/>
                <a:cs typeface="Calibri"/>
                <a:sym typeface="Calibri"/>
              </a:rPr>
              <a:t>Louisiana Department of Education</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2"/>
                </a:solidFill>
                <a:latin typeface="Calibri"/>
                <a:ea typeface="Calibri"/>
                <a:cs typeface="Calibri"/>
                <a:sym typeface="Calibri"/>
              </a:rPr>
              <a:t>1-877-453-2721</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chemeClr val="dk2"/>
                </a:solidFill>
                <a:latin typeface="Calibri"/>
                <a:ea typeface="Calibri"/>
                <a:cs typeface="Calibri"/>
                <a:sym typeface="Calibri"/>
              </a:rPr>
              <a:t>Audit Unit</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2"/>
                </a:solidFill>
                <a:latin typeface="Calibri"/>
                <a:ea typeface="Calibri"/>
                <a:cs typeface="Calibri"/>
                <a:sym typeface="Calibri"/>
              </a:rPr>
              <a:t>P. O. Box 94064</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2"/>
                </a:solidFill>
                <a:latin typeface="Calibri"/>
                <a:ea typeface="Calibri"/>
                <a:cs typeface="Calibri"/>
                <a:sym typeface="Calibri"/>
              </a:rPr>
              <a:t>Baton Rouge, LA 70804-9064</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2"/>
                </a:solidFill>
                <a:latin typeface="Calibri"/>
                <a:ea typeface="Calibri"/>
                <a:cs typeface="Calibri"/>
                <a:sym typeface="Calibri"/>
              </a:rPr>
              <a:t>Phone: (225) 342-3617</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2"/>
                </a:solidFill>
                <a:latin typeface="Calibri"/>
                <a:ea typeface="Calibri"/>
                <a:cs typeface="Calibri"/>
                <a:sym typeface="Calibri"/>
              </a:rPr>
              <a:t>Toll Free: 1-877-453-2721</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18"/>
          <p:cNvSpPr txBox="1">
            <a:spLocks noGrp="1"/>
          </p:cNvSpPr>
          <p:nvPr>
            <p:ph type="title"/>
          </p:nvPr>
        </p:nvSpPr>
        <p:spPr>
          <a:xfrm>
            <a:off x="584875" y="568225"/>
            <a:ext cx="9140700" cy="1213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4000" b="1">
                <a:solidFill>
                  <a:schemeClr val="dk2"/>
                </a:solidFill>
              </a:rPr>
              <a:t>Contact Information</a:t>
            </a:r>
            <a:endParaRPr sz="4000" b="1">
              <a:solidFill>
                <a:schemeClr val="dk2"/>
              </a:solidFill>
            </a:endParaRPr>
          </a:p>
        </p:txBody>
      </p:sp>
      <p:sp>
        <p:nvSpPr>
          <p:cNvPr id="880" name="Google Shape;880;p118"/>
          <p:cNvSpPr txBox="1">
            <a:spLocks noGrp="1"/>
          </p:cNvSpPr>
          <p:nvPr>
            <p:ph type="body" idx="1"/>
          </p:nvPr>
        </p:nvSpPr>
        <p:spPr>
          <a:xfrm>
            <a:off x="858425" y="1781825"/>
            <a:ext cx="7314300" cy="4448700"/>
          </a:xfrm>
          <a:prstGeom prst="rect">
            <a:avLst/>
          </a:prstGeom>
          <a:noFill/>
          <a:ln>
            <a:noFill/>
          </a:ln>
        </p:spPr>
        <p:txBody>
          <a:bodyPr spcFirstLastPara="1" wrap="square" lIns="91425" tIns="91425" rIns="91425" bIns="91425" anchor="t" anchorCtr="0">
            <a:normAutofit/>
          </a:bodyPr>
          <a:lstStyle/>
          <a:p>
            <a:pPr marL="152396" lvl="0" indent="0" algn="ctr" rtl="0">
              <a:lnSpc>
                <a:spcPct val="90000"/>
              </a:lnSpc>
              <a:spcBef>
                <a:spcPts val="1000"/>
              </a:spcBef>
              <a:spcAft>
                <a:spcPts val="0"/>
              </a:spcAft>
              <a:buSzPts val="1800"/>
              <a:buNone/>
            </a:pPr>
            <a:r>
              <a:rPr lang="en-US" b="1" dirty="0">
                <a:solidFill>
                  <a:schemeClr val="dk2"/>
                </a:solidFill>
              </a:rPr>
              <a:t>            </a:t>
            </a:r>
            <a:r>
              <a:rPr lang="en-US" b="1" u="sng" dirty="0">
                <a:solidFill>
                  <a:schemeClr val="dk2"/>
                </a:solidFill>
              </a:rPr>
              <a:t> State Audit Section</a:t>
            </a:r>
            <a:endParaRPr dirty="0">
              <a:solidFill>
                <a:schemeClr val="dk2"/>
              </a:solidFill>
            </a:endParaRPr>
          </a:p>
          <a:p>
            <a:pPr marL="152396" lvl="0" indent="0" algn="ctr" rtl="0">
              <a:lnSpc>
                <a:spcPct val="90000"/>
              </a:lnSpc>
              <a:spcBef>
                <a:spcPts val="1000"/>
              </a:spcBef>
              <a:spcAft>
                <a:spcPts val="0"/>
              </a:spcAft>
              <a:buSzPts val="1800"/>
              <a:buNone/>
            </a:pPr>
            <a:r>
              <a:rPr lang="en-US" sz="2000" dirty="0">
                <a:solidFill>
                  <a:schemeClr val="dk2"/>
                </a:solidFill>
              </a:rPr>
              <a:t>                          Jameka Henderson, </a:t>
            </a:r>
            <a:r>
              <a:rPr lang="en-US" sz="2000" dirty="0" smtClean="0">
                <a:solidFill>
                  <a:schemeClr val="dk2"/>
                </a:solidFill>
              </a:rPr>
              <a:t>Audit </a:t>
            </a:r>
            <a:r>
              <a:rPr lang="en-US" sz="2000" dirty="0">
                <a:solidFill>
                  <a:schemeClr val="dk2"/>
                </a:solidFill>
              </a:rPr>
              <a:t>Supervisor</a:t>
            </a:r>
            <a:endParaRPr dirty="0">
              <a:solidFill>
                <a:schemeClr val="dk2"/>
              </a:solidFill>
            </a:endParaRPr>
          </a:p>
          <a:p>
            <a:pPr marL="152396" lvl="0" indent="0" algn="ctr" rtl="0">
              <a:lnSpc>
                <a:spcPct val="90000"/>
              </a:lnSpc>
              <a:spcBef>
                <a:spcPts val="1000"/>
              </a:spcBef>
              <a:spcAft>
                <a:spcPts val="0"/>
              </a:spcAft>
              <a:buSzPts val="1800"/>
              <a:buNone/>
            </a:pPr>
            <a:r>
              <a:rPr lang="en-US" sz="2000" dirty="0">
                <a:solidFill>
                  <a:schemeClr val="dk2"/>
                </a:solidFill>
              </a:rPr>
              <a:t>                    </a:t>
            </a:r>
            <a:r>
              <a:rPr lang="en-US" sz="2000" dirty="0" smtClean="0">
                <a:solidFill>
                  <a:schemeClr val="dk2"/>
                </a:solidFill>
              </a:rPr>
              <a:t>Keya Williams, Auditor</a:t>
            </a:r>
          </a:p>
          <a:p>
            <a:pPr marL="152396" lvl="0" indent="0" algn="ctr" rtl="0">
              <a:lnSpc>
                <a:spcPct val="90000"/>
              </a:lnSpc>
              <a:spcBef>
                <a:spcPts val="1000"/>
              </a:spcBef>
              <a:spcAft>
                <a:spcPts val="0"/>
              </a:spcAft>
              <a:buSzPts val="1800"/>
              <a:buNone/>
            </a:pPr>
            <a:endParaRPr sz="2000" dirty="0">
              <a:solidFill>
                <a:schemeClr val="dk2"/>
              </a:solidFill>
            </a:endParaRPr>
          </a:p>
          <a:p>
            <a:pPr marL="152396" lvl="0" indent="0" algn="ctr" rtl="0">
              <a:lnSpc>
                <a:spcPct val="90000"/>
              </a:lnSpc>
              <a:spcBef>
                <a:spcPts val="1000"/>
              </a:spcBef>
              <a:spcAft>
                <a:spcPts val="0"/>
              </a:spcAft>
              <a:buSzPts val="1800"/>
              <a:buNone/>
            </a:pPr>
            <a:r>
              <a:rPr lang="en-US" b="1" dirty="0">
                <a:solidFill>
                  <a:schemeClr val="dk2"/>
                </a:solidFill>
              </a:rPr>
              <a:t>              </a:t>
            </a:r>
            <a:endParaRPr sz="2000" dirty="0">
              <a:solidFill>
                <a:schemeClr val="dk2"/>
              </a:solidFill>
            </a:endParaRPr>
          </a:p>
          <a:p>
            <a:pPr marL="152396" lvl="0" indent="0" algn="ctr" rtl="0">
              <a:lnSpc>
                <a:spcPct val="90000"/>
              </a:lnSpc>
              <a:spcBef>
                <a:spcPts val="1000"/>
              </a:spcBef>
              <a:spcAft>
                <a:spcPts val="0"/>
              </a:spcAft>
              <a:buSzPts val="1800"/>
              <a:buNone/>
            </a:pPr>
            <a:r>
              <a:rPr lang="en-US" sz="2000" dirty="0">
                <a:solidFill>
                  <a:schemeClr val="dk2"/>
                </a:solidFill>
              </a:rPr>
              <a:t>Email: firstname.lastname@la.gov</a:t>
            </a:r>
            <a:endParaRPr sz="2000" dirty="0">
              <a:solidFill>
                <a:schemeClr val="dk2"/>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19"/>
          <p:cNvSpPr txBox="1">
            <a:spLocks noGrp="1"/>
          </p:cNvSpPr>
          <p:nvPr>
            <p:ph type="title"/>
          </p:nvPr>
        </p:nvSpPr>
        <p:spPr>
          <a:xfrm>
            <a:off x="0" y="568233"/>
            <a:ext cx="81729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800"/>
              <a:buFont typeface="Arial"/>
              <a:buNone/>
            </a:pPr>
            <a:r>
              <a:rPr lang="en-US" sz="4000">
                <a:solidFill>
                  <a:schemeClr val="dk2"/>
                </a:solidFill>
              </a:rPr>
              <a:t>Technical Support Contact Information</a:t>
            </a:r>
            <a:endParaRPr/>
          </a:p>
        </p:txBody>
      </p:sp>
      <p:sp>
        <p:nvSpPr>
          <p:cNvPr id="887" name="Google Shape;887;p119"/>
          <p:cNvSpPr txBox="1">
            <a:spLocks noGrp="1"/>
          </p:cNvSpPr>
          <p:nvPr>
            <p:ph type="body" idx="1"/>
          </p:nvPr>
        </p:nvSpPr>
        <p:spPr>
          <a:xfrm>
            <a:off x="0" y="1781733"/>
            <a:ext cx="8172900" cy="4448700"/>
          </a:xfrm>
          <a:prstGeom prst="rect">
            <a:avLst/>
          </a:prstGeom>
        </p:spPr>
        <p:txBody>
          <a:bodyPr spcFirstLastPara="1" wrap="square" lIns="91425" tIns="91425" rIns="91425" bIns="91425" anchor="t" anchorCtr="0">
            <a:noAutofit/>
          </a:bodyPr>
          <a:lstStyle/>
          <a:p>
            <a:pPr marL="152396" lvl="0" indent="0" algn="ctr" rtl="0">
              <a:spcBef>
                <a:spcPts val="1000"/>
              </a:spcBef>
              <a:spcAft>
                <a:spcPts val="0"/>
              </a:spcAft>
              <a:buNone/>
            </a:pPr>
            <a:r>
              <a:rPr lang="en-US" b="1" u="sng" dirty="0">
                <a:solidFill>
                  <a:schemeClr val="dk2"/>
                </a:solidFill>
              </a:rPr>
              <a:t> </a:t>
            </a:r>
            <a:endParaRPr b="1" u="sng" dirty="0">
              <a:solidFill>
                <a:schemeClr val="dk2"/>
              </a:solidFill>
            </a:endParaRPr>
          </a:p>
          <a:p>
            <a:pPr marL="152396" lvl="0" indent="0" algn="ctr" rtl="0">
              <a:spcBef>
                <a:spcPts val="1000"/>
              </a:spcBef>
              <a:spcAft>
                <a:spcPts val="0"/>
              </a:spcAft>
              <a:buNone/>
            </a:pPr>
            <a:endParaRPr b="1" u="sng" dirty="0">
              <a:solidFill>
                <a:schemeClr val="dk2"/>
              </a:solidFill>
            </a:endParaRPr>
          </a:p>
          <a:p>
            <a:pPr marL="152396" lvl="0" indent="0" algn="ctr" rtl="0">
              <a:spcBef>
                <a:spcPts val="1000"/>
              </a:spcBef>
              <a:spcAft>
                <a:spcPts val="0"/>
              </a:spcAft>
              <a:buClr>
                <a:schemeClr val="dk1"/>
              </a:buClr>
              <a:buSzPts val="1800"/>
              <a:buFont typeface="Arial"/>
              <a:buNone/>
            </a:pPr>
            <a:r>
              <a:rPr lang="en-US" b="1" u="sng" dirty="0" smtClean="0">
                <a:solidFill>
                  <a:schemeClr val="dk2"/>
                </a:solidFill>
              </a:rPr>
              <a:t>(Technical </a:t>
            </a:r>
            <a:r>
              <a:rPr lang="en-US" b="1" u="sng" dirty="0">
                <a:solidFill>
                  <a:schemeClr val="dk2"/>
                </a:solidFill>
              </a:rPr>
              <a:t>issues)</a:t>
            </a:r>
            <a:endParaRPr dirty="0">
              <a:solidFill>
                <a:schemeClr val="dk2"/>
              </a:solidFill>
            </a:endParaRPr>
          </a:p>
          <a:p>
            <a:pPr marL="152396" lvl="0" indent="0" algn="ctr" rtl="0">
              <a:spcBef>
                <a:spcPts val="1000"/>
              </a:spcBef>
              <a:spcAft>
                <a:spcPts val="0"/>
              </a:spcAft>
              <a:buClr>
                <a:schemeClr val="dk1"/>
              </a:buClr>
              <a:buSzPts val="1800"/>
              <a:buFont typeface="Arial"/>
              <a:buNone/>
            </a:pPr>
            <a:r>
              <a:rPr lang="en-US" sz="2000" u="sng" dirty="0">
                <a:solidFill>
                  <a:schemeClr val="dk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systemsupport@la.gov</a:t>
            </a:r>
            <a:endParaRPr sz="2000" dirty="0">
              <a:solidFill>
                <a:schemeClr val="dk2"/>
              </a:solidFill>
            </a:endParaRPr>
          </a:p>
          <a:p>
            <a:pPr marL="0" lvl="0" indent="0" algn="l" rtl="0">
              <a:spcBef>
                <a:spcPts val="1000"/>
              </a:spcBef>
              <a:spcAft>
                <a:spcPts val="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5577</Words>
  <Application>Microsoft Office PowerPoint</Application>
  <PresentationFormat>Widescreen</PresentationFormat>
  <Paragraphs>668</Paragraphs>
  <Slides>96</Slides>
  <Notes>96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Short Stack</vt:lpstr>
      <vt:lpstr>Noto Sans Symbols</vt:lpstr>
      <vt:lpstr>Calibri</vt:lpstr>
      <vt:lpstr>Courier New</vt:lpstr>
      <vt:lpstr>Office Theme</vt:lpstr>
      <vt:lpstr>  Annual Financial Report (AFR)/LAUGH  August 2023 </vt:lpstr>
      <vt:lpstr>Outline</vt:lpstr>
      <vt:lpstr>Louisiana Accounting &amp; Uniform Governmental Handbook (LAUGH) - Bulletin 1929 Defined</vt:lpstr>
      <vt:lpstr>Louisiana Accounting &amp; Uniform Governmental Handbook (LAUGH)</vt:lpstr>
      <vt:lpstr>LAUGH Components</vt:lpstr>
      <vt:lpstr>Revenue Account Classification Structure</vt:lpstr>
      <vt:lpstr>Fund Classifications Defined</vt:lpstr>
      <vt:lpstr>Revenue Sources Examples</vt:lpstr>
      <vt:lpstr>Revenue Sources Examples</vt:lpstr>
      <vt:lpstr>Expenditure Account Classification Structure</vt:lpstr>
      <vt:lpstr>Types of Funds </vt:lpstr>
      <vt:lpstr>Object Codes</vt:lpstr>
      <vt:lpstr>Function Codes </vt:lpstr>
      <vt:lpstr>Coding Transactions </vt:lpstr>
      <vt:lpstr>Annual Financial Report (AFR) Defined</vt:lpstr>
      <vt:lpstr>What is the AFR?</vt:lpstr>
      <vt:lpstr>What requires the AFR to be submitted?</vt:lpstr>
      <vt:lpstr>Annual Financial Report (AFR) Uses</vt:lpstr>
      <vt:lpstr>Purpose of Reporting Financial Data</vt:lpstr>
      <vt:lpstr>Uses of AFR Data</vt:lpstr>
      <vt:lpstr>Uses of AFR Data</vt:lpstr>
      <vt:lpstr>Minimum Foundation Program (MFP)</vt:lpstr>
      <vt:lpstr>Minimum Foundation Program (MFP)</vt:lpstr>
      <vt:lpstr>Indirect Cost Calculation</vt:lpstr>
      <vt:lpstr>Indirect Cost Rate</vt:lpstr>
      <vt:lpstr>Title I</vt:lpstr>
      <vt:lpstr>MFP Weighted Funding</vt:lpstr>
      <vt:lpstr>Seventy Percent (70%) Instruction Requirement</vt:lpstr>
      <vt:lpstr> Financial Risk Assessment (FRA)</vt:lpstr>
      <vt:lpstr>The Financial Risk Assessment (FRA)</vt:lpstr>
      <vt:lpstr>Financial Risk Assessment (FRA)</vt:lpstr>
      <vt:lpstr>Maintenance of Effort (MOE)</vt:lpstr>
      <vt:lpstr>MOE - ESSA</vt:lpstr>
      <vt:lpstr>MOE - IDEA</vt:lpstr>
      <vt:lpstr>Excess Costs - IDEA</vt:lpstr>
      <vt:lpstr>Excess Costs - IDEA</vt:lpstr>
      <vt:lpstr>Excess Costs (IDEA) – Minimum Average Amount Calculation</vt:lpstr>
      <vt:lpstr>Excess Costs (IDEA) – Minimum Average Amount Calculation cont’d</vt:lpstr>
      <vt:lpstr>Cash Management Investment Act (CMIA)</vt:lpstr>
      <vt:lpstr>Cash Management Investment Act (CMIA)</vt:lpstr>
      <vt:lpstr>Cash Management Investment Act (CMIA)</vt:lpstr>
      <vt:lpstr>Various Data Reports</vt:lpstr>
      <vt:lpstr>National Center for Education Statistics (NCES)</vt:lpstr>
      <vt:lpstr>Annual Financial Report (AFR) Data </vt:lpstr>
      <vt:lpstr>What data is collected in the AFR?</vt:lpstr>
      <vt:lpstr>Revenue Section</vt:lpstr>
      <vt:lpstr>What is the AFR reporting format for Revenues?</vt:lpstr>
      <vt:lpstr>What is the AFR reporting format for Revenues?</vt:lpstr>
      <vt:lpstr>What is the AFR reporting format for Revenues?</vt:lpstr>
      <vt:lpstr>Sample State &amp; Federal Source Coding Guidance</vt:lpstr>
      <vt:lpstr>Revenue Coding Sample</vt:lpstr>
      <vt:lpstr>Expenditure Categories</vt:lpstr>
      <vt:lpstr>What is the AFR reporting format for Expenditures?</vt:lpstr>
      <vt:lpstr>Expenditure Coding Sample</vt:lpstr>
      <vt:lpstr>AFR Submission Process</vt:lpstr>
      <vt:lpstr>How is AFR data submitted?</vt:lpstr>
      <vt:lpstr>AFR Submission Methods</vt:lpstr>
      <vt:lpstr>AFR Instructions and Forms</vt:lpstr>
      <vt:lpstr>AFR Submission - Required Data</vt:lpstr>
      <vt:lpstr>Required AFR Data</vt:lpstr>
      <vt:lpstr>What Should Be Submitted?</vt:lpstr>
      <vt:lpstr>What Should Be Submitted?</vt:lpstr>
      <vt:lpstr>Elementary &amp; Secondary School Emergency Relief (ESSER I) Fund - 84.425D</vt:lpstr>
      <vt:lpstr>Elementary &amp; Secondary School Emergency Relief (ESSER II) Fund - 84.425D</vt:lpstr>
      <vt:lpstr>Elementary &amp; Secondary School Emergency Relief (ESSER III) Fund - 84.425D</vt:lpstr>
      <vt:lpstr>Student Activity Funds</vt:lpstr>
      <vt:lpstr>AFR Submission - FY 2022-23 Data Collection</vt:lpstr>
      <vt:lpstr>FY 2022-23 Data Collection </vt:lpstr>
      <vt:lpstr>Post Submission of AFR</vt:lpstr>
      <vt:lpstr>School System Review Process</vt:lpstr>
      <vt:lpstr>School System Review Process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Post Submission Audit Reports</vt:lpstr>
      <vt:lpstr>AFR Review Checklist</vt:lpstr>
      <vt:lpstr>AFR Review Response Sheet</vt:lpstr>
      <vt:lpstr>Common AFR Reporting Errors</vt:lpstr>
      <vt:lpstr>AFR Ratings</vt:lpstr>
      <vt:lpstr>AFR Ratings</vt:lpstr>
      <vt:lpstr>Contact Information</vt:lpstr>
      <vt:lpstr>Contact Information</vt:lpstr>
      <vt:lpstr>Technical Support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Financial Report (AFR)/LAUGH  June 2022</dc:title>
  <dc:creator>Jameka Henderson</dc:creator>
  <cp:lastModifiedBy>Jameka Henderson</cp:lastModifiedBy>
  <cp:revision>15</cp:revision>
  <dcterms:modified xsi:type="dcterms:W3CDTF">2023-08-17T13:16:00Z</dcterms:modified>
</cp:coreProperties>
</file>