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03" r:id="rId2"/>
    <p:sldMasterId id="2147483675" r:id="rId3"/>
    <p:sldMasterId id="2147483684" r:id="rId4"/>
    <p:sldMasterId id="2147483702" r:id="rId5"/>
    <p:sldMasterId id="2147483709" r:id="rId6"/>
    <p:sldMasterId id="2147483720" r:id="rId7"/>
    <p:sldMasterId id="2147483724" r:id="rId8"/>
    <p:sldMasterId id="2147483726" r:id="rId9"/>
  </p:sldMasterIdLst>
  <p:notesMasterIdLst>
    <p:notesMasterId r:id="rId54"/>
  </p:notesMasterIdLst>
  <p:handoutMasterIdLst>
    <p:handoutMasterId r:id="rId55"/>
  </p:handoutMasterIdLst>
  <p:sldIdLst>
    <p:sldId id="257" r:id="rId10"/>
    <p:sldId id="264" r:id="rId11"/>
    <p:sldId id="265" r:id="rId12"/>
    <p:sldId id="266" r:id="rId13"/>
    <p:sldId id="269" r:id="rId14"/>
    <p:sldId id="327" r:id="rId15"/>
    <p:sldId id="341" r:id="rId16"/>
    <p:sldId id="267" r:id="rId17"/>
    <p:sldId id="305" r:id="rId18"/>
    <p:sldId id="268" r:id="rId19"/>
    <p:sldId id="306" r:id="rId20"/>
    <p:sldId id="259" r:id="rId21"/>
    <p:sldId id="270" r:id="rId22"/>
    <p:sldId id="292" r:id="rId23"/>
    <p:sldId id="307" r:id="rId24"/>
    <p:sldId id="272" r:id="rId25"/>
    <p:sldId id="291" r:id="rId26"/>
    <p:sldId id="308" r:id="rId27"/>
    <p:sldId id="276" r:id="rId28"/>
    <p:sldId id="329" r:id="rId29"/>
    <p:sldId id="290" r:id="rId30"/>
    <p:sldId id="309" r:id="rId31"/>
    <p:sldId id="278" r:id="rId32"/>
    <p:sldId id="333" r:id="rId33"/>
    <p:sldId id="334" r:id="rId34"/>
    <p:sldId id="336" r:id="rId35"/>
    <p:sldId id="289" r:id="rId36"/>
    <p:sldId id="310" r:id="rId37"/>
    <p:sldId id="324" r:id="rId38"/>
    <p:sldId id="282" r:id="rId39"/>
    <p:sldId id="293" r:id="rId40"/>
    <p:sldId id="311" r:id="rId41"/>
    <p:sldId id="284" r:id="rId42"/>
    <p:sldId id="287" r:id="rId43"/>
    <p:sldId id="345" r:id="rId44"/>
    <p:sldId id="346" r:id="rId45"/>
    <p:sldId id="347" r:id="rId46"/>
    <p:sldId id="348" r:id="rId47"/>
    <p:sldId id="349" r:id="rId48"/>
    <p:sldId id="350" r:id="rId49"/>
    <p:sldId id="351" r:id="rId50"/>
    <p:sldId id="352" r:id="rId51"/>
    <p:sldId id="342" r:id="rId52"/>
    <p:sldId id="34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ain" initials="BH" lastIdx="2" clrIdx="0">
    <p:extLst>
      <p:ext uri="{19B8F6BF-5375-455C-9EA6-DF929625EA0E}">
        <p15:presenceInfo xmlns:p15="http://schemas.microsoft.com/office/powerpoint/2012/main" userId="Bonnie 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63" autoAdjust="0"/>
  </p:normalViewPr>
  <p:slideViewPr>
    <p:cSldViewPr snapToGrid="0">
      <p:cViewPr varScale="1">
        <p:scale>
          <a:sx n="75" d="100"/>
          <a:sy n="75" d="100"/>
        </p:scale>
        <p:origin x="330" y="66"/>
      </p:cViewPr>
      <p:guideLst/>
    </p:cSldViewPr>
  </p:slideViewPr>
  <p:notesTextViewPr>
    <p:cViewPr>
      <p:scale>
        <a:sx n="1" d="1"/>
        <a:sy n="1" d="1"/>
      </p:scale>
      <p:origin x="0" y="0"/>
    </p:cViewPr>
  </p:notesTextViewPr>
  <p:notesViewPr>
    <p:cSldViewPr snapToGrid="0">
      <p:cViewPr varScale="1">
        <p:scale>
          <a:sx n="88" d="100"/>
          <a:sy n="88" d="100"/>
        </p:scale>
        <p:origin x="26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1BF16E-34DD-4680-8417-E1F9E8F1DA56}" type="datetimeFigureOut">
              <a:rPr lang="en-US" smtClean="0"/>
              <a:t>12/8/2015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874F76-5178-477A-89C1-EAFD1049C7AA}" type="slidenum">
              <a:rPr lang="en-US" smtClean="0"/>
              <a:t>‹#›</a:t>
            </a:fld>
            <a:endParaRPr lang="en-US"/>
          </a:p>
        </p:txBody>
      </p:sp>
    </p:spTree>
    <p:extLst>
      <p:ext uri="{BB962C8B-B14F-4D97-AF65-F5344CB8AC3E}">
        <p14:creationId xmlns:p14="http://schemas.microsoft.com/office/powerpoint/2010/main" val="422015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8F494-CB8D-4B51-B13A-4447F8969F58}" type="datetimeFigureOut">
              <a:rPr lang="en-US" smtClean="0"/>
              <a:t>12/8/2015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4089F-6FAD-4F65-AF83-37E7048F7F58}" type="slidenum">
              <a:rPr lang="en-US" smtClean="0"/>
              <a:t>‹#›</a:t>
            </a:fld>
            <a:endParaRPr lang="en-US"/>
          </a:p>
        </p:txBody>
      </p:sp>
    </p:spTree>
    <p:extLst>
      <p:ext uri="{BB962C8B-B14F-4D97-AF65-F5344CB8AC3E}">
        <p14:creationId xmlns:p14="http://schemas.microsoft.com/office/powerpoint/2010/main" val="375852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2</a:t>
            </a:fld>
            <a:endParaRPr lang="en-US"/>
          </a:p>
        </p:txBody>
      </p:sp>
    </p:spTree>
    <p:extLst>
      <p:ext uri="{BB962C8B-B14F-4D97-AF65-F5344CB8AC3E}">
        <p14:creationId xmlns:p14="http://schemas.microsoft.com/office/powerpoint/2010/main" val="128571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34089F-6FAD-4F65-AF83-37E7048F7F58}" type="slidenum">
              <a:rPr lang="en-US" smtClean="0"/>
              <a:t>19</a:t>
            </a:fld>
            <a:endParaRPr lang="en-US"/>
          </a:p>
        </p:txBody>
      </p:sp>
    </p:spTree>
    <p:extLst>
      <p:ext uri="{BB962C8B-B14F-4D97-AF65-F5344CB8AC3E}">
        <p14:creationId xmlns:p14="http://schemas.microsoft.com/office/powerpoint/2010/main" val="98216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2DD6B-CC8A-4BAE-92FB-B1EA15D507D3}" type="slidenum">
              <a:rPr lang="en-US" smtClean="0"/>
              <a:t>20</a:t>
            </a:fld>
            <a:endParaRPr lang="en-US"/>
          </a:p>
        </p:txBody>
      </p:sp>
    </p:spTree>
    <p:extLst>
      <p:ext uri="{BB962C8B-B14F-4D97-AF65-F5344CB8AC3E}">
        <p14:creationId xmlns:p14="http://schemas.microsoft.com/office/powerpoint/2010/main" val="282852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22</a:t>
            </a:fld>
            <a:endParaRPr lang="en-US"/>
          </a:p>
        </p:txBody>
      </p:sp>
    </p:spTree>
    <p:extLst>
      <p:ext uri="{BB962C8B-B14F-4D97-AF65-F5344CB8AC3E}">
        <p14:creationId xmlns:p14="http://schemas.microsoft.com/office/powerpoint/2010/main" val="96427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23</a:t>
            </a:fld>
            <a:endParaRPr lang="en-US"/>
          </a:p>
        </p:txBody>
      </p:sp>
    </p:spTree>
    <p:extLst>
      <p:ext uri="{BB962C8B-B14F-4D97-AF65-F5344CB8AC3E}">
        <p14:creationId xmlns:p14="http://schemas.microsoft.com/office/powerpoint/2010/main" val="310170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2DD6B-CC8A-4BAE-92FB-B1EA15D507D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8879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2DD6B-CC8A-4BAE-92FB-B1EA15D507D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2661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28</a:t>
            </a:fld>
            <a:endParaRPr lang="en-US"/>
          </a:p>
        </p:txBody>
      </p:sp>
    </p:spTree>
    <p:extLst>
      <p:ext uri="{BB962C8B-B14F-4D97-AF65-F5344CB8AC3E}">
        <p14:creationId xmlns:p14="http://schemas.microsoft.com/office/powerpoint/2010/main" val="232825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30</a:t>
            </a:fld>
            <a:endParaRPr lang="en-US"/>
          </a:p>
        </p:txBody>
      </p:sp>
    </p:spTree>
    <p:extLst>
      <p:ext uri="{BB962C8B-B14F-4D97-AF65-F5344CB8AC3E}">
        <p14:creationId xmlns:p14="http://schemas.microsoft.com/office/powerpoint/2010/main" val="274873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32</a:t>
            </a:fld>
            <a:endParaRPr lang="en-US"/>
          </a:p>
        </p:txBody>
      </p:sp>
    </p:spTree>
    <p:extLst>
      <p:ext uri="{BB962C8B-B14F-4D97-AF65-F5344CB8AC3E}">
        <p14:creationId xmlns:p14="http://schemas.microsoft.com/office/powerpoint/2010/main" val="336666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33</a:t>
            </a:fld>
            <a:endParaRPr lang="en-US"/>
          </a:p>
        </p:txBody>
      </p:sp>
    </p:spTree>
    <p:extLst>
      <p:ext uri="{BB962C8B-B14F-4D97-AF65-F5344CB8AC3E}">
        <p14:creationId xmlns:p14="http://schemas.microsoft.com/office/powerpoint/2010/main" val="150302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3</a:t>
            </a:fld>
            <a:endParaRPr lang="en-US"/>
          </a:p>
        </p:txBody>
      </p:sp>
    </p:spTree>
    <p:extLst>
      <p:ext uri="{BB962C8B-B14F-4D97-AF65-F5344CB8AC3E}">
        <p14:creationId xmlns:p14="http://schemas.microsoft.com/office/powerpoint/2010/main" val="19092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4778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4435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3595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6731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361252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43</a:t>
            </a:fld>
            <a:endParaRPr lang="en-US"/>
          </a:p>
        </p:txBody>
      </p:sp>
    </p:spTree>
    <p:extLst>
      <p:ext uri="{BB962C8B-B14F-4D97-AF65-F5344CB8AC3E}">
        <p14:creationId xmlns:p14="http://schemas.microsoft.com/office/powerpoint/2010/main" val="312450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44</a:t>
            </a:fld>
            <a:endParaRPr lang="en-US"/>
          </a:p>
        </p:txBody>
      </p:sp>
    </p:spTree>
    <p:extLst>
      <p:ext uri="{BB962C8B-B14F-4D97-AF65-F5344CB8AC3E}">
        <p14:creationId xmlns:p14="http://schemas.microsoft.com/office/powerpoint/2010/main" val="240664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next slide for talking points.</a:t>
            </a:r>
            <a:endParaRPr lang="en-US" dirty="0"/>
          </a:p>
        </p:txBody>
      </p:sp>
      <p:sp>
        <p:nvSpPr>
          <p:cNvPr id="4" name="Slide Number Placeholder 3"/>
          <p:cNvSpPr>
            <a:spLocks noGrp="1"/>
          </p:cNvSpPr>
          <p:nvPr>
            <p:ph type="sldNum" sz="quarter" idx="10"/>
          </p:nvPr>
        </p:nvSpPr>
        <p:spPr/>
        <p:txBody>
          <a:bodyPr/>
          <a:lstStyle/>
          <a:p>
            <a:fld id="{8982DD6B-CC8A-4BAE-92FB-B1EA15D507D3}" type="slidenum">
              <a:rPr lang="en-US" smtClean="0"/>
              <a:t>6</a:t>
            </a:fld>
            <a:endParaRPr lang="en-US"/>
          </a:p>
        </p:txBody>
      </p:sp>
    </p:spTree>
    <p:extLst>
      <p:ext uri="{BB962C8B-B14F-4D97-AF65-F5344CB8AC3E}">
        <p14:creationId xmlns:p14="http://schemas.microsoft.com/office/powerpoint/2010/main" val="334995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982DD6B-CC8A-4BAE-92FB-B1EA15D507D3}" type="slidenum">
              <a:rPr lang="en-US" smtClean="0"/>
              <a:t>7</a:t>
            </a:fld>
            <a:endParaRPr lang="en-US"/>
          </a:p>
        </p:txBody>
      </p:sp>
    </p:spTree>
    <p:extLst>
      <p:ext uri="{BB962C8B-B14F-4D97-AF65-F5344CB8AC3E}">
        <p14:creationId xmlns:p14="http://schemas.microsoft.com/office/powerpoint/2010/main" val="115950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12</a:t>
            </a:fld>
            <a:endParaRPr lang="en-US"/>
          </a:p>
        </p:txBody>
      </p:sp>
    </p:spTree>
    <p:extLst>
      <p:ext uri="{BB962C8B-B14F-4D97-AF65-F5344CB8AC3E}">
        <p14:creationId xmlns:p14="http://schemas.microsoft.com/office/powerpoint/2010/main" val="371338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13</a:t>
            </a:fld>
            <a:endParaRPr lang="en-US"/>
          </a:p>
        </p:txBody>
      </p:sp>
    </p:spTree>
    <p:extLst>
      <p:ext uri="{BB962C8B-B14F-4D97-AF65-F5344CB8AC3E}">
        <p14:creationId xmlns:p14="http://schemas.microsoft.com/office/powerpoint/2010/main" val="298525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15</a:t>
            </a:fld>
            <a:endParaRPr lang="en-US"/>
          </a:p>
        </p:txBody>
      </p:sp>
    </p:spTree>
    <p:extLst>
      <p:ext uri="{BB962C8B-B14F-4D97-AF65-F5344CB8AC3E}">
        <p14:creationId xmlns:p14="http://schemas.microsoft.com/office/powerpoint/2010/main" val="180409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16</a:t>
            </a:fld>
            <a:endParaRPr lang="en-US"/>
          </a:p>
        </p:txBody>
      </p:sp>
    </p:spTree>
    <p:extLst>
      <p:ext uri="{BB962C8B-B14F-4D97-AF65-F5344CB8AC3E}">
        <p14:creationId xmlns:p14="http://schemas.microsoft.com/office/powerpoint/2010/main" val="348962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4089F-6FAD-4F65-AF83-37E7048F7F58}" type="slidenum">
              <a:rPr lang="en-US" smtClean="0"/>
              <a:t>18</a:t>
            </a:fld>
            <a:endParaRPr lang="en-US"/>
          </a:p>
        </p:txBody>
      </p:sp>
    </p:spTree>
    <p:extLst>
      <p:ext uri="{BB962C8B-B14F-4D97-AF65-F5344CB8AC3E}">
        <p14:creationId xmlns:p14="http://schemas.microsoft.com/office/powerpoint/2010/main" val="418154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809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pic>
        <p:nvPicPr>
          <p:cNvPr id="11" name="Picture 2" descr="http://www.spokeo.com/blog/wp-content/uploads/2013/05/email-stick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
        <p:nvSpPr>
          <p:cNvPr id="3" name="Text Placeholder 2"/>
          <p:cNvSpPr>
            <a:spLocks noGrp="1"/>
          </p:cNvSpPr>
          <p:nvPr>
            <p:ph type="body" sz="quarter" idx="10"/>
          </p:nvPr>
        </p:nvSpPr>
        <p:spPr>
          <a:xfrm>
            <a:off x="3924300" y="3969515"/>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
        <p:nvSpPr>
          <p:cNvPr id="18" name="Text Placeholder 2"/>
          <p:cNvSpPr>
            <a:spLocks noGrp="1"/>
          </p:cNvSpPr>
          <p:nvPr>
            <p:ph type="body" sz="quarter" idx="11"/>
          </p:nvPr>
        </p:nvSpPr>
        <p:spPr>
          <a:xfrm>
            <a:off x="3924300" y="4820387"/>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
        <p:nvSpPr>
          <p:cNvPr id="19" name="Text Placeholder 2"/>
          <p:cNvSpPr>
            <a:spLocks noGrp="1"/>
          </p:cNvSpPr>
          <p:nvPr>
            <p:ph type="body" sz="quarter" idx="12"/>
          </p:nvPr>
        </p:nvSpPr>
        <p:spPr>
          <a:xfrm>
            <a:off x="3924299" y="5707835"/>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6108280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6124575" y="1207770"/>
            <a:ext cx="6057900" cy="565023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 y="1188721"/>
            <a:ext cx="6057900"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7976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dirty="0" smtClean="0"/>
              <a:t>Click to edit Master title style</a:t>
            </a:r>
            <a:endParaRPr lang="en-US" dirty="0"/>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143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914400" y="1752602"/>
            <a:ext cx="103632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8969376" y="6407944"/>
            <a:ext cx="2560320" cy="365760"/>
          </a:xfrm>
          <a:prstGeom prst="rect">
            <a:avLst/>
          </a:prstGeom>
        </p:spPr>
        <p:txBody>
          <a:bodyPr/>
          <a:lstStyle>
            <a:lvl1pPr>
              <a:defRPr>
                <a:solidFill>
                  <a:srgbClr val="FFFFFF"/>
                </a:solidFill>
              </a:defRPr>
            </a:lvl1pPr>
            <a:extLst/>
          </a:lstStyle>
          <a:p>
            <a:fld id="{4378917B-9AB1-4C32-9BF7-72CA688EAADC}" type="datetimeFigureOut">
              <a:rPr lang="en-US" smtClean="0"/>
              <a:pPr/>
              <a:t>12/8/2015</a:t>
            </a:fld>
            <a:endParaRPr lang="en-US"/>
          </a:p>
        </p:txBody>
      </p:sp>
      <p:sp>
        <p:nvSpPr>
          <p:cNvPr id="19" name="Footer Placeholder 18"/>
          <p:cNvSpPr>
            <a:spLocks noGrp="1"/>
          </p:cNvSpPr>
          <p:nvPr>
            <p:ph type="ftr" sz="quarter" idx="11"/>
          </p:nvPr>
        </p:nvSpPr>
        <p:spPr>
          <a:xfrm>
            <a:off x="5840097" y="6407945"/>
            <a:ext cx="3134241" cy="365125"/>
          </a:xfrm>
          <a:prstGeom prst="rect">
            <a:avLst/>
          </a:prstGeom>
        </p:spPr>
        <p:txBody>
          <a:bodyPr/>
          <a:lstStyle>
            <a:lvl1pPr>
              <a:defRPr>
                <a:solidFill>
                  <a:schemeClr val="accent1">
                    <a:tint val="20000"/>
                  </a:schemeClr>
                </a:solidFill>
              </a:defRPr>
            </a:lvl1pPr>
            <a:extLst/>
          </a:lstStyle>
          <a:p>
            <a:endParaRPr lang="en-US">
              <a:solidFill>
                <a:srgbClr val="5B9BD5">
                  <a:tint val="20000"/>
                </a:srgbClr>
              </a:solidFill>
            </a:endParaRPr>
          </a:p>
        </p:txBody>
      </p:sp>
      <p:sp>
        <p:nvSpPr>
          <p:cNvPr id="27" name="Slide Number Placeholder 26"/>
          <p:cNvSpPr>
            <a:spLocks noGrp="1"/>
          </p:cNvSpPr>
          <p:nvPr>
            <p:ph type="sldNum" sz="quarter" idx="12"/>
          </p:nvPr>
        </p:nvSpPr>
        <p:spPr>
          <a:xfrm>
            <a:off x="11529696" y="6407945"/>
            <a:ext cx="487680" cy="365125"/>
          </a:xfrm>
          <a:prstGeom prst="rect">
            <a:avLst/>
          </a:prstGeom>
        </p:spPr>
        <p:txBody>
          <a:bodyPr/>
          <a:lstStyle>
            <a:lvl1pPr>
              <a:defRPr>
                <a:solidFill>
                  <a:srgbClr val="FFFFFF"/>
                </a:solidFill>
              </a:defRPr>
            </a:lvl1pPr>
            <a:extLst/>
          </a:lstStyle>
          <a:p>
            <a:fld id="{3F6A5FEF-AC87-47CF-951D-87A565F7FF85}" type="slidenum">
              <a:rPr lang="en-US" smtClean="0"/>
              <a:pPr/>
              <a:t>‹#›</a:t>
            </a:fld>
            <a:endParaRPr lang="en-US"/>
          </a:p>
        </p:txBody>
      </p:sp>
    </p:spTree>
    <p:extLst>
      <p:ext uri="{BB962C8B-B14F-4D97-AF65-F5344CB8AC3E}">
        <p14:creationId xmlns:p14="http://schemas.microsoft.com/office/powerpoint/2010/main" val="2729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0" y="2473642"/>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pic>
        <p:nvPicPr>
          <p:cNvPr id="11" name="Picture 2" descr="http://www.spokeo.com/blog/wp-content/uploads/2013/05/email-stick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
        <p:nvSpPr>
          <p:cNvPr id="3" name="Text Placeholder 2"/>
          <p:cNvSpPr>
            <a:spLocks noGrp="1"/>
          </p:cNvSpPr>
          <p:nvPr>
            <p:ph type="body" sz="quarter" idx="10"/>
          </p:nvPr>
        </p:nvSpPr>
        <p:spPr>
          <a:xfrm>
            <a:off x="3924300" y="3969515"/>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
        <p:nvSpPr>
          <p:cNvPr id="18" name="Text Placeholder 2"/>
          <p:cNvSpPr>
            <a:spLocks noGrp="1"/>
          </p:cNvSpPr>
          <p:nvPr>
            <p:ph type="body" sz="quarter" idx="11"/>
          </p:nvPr>
        </p:nvSpPr>
        <p:spPr>
          <a:xfrm>
            <a:off x="3924300" y="4820387"/>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
        <p:nvSpPr>
          <p:cNvPr id="19" name="Text Placeholder 2"/>
          <p:cNvSpPr>
            <a:spLocks noGrp="1"/>
          </p:cNvSpPr>
          <p:nvPr>
            <p:ph type="body" sz="quarter" idx="12"/>
          </p:nvPr>
        </p:nvSpPr>
        <p:spPr>
          <a:xfrm>
            <a:off x="3924299" y="5707835"/>
            <a:ext cx="6200775" cy="630237"/>
          </a:xfrm>
          <a:prstGeom prst="rect">
            <a:avLst/>
          </a:prstGeom>
        </p:spPr>
        <p:txBody>
          <a:bodyPr anchor="ctr" anchorCtr="0"/>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2116994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2180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8591549" y="1"/>
            <a:ext cx="3429001" cy="6857999"/>
          </a:xfrm>
          <a:prstGeom prst="rect">
            <a:avLst/>
          </a:prstGeom>
        </p:spPr>
        <p:txBody>
          <a:bodyPr anchor="ctr"/>
          <a:lstStyle>
            <a:lvl1pPr>
              <a:defRPr sz="3600" b="1">
                <a:solidFill>
                  <a:schemeClr val="bg1"/>
                </a:solidFill>
                <a:latin typeface="+mn-lt"/>
              </a:defRPr>
            </a:lvl1pPr>
          </a:lstStyle>
          <a:p>
            <a:r>
              <a:rPr lang="en-US" dirty="0" smtClean="0"/>
              <a:t>Click to edit Master title style</a:t>
            </a:r>
            <a:endParaRPr lang="en-US" dirty="0"/>
          </a:p>
        </p:txBody>
      </p:sp>
      <p:sp>
        <p:nvSpPr>
          <p:cNvPr id="9" name="Text Placeholder 3"/>
          <p:cNvSpPr>
            <a:spLocks noGrp="1"/>
          </p:cNvSpPr>
          <p:nvPr>
            <p:ph type="body" sz="quarter" idx="11"/>
          </p:nvPr>
        </p:nvSpPr>
        <p:spPr>
          <a:xfrm>
            <a:off x="-9525" y="57150"/>
            <a:ext cx="8439150"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60404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7C66470-4A4C-4608-825D-701136161C10}" type="datetimeFigureOut">
              <a:rPr lang="en-US" smtClean="0">
                <a:solidFill>
                  <a:prstClr val="black"/>
                </a:solidFill>
              </a:rPr>
              <a:pPr/>
              <a:t>12/8/2015</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68CC7BD-2BD7-4536-9289-4FB57EA9374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098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1293376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7C66470-4A4C-4608-825D-701136161C10}" type="datetimeFigureOut">
              <a:rPr lang="en-US" smtClean="0"/>
              <a:t>12/8/2015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68CC7BD-2BD7-4536-9289-4FB57EA93744}" type="slidenum">
              <a:rPr lang="en-US" smtClean="0"/>
              <a:t>‹#›</a:t>
            </a:fld>
            <a:endParaRPr lang="en-US"/>
          </a:p>
        </p:txBody>
      </p:sp>
    </p:spTree>
    <p:extLst>
      <p:ext uri="{BB962C8B-B14F-4D97-AF65-F5344CB8AC3E}">
        <p14:creationId xmlns:p14="http://schemas.microsoft.com/office/powerpoint/2010/main" val="64398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6124575" y="1207770"/>
            <a:ext cx="6057900" cy="565023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 y="1188721"/>
            <a:ext cx="6057900"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236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8" y="0"/>
            <a:ext cx="10025298" cy="1188720"/>
          </a:xfrm>
          <a:prstGeom prst="rect">
            <a:avLst/>
          </a:prstGeom>
        </p:spPr>
        <p:txBody>
          <a:bodyPr anchor="ctr" anchorCtr="0"/>
          <a:lstStyle>
            <a:lvl1pPr>
              <a:defRPr sz="3600" b="1">
                <a:solidFill>
                  <a:schemeClr val="bg1"/>
                </a:solidFill>
                <a:latin typeface="+mn-lt"/>
              </a:defRPr>
            </a:lvl1pPr>
          </a:lstStyle>
          <a:p>
            <a:r>
              <a:rPr lang="en-US" dirty="0" smtClean="0"/>
              <a:t>Click to edit Master title style</a:t>
            </a:r>
            <a:endParaRPr lang="en-US" dirty="0"/>
          </a:p>
        </p:txBody>
      </p:sp>
      <p:sp>
        <p:nvSpPr>
          <p:cNvPr id="4" name="Text Placeholder 4"/>
          <p:cNvSpPr>
            <a:spLocks noGrp="1"/>
          </p:cNvSpPr>
          <p:nvPr>
            <p:ph type="body" sz="quarter" idx="10"/>
          </p:nvPr>
        </p:nvSpPr>
        <p:spPr>
          <a:xfrm>
            <a:off x="0" y="1188721"/>
            <a:ext cx="12191999" cy="5669280"/>
          </a:xfrm>
          <a:prstGeom prst="rect">
            <a:avLst/>
          </a:prstGeom>
        </p:spPr>
        <p:txBody>
          <a:bodyPr anchor="ctr" anchorCtr="0"/>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0223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1566209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0" y="2834640"/>
            <a:ext cx="12183836" cy="1188720"/>
          </a:xfrm>
          <a:prstGeom prst="rect">
            <a:avLst/>
          </a:prstGeom>
        </p:spPr>
        <p:txBody>
          <a:bodyPr anchor="ctr" anchorCtr="0"/>
          <a:lstStyle>
            <a:lvl1pPr algn="ctr">
              <a:defRPr sz="6000" b="1">
                <a:solidFill>
                  <a:schemeClr val="bg1"/>
                </a:solidFill>
                <a:latin typeface="+mn-lt"/>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a:xfrm>
            <a:off x="9448800" y="6477000"/>
            <a:ext cx="2743200" cy="365125"/>
          </a:xfrm>
          <a:prstGeom prst="rect">
            <a:avLst/>
          </a:prstGeom>
        </p:spPr>
        <p:txBody>
          <a:bodyPr/>
          <a:lstStyle>
            <a:lvl1pPr algn="r">
              <a:defRPr/>
            </a:lvl1pPr>
          </a:lstStyle>
          <a:p>
            <a:fld id="{05E3BE81-F9CA-4E44-90E1-8698AB9122FD}" type="slidenum">
              <a:rPr lang="en-US" smtClean="0"/>
              <a:pPr/>
              <a:t>‹#›</a:t>
            </a:fld>
            <a:endParaRPr lang="en-US"/>
          </a:p>
        </p:txBody>
      </p:sp>
    </p:spTree>
    <p:extLst>
      <p:ext uri="{BB962C8B-B14F-4D97-AF65-F5344CB8AC3E}">
        <p14:creationId xmlns:p14="http://schemas.microsoft.com/office/powerpoint/2010/main" val="651531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824" y="0"/>
            <a:ext cx="3429001" cy="6857999"/>
          </a:xfrm>
          <a:prstGeom prst="rect">
            <a:avLst/>
          </a:prstGeom>
        </p:spPr>
        <p:txBody>
          <a:bodyPr anchor="ctr"/>
          <a:lstStyle>
            <a:lvl1pPr>
              <a:defRPr sz="3600" b="1">
                <a:solidFill>
                  <a:schemeClr val="bg1"/>
                </a:solidFill>
                <a:latin typeface="+mn-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724275" y="57150"/>
            <a:ext cx="8372475"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85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8591549" y="1"/>
            <a:ext cx="3429001" cy="6857999"/>
          </a:xfrm>
          <a:prstGeom prst="rect">
            <a:avLst/>
          </a:prstGeom>
        </p:spPr>
        <p:txBody>
          <a:bodyPr anchor="ctr"/>
          <a:lstStyle>
            <a:lvl1pPr>
              <a:defRPr sz="3600" b="1">
                <a:solidFill>
                  <a:schemeClr val="bg1"/>
                </a:solidFill>
                <a:latin typeface="+mn-lt"/>
              </a:defRPr>
            </a:lvl1pPr>
          </a:lstStyle>
          <a:p>
            <a:r>
              <a:rPr lang="en-US" dirty="0" smtClean="0"/>
              <a:t>Click to edit Master title style</a:t>
            </a:r>
            <a:endParaRPr lang="en-US" dirty="0"/>
          </a:p>
        </p:txBody>
      </p:sp>
      <p:sp>
        <p:nvSpPr>
          <p:cNvPr id="9" name="Text Placeholder 3"/>
          <p:cNvSpPr>
            <a:spLocks noGrp="1"/>
          </p:cNvSpPr>
          <p:nvPr>
            <p:ph type="body" sz="quarter" idx="11"/>
          </p:nvPr>
        </p:nvSpPr>
        <p:spPr>
          <a:xfrm>
            <a:off x="-9525" y="57150"/>
            <a:ext cx="8439150"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44824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Tree>
    <p:extLst>
      <p:ext uri="{BB962C8B-B14F-4D97-AF65-F5344CB8AC3E}">
        <p14:creationId xmlns:p14="http://schemas.microsoft.com/office/powerpoint/2010/main" val="4121476795"/>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3999" y="235962"/>
            <a:ext cx="1872969" cy="457200"/>
          </a:xfrm>
          <a:prstGeom prst="rect">
            <a:avLst/>
          </a:prstGeom>
        </p:spPr>
      </p:pic>
      <p:sp>
        <p:nvSpPr>
          <p:cNvPr id="8" name="Rectangle 7"/>
          <p:cNvSpPr/>
          <p:nvPr userDrawn="1"/>
        </p:nvSpPr>
        <p:spPr>
          <a:xfrm>
            <a:off x="0" y="2057400"/>
            <a:ext cx="12192000" cy="27432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377313"/>
      </p:ext>
    </p:extLst>
  </p:cSld>
  <p:clrMap bg1="lt1" tx1="dk1" bg2="lt2" tx2="dk2" accent1="accent1" accent2="accent2" accent3="accent3" accent4="accent4" accent5="accent5" accent6="accent6" hlink="hlink" folHlink="folHlink"/>
  <p:sldLayoutIdLst>
    <p:sldLayoutId id="2147483705" r:id="rId1"/>
    <p:sldLayoutId id="2147483719" r:id="rId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6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
        <p:nvSpPr>
          <p:cNvPr id="13" name="Title 1"/>
          <p:cNvSpPr txBox="1">
            <a:spLocks/>
          </p:cNvSpPr>
          <p:nvPr userDrawn="1"/>
        </p:nvSpPr>
        <p:spPr>
          <a:xfrm>
            <a:off x="0" y="0"/>
            <a:ext cx="12192000" cy="1188720"/>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dirty="0"/>
          </a:p>
        </p:txBody>
      </p:sp>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86975" y="365760"/>
            <a:ext cx="1872968" cy="457200"/>
          </a:xfrm>
          <a:prstGeom prst="rect">
            <a:avLst/>
          </a:prstGeom>
        </p:spPr>
      </p:pic>
    </p:spTree>
    <p:extLst>
      <p:ext uri="{BB962C8B-B14F-4D97-AF65-F5344CB8AC3E}">
        <p14:creationId xmlns:p14="http://schemas.microsoft.com/office/powerpoint/2010/main" val="3101126297"/>
      </p:ext>
    </p:extLst>
  </p:cSld>
  <p:clrMap bg1="lt1" tx1="dk1" bg2="lt2" tx2="dk2" accent1="accent1" accent2="accent2" accent3="accent3" accent4="accent4" accent5="accent5" accent6="accent6" hlink="hlink" folHlink="folHlink"/>
  <p:sldLayoutIdLst>
    <p:sldLayoutId id="2147483711" r:id="rId1"/>
    <p:sldLayoutId id="2147483714" r:id="rId2"/>
    <p:sldLayoutId id="2147483716" r:id="rId3"/>
    <p:sldLayoutId id="214748371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999" y="235962"/>
            <a:ext cx="1872969" cy="457200"/>
          </a:xfrm>
          <a:prstGeom prst="rect">
            <a:avLst/>
          </a:prstGeom>
        </p:spPr>
      </p:pic>
      <p:sp>
        <p:nvSpPr>
          <p:cNvPr id="10" name="Title 1"/>
          <p:cNvSpPr txBox="1">
            <a:spLocks/>
          </p:cNvSpPr>
          <p:nvPr userDrawn="1"/>
        </p:nvSpPr>
        <p:spPr>
          <a:xfrm>
            <a:off x="0" y="0"/>
            <a:ext cx="36576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944057187"/>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74" y="6218237"/>
            <a:ext cx="1872969" cy="457200"/>
          </a:xfrm>
          <a:prstGeom prst="rect">
            <a:avLst/>
          </a:prstGeom>
        </p:spPr>
      </p:pic>
      <p:sp>
        <p:nvSpPr>
          <p:cNvPr id="14" name="Title 1"/>
          <p:cNvSpPr txBox="1">
            <a:spLocks/>
          </p:cNvSpPr>
          <p:nvPr userDrawn="1"/>
        </p:nvSpPr>
        <p:spPr>
          <a:xfrm>
            <a:off x="8534400" y="0"/>
            <a:ext cx="3657600" cy="6852639"/>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1876077069"/>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pic>
        <p:nvPicPr>
          <p:cNvPr id="11" name="Picture 2" descr="http://www.spokeo.com/blog/wp-content/uploads/2013/05/email-sticke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a:blip r:embed="rId5"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Tree>
    <p:extLst>
      <p:ext uri="{BB962C8B-B14F-4D97-AF65-F5344CB8AC3E}">
        <p14:creationId xmlns:p14="http://schemas.microsoft.com/office/powerpoint/2010/main" val="529008917"/>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sp>
        <p:nvSpPr>
          <p:cNvPr id="13" name="Title 1"/>
          <p:cNvSpPr txBox="1">
            <a:spLocks/>
          </p:cNvSpPr>
          <p:nvPr userDrawn="1"/>
        </p:nvSpPr>
        <p:spPr>
          <a:xfrm>
            <a:off x="0" y="0"/>
            <a:ext cx="12192000" cy="1188720"/>
          </a:xfrm>
          <a:prstGeom prst="rect">
            <a:avLst/>
          </a:prstGeom>
          <a:solidFill>
            <a:srgbClr val="513D75"/>
          </a:solidFill>
        </p:spPr>
        <p:txBody>
          <a:bodyPr anchor="ctr" anchorCtr="0"/>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dirty="0">
              <a:solidFill>
                <a:prstClr val="white"/>
              </a:solidFill>
            </a:endParaRPr>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6975" y="365760"/>
            <a:ext cx="1872968" cy="457200"/>
          </a:xfrm>
          <a:prstGeom prst="rect">
            <a:avLst/>
          </a:prstGeom>
        </p:spPr>
      </p:pic>
    </p:spTree>
    <p:extLst>
      <p:ext uri="{BB962C8B-B14F-4D97-AF65-F5344CB8AC3E}">
        <p14:creationId xmlns:p14="http://schemas.microsoft.com/office/powerpoint/2010/main" val="34860305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3657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2121" y="367663"/>
            <a:ext cx="2588708" cy="631915"/>
          </a:xfrm>
          <a:prstGeom prst="rect">
            <a:avLst/>
          </a:prstGeom>
        </p:spPr>
      </p:pic>
      <p:pic>
        <p:nvPicPr>
          <p:cNvPr id="11" name="Picture 2" descr="http://www.spokeo.com/blog/wp-content/uploads/2013/05/email-sticke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55124" y="4056034"/>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p:nvPr userDrawn="1"/>
        </p:nvPicPr>
        <p:blipFill>
          <a:blip r:embed="rId5" cstate="print">
            <a:extLst>
              <a:ext uri="{28A0092B-C50C-407E-A947-70E740481C1C}">
                <a14:useLocalDpi xmlns:a14="http://schemas.microsoft.com/office/drawing/2010/main" val="0"/>
              </a:ext>
            </a:extLst>
          </a:blip>
          <a:stretch>
            <a:fillRect/>
          </a:stretch>
        </p:blipFill>
        <p:spPr>
          <a:xfrm>
            <a:off x="3155124" y="4906906"/>
            <a:ext cx="457200" cy="457200"/>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81972" y="5757778"/>
            <a:ext cx="530352" cy="530352"/>
          </a:xfrm>
          <a:prstGeom prst="rect">
            <a:avLst/>
          </a:prstGeom>
        </p:spPr>
      </p:pic>
    </p:spTree>
    <p:extLst>
      <p:ext uri="{BB962C8B-B14F-4D97-AF65-F5344CB8AC3E}">
        <p14:creationId xmlns:p14="http://schemas.microsoft.com/office/powerpoint/2010/main" val="2921059208"/>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3999" y="235962"/>
            <a:ext cx="1872969" cy="457200"/>
          </a:xfrm>
          <a:prstGeom prst="rect">
            <a:avLst/>
          </a:prstGeom>
        </p:spPr>
      </p:pic>
      <p:sp>
        <p:nvSpPr>
          <p:cNvPr id="8" name="Rectangle 7"/>
          <p:cNvSpPr/>
          <p:nvPr userDrawn="1"/>
        </p:nvSpPr>
        <p:spPr>
          <a:xfrm>
            <a:off x="0" y="2057400"/>
            <a:ext cx="12192000" cy="27432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41462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6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4658"/>
            <a:ext cx="12183836" cy="1907703"/>
          </a:xfrm>
        </p:spPr>
        <p:txBody>
          <a:bodyPr/>
          <a:lstStyle/>
          <a:p>
            <a:r>
              <a:rPr lang="en-US" sz="4800" dirty="0" smtClean="0"/>
              <a:t>Understanding and Using </a:t>
            </a:r>
            <a:br>
              <a:rPr lang="en-US" sz="4800" dirty="0" smtClean="0"/>
            </a:br>
            <a:r>
              <a:rPr lang="en-US" sz="4800" dirty="0"/>
              <a:t>the PARCC </a:t>
            </a:r>
            <a:r>
              <a:rPr lang="en-US" sz="4800" dirty="0" smtClean="0"/>
              <a:t>Diagnostic Tools</a:t>
            </a:r>
            <a:br>
              <a:rPr lang="en-US" sz="4800" dirty="0" smtClean="0"/>
            </a:br>
            <a:r>
              <a:rPr lang="en-US" sz="2800" dirty="0" smtClean="0"/>
              <a:t>A Webinar for Diagnostics Early Adopter Program Districts</a:t>
            </a:r>
            <a:endParaRPr lang="en-US" sz="2800" dirty="0"/>
          </a:p>
        </p:txBody>
      </p:sp>
      <p:sp>
        <p:nvSpPr>
          <p:cNvPr id="3" name="Text Placeholder 2"/>
          <p:cNvSpPr>
            <a:spLocks noGrp="1"/>
          </p:cNvSpPr>
          <p:nvPr>
            <p:ph type="body" sz="quarter" idx="11"/>
          </p:nvPr>
        </p:nvSpPr>
        <p:spPr/>
        <p:txBody>
          <a:bodyPr/>
          <a:lstStyle/>
          <a:p>
            <a:pPr marL="0" indent="0" algn="ctr">
              <a:buNone/>
            </a:pPr>
            <a:r>
              <a:rPr lang="en-US" sz="3600" dirty="0" smtClean="0"/>
              <a:t>December 2015</a:t>
            </a:r>
          </a:p>
        </p:txBody>
      </p:sp>
    </p:spTree>
    <p:extLst>
      <p:ext uri="{BB962C8B-B14F-4D97-AF65-F5344CB8AC3E}">
        <p14:creationId xmlns:p14="http://schemas.microsoft.com/office/powerpoint/2010/main" val="324960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Comprehension</a:t>
            </a:r>
            <a:endParaRPr lang="en-US" dirty="0"/>
          </a:p>
        </p:txBody>
      </p:sp>
    </p:spTree>
    <p:extLst>
      <p:ext uri="{BB962C8B-B14F-4D97-AF65-F5344CB8AC3E}">
        <p14:creationId xmlns:p14="http://schemas.microsoft.com/office/powerpoint/2010/main" val="20067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Comprehension - Design Features of note:</a:t>
            </a:r>
            <a:endParaRPr lang="en-US" dirty="0"/>
          </a:p>
        </p:txBody>
      </p:sp>
      <p:sp>
        <p:nvSpPr>
          <p:cNvPr id="3" name="Text Placeholder 2"/>
          <p:cNvSpPr>
            <a:spLocks noGrp="1"/>
          </p:cNvSpPr>
          <p:nvPr>
            <p:ph type="body" sz="quarter" idx="10"/>
          </p:nvPr>
        </p:nvSpPr>
        <p:spPr/>
        <p:txBody>
          <a:bodyPr/>
          <a:lstStyle/>
          <a:p>
            <a:r>
              <a:rPr lang="en-US" sz="2800" dirty="0" smtClean="0"/>
              <a:t>Questions are designed to measure:</a:t>
            </a:r>
          </a:p>
          <a:p>
            <a:pPr lvl="1"/>
            <a:r>
              <a:rPr lang="en-US" sz="2800" dirty="0" smtClean="0"/>
              <a:t>either student accuracy of comprehension, </a:t>
            </a:r>
          </a:p>
          <a:p>
            <a:pPr lvl="1"/>
            <a:r>
              <a:rPr lang="en-US" sz="2800" dirty="0" smtClean="0"/>
              <a:t>student ability to find and cite evidence from the text to support comprehended ideas, or </a:t>
            </a:r>
          </a:p>
          <a:p>
            <a:pPr lvl="1"/>
            <a:r>
              <a:rPr lang="en-US" sz="2800" dirty="0" smtClean="0"/>
              <a:t>both.</a:t>
            </a:r>
          </a:p>
          <a:p>
            <a:r>
              <a:rPr lang="en-US" sz="2800" dirty="0" smtClean="0"/>
              <a:t>Forms contain approximately 20 items, with authentic passages of varying complexity levels. </a:t>
            </a:r>
            <a:r>
              <a:rPr lang="en-US" sz="2800" dirty="0"/>
              <a:t>E</a:t>
            </a:r>
            <a:r>
              <a:rPr lang="en-US" sz="2800" dirty="0" smtClean="0"/>
              <a:t>ach form at a grade level is approximately equal in difficulty with the others.  </a:t>
            </a:r>
          </a:p>
          <a:p>
            <a:r>
              <a:rPr lang="en-US" sz="2800" dirty="0" smtClean="0"/>
              <a:t>A small number of vertically-linked items are included (e.g. grade 3 items on the grade 4 test), to allow teachers to see how students perform with the prior grade level material.</a:t>
            </a:r>
          </a:p>
          <a:p>
            <a:r>
              <a:rPr lang="en-US" sz="2800" dirty="0" smtClean="0"/>
              <a:t>Forms measure either informational or literary standards.</a:t>
            </a:r>
          </a:p>
        </p:txBody>
      </p:sp>
    </p:spTree>
    <p:extLst>
      <p:ext uri="{BB962C8B-B14F-4D97-AF65-F5344CB8AC3E}">
        <p14:creationId xmlns:p14="http://schemas.microsoft.com/office/powerpoint/2010/main" val="263955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Comprehension</a:t>
            </a:r>
            <a:endParaRPr lang="en-US" dirty="0"/>
          </a:p>
        </p:txBody>
      </p:sp>
      <p:sp>
        <p:nvSpPr>
          <p:cNvPr id="4" name="Text Placeholder 3"/>
          <p:cNvSpPr>
            <a:spLocks noGrp="1"/>
          </p:cNvSpPr>
          <p:nvPr>
            <p:ph type="body" sz="quarter" idx="10"/>
          </p:nvPr>
        </p:nvSpPr>
        <p:spPr>
          <a:xfrm>
            <a:off x="0" y="1331649"/>
            <a:ext cx="10020299" cy="5526351"/>
          </a:xfrm>
        </p:spPr>
        <p:txBody>
          <a:bodyPr anchor="t" anchorCtr="0"/>
          <a:lstStyle/>
          <a:p>
            <a:pPr marL="0" indent="0">
              <a:buNone/>
            </a:pPr>
            <a:r>
              <a:rPr lang="en-US" sz="1200" dirty="0"/>
              <a:t>Read the passage from </a:t>
            </a:r>
            <a:r>
              <a:rPr lang="en-US" sz="1200" i="1" dirty="0"/>
              <a:t>Whales.</a:t>
            </a:r>
            <a:r>
              <a:rPr lang="en-US" sz="1200" dirty="0"/>
              <a:t> Then answer the </a:t>
            </a:r>
            <a:r>
              <a:rPr lang="en-US" sz="1200" dirty="0" smtClean="0"/>
              <a:t>questions.</a:t>
            </a:r>
            <a:endParaRPr lang="en-US" sz="1200" dirty="0"/>
          </a:p>
          <a:p>
            <a:pPr marL="0" indent="0">
              <a:buNone/>
            </a:pPr>
            <a:r>
              <a:rPr lang="en-US" sz="1200" b="1" dirty="0"/>
              <a:t>1</a:t>
            </a:r>
            <a:r>
              <a:rPr lang="en-US" sz="1200" dirty="0"/>
              <a:t> Like most whales, the orca has teeth. It eats squid and crabs, turtles and octopus, and even other whales!</a:t>
            </a:r>
          </a:p>
          <a:p>
            <a:pPr marL="0" indent="0">
              <a:buNone/>
            </a:pPr>
            <a:r>
              <a:rPr lang="en-US" sz="1200" b="1" dirty="0"/>
              <a:t>2</a:t>
            </a:r>
            <a:r>
              <a:rPr lang="en-US" sz="1200" dirty="0"/>
              <a:t> Some whales do </a:t>
            </a:r>
            <a:r>
              <a:rPr lang="en-US" sz="1200" u="sng" dirty="0"/>
              <a:t>not</a:t>
            </a:r>
            <a:r>
              <a:rPr lang="en-US" sz="1200" dirty="0"/>
              <a:t>﻿ have teeth. They have baleen. Baleen is like a stringy curtain. It hangs down in their mouth.</a:t>
            </a:r>
          </a:p>
          <a:p>
            <a:pPr marL="0" indent="0">
              <a:buNone/>
            </a:pPr>
            <a:r>
              <a:rPr lang="en-US" sz="1200" b="1" dirty="0"/>
              <a:t>3</a:t>
            </a:r>
            <a:r>
              <a:rPr lang="en-US" sz="1200" dirty="0"/>
              <a:t> Gray whales have baleen. They swim with their mouth open. Water flows in. In the water are tiny shrimp called krill. The krill stick to the baleen.</a:t>
            </a:r>
          </a:p>
          <a:p>
            <a:pPr marL="0" indent="0">
              <a:buNone/>
            </a:pPr>
            <a:r>
              <a:rPr lang="en-US" sz="1200" b="1" dirty="0"/>
              <a:t>4</a:t>
            </a:r>
            <a:r>
              <a:rPr lang="en-US" sz="1200" dirty="0"/>
              <a:t> The gray whale closes its mouth. It spits out the water. </a:t>
            </a:r>
            <a:r>
              <a:rPr lang="en-US" sz="1200" dirty="0" err="1"/>
              <a:t>Spwooooosh</a:t>
            </a:r>
            <a:r>
              <a:rPr lang="en-US" sz="1200" dirty="0"/>
              <a:t>! Then it licks off the krill in the baleen. </a:t>
            </a:r>
            <a:r>
              <a:rPr lang="en-US" sz="1200" dirty="0" err="1"/>
              <a:t>Shluuurp</a:t>
            </a:r>
            <a:r>
              <a:rPr lang="en-US" sz="1200" dirty="0"/>
              <a:t>! A hungry whale can eat half a ton of krill a day.</a:t>
            </a:r>
          </a:p>
          <a:p>
            <a:pPr marL="0" indent="0">
              <a:buNone/>
            </a:pPr>
            <a:r>
              <a:rPr lang="en-US" sz="1200" b="1" dirty="0"/>
              <a:t>5</a:t>
            </a:r>
            <a:r>
              <a:rPr lang="en-US" sz="1200" dirty="0"/>
              <a:t> Humpbacks have baleen. They eat krill. But they also catch food another way. They can blow a net of bubbles. A school of fish gets trapped in the net. The whale gulps down the fish. A humpback can eat 200 pounds of fish in one gulp!</a:t>
            </a:r>
          </a:p>
          <a:p>
            <a:pPr marL="0" indent="0">
              <a:buNone/>
            </a:pPr>
            <a:r>
              <a:rPr lang="en-US" sz="1200" b="1" dirty="0"/>
              <a:t>6</a:t>
            </a:r>
            <a:r>
              <a:rPr lang="en-US" sz="1200" dirty="0"/>
              <a:t> Whales go wherever they can find food. Some spend their whole life in the same place. Some kinds of whales swim all over the ocean.</a:t>
            </a:r>
          </a:p>
          <a:p>
            <a:pPr marL="0" indent="0">
              <a:buNone/>
            </a:pPr>
            <a:r>
              <a:rPr lang="en-US" sz="1200" b="1" dirty="0"/>
              <a:t>7</a:t>
            </a:r>
            <a:r>
              <a:rPr lang="en-US" sz="1200" dirty="0"/>
              <a:t> Humpbacks spend the summer in the cold waters around the South or North Pole. They eat tons of krill and squid. In the fall, they swim to warm waters. They have their babies there. They swim back and forth like this every year.</a:t>
            </a:r>
          </a:p>
          <a:p>
            <a:pPr marL="0" indent="0">
              <a:buNone/>
            </a:pPr>
            <a:endParaRPr lang="en-US" sz="2400" dirty="0"/>
          </a:p>
        </p:txBody>
      </p:sp>
      <p:sp>
        <p:nvSpPr>
          <p:cNvPr id="5" name="Rectangle 1"/>
          <p:cNvSpPr>
            <a:spLocks noChangeArrowheads="1"/>
          </p:cNvSpPr>
          <p:nvPr/>
        </p:nvSpPr>
        <p:spPr bwMode="auto">
          <a:xfrm>
            <a:off x="1928752" y="4269434"/>
            <a:ext cx="6770740" cy="1815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101568"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Lato"/>
              </a:rPr>
              <a:t>What is an important difference between orcas and gray whales?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Lato"/>
              </a:rPr>
              <a:t>a.</a:t>
            </a:r>
            <a:r>
              <a:rPr kumimoji="0" lang="en-US" altLang="en-US" sz="1600" b="0" i="0" u="none" strike="noStrike" cap="none" normalizeH="0" dirty="0" smtClean="0">
                <a:ln>
                  <a:noFill/>
                </a:ln>
                <a:solidFill>
                  <a:srgbClr val="333333"/>
                </a:solidFill>
                <a:effectLst/>
                <a:latin typeface="Lato"/>
              </a:rPr>
              <a:t>  </a:t>
            </a:r>
            <a:r>
              <a:rPr kumimoji="0" lang="en-US" altLang="en-US" sz="1600" b="0" i="0" u="none" strike="noStrike" cap="none" normalizeH="0" baseline="0" dirty="0" smtClean="0">
                <a:ln>
                  <a:noFill/>
                </a:ln>
                <a:solidFill>
                  <a:srgbClr val="333333"/>
                </a:solidFill>
                <a:effectLst/>
                <a:latin typeface="Lato"/>
              </a:rPr>
              <a:t>Orcas eat krill, but gray whales do not.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Lato"/>
              </a:rPr>
              <a:t>b.  Orcas have teeth, but gray whales do not.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Lato"/>
              </a:rPr>
              <a:t>c.  Orcas spit out water, but gray whales blow nets of bubbles.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Lato"/>
              </a:rPr>
              <a:t>d.  Orcas move in the ocean, but gray whales stay in the same place.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87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Comprehension</a:t>
            </a:r>
            <a:endParaRPr lang="en-US" dirty="0"/>
          </a:p>
        </p:txBody>
      </p:sp>
      <p:sp>
        <p:nvSpPr>
          <p:cNvPr id="5" name="Rectangle 1"/>
          <p:cNvSpPr>
            <a:spLocks noGrp="1" noChangeArrowheads="1"/>
          </p:cNvSpPr>
          <p:nvPr>
            <p:ph type="body" sz="quarter" idx="10"/>
          </p:nvPr>
        </p:nvSpPr>
        <p:spPr bwMode="auto">
          <a:xfrm>
            <a:off x="436418" y="1407442"/>
            <a:ext cx="9583882" cy="52321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101568"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333333"/>
                </a:solidFill>
                <a:effectLst/>
                <a:latin typeface="Lato"/>
              </a:rPr>
              <a:t>Part A</a:t>
            </a:r>
            <a:endParaRPr kumimoji="0" lang="en-US" altLang="en-US" sz="2400" b="1" i="0" u="none" strike="noStrike" cap="none" normalizeH="0" baseline="0" dirty="0" smtClean="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Lato"/>
              </a:rPr>
              <a:t>What are paragraphs 3 and 4 </a:t>
            </a:r>
            <a:r>
              <a:rPr kumimoji="0" lang="en-US" altLang="en-US" sz="2400" b="1" i="0" u="none" strike="noStrike" cap="none" normalizeH="0" baseline="0" dirty="0" smtClean="0">
                <a:ln>
                  <a:noFill/>
                </a:ln>
                <a:solidFill>
                  <a:srgbClr val="333333"/>
                </a:solidFill>
                <a:effectLst/>
                <a:latin typeface="Lato"/>
              </a:rPr>
              <a:t>mostly </a:t>
            </a:r>
            <a:r>
              <a:rPr kumimoji="0" lang="en-US" altLang="en-US" sz="2400" b="0" i="0" u="none" strike="noStrike" cap="none" normalizeH="0" baseline="0" dirty="0" smtClean="0">
                <a:ln>
                  <a:noFill/>
                </a:ln>
                <a:solidFill>
                  <a:srgbClr val="333333"/>
                </a:solidFill>
                <a:effectLst/>
                <a:latin typeface="Lato"/>
              </a:rPr>
              <a:t>about?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A.</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how much gray whales eat</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B.</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how gray whales use baleen</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C.</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where gray whales find krill</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D.</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why gray whales make noise</a:t>
            </a: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333333"/>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333333"/>
                </a:solidFill>
                <a:effectLst/>
                <a:latin typeface="Lato"/>
              </a:rPr>
              <a:t>Part B</a:t>
            </a:r>
            <a:endParaRPr kumimoji="0" lang="en-US" altLang="en-US" sz="2400" b="1" i="0" u="none" strike="noStrike" cap="none" normalizeH="0" baseline="0" dirty="0" smtClean="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Lato"/>
              </a:rPr>
              <a:t>Which evidence from the passage supports the answer to Part A?</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A.</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“Water flows in.” (paragraph 3)</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B.</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“In the water are tiny shrimp called krill.” (paragraph 3)</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C.</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“Then it licks off the krill in the baleen.” (paragraph 4)</a:t>
            </a:r>
          </a:p>
          <a:p>
            <a:pPr marL="0" marR="0" lvl="0" indent="0" algn="l" defTabSz="914400" rtl="0" eaLnBrk="0" fontAlgn="t" latinLnBrk="0" hangingPunct="0">
              <a:lnSpc>
                <a:spcPct val="100000"/>
              </a:lnSpc>
              <a:spcBef>
                <a:spcPct val="0"/>
              </a:spcBef>
              <a:spcAft>
                <a:spcPct val="0"/>
              </a:spcAft>
              <a:buClrTx/>
              <a:buSzTx/>
              <a:buNone/>
              <a:tabLst/>
            </a:pPr>
            <a:r>
              <a:rPr kumimoji="0" lang="en-US" altLang="en-US" sz="2400" b="0" i="0" u="none" strike="noStrike" cap="none" normalizeH="0" baseline="0" dirty="0" smtClean="0">
                <a:ln>
                  <a:noFill/>
                </a:ln>
                <a:solidFill>
                  <a:srgbClr val="333333"/>
                </a:solidFill>
                <a:effectLst/>
                <a:latin typeface="Lato"/>
              </a:rPr>
              <a:t>D.</a:t>
            </a:r>
            <a:r>
              <a:rPr kumimoji="0" lang="en-US" altLang="en-US" sz="2400" b="0" i="0" u="none" strike="noStrike" cap="none" normalizeH="0" dirty="0" smtClean="0">
                <a:ln>
                  <a:noFill/>
                </a:ln>
                <a:solidFill>
                  <a:srgbClr val="333333"/>
                </a:solidFill>
                <a:effectLst/>
                <a:latin typeface="Lato"/>
              </a:rPr>
              <a:t> </a:t>
            </a:r>
            <a:r>
              <a:rPr kumimoji="0" lang="en-US" altLang="en-US" sz="2400" b="0" i="0" u="none" strike="noStrike" cap="none" normalizeH="0" baseline="0" dirty="0" smtClean="0">
                <a:ln>
                  <a:noFill/>
                </a:ln>
                <a:solidFill>
                  <a:srgbClr val="333333"/>
                </a:solidFill>
                <a:effectLst/>
                <a:latin typeface="Lato"/>
              </a:rPr>
              <a:t>“A hungry whale can eat half a ton of krill a day.” (paragraph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04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a:t>
            </a:r>
            <a:endParaRPr lang="en-US" dirty="0"/>
          </a:p>
        </p:txBody>
      </p:sp>
    </p:spTree>
    <p:extLst>
      <p:ext uri="{BB962C8B-B14F-4D97-AF65-F5344CB8AC3E}">
        <p14:creationId xmlns:p14="http://schemas.microsoft.com/office/powerpoint/2010/main" val="63805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 Design Features of note:</a:t>
            </a:r>
            <a:endParaRPr lang="en-US" dirty="0"/>
          </a:p>
        </p:txBody>
      </p:sp>
      <p:sp>
        <p:nvSpPr>
          <p:cNvPr id="3" name="Text Placeholder 2"/>
          <p:cNvSpPr>
            <a:spLocks noGrp="1"/>
          </p:cNvSpPr>
          <p:nvPr>
            <p:ph type="body" sz="quarter" idx="10"/>
          </p:nvPr>
        </p:nvSpPr>
        <p:spPr>
          <a:xfrm>
            <a:off x="270164" y="1188721"/>
            <a:ext cx="11471563" cy="5669280"/>
          </a:xfrm>
        </p:spPr>
        <p:txBody>
          <a:bodyPr/>
          <a:lstStyle/>
          <a:p>
            <a:r>
              <a:rPr lang="en-US" sz="3200" dirty="0" smtClean="0"/>
              <a:t>Questions are designed to measure either student accuracy of derived vocabulary meanings in passage context, student ability to find and cite evidence from the text to support use of context to define vocabulary or both.</a:t>
            </a:r>
          </a:p>
          <a:p>
            <a:r>
              <a:rPr lang="en-US" sz="3200" dirty="0" smtClean="0"/>
              <a:t>Forms contain approximately 24 items, with passages of varying complexity levels. </a:t>
            </a:r>
            <a:r>
              <a:rPr lang="en-US" sz="3200" dirty="0"/>
              <a:t>E</a:t>
            </a:r>
            <a:r>
              <a:rPr lang="en-US" sz="3200" dirty="0" smtClean="0"/>
              <a:t>ach form is approximately equal in difficulty with other forms at that grade level.  </a:t>
            </a:r>
          </a:p>
          <a:p>
            <a:r>
              <a:rPr lang="en-US" sz="3200" dirty="0" smtClean="0"/>
              <a:t>Forms measure either RI 4 and language standards or  RL 4 and language standards.</a:t>
            </a:r>
          </a:p>
        </p:txBody>
      </p:sp>
    </p:spTree>
    <p:extLst>
      <p:ext uri="{BB962C8B-B14F-4D97-AF65-F5344CB8AC3E}">
        <p14:creationId xmlns:p14="http://schemas.microsoft.com/office/powerpoint/2010/main" val="376450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Vocabulary</a:t>
            </a:r>
          </a:p>
        </p:txBody>
      </p:sp>
      <p:sp>
        <p:nvSpPr>
          <p:cNvPr id="5" name="Rectangle 1"/>
          <p:cNvSpPr>
            <a:spLocks noChangeArrowheads="1"/>
          </p:cNvSpPr>
          <p:nvPr/>
        </p:nvSpPr>
        <p:spPr bwMode="auto">
          <a:xfrm>
            <a:off x="592283" y="2010572"/>
            <a:ext cx="11066318" cy="3600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800" b="0" i="0" u="none" strike="noStrike" cap="none" normalizeH="0" baseline="0" dirty="0" smtClean="0">
                <a:ln>
                  <a:noFill/>
                </a:ln>
                <a:solidFill>
                  <a:srgbClr val="333333"/>
                </a:solidFill>
                <a:effectLst/>
                <a:latin typeface="+mn-lt"/>
              </a:rPr>
              <a:t>What is the effect of the author’s use of the </a:t>
            </a:r>
            <a:r>
              <a:rPr lang="en-US" altLang="en-US" sz="2800" dirty="0">
                <a:solidFill>
                  <a:srgbClr val="333333"/>
                </a:solidFill>
                <a:latin typeface="+mn-lt"/>
              </a:rPr>
              <a:t>words </a:t>
            </a:r>
            <a:r>
              <a:rPr lang="en-US" altLang="en-US" sz="2800" b="1" dirty="0">
                <a:solidFill>
                  <a:srgbClr val="333333"/>
                </a:solidFill>
                <a:latin typeface="+mn-lt"/>
              </a:rPr>
              <a:t>spewed</a:t>
            </a:r>
            <a:r>
              <a:rPr lang="en-US" altLang="en-US" sz="2800" dirty="0">
                <a:solidFill>
                  <a:srgbClr val="333333"/>
                </a:solidFill>
                <a:latin typeface="+mn-lt"/>
              </a:rPr>
              <a:t> and </a:t>
            </a:r>
            <a:r>
              <a:rPr lang="en-US" altLang="en-US" sz="2800" b="1" dirty="0">
                <a:solidFill>
                  <a:srgbClr val="333333"/>
                </a:solidFill>
                <a:latin typeface="+mn-lt"/>
              </a:rPr>
              <a:t>frantic</a:t>
            </a:r>
            <a:r>
              <a:rPr lang="en-US" altLang="en-US" sz="2800" dirty="0">
                <a:solidFill>
                  <a:srgbClr val="333333"/>
                </a:solidFill>
                <a:latin typeface="+mn-lt"/>
              </a:rPr>
              <a:t> as they are used in paragraph 4 of the passage?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t"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333333"/>
                </a:solidFill>
                <a:effectLst/>
                <a:latin typeface="+mn-lt"/>
              </a:rPr>
              <a:t>A.</a:t>
            </a:r>
            <a:r>
              <a:rPr kumimoji="0" lang="en-US" altLang="en-US" sz="2800" b="0" i="0" u="none" strike="noStrike" cap="none" normalizeH="0" dirty="0" smtClean="0">
                <a:ln>
                  <a:noFill/>
                </a:ln>
                <a:solidFill>
                  <a:srgbClr val="333333"/>
                </a:solidFill>
                <a:effectLst/>
                <a:latin typeface="+mn-lt"/>
              </a:rPr>
              <a:t>  </a:t>
            </a:r>
            <a:r>
              <a:rPr kumimoji="0" lang="en-US" altLang="en-US" sz="2800" b="0" i="0" u="none" strike="noStrike" cap="none" normalizeH="0" baseline="0" dirty="0" smtClean="0">
                <a:ln>
                  <a:noFill/>
                </a:ln>
                <a:solidFill>
                  <a:srgbClr val="333333"/>
                </a:solidFill>
                <a:effectLst/>
                <a:latin typeface="+mn-lt"/>
              </a:rPr>
              <a:t>by illustrating that Wright could effortlessly produce his work</a:t>
            </a:r>
          </a:p>
          <a:p>
            <a:pPr marL="0" marR="0" lvl="0" indent="0" algn="l" defTabSz="914400" rtl="0" eaLnBrk="0" fontAlgn="t"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333333"/>
                </a:solidFill>
                <a:effectLst/>
                <a:latin typeface="+mn-lt"/>
              </a:rPr>
              <a:t>B.</a:t>
            </a:r>
            <a:r>
              <a:rPr kumimoji="0" lang="en-US" altLang="en-US" sz="2800" b="0" i="0" u="none" strike="noStrike" cap="none" normalizeH="0" dirty="0" smtClean="0">
                <a:ln>
                  <a:noFill/>
                </a:ln>
                <a:solidFill>
                  <a:srgbClr val="333333"/>
                </a:solidFill>
                <a:effectLst/>
                <a:latin typeface="+mn-lt"/>
              </a:rPr>
              <a:t>  </a:t>
            </a:r>
            <a:r>
              <a:rPr kumimoji="0" lang="en-US" altLang="en-US" sz="2800" b="0" i="0" u="none" strike="noStrike" cap="none" normalizeH="0" baseline="0" dirty="0" smtClean="0">
                <a:ln>
                  <a:noFill/>
                </a:ln>
                <a:solidFill>
                  <a:srgbClr val="333333"/>
                </a:solidFill>
                <a:effectLst/>
                <a:latin typeface="+mn-lt"/>
              </a:rPr>
              <a:t>by emphasizing that Wright was rushing to complete his work</a:t>
            </a:r>
          </a:p>
          <a:p>
            <a:pPr marL="0" marR="0" lvl="0" indent="0" algn="l" defTabSz="914400" rtl="0" eaLnBrk="0" fontAlgn="t"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333333"/>
                </a:solidFill>
                <a:effectLst/>
                <a:latin typeface="+mn-lt"/>
              </a:rPr>
              <a:t>C.</a:t>
            </a:r>
            <a:r>
              <a:rPr kumimoji="0" lang="en-US" altLang="en-US" sz="2800" b="0" i="0" u="none" strike="noStrike" cap="none" normalizeH="0" dirty="0" smtClean="0">
                <a:ln>
                  <a:noFill/>
                </a:ln>
                <a:solidFill>
                  <a:srgbClr val="333333"/>
                </a:solidFill>
                <a:effectLst/>
                <a:latin typeface="+mn-lt"/>
              </a:rPr>
              <a:t>  </a:t>
            </a:r>
            <a:r>
              <a:rPr kumimoji="0" lang="en-US" altLang="en-US" sz="2800" b="0" i="0" u="none" strike="noStrike" cap="none" normalizeH="0" baseline="0" dirty="0" smtClean="0">
                <a:ln>
                  <a:noFill/>
                </a:ln>
                <a:solidFill>
                  <a:srgbClr val="333333"/>
                </a:solidFill>
                <a:effectLst/>
                <a:latin typeface="+mn-lt"/>
              </a:rPr>
              <a:t>by suggesting that Wright was sometimes careless with his work</a:t>
            </a:r>
          </a:p>
          <a:p>
            <a:pPr marL="0" marR="0" lvl="0" indent="0" algn="l" defTabSz="914400" rtl="0" eaLnBrk="0" fontAlgn="t"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333333"/>
                </a:solidFill>
                <a:effectLst/>
                <a:latin typeface="+mn-lt"/>
              </a:rPr>
              <a:t>D.</a:t>
            </a:r>
            <a:r>
              <a:rPr kumimoji="0" lang="en-US" altLang="en-US" sz="2800" b="0" i="0" u="none" strike="noStrike" cap="none" normalizeH="0" dirty="0" smtClean="0">
                <a:ln>
                  <a:noFill/>
                </a:ln>
                <a:solidFill>
                  <a:srgbClr val="333333"/>
                </a:solidFill>
                <a:effectLst/>
                <a:latin typeface="+mn-lt"/>
              </a:rPr>
              <a:t>  </a:t>
            </a:r>
            <a:r>
              <a:rPr kumimoji="0" lang="en-US" altLang="en-US" sz="2800" b="0" i="0" u="none" strike="noStrike" cap="none" normalizeH="0" baseline="0" dirty="0" smtClean="0">
                <a:ln>
                  <a:noFill/>
                </a:ln>
                <a:solidFill>
                  <a:srgbClr val="333333"/>
                </a:solidFill>
                <a:effectLst/>
                <a:latin typeface="+mn-lt"/>
              </a:rPr>
              <a:t>by hinting that Wright was anxious about the reaction to 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44152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Fluency</a:t>
            </a:r>
            <a:endParaRPr lang="en-US" dirty="0"/>
          </a:p>
        </p:txBody>
      </p:sp>
    </p:spTree>
    <p:extLst>
      <p:ext uri="{BB962C8B-B14F-4D97-AF65-F5344CB8AC3E}">
        <p14:creationId xmlns:p14="http://schemas.microsoft.com/office/powerpoint/2010/main" val="39199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0"/>
            <a:ext cx="9812482" cy="1188720"/>
          </a:xfrm>
        </p:spPr>
        <p:txBody>
          <a:bodyPr/>
          <a:lstStyle/>
          <a:p>
            <a:r>
              <a:rPr lang="en-US" dirty="0" smtClean="0"/>
              <a:t>Reading Fluency - Design Features of note:</a:t>
            </a:r>
            <a:endParaRPr lang="en-US" dirty="0"/>
          </a:p>
        </p:txBody>
      </p:sp>
      <p:sp>
        <p:nvSpPr>
          <p:cNvPr id="3" name="Text Placeholder 2"/>
          <p:cNvSpPr>
            <a:spLocks noGrp="1"/>
          </p:cNvSpPr>
          <p:nvPr>
            <p:ph type="body" sz="quarter" idx="10"/>
          </p:nvPr>
        </p:nvSpPr>
        <p:spPr>
          <a:xfrm>
            <a:off x="207818" y="1188721"/>
            <a:ext cx="11984181" cy="5669280"/>
          </a:xfrm>
        </p:spPr>
        <p:txBody>
          <a:bodyPr/>
          <a:lstStyle/>
          <a:p>
            <a:r>
              <a:rPr lang="en-US" sz="2800" dirty="0" smtClean="0"/>
              <a:t>At each grade level, there are a large number of passages that were designed to be equivalent in complexity.  Half of the passages are informational texts and half are literary texts.</a:t>
            </a:r>
          </a:p>
          <a:p>
            <a:r>
              <a:rPr lang="en-US" sz="2800" dirty="0" smtClean="0"/>
              <a:t>After students have an opportunity to read repeatedly one of the passages, the teacher uses a stop watch and printed copy of the passage to annotate, determining the words read correctly per minute.  The teacher also uses a rubric to determine student expressiveness and prosody.  </a:t>
            </a:r>
          </a:p>
          <a:p>
            <a:r>
              <a:rPr lang="en-US" sz="2800" dirty="0" smtClean="0"/>
              <a:t>Since fluency is typically monitored no more than quarterly, there are sufficient passages available at each grade level for both progress monitoring and direct fluency instruction.</a:t>
            </a:r>
          </a:p>
        </p:txBody>
      </p:sp>
    </p:spTree>
    <p:extLst>
      <p:ext uri="{BB962C8B-B14F-4D97-AF65-F5344CB8AC3E}">
        <p14:creationId xmlns:p14="http://schemas.microsoft.com/office/powerpoint/2010/main" val="323769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118" y="0"/>
            <a:ext cx="9698182" cy="1188720"/>
          </a:xfrm>
        </p:spPr>
        <p:txBody>
          <a:bodyPr/>
          <a:lstStyle/>
          <a:p>
            <a:r>
              <a:rPr lang="en-US" dirty="0"/>
              <a:t>Reading Fluency</a:t>
            </a:r>
          </a:p>
        </p:txBody>
      </p:sp>
      <p:sp>
        <p:nvSpPr>
          <p:cNvPr id="4" name="Text Placeholder 3"/>
          <p:cNvSpPr>
            <a:spLocks noGrp="1"/>
          </p:cNvSpPr>
          <p:nvPr>
            <p:ph type="body" sz="quarter" idx="10"/>
          </p:nvPr>
        </p:nvSpPr>
        <p:spPr>
          <a:xfrm>
            <a:off x="0" y="1188721"/>
            <a:ext cx="10020299" cy="5669280"/>
          </a:xfrm>
        </p:spPr>
        <p:txBody>
          <a:bodyPr/>
          <a:lstStyle/>
          <a:p>
            <a:pPr marL="457200" lvl="1" indent="0">
              <a:buNone/>
            </a:pPr>
            <a:r>
              <a:rPr lang="en-US" dirty="0"/>
              <a:t>O</a:t>
            </a:r>
            <a:r>
              <a:rPr lang="en-US" i="1" dirty="0"/>
              <a:t>ral Reading Fluency- Expressiveness: </a:t>
            </a:r>
            <a:r>
              <a:rPr lang="en-US" dirty="0"/>
              <a:t>Smooth, rapid reading evidenced by ease of decoding and appropriate use of phrasing, pausing, and expression to convey meaning</a:t>
            </a:r>
            <a:r>
              <a:rPr lang="en-US" dirty="0" smtClean="0"/>
              <a:t>.</a:t>
            </a:r>
            <a:r>
              <a:rPr lang="en-US" dirty="0"/>
              <a:t> </a:t>
            </a:r>
            <a:r>
              <a:rPr lang="en-US" dirty="0" smtClean="0"/>
              <a:t> </a:t>
            </a:r>
          </a:p>
          <a:p>
            <a:pPr marL="457200" lvl="1" indent="0">
              <a:buNone/>
            </a:pPr>
            <a:endParaRPr lang="en-US" dirty="0"/>
          </a:p>
          <a:p>
            <a:pPr marL="457200" lvl="1" indent="0">
              <a:buNone/>
            </a:pPr>
            <a:r>
              <a:rPr lang="en-US" dirty="0" smtClean="0"/>
              <a:t>Teachers listen to students read, perform a modified running record, and rate expressiveness using a rubric</a:t>
            </a:r>
            <a:endParaRPr lang="en-US" dirty="0"/>
          </a:p>
        </p:txBody>
      </p:sp>
    </p:spTree>
    <p:extLst>
      <p:ext uri="{BB962C8B-B14F-4D97-AF65-F5344CB8AC3E}">
        <p14:creationId xmlns:p14="http://schemas.microsoft.com/office/powerpoint/2010/main" val="337198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Text Placeholder 2"/>
          <p:cNvSpPr>
            <a:spLocks noGrp="1"/>
          </p:cNvSpPr>
          <p:nvPr>
            <p:ph type="body" sz="quarter" idx="11"/>
          </p:nvPr>
        </p:nvSpPr>
        <p:spPr>
          <a:xfrm>
            <a:off x="790221" y="57150"/>
            <a:ext cx="7639403" cy="6743700"/>
          </a:xfrm>
        </p:spPr>
        <p:txBody>
          <a:bodyPr/>
          <a:lstStyle/>
          <a:p>
            <a:pPr marL="0" indent="0">
              <a:buNone/>
            </a:pPr>
            <a:r>
              <a:rPr lang="en-US" dirty="0" smtClean="0"/>
              <a:t>Understand how the </a:t>
            </a:r>
          </a:p>
          <a:p>
            <a:pPr marL="0" indent="0">
              <a:buNone/>
            </a:pPr>
            <a:r>
              <a:rPr lang="en-US" dirty="0" smtClean="0"/>
              <a:t>information provided by </a:t>
            </a:r>
          </a:p>
          <a:p>
            <a:pPr marL="0" indent="0">
              <a:buNone/>
            </a:pPr>
            <a:r>
              <a:rPr lang="en-US" dirty="0" smtClean="0"/>
              <a:t>PARCC’s Diagnostic tools can support student learning.</a:t>
            </a:r>
          </a:p>
        </p:txBody>
      </p:sp>
    </p:spTree>
    <p:extLst>
      <p:ext uri="{BB962C8B-B14F-4D97-AF65-F5344CB8AC3E}">
        <p14:creationId xmlns:p14="http://schemas.microsoft.com/office/powerpoint/2010/main" val="330392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79" y="1550019"/>
            <a:ext cx="326451" cy="370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256479" y="2984290"/>
            <a:ext cx="326451" cy="370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256479" y="4097647"/>
            <a:ext cx="326451" cy="370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256479" y="5208254"/>
            <a:ext cx="326451" cy="370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256479" y="6018204"/>
            <a:ext cx="326451" cy="3702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	</a:t>
            </a:r>
            <a:r>
              <a:rPr lang="en-US" dirty="0"/>
              <a:t>Reading Fluency – Expression Rubric</a:t>
            </a:r>
          </a:p>
        </p:txBody>
      </p:sp>
      <p:sp>
        <p:nvSpPr>
          <p:cNvPr id="6" name="Text Placeholder 5"/>
          <p:cNvSpPr>
            <a:spLocks noGrp="1"/>
          </p:cNvSpPr>
          <p:nvPr>
            <p:ph type="body" sz="quarter" idx="10"/>
          </p:nvPr>
        </p:nvSpPr>
        <p:spPr>
          <a:xfrm>
            <a:off x="256479" y="1550019"/>
            <a:ext cx="11719932" cy="5307981"/>
          </a:xfrm>
        </p:spPr>
        <p:txBody>
          <a:bodyPr/>
          <a:lstStyle/>
          <a:p>
            <a:pPr marL="0" indent="0">
              <a:buNone/>
            </a:pPr>
            <a:r>
              <a:rPr lang="en-US" sz="2400" dirty="0" smtClean="0"/>
              <a:t>4  Reads </a:t>
            </a:r>
            <a:r>
              <a:rPr lang="en-US" sz="2400" dirty="0"/>
              <a:t>primarily in </a:t>
            </a:r>
            <a:r>
              <a:rPr lang="en-US" sz="2400" b="1" dirty="0"/>
              <a:t>larger, meaningful phrase groups</a:t>
            </a:r>
            <a:r>
              <a:rPr lang="en-US" sz="2400" dirty="0"/>
              <a:t>. Although some regressions, repetitions, and deviations from text may be present, these do not appear to detract from the overall structure of the story. Preservation of the author’s syntax is consistent. Some or most of the story is read with </a:t>
            </a:r>
            <a:r>
              <a:rPr lang="en-US" sz="2400" b="1" dirty="0"/>
              <a:t>expressive interpretation</a:t>
            </a:r>
            <a:r>
              <a:rPr lang="en-US" sz="2400" dirty="0" smtClean="0"/>
              <a:t>.</a:t>
            </a:r>
            <a:endParaRPr lang="en-US" sz="2400" dirty="0"/>
          </a:p>
          <a:p>
            <a:pPr marL="0" indent="0">
              <a:buNone/>
            </a:pPr>
            <a:r>
              <a:rPr lang="en-US" sz="2400" dirty="0" smtClean="0"/>
              <a:t>3   Reads </a:t>
            </a:r>
            <a:r>
              <a:rPr lang="en-US" sz="2400" dirty="0"/>
              <a:t>primarily in </a:t>
            </a:r>
            <a:r>
              <a:rPr lang="en-US" sz="2400" b="1" dirty="0"/>
              <a:t>three- or four-word phrase groups</a:t>
            </a:r>
            <a:r>
              <a:rPr lang="en-US" sz="2400" dirty="0"/>
              <a:t>. Some smaller groupings may be present. However, the majority of phrasing seems appropriate and preserves the syntax of the author. </a:t>
            </a:r>
            <a:r>
              <a:rPr lang="en-US" sz="2400" b="1" dirty="0"/>
              <a:t>Little or no expressive interpretation </a:t>
            </a:r>
            <a:r>
              <a:rPr lang="en-US" sz="2400" dirty="0"/>
              <a:t>is present</a:t>
            </a:r>
            <a:r>
              <a:rPr lang="en-US" sz="2400" dirty="0" smtClean="0"/>
              <a:t>.</a:t>
            </a:r>
            <a:endParaRPr lang="en-US" sz="2400" dirty="0"/>
          </a:p>
          <a:p>
            <a:pPr marL="0" indent="0">
              <a:buNone/>
            </a:pPr>
            <a:r>
              <a:rPr lang="en-US" sz="2400" dirty="0" smtClean="0"/>
              <a:t>2   Reads </a:t>
            </a:r>
            <a:r>
              <a:rPr lang="en-US" sz="2400" dirty="0"/>
              <a:t>primarily in </a:t>
            </a:r>
            <a:r>
              <a:rPr lang="en-US" sz="2400" b="1" dirty="0"/>
              <a:t>two-word phrases </a:t>
            </a:r>
            <a:r>
              <a:rPr lang="en-US" sz="2400" dirty="0"/>
              <a:t>with some three-or four-word groupings. Some word-by-word reading may be present. </a:t>
            </a:r>
            <a:r>
              <a:rPr lang="en-US" sz="2400" b="1" dirty="0"/>
              <a:t>Word groupings may seem awkward </a:t>
            </a:r>
            <a:r>
              <a:rPr lang="en-US" sz="2400" dirty="0"/>
              <a:t>and unrelated to larger context of sentence or passage</a:t>
            </a:r>
            <a:r>
              <a:rPr lang="en-US" sz="2400" dirty="0" smtClean="0"/>
              <a:t>.</a:t>
            </a:r>
            <a:endParaRPr lang="en-US" sz="2400" dirty="0"/>
          </a:p>
          <a:p>
            <a:pPr marL="0" indent="0">
              <a:buNone/>
            </a:pPr>
            <a:r>
              <a:rPr lang="en-US" sz="2400" dirty="0" smtClean="0"/>
              <a:t>1   Reads </a:t>
            </a:r>
            <a:r>
              <a:rPr lang="en-US" sz="2400" dirty="0"/>
              <a:t>primarily </a:t>
            </a:r>
            <a:r>
              <a:rPr lang="en-US" sz="2400" b="1" dirty="0"/>
              <a:t>word-by-word</a:t>
            </a:r>
            <a:r>
              <a:rPr lang="en-US" sz="2400" dirty="0"/>
              <a:t>. Occasional two-word or three-word phrases may occur – but these are infrequent and/or they </a:t>
            </a:r>
            <a:r>
              <a:rPr lang="en-US" sz="2400" b="1" dirty="0"/>
              <a:t>do not preserve meaningful syntax</a:t>
            </a:r>
            <a:r>
              <a:rPr lang="en-US" sz="2400" dirty="0" smtClean="0"/>
              <a:t>.</a:t>
            </a:r>
            <a:endParaRPr lang="en-US" sz="2400" dirty="0"/>
          </a:p>
          <a:p>
            <a:pPr marL="0" indent="0">
              <a:buNone/>
            </a:pPr>
            <a:r>
              <a:rPr lang="en-US" sz="2400" dirty="0" smtClean="0"/>
              <a:t>0   Silence </a:t>
            </a:r>
            <a:r>
              <a:rPr lang="en-US" sz="2400" dirty="0"/>
              <a:t>or irrelevant or completely unintelligible material.</a:t>
            </a:r>
          </a:p>
          <a:p>
            <a:pPr marL="0" indent="0">
              <a:buNone/>
            </a:pPr>
            <a:endParaRPr lang="en-US" sz="2400" dirty="0"/>
          </a:p>
        </p:txBody>
      </p:sp>
      <p:sp>
        <p:nvSpPr>
          <p:cNvPr id="4" name="Slide Number Placeholder 3"/>
          <p:cNvSpPr>
            <a:spLocks noGrp="1"/>
          </p:cNvSpPr>
          <p:nvPr>
            <p:ph type="sldNum" sz="quarter" idx="4294967295"/>
          </p:nvPr>
        </p:nvSpPr>
        <p:spPr>
          <a:xfrm>
            <a:off x="0" y="6569075"/>
            <a:ext cx="812800" cy="288925"/>
          </a:xfrm>
          <a:prstGeom prst="rect">
            <a:avLst/>
          </a:prstGeom>
        </p:spPr>
        <p:txBody>
          <a:bodyPr/>
          <a:lstStyle/>
          <a:p>
            <a:pPr>
              <a:defRPr/>
            </a:pPr>
            <a:fld id="{2FDD7FAA-B82C-456F-BE0F-5BB5FE251C0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80011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Decoding</a:t>
            </a:r>
            <a:endParaRPr lang="en-US" dirty="0"/>
          </a:p>
        </p:txBody>
      </p:sp>
    </p:spTree>
    <p:extLst>
      <p:ext uri="{BB962C8B-B14F-4D97-AF65-F5344CB8AC3E}">
        <p14:creationId xmlns:p14="http://schemas.microsoft.com/office/powerpoint/2010/main" val="59910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0"/>
            <a:ext cx="9667009" cy="1188720"/>
          </a:xfrm>
        </p:spPr>
        <p:txBody>
          <a:bodyPr/>
          <a:lstStyle/>
          <a:p>
            <a:r>
              <a:rPr lang="en-US" dirty="0" smtClean="0"/>
              <a:t>Decoding - Design Features of note:</a:t>
            </a:r>
            <a:endParaRPr lang="en-US" dirty="0"/>
          </a:p>
        </p:txBody>
      </p:sp>
      <p:sp>
        <p:nvSpPr>
          <p:cNvPr id="3" name="Text Placeholder 2"/>
          <p:cNvSpPr>
            <a:spLocks noGrp="1"/>
          </p:cNvSpPr>
          <p:nvPr>
            <p:ph type="body" sz="quarter" idx="10"/>
          </p:nvPr>
        </p:nvSpPr>
        <p:spPr/>
        <p:txBody>
          <a:bodyPr/>
          <a:lstStyle/>
          <a:p>
            <a:r>
              <a:rPr lang="en-US" sz="2800" dirty="0" smtClean="0"/>
              <a:t>The decoding assessment has been designed to ensure that students have the phonemic awareness and phonics skills called for in the standards.  </a:t>
            </a:r>
          </a:p>
          <a:p>
            <a:r>
              <a:rPr lang="en-US" sz="2800" dirty="0" smtClean="0"/>
              <a:t>The test measures skill mastery in six key domains:  CVC Words, Blends and Digraphs, Complex Consonants, Complex vowels, Words/Recognition/Inflectional Endings, and Affixes (prefixes, suffixes)/Syllabication.</a:t>
            </a:r>
          </a:p>
          <a:p>
            <a:r>
              <a:rPr lang="en-US" sz="2800" dirty="0" smtClean="0"/>
              <a:t>Within each of the six key domains are items that measure all of the skills relevant to that domain.  The skills measured in each domain are provided in the document titled “Diagnostic – Decoding List of Skills by Domain” which can be accessed from the digital library on the PARCC Partnership Resource Center.</a:t>
            </a:r>
          </a:p>
          <a:p>
            <a:r>
              <a:rPr lang="en-US" sz="2800" dirty="0" smtClean="0"/>
              <a:t>The adaptive test allows one to both gauge student strengths and needs in phonemic awareness and phonics, as well as to gauge student progress over time (by comparing student mastery levels from one testing date to another).</a:t>
            </a:r>
          </a:p>
        </p:txBody>
      </p:sp>
    </p:spTree>
    <p:extLst>
      <p:ext uri="{BB962C8B-B14F-4D97-AF65-F5344CB8AC3E}">
        <p14:creationId xmlns:p14="http://schemas.microsoft.com/office/powerpoint/2010/main" val="352666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546" y="0"/>
            <a:ext cx="9698754" cy="1188720"/>
          </a:xfrm>
        </p:spPr>
        <p:txBody>
          <a:bodyPr/>
          <a:lstStyle/>
          <a:p>
            <a:r>
              <a:rPr lang="en-US" dirty="0"/>
              <a:t>Decoding</a:t>
            </a:r>
          </a:p>
        </p:txBody>
      </p:sp>
      <p:sp>
        <p:nvSpPr>
          <p:cNvPr id="5" name="Text Placeholder 5"/>
          <p:cNvSpPr>
            <a:spLocks noGrp="1"/>
          </p:cNvSpPr>
          <p:nvPr>
            <p:ph type="body" sz="quarter" idx="10"/>
          </p:nvPr>
        </p:nvSpPr>
        <p:spPr>
          <a:xfrm>
            <a:off x="1049482" y="1189038"/>
            <a:ext cx="8970817" cy="5668962"/>
          </a:xfrm>
        </p:spPr>
        <p:txBody>
          <a:bodyPr anchor="t" anchorCtr="0"/>
          <a:lstStyle/>
          <a:p>
            <a:pPr marL="0" indent="0">
              <a:buNone/>
            </a:pPr>
            <a:endParaRPr lang="en-US" dirty="0" smtClean="0"/>
          </a:p>
          <a:p>
            <a:pPr marL="0" indent="0">
              <a:buNone/>
            </a:pPr>
            <a:r>
              <a:rPr lang="en-US" b="1" dirty="0" smtClean="0"/>
              <a:t>Directions: </a:t>
            </a:r>
          </a:p>
          <a:p>
            <a:pPr marL="0" indent="0">
              <a:buNone/>
            </a:pPr>
            <a:r>
              <a:rPr lang="en-US" dirty="0" smtClean="0"/>
              <a:t>Select the word in which </a:t>
            </a:r>
            <a:r>
              <a:rPr lang="en-US" i="1" dirty="0" smtClean="0"/>
              <a:t>c </a:t>
            </a:r>
            <a:r>
              <a:rPr lang="en-US" dirty="0" smtClean="0"/>
              <a:t>has the same sound </a:t>
            </a:r>
            <a:r>
              <a:rPr lang="en-US" dirty="0"/>
              <a:t>as in the </a:t>
            </a:r>
            <a:r>
              <a:rPr lang="en-US" i="1" dirty="0"/>
              <a:t>c </a:t>
            </a:r>
            <a:r>
              <a:rPr lang="en-US" dirty="0"/>
              <a:t>in </a:t>
            </a:r>
            <a:r>
              <a:rPr lang="en-US" i="1" dirty="0"/>
              <a:t>city.</a:t>
            </a:r>
          </a:p>
          <a:p>
            <a:pPr marL="0" indent="0">
              <a:buNone/>
            </a:pPr>
            <a:r>
              <a:rPr lang="en-US" dirty="0" smtClean="0"/>
              <a:t> </a:t>
            </a:r>
            <a:endParaRPr lang="en-US" i="1" dirty="0"/>
          </a:p>
          <a:p>
            <a:r>
              <a:rPr lang="en-US" dirty="0" smtClean="0"/>
              <a:t>sack</a:t>
            </a:r>
          </a:p>
          <a:p>
            <a:r>
              <a:rPr lang="en-US" dirty="0" smtClean="0"/>
              <a:t>patch</a:t>
            </a:r>
          </a:p>
          <a:p>
            <a:r>
              <a:rPr lang="en-US" dirty="0" smtClean="0"/>
              <a:t>fence</a:t>
            </a:r>
          </a:p>
          <a:p>
            <a:endParaRPr lang="en-US" dirty="0"/>
          </a:p>
        </p:txBody>
      </p:sp>
    </p:spTree>
    <p:extLst>
      <p:ext uri="{BB962C8B-B14F-4D97-AF65-F5344CB8AC3E}">
        <p14:creationId xmlns:p14="http://schemas.microsoft.com/office/powerpoint/2010/main" val="166737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Reader Motivation Survey</a:t>
            </a:r>
            <a:endParaRPr lang="en-US" dirty="0"/>
          </a:p>
        </p:txBody>
      </p:sp>
    </p:spTree>
    <p:extLst>
      <p:ext uri="{BB962C8B-B14F-4D97-AF65-F5344CB8AC3E}">
        <p14:creationId xmlns:p14="http://schemas.microsoft.com/office/powerpoint/2010/main" val="135497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Reader Motivation Survey</a:t>
            </a:r>
            <a:endParaRPr lang="en-US" dirty="0"/>
          </a:p>
        </p:txBody>
      </p:sp>
      <p:sp>
        <p:nvSpPr>
          <p:cNvPr id="5" name="Text Placeholder 4"/>
          <p:cNvSpPr>
            <a:spLocks noGrp="1"/>
          </p:cNvSpPr>
          <p:nvPr>
            <p:ph type="body" sz="quarter" idx="10"/>
          </p:nvPr>
        </p:nvSpPr>
        <p:spPr>
          <a:xfrm>
            <a:off x="812800" y="2348528"/>
            <a:ext cx="11379199" cy="3934048"/>
          </a:xfrm>
        </p:spPr>
        <p:txBody>
          <a:bodyPr anchor="t" anchorCtr="0"/>
          <a:lstStyle/>
          <a:p>
            <a:pPr>
              <a:lnSpc>
                <a:spcPct val="100000"/>
              </a:lnSpc>
            </a:pPr>
            <a:r>
              <a:rPr lang="en-US" dirty="0" smtClean="0"/>
              <a:t>Surveys are separated into grade bands: 2-3, 4-5, and 6-12</a:t>
            </a:r>
          </a:p>
          <a:p>
            <a:pPr>
              <a:lnSpc>
                <a:spcPct val="100000"/>
              </a:lnSpc>
            </a:pPr>
            <a:r>
              <a:rPr lang="en-US" dirty="0" smtClean="0"/>
              <a:t>Students are given an opportunity to express:</a:t>
            </a:r>
          </a:p>
          <a:p>
            <a:pPr lvl="1">
              <a:lnSpc>
                <a:spcPct val="100000"/>
              </a:lnSpc>
            </a:pPr>
            <a:r>
              <a:rPr lang="en-US" dirty="0" smtClean="0"/>
              <a:t> what they think and feel about reading </a:t>
            </a:r>
          </a:p>
          <a:p>
            <a:pPr lvl="1">
              <a:lnSpc>
                <a:spcPct val="100000"/>
              </a:lnSpc>
            </a:pPr>
            <a:r>
              <a:rPr lang="en-US" dirty="0" smtClean="0"/>
              <a:t>how they view themselves as readers</a:t>
            </a:r>
          </a:p>
          <a:p>
            <a:pPr>
              <a:lnSpc>
                <a:spcPct val="100000"/>
              </a:lnSpc>
            </a:pPr>
            <a:endParaRPr lang="en-US" dirty="0"/>
          </a:p>
        </p:txBody>
      </p:sp>
      <p:sp>
        <p:nvSpPr>
          <p:cNvPr id="4" name="Slide Number Placeholder 3"/>
          <p:cNvSpPr>
            <a:spLocks noGrp="1"/>
          </p:cNvSpPr>
          <p:nvPr>
            <p:ph type="sldNum" sz="quarter" idx="4294967295"/>
          </p:nvPr>
        </p:nvSpPr>
        <p:spPr>
          <a:xfrm>
            <a:off x="0" y="6569075"/>
            <a:ext cx="812800" cy="288925"/>
          </a:xfrm>
          <a:prstGeom prst="rect">
            <a:avLst/>
          </a:prstGeom>
        </p:spPr>
        <p:txBody>
          <a:bodyPr/>
          <a:lstStyle/>
          <a:p>
            <a:pPr>
              <a:defRPr/>
            </a:pPr>
            <a:fld id="{2FDD7FAA-B82C-456F-BE0F-5BB5FE251C0D}"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66049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902" y="0"/>
            <a:ext cx="9610397" cy="1188720"/>
          </a:xfrm>
        </p:spPr>
        <p:txBody>
          <a:bodyPr/>
          <a:lstStyle/>
          <a:p>
            <a:r>
              <a:rPr lang="en-US" dirty="0"/>
              <a:t>Reader Motivation Survey </a:t>
            </a:r>
            <a:br>
              <a:rPr lang="en-US" dirty="0"/>
            </a:br>
            <a:r>
              <a:rPr lang="en-US" dirty="0"/>
              <a:t>(grades </a:t>
            </a:r>
            <a:r>
              <a:rPr lang="en-US" dirty="0" smtClean="0"/>
              <a:t>4-5 </a:t>
            </a:r>
            <a:r>
              <a:rPr lang="en-US" dirty="0"/>
              <a:t>sample questions)</a:t>
            </a:r>
          </a:p>
        </p:txBody>
      </p:sp>
      <p:sp>
        <p:nvSpPr>
          <p:cNvPr id="6" name="Text Placeholder 5"/>
          <p:cNvSpPr>
            <a:spLocks noGrp="1"/>
          </p:cNvSpPr>
          <p:nvPr>
            <p:ph type="body" sz="quarter" idx="10"/>
          </p:nvPr>
        </p:nvSpPr>
        <p:spPr>
          <a:xfrm>
            <a:off x="276447" y="1499191"/>
            <a:ext cx="11915552" cy="5358810"/>
          </a:xfrm>
        </p:spPr>
        <p:txBody>
          <a:bodyPr anchor="t" anchorCtr="0"/>
          <a:lstStyle/>
          <a:p>
            <a:pPr marL="0" lvl="0" indent="0">
              <a:buNone/>
            </a:pPr>
            <a:r>
              <a:rPr lang="en-US" sz="2400" dirty="0"/>
              <a:t>Knowing how to read well is _____.</a:t>
            </a:r>
          </a:p>
          <a:p>
            <a:pPr marL="0" lvl="0" indent="0">
              <a:buNone/>
            </a:pPr>
            <a:r>
              <a:rPr lang="en-US" sz="2400" dirty="0" smtClean="0"/>
              <a:t>a. very important     b. important</a:t>
            </a:r>
            <a:r>
              <a:rPr lang="en-US" sz="2400" dirty="0"/>
              <a:t> </a:t>
            </a:r>
            <a:r>
              <a:rPr lang="en-US" sz="2400" dirty="0" smtClean="0"/>
              <a:t>    c. sort </a:t>
            </a:r>
            <a:r>
              <a:rPr lang="en-US" sz="2400" dirty="0"/>
              <a:t>of </a:t>
            </a:r>
            <a:r>
              <a:rPr lang="en-US" sz="2400" dirty="0" smtClean="0"/>
              <a:t>important     d. not </a:t>
            </a:r>
            <a:r>
              <a:rPr lang="en-US" sz="2400" dirty="0"/>
              <a:t>very </a:t>
            </a:r>
            <a:r>
              <a:rPr lang="en-US" sz="2400" dirty="0" smtClean="0"/>
              <a:t>important</a:t>
            </a:r>
          </a:p>
          <a:p>
            <a:pPr marL="0" lvl="0" indent="0">
              <a:buNone/>
            </a:pPr>
            <a:endParaRPr lang="en-US" sz="2400" dirty="0" smtClean="0"/>
          </a:p>
          <a:p>
            <a:pPr marL="0" lvl="0" indent="0">
              <a:buNone/>
            </a:pPr>
            <a:r>
              <a:rPr lang="en-US" sz="2400" dirty="0"/>
              <a:t>When you are reading challenging texts, what strategies you do use to help make sense of the text? (You can select more than one</a:t>
            </a:r>
            <a:r>
              <a:rPr lang="en-US" sz="2400" dirty="0" smtClean="0"/>
              <a:t>.)</a:t>
            </a:r>
            <a:endParaRPr lang="en-US" sz="2400" dirty="0"/>
          </a:p>
          <a:p>
            <a:pPr marL="0" lvl="0" indent="0">
              <a:lnSpc>
                <a:spcPct val="100000"/>
              </a:lnSpc>
              <a:buNone/>
            </a:pPr>
            <a:r>
              <a:rPr lang="en-US" sz="2400" dirty="0" smtClean="0"/>
              <a:t>a. quit reading			b. have </a:t>
            </a:r>
            <a:r>
              <a:rPr lang="en-US" sz="2400" dirty="0"/>
              <a:t>someone read it to </a:t>
            </a:r>
            <a:r>
              <a:rPr lang="en-US" sz="2400" dirty="0" smtClean="0"/>
              <a:t>me</a:t>
            </a:r>
            <a:r>
              <a:rPr lang="en-US" dirty="0"/>
              <a:t>	</a:t>
            </a:r>
            <a:r>
              <a:rPr lang="en-US" sz="2400" dirty="0" smtClean="0"/>
              <a:t>c. re-read</a:t>
            </a:r>
            <a:r>
              <a:rPr lang="en-US" dirty="0"/>
              <a:t> </a:t>
            </a:r>
            <a:r>
              <a:rPr lang="en-US" dirty="0" smtClean="0"/>
              <a:t>    </a:t>
            </a:r>
          </a:p>
          <a:p>
            <a:pPr marL="0" lvl="0" indent="0">
              <a:lnSpc>
                <a:spcPct val="100000"/>
              </a:lnSpc>
              <a:buNone/>
            </a:pPr>
            <a:r>
              <a:rPr lang="en-US" sz="2400" dirty="0" smtClean="0"/>
              <a:t>d. circle </a:t>
            </a:r>
            <a:r>
              <a:rPr lang="en-US" sz="2400" dirty="0"/>
              <a:t>unknown </a:t>
            </a:r>
            <a:r>
              <a:rPr lang="en-US" sz="2400" dirty="0" smtClean="0"/>
              <a:t>words</a:t>
            </a:r>
            <a:r>
              <a:rPr lang="en-US" dirty="0"/>
              <a:t>	</a:t>
            </a:r>
            <a:r>
              <a:rPr lang="en-US" sz="2400" dirty="0" smtClean="0"/>
              <a:t>e. look </a:t>
            </a:r>
            <a:r>
              <a:rPr lang="en-US" sz="2400" dirty="0"/>
              <a:t>up </a:t>
            </a:r>
            <a:r>
              <a:rPr lang="en-US" sz="2400" dirty="0" smtClean="0"/>
              <a:t>words</a:t>
            </a:r>
            <a:r>
              <a:rPr lang="en-US" dirty="0"/>
              <a:t> </a:t>
            </a:r>
            <a:r>
              <a:rPr lang="en-US" dirty="0" smtClean="0"/>
              <a:t>   			</a:t>
            </a:r>
            <a:r>
              <a:rPr lang="en-US" sz="2400" dirty="0" smtClean="0"/>
              <a:t>f. talk </a:t>
            </a:r>
            <a:r>
              <a:rPr lang="en-US" sz="2400" dirty="0"/>
              <a:t>to a </a:t>
            </a:r>
            <a:r>
              <a:rPr lang="en-US" sz="2400" dirty="0" smtClean="0"/>
              <a:t>partner     </a:t>
            </a:r>
          </a:p>
          <a:p>
            <a:pPr marL="0" lvl="0" indent="0">
              <a:lnSpc>
                <a:spcPct val="100000"/>
              </a:lnSpc>
              <a:buNone/>
            </a:pPr>
            <a:r>
              <a:rPr lang="en-US" sz="2400" dirty="0"/>
              <a:t>g</a:t>
            </a:r>
            <a:r>
              <a:rPr lang="en-US" sz="2400" dirty="0" smtClean="0"/>
              <a:t>. </a:t>
            </a:r>
            <a:r>
              <a:rPr lang="en-US" sz="2400" dirty="0"/>
              <a:t>outline the text </a:t>
            </a:r>
            <a:r>
              <a:rPr lang="en-US" sz="2400" dirty="0" smtClean="0"/>
              <a:t>		h. ask questions of my teacher or an adult</a:t>
            </a:r>
          </a:p>
          <a:p>
            <a:pPr marL="0" lvl="0" indent="0">
              <a:lnSpc>
                <a:spcPct val="100000"/>
              </a:lnSpc>
              <a:buNone/>
            </a:pPr>
            <a:r>
              <a:rPr lang="en-US" sz="2400" dirty="0" err="1" smtClean="0"/>
              <a:t>i</a:t>
            </a:r>
            <a:r>
              <a:rPr lang="en-US" sz="2400" dirty="0" smtClean="0"/>
              <a:t>. summarize chunks of the text as I read     </a:t>
            </a:r>
          </a:p>
          <a:p>
            <a:pPr marL="0" lvl="0" indent="0">
              <a:lnSpc>
                <a:spcPct val="100000"/>
              </a:lnSpc>
              <a:buNone/>
            </a:pPr>
            <a:r>
              <a:rPr lang="en-US" sz="2400" dirty="0" smtClean="0"/>
              <a:t>j. write down my thinking about the text</a:t>
            </a:r>
            <a:endParaRPr lang="en-US" dirty="0"/>
          </a:p>
          <a:p>
            <a:pPr marL="0" indent="0">
              <a:buNone/>
            </a:pPr>
            <a:endParaRPr lang="en-US" dirty="0"/>
          </a:p>
        </p:txBody>
      </p:sp>
      <p:sp>
        <p:nvSpPr>
          <p:cNvPr id="4" name="Slide Number Placeholder 3"/>
          <p:cNvSpPr>
            <a:spLocks noGrp="1"/>
          </p:cNvSpPr>
          <p:nvPr>
            <p:ph type="sldNum" sz="quarter" idx="4294967295"/>
          </p:nvPr>
        </p:nvSpPr>
        <p:spPr>
          <a:xfrm>
            <a:off x="0" y="6569075"/>
            <a:ext cx="812800" cy="288925"/>
          </a:xfrm>
          <a:prstGeom prst="rect">
            <a:avLst/>
          </a:prstGeom>
        </p:spPr>
        <p:txBody>
          <a:bodyPr/>
          <a:lstStyle/>
          <a:p>
            <a:pPr>
              <a:defRPr/>
            </a:pPr>
            <a:fld id="{2FDD7FAA-B82C-456F-BE0F-5BB5FE251C0D}"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03943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Math Comprehension</a:t>
            </a:r>
            <a:endParaRPr lang="en-US" dirty="0"/>
          </a:p>
        </p:txBody>
      </p:sp>
    </p:spTree>
    <p:extLst>
      <p:ext uri="{BB962C8B-B14F-4D97-AF65-F5344CB8AC3E}">
        <p14:creationId xmlns:p14="http://schemas.microsoft.com/office/powerpoint/2010/main" val="365908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of note:</a:t>
            </a:r>
            <a:endParaRPr lang="en-US" dirty="0"/>
          </a:p>
        </p:txBody>
      </p:sp>
      <p:sp>
        <p:nvSpPr>
          <p:cNvPr id="3" name="Text Placeholder 2"/>
          <p:cNvSpPr>
            <a:spLocks noGrp="1"/>
          </p:cNvSpPr>
          <p:nvPr>
            <p:ph type="body" sz="quarter" idx="10"/>
          </p:nvPr>
        </p:nvSpPr>
        <p:spPr/>
        <p:txBody>
          <a:bodyPr/>
          <a:lstStyle/>
          <a:p>
            <a:r>
              <a:rPr lang="en-US" sz="2800" dirty="0" smtClean="0"/>
              <a:t>Each Cluster-Level test measures the content within that cluster, allowing for use as pre-tests, post-tests, or both.</a:t>
            </a:r>
          </a:p>
          <a:p>
            <a:r>
              <a:rPr lang="en-US" sz="2800" dirty="0" smtClean="0"/>
              <a:t>The Cluster-Level tests follow the CCSS Progressions, allowing teachers to assess off-grade level to focus interventions appropriately.</a:t>
            </a:r>
            <a:endParaRPr lang="en-US" sz="2400" dirty="0"/>
          </a:p>
          <a:p>
            <a:r>
              <a:rPr lang="en-US" sz="2800" dirty="0" smtClean="0"/>
              <a:t>Each Cluster-Level test has multiple forms, to allow for multiple administrations if desired.  Forms </a:t>
            </a:r>
            <a:r>
              <a:rPr lang="en-US" sz="2800" dirty="0"/>
              <a:t>contain approximately </a:t>
            </a:r>
            <a:r>
              <a:rPr lang="en-US" sz="2800" dirty="0" smtClean="0"/>
              <a:t>22 </a:t>
            </a:r>
            <a:r>
              <a:rPr lang="en-US" sz="2800" dirty="0"/>
              <a:t>items, with </a:t>
            </a:r>
            <a:r>
              <a:rPr lang="en-US" sz="2800" dirty="0" smtClean="0"/>
              <a:t>tasks of </a:t>
            </a:r>
            <a:r>
              <a:rPr lang="en-US" sz="2800" dirty="0"/>
              <a:t>varying complexity levels and each form approximately equal in difficulty with others.  </a:t>
            </a:r>
          </a:p>
          <a:p>
            <a:r>
              <a:rPr lang="en-US" sz="2800" dirty="0"/>
              <a:t>A small number of vertically-linked items are included (e.g. grade 3 items on the grade 4 test), to allow teachers to see how students perform with the prior grade level material.</a:t>
            </a:r>
          </a:p>
          <a:p>
            <a:r>
              <a:rPr lang="en-US" sz="2800" dirty="0" smtClean="0"/>
              <a:t>Cluster-Level tests in middle school contain calculator- and non-calculator allowed items</a:t>
            </a:r>
            <a:r>
              <a:rPr lang="en-US" sz="3200" dirty="0" smtClean="0"/>
              <a:t>.</a:t>
            </a:r>
            <a:endParaRPr lang="en-US" sz="3200" dirty="0"/>
          </a:p>
        </p:txBody>
      </p:sp>
    </p:spTree>
    <p:extLst>
      <p:ext uri="{BB962C8B-B14F-4D97-AF65-F5344CB8AC3E}">
        <p14:creationId xmlns:p14="http://schemas.microsoft.com/office/powerpoint/2010/main" val="309325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Clusters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30085174"/>
              </p:ext>
            </p:extLst>
          </p:nvPr>
        </p:nvGraphicFramePr>
        <p:xfrm>
          <a:off x="1427955" y="1188720"/>
          <a:ext cx="9336088" cy="5757863"/>
        </p:xfrm>
        <a:graphic>
          <a:graphicData uri="http://schemas.openxmlformats.org/presentationml/2006/ole">
            <mc:AlternateContent xmlns:mc="http://schemas.openxmlformats.org/markup-compatibility/2006">
              <mc:Choice xmlns:v="urn:schemas-microsoft-com:vml" Requires="v">
                <p:oleObj spid="_x0000_s1049" name="Document" r:id="rId3" imgW="9336199" imgH="5757469" progId="Word.Document.12">
                  <p:embed/>
                </p:oleObj>
              </mc:Choice>
              <mc:Fallback>
                <p:oleObj name="Document" r:id="rId3" imgW="9336199" imgH="5757469" progId="Word.Document.12">
                  <p:embed/>
                  <p:pic>
                    <p:nvPicPr>
                      <p:cNvPr id="0" name=""/>
                      <p:cNvPicPr/>
                      <p:nvPr/>
                    </p:nvPicPr>
                    <p:blipFill>
                      <a:blip r:embed="rId4"/>
                      <a:stretch>
                        <a:fillRect/>
                      </a:stretch>
                    </p:blipFill>
                    <p:spPr>
                      <a:xfrm>
                        <a:off x="1427955" y="1188720"/>
                        <a:ext cx="9336088" cy="5757863"/>
                      </a:xfrm>
                      <a:prstGeom prst="rect">
                        <a:avLst/>
                      </a:prstGeom>
                    </p:spPr>
                  </p:pic>
                </p:oleObj>
              </mc:Fallback>
            </mc:AlternateContent>
          </a:graphicData>
        </a:graphic>
      </p:graphicFrame>
    </p:spTree>
    <p:extLst>
      <p:ext uri="{BB962C8B-B14F-4D97-AF65-F5344CB8AC3E}">
        <p14:creationId xmlns:p14="http://schemas.microsoft.com/office/powerpoint/2010/main" val="405236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1"/>
          </p:nvPr>
        </p:nvSpPr>
        <p:spPr>
          <a:xfrm>
            <a:off x="609599" y="469274"/>
            <a:ext cx="7981949" cy="6743700"/>
          </a:xfrm>
        </p:spPr>
        <p:txBody>
          <a:bodyPr/>
          <a:lstStyle/>
          <a:p>
            <a:r>
              <a:rPr lang="en-US" sz="3200" dirty="0" smtClean="0"/>
              <a:t>Overview </a:t>
            </a:r>
          </a:p>
          <a:p>
            <a:r>
              <a:rPr lang="en-US" sz="3200" dirty="0" smtClean="0"/>
              <a:t>Review the design features</a:t>
            </a:r>
          </a:p>
          <a:p>
            <a:pPr lvl="1"/>
            <a:r>
              <a:rPr lang="en-US" sz="3200" dirty="0" smtClean="0"/>
              <a:t>Reading Comprehension</a:t>
            </a:r>
          </a:p>
          <a:p>
            <a:pPr lvl="1"/>
            <a:r>
              <a:rPr lang="en-US" sz="3200" dirty="0" smtClean="0"/>
              <a:t>Vocabulary</a:t>
            </a:r>
          </a:p>
          <a:p>
            <a:pPr lvl="1"/>
            <a:r>
              <a:rPr lang="en-US" sz="3200" dirty="0" smtClean="0"/>
              <a:t>Reading Fluency</a:t>
            </a:r>
          </a:p>
          <a:p>
            <a:pPr lvl="1"/>
            <a:r>
              <a:rPr lang="en-US" sz="3200" dirty="0" smtClean="0"/>
              <a:t>Decoding</a:t>
            </a:r>
          </a:p>
          <a:p>
            <a:pPr lvl="1"/>
            <a:r>
              <a:rPr lang="en-US" sz="3200" dirty="0" smtClean="0"/>
              <a:t>Reader Motivation Survey</a:t>
            </a:r>
          </a:p>
          <a:p>
            <a:pPr lvl="1"/>
            <a:r>
              <a:rPr lang="en-US" sz="3200" dirty="0" smtClean="0"/>
              <a:t>Math Comprehension</a:t>
            </a:r>
          </a:p>
          <a:p>
            <a:pPr lvl="1"/>
            <a:r>
              <a:rPr lang="en-US" sz="3200" dirty="0" smtClean="0"/>
              <a:t>Math Fluency</a:t>
            </a:r>
          </a:p>
          <a:p>
            <a:r>
              <a:rPr lang="en-US" sz="3200" dirty="0" smtClean="0"/>
              <a:t>Using the reports &amp; </a:t>
            </a:r>
            <a:r>
              <a:rPr lang="en-US" sz="3200" dirty="0" err="1" smtClean="0"/>
              <a:t>ADSTeach</a:t>
            </a:r>
            <a:r>
              <a:rPr lang="en-US" sz="3200" dirty="0" smtClean="0"/>
              <a:t> demo</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4061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42605" y="1207770"/>
            <a:ext cx="1839870" cy="5650230"/>
          </a:xfrm>
        </p:spPr>
        <p:txBody>
          <a:bodyPr/>
          <a:lstStyle/>
          <a:p>
            <a:pPr marL="0" indent="0">
              <a:buNone/>
            </a:pPr>
            <a:r>
              <a:rPr lang="en-US" sz="2000" dirty="0" smtClean="0"/>
              <a:t> </a:t>
            </a:r>
            <a:endParaRPr lang="en-US" sz="2000" dirty="0"/>
          </a:p>
        </p:txBody>
      </p:sp>
      <p:sp>
        <p:nvSpPr>
          <p:cNvPr id="3" name="Title 2"/>
          <p:cNvSpPr>
            <a:spLocks noGrp="1"/>
          </p:cNvSpPr>
          <p:nvPr>
            <p:ph type="title"/>
          </p:nvPr>
        </p:nvSpPr>
        <p:spPr/>
        <p:txBody>
          <a:bodyPr/>
          <a:lstStyle/>
          <a:p>
            <a:r>
              <a:rPr lang="en-US" dirty="0"/>
              <a:t>Math </a:t>
            </a:r>
            <a:r>
              <a:rPr lang="en-US" dirty="0" smtClean="0"/>
              <a:t>Comprehension – Grade 5 Task</a:t>
            </a:r>
            <a:endParaRPr lang="en-US" dirty="0"/>
          </a:p>
        </p:txBody>
      </p:sp>
      <p:pic>
        <p:nvPicPr>
          <p:cNvPr id="6" name="Picture 5"/>
          <p:cNvPicPr>
            <a:picLocks noChangeAspect="1"/>
          </p:cNvPicPr>
          <p:nvPr/>
        </p:nvPicPr>
        <p:blipFill rotWithShape="1">
          <a:blip r:embed="rId3"/>
          <a:srcRect l="52288" t="36643" r="20867" b="6129"/>
          <a:stretch/>
        </p:blipFill>
        <p:spPr>
          <a:xfrm>
            <a:off x="809964" y="1367638"/>
            <a:ext cx="8163214" cy="5339637"/>
          </a:xfrm>
          <a:prstGeom prst="rect">
            <a:avLst/>
          </a:prstGeom>
          <a:ln w="19050">
            <a:solidFill>
              <a:schemeClr val="tx1"/>
            </a:solidFill>
          </a:ln>
        </p:spPr>
      </p:pic>
    </p:spTree>
    <p:extLst>
      <p:ext uri="{BB962C8B-B14F-4D97-AF65-F5344CB8AC3E}">
        <p14:creationId xmlns:p14="http://schemas.microsoft.com/office/powerpoint/2010/main" val="1878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Math Fluency</a:t>
            </a:r>
            <a:endParaRPr lang="en-US" dirty="0"/>
          </a:p>
        </p:txBody>
      </p:sp>
    </p:spTree>
    <p:extLst>
      <p:ext uri="{BB962C8B-B14F-4D97-AF65-F5344CB8AC3E}">
        <p14:creationId xmlns:p14="http://schemas.microsoft.com/office/powerpoint/2010/main" val="56405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of note:</a:t>
            </a:r>
            <a:endParaRPr lang="en-US" dirty="0"/>
          </a:p>
        </p:txBody>
      </p:sp>
      <p:sp>
        <p:nvSpPr>
          <p:cNvPr id="3" name="Text Placeholder 2"/>
          <p:cNvSpPr>
            <a:spLocks noGrp="1"/>
          </p:cNvSpPr>
          <p:nvPr>
            <p:ph type="body" sz="quarter" idx="10"/>
          </p:nvPr>
        </p:nvSpPr>
        <p:spPr/>
        <p:txBody>
          <a:bodyPr/>
          <a:lstStyle/>
          <a:p>
            <a:r>
              <a:rPr lang="en-US" sz="2800" dirty="0" smtClean="0"/>
              <a:t>Measures each of the fluency skills described in the standards in Grades K-8.  </a:t>
            </a:r>
          </a:p>
          <a:p>
            <a:r>
              <a:rPr lang="en-US" sz="2800" dirty="0" smtClean="0"/>
              <a:t>Can be used to measure intervention efficacy using multiple forms. </a:t>
            </a:r>
            <a:endParaRPr lang="en-US" sz="2800" dirty="0"/>
          </a:p>
          <a:p>
            <a:r>
              <a:rPr lang="en-US" sz="2800" dirty="0" smtClean="0"/>
              <a:t>Forms are built to ensure specific skills can be given the needed focus.</a:t>
            </a:r>
          </a:p>
          <a:p>
            <a:r>
              <a:rPr lang="en-US" sz="2800" dirty="0"/>
              <a:t>The Fluency test has multiple forms, to allow for multiple administrations if desired.  Forms contain approximately 22 items, and each form is approximately equal in difficulty with others.  </a:t>
            </a:r>
            <a:endParaRPr lang="en-US" sz="2800" dirty="0" smtClean="0"/>
          </a:p>
          <a:p>
            <a:r>
              <a:rPr lang="en-US" sz="2800" dirty="0" smtClean="0"/>
              <a:t>Both time and accuracy are provided for teachers to address gaps in student learning.</a:t>
            </a:r>
          </a:p>
        </p:txBody>
      </p:sp>
    </p:spTree>
    <p:extLst>
      <p:ext uri="{BB962C8B-B14F-4D97-AF65-F5344CB8AC3E}">
        <p14:creationId xmlns:p14="http://schemas.microsoft.com/office/powerpoint/2010/main" val="7290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42605" y="1207770"/>
            <a:ext cx="1839870" cy="5650230"/>
          </a:xfrm>
        </p:spPr>
        <p:txBody>
          <a:bodyPr/>
          <a:lstStyle/>
          <a:p>
            <a:pPr marL="0" indent="0">
              <a:buNone/>
            </a:pPr>
            <a:r>
              <a:rPr lang="en-US" sz="2000" dirty="0"/>
              <a:t> </a:t>
            </a:r>
          </a:p>
        </p:txBody>
      </p:sp>
      <p:sp>
        <p:nvSpPr>
          <p:cNvPr id="3" name="Title 2"/>
          <p:cNvSpPr>
            <a:spLocks noGrp="1"/>
          </p:cNvSpPr>
          <p:nvPr>
            <p:ph type="title"/>
          </p:nvPr>
        </p:nvSpPr>
        <p:spPr/>
        <p:txBody>
          <a:bodyPr/>
          <a:lstStyle/>
          <a:p>
            <a:r>
              <a:rPr lang="en-US" dirty="0"/>
              <a:t>Math </a:t>
            </a:r>
            <a:r>
              <a:rPr lang="en-US" dirty="0" smtClean="0"/>
              <a:t>Fluency – Grade 4 Tasks</a:t>
            </a:r>
            <a:endParaRPr lang="en-US" dirty="0"/>
          </a:p>
        </p:txBody>
      </p:sp>
      <p:pic>
        <p:nvPicPr>
          <p:cNvPr id="5" name="Picture 4"/>
          <p:cNvPicPr>
            <a:picLocks noChangeAspect="1"/>
          </p:cNvPicPr>
          <p:nvPr/>
        </p:nvPicPr>
        <p:blipFill rotWithShape="1">
          <a:blip r:embed="rId3"/>
          <a:srcRect l="55526" t="19975" r="39402" b="65643"/>
          <a:stretch/>
        </p:blipFill>
        <p:spPr>
          <a:xfrm>
            <a:off x="6339156" y="2870929"/>
            <a:ext cx="2671280" cy="2323909"/>
          </a:xfrm>
          <a:prstGeom prst="rect">
            <a:avLst/>
          </a:prstGeom>
          <a:ln w="19050">
            <a:solidFill>
              <a:schemeClr val="tx1"/>
            </a:solidFill>
          </a:ln>
        </p:spPr>
      </p:pic>
      <p:pic>
        <p:nvPicPr>
          <p:cNvPr id="6" name="Picture 5"/>
          <p:cNvPicPr>
            <a:picLocks noChangeAspect="1"/>
          </p:cNvPicPr>
          <p:nvPr/>
        </p:nvPicPr>
        <p:blipFill rotWithShape="1">
          <a:blip r:embed="rId4"/>
          <a:srcRect l="55690" t="20162" r="39530" b="66055"/>
          <a:stretch/>
        </p:blipFill>
        <p:spPr>
          <a:xfrm>
            <a:off x="1666517" y="2870929"/>
            <a:ext cx="2627026" cy="2323909"/>
          </a:xfrm>
          <a:prstGeom prst="rect">
            <a:avLst/>
          </a:prstGeom>
          <a:noFill/>
          <a:ln w="19050">
            <a:solidFill>
              <a:schemeClr val="tx1"/>
            </a:solidFill>
          </a:ln>
        </p:spPr>
      </p:pic>
      <p:sp>
        <p:nvSpPr>
          <p:cNvPr id="7" name="TextBox 6"/>
          <p:cNvSpPr txBox="1"/>
          <p:nvPr/>
        </p:nvSpPr>
        <p:spPr>
          <a:xfrm>
            <a:off x="2409062" y="2059912"/>
            <a:ext cx="1141936" cy="523220"/>
          </a:xfrm>
          <a:prstGeom prst="rect">
            <a:avLst/>
          </a:prstGeom>
          <a:noFill/>
        </p:spPr>
        <p:txBody>
          <a:bodyPr wrap="square" rtlCol="0">
            <a:spAutoFit/>
          </a:bodyPr>
          <a:lstStyle/>
          <a:p>
            <a:r>
              <a:rPr lang="en-US" sz="2800" dirty="0" smtClean="0"/>
              <a:t>Task 1</a:t>
            </a:r>
            <a:endParaRPr lang="en-US" sz="2800" dirty="0"/>
          </a:p>
        </p:txBody>
      </p:sp>
      <p:sp>
        <p:nvSpPr>
          <p:cNvPr id="8" name="TextBox 7"/>
          <p:cNvSpPr txBox="1"/>
          <p:nvPr/>
        </p:nvSpPr>
        <p:spPr>
          <a:xfrm>
            <a:off x="7140783" y="2059912"/>
            <a:ext cx="1068025" cy="523220"/>
          </a:xfrm>
          <a:prstGeom prst="rect">
            <a:avLst/>
          </a:prstGeom>
          <a:noFill/>
        </p:spPr>
        <p:txBody>
          <a:bodyPr wrap="square" rtlCol="0">
            <a:spAutoFit/>
          </a:bodyPr>
          <a:lstStyle/>
          <a:p>
            <a:r>
              <a:rPr lang="en-US" sz="2800" dirty="0" smtClean="0"/>
              <a:t>Task 2</a:t>
            </a:r>
            <a:endParaRPr lang="en-US" sz="2800" dirty="0"/>
          </a:p>
        </p:txBody>
      </p:sp>
    </p:spTree>
    <p:extLst>
      <p:ext uri="{BB962C8B-B14F-4D97-AF65-F5344CB8AC3E}">
        <p14:creationId xmlns:p14="http://schemas.microsoft.com/office/powerpoint/2010/main" val="19543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Reports and Instructional Decision-Making/</a:t>
            </a:r>
            <a:r>
              <a:rPr lang="en-US" dirty="0" err="1" smtClean="0"/>
              <a:t>ADSTeach</a:t>
            </a:r>
            <a:r>
              <a:rPr lang="en-US" dirty="0" smtClean="0"/>
              <a:t> Demo</a:t>
            </a:r>
            <a:endParaRPr lang="en-US" dirty="0"/>
          </a:p>
        </p:txBody>
      </p:sp>
    </p:spTree>
    <p:extLst>
      <p:ext uri="{BB962C8B-B14F-4D97-AF65-F5344CB8AC3E}">
        <p14:creationId xmlns:p14="http://schemas.microsoft.com/office/powerpoint/2010/main" val="373503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05845" cy="6857999"/>
          </a:xfrm>
          <a:prstGeom prst="rect">
            <a:avLst/>
          </a:prstGeom>
          <a:noFill/>
          <a:ln w="15875">
            <a:solidFill>
              <a:schemeClr val="tx1"/>
            </a:solidFill>
          </a:ln>
        </p:spPr>
      </p:pic>
      <p:sp>
        <p:nvSpPr>
          <p:cNvPr id="19" name="Title 18"/>
          <p:cNvSpPr>
            <a:spLocks noGrp="1"/>
          </p:cNvSpPr>
          <p:nvPr>
            <p:ph type="title"/>
          </p:nvPr>
        </p:nvSpPr>
        <p:spPr/>
        <p:txBody>
          <a:bodyPr/>
          <a:lstStyle/>
          <a:p>
            <a:r>
              <a:rPr lang="en-US" dirty="0" smtClean="0"/>
              <a:t>Individual Student Reading Comprehension Report</a:t>
            </a:r>
            <a:endParaRPr lang="en-US" dirty="0"/>
          </a:p>
        </p:txBody>
      </p:sp>
      <p:sp>
        <p:nvSpPr>
          <p:cNvPr id="20" name="Text Placeholder 19"/>
          <p:cNvSpPr>
            <a:spLocks noGrp="1"/>
          </p:cNvSpPr>
          <p:nvPr>
            <p:ph type="body" sz="quarter" idx="1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0794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4486" cy="6858000"/>
          </a:xfrm>
          <a:prstGeom prst="rect">
            <a:avLst/>
          </a:prstGeom>
          <a:noFill/>
          <a:ln w="15875">
            <a:solidFill>
              <a:schemeClr val="tx1"/>
            </a:solidFill>
          </a:ln>
        </p:spPr>
      </p:pic>
      <p:sp>
        <p:nvSpPr>
          <p:cNvPr id="3" name="TextBox 2"/>
          <p:cNvSpPr txBox="1"/>
          <p:nvPr/>
        </p:nvSpPr>
        <p:spPr>
          <a:xfrm>
            <a:off x="5512158" y="2151727"/>
            <a:ext cx="6168980" cy="2554545"/>
          </a:xfrm>
          <a:prstGeom prst="rect">
            <a:avLst/>
          </a:prstGeom>
          <a:noFill/>
        </p:spPr>
        <p:txBody>
          <a:bodyPr wrap="square" rtlCol="0">
            <a:spAutoFit/>
          </a:bodyPr>
          <a:lstStyle/>
          <a:p>
            <a:r>
              <a:rPr lang="en-US" sz="4000" dirty="0" smtClean="0">
                <a:solidFill>
                  <a:prstClr val="white"/>
                </a:solidFill>
              </a:rPr>
              <a:t>Vocabulary Reports provide similar information to that provided for the reading comprehension assessment. </a:t>
            </a:r>
            <a:endParaRPr lang="en-US" sz="4000" dirty="0">
              <a:solidFill>
                <a:prstClr val="white"/>
              </a:solidFill>
            </a:endParaRPr>
          </a:p>
        </p:txBody>
      </p:sp>
    </p:spTree>
    <p:extLst>
      <p:ext uri="{BB962C8B-B14F-4D97-AF65-F5344CB8AC3E}">
        <p14:creationId xmlns:p14="http://schemas.microsoft.com/office/powerpoint/2010/main" val="2100621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879301"/>
            <a:ext cx="7675605" cy="5275768"/>
          </a:xfrm>
          <a:prstGeom prst="rect">
            <a:avLst/>
          </a:prstGeom>
          <a:noFill/>
          <a:ln w="15875">
            <a:solidFill>
              <a:schemeClr val="tx1"/>
            </a:solidFill>
          </a:ln>
        </p:spPr>
      </p:pic>
    </p:spTree>
    <p:extLst>
      <p:ext uri="{BB962C8B-B14F-4D97-AF65-F5344CB8AC3E}">
        <p14:creationId xmlns:p14="http://schemas.microsoft.com/office/powerpoint/2010/main" val="2061951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4" y="2099256"/>
            <a:ext cx="5756856" cy="2246769"/>
          </a:xfrm>
          <a:prstGeom prst="rect">
            <a:avLst/>
          </a:prstGeom>
          <a:noFill/>
        </p:spPr>
        <p:txBody>
          <a:bodyPr wrap="square" rtlCol="0">
            <a:spAutoFit/>
          </a:bodyPr>
          <a:lstStyle/>
          <a:p>
            <a:r>
              <a:rPr lang="en-US" sz="2800" dirty="0" smtClean="0">
                <a:solidFill>
                  <a:prstClr val="white"/>
                </a:solidFill>
              </a:rPr>
              <a:t>PARCC’s Fluency Assessments, because they are teacher-scored, do not have separate reports.  Instead, teachers record their fluency data in their individual grade books.  </a:t>
            </a:r>
            <a:endParaRPr lang="en-US" sz="2800" dirty="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445" y="2196049"/>
            <a:ext cx="3810000" cy="2543175"/>
          </a:xfrm>
          <a:prstGeom prst="rect">
            <a:avLst/>
          </a:prstGeom>
        </p:spPr>
      </p:pic>
    </p:spTree>
    <p:extLst>
      <p:ext uri="{BB962C8B-B14F-4D97-AF65-F5344CB8AC3E}">
        <p14:creationId xmlns:p14="http://schemas.microsoft.com/office/powerpoint/2010/main" val="716755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05516" cy="6858000"/>
          </a:xfrm>
          <a:prstGeom prst="rect">
            <a:avLst/>
          </a:prstGeom>
          <a:noFill/>
          <a:ln w="15875">
            <a:solidFill>
              <a:schemeClr val="tx1"/>
            </a:solidFill>
          </a:ln>
        </p:spPr>
      </p:pic>
      <p:sp>
        <p:nvSpPr>
          <p:cNvPr id="3" name="TextBox 2"/>
          <p:cNvSpPr txBox="1"/>
          <p:nvPr/>
        </p:nvSpPr>
        <p:spPr>
          <a:xfrm>
            <a:off x="7083380" y="2125014"/>
            <a:ext cx="4494727" cy="2308324"/>
          </a:xfrm>
          <a:prstGeom prst="rect">
            <a:avLst/>
          </a:prstGeom>
          <a:noFill/>
        </p:spPr>
        <p:txBody>
          <a:bodyPr wrap="square" rtlCol="0">
            <a:spAutoFit/>
          </a:bodyPr>
          <a:lstStyle/>
          <a:p>
            <a:r>
              <a:rPr lang="en-US" sz="2400" dirty="0" smtClean="0">
                <a:solidFill>
                  <a:prstClr val="white"/>
                </a:solidFill>
              </a:rPr>
              <a:t>The Reader Motivation Survey provides teachers with an abundance of data on students’ perceptions of reading, their reading preferences, and their motivation to read.  </a:t>
            </a:r>
            <a:endParaRPr lang="en-US" sz="2400" dirty="0">
              <a:solidFill>
                <a:prstClr val="white"/>
              </a:solidFill>
            </a:endParaRPr>
          </a:p>
        </p:txBody>
      </p:sp>
    </p:spTree>
    <p:extLst>
      <p:ext uri="{BB962C8B-B14F-4D97-AF65-F5344CB8AC3E}">
        <p14:creationId xmlns:p14="http://schemas.microsoft.com/office/powerpoint/2010/main" val="3402317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34260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445105" y="1397875"/>
            <a:ext cx="7091149" cy="5264539"/>
          </a:xfrm>
          <a:prstGeom prst="rect">
            <a:avLst/>
          </a:prstGeom>
          <a:noFill/>
          <a:ln w="15875">
            <a:solidFill>
              <a:schemeClr val="tx1"/>
            </a:solidFill>
          </a:ln>
        </p:spPr>
      </p:pic>
      <p:sp>
        <p:nvSpPr>
          <p:cNvPr id="4" name="TextBox 3"/>
          <p:cNvSpPr txBox="1"/>
          <p:nvPr/>
        </p:nvSpPr>
        <p:spPr>
          <a:xfrm>
            <a:off x="7670043" y="2120400"/>
            <a:ext cx="4521957" cy="1446550"/>
          </a:xfrm>
          <a:prstGeom prst="rect">
            <a:avLst/>
          </a:prstGeom>
          <a:noFill/>
        </p:spPr>
        <p:txBody>
          <a:bodyPr wrap="square" rtlCol="0">
            <a:spAutoFit/>
          </a:bodyPr>
          <a:lstStyle/>
          <a:p>
            <a:r>
              <a:rPr lang="en-US" sz="4400" dirty="0" smtClean="0">
                <a:solidFill>
                  <a:prstClr val="white"/>
                </a:solidFill>
              </a:rPr>
              <a:t>A single student’s cluster-test results.</a:t>
            </a:r>
            <a:endParaRPr lang="en-US" sz="4400" dirty="0">
              <a:solidFill>
                <a:prstClr val="white"/>
              </a:solidFill>
            </a:endParaRPr>
          </a:p>
        </p:txBody>
      </p:sp>
    </p:spTree>
    <p:extLst>
      <p:ext uri="{BB962C8B-B14F-4D97-AF65-F5344CB8AC3E}">
        <p14:creationId xmlns:p14="http://schemas.microsoft.com/office/powerpoint/2010/main" val="884559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7982" b="11550"/>
          <a:stretch/>
        </p:blipFill>
        <p:spPr bwMode="auto">
          <a:xfrm>
            <a:off x="-1" y="0"/>
            <a:ext cx="6387922" cy="6857999"/>
          </a:xfrm>
          <a:prstGeom prst="rect">
            <a:avLst/>
          </a:prstGeom>
          <a:noFill/>
          <a:ln w="15875">
            <a:solidFill>
              <a:schemeClr val="tx1"/>
            </a:solidFill>
          </a:ln>
        </p:spPr>
      </p:pic>
      <p:sp>
        <p:nvSpPr>
          <p:cNvPr id="3" name="TextBox 2"/>
          <p:cNvSpPr txBox="1"/>
          <p:nvPr/>
        </p:nvSpPr>
        <p:spPr>
          <a:xfrm>
            <a:off x="6735651" y="2292439"/>
            <a:ext cx="5456348" cy="2123658"/>
          </a:xfrm>
          <a:prstGeom prst="rect">
            <a:avLst/>
          </a:prstGeom>
          <a:noFill/>
        </p:spPr>
        <p:txBody>
          <a:bodyPr wrap="square" rtlCol="0">
            <a:spAutoFit/>
          </a:bodyPr>
          <a:lstStyle/>
          <a:p>
            <a:r>
              <a:rPr lang="en-US" sz="4400" dirty="0" smtClean="0">
                <a:solidFill>
                  <a:prstClr val="white"/>
                </a:solidFill>
              </a:rPr>
              <a:t>A single student’s results when multiple clusters are given.</a:t>
            </a:r>
            <a:endParaRPr lang="en-US" sz="4400" dirty="0">
              <a:solidFill>
                <a:prstClr val="white"/>
              </a:solidFill>
            </a:endParaRPr>
          </a:p>
        </p:txBody>
      </p:sp>
    </p:spTree>
    <p:extLst>
      <p:ext uri="{BB962C8B-B14F-4D97-AF65-F5344CB8AC3E}">
        <p14:creationId xmlns:p14="http://schemas.microsoft.com/office/powerpoint/2010/main" val="4200461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88699" y="2047741"/>
            <a:ext cx="2803301" cy="2800767"/>
          </a:xfrm>
          <a:prstGeom prst="rect">
            <a:avLst/>
          </a:prstGeom>
          <a:noFill/>
        </p:spPr>
        <p:txBody>
          <a:bodyPr wrap="square" rtlCol="0">
            <a:spAutoFit/>
          </a:bodyPr>
          <a:lstStyle/>
          <a:p>
            <a:r>
              <a:rPr lang="en-US" sz="4400" dirty="0" smtClean="0">
                <a:solidFill>
                  <a:prstClr val="white"/>
                </a:solidFill>
              </a:rPr>
              <a:t>Single Student’s Fluency Test Scores</a:t>
            </a:r>
            <a:endParaRPr lang="en-US" sz="4400" dirty="0">
              <a:solidFill>
                <a:prstClr val="white"/>
              </a:solidFill>
            </a:endParaRPr>
          </a:p>
        </p:txBody>
      </p:sp>
      <p:pic>
        <p:nvPicPr>
          <p:cNvPr id="4" name="Picture 3"/>
          <p:cNvPicPr>
            <a:picLocks noChangeAspect="1"/>
          </p:cNvPicPr>
          <p:nvPr/>
        </p:nvPicPr>
        <p:blipFill rotWithShape="1">
          <a:blip r:embed="rId3"/>
          <a:srcRect l="58349" t="24520" r="24127" b="33184"/>
          <a:stretch/>
        </p:blipFill>
        <p:spPr>
          <a:xfrm>
            <a:off x="0" y="110029"/>
            <a:ext cx="9112242" cy="6747971"/>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237287" y="4417872"/>
            <a:ext cx="1809750" cy="333375"/>
          </a:xfrm>
          <a:prstGeom prst="rect">
            <a:avLst/>
          </a:prstGeom>
        </p:spPr>
      </p:pic>
      <p:sp>
        <p:nvSpPr>
          <p:cNvPr id="5" name="TextBox 4"/>
          <p:cNvSpPr txBox="1"/>
          <p:nvPr/>
        </p:nvSpPr>
        <p:spPr>
          <a:xfrm>
            <a:off x="237287" y="4478186"/>
            <a:ext cx="2224559" cy="307777"/>
          </a:xfrm>
          <a:prstGeom prst="rect">
            <a:avLst/>
          </a:prstGeom>
          <a:noFill/>
        </p:spPr>
        <p:txBody>
          <a:bodyPr wrap="square" rtlCol="0">
            <a:spAutoFit/>
          </a:bodyPr>
          <a:lstStyle/>
          <a:p>
            <a:r>
              <a:rPr lang="en-US" sz="1400" b="1" dirty="0" smtClean="0">
                <a:solidFill>
                  <a:prstClr val="white"/>
                </a:solidFill>
                <a:latin typeface="Arial" panose="020B0604020202020204" pitchFamily="34" charset="0"/>
                <a:cs typeface="Arial" panose="020B0604020202020204" pitchFamily="34" charset="0"/>
              </a:rPr>
              <a:t>Sub skill</a:t>
            </a:r>
            <a:endParaRPr lang="en-US" sz="1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563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6300"/>
            <a:ext cx="12192000" cy="2492990"/>
          </a:xfrm>
          <a:prstGeom prst="rect">
            <a:avLst/>
          </a:prstGeom>
          <a:noFill/>
        </p:spPr>
        <p:txBody>
          <a:bodyPr wrap="square" rtlCol="0">
            <a:spAutoFit/>
          </a:bodyPr>
          <a:lstStyle/>
          <a:p>
            <a:pPr algn="ctr"/>
            <a:r>
              <a:rPr lang="en-US" sz="4800" b="1" dirty="0" smtClean="0">
                <a:solidFill>
                  <a:schemeClr val="bg1"/>
                </a:solidFill>
              </a:rPr>
              <a:t>If you have not yet signed up for the DEAP, go to:</a:t>
            </a:r>
            <a:endParaRPr lang="en-US" sz="2000" dirty="0">
              <a:solidFill>
                <a:schemeClr val="bg1"/>
              </a:solidFill>
            </a:endParaRPr>
          </a:p>
          <a:p>
            <a:pPr algn="ctr"/>
            <a:r>
              <a:rPr lang="en-US" sz="3000" dirty="0">
                <a:solidFill>
                  <a:schemeClr val="bg1"/>
                </a:solidFill>
              </a:rPr>
              <a:t>http://www.parcconline.org/instructional-tools/diagnostics/early-adopter-program</a:t>
            </a:r>
          </a:p>
        </p:txBody>
      </p:sp>
    </p:spTree>
    <p:extLst>
      <p:ext uri="{BB962C8B-B14F-4D97-AF65-F5344CB8AC3E}">
        <p14:creationId xmlns:p14="http://schemas.microsoft.com/office/powerpoint/2010/main" val="3681710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36009"/>
            <a:ext cx="12192000" cy="1015663"/>
          </a:xfrm>
          <a:prstGeom prst="rect">
            <a:avLst/>
          </a:prstGeom>
          <a:noFill/>
        </p:spPr>
        <p:txBody>
          <a:bodyPr wrap="square" rtlCol="0">
            <a:spAutoFit/>
          </a:bodyPr>
          <a:lstStyle/>
          <a:p>
            <a:pPr algn="ctr"/>
            <a:r>
              <a:rPr lang="en-US" sz="6000" b="1" dirty="0" smtClean="0">
                <a:solidFill>
                  <a:schemeClr val="bg1"/>
                </a:solidFill>
              </a:rPr>
              <a:t>Q&amp;A</a:t>
            </a:r>
            <a:endParaRPr lang="en-US" sz="6000" dirty="0">
              <a:solidFill>
                <a:schemeClr val="bg1"/>
              </a:solidFill>
            </a:endParaRPr>
          </a:p>
        </p:txBody>
      </p:sp>
    </p:spTree>
    <p:extLst>
      <p:ext uri="{BB962C8B-B14F-4D97-AF65-F5344CB8AC3E}">
        <p14:creationId xmlns:p14="http://schemas.microsoft.com/office/powerpoint/2010/main" val="1883292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Guiding Principles for all Diagnostic Tools:</a:t>
            </a:r>
            <a:endParaRPr lang="en-US" dirty="0"/>
          </a:p>
        </p:txBody>
      </p:sp>
      <p:sp>
        <p:nvSpPr>
          <p:cNvPr id="4" name="Text Placeholder 3"/>
          <p:cNvSpPr>
            <a:spLocks noGrp="1"/>
          </p:cNvSpPr>
          <p:nvPr>
            <p:ph type="body" sz="quarter" idx="10"/>
          </p:nvPr>
        </p:nvSpPr>
        <p:spPr>
          <a:xfrm>
            <a:off x="666044" y="1200010"/>
            <a:ext cx="10927645" cy="5669280"/>
          </a:xfrm>
        </p:spPr>
        <p:txBody>
          <a:bodyPr/>
          <a:lstStyle/>
          <a:p>
            <a:r>
              <a:rPr lang="en-US" dirty="0" smtClean="0"/>
              <a:t>Ensure items provide evidence of student performance and student progress.</a:t>
            </a:r>
          </a:p>
          <a:p>
            <a:r>
              <a:rPr lang="en-US" dirty="0" smtClean="0"/>
              <a:t>Provide data to inform instruction in real time.</a:t>
            </a:r>
          </a:p>
          <a:p>
            <a:r>
              <a:rPr lang="en-US" dirty="0" smtClean="0"/>
              <a:t>Align all items in both content and cognitive complexity to other tools offered via the PARCC Assessment System.</a:t>
            </a:r>
            <a:endParaRPr lang="en-US" dirty="0"/>
          </a:p>
        </p:txBody>
      </p:sp>
    </p:spTree>
    <p:extLst>
      <p:ext uri="{BB962C8B-B14F-4D97-AF65-F5344CB8AC3E}">
        <p14:creationId xmlns:p14="http://schemas.microsoft.com/office/powerpoint/2010/main" val="183227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3776431" y="2924399"/>
            <a:ext cx="0" cy="62757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Straight Connector 9"/>
          <p:cNvSpPr/>
          <p:nvPr/>
        </p:nvSpPr>
        <p:spPr>
          <a:xfrm>
            <a:off x="1363957" y="2461030"/>
            <a:ext cx="91440" cy="1739886"/>
          </a:xfrm>
          <a:custGeom>
            <a:avLst/>
            <a:gdLst/>
            <a:ahLst/>
            <a:cxnLst/>
            <a:rect l="0" t="0" r="0" b="0"/>
            <a:pathLst>
              <a:path>
                <a:moveTo>
                  <a:pt x="45720" y="0"/>
                </a:moveTo>
                <a:lnTo>
                  <a:pt x="45720" y="1599173"/>
                </a:lnTo>
                <a:lnTo>
                  <a:pt x="55868" y="1599173"/>
                </a:lnTo>
                <a:lnTo>
                  <a:pt x="55868" y="1739886"/>
                </a:lnTo>
              </a:path>
            </a:pathLst>
          </a:custGeom>
          <a:noFill/>
        </p:spPr>
        <p:style>
          <a:lnRef idx="2">
            <a:schemeClr val="accent5">
              <a:tint val="80000"/>
              <a:hueOff val="0"/>
              <a:satOff val="0"/>
              <a:lumOff val="0"/>
              <a:alphaOff val="0"/>
            </a:schemeClr>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cxnSp>
        <p:nvCxnSpPr>
          <p:cNvPr id="52" name="Straight Connector 51"/>
          <p:cNvCxnSpPr/>
          <p:nvPr/>
        </p:nvCxnSpPr>
        <p:spPr>
          <a:xfrm>
            <a:off x="7045779" y="2924399"/>
            <a:ext cx="522514" cy="910102"/>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traight Connector 4"/>
          <p:cNvSpPr/>
          <p:nvPr/>
        </p:nvSpPr>
        <p:spPr>
          <a:xfrm>
            <a:off x="10684284" y="4593537"/>
            <a:ext cx="91440" cy="441758"/>
          </a:xfrm>
          <a:custGeom>
            <a:avLst/>
            <a:gdLst/>
            <a:ahLst/>
            <a:cxnLst/>
            <a:rect l="0" t="0" r="0" b="0"/>
            <a:pathLst>
              <a:path>
                <a:moveTo>
                  <a:pt x="45720" y="0"/>
                </a:moveTo>
                <a:lnTo>
                  <a:pt x="45720" y="441758"/>
                </a:lnTo>
              </a:path>
            </a:pathLst>
          </a:custGeom>
          <a:noFill/>
        </p:spPr>
        <p:style>
          <a:lnRef idx="2">
            <a:schemeClr val="accent5">
              <a:tint val="80000"/>
              <a:hueOff val="0"/>
              <a:satOff val="0"/>
              <a:lumOff val="0"/>
              <a:alphaOff val="0"/>
            </a:schemeClr>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4" name="Straight Connector 5"/>
          <p:cNvSpPr/>
          <p:nvPr/>
        </p:nvSpPr>
        <p:spPr>
          <a:xfrm>
            <a:off x="7765907" y="2206056"/>
            <a:ext cx="3414757" cy="580476"/>
          </a:xfrm>
          <a:custGeom>
            <a:avLst/>
            <a:gdLst/>
            <a:ahLst/>
            <a:cxnLst/>
            <a:rect l="0" t="0" r="0" b="0"/>
            <a:pathLst>
              <a:path>
                <a:moveTo>
                  <a:pt x="0" y="0"/>
                </a:moveTo>
                <a:lnTo>
                  <a:pt x="0" y="439763"/>
                </a:lnTo>
                <a:lnTo>
                  <a:pt x="2320602" y="439763"/>
                </a:lnTo>
                <a:lnTo>
                  <a:pt x="2320602" y="580476"/>
                </a:lnTo>
              </a:path>
            </a:pathLst>
          </a:custGeom>
          <a:noFill/>
        </p:spPr>
        <p:style>
          <a:lnRef idx="2">
            <a:schemeClr val="accent5">
              <a:tint val="99000"/>
              <a:hueOff val="0"/>
              <a:satOff val="0"/>
              <a:lumOff val="0"/>
              <a:alphaOff val="0"/>
            </a:schemeClr>
          </a:lnRef>
          <a:fillRef idx="0">
            <a:scrgbClr r="0" g="0" b="0"/>
          </a:fillRef>
          <a:effectRef idx="0">
            <a:schemeClr val="accent5">
              <a:tint val="99000"/>
              <a:hueOff val="0"/>
              <a:satOff val="0"/>
              <a:lumOff val="0"/>
              <a:alphaOff val="0"/>
            </a:schemeClr>
          </a:effectRef>
          <a:fontRef idx="minor">
            <a:schemeClr val="tx1">
              <a:hueOff val="0"/>
              <a:satOff val="0"/>
              <a:lumOff val="0"/>
              <a:alphaOff val="0"/>
            </a:schemeClr>
          </a:fontRef>
        </p:style>
      </p:sp>
      <p:sp>
        <p:nvSpPr>
          <p:cNvPr id="8" name="Straight Connector 9"/>
          <p:cNvSpPr/>
          <p:nvPr/>
        </p:nvSpPr>
        <p:spPr>
          <a:xfrm>
            <a:off x="1358558" y="4253444"/>
            <a:ext cx="91440" cy="1739886"/>
          </a:xfrm>
          <a:custGeom>
            <a:avLst/>
            <a:gdLst/>
            <a:ahLst/>
            <a:cxnLst/>
            <a:rect l="0" t="0" r="0" b="0"/>
            <a:pathLst>
              <a:path>
                <a:moveTo>
                  <a:pt x="45720" y="0"/>
                </a:moveTo>
                <a:lnTo>
                  <a:pt x="45720" y="1599173"/>
                </a:lnTo>
                <a:lnTo>
                  <a:pt x="55868" y="1599173"/>
                </a:lnTo>
                <a:lnTo>
                  <a:pt x="55868" y="1739886"/>
                </a:lnTo>
              </a:path>
            </a:pathLst>
          </a:custGeom>
          <a:noFill/>
        </p:spPr>
        <p:style>
          <a:lnRef idx="2">
            <a:schemeClr val="accent5">
              <a:tint val="80000"/>
              <a:hueOff val="0"/>
              <a:satOff val="0"/>
              <a:lumOff val="0"/>
              <a:alphaOff val="0"/>
            </a:schemeClr>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9" name="Straight Connector 10"/>
          <p:cNvSpPr/>
          <p:nvPr/>
        </p:nvSpPr>
        <p:spPr>
          <a:xfrm>
            <a:off x="1357347" y="4253444"/>
            <a:ext cx="91440" cy="327461"/>
          </a:xfrm>
          <a:custGeom>
            <a:avLst/>
            <a:gdLst/>
            <a:ahLst/>
            <a:cxnLst/>
            <a:rect l="0" t="0" r="0" b="0"/>
            <a:pathLst>
              <a:path>
                <a:moveTo>
                  <a:pt x="87750" y="0"/>
                </a:moveTo>
                <a:lnTo>
                  <a:pt x="87750" y="186749"/>
                </a:lnTo>
                <a:lnTo>
                  <a:pt x="45720" y="186749"/>
                </a:lnTo>
                <a:lnTo>
                  <a:pt x="45720" y="327461"/>
                </a:lnTo>
              </a:path>
            </a:pathLst>
          </a:custGeom>
          <a:noFill/>
        </p:spPr>
        <p:style>
          <a:lnRef idx="2">
            <a:schemeClr val="accent5">
              <a:tint val="80000"/>
              <a:hueOff val="0"/>
              <a:satOff val="0"/>
              <a:lumOff val="0"/>
              <a:alphaOff val="0"/>
            </a:schemeClr>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10" name="Straight Connector 11"/>
          <p:cNvSpPr/>
          <p:nvPr/>
        </p:nvSpPr>
        <p:spPr>
          <a:xfrm rot="21191106">
            <a:off x="1853296" y="2169612"/>
            <a:ext cx="4959870" cy="406932"/>
          </a:xfrm>
          <a:custGeom>
            <a:avLst/>
            <a:gdLst/>
            <a:ahLst/>
            <a:cxnLst/>
            <a:rect l="0" t="0" r="0" b="0"/>
            <a:pathLst>
              <a:path>
                <a:moveTo>
                  <a:pt x="4997980" y="603460"/>
                </a:moveTo>
                <a:lnTo>
                  <a:pt x="0" y="0"/>
                </a:lnTo>
              </a:path>
            </a:pathLst>
          </a:custGeom>
          <a:noFill/>
        </p:spPr>
        <p:style>
          <a:lnRef idx="2">
            <a:schemeClr val="accent5">
              <a:tint val="99000"/>
              <a:hueOff val="0"/>
              <a:satOff val="0"/>
              <a:lumOff val="0"/>
              <a:alphaOff val="0"/>
            </a:schemeClr>
          </a:lnRef>
          <a:fillRef idx="0">
            <a:scrgbClr r="0" g="0" b="0"/>
          </a:fillRef>
          <a:effectRef idx="0">
            <a:schemeClr val="accent5">
              <a:tint val="99000"/>
              <a:hueOff val="0"/>
              <a:satOff val="0"/>
              <a:lumOff val="0"/>
              <a:alphaOff val="0"/>
            </a:schemeClr>
          </a:effectRef>
          <a:fontRef idx="minor">
            <a:schemeClr val="tx1">
              <a:hueOff val="0"/>
              <a:satOff val="0"/>
              <a:lumOff val="0"/>
              <a:alphaOff val="0"/>
            </a:schemeClr>
          </a:fontRef>
        </p:style>
      </p:sp>
      <p:sp>
        <p:nvSpPr>
          <p:cNvPr id="11" name="Rounded Rectangle 10"/>
          <p:cNvSpPr/>
          <p:nvPr/>
        </p:nvSpPr>
        <p:spPr>
          <a:xfrm>
            <a:off x="3445261" y="1773366"/>
            <a:ext cx="4183023" cy="964526"/>
          </a:xfrm>
          <a:prstGeom prst="roundRect">
            <a:avLst>
              <a:gd name="adj" fmla="val 10000"/>
            </a:avLst>
          </a:pr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grpSp>
        <p:nvGrpSpPr>
          <p:cNvPr id="12" name="Group 11"/>
          <p:cNvGrpSpPr/>
          <p:nvPr/>
        </p:nvGrpSpPr>
        <p:grpSpPr>
          <a:xfrm>
            <a:off x="3582884" y="1959873"/>
            <a:ext cx="4183023" cy="964526"/>
            <a:chOff x="3943394" y="315880"/>
            <a:chExt cx="4183023" cy="964526"/>
          </a:xfrm>
        </p:grpSpPr>
        <p:sp>
          <p:nvSpPr>
            <p:cNvPr id="49" name="Rounded Rectangle 48"/>
            <p:cNvSpPr/>
            <p:nvPr/>
          </p:nvSpPr>
          <p:spPr>
            <a:xfrm>
              <a:off x="3943394" y="315880"/>
              <a:ext cx="4183023" cy="964526"/>
            </a:xfrm>
            <a:prstGeom prst="roundRect">
              <a:avLst>
                <a:gd name="adj" fmla="val 10000"/>
              </a:avLst>
            </a:prstGeom>
          </p:spPr>
          <p:style>
            <a:lnRef idx="2">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14"/>
            <p:cNvSpPr/>
            <p:nvPr/>
          </p:nvSpPr>
          <p:spPr>
            <a:xfrm>
              <a:off x="3971644" y="344130"/>
              <a:ext cx="4126523"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b="1" kern="1200" dirty="0" smtClean="0"/>
                <a:t>ELA Diagnostic Tools</a:t>
              </a:r>
              <a:endParaRPr lang="en-US" sz="2400" b="1" kern="1200" dirty="0"/>
            </a:p>
          </p:txBody>
        </p:sp>
      </p:grpSp>
      <p:sp>
        <p:nvSpPr>
          <p:cNvPr id="13" name="Rounded Rectangle 12"/>
          <p:cNvSpPr/>
          <p:nvPr/>
        </p:nvSpPr>
        <p:spPr>
          <a:xfrm>
            <a:off x="577702" y="2080164"/>
            <a:ext cx="1518939"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14" name="Group 13"/>
          <p:cNvGrpSpPr/>
          <p:nvPr/>
        </p:nvGrpSpPr>
        <p:grpSpPr>
          <a:xfrm>
            <a:off x="692239" y="2231739"/>
            <a:ext cx="1518939" cy="964526"/>
            <a:chOff x="277455" y="676947"/>
            <a:chExt cx="1518939" cy="964526"/>
          </a:xfrm>
        </p:grpSpPr>
        <p:sp>
          <p:nvSpPr>
            <p:cNvPr id="47" name="Rounded Rectangle 46"/>
            <p:cNvSpPr/>
            <p:nvPr/>
          </p:nvSpPr>
          <p:spPr>
            <a:xfrm>
              <a:off x="277455" y="676947"/>
              <a:ext cx="1518939"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ounded Rectangle 17"/>
            <p:cNvSpPr/>
            <p:nvPr/>
          </p:nvSpPr>
          <p:spPr>
            <a:xfrm>
              <a:off x="305705" y="705197"/>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Reading Comprehension</a:t>
              </a:r>
              <a:endParaRPr lang="en-US" sz="1600" b="1" kern="1200" dirty="0"/>
            </a:p>
          </p:txBody>
        </p:sp>
      </p:grpSp>
      <p:sp>
        <p:nvSpPr>
          <p:cNvPr id="15" name="Rounded Rectangle 14"/>
          <p:cNvSpPr/>
          <p:nvPr/>
        </p:nvSpPr>
        <p:spPr>
          <a:xfrm>
            <a:off x="535671" y="3372153"/>
            <a:ext cx="1518939" cy="964526"/>
          </a:xfrm>
          <a:prstGeom prst="roundRect">
            <a:avLst>
              <a:gd name="adj" fmla="val 10000"/>
            </a:avLst>
          </a:prstGeom>
        </p:spPr>
        <p:style>
          <a:lnRef idx="2">
            <a:schemeClr val="lt1">
              <a:hueOff val="0"/>
              <a:satOff val="0"/>
              <a:lumOff val="0"/>
              <a:alphaOff val="0"/>
            </a:schemeClr>
          </a:lnRef>
          <a:fillRef idx="1">
            <a:schemeClr val="accent5">
              <a:tint val="80000"/>
              <a:hueOff val="0"/>
              <a:satOff val="0"/>
              <a:lumOff val="0"/>
              <a:alphaOff val="0"/>
            </a:schemeClr>
          </a:fillRef>
          <a:effectRef idx="0">
            <a:schemeClr val="accent5">
              <a:tint val="80000"/>
              <a:hueOff val="0"/>
              <a:satOff val="0"/>
              <a:lumOff val="0"/>
              <a:alphaOff val="0"/>
            </a:schemeClr>
          </a:effectRef>
          <a:fontRef idx="minor">
            <a:schemeClr val="lt1"/>
          </a:fontRef>
        </p:style>
      </p:sp>
      <p:grpSp>
        <p:nvGrpSpPr>
          <p:cNvPr id="16" name="Group 15"/>
          <p:cNvGrpSpPr/>
          <p:nvPr/>
        </p:nvGrpSpPr>
        <p:grpSpPr>
          <a:xfrm>
            <a:off x="650208" y="3523727"/>
            <a:ext cx="1518939" cy="964526"/>
            <a:chOff x="235424" y="1968935"/>
            <a:chExt cx="1518939" cy="964526"/>
          </a:xfrm>
        </p:grpSpPr>
        <p:sp>
          <p:nvSpPr>
            <p:cNvPr id="45" name="Rounded Rectangle 44"/>
            <p:cNvSpPr/>
            <p:nvPr/>
          </p:nvSpPr>
          <p:spPr>
            <a:xfrm>
              <a:off x="235424" y="1968935"/>
              <a:ext cx="1518939" cy="964526"/>
            </a:xfrm>
            <a:prstGeom prst="roundRect">
              <a:avLst>
                <a:gd name="adj" fmla="val 10000"/>
              </a:avLst>
            </a:prstGeom>
          </p:spPr>
          <p:style>
            <a:lnRef idx="2">
              <a:schemeClr val="accent5">
                <a:tint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ounded Rectangle 20"/>
            <p:cNvSpPr/>
            <p:nvPr/>
          </p:nvSpPr>
          <p:spPr>
            <a:xfrm>
              <a:off x="263674" y="1997185"/>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Literary Text</a:t>
              </a:r>
              <a:endParaRPr lang="en-US" sz="1600" kern="1200" dirty="0"/>
            </a:p>
          </p:txBody>
        </p:sp>
      </p:grpSp>
      <p:sp>
        <p:nvSpPr>
          <p:cNvPr id="17" name="Rounded Rectangle 16"/>
          <p:cNvSpPr/>
          <p:nvPr/>
        </p:nvSpPr>
        <p:spPr>
          <a:xfrm>
            <a:off x="587850" y="4784577"/>
            <a:ext cx="1518939" cy="964526"/>
          </a:xfrm>
          <a:prstGeom prst="roundRect">
            <a:avLst>
              <a:gd name="adj" fmla="val 10000"/>
            </a:avLst>
          </a:prstGeom>
        </p:spPr>
        <p:style>
          <a:lnRef idx="2">
            <a:schemeClr val="lt1">
              <a:hueOff val="0"/>
              <a:satOff val="0"/>
              <a:lumOff val="0"/>
              <a:alphaOff val="0"/>
            </a:schemeClr>
          </a:lnRef>
          <a:fillRef idx="1">
            <a:schemeClr val="accent5">
              <a:tint val="80000"/>
              <a:hueOff val="0"/>
              <a:satOff val="0"/>
              <a:lumOff val="0"/>
              <a:alphaOff val="0"/>
            </a:schemeClr>
          </a:fillRef>
          <a:effectRef idx="0">
            <a:schemeClr val="accent5">
              <a:tint val="80000"/>
              <a:hueOff val="0"/>
              <a:satOff val="0"/>
              <a:lumOff val="0"/>
              <a:alphaOff val="0"/>
            </a:schemeClr>
          </a:effectRef>
          <a:fontRef idx="minor">
            <a:schemeClr val="lt1"/>
          </a:fontRef>
        </p:style>
      </p:sp>
      <p:grpSp>
        <p:nvGrpSpPr>
          <p:cNvPr id="18" name="Group 17"/>
          <p:cNvGrpSpPr/>
          <p:nvPr/>
        </p:nvGrpSpPr>
        <p:grpSpPr>
          <a:xfrm>
            <a:off x="702387" y="4936151"/>
            <a:ext cx="1518939" cy="964526"/>
            <a:chOff x="287603" y="3381359"/>
            <a:chExt cx="1518939" cy="964526"/>
          </a:xfrm>
        </p:grpSpPr>
        <p:sp>
          <p:nvSpPr>
            <p:cNvPr id="43" name="Rounded Rectangle 42"/>
            <p:cNvSpPr/>
            <p:nvPr/>
          </p:nvSpPr>
          <p:spPr>
            <a:xfrm>
              <a:off x="287603" y="3381359"/>
              <a:ext cx="1518939" cy="964526"/>
            </a:xfrm>
            <a:prstGeom prst="roundRect">
              <a:avLst>
                <a:gd name="adj" fmla="val 10000"/>
              </a:avLst>
            </a:prstGeom>
          </p:spPr>
          <p:style>
            <a:lnRef idx="2">
              <a:schemeClr val="accent5">
                <a:tint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ounded Rectangle 23"/>
            <p:cNvSpPr/>
            <p:nvPr/>
          </p:nvSpPr>
          <p:spPr>
            <a:xfrm>
              <a:off x="315853" y="3409609"/>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Informational Text</a:t>
              </a:r>
              <a:endParaRPr lang="en-US" sz="1600" kern="1200" dirty="0"/>
            </a:p>
          </p:txBody>
        </p:sp>
      </p:grpSp>
      <p:sp>
        <p:nvSpPr>
          <p:cNvPr id="19" name="Rounded Rectangle 18"/>
          <p:cNvSpPr/>
          <p:nvPr/>
        </p:nvSpPr>
        <p:spPr>
          <a:xfrm>
            <a:off x="9847484" y="2080164"/>
            <a:ext cx="1518939"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20" name="Group 19"/>
          <p:cNvGrpSpPr/>
          <p:nvPr/>
        </p:nvGrpSpPr>
        <p:grpSpPr>
          <a:xfrm>
            <a:off x="10016255" y="2240497"/>
            <a:ext cx="1518939" cy="964526"/>
            <a:chOff x="2108848" y="1567099"/>
            <a:chExt cx="1518939" cy="964526"/>
          </a:xfrm>
        </p:grpSpPr>
        <p:sp>
          <p:nvSpPr>
            <p:cNvPr id="41" name="Rounded Rectangle 40"/>
            <p:cNvSpPr/>
            <p:nvPr/>
          </p:nvSpPr>
          <p:spPr>
            <a:xfrm>
              <a:off x="2108848" y="1567099"/>
              <a:ext cx="1518939"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26"/>
            <p:cNvSpPr/>
            <p:nvPr/>
          </p:nvSpPr>
          <p:spPr>
            <a:xfrm>
              <a:off x="2137098" y="1595349"/>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Vocabulary</a:t>
              </a:r>
              <a:endParaRPr lang="en-US" sz="1600" b="1" kern="1200" dirty="0"/>
            </a:p>
          </p:txBody>
        </p:sp>
      </p:grpSp>
      <p:sp>
        <p:nvSpPr>
          <p:cNvPr id="21" name="Rounded Rectangle 20"/>
          <p:cNvSpPr/>
          <p:nvPr/>
        </p:nvSpPr>
        <p:spPr>
          <a:xfrm>
            <a:off x="9878527" y="3492894"/>
            <a:ext cx="1518939" cy="964526"/>
          </a:xfrm>
          <a:prstGeom prst="roundRect">
            <a:avLst>
              <a:gd name="adj" fmla="val 10000"/>
            </a:avLst>
          </a:prstGeom>
        </p:spPr>
        <p:style>
          <a:lnRef idx="2">
            <a:schemeClr val="lt1">
              <a:hueOff val="0"/>
              <a:satOff val="0"/>
              <a:lumOff val="0"/>
              <a:alphaOff val="0"/>
            </a:schemeClr>
          </a:lnRef>
          <a:fillRef idx="1">
            <a:schemeClr val="accent5">
              <a:tint val="80000"/>
              <a:hueOff val="0"/>
              <a:satOff val="0"/>
              <a:lumOff val="0"/>
              <a:alphaOff val="0"/>
            </a:schemeClr>
          </a:fillRef>
          <a:effectRef idx="0">
            <a:schemeClr val="accent5">
              <a:tint val="80000"/>
              <a:hueOff val="0"/>
              <a:satOff val="0"/>
              <a:lumOff val="0"/>
              <a:alphaOff val="0"/>
            </a:schemeClr>
          </a:effectRef>
          <a:fontRef idx="minor">
            <a:schemeClr val="lt1"/>
          </a:fontRef>
        </p:style>
      </p:sp>
      <p:grpSp>
        <p:nvGrpSpPr>
          <p:cNvPr id="22" name="Group 21"/>
          <p:cNvGrpSpPr/>
          <p:nvPr/>
        </p:nvGrpSpPr>
        <p:grpSpPr>
          <a:xfrm>
            <a:off x="10047298" y="3653227"/>
            <a:ext cx="1518939" cy="964526"/>
            <a:chOff x="2650272" y="3128374"/>
            <a:chExt cx="1518939" cy="964526"/>
          </a:xfrm>
        </p:grpSpPr>
        <p:sp>
          <p:nvSpPr>
            <p:cNvPr id="39" name="Rounded Rectangle 38"/>
            <p:cNvSpPr/>
            <p:nvPr/>
          </p:nvSpPr>
          <p:spPr>
            <a:xfrm>
              <a:off x="2650272" y="3128374"/>
              <a:ext cx="1518939" cy="964526"/>
            </a:xfrm>
            <a:prstGeom prst="roundRect">
              <a:avLst>
                <a:gd name="adj" fmla="val 10000"/>
              </a:avLst>
            </a:prstGeom>
          </p:spPr>
          <p:style>
            <a:lnRef idx="2">
              <a:schemeClr val="accent5">
                <a:tint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29"/>
            <p:cNvSpPr/>
            <p:nvPr/>
          </p:nvSpPr>
          <p:spPr>
            <a:xfrm>
              <a:off x="2678522" y="3156624"/>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Literary Text</a:t>
              </a:r>
              <a:endParaRPr lang="en-US" sz="1600" kern="1200" dirty="0"/>
            </a:p>
          </p:txBody>
        </p:sp>
      </p:grpSp>
      <p:sp>
        <p:nvSpPr>
          <p:cNvPr id="23" name="Rounded Rectangle 22"/>
          <p:cNvSpPr/>
          <p:nvPr/>
        </p:nvSpPr>
        <p:spPr>
          <a:xfrm>
            <a:off x="9861696" y="4903212"/>
            <a:ext cx="1518939" cy="964526"/>
          </a:xfrm>
          <a:prstGeom prst="roundRect">
            <a:avLst>
              <a:gd name="adj" fmla="val 10000"/>
            </a:avLst>
          </a:prstGeom>
        </p:spPr>
        <p:style>
          <a:lnRef idx="2">
            <a:schemeClr val="lt1">
              <a:hueOff val="0"/>
              <a:satOff val="0"/>
              <a:lumOff val="0"/>
              <a:alphaOff val="0"/>
            </a:schemeClr>
          </a:lnRef>
          <a:fillRef idx="1">
            <a:schemeClr val="accent5">
              <a:tint val="80000"/>
              <a:hueOff val="0"/>
              <a:satOff val="0"/>
              <a:lumOff val="0"/>
              <a:alphaOff val="0"/>
            </a:schemeClr>
          </a:fillRef>
          <a:effectRef idx="0">
            <a:schemeClr val="accent5">
              <a:tint val="80000"/>
              <a:hueOff val="0"/>
              <a:satOff val="0"/>
              <a:lumOff val="0"/>
              <a:alphaOff val="0"/>
            </a:schemeClr>
          </a:effectRef>
          <a:fontRef idx="minor">
            <a:schemeClr val="lt1"/>
          </a:fontRef>
        </p:style>
      </p:sp>
      <p:grpSp>
        <p:nvGrpSpPr>
          <p:cNvPr id="24" name="Group 23"/>
          <p:cNvGrpSpPr/>
          <p:nvPr/>
        </p:nvGrpSpPr>
        <p:grpSpPr>
          <a:xfrm>
            <a:off x="10030467" y="5063545"/>
            <a:ext cx="1518939" cy="964526"/>
            <a:chOff x="4506754" y="3128374"/>
            <a:chExt cx="1518939" cy="964526"/>
          </a:xfrm>
        </p:grpSpPr>
        <p:sp>
          <p:nvSpPr>
            <p:cNvPr id="37" name="Rounded Rectangle 36"/>
            <p:cNvSpPr/>
            <p:nvPr/>
          </p:nvSpPr>
          <p:spPr>
            <a:xfrm>
              <a:off x="4506754" y="3128374"/>
              <a:ext cx="1518939" cy="964526"/>
            </a:xfrm>
            <a:prstGeom prst="roundRect">
              <a:avLst>
                <a:gd name="adj" fmla="val 10000"/>
              </a:avLst>
            </a:prstGeom>
          </p:spPr>
          <p:style>
            <a:lnRef idx="2">
              <a:schemeClr val="accent5">
                <a:tint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32"/>
            <p:cNvSpPr/>
            <p:nvPr/>
          </p:nvSpPr>
          <p:spPr>
            <a:xfrm>
              <a:off x="4535004" y="3156624"/>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Informational Text</a:t>
              </a:r>
              <a:endParaRPr lang="en-US" sz="1600" kern="1200" dirty="0"/>
            </a:p>
          </p:txBody>
        </p:sp>
      </p:grpSp>
      <p:sp>
        <p:nvSpPr>
          <p:cNvPr id="25" name="Rounded Rectangle 24"/>
          <p:cNvSpPr/>
          <p:nvPr/>
        </p:nvSpPr>
        <p:spPr>
          <a:xfrm>
            <a:off x="7211365" y="3527194"/>
            <a:ext cx="1518939"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26" name="Group 25"/>
          <p:cNvGrpSpPr/>
          <p:nvPr/>
        </p:nvGrpSpPr>
        <p:grpSpPr>
          <a:xfrm>
            <a:off x="7380136" y="3687527"/>
            <a:ext cx="1518939" cy="964526"/>
            <a:chOff x="7596038" y="1860884"/>
            <a:chExt cx="1518939" cy="964526"/>
          </a:xfrm>
        </p:grpSpPr>
        <p:sp>
          <p:nvSpPr>
            <p:cNvPr id="35" name="Rounded Rectangle 34"/>
            <p:cNvSpPr/>
            <p:nvPr/>
          </p:nvSpPr>
          <p:spPr>
            <a:xfrm>
              <a:off x="7596038" y="1860884"/>
              <a:ext cx="1518939"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35"/>
            <p:cNvSpPr/>
            <p:nvPr/>
          </p:nvSpPr>
          <p:spPr>
            <a:xfrm>
              <a:off x="7624288" y="1889134"/>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Decoding</a:t>
              </a:r>
              <a:endParaRPr lang="en-US" sz="1600" b="1" kern="1200" dirty="0"/>
            </a:p>
          </p:txBody>
        </p:sp>
      </p:grpSp>
      <p:sp>
        <p:nvSpPr>
          <p:cNvPr id="27" name="Rounded Rectangle 26"/>
          <p:cNvSpPr/>
          <p:nvPr/>
        </p:nvSpPr>
        <p:spPr>
          <a:xfrm>
            <a:off x="4606247" y="5300606"/>
            <a:ext cx="1518939"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28" name="Group 27"/>
          <p:cNvGrpSpPr/>
          <p:nvPr/>
        </p:nvGrpSpPr>
        <p:grpSpPr>
          <a:xfrm>
            <a:off x="4775018" y="5460939"/>
            <a:ext cx="1518939" cy="964526"/>
            <a:chOff x="7596038" y="3267169"/>
            <a:chExt cx="1518939" cy="964526"/>
          </a:xfrm>
        </p:grpSpPr>
        <p:sp>
          <p:nvSpPr>
            <p:cNvPr id="33" name="Rounded Rectangle 32"/>
            <p:cNvSpPr/>
            <p:nvPr/>
          </p:nvSpPr>
          <p:spPr>
            <a:xfrm>
              <a:off x="7596038" y="3267169"/>
              <a:ext cx="1518939" cy="964526"/>
            </a:xfrm>
            <a:prstGeom prst="roundRect">
              <a:avLst>
                <a:gd name="adj" fmla="val 10000"/>
              </a:avLst>
            </a:prstGeom>
          </p:spPr>
          <p:style>
            <a:lnRef idx="2">
              <a:schemeClr val="accent5">
                <a:tint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1600" b="1" dirty="0" smtClean="0"/>
                <a:t>Reader Motivation Survey</a:t>
              </a:r>
              <a:endParaRPr lang="en-US" sz="1600" b="1" dirty="0"/>
            </a:p>
          </p:txBody>
        </p:sp>
        <p:sp>
          <p:nvSpPr>
            <p:cNvPr id="34" name="Rounded Rectangle 38"/>
            <p:cNvSpPr/>
            <p:nvPr/>
          </p:nvSpPr>
          <p:spPr>
            <a:xfrm>
              <a:off x="7624288" y="3295419"/>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a:p>
          </p:txBody>
        </p:sp>
      </p:grpSp>
      <p:sp>
        <p:nvSpPr>
          <p:cNvPr id="29" name="Rounded Rectangle 28"/>
          <p:cNvSpPr/>
          <p:nvPr/>
        </p:nvSpPr>
        <p:spPr>
          <a:xfrm>
            <a:off x="2932192" y="3386143"/>
            <a:ext cx="1518939"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30" name="Group 29"/>
          <p:cNvGrpSpPr/>
          <p:nvPr/>
        </p:nvGrpSpPr>
        <p:grpSpPr>
          <a:xfrm>
            <a:off x="3064099" y="3531458"/>
            <a:ext cx="1518939" cy="964526"/>
            <a:chOff x="9452520" y="1860884"/>
            <a:chExt cx="1518939" cy="964526"/>
          </a:xfrm>
        </p:grpSpPr>
        <p:sp>
          <p:nvSpPr>
            <p:cNvPr id="31" name="Rounded Rectangle 30"/>
            <p:cNvSpPr/>
            <p:nvPr/>
          </p:nvSpPr>
          <p:spPr>
            <a:xfrm>
              <a:off x="9452520" y="1860884"/>
              <a:ext cx="1518939"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1"/>
            <p:cNvSpPr/>
            <p:nvPr/>
          </p:nvSpPr>
          <p:spPr>
            <a:xfrm>
              <a:off x="9480770" y="1889134"/>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Reading </a:t>
              </a:r>
            </a:p>
            <a:p>
              <a:pPr lvl="0" algn="ctr" defTabSz="711200">
                <a:lnSpc>
                  <a:spcPct val="90000"/>
                </a:lnSpc>
                <a:spcBef>
                  <a:spcPct val="0"/>
                </a:spcBef>
                <a:spcAft>
                  <a:spcPct val="35000"/>
                </a:spcAft>
              </a:pPr>
              <a:r>
                <a:rPr lang="en-US" sz="1600" b="1" kern="1200" dirty="0" smtClean="0"/>
                <a:t>Fluency</a:t>
              </a:r>
              <a:endParaRPr lang="en-US" sz="1600" b="1" kern="1200" dirty="0"/>
            </a:p>
          </p:txBody>
        </p:sp>
      </p:grpSp>
      <p:cxnSp>
        <p:nvCxnSpPr>
          <p:cNvPr id="57" name="Straight Connector 56"/>
          <p:cNvCxnSpPr/>
          <p:nvPr/>
        </p:nvCxnSpPr>
        <p:spPr>
          <a:xfrm>
            <a:off x="5357581" y="2924399"/>
            <a:ext cx="22683" cy="2376207"/>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Straight Connector 4"/>
          <p:cNvSpPr/>
          <p:nvPr/>
        </p:nvSpPr>
        <p:spPr>
          <a:xfrm>
            <a:off x="10698965" y="3205023"/>
            <a:ext cx="91440" cy="441758"/>
          </a:xfrm>
          <a:custGeom>
            <a:avLst/>
            <a:gdLst/>
            <a:ahLst/>
            <a:cxnLst/>
            <a:rect l="0" t="0" r="0" b="0"/>
            <a:pathLst>
              <a:path>
                <a:moveTo>
                  <a:pt x="45720" y="0"/>
                </a:moveTo>
                <a:lnTo>
                  <a:pt x="45720" y="441758"/>
                </a:lnTo>
              </a:path>
            </a:pathLst>
          </a:custGeom>
          <a:noFill/>
        </p:spPr>
        <p:style>
          <a:lnRef idx="2">
            <a:schemeClr val="accent5">
              <a:tint val="80000"/>
              <a:hueOff val="0"/>
              <a:satOff val="0"/>
              <a:lumOff val="0"/>
              <a:alphaOff val="0"/>
            </a:schemeClr>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2" name="Title 1"/>
          <p:cNvSpPr>
            <a:spLocks noGrp="1"/>
          </p:cNvSpPr>
          <p:nvPr>
            <p:ph type="title"/>
          </p:nvPr>
        </p:nvSpPr>
        <p:spPr/>
        <p:txBody>
          <a:bodyPr/>
          <a:lstStyle/>
          <a:p>
            <a:r>
              <a:rPr lang="en-US" dirty="0" smtClean="0"/>
              <a:t>	The ELA Diagnostic Components</a:t>
            </a:r>
            <a:endParaRPr lang="en-US" dirty="0"/>
          </a:p>
        </p:txBody>
      </p:sp>
    </p:spTree>
    <p:extLst>
      <p:ext uri="{BB962C8B-B14F-4D97-AF65-F5344CB8AC3E}">
        <p14:creationId xmlns:p14="http://schemas.microsoft.com/office/powerpoint/2010/main" val="158435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45261" y="1773366"/>
            <a:ext cx="4183023" cy="964526"/>
          </a:xfrm>
          <a:prstGeom prst="roundRect">
            <a:avLst>
              <a:gd name="adj" fmla="val 10000"/>
            </a:avLst>
          </a:pr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grpSp>
        <p:nvGrpSpPr>
          <p:cNvPr id="12" name="Group 11"/>
          <p:cNvGrpSpPr/>
          <p:nvPr/>
        </p:nvGrpSpPr>
        <p:grpSpPr>
          <a:xfrm>
            <a:off x="3582884" y="1959873"/>
            <a:ext cx="4183023" cy="964526"/>
            <a:chOff x="3943394" y="315880"/>
            <a:chExt cx="4183023" cy="964526"/>
          </a:xfrm>
        </p:grpSpPr>
        <p:sp>
          <p:nvSpPr>
            <p:cNvPr id="49" name="Rounded Rectangle 48"/>
            <p:cNvSpPr/>
            <p:nvPr/>
          </p:nvSpPr>
          <p:spPr>
            <a:xfrm>
              <a:off x="3943394" y="315880"/>
              <a:ext cx="4183023" cy="964526"/>
            </a:xfrm>
            <a:prstGeom prst="roundRect">
              <a:avLst>
                <a:gd name="adj" fmla="val 10000"/>
              </a:avLst>
            </a:prstGeom>
          </p:spPr>
          <p:style>
            <a:lnRef idx="2">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14"/>
            <p:cNvSpPr/>
            <p:nvPr/>
          </p:nvSpPr>
          <p:spPr>
            <a:xfrm>
              <a:off x="3971644" y="344130"/>
              <a:ext cx="4126523"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b="1" kern="1200" dirty="0" smtClean="0"/>
                <a:t>Mathematics Diagnostic Tools</a:t>
              </a:r>
              <a:endParaRPr lang="en-US" sz="2400" b="1" kern="1200" dirty="0"/>
            </a:p>
          </p:txBody>
        </p:sp>
      </p:grpSp>
      <p:sp>
        <p:nvSpPr>
          <p:cNvPr id="25" name="Rounded Rectangle 24"/>
          <p:cNvSpPr/>
          <p:nvPr/>
        </p:nvSpPr>
        <p:spPr>
          <a:xfrm>
            <a:off x="7114228" y="3609383"/>
            <a:ext cx="1765805"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26" name="Group 25"/>
          <p:cNvGrpSpPr/>
          <p:nvPr/>
        </p:nvGrpSpPr>
        <p:grpSpPr>
          <a:xfrm>
            <a:off x="7267152" y="3731218"/>
            <a:ext cx="1689086" cy="964526"/>
            <a:chOff x="7225921" y="2205283"/>
            <a:chExt cx="1689086" cy="964526"/>
          </a:xfrm>
        </p:grpSpPr>
        <p:sp>
          <p:nvSpPr>
            <p:cNvPr id="35" name="Rounded Rectangle 34"/>
            <p:cNvSpPr/>
            <p:nvPr/>
          </p:nvSpPr>
          <p:spPr>
            <a:xfrm>
              <a:off x="7225921" y="2205283"/>
              <a:ext cx="1689086"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35"/>
            <p:cNvSpPr/>
            <p:nvPr/>
          </p:nvSpPr>
          <p:spPr>
            <a:xfrm>
              <a:off x="7330552" y="2283897"/>
              <a:ext cx="1479824" cy="764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kern="1200" dirty="0" smtClean="0"/>
                <a:t>Mathematics Fluency</a:t>
              </a:r>
              <a:endParaRPr lang="en-US" b="1" kern="1200" dirty="0"/>
            </a:p>
          </p:txBody>
        </p:sp>
      </p:grpSp>
      <p:sp>
        <p:nvSpPr>
          <p:cNvPr id="29" name="Rounded Rectangle 28"/>
          <p:cNvSpPr/>
          <p:nvPr/>
        </p:nvSpPr>
        <p:spPr>
          <a:xfrm>
            <a:off x="2221233" y="3609383"/>
            <a:ext cx="1820024" cy="964526"/>
          </a:xfrm>
          <a:prstGeom prst="roundRect">
            <a:avLst>
              <a:gd name="adj" fmla="val 10000"/>
            </a:avLst>
          </a:prstGeom>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grpSp>
        <p:nvGrpSpPr>
          <p:cNvPr id="30" name="Group 29"/>
          <p:cNvGrpSpPr/>
          <p:nvPr/>
        </p:nvGrpSpPr>
        <p:grpSpPr>
          <a:xfrm>
            <a:off x="2391509" y="3732859"/>
            <a:ext cx="1763948" cy="964526"/>
            <a:chOff x="9452519" y="1907589"/>
            <a:chExt cx="1518939" cy="964526"/>
          </a:xfrm>
        </p:grpSpPr>
        <p:sp>
          <p:nvSpPr>
            <p:cNvPr id="31" name="Rounded Rectangle 30"/>
            <p:cNvSpPr/>
            <p:nvPr/>
          </p:nvSpPr>
          <p:spPr>
            <a:xfrm>
              <a:off x="9452519" y="1907589"/>
              <a:ext cx="1518939" cy="964526"/>
            </a:xfrm>
            <a:prstGeom prst="roundRect">
              <a:avLst>
                <a:gd name="adj" fmla="val 10000"/>
              </a:avLst>
            </a:prstGeom>
          </p:spPr>
          <p:style>
            <a:lnRef idx="2">
              <a:schemeClr val="accent5">
                <a:tint val="99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1"/>
            <p:cNvSpPr/>
            <p:nvPr/>
          </p:nvSpPr>
          <p:spPr>
            <a:xfrm>
              <a:off x="9480737" y="1934198"/>
              <a:ext cx="1462439" cy="908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kern="1200" dirty="0" smtClean="0"/>
                <a:t>Mathematics Comprehension</a:t>
              </a:r>
            </a:p>
            <a:p>
              <a:pPr lvl="0" algn="ctr" defTabSz="711200">
                <a:lnSpc>
                  <a:spcPct val="90000"/>
                </a:lnSpc>
                <a:spcBef>
                  <a:spcPct val="0"/>
                </a:spcBef>
                <a:spcAft>
                  <a:spcPct val="35000"/>
                </a:spcAft>
              </a:pPr>
              <a:r>
                <a:rPr lang="en-US" b="1" dirty="0" smtClean="0"/>
                <a:t>(2016+)</a:t>
              </a:r>
              <a:endParaRPr lang="en-US" b="1" kern="1200" dirty="0"/>
            </a:p>
          </p:txBody>
        </p:sp>
      </p:grpSp>
      <p:sp>
        <p:nvSpPr>
          <p:cNvPr id="2" name="Title 1"/>
          <p:cNvSpPr>
            <a:spLocks noGrp="1"/>
          </p:cNvSpPr>
          <p:nvPr>
            <p:ph type="title"/>
          </p:nvPr>
        </p:nvSpPr>
        <p:spPr/>
        <p:txBody>
          <a:bodyPr/>
          <a:lstStyle/>
          <a:p>
            <a:r>
              <a:rPr lang="en-US" dirty="0" smtClean="0"/>
              <a:t>	The Mathematics Diagnostic Components</a:t>
            </a:r>
            <a:endParaRPr lang="en-US" dirty="0"/>
          </a:p>
        </p:txBody>
      </p:sp>
      <p:cxnSp>
        <p:nvCxnSpPr>
          <p:cNvPr id="56" name="Straight Connector 55"/>
          <p:cNvCxnSpPr>
            <a:stCxn id="49" idx="2"/>
            <a:endCxn id="25" idx="0"/>
          </p:cNvCxnSpPr>
          <p:nvPr/>
        </p:nvCxnSpPr>
        <p:spPr>
          <a:xfrm>
            <a:off x="5674396" y="2924399"/>
            <a:ext cx="2322735" cy="684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9" idx="2"/>
            <a:endCxn id="29" idx="0"/>
          </p:cNvCxnSpPr>
          <p:nvPr/>
        </p:nvCxnSpPr>
        <p:spPr>
          <a:xfrm flipH="1">
            <a:off x="3131245" y="2924399"/>
            <a:ext cx="2543151" cy="684984"/>
          </a:xfrm>
          <a:prstGeom prst="line">
            <a:avLst/>
          </a:prstGeom>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076122" y="5004572"/>
            <a:ext cx="1518939" cy="964526"/>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sp>
        <p:nvSpPr>
          <p:cNvPr id="65" name="Rounded Rectangle 64"/>
          <p:cNvSpPr/>
          <p:nvPr/>
        </p:nvSpPr>
        <p:spPr>
          <a:xfrm>
            <a:off x="4238656" y="5149380"/>
            <a:ext cx="1518939" cy="964526"/>
          </a:xfrm>
          <a:prstGeom prst="roundRect">
            <a:avLst>
              <a:gd name="adj" fmla="val 1000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82880" bIns="91440"/>
          <a:lstStyle/>
          <a:p>
            <a:pPr algn="ctr"/>
            <a:r>
              <a:rPr lang="en-US" sz="1700" b="1" dirty="0" smtClean="0"/>
              <a:t>Progression Tests (2016+)</a:t>
            </a:r>
            <a:endParaRPr lang="en-US" sz="1700" b="1" dirty="0"/>
          </a:p>
        </p:txBody>
      </p:sp>
      <p:sp>
        <p:nvSpPr>
          <p:cNvPr id="66" name="Rounded Rectangle 65"/>
          <p:cNvSpPr/>
          <p:nvPr/>
        </p:nvSpPr>
        <p:spPr>
          <a:xfrm>
            <a:off x="959362" y="5004572"/>
            <a:ext cx="1518939" cy="964526"/>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5">
              <a:tint val="99000"/>
              <a:hueOff val="0"/>
              <a:satOff val="0"/>
              <a:lumOff val="0"/>
              <a:alphaOff val="0"/>
            </a:schemeClr>
          </a:fillRef>
          <a:effectRef idx="0">
            <a:schemeClr val="accent5">
              <a:tint val="99000"/>
              <a:hueOff val="0"/>
              <a:satOff val="0"/>
              <a:lumOff val="0"/>
              <a:alphaOff val="0"/>
            </a:schemeClr>
          </a:effectRef>
          <a:fontRef idx="minor">
            <a:schemeClr val="lt1"/>
          </a:fontRef>
        </p:style>
      </p:sp>
      <p:sp>
        <p:nvSpPr>
          <p:cNvPr id="67" name="Rounded Rectangle 66"/>
          <p:cNvSpPr/>
          <p:nvPr/>
        </p:nvSpPr>
        <p:spPr>
          <a:xfrm>
            <a:off x="1114707" y="5120640"/>
            <a:ext cx="1502590" cy="964526"/>
          </a:xfrm>
          <a:prstGeom prst="roundRect">
            <a:avLst>
              <a:gd name="adj" fmla="val 1000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82880" bIns="91440"/>
          <a:lstStyle/>
          <a:p>
            <a:pPr algn="ctr"/>
            <a:r>
              <a:rPr lang="en-US" sz="1700" b="1" dirty="0" smtClean="0"/>
              <a:t>Cluster Tests</a:t>
            </a:r>
          </a:p>
          <a:p>
            <a:pPr algn="ctr"/>
            <a:r>
              <a:rPr lang="en-US" sz="1700" b="1" dirty="0" smtClean="0"/>
              <a:t>(2015-2016)</a:t>
            </a:r>
            <a:endParaRPr lang="en-US" sz="1700" b="1" dirty="0"/>
          </a:p>
        </p:txBody>
      </p:sp>
      <p:cxnSp>
        <p:nvCxnSpPr>
          <p:cNvPr id="69" name="Straight Connector 68"/>
          <p:cNvCxnSpPr>
            <a:stCxn id="31" idx="2"/>
            <a:endCxn id="66" idx="0"/>
          </p:cNvCxnSpPr>
          <p:nvPr/>
        </p:nvCxnSpPr>
        <p:spPr>
          <a:xfrm flipH="1">
            <a:off x="1718832" y="4697385"/>
            <a:ext cx="1554651" cy="30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1" idx="2"/>
          </p:cNvCxnSpPr>
          <p:nvPr/>
        </p:nvCxnSpPr>
        <p:spPr>
          <a:xfrm>
            <a:off x="3273483" y="4697385"/>
            <a:ext cx="1593700" cy="3172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16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90" y="0"/>
            <a:ext cx="9552709" cy="1188720"/>
          </a:xfrm>
        </p:spPr>
        <p:txBody>
          <a:bodyPr/>
          <a:lstStyle/>
          <a:p>
            <a:r>
              <a:rPr lang="en-US" dirty="0"/>
              <a:t>7</a:t>
            </a:r>
            <a:r>
              <a:rPr lang="en-US" dirty="0" smtClean="0"/>
              <a:t> Sub Tests</a:t>
            </a:r>
            <a:endParaRPr lang="en-US" dirty="0"/>
          </a:p>
        </p:txBody>
      </p:sp>
      <p:sp>
        <p:nvSpPr>
          <p:cNvPr id="4" name="Text Placeholder 3"/>
          <p:cNvSpPr>
            <a:spLocks noGrp="1"/>
          </p:cNvSpPr>
          <p:nvPr>
            <p:ph type="body" sz="quarter" idx="10"/>
          </p:nvPr>
        </p:nvSpPr>
        <p:spPr/>
        <p:txBody>
          <a:bodyPr/>
          <a:lstStyle/>
          <a:p>
            <a:r>
              <a:rPr lang="en-US" sz="2400" dirty="0" smtClean="0"/>
              <a:t>ELA/Literacy</a:t>
            </a:r>
          </a:p>
          <a:p>
            <a:pPr lvl="1"/>
            <a:r>
              <a:rPr lang="en-US" sz="2000" b="1" u="sng" dirty="0" smtClean="0"/>
              <a:t>Reading Comprehension</a:t>
            </a:r>
            <a:r>
              <a:rPr lang="en-US" sz="2000" dirty="0"/>
              <a:t>: Grades </a:t>
            </a:r>
            <a:r>
              <a:rPr lang="en-US" sz="2000" dirty="0" smtClean="0"/>
              <a:t>2-9; offers both informational </a:t>
            </a:r>
            <a:r>
              <a:rPr lang="en-US" sz="2000" dirty="0"/>
              <a:t>and </a:t>
            </a:r>
            <a:r>
              <a:rPr lang="en-US" sz="2000" dirty="0" smtClean="0"/>
              <a:t>literary texts; </a:t>
            </a:r>
          </a:p>
          <a:p>
            <a:pPr marL="457200" lvl="1" indent="0">
              <a:buNone/>
            </a:pPr>
            <a:r>
              <a:rPr lang="en-US" sz="2000" dirty="0" smtClean="0"/>
              <a:t>    focus on reading </a:t>
            </a:r>
            <a:r>
              <a:rPr lang="en-US" sz="2000" dirty="0"/>
              <a:t>standards 1-3 </a:t>
            </a:r>
            <a:endParaRPr lang="en-US" sz="2000" dirty="0" smtClean="0"/>
          </a:p>
          <a:p>
            <a:pPr lvl="1"/>
            <a:r>
              <a:rPr lang="en-US" sz="2000" b="1" u="sng" dirty="0" smtClean="0"/>
              <a:t>Vocabulary</a:t>
            </a:r>
            <a:r>
              <a:rPr lang="en-US" sz="2000" dirty="0" smtClean="0"/>
              <a:t>: Grades 2-8; Students demonstrate the ability to use context to determine word meanings in either informational or literary texts (measuring reading standard </a:t>
            </a:r>
            <a:r>
              <a:rPr lang="en-US" sz="2000" dirty="0"/>
              <a:t>4 and parts of </a:t>
            </a:r>
            <a:r>
              <a:rPr lang="en-US" sz="2000" dirty="0" smtClean="0"/>
              <a:t>language standards 4-6)</a:t>
            </a:r>
            <a:endParaRPr lang="en-US" sz="2000" dirty="0"/>
          </a:p>
          <a:p>
            <a:pPr lvl="1"/>
            <a:r>
              <a:rPr lang="en-US" sz="2000" b="1" u="sng" dirty="0" smtClean="0"/>
              <a:t>Fluency</a:t>
            </a:r>
            <a:r>
              <a:rPr lang="en-US" sz="2000" dirty="0"/>
              <a:t>: by </a:t>
            </a:r>
            <a:r>
              <a:rPr lang="en-US" sz="2000" dirty="0" smtClean="0"/>
              <a:t>grade level for grades 2-8; with opportunities to measure rate</a:t>
            </a:r>
            <a:r>
              <a:rPr lang="en-US" sz="2000" dirty="0"/>
              <a:t>, accuracy, and expression</a:t>
            </a:r>
          </a:p>
          <a:p>
            <a:pPr lvl="1"/>
            <a:r>
              <a:rPr lang="en-US" sz="2000" b="1" u="sng" dirty="0"/>
              <a:t>Decoding</a:t>
            </a:r>
            <a:r>
              <a:rPr lang="en-US" sz="2000" dirty="0" smtClean="0"/>
              <a:t>: measures phonemic awareness and phonics</a:t>
            </a:r>
          </a:p>
          <a:p>
            <a:pPr lvl="1"/>
            <a:r>
              <a:rPr lang="en-US" sz="2000" b="1" u="sng" dirty="0" smtClean="0"/>
              <a:t>Reader Motivation Survey: </a:t>
            </a:r>
            <a:r>
              <a:rPr lang="en-US" sz="2000" dirty="0" smtClean="0"/>
              <a:t>Grades 2-8; elicits information regarding student self-perception as readers and student reading preferences</a:t>
            </a:r>
            <a:endParaRPr lang="en-US" sz="2000" b="1" u="sng" dirty="0"/>
          </a:p>
          <a:p>
            <a:r>
              <a:rPr lang="en-US" sz="2400" dirty="0" smtClean="0"/>
              <a:t>Mathematics:</a:t>
            </a:r>
          </a:p>
          <a:p>
            <a:pPr lvl="1"/>
            <a:r>
              <a:rPr lang="en-US" sz="2000" b="1" u="sng" dirty="0" smtClean="0"/>
              <a:t>Comprehension</a:t>
            </a:r>
            <a:r>
              <a:rPr lang="en-US" sz="2000" dirty="0" smtClean="0"/>
              <a:t>: Grades 2-8; 49 different cluster-level subtests that can be </a:t>
            </a:r>
            <a:r>
              <a:rPr lang="en-US" sz="2000" i="1" u="sng" dirty="0" smtClean="0"/>
              <a:t>chosen by the teacher </a:t>
            </a:r>
            <a:r>
              <a:rPr lang="en-US" sz="2000" dirty="0" smtClean="0"/>
              <a:t>based on instructional needs</a:t>
            </a:r>
            <a:endParaRPr lang="en-US" sz="2000" dirty="0"/>
          </a:p>
          <a:p>
            <a:pPr lvl="1"/>
            <a:r>
              <a:rPr lang="en-US" sz="2000" b="1" u="sng" dirty="0"/>
              <a:t>Fluency</a:t>
            </a:r>
            <a:r>
              <a:rPr lang="en-US" sz="2000" dirty="0"/>
              <a:t>: Grades 2-6; </a:t>
            </a:r>
            <a:r>
              <a:rPr lang="en-US" sz="2000" dirty="0" smtClean="0"/>
              <a:t>measures include time </a:t>
            </a:r>
            <a:r>
              <a:rPr lang="en-US" sz="2000" dirty="0"/>
              <a:t>and </a:t>
            </a:r>
            <a:r>
              <a:rPr lang="en-US" sz="2000" dirty="0" smtClean="0"/>
              <a:t>accuracy for fluency skills for students who are struggling with higher order tasks</a:t>
            </a:r>
            <a:endParaRPr lang="en-US" sz="2000" dirty="0"/>
          </a:p>
        </p:txBody>
      </p:sp>
    </p:spTree>
    <p:extLst>
      <p:ext uri="{BB962C8B-B14F-4D97-AF65-F5344CB8AC3E}">
        <p14:creationId xmlns:p14="http://schemas.microsoft.com/office/powerpoint/2010/main" val="213940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Design Features</a:t>
            </a:r>
            <a:endParaRPr lang="en-US" dirty="0"/>
          </a:p>
        </p:txBody>
      </p:sp>
    </p:spTree>
    <p:extLst>
      <p:ext uri="{BB962C8B-B14F-4D97-AF65-F5344CB8AC3E}">
        <p14:creationId xmlns:p14="http://schemas.microsoft.com/office/powerpoint/2010/main" val="273256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EDEABA97-524B-4355-98FD-C5CFCCFDA7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7C9EEC9D-0466-4C2F-AFEA-950C9ACDB2B0}"/>
    </a:ext>
  </a:extLst>
</a:theme>
</file>

<file path=ppt/theme/theme3.xml><?xml version="1.0" encoding="utf-8"?>
<a:theme xmlns:a="http://schemas.openxmlformats.org/drawingml/2006/main" name="Basie Tex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4FBEBAA-FF37-4511-858B-0A3FCB2E98FD}"/>
    </a:ext>
  </a:extLst>
</a:theme>
</file>

<file path=ppt/theme/theme4.xml><?xml version="1.0" encoding="utf-8"?>
<a:theme xmlns:a="http://schemas.openxmlformats.org/drawingml/2006/main" name="Text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A29794E5-45AB-4FE6-90D4-20330B65678D}"/>
    </a:ext>
  </a:extLst>
</a:theme>
</file>

<file path=ppt/theme/theme5.xml><?xml version="1.0" encoding="utf-8"?>
<a:theme xmlns:a="http://schemas.openxmlformats.org/drawingml/2006/main" name="Text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735D2177-24C3-4D1B-A802-62443CB95B5C}"/>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72503F4-8916-422F-9912-179F895FEC66}"/>
    </a:ext>
  </a:extLst>
</a:theme>
</file>

<file path=ppt/theme/theme7.xml><?xml version="1.0" encoding="utf-8"?>
<a:theme xmlns:a="http://schemas.openxmlformats.org/drawingml/2006/main" name="1_Basie Tex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4FBEBAA-FF37-4511-858B-0A3FCB2E98FD}"/>
    </a:ext>
  </a:extLst>
</a:theme>
</file>

<file path=ppt/theme/theme8.xml><?xml version="1.0" encoding="utf-8"?>
<a:theme xmlns:a="http://schemas.openxmlformats.org/drawingml/2006/main" name="1_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672503F4-8916-422F-9912-179F895FEC66}"/>
    </a:ext>
  </a:extLst>
</a:theme>
</file>

<file path=ppt/theme/theme9.xml><?xml version="1.0" encoding="utf-8"?>
<a:theme xmlns:a="http://schemas.openxmlformats.org/drawingml/2006/main" name="1_Sub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Meeting Template" id="{1C3F7755-E0D2-49F0-91C6-7DEC669D3E01}" vid="{7C9EEC9D-0466-4C2F-AFEA-950C9ACDB2B0}"/>
    </a:ext>
  </a:extLst>
</a:theme>
</file>

<file path=docProps/app.xml><?xml version="1.0" encoding="utf-8"?>
<Properties xmlns="http://schemas.openxmlformats.org/officeDocument/2006/extended-properties" xmlns:vt="http://schemas.openxmlformats.org/officeDocument/2006/docPropsVTypes">
  <Template/>
  <TotalTime>2611</TotalTime>
  <Words>1552</Words>
  <Application>Microsoft Office PowerPoint</Application>
  <PresentationFormat>Widescreen</PresentationFormat>
  <Paragraphs>213</Paragraphs>
  <Slides>44</Slides>
  <Notes>26</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44</vt:i4>
      </vt:variant>
    </vt:vector>
  </HeadingPairs>
  <TitlesOfParts>
    <vt:vector size="59" baseType="lpstr">
      <vt:lpstr>Arial</vt:lpstr>
      <vt:lpstr>Calibri</vt:lpstr>
      <vt:lpstr>Calibri Light</vt:lpstr>
      <vt:lpstr>Helvetica Neue</vt:lpstr>
      <vt:lpstr>Lato</vt:lpstr>
      <vt:lpstr>Opening Slide</vt:lpstr>
      <vt:lpstr>Sub Title Slide</vt:lpstr>
      <vt:lpstr>Basie Text Slides</vt:lpstr>
      <vt:lpstr>Text Slide 2</vt:lpstr>
      <vt:lpstr>Text Slide 3</vt:lpstr>
      <vt:lpstr>Closing Slide</vt:lpstr>
      <vt:lpstr>1_Basie Text Slides</vt:lpstr>
      <vt:lpstr>1_Closing Slide</vt:lpstr>
      <vt:lpstr>1_Sub Title Slide</vt:lpstr>
      <vt:lpstr>Document</vt:lpstr>
      <vt:lpstr>Understanding and Using  the PARCC Diagnostic Tools A Webinar for Diagnostics Early Adopter Program Districts</vt:lpstr>
      <vt:lpstr>Objective</vt:lpstr>
      <vt:lpstr>Agenda</vt:lpstr>
      <vt:lpstr>Overview</vt:lpstr>
      <vt:lpstr>Guiding Principles for all Diagnostic Tools:</vt:lpstr>
      <vt:lpstr> The ELA Diagnostic Components</vt:lpstr>
      <vt:lpstr> The Mathematics Diagnostic Components</vt:lpstr>
      <vt:lpstr>7 Sub Tests</vt:lpstr>
      <vt:lpstr>The Design Features</vt:lpstr>
      <vt:lpstr>Reading Comprehension</vt:lpstr>
      <vt:lpstr>Reading Comprehension - Design Features of note:</vt:lpstr>
      <vt:lpstr>Reading Comprehension</vt:lpstr>
      <vt:lpstr>Reading Comprehension</vt:lpstr>
      <vt:lpstr>Vocabulary</vt:lpstr>
      <vt:lpstr>Vocabulary - Design Features of note:</vt:lpstr>
      <vt:lpstr>Vocabulary</vt:lpstr>
      <vt:lpstr>Reading Fluency</vt:lpstr>
      <vt:lpstr>Reading Fluency - Design Features of note:</vt:lpstr>
      <vt:lpstr>Reading Fluency</vt:lpstr>
      <vt:lpstr> Reading Fluency – Expression Rubric</vt:lpstr>
      <vt:lpstr>Decoding</vt:lpstr>
      <vt:lpstr>Decoding - Design Features of note:</vt:lpstr>
      <vt:lpstr>Decoding</vt:lpstr>
      <vt:lpstr>Reader Motivation Survey</vt:lpstr>
      <vt:lpstr>   Reader Motivation Survey</vt:lpstr>
      <vt:lpstr>Reader Motivation Survey  (grades 4-5 sample questions)</vt:lpstr>
      <vt:lpstr>Math Comprehension</vt:lpstr>
      <vt:lpstr>Design Features of note:</vt:lpstr>
      <vt:lpstr>Mathematics Clusters</vt:lpstr>
      <vt:lpstr>Math Comprehension – Grade 5 Task</vt:lpstr>
      <vt:lpstr>Math Fluency</vt:lpstr>
      <vt:lpstr>Design Features of note:</vt:lpstr>
      <vt:lpstr>Math Fluency – Grade 4 Tasks</vt:lpstr>
      <vt:lpstr>Reports and Instructional Decision-Making/ADSTeach Demo</vt:lpstr>
      <vt:lpstr>Individual Student Reading Comprehension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Alvarez</dc:creator>
  <cp:lastModifiedBy>Callie Riley</cp:lastModifiedBy>
  <cp:revision>136</cp:revision>
  <dcterms:created xsi:type="dcterms:W3CDTF">2015-06-05T18:44:09Z</dcterms:created>
  <dcterms:modified xsi:type="dcterms:W3CDTF">2015-12-08T23:03:35Z</dcterms:modified>
</cp:coreProperties>
</file>