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 id="2147483661" r:id="rId2"/>
    <p:sldMasterId id="2147483663" r:id="rId3"/>
  </p:sldMasterIdLst>
  <p:notesMasterIdLst>
    <p:notesMasterId r:id="rId47"/>
  </p:notesMasterIdLst>
  <p:handoutMasterIdLst>
    <p:handoutMasterId r:id="rId48"/>
  </p:handoutMasterIdLst>
  <p:sldIdLst>
    <p:sldId id="327" r:id="rId4"/>
    <p:sldId id="552" r:id="rId5"/>
    <p:sldId id="553" r:id="rId6"/>
    <p:sldId id="556" r:id="rId7"/>
    <p:sldId id="557" r:id="rId8"/>
    <p:sldId id="558" r:id="rId9"/>
    <p:sldId id="559" r:id="rId10"/>
    <p:sldId id="560" r:id="rId11"/>
    <p:sldId id="554" r:id="rId12"/>
    <p:sldId id="555" r:id="rId13"/>
    <p:sldId id="561" r:id="rId14"/>
    <p:sldId id="562" r:id="rId15"/>
    <p:sldId id="544" r:id="rId16"/>
    <p:sldId id="563" r:id="rId17"/>
    <p:sldId id="564" r:id="rId18"/>
    <p:sldId id="565" r:id="rId19"/>
    <p:sldId id="566" r:id="rId20"/>
    <p:sldId id="567" r:id="rId21"/>
    <p:sldId id="545" r:id="rId22"/>
    <p:sldId id="568" r:id="rId23"/>
    <p:sldId id="546" r:id="rId24"/>
    <p:sldId id="569" r:id="rId25"/>
    <p:sldId id="547" r:id="rId26"/>
    <p:sldId id="527" r:id="rId27"/>
    <p:sldId id="528" r:id="rId28"/>
    <p:sldId id="529" r:id="rId29"/>
    <p:sldId id="530" r:id="rId30"/>
    <p:sldId id="548" r:id="rId31"/>
    <p:sldId id="572" r:id="rId32"/>
    <p:sldId id="570" r:id="rId33"/>
    <p:sldId id="549" r:id="rId34"/>
    <p:sldId id="571" r:id="rId35"/>
    <p:sldId id="550" r:id="rId36"/>
    <p:sldId id="542" r:id="rId37"/>
    <p:sldId id="532" r:id="rId38"/>
    <p:sldId id="521" r:id="rId39"/>
    <p:sldId id="522" r:id="rId40"/>
    <p:sldId id="551" r:id="rId41"/>
    <p:sldId id="533" r:id="rId42"/>
    <p:sldId id="535" r:id="rId43"/>
    <p:sldId id="541" r:id="rId44"/>
    <p:sldId id="574" r:id="rId45"/>
    <p:sldId id="575"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ouisiana Department of Education" initials="LDoE" lastIdx="15" clrIdx="0"/>
  <p:cmAuthor id="1" name="deleteme2" initials="d" lastIdx="10" clrIdx="1"/>
  <p:cmAuthor id="2" name="Jessica Baghian" initials="" lastIdx="5" clrIdx="2"/>
  <p:cmAuthor id="3" name="Kunjan Narechania" initials="" lastIdx="28" clrIdx="3"/>
  <p:cmAuthor id="4" name="KGW" initials="" lastIdx="2" clrIdx="4"/>
  <p:cmAuthor id="5" name="Jenna Conway" initials="JC" lastIdx="1" clrIdx="5"/>
  <p:cmAuthor id="6" name="Bridget Devlin" initials="BD" lastIdx="1"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9E4C65"/>
    <a:srgbClr val="AF5D8C"/>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212" autoAdjust="0"/>
    <p:restoredTop sz="99515" autoAdjust="0"/>
  </p:normalViewPr>
  <p:slideViewPr>
    <p:cSldViewPr>
      <p:cViewPr>
        <p:scale>
          <a:sx n="90" d="100"/>
          <a:sy n="90" d="100"/>
        </p:scale>
        <p:origin x="-1184" y="-528"/>
      </p:cViewPr>
      <p:guideLst>
        <p:guide orient="horz" pos="48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90" d="100"/>
          <a:sy n="90" d="100"/>
        </p:scale>
        <p:origin x="-374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50" Type="http://schemas.openxmlformats.org/officeDocument/2006/relationships/commentAuthors" Target="commentAuthors.xml"/><Relationship Id="rId51" Type="http://schemas.openxmlformats.org/officeDocument/2006/relationships/presProps" Target="presProps.xml"/><Relationship Id="rId52" Type="http://schemas.openxmlformats.org/officeDocument/2006/relationships/viewProps" Target="viewProps.xml"/><Relationship Id="rId53" Type="http://schemas.openxmlformats.org/officeDocument/2006/relationships/theme" Target="theme/theme1.xml"/><Relationship Id="rId54" Type="http://schemas.openxmlformats.org/officeDocument/2006/relationships/tableStyles" Target="tableStyles.xml"/><Relationship Id="rId40" Type="http://schemas.openxmlformats.org/officeDocument/2006/relationships/slide" Target="slides/slide37.xml"/><Relationship Id="rId41" Type="http://schemas.openxmlformats.org/officeDocument/2006/relationships/slide" Target="slides/slide38.xml"/><Relationship Id="rId42" Type="http://schemas.openxmlformats.org/officeDocument/2006/relationships/slide" Target="slides/slide39.xml"/><Relationship Id="rId43" Type="http://schemas.openxmlformats.org/officeDocument/2006/relationships/slide" Target="slides/slide40.xml"/><Relationship Id="rId44" Type="http://schemas.openxmlformats.org/officeDocument/2006/relationships/slide" Target="slides/slide41.xml"/><Relationship Id="rId45" Type="http://schemas.openxmlformats.org/officeDocument/2006/relationships/slide" Target="slides/slide42.xml"/><Relationship Id="rId46" Type="http://schemas.openxmlformats.org/officeDocument/2006/relationships/slide" Target="slides/slide43.xml"/><Relationship Id="rId47" Type="http://schemas.openxmlformats.org/officeDocument/2006/relationships/notesMaster" Target="notesMasters/notesMaster1.xml"/><Relationship Id="rId48" Type="http://schemas.openxmlformats.org/officeDocument/2006/relationships/handoutMaster" Target="handoutMasters/handoutMaster1.xml"/><Relationship Id="rId4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Relationship Id="rId33" Type="http://schemas.openxmlformats.org/officeDocument/2006/relationships/slide" Target="slides/slide30.xml"/><Relationship Id="rId34" Type="http://schemas.openxmlformats.org/officeDocument/2006/relationships/slide" Target="slides/slide31.xml"/><Relationship Id="rId35" Type="http://schemas.openxmlformats.org/officeDocument/2006/relationships/slide" Target="slides/slide32.xml"/><Relationship Id="rId36" Type="http://schemas.openxmlformats.org/officeDocument/2006/relationships/slide" Target="slides/slide33.xml"/><Relationship Id="rId37" Type="http://schemas.openxmlformats.org/officeDocument/2006/relationships/slide" Target="slides/slide34.xml"/><Relationship Id="rId38" Type="http://schemas.openxmlformats.org/officeDocument/2006/relationships/slide" Target="slides/slide35.xml"/><Relationship Id="rId39" Type="http://schemas.openxmlformats.org/officeDocument/2006/relationships/slide" Target="slides/slide3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86DFC0B-0794-4AFD-BD8A-181E06725F27}" type="datetimeFigureOut">
              <a:rPr lang="en-US" smtClean="0"/>
              <a:t>12/10/14</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CD0207C-B002-435E-99D1-C3D69078E972}" type="slidenum">
              <a:rPr lang="en-US" smtClean="0"/>
              <a:t>‹#›</a:t>
            </a:fld>
            <a:endParaRPr lang="en-US" dirty="0"/>
          </a:p>
        </p:txBody>
      </p:sp>
    </p:spTree>
    <p:extLst>
      <p:ext uri="{BB962C8B-B14F-4D97-AF65-F5344CB8AC3E}">
        <p14:creationId xmlns:p14="http://schemas.microsoft.com/office/powerpoint/2010/main" val="32909246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41CA6CE-8A7F-4E37-A715-9178284F6F81}" type="datetimeFigureOut">
              <a:rPr lang="en-US" smtClean="0"/>
              <a:t>12/10/14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7D4113-607C-4C8C-A317-57A1D107AA5D}" type="slidenum">
              <a:rPr lang="en-US" smtClean="0"/>
              <a:t>‹#›</a:t>
            </a:fld>
            <a:endParaRPr lang="en-US" dirty="0"/>
          </a:p>
        </p:txBody>
      </p:sp>
    </p:spTree>
    <p:extLst>
      <p:ext uri="{BB962C8B-B14F-4D97-AF65-F5344CB8AC3E}">
        <p14:creationId xmlns:p14="http://schemas.microsoft.com/office/powerpoint/2010/main" val="200128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7D4113-607C-4C8C-A317-57A1D107AA5D}"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22598276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7D4113-607C-4C8C-A317-57A1D107AA5D}" type="slidenum">
              <a:rPr lang="en-US" smtClean="0"/>
              <a:t>13</a:t>
            </a:fld>
            <a:endParaRPr lang="en-US" dirty="0"/>
          </a:p>
        </p:txBody>
      </p:sp>
    </p:spTree>
    <p:extLst>
      <p:ext uri="{BB962C8B-B14F-4D97-AF65-F5344CB8AC3E}">
        <p14:creationId xmlns:p14="http://schemas.microsoft.com/office/powerpoint/2010/main" val="18732373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7D4113-607C-4C8C-A317-57A1D107AA5D}" type="slidenum">
              <a:rPr lang="en-US" smtClean="0"/>
              <a:t>14</a:t>
            </a:fld>
            <a:endParaRPr lang="en-US" dirty="0"/>
          </a:p>
        </p:txBody>
      </p:sp>
    </p:spTree>
    <p:extLst>
      <p:ext uri="{BB962C8B-B14F-4D97-AF65-F5344CB8AC3E}">
        <p14:creationId xmlns:p14="http://schemas.microsoft.com/office/powerpoint/2010/main" val="8385007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7D4113-607C-4C8C-A317-57A1D107AA5D}" type="slidenum">
              <a:rPr lang="en-US" smtClean="0"/>
              <a:t>17</a:t>
            </a:fld>
            <a:endParaRPr lang="en-US" dirty="0"/>
          </a:p>
        </p:txBody>
      </p:sp>
    </p:spTree>
    <p:extLst>
      <p:ext uri="{BB962C8B-B14F-4D97-AF65-F5344CB8AC3E}">
        <p14:creationId xmlns:p14="http://schemas.microsoft.com/office/powerpoint/2010/main" val="22331843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7D4113-607C-4C8C-A317-57A1D107AA5D}" type="slidenum">
              <a:rPr lang="en-US" smtClean="0"/>
              <a:t>19</a:t>
            </a:fld>
            <a:endParaRPr lang="en-US" dirty="0"/>
          </a:p>
        </p:txBody>
      </p:sp>
    </p:spTree>
    <p:extLst>
      <p:ext uri="{BB962C8B-B14F-4D97-AF65-F5344CB8AC3E}">
        <p14:creationId xmlns:p14="http://schemas.microsoft.com/office/powerpoint/2010/main" val="18732373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7D4113-607C-4C8C-A317-57A1D107AA5D}" type="slidenum">
              <a:rPr lang="en-US" smtClean="0"/>
              <a:t>21</a:t>
            </a:fld>
            <a:endParaRPr lang="en-US" dirty="0"/>
          </a:p>
        </p:txBody>
      </p:sp>
    </p:spTree>
    <p:extLst>
      <p:ext uri="{BB962C8B-B14F-4D97-AF65-F5344CB8AC3E}">
        <p14:creationId xmlns:p14="http://schemas.microsoft.com/office/powerpoint/2010/main" val="18732373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7D4113-607C-4C8C-A317-57A1D107AA5D}" type="slidenum">
              <a:rPr lang="en-US" smtClean="0"/>
              <a:t>22</a:t>
            </a:fld>
            <a:endParaRPr lang="en-US" dirty="0"/>
          </a:p>
        </p:txBody>
      </p:sp>
    </p:spTree>
    <p:extLst>
      <p:ext uri="{BB962C8B-B14F-4D97-AF65-F5344CB8AC3E}">
        <p14:creationId xmlns:p14="http://schemas.microsoft.com/office/powerpoint/2010/main" val="10823148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7D4113-607C-4C8C-A317-57A1D107AA5D}" type="slidenum">
              <a:rPr lang="en-US" smtClean="0"/>
              <a:t>23</a:t>
            </a:fld>
            <a:endParaRPr lang="en-US" dirty="0"/>
          </a:p>
        </p:txBody>
      </p:sp>
    </p:spTree>
    <p:extLst>
      <p:ext uri="{BB962C8B-B14F-4D97-AF65-F5344CB8AC3E}">
        <p14:creationId xmlns:p14="http://schemas.microsoft.com/office/powerpoint/2010/main" val="18732373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7D4113-607C-4C8C-A317-57A1D107AA5D}" type="slidenum">
              <a:rPr lang="en-US" smtClean="0"/>
              <a:t>28</a:t>
            </a:fld>
            <a:endParaRPr lang="en-US" dirty="0"/>
          </a:p>
        </p:txBody>
      </p:sp>
    </p:spTree>
    <p:extLst>
      <p:ext uri="{BB962C8B-B14F-4D97-AF65-F5344CB8AC3E}">
        <p14:creationId xmlns:p14="http://schemas.microsoft.com/office/powerpoint/2010/main" val="18732373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7D4113-607C-4C8C-A317-57A1D107AA5D}" type="slidenum">
              <a:rPr lang="en-US" smtClean="0"/>
              <a:t>31</a:t>
            </a:fld>
            <a:endParaRPr lang="en-US" dirty="0"/>
          </a:p>
        </p:txBody>
      </p:sp>
    </p:spTree>
    <p:extLst>
      <p:ext uri="{BB962C8B-B14F-4D97-AF65-F5344CB8AC3E}">
        <p14:creationId xmlns:p14="http://schemas.microsoft.com/office/powerpoint/2010/main" val="18732373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ddd</a:t>
            </a:r>
            <a:endParaRPr lang="en-US" dirty="0"/>
          </a:p>
        </p:txBody>
      </p:sp>
      <p:sp>
        <p:nvSpPr>
          <p:cNvPr id="4" name="Slide Number Placeholder 3"/>
          <p:cNvSpPr>
            <a:spLocks noGrp="1"/>
          </p:cNvSpPr>
          <p:nvPr>
            <p:ph type="sldNum" sz="quarter" idx="10"/>
          </p:nvPr>
        </p:nvSpPr>
        <p:spPr/>
        <p:txBody>
          <a:bodyPr/>
          <a:lstStyle/>
          <a:p>
            <a:fld id="{0A7D4113-607C-4C8C-A317-57A1D107AA5D}" type="slidenum">
              <a:rPr lang="en-US" smtClean="0"/>
              <a:t>32</a:t>
            </a:fld>
            <a:endParaRPr lang="en-US" dirty="0"/>
          </a:p>
        </p:txBody>
      </p:sp>
    </p:spTree>
    <p:extLst>
      <p:ext uri="{BB962C8B-B14F-4D97-AF65-F5344CB8AC3E}">
        <p14:creationId xmlns:p14="http://schemas.microsoft.com/office/powerpoint/2010/main" val="26461893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7D4113-607C-4C8C-A317-57A1D107AA5D}" type="slidenum">
              <a:rPr lang="en-US" smtClean="0"/>
              <a:t>2</a:t>
            </a:fld>
            <a:endParaRPr lang="en-US" dirty="0"/>
          </a:p>
        </p:txBody>
      </p:sp>
    </p:spTree>
    <p:extLst>
      <p:ext uri="{BB962C8B-B14F-4D97-AF65-F5344CB8AC3E}">
        <p14:creationId xmlns:p14="http://schemas.microsoft.com/office/powerpoint/2010/main" val="18732373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7D4113-607C-4C8C-A317-57A1D107AA5D}" type="slidenum">
              <a:rPr lang="en-US" smtClean="0"/>
              <a:t>33</a:t>
            </a:fld>
            <a:endParaRPr lang="en-US" dirty="0"/>
          </a:p>
        </p:txBody>
      </p:sp>
    </p:spTree>
    <p:extLst>
      <p:ext uri="{BB962C8B-B14F-4D97-AF65-F5344CB8AC3E}">
        <p14:creationId xmlns:p14="http://schemas.microsoft.com/office/powerpoint/2010/main" val="18732373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7D4113-607C-4C8C-A317-57A1D107AA5D}" type="slidenum">
              <a:rPr lang="en-US" smtClean="0"/>
              <a:t>38</a:t>
            </a:fld>
            <a:endParaRPr lang="en-US" dirty="0"/>
          </a:p>
        </p:txBody>
      </p:sp>
    </p:spTree>
    <p:extLst>
      <p:ext uri="{BB962C8B-B14F-4D97-AF65-F5344CB8AC3E}">
        <p14:creationId xmlns:p14="http://schemas.microsoft.com/office/powerpoint/2010/main" val="18732373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7D4113-607C-4C8C-A317-57A1D107AA5D}" type="slidenum">
              <a:rPr lang="en-US" smtClean="0"/>
              <a:t>42</a:t>
            </a:fld>
            <a:endParaRPr lang="en-US" dirty="0"/>
          </a:p>
        </p:txBody>
      </p:sp>
    </p:spTree>
    <p:extLst>
      <p:ext uri="{BB962C8B-B14F-4D97-AF65-F5344CB8AC3E}">
        <p14:creationId xmlns:p14="http://schemas.microsoft.com/office/powerpoint/2010/main" val="18732373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7D4113-607C-4C8C-A317-57A1D107AA5D}" type="slidenum">
              <a:rPr lang="en-US" smtClean="0"/>
              <a:t>43</a:t>
            </a:fld>
            <a:endParaRPr lang="en-US" dirty="0"/>
          </a:p>
        </p:txBody>
      </p:sp>
    </p:spTree>
    <p:extLst>
      <p:ext uri="{BB962C8B-B14F-4D97-AF65-F5344CB8AC3E}">
        <p14:creationId xmlns:p14="http://schemas.microsoft.com/office/powerpoint/2010/main" val="18732373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7D4113-607C-4C8C-A317-57A1D107AA5D}"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29459926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7D4113-607C-4C8C-A317-57A1D107AA5D}"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29459926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7D4113-607C-4C8C-A317-57A1D107AA5D}"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29459926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7D4113-607C-4C8C-A317-57A1D107AA5D}" type="slidenum">
              <a:rPr lang="en-US" smtClean="0">
                <a:solidFill>
                  <a:prstClr val="black"/>
                </a:solidFill>
                <a:latin typeface="Calibri"/>
              </a:rPr>
              <a:pPr/>
              <a:t>6</a:t>
            </a:fld>
            <a:endParaRPr lang="en-US" dirty="0">
              <a:solidFill>
                <a:prstClr val="black"/>
              </a:solidFill>
              <a:latin typeface="Calibri"/>
            </a:endParaRPr>
          </a:p>
        </p:txBody>
      </p:sp>
    </p:spTree>
    <p:extLst>
      <p:ext uri="{BB962C8B-B14F-4D97-AF65-F5344CB8AC3E}">
        <p14:creationId xmlns:p14="http://schemas.microsoft.com/office/powerpoint/2010/main" val="8385007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7D4113-607C-4C8C-A317-57A1D107AA5D}" type="slidenum">
              <a:rPr lang="en-US" smtClean="0"/>
              <a:pPr/>
              <a:t>9</a:t>
            </a:fld>
            <a:endParaRPr lang="en-US" dirty="0"/>
          </a:p>
        </p:txBody>
      </p:sp>
    </p:spTree>
    <p:extLst>
      <p:ext uri="{BB962C8B-B14F-4D97-AF65-F5344CB8AC3E}">
        <p14:creationId xmlns:p14="http://schemas.microsoft.com/office/powerpoint/2010/main" val="29459926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7D4113-607C-4C8C-A317-57A1D107AA5D}" type="slidenum">
              <a:rPr lang="en-US" smtClean="0"/>
              <a:pPr/>
              <a:t>10</a:t>
            </a:fld>
            <a:endParaRPr lang="en-US" dirty="0"/>
          </a:p>
        </p:txBody>
      </p:sp>
    </p:spTree>
    <p:extLst>
      <p:ext uri="{BB962C8B-B14F-4D97-AF65-F5344CB8AC3E}">
        <p14:creationId xmlns:p14="http://schemas.microsoft.com/office/powerpoint/2010/main" val="29459926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7D4113-607C-4C8C-A317-57A1D107AA5D}" type="slidenum">
              <a:rPr lang="en-US" smtClean="0">
                <a:solidFill>
                  <a:prstClr val="black"/>
                </a:solidFill>
              </a:rPr>
              <a:pPr/>
              <a:t>11</a:t>
            </a:fld>
            <a:endParaRPr lang="en-US" dirty="0">
              <a:solidFill>
                <a:prstClr val="black"/>
              </a:solidFill>
            </a:endParaRPr>
          </a:p>
        </p:txBody>
      </p:sp>
    </p:spTree>
    <p:extLst>
      <p:ext uri="{BB962C8B-B14F-4D97-AF65-F5344CB8AC3E}">
        <p14:creationId xmlns:p14="http://schemas.microsoft.com/office/powerpoint/2010/main" val="29459926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0" y="0"/>
            <a:ext cx="9144000" cy="1066800"/>
          </a:xfrm>
          <a:prstGeom prst="rect">
            <a:avLst/>
          </a:prstGeom>
        </p:spPr>
        <p:txBody>
          <a:bodyPr anchor="ctr"/>
          <a:lstStyle>
            <a:lvl1pPr>
              <a:defRPr sz="3000">
                <a:solidFill>
                  <a:schemeClr val="bg1"/>
                </a:solidFill>
                <a:latin typeface="Chalkduster" pitchFamily="66" charset="0"/>
              </a:defRPr>
            </a:lvl1pPr>
          </a:lstStyle>
          <a:p>
            <a:r>
              <a:rPr lang="en-US" dirty="0" smtClean="0"/>
              <a:t>CLICK TO EDIT MASTER TITLE STYLE</a:t>
            </a:r>
            <a:endParaRPr lang="en-US" dirty="0"/>
          </a:p>
        </p:txBody>
      </p:sp>
      <p:sp>
        <p:nvSpPr>
          <p:cNvPr id="10" name="Slide Number Placeholder 5"/>
          <p:cNvSpPr>
            <a:spLocks noGrp="1"/>
          </p:cNvSpPr>
          <p:nvPr>
            <p:ph type="sldNum" sz="quarter" idx="4"/>
          </p:nvPr>
        </p:nvSpPr>
        <p:spPr>
          <a:xfrm>
            <a:off x="7010400" y="6553200"/>
            <a:ext cx="2133600" cy="342899"/>
          </a:xfrm>
          <a:prstGeom prst="rect">
            <a:avLst/>
          </a:prstGeom>
        </p:spPr>
        <p:txBody>
          <a:bodyPr vert="horz" lIns="91440" tIns="45720" rIns="91440" bIns="45720" rtlCol="0" anchor="ctr"/>
          <a:lstStyle>
            <a:lvl1pPr algn="r">
              <a:defRPr sz="1200">
                <a:solidFill>
                  <a:schemeClr val="tx1">
                    <a:tint val="75000"/>
                  </a:schemeClr>
                </a:solidFill>
                <a:latin typeface="Steinem" pitchFamily="2" charset="0"/>
              </a:defRPr>
            </a:lvl1pPr>
          </a:lstStyle>
          <a:p>
            <a:fld id="{79BA4B8F-8B3F-4B52-9164-AF2CA95F68ED}" type="slidenum">
              <a:rPr lang="en-US" smtClean="0"/>
              <a:pPr/>
              <a:t>‹#›</a:t>
            </a:fld>
            <a:endParaRPr lang="en-US" dirty="0"/>
          </a:p>
        </p:txBody>
      </p:sp>
      <p:sp>
        <p:nvSpPr>
          <p:cNvPr id="11" name="Footer Placeholder 4"/>
          <p:cNvSpPr>
            <a:spLocks noGrp="1"/>
          </p:cNvSpPr>
          <p:nvPr>
            <p:ph type="ftr" sz="quarter" idx="3"/>
          </p:nvPr>
        </p:nvSpPr>
        <p:spPr>
          <a:xfrm>
            <a:off x="152400" y="6553200"/>
            <a:ext cx="2895600" cy="342899"/>
          </a:xfrm>
          <a:prstGeom prst="rect">
            <a:avLst/>
          </a:prstGeom>
          <a:noFill/>
        </p:spPr>
        <p:txBody>
          <a:bodyPr/>
          <a:lstStyle>
            <a:lvl1pPr>
              <a:defRPr sz="1800">
                <a:solidFill>
                  <a:schemeClr val="bg2">
                    <a:lumMod val="50000"/>
                  </a:schemeClr>
                </a:solidFill>
                <a:latin typeface="Chalkduster" pitchFamily="66" charset="0"/>
              </a:defRPr>
            </a:lvl1pPr>
          </a:lstStyle>
          <a:p>
            <a:r>
              <a:rPr lang="en-US" dirty="0" smtClean="0"/>
              <a:t>Louisiana Believes</a:t>
            </a:r>
            <a:endParaRPr lang="en-US" dirty="0"/>
          </a:p>
        </p:txBody>
      </p:sp>
      <p:sp>
        <p:nvSpPr>
          <p:cNvPr id="4" name="Content Placeholder 3"/>
          <p:cNvSpPr>
            <a:spLocks noGrp="1"/>
          </p:cNvSpPr>
          <p:nvPr>
            <p:ph sz="quarter" idx="10"/>
          </p:nvPr>
        </p:nvSpPr>
        <p:spPr>
          <a:xfrm>
            <a:off x="152400" y="1295400"/>
            <a:ext cx="8839200" cy="5105400"/>
          </a:xfrm>
        </p:spPr>
        <p:txBody>
          <a:bodyPr/>
          <a:lstStyle/>
          <a:p>
            <a:pPr lvl="0"/>
            <a:r>
              <a:rPr lang="en-US" dirty="0" smtClean="0"/>
              <a:t>Click to edit Master text styles</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val="3709181523"/>
      </p:ext>
    </p:extLst>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569035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46939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870804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0" y="0"/>
            <a:ext cx="9144000" cy="1066800"/>
          </a:xfrm>
          <a:prstGeom prst="rect">
            <a:avLst/>
          </a:prstGeom>
        </p:spPr>
        <p:txBody>
          <a:bodyPr anchor="ctr"/>
          <a:lstStyle>
            <a:lvl1pPr>
              <a:defRPr sz="3000">
                <a:solidFill>
                  <a:schemeClr val="bg1"/>
                </a:solidFill>
                <a:latin typeface="Chalkduster" pitchFamily="66" charset="0"/>
              </a:defRPr>
            </a:lvl1pPr>
          </a:lstStyle>
          <a:p>
            <a:r>
              <a:rPr lang="en-US" dirty="0" smtClean="0"/>
              <a:t>CLICK TO EDIT MASTER TITLE STYLE</a:t>
            </a:r>
            <a:endParaRPr lang="en-US" dirty="0"/>
          </a:p>
        </p:txBody>
      </p:sp>
      <p:sp>
        <p:nvSpPr>
          <p:cNvPr id="10" name="Slide Number Placeholder 5"/>
          <p:cNvSpPr>
            <a:spLocks noGrp="1"/>
          </p:cNvSpPr>
          <p:nvPr>
            <p:ph type="sldNum" sz="quarter" idx="4"/>
          </p:nvPr>
        </p:nvSpPr>
        <p:spPr>
          <a:xfrm>
            <a:off x="7010400" y="6553200"/>
            <a:ext cx="2133600" cy="342899"/>
          </a:xfrm>
          <a:prstGeom prst="rect">
            <a:avLst/>
          </a:prstGeom>
        </p:spPr>
        <p:txBody>
          <a:bodyPr vert="horz" lIns="91440" tIns="45720" rIns="91440" bIns="45720" rtlCol="0" anchor="ctr"/>
          <a:lstStyle>
            <a:lvl1pPr algn="r">
              <a:defRPr sz="1200">
                <a:solidFill>
                  <a:schemeClr val="tx1">
                    <a:tint val="75000"/>
                  </a:schemeClr>
                </a:solidFill>
                <a:latin typeface="Steinem" pitchFamily="2" charset="0"/>
              </a:defRPr>
            </a:lvl1pPr>
          </a:lstStyle>
          <a:p>
            <a:fld id="{79BA4B8F-8B3F-4B52-9164-AF2CA95F68ED}" type="slidenum">
              <a:rPr lang="en-US" smtClean="0"/>
              <a:pPr/>
              <a:t>‹#›</a:t>
            </a:fld>
            <a:endParaRPr lang="en-US" dirty="0"/>
          </a:p>
        </p:txBody>
      </p:sp>
      <p:sp>
        <p:nvSpPr>
          <p:cNvPr id="11" name="Footer Placeholder 4"/>
          <p:cNvSpPr>
            <a:spLocks noGrp="1"/>
          </p:cNvSpPr>
          <p:nvPr>
            <p:ph type="ftr" sz="quarter" idx="3"/>
          </p:nvPr>
        </p:nvSpPr>
        <p:spPr>
          <a:xfrm>
            <a:off x="152400" y="6553200"/>
            <a:ext cx="2895600" cy="342899"/>
          </a:xfrm>
          <a:prstGeom prst="rect">
            <a:avLst/>
          </a:prstGeom>
          <a:noFill/>
        </p:spPr>
        <p:txBody>
          <a:bodyPr/>
          <a:lstStyle>
            <a:lvl1pPr>
              <a:defRPr sz="1800">
                <a:solidFill>
                  <a:schemeClr val="bg2">
                    <a:lumMod val="50000"/>
                  </a:schemeClr>
                </a:solidFill>
                <a:latin typeface="Chalkduster" pitchFamily="66" charset="0"/>
              </a:defRPr>
            </a:lvl1pPr>
          </a:lstStyle>
          <a:p>
            <a:r>
              <a:rPr lang="en-US" dirty="0" smtClean="0"/>
              <a:t>Louisiana Believes</a:t>
            </a:r>
            <a:endParaRPr lang="en-US" dirty="0"/>
          </a:p>
        </p:txBody>
      </p:sp>
      <p:sp>
        <p:nvSpPr>
          <p:cNvPr id="4" name="Content Placeholder 3"/>
          <p:cNvSpPr>
            <a:spLocks noGrp="1"/>
          </p:cNvSpPr>
          <p:nvPr>
            <p:ph sz="quarter" idx="10"/>
          </p:nvPr>
        </p:nvSpPr>
        <p:spPr>
          <a:xfrm>
            <a:off x="152400" y="1295400"/>
            <a:ext cx="8839200" cy="5105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val="421868480"/>
      </p:ext>
    </p:extLst>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4" Type="http://schemas.openxmlformats.org/officeDocument/2006/relationships/image" Target="../media/image1.png"/><Relationship Id="rId5"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4" Type="http://schemas.openxmlformats.org/officeDocument/2006/relationships/image" Target="../media/image3.png"/><Relationship Id="rId1" Type="http://schemas.openxmlformats.org/officeDocument/2006/relationships/slideLayout" Target="../slideLayouts/slideLayout4.xml"/><Relationship Id="rId2"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Chalkboard-Box-Header.png"/>
          <p:cNvPicPr>
            <a:picLocks noChangeAspect="1"/>
          </p:cNvPicPr>
          <p:nvPr userDrawn="1"/>
        </p:nvPicPr>
        <p:blipFill>
          <a:blip r:embed="rId4" cstate="print"/>
          <a:stretch>
            <a:fillRect/>
          </a:stretch>
        </p:blipFill>
        <p:spPr>
          <a:xfrm>
            <a:off x="0" y="0"/>
            <a:ext cx="9144000" cy="1270000"/>
          </a:xfrm>
          <a:prstGeom prst="rect">
            <a:avLst/>
          </a:prstGeom>
        </p:spPr>
      </p:pic>
      <p:pic>
        <p:nvPicPr>
          <p:cNvPr id="8" name="Picture 7" descr="Chalkboard-Box-Footer-Blue.png"/>
          <p:cNvPicPr>
            <a:picLocks noChangeAspect="1"/>
          </p:cNvPicPr>
          <p:nvPr userDrawn="1"/>
        </p:nvPicPr>
        <p:blipFill>
          <a:blip r:embed="rId5" cstate="print"/>
          <a:stretch>
            <a:fillRect/>
          </a:stretch>
        </p:blipFill>
        <p:spPr>
          <a:xfrm>
            <a:off x="0" y="6477000"/>
            <a:ext cx="9144000" cy="419099"/>
          </a:xfrm>
          <a:prstGeom prst="rect">
            <a:avLst/>
          </a:prstGeom>
        </p:spPr>
      </p:pic>
      <p:sp>
        <p:nvSpPr>
          <p:cNvPr id="3" name="Text Placeholder 2"/>
          <p:cNvSpPr>
            <a:spLocks noGrp="1"/>
          </p:cNvSpPr>
          <p:nvPr>
            <p:ph type="body" idx="1"/>
          </p:nvPr>
        </p:nvSpPr>
        <p:spPr>
          <a:xfrm>
            <a:off x="152400" y="1295400"/>
            <a:ext cx="8839200" cy="51054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sz="quarter" idx="4"/>
          </p:nvPr>
        </p:nvSpPr>
        <p:spPr>
          <a:xfrm>
            <a:off x="7010400" y="6553200"/>
            <a:ext cx="2133600" cy="342899"/>
          </a:xfrm>
          <a:prstGeom prst="rect">
            <a:avLst/>
          </a:prstGeom>
        </p:spPr>
        <p:txBody>
          <a:bodyPr vert="horz" lIns="91440" tIns="45720" rIns="91440" bIns="45720" rtlCol="0" anchor="ctr"/>
          <a:lstStyle>
            <a:lvl1pPr algn="r">
              <a:defRPr sz="1200">
                <a:solidFill>
                  <a:schemeClr val="tx1">
                    <a:tint val="75000"/>
                  </a:schemeClr>
                </a:solidFill>
                <a:latin typeface="Steinem" pitchFamily="2" charset="0"/>
              </a:defRPr>
            </a:lvl1pPr>
          </a:lstStyle>
          <a:p>
            <a:fld id="{79BA4B8F-8B3F-4B52-9164-AF2CA95F68ED}" type="slidenum">
              <a:rPr lang="en-US" smtClean="0"/>
              <a:pPr/>
              <a:t>‹#›</a:t>
            </a:fld>
            <a:endParaRPr lang="en-US" dirty="0"/>
          </a:p>
        </p:txBody>
      </p:sp>
      <p:sp>
        <p:nvSpPr>
          <p:cNvPr id="9" name="Footer Placeholder 4"/>
          <p:cNvSpPr>
            <a:spLocks noGrp="1"/>
          </p:cNvSpPr>
          <p:nvPr>
            <p:ph type="ftr" sz="quarter" idx="3"/>
          </p:nvPr>
        </p:nvSpPr>
        <p:spPr>
          <a:xfrm>
            <a:off x="152400" y="6553200"/>
            <a:ext cx="2895600" cy="342899"/>
          </a:xfrm>
          <a:prstGeom prst="rect">
            <a:avLst/>
          </a:prstGeom>
          <a:noFill/>
        </p:spPr>
        <p:txBody>
          <a:bodyPr/>
          <a:lstStyle>
            <a:lvl1pPr>
              <a:defRPr sz="1800">
                <a:solidFill>
                  <a:schemeClr val="bg2">
                    <a:lumMod val="50000"/>
                  </a:schemeClr>
                </a:solidFill>
                <a:latin typeface="Chalkduster" pitchFamily="66" charset="0"/>
              </a:defRPr>
            </a:lvl1pPr>
          </a:lstStyle>
          <a:p>
            <a:r>
              <a:rPr lang="en-US" dirty="0" smtClean="0"/>
              <a:t>Louisiana Believes</a:t>
            </a:r>
            <a:endParaRPr lang="en-US" dirty="0"/>
          </a:p>
        </p:txBody>
      </p:sp>
    </p:spTree>
    <p:extLst>
      <p:ext uri="{BB962C8B-B14F-4D97-AF65-F5344CB8AC3E}">
        <p14:creationId xmlns:p14="http://schemas.microsoft.com/office/powerpoint/2010/main" val="4261257264"/>
      </p:ext>
    </p:extLst>
  </p:cSld>
  <p:clrMap bg1="lt1" tx1="dk1" bg2="lt2" tx2="dk2" accent1="accent1" accent2="accent2" accent3="accent3" accent4="accent4" accent5="accent5" accent6="accent6" hlink="hlink" folHlink="folHlink"/>
  <p:sldLayoutIdLst>
    <p:sldLayoutId id="2147483650" r:id="rId1"/>
    <p:sldLayoutId id="2147483668" r:id="rId2"/>
  </p:sldLayoutIdLst>
  <p:timing>
    <p:tnLst>
      <p:par>
        <p:cTn xmlns:p14="http://schemas.microsoft.com/office/powerpoint/2010/main" id="1" dur="indefinite" restart="never" nodeType="tmRoot"/>
      </p:par>
    </p:tn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230188" indent="-230188" algn="l" defTabSz="914400" rtl="0" eaLnBrk="1" latinLnBrk="0" hangingPunct="1">
        <a:spcBef>
          <a:spcPct val="20000"/>
        </a:spcBef>
        <a:buFont typeface="Arial" pitchFamily="34" charset="0"/>
        <a:buChar char="•"/>
        <a:defRPr sz="3200" kern="1200">
          <a:solidFill>
            <a:schemeClr val="tx1"/>
          </a:solidFill>
          <a:latin typeface="+mj-lt"/>
          <a:ea typeface="+mn-ea"/>
          <a:cs typeface="+mn-cs"/>
        </a:defRPr>
      </a:lvl1pPr>
      <a:lvl2pPr marL="461963" indent="-231775" algn="l" defTabSz="914400" rtl="0" eaLnBrk="1" latinLnBrk="0" hangingPunct="1">
        <a:spcBef>
          <a:spcPct val="20000"/>
        </a:spcBef>
        <a:buFont typeface="Arial" pitchFamily="34" charset="0"/>
        <a:buChar char="•"/>
        <a:defRPr sz="2800" kern="1200">
          <a:solidFill>
            <a:schemeClr val="tx1"/>
          </a:solidFill>
          <a:latin typeface="+mj-lt"/>
          <a:ea typeface="+mn-ea"/>
          <a:cs typeface="+mn-cs"/>
        </a:defRPr>
      </a:lvl2pPr>
      <a:lvl3pPr marL="684213" indent="-222250" algn="l" defTabSz="914400" rtl="0" eaLnBrk="1" latinLnBrk="0" hangingPunct="1">
        <a:spcBef>
          <a:spcPct val="20000"/>
        </a:spcBef>
        <a:buFont typeface="Arial" pitchFamily="34" charset="0"/>
        <a:buChar char="•"/>
        <a:defRPr sz="2400" kern="1200">
          <a:solidFill>
            <a:schemeClr val="tx1"/>
          </a:solidFill>
          <a:latin typeface="+mj-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75045651"/>
      </p:ext>
    </p:extLst>
  </p:cSld>
  <p:clrMap bg1="lt1" tx1="dk1" bg2="lt2" tx2="dk2" accent1="accent1" accent2="accent2" accent3="accent3" accent4="accent4" accent5="accent5" accent6="accent6" hlink="hlink" folHlink="folHlink"/>
  <p:sldLayoutIdLst>
    <p:sldLayoutId id="2147483662" r:id="rId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4" cstate="print"/>
          <a:srcRect/>
          <a:stretch>
            <a:fillRect/>
          </a:stretch>
        </p:blipFill>
        <p:spPr bwMode="auto">
          <a:xfrm>
            <a:off x="0" y="2743200"/>
            <a:ext cx="9144000" cy="1752600"/>
          </a:xfrm>
          <a:prstGeom prst="rect">
            <a:avLst/>
          </a:prstGeom>
          <a:noFill/>
          <a:ln w="9525">
            <a:noFill/>
            <a:miter lim="800000"/>
            <a:headEnd/>
            <a:tailEnd/>
          </a:ln>
        </p:spPr>
      </p:pic>
    </p:spTree>
    <p:extLst>
      <p:ext uri="{BB962C8B-B14F-4D97-AF65-F5344CB8AC3E}">
        <p14:creationId xmlns:p14="http://schemas.microsoft.com/office/powerpoint/2010/main" val="110323085"/>
      </p:ext>
    </p:extLst>
  </p:cSld>
  <p:clrMap bg1="lt1" tx1="dk1" bg2="lt2" tx2="dk2" accent1="accent1" accent2="accent2" accent3="accent3" accent4="accent4" accent5="accent5" accent6="accent6" hlink="hlink" folHlink="folHlink"/>
  <p:sldLayoutIdLst>
    <p:sldLayoutId id="2147483664" r:id="rId1"/>
    <p:sldLayoutId id="2147483667" r:id="rId2"/>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 Id="rId3"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hyperlink" Target="https://www.louisianabelieves.com/docs/default-source/assessment/pnp-2014-15.pdf?sfvrsn=4" TargetMode="External"/><Relationship Id="rId4" Type="http://schemas.openxmlformats.org/officeDocument/2006/relationships/hyperlink" Target="http://www.louisianabelieves.com/resources/library/assessment" TargetMode="External"/><Relationship Id="rId5" Type="http://schemas.openxmlformats.org/officeDocument/2006/relationships/hyperlink" Target="http://www.parcconline.org/parcc-accessibility-features-and-accommodations-manual" TargetMode="External"/><Relationship Id="rId6" Type="http://schemas.openxmlformats.org/officeDocument/2006/relationships/hyperlink" Target="http://www.louisianabelieves.com/docs/default-source/assessment/personal-needs-profile-webinar.pdf" TargetMode="External"/><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1" Type="http://schemas.openxmlformats.org/officeDocument/2006/relationships/hyperlink" Target="http://www.louisianabelieves.com/resources/library/k-12-math-year-long-planning" TargetMode="External"/><Relationship Id="rId12" Type="http://schemas.openxmlformats.org/officeDocument/2006/relationships/hyperlink" Target="http://www.louisianabelieves.com/resources/library/k-12-ela-year-long-planning" TargetMode="External"/><Relationship Id="rId13" Type="http://schemas.openxmlformats.org/officeDocument/2006/relationships/hyperlink" Target="http://www.parcconline.org/parcc-accessibility-features-and-accommodations-manual" TargetMode="External"/><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hyperlink" Target="https://louisianaschools.adobeconnect.com/dtc/" TargetMode="External"/><Relationship Id="rId4" Type="http://schemas.openxmlformats.org/officeDocument/2006/relationships/hyperlink" Target="http://www.louisianabelieves.com/resources/classroom-support-toolbox/teacher-support-toolbox/collaboration-teacher-leadership" TargetMode="External"/><Relationship Id="rId5" Type="http://schemas.openxmlformats.org/officeDocument/2006/relationships/hyperlink" Target="http://www.louisianabelieves.com/newsroom/newsletters" TargetMode="External"/><Relationship Id="rId6" Type="http://schemas.openxmlformats.org/officeDocument/2006/relationships/hyperlink" Target="http://www.louisianabelieves.com/resources/library/louisiana-teacher-leaders" TargetMode="External"/><Relationship Id="rId7" Type="http://schemas.openxmlformats.org/officeDocument/2006/relationships/hyperlink" Target="http://www.louisianabelieves.com/assessment/eagle" TargetMode="External"/><Relationship Id="rId8" Type="http://schemas.openxmlformats.org/officeDocument/2006/relationships/hyperlink" Target="http://www.louisianabelieves.com/resources/library/assessment-guidance-2014-2015" TargetMode="External"/><Relationship Id="rId9" Type="http://schemas.openxmlformats.org/officeDocument/2006/relationships/hyperlink" Target="http://www.louisianabelieves.com/resources/classroom-support-toolbox/teacher-support-toolbox/end-of-year-assessments" TargetMode="External"/><Relationship Id="rId10" Type="http://schemas.openxmlformats.org/officeDocument/2006/relationships/hyperlink" Target="http://www.parcconline.org/practice-tests"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louisianabelieves.com/resources/classroom-support-toolbox/district-support-toolbox/assessment-curriculum" TargetMode="External"/><Relationship Id="rId4" Type="http://schemas.openxmlformats.org/officeDocument/2006/relationships/hyperlink" Target="https://www.louisianabelieves.com/docs/default-source/assessment/parcc-faq.pdf" TargetMode="External"/><Relationship Id="rId5" Type="http://schemas.openxmlformats.org/officeDocument/2006/relationships/hyperlink" Target="https://www.louisianabelieves.com/resources/library/assessment" TargetMode="External"/><Relationship Id="rId6" Type="http://schemas.openxmlformats.org/officeDocument/2006/relationships/hyperlink" Target="https://louisianaschools.adobeconnect.com/dtc/" TargetMode="External"/><Relationship Id="rId1" Type="http://schemas.openxmlformats.org/officeDocument/2006/relationships/slideLayout" Target="../slideLayouts/slideLayout1.xml"/><Relationship Id="rId2" Type="http://schemas.openxmlformats.org/officeDocument/2006/relationships/hyperlink" Target="http://www.louisianabelieves.com/resources/library/assessment-guidance-2014-2015"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3" Type="http://schemas.openxmlformats.org/officeDocument/2006/relationships/hyperlink" Target="https://www.surveymonkey.com/s/districtcollab" TargetMode="External"/><Relationship Id="rId4" Type="http://schemas.openxmlformats.org/officeDocument/2006/relationships/hyperlink" Target="mailto:Whitney.Whealdon@la.gov" TargetMode="External"/><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mailto:louisianateacherleaders@la.gov"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www.louisianabelieves.com/resources/classroom-support-toolbox/teacher-support-toolbox/year-long-scope-sequence-resources" TargetMode="External"/><Relationship Id="rId3" Type="http://schemas.openxmlformats.org/officeDocument/2006/relationships/hyperlink" Target="http://www.louisianabelieves.com/resources/library/teacher-support-toolbox-library"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hyperlink" Target="http://www.louisianabelieves.com/assessment/eagle"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louisianabelieves.com/assessment/eagle" TargetMode="External"/><Relationship Id="rId4" Type="http://schemas.openxmlformats.org/officeDocument/2006/relationships/hyperlink" Target="http://www.louisianabelieves.com/resources/library/teacher-support-toolbox-library" TargetMode="External"/><Relationship Id="rId1" Type="http://schemas.openxmlformats.org/officeDocument/2006/relationships/slideLayout" Target="../slideLayouts/slideLayout1.xml"/><Relationship Id="rId2" Type="http://schemas.openxmlformats.org/officeDocument/2006/relationships/hyperlink" Target="https://www.surveymonkey.com/s/districtcollab"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hyperlink" Target="http://www.louisianabelieves.com/resources/library/assessment" TargetMode="External"/><Relationship Id="rId4" Type="http://schemas.openxmlformats.org/officeDocument/2006/relationships/hyperlink" Target="http://www.louisianabelieves.com/docs/default-source/assessment/k-8-progress-point-fact-sheet.pdf" TargetMode="External"/><Relationship Id="rId5" Type="http://schemas.openxmlformats.org/officeDocument/2006/relationships/hyperlink" Target="http://www.louisianabelieves.com/docs/default-source/assessment/jump-start-accountability-fact-sheet.pdf" TargetMode="External"/><Relationship Id="rId6" Type="http://schemas.openxmlformats.org/officeDocument/2006/relationships/hyperlink" Target="mailto:assessment@la.gov" TargetMode="External"/><Relationship Id="rId1" Type="http://schemas.openxmlformats.org/officeDocument/2006/relationships/slideLayout" Target="../slideLayouts/slideLayout1.xml"/><Relationship Id="rId2" Type="http://schemas.openxmlformats.org/officeDocument/2006/relationships/hyperlink" Target="http://www.louisianabelieves.com/docs/default-source/assessment/2014-15-accountability-overview.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22.xml.rels><?xml version="1.0" encoding="UTF-8" standalone="yes"?>
<Relationships xmlns="http://schemas.openxmlformats.org/package/2006/relationships"><Relationship Id="rId3" Type="http://schemas.openxmlformats.org/officeDocument/2006/relationships/hyperlink" Target="http://www.louisianabelieves.com/resources/library/early-childhood" TargetMode="External"/><Relationship Id="rId4" Type="http://schemas.openxmlformats.org/officeDocument/2006/relationships/hyperlink" Target="http://www.louisianabelieves.com/docs/default-source/early-childhood/2014-policy-blueprint-one-pager---coordinated-enrollment.pdf?sfvrsn=6" TargetMode="External"/><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5.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lacourses.net/" TargetMode="External"/><Relationship Id="rId3" Type="http://schemas.openxmlformats.org/officeDocument/2006/relationships/hyperlink" Target="mailto:SCA@La.Gov"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www.louisianabelieves.com/docs/default-source/links-for-newsletters/partners-in-preparation-survey-report.pdf?sfvrsn=6" TargetMode="External"/><Relationship Id="rId3" Type="http://schemas.openxmlformats.org/officeDocument/2006/relationships/hyperlink" Target="http://www.louisianabelieves.com/teaching/believe-and-prepare"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hyperlink" Target="http://www.louisianabelieves.com/docs/default-source/teacher-toolbox-resources/louisiana-mock-dashboard.pdf?sfvrsn=2"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34.xml.rels><?xml version="1.0" encoding="UTF-8" standalone="yes"?>
<Relationships xmlns="http://schemas.openxmlformats.org/package/2006/relationships"><Relationship Id="rId3" Type="http://schemas.openxmlformats.org/officeDocument/2006/relationships/hyperlink" Target="https://www.boarddocs.com/la/bese/Board.nsf/files/9R3LYC1A58D5/$file/AGII_6-2_Bulletin_1530.LAA1%20eligiblity%20criteriaDec14.pdf" TargetMode="External"/><Relationship Id="rId4" Type="http://schemas.openxmlformats.org/officeDocument/2006/relationships/hyperlink" Target="https://www.boarddocs.com/la/bese/Board.nsf/files/9R3LWW18D169/$file/AGII_4-2_2014-2015%20BESE%20TOPS%20Tech%20Package%20Final.pdf" TargetMode="External"/><Relationship Id="rId5" Type="http://schemas.openxmlformats.org/officeDocument/2006/relationships/hyperlink" Target="https://www.boarddocs.com/la/bese/Board.nsf/files/9R3LX6190C72/$file/AGII_4-3_CourseChoice_BESE%20Dec14.pdf" TargetMode="External"/><Relationship Id="rId6" Type="http://schemas.openxmlformats.org/officeDocument/2006/relationships/hyperlink" Target="http://www.louisianabelieves.com/docs/default-source/links-for-newsletters/december-bese-meeting.pdf?sfvrsn=2" TargetMode="External"/><Relationship Id="rId1" Type="http://schemas.openxmlformats.org/officeDocument/2006/relationships/slideLayout" Target="../slideLayouts/slideLayout1.xml"/><Relationship Id="rId2" Type="http://schemas.openxmlformats.org/officeDocument/2006/relationships/hyperlink" Target="https://www.boarddocs.com/la/bese/Board.nsf/files/9RJ83G7E7025/$file/AGII_6-3_Bulletin%20137%20with%20amendments%20approved%20at%20December%202014%20meeting.pdf"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www.louisianabelieves.com/docs/default-source/academics/act-833-series-graduation-webinar.pdf" TargetMode="External"/><Relationship Id="rId3" Type="http://schemas.openxmlformats.org/officeDocument/2006/relationships/hyperlink" Target="http://www.louisianabelieves.com/docs/default-source/academics/act-833-promotion-webinar.pdf"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wwwprd1.doa.louisiana.gov/OSP/LaPAC/agency/pdf/5850400.pdf" TargetMode="External"/><Relationship Id="rId4" Type="http://schemas.openxmlformats.org/officeDocument/2006/relationships/hyperlink" Target="http://www.osfa.la.gov/MainSitePDFs/T2014-06.pdf" TargetMode="External"/><Relationship Id="rId5" Type="http://schemas.openxmlformats.org/officeDocument/2006/relationships/hyperlink" Target="http://www.louisianabelieves.com/docs/default-source/data-management/parental-consent-guidance.pdf?sfvrsn=4" TargetMode="External"/><Relationship Id="rId6" Type="http://schemas.openxmlformats.org/officeDocument/2006/relationships/hyperlink" Target="http://www.louisianabelieves.com/docs/default-source/data-management/contract-addendum.pdf?sfvrsn=2" TargetMode="External"/><Relationship Id="rId1" Type="http://schemas.openxmlformats.org/officeDocument/2006/relationships/slideLayout" Target="../slideLayouts/slideLayout1.xml"/><Relationship Id="rId2" Type="http://schemas.openxmlformats.org/officeDocument/2006/relationships/hyperlink" Target="http://www.louisianabelieves.com/docs/default-source/data-management/act837677guidance.pdf?sfvrsn=2"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www.louisianabelieves.com/docs/default-source/data-management/studentprivacy-agreementsrequirementsharing.pdf?sfvrsn=2" TargetMode="External"/><Relationship Id="rId3" Type="http://schemas.openxmlformats.org/officeDocument/2006/relationships/hyperlink" Target="mailto:Kim.Nesmith@la.gov"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1" Type="http://schemas.openxmlformats.org/officeDocument/2006/relationships/hyperlink" Target="https://www.louisianabelieves.com/docs/default-source/assessment/lep-accommodations-form-2014-15.pdf" TargetMode="External"/><Relationship Id="rId12" Type="http://schemas.openxmlformats.org/officeDocument/2006/relationships/hyperlink" Target="http://www.louisianabelieves.com/resources/library/assessment" TargetMode="External"/><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hyperlink" Target="https://louisianaschools.adobeconnect.com/dtc/" TargetMode="External"/><Relationship Id="rId4" Type="http://schemas.openxmlformats.org/officeDocument/2006/relationships/hyperlink" Target="http://www.louisianabelieves.com/resources/library/assessment-guidance-2014-2015" TargetMode="External"/><Relationship Id="rId5" Type="http://schemas.openxmlformats.org/officeDocument/2006/relationships/hyperlink" Target="http://www.louisianabelieves.com/resources/classroom-support-toolbox/district-support-toolbox/assessment-curriculum" TargetMode="External"/><Relationship Id="rId6" Type="http://schemas.openxmlformats.org/officeDocument/2006/relationships/hyperlink" Target="https://www.louisianabelieves.com/docs/default-source/assessment/parcc-faq.pdf" TargetMode="External"/><Relationship Id="rId7" Type="http://schemas.openxmlformats.org/officeDocument/2006/relationships/hyperlink" Target="http://www.parcconline.org/parcc-accessibility-features-and-accommodations-manual" TargetMode="External"/><Relationship Id="rId8" Type="http://schemas.openxmlformats.org/officeDocument/2006/relationships/hyperlink" Target="https://www.louisianabelieves.com/docs/default-source/assessment/parcc-accessibility-accommodations-quick-guide.pdf" TargetMode="External"/><Relationship Id="rId9" Type="http://schemas.openxmlformats.org/officeDocument/2006/relationships/hyperlink" Target="http://www.louisianabelieves.com/docs/default-source/assessment/pnp-2014-15.pdf" TargetMode="External"/><Relationship Id="rId10" Type="http://schemas.openxmlformats.org/officeDocument/2006/relationships/hyperlink" Target="http://www.louisianabelieves.com/docs/default-source/assessment/personal-needs-profile-webinar.pdf"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mailto:Nancy.Hicks@la.gov"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mailto:John.Hanley@la.gov"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www.louisianabelieves.com/resources/library/assessment-guidance-2014-2015" TargetMode="External"/><Relationship Id="rId4" Type="http://schemas.openxmlformats.org/officeDocument/2006/relationships/hyperlink" Target="http://www.louisianabelieves.com/resources/classroom-support-toolbox/district-support-toolbox/assessment-curriculum" TargetMode="External"/><Relationship Id="rId5" Type="http://schemas.openxmlformats.org/officeDocument/2006/relationships/hyperlink" Target="https://www.louisianabelieves.com/docs/default-source/assessment/parcc-faq.pdf" TargetMode="External"/><Relationship Id="rId6" Type="http://schemas.openxmlformats.org/officeDocument/2006/relationships/hyperlink" Target="https://www.louisianabelieves.com/resources/library/assessment" TargetMode="External"/><Relationship Id="rId7" Type="http://schemas.openxmlformats.org/officeDocument/2006/relationships/hyperlink" Target="https://louisianaschools.adobeconnect.com/dtc/" TargetMode="External"/><Relationship Id="rId8" Type="http://schemas.openxmlformats.org/officeDocument/2006/relationships/hyperlink" Target="https://www.surveymonkey.com/s/districtcollab" TargetMode="External"/><Relationship Id="rId9" Type="http://schemas.openxmlformats.org/officeDocument/2006/relationships/hyperlink" Target="http://www.louisianabelieves.com/assessment/eagle" TargetMode="External"/><Relationship Id="rId10" Type="http://schemas.openxmlformats.org/officeDocument/2006/relationships/hyperlink" Target="http://www.louisianabelieves.com/resources/library/teacher-support-toolbox-library" TargetMode="External"/><Relationship Id="rId11" Type="http://schemas.openxmlformats.org/officeDocument/2006/relationships/slide" Target="slide20.xml"/><Relationship Id="rId1" Type="http://schemas.openxmlformats.org/officeDocument/2006/relationships/slideLayout" Target="../slideLayouts/slideLayout1.xml"/><Relationship Id="rId2" Type="http://schemas.openxmlformats.org/officeDocument/2006/relationships/notesSlide" Target="../notesSlides/notesSlide2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s>
</file>

<file path=ppt/slides/_rels/slide5.xml.rels><?xml version="1.0" encoding="UTF-8" standalone="yes"?>
<Relationships xmlns="http://schemas.openxmlformats.org/package/2006/relationships"><Relationship Id="rId3" Type="http://schemas.openxmlformats.org/officeDocument/2006/relationships/hyperlink" Target="http://www.louisianabelieves.com/resources/library/assessment-guidance-2014-2015" TargetMode="External"/><Relationship Id="rId4" Type="http://schemas.openxmlformats.org/officeDocument/2006/relationships/hyperlink" Target="mailto:assessment@la.gov" TargetMode="External"/><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hyperlink" Target="http://www.louisianabelieves.com/resources/classroom-support-toolbox/district-support-toolbox/assessment-curriculu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louisianabelieves.com/resources/library/assessment"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louisianaschools.adobeconnect.com/dtc/"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143" y="0"/>
            <a:ext cx="9144000" cy="6858000"/>
          </a:xfrm>
          <a:prstGeom prst="rect">
            <a:avLst/>
          </a:prstGeom>
        </p:spPr>
      </p:pic>
      <p:sp>
        <p:nvSpPr>
          <p:cNvPr id="4" name="Rectangle 3"/>
          <p:cNvSpPr/>
          <p:nvPr/>
        </p:nvSpPr>
        <p:spPr>
          <a:xfrm>
            <a:off x="533400" y="3617641"/>
            <a:ext cx="8077200" cy="1015663"/>
          </a:xfrm>
          <a:prstGeom prst="rect">
            <a:avLst/>
          </a:prstGeom>
        </p:spPr>
        <p:txBody>
          <a:bodyPr wrap="square" anchor="ctr">
            <a:spAutoFit/>
          </a:bodyPr>
          <a:lstStyle/>
          <a:p>
            <a:pPr algn="ctr"/>
            <a:r>
              <a:rPr lang="en-US" sz="3000" b="1" spc="300" dirty="0" smtClean="0">
                <a:latin typeface="Steinem" pitchFamily="2" charset="0"/>
                <a:ea typeface="Steinem Unicode" pitchFamily="18" charset="2"/>
                <a:cs typeface="Steinem Unicode" pitchFamily="18" charset="2"/>
              </a:rPr>
              <a:t>District Planning Call</a:t>
            </a:r>
          </a:p>
          <a:p>
            <a:pPr algn="ctr"/>
            <a:r>
              <a:rPr lang="en-US" sz="3000" b="1" spc="300" smtClean="0">
                <a:latin typeface="Steinem" pitchFamily="2" charset="0"/>
                <a:ea typeface="Steinem Unicode" pitchFamily="18" charset="2"/>
                <a:cs typeface="Steinem Unicode" pitchFamily="18" charset="2"/>
              </a:rPr>
              <a:t>December 10, </a:t>
            </a:r>
            <a:r>
              <a:rPr lang="en-US" sz="3000" b="1" spc="300" dirty="0" smtClean="0">
                <a:latin typeface="Steinem" pitchFamily="2" charset="0"/>
                <a:ea typeface="Steinem Unicode" pitchFamily="18" charset="2"/>
                <a:cs typeface="Steinem Unicode" pitchFamily="18" charset="2"/>
              </a:rPr>
              <a:t>2014</a:t>
            </a:r>
            <a:endParaRPr lang="en-US" sz="3000" b="1" spc="300" dirty="0">
              <a:latin typeface="Steinem" pitchFamily="2" charset="0"/>
              <a:ea typeface="Steinem Unicode" pitchFamily="18" charset="2"/>
              <a:cs typeface="Steinem Unicode" pitchFamily="18" charset="2"/>
            </a:endParaRPr>
          </a:p>
        </p:txBody>
      </p:sp>
    </p:spTree>
    <p:extLst>
      <p:ext uri="{BB962C8B-B14F-4D97-AF65-F5344CB8AC3E}">
        <p14:creationId xmlns:p14="http://schemas.microsoft.com/office/powerpoint/2010/main" val="264367327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fld id="{79BA4B8F-8B3F-4B52-9164-AF2CA95F68ED}" type="slidenum">
              <a:rPr lang="en-US" smtClean="0">
                <a:solidFill>
                  <a:prstClr val="black">
                    <a:tint val="75000"/>
                  </a:prstClr>
                </a:solidFill>
              </a:rPr>
              <a:pPr/>
              <a:t>10</a:t>
            </a:fld>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r>
              <a:rPr lang="en-US" dirty="0" smtClean="0">
                <a:solidFill>
                  <a:srgbClr val="EEECE1">
                    <a:lumMod val="50000"/>
                  </a:srgbClr>
                </a:solidFill>
              </a:rPr>
              <a:t>Louisiana Believes</a:t>
            </a:r>
            <a:endParaRPr lang="en-US" dirty="0">
              <a:solidFill>
                <a:srgbClr val="EEECE1">
                  <a:lumMod val="50000"/>
                </a:srgbClr>
              </a:solidFill>
            </a:endParaRPr>
          </a:p>
        </p:txBody>
      </p:sp>
      <p:sp>
        <p:nvSpPr>
          <p:cNvPr id="5" name="Content Placeholder 4"/>
          <p:cNvSpPr>
            <a:spLocks noGrp="1"/>
          </p:cNvSpPr>
          <p:nvPr>
            <p:ph sz="quarter" idx="10"/>
          </p:nvPr>
        </p:nvSpPr>
        <p:spPr>
          <a:xfrm>
            <a:off x="152400" y="1219200"/>
            <a:ext cx="8915400" cy="5257800"/>
          </a:xfrm>
        </p:spPr>
        <p:txBody>
          <a:bodyPr>
            <a:noAutofit/>
          </a:bodyPr>
          <a:lstStyle/>
          <a:p>
            <a:pPr marL="0" indent="0">
              <a:buNone/>
            </a:pPr>
            <a:r>
              <a:rPr lang="en-US" sz="1600" b="1" dirty="0" smtClean="0"/>
              <a:t>Providing Accessibility Features to Students</a:t>
            </a:r>
          </a:p>
          <a:p>
            <a:r>
              <a:rPr lang="en-US" sz="1600" dirty="0" smtClean="0"/>
              <a:t>Accessibility features are available to</a:t>
            </a:r>
            <a:r>
              <a:rPr lang="en-US" sz="1600" b="1" dirty="0" smtClean="0"/>
              <a:t> all </a:t>
            </a:r>
            <a:r>
              <a:rPr lang="en-US" sz="1600" dirty="0" smtClean="0"/>
              <a:t>students and increase access without subverting the purpose of the assessment.</a:t>
            </a:r>
          </a:p>
          <a:p>
            <a:r>
              <a:rPr lang="en-US" sz="1600" dirty="0" smtClean="0"/>
              <a:t>Some of these features must be predetermined and documented on IEP, IAP, LEP, or *Personal Needs Profile* (PNP)</a:t>
            </a:r>
            <a:r>
              <a:rPr lang="en-US" sz="1600" dirty="0"/>
              <a:t> </a:t>
            </a:r>
            <a:r>
              <a:rPr lang="en-US" sz="1600" dirty="0" smtClean="0"/>
              <a:t>forms.</a:t>
            </a:r>
          </a:p>
          <a:p>
            <a:r>
              <a:rPr lang="en-US" sz="1600" dirty="0" smtClean="0"/>
              <a:t>All forms for accommodations and accessibility features should be completed at least 30 days prior to the assessment window.</a:t>
            </a:r>
          </a:p>
          <a:p>
            <a:pPr marL="0" indent="0">
              <a:buNone/>
            </a:pPr>
            <a:endParaRPr lang="en-US" sz="1600" dirty="0"/>
          </a:p>
          <a:p>
            <a:pPr marL="0" indent="0">
              <a:buNone/>
            </a:pPr>
            <a:r>
              <a:rPr lang="en-US" sz="1600" b="1" dirty="0" smtClean="0"/>
              <a:t>Personal Needs Profile Form</a:t>
            </a:r>
          </a:p>
          <a:p>
            <a:r>
              <a:rPr lang="en-US" sz="1600" dirty="0"/>
              <a:t>The </a:t>
            </a:r>
            <a:r>
              <a:rPr lang="en-US" sz="1600" dirty="0">
                <a:hlinkClick r:id="rId3"/>
              </a:rPr>
              <a:t>Personal Needs Profile </a:t>
            </a:r>
            <a:r>
              <a:rPr lang="en-US" sz="1600" dirty="0"/>
              <a:t>is a record of predetermined accessibility features to be used by a student on an assessment.  </a:t>
            </a:r>
          </a:p>
          <a:p>
            <a:r>
              <a:rPr lang="en-US" sz="1600" dirty="0"/>
              <a:t>Because Louisiana will be utilizing paper-based tests only and because IEP, IAP, and LEP forms were updated to include accessibility features, </a:t>
            </a:r>
            <a:r>
              <a:rPr lang="en-US" sz="1600" u="sng" dirty="0"/>
              <a:t>only students without IEP, IAP, or LEP forms require the completion of a PNP</a:t>
            </a:r>
            <a:r>
              <a:rPr lang="en-US" sz="1600" dirty="0"/>
              <a:t>.</a:t>
            </a:r>
          </a:p>
          <a:p>
            <a:r>
              <a:rPr lang="en-US" sz="1600" dirty="0" smtClean="0"/>
              <a:t>This very simple form is available </a:t>
            </a:r>
            <a:r>
              <a:rPr lang="en-US" sz="1600" dirty="0"/>
              <a:t>in the </a:t>
            </a:r>
            <a:r>
              <a:rPr lang="en-US" sz="1600" dirty="0">
                <a:hlinkClick r:id="rId4"/>
              </a:rPr>
              <a:t>Assessment </a:t>
            </a:r>
            <a:r>
              <a:rPr lang="en-US" sz="1600" dirty="0" smtClean="0">
                <a:hlinkClick r:id="rId4"/>
              </a:rPr>
              <a:t>Library</a:t>
            </a:r>
            <a:r>
              <a:rPr lang="en-US" sz="1600" dirty="0"/>
              <a:t> </a:t>
            </a:r>
            <a:r>
              <a:rPr lang="en-US" sz="1600" dirty="0" smtClean="0"/>
              <a:t>for use by teachers and schools immediately.</a:t>
            </a:r>
          </a:p>
          <a:p>
            <a:pPr marL="230188" lvl="1" indent="-230188"/>
            <a:r>
              <a:rPr lang="en-US" sz="1600" dirty="0"/>
              <a:t>School-level teams should use the </a:t>
            </a:r>
            <a:r>
              <a:rPr lang="en-US" sz="1600" dirty="0">
                <a:hlinkClick r:id="rId5"/>
              </a:rPr>
              <a:t>PARCC Accessibility and Accommodations Manual </a:t>
            </a:r>
            <a:r>
              <a:rPr lang="en-US" sz="1600" dirty="0"/>
              <a:t>for guidance in making selections for individual students</a:t>
            </a:r>
            <a:r>
              <a:rPr lang="en-US" sz="1600" dirty="0" smtClean="0"/>
              <a:t>. A </a:t>
            </a:r>
            <a:r>
              <a:rPr lang="fr-FR" sz="1600" dirty="0">
                <a:hlinkClick r:id="rId6"/>
              </a:rPr>
              <a:t>NEW! Personal Needs Profile Webinar </a:t>
            </a:r>
            <a:r>
              <a:rPr lang="fr-FR" sz="1600" dirty="0" smtClean="0"/>
              <a:t> </a:t>
            </a:r>
            <a:r>
              <a:rPr lang="fr-FR" sz="1600" dirty="0" err="1" smtClean="0"/>
              <a:t>is</a:t>
            </a:r>
            <a:r>
              <a:rPr lang="fr-FR" sz="1600" dirty="0" smtClean="0"/>
              <a:t> </a:t>
            </a:r>
            <a:r>
              <a:rPr lang="fr-FR" sz="1600" dirty="0" err="1" smtClean="0"/>
              <a:t>also</a:t>
            </a:r>
            <a:r>
              <a:rPr lang="fr-FR" sz="1600" dirty="0" smtClean="0"/>
              <a:t> </a:t>
            </a:r>
            <a:r>
              <a:rPr lang="fr-FR" sz="1600" dirty="0" err="1" smtClean="0"/>
              <a:t>available</a:t>
            </a:r>
            <a:r>
              <a:rPr lang="fr-FR" sz="1600" dirty="0" smtClean="0"/>
              <a:t>.</a:t>
            </a:r>
            <a:endParaRPr lang="fr-FR" sz="1600" dirty="0"/>
          </a:p>
          <a:p>
            <a:endParaRPr lang="en-US" sz="1600" dirty="0"/>
          </a:p>
          <a:p>
            <a:endParaRPr lang="en-US" sz="1600" dirty="0"/>
          </a:p>
          <a:p>
            <a:pPr marL="0" indent="0">
              <a:buNone/>
            </a:pPr>
            <a:endParaRPr lang="en-US" sz="1600" dirty="0" smtClean="0"/>
          </a:p>
          <a:p>
            <a:pPr marL="0" indent="0">
              <a:buNone/>
            </a:pPr>
            <a:endParaRPr lang="en-US" sz="1600" i="1" dirty="0" smtClean="0">
              <a:solidFill>
                <a:prstClr val="black"/>
              </a:solidFill>
            </a:endParaRPr>
          </a:p>
          <a:p>
            <a:pPr marL="0" indent="0">
              <a:buNone/>
            </a:pPr>
            <a:endParaRPr lang="en-US" sz="1600" i="1" dirty="0" smtClean="0">
              <a:solidFill>
                <a:prstClr val="black"/>
              </a:solidFill>
            </a:endParaRPr>
          </a:p>
          <a:p>
            <a:pPr marL="0" indent="0">
              <a:buNone/>
            </a:pPr>
            <a:endParaRPr lang="en-US" sz="1600" dirty="0" smtClean="0"/>
          </a:p>
          <a:p>
            <a:endParaRPr lang="en-US" sz="1600" dirty="0"/>
          </a:p>
          <a:p>
            <a:pPr marL="0" indent="0">
              <a:buNone/>
            </a:pPr>
            <a:endParaRPr lang="en-US" sz="1600" dirty="0" smtClean="0"/>
          </a:p>
          <a:p>
            <a:pPr marL="0" indent="0">
              <a:buNone/>
            </a:pPr>
            <a:endParaRPr lang="en-US" sz="1600" dirty="0" smtClean="0"/>
          </a:p>
          <a:p>
            <a:pPr marL="0" indent="0">
              <a:buNone/>
            </a:pPr>
            <a:endParaRPr lang="en-US" sz="1600" dirty="0" smtClean="0"/>
          </a:p>
          <a:p>
            <a:pPr marL="0" indent="0">
              <a:buNone/>
            </a:pPr>
            <a:endParaRPr lang="en-US" sz="1600" dirty="0"/>
          </a:p>
          <a:p>
            <a:endParaRPr lang="en-US" sz="1600" dirty="0" smtClean="0"/>
          </a:p>
          <a:p>
            <a:pPr marL="0" indent="0">
              <a:buNone/>
            </a:pPr>
            <a:endParaRPr lang="en-US" sz="1600" dirty="0"/>
          </a:p>
          <a:p>
            <a:pPr marL="0" indent="0">
              <a:buNone/>
            </a:pPr>
            <a:endParaRPr lang="en-US" sz="1600" dirty="0" smtClean="0"/>
          </a:p>
        </p:txBody>
      </p:sp>
      <p:sp>
        <p:nvSpPr>
          <p:cNvPr id="6" name="Title 1"/>
          <p:cNvSpPr>
            <a:spLocks noGrp="1"/>
          </p:cNvSpPr>
          <p:nvPr>
            <p:ph type="title"/>
          </p:nvPr>
        </p:nvSpPr>
        <p:spPr/>
        <p:txBody>
          <a:bodyPr>
            <a:noAutofit/>
          </a:bodyPr>
          <a:lstStyle/>
          <a:p>
            <a:r>
              <a:rPr lang="en-US" dirty="0" smtClean="0">
                <a:latin typeface="Chalkduster"/>
                <a:cs typeface="Chalkduster"/>
              </a:rPr>
              <a:t>District Supports: PARCC </a:t>
            </a:r>
            <a:r>
              <a:rPr lang="en-US" dirty="0">
                <a:latin typeface="Chalkduster"/>
                <a:cs typeface="Chalkduster"/>
              </a:rPr>
              <a:t>Accessibility </a:t>
            </a:r>
            <a:r>
              <a:rPr lang="en-US" dirty="0" smtClean="0">
                <a:latin typeface="Chalkduster"/>
                <a:cs typeface="Chalkduster"/>
              </a:rPr>
              <a:t>Features (2/2)</a:t>
            </a:r>
            <a:endParaRPr lang="en-US" dirty="0">
              <a:latin typeface="Chalkduster"/>
              <a:cs typeface="Chalkduster"/>
            </a:endParaRPr>
          </a:p>
        </p:txBody>
      </p:sp>
    </p:spTree>
    <p:extLst>
      <p:ext uri="{BB962C8B-B14F-4D97-AF65-F5344CB8AC3E}">
        <p14:creationId xmlns:p14="http://schemas.microsoft.com/office/powerpoint/2010/main" val="20708725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fld id="{79BA4B8F-8B3F-4B52-9164-AF2CA95F68ED}" type="slidenum">
              <a:rPr lang="en-US" smtClean="0">
                <a:solidFill>
                  <a:prstClr val="black">
                    <a:tint val="75000"/>
                  </a:prstClr>
                </a:solidFill>
              </a:rPr>
              <a:pPr/>
              <a:t>11</a:t>
            </a:fld>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r>
              <a:rPr lang="en-US" dirty="0" smtClean="0">
                <a:solidFill>
                  <a:srgbClr val="EEECE1">
                    <a:lumMod val="50000"/>
                  </a:srgbClr>
                </a:solidFill>
              </a:rPr>
              <a:t>Louisiana Believes</a:t>
            </a:r>
            <a:endParaRPr lang="en-US" dirty="0">
              <a:solidFill>
                <a:srgbClr val="EEECE1">
                  <a:lumMod val="50000"/>
                </a:srgbClr>
              </a:solidFill>
            </a:endParaRPr>
          </a:p>
        </p:txBody>
      </p:sp>
      <p:sp>
        <p:nvSpPr>
          <p:cNvPr id="6" name="Title 1"/>
          <p:cNvSpPr>
            <a:spLocks noGrp="1"/>
          </p:cNvSpPr>
          <p:nvPr>
            <p:ph type="title"/>
          </p:nvPr>
        </p:nvSpPr>
        <p:spPr/>
        <p:txBody>
          <a:bodyPr>
            <a:noAutofit/>
          </a:bodyPr>
          <a:lstStyle/>
          <a:p>
            <a:r>
              <a:rPr lang="en-US" dirty="0" smtClean="0">
                <a:latin typeface="Chalkduster"/>
                <a:cs typeface="Chalkduster"/>
              </a:rPr>
              <a:t>Preparing for the Test: Teacher Supports</a:t>
            </a:r>
            <a:endParaRPr lang="en-US" dirty="0">
              <a:latin typeface="Chalkduster"/>
              <a:cs typeface="Chalkduster"/>
            </a:endParaRPr>
          </a:p>
        </p:txBody>
      </p:sp>
      <p:sp>
        <p:nvSpPr>
          <p:cNvPr id="7" name="Content Placeholder 4"/>
          <p:cNvSpPr txBox="1">
            <a:spLocks/>
          </p:cNvSpPr>
          <p:nvPr/>
        </p:nvSpPr>
        <p:spPr>
          <a:xfrm>
            <a:off x="152400" y="1219200"/>
            <a:ext cx="8839200" cy="5029200"/>
          </a:xfrm>
          <a:prstGeom prst="rect">
            <a:avLst/>
          </a:prstGeom>
        </p:spPr>
        <p:txBody>
          <a:bodyPr vert="horz" lIns="91440" tIns="45720" rIns="91440" bIns="45720" rtlCol="0">
            <a:noAutofit/>
          </a:bodyPr>
          <a:lstStyle>
            <a:lvl1pPr marL="230188" indent="-230188" algn="l" defTabSz="914400" rtl="0" eaLnBrk="1" latinLnBrk="0" hangingPunct="1">
              <a:spcBef>
                <a:spcPct val="20000"/>
              </a:spcBef>
              <a:buFont typeface="Arial" pitchFamily="34" charset="0"/>
              <a:buChar char="•"/>
              <a:defRPr sz="3200" kern="1200">
                <a:solidFill>
                  <a:schemeClr val="tx1"/>
                </a:solidFill>
                <a:latin typeface="+mj-lt"/>
                <a:ea typeface="+mn-ea"/>
                <a:cs typeface="+mn-cs"/>
              </a:defRPr>
            </a:lvl1pPr>
            <a:lvl2pPr marL="461963" indent="-231775" algn="l" defTabSz="914400" rtl="0" eaLnBrk="1" latinLnBrk="0" hangingPunct="1">
              <a:spcBef>
                <a:spcPct val="20000"/>
              </a:spcBef>
              <a:buFont typeface="Arial" pitchFamily="34" charset="0"/>
              <a:buChar char="•"/>
              <a:defRPr sz="2800" kern="1200">
                <a:solidFill>
                  <a:schemeClr val="tx1"/>
                </a:solidFill>
                <a:latin typeface="+mj-lt"/>
                <a:ea typeface="+mn-ea"/>
                <a:cs typeface="+mn-cs"/>
              </a:defRPr>
            </a:lvl2pPr>
            <a:lvl3pPr marL="684213" indent="-222250" algn="l" defTabSz="914400" rtl="0" eaLnBrk="1" latinLnBrk="0" hangingPunct="1">
              <a:spcBef>
                <a:spcPct val="20000"/>
              </a:spcBef>
              <a:buFont typeface="Arial" pitchFamily="34" charset="0"/>
              <a:buChar char="•"/>
              <a:defRPr sz="2400" kern="1200">
                <a:solidFill>
                  <a:schemeClr val="tx1"/>
                </a:solidFill>
                <a:latin typeface="+mj-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fr-FR" sz="1600" b="1" dirty="0" smtClean="0">
                <a:latin typeface="Calibri"/>
                <a:cs typeface="Calibri"/>
              </a:rPr>
              <a:t>Communications</a:t>
            </a:r>
          </a:p>
          <a:p>
            <a:r>
              <a:rPr lang="fr-FR" sz="1600" b="1" dirty="0" err="1" smtClean="0">
                <a:latin typeface="Calibri"/>
                <a:cs typeface="Calibri"/>
              </a:rPr>
              <a:t>Assessment</a:t>
            </a:r>
            <a:r>
              <a:rPr lang="fr-FR" sz="1600" b="1" dirty="0" smtClean="0">
                <a:latin typeface="Calibri"/>
                <a:cs typeface="Calibri"/>
              </a:rPr>
              <a:t> Office Hours</a:t>
            </a:r>
            <a:r>
              <a:rPr lang="fr-FR" sz="1600" dirty="0" smtClean="0">
                <a:latin typeface="Calibri"/>
                <a:cs typeface="Calibri"/>
              </a:rPr>
              <a:t> </a:t>
            </a:r>
            <a:r>
              <a:rPr lang="fr-FR" sz="1600" dirty="0" err="1" smtClean="0">
                <a:latin typeface="Calibri"/>
                <a:cs typeface="Calibri"/>
              </a:rPr>
              <a:t>every</a:t>
            </a:r>
            <a:r>
              <a:rPr lang="fr-FR" sz="1600" dirty="0" smtClean="0">
                <a:latin typeface="Calibri"/>
                <a:cs typeface="Calibri"/>
              </a:rPr>
              <a:t> Thursday </a:t>
            </a:r>
            <a:r>
              <a:rPr lang="fr-FR" sz="1600" dirty="0" err="1" smtClean="0">
                <a:solidFill>
                  <a:srgbClr val="000000"/>
                </a:solidFill>
                <a:latin typeface="Calibri"/>
                <a:cs typeface="Calibri"/>
              </a:rPr>
              <a:t>at</a:t>
            </a:r>
            <a:r>
              <a:rPr lang="fr-FR" sz="1600" dirty="0" smtClean="0">
                <a:solidFill>
                  <a:srgbClr val="000000"/>
                </a:solidFill>
                <a:latin typeface="Calibri"/>
                <a:cs typeface="Calibri"/>
              </a:rPr>
              <a:t> 11:00 </a:t>
            </a:r>
            <a:r>
              <a:rPr lang="fr-FR" sz="1600" dirty="0" err="1" smtClean="0">
                <a:solidFill>
                  <a:srgbClr val="000000"/>
                </a:solidFill>
                <a:latin typeface="Calibri"/>
                <a:cs typeface="Calibri"/>
              </a:rPr>
              <a:t>a.m</a:t>
            </a:r>
            <a:r>
              <a:rPr lang="fr-FR" sz="1600" dirty="0" smtClean="0">
                <a:solidFill>
                  <a:srgbClr val="000000"/>
                </a:solidFill>
                <a:latin typeface="Calibri"/>
                <a:cs typeface="Calibri"/>
              </a:rPr>
              <a:t>. and 3:00 p.m. </a:t>
            </a:r>
            <a:r>
              <a:rPr lang="fr-FR" sz="1600" dirty="0">
                <a:hlinkClick r:id="rId3"/>
              </a:rPr>
              <a:t>Join here</a:t>
            </a:r>
            <a:r>
              <a:rPr lang="fr-FR" sz="1600" dirty="0"/>
              <a:t>. </a:t>
            </a:r>
            <a:endParaRPr lang="fr-FR" sz="1600" b="1" dirty="0" smtClean="0">
              <a:solidFill>
                <a:srgbClr val="000000"/>
              </a:solidFill>
              <a:latin typeface="Calibri"/>
              <a:cs typeface="Calibri"/>
            </a:endParaRPr>
          </a:p>
          <a:p>
            <a:r>
              <a:rPr lang="en-US" sz="1600" b="1" dirty="0" smtClean="0">
                <a:latin typeface="Calibri"/>
                <a:cs typeface="Calibri"/>
                <a:hlinkClick r:id="rId4"/>
              </a:rPr>
              <a:t>December Teacher Leader Collaborations</a:t>
            </a:r>
            <a:r>
              <a:rPr lang="en-US" sz="1600" b="1" dirty="0" smtClean="0">
                <a:latin typeface="Calibri"/>
                <a:cs typeface="Calibri"/>
              </a:rPr>
              <a:t>:  </a:t>
            </a:r>
            <a:r>
              <a:rPr lang="en-US" sz="1600" dirty="0" smtClean="0">
                <a:latin typeface="Calibri"/>
                <a:cs typeface="Calibri"/>
              </a:rPr>
              <a:t>Sessions focus on math and ELA instructional strategies and assessment administration preparation.</a:t>
            </a:r>
            <a:r>
              <a:rPr lang="en-US" sz="1600" b="1" dirty="0" smtClean="0">
                <a:latin typeface="Calibri"/>
                <a:cs typeface="Calibri"/>
              </a:rPr>
              <a:t> </a:t>
            </a:r>
          </a:p>
          <a:p>
            <a:r>
              <a:rPr lang="en-US" sz="1600" b="1" dirty="0"/>
              <a:t>PARCC Accommodations and Accessibility Webinars:  </a:t>
            </a:r>
            <a:r>
              <a:rPr lang="en-US" sz="1600" dirty="0"/>
              <a:t>The Department hosted specialized webinars for DTCs, special education administrators and teachers to highlight key information regarding PARCC. </a:t>
            </a:r>
          </a:p>
          <a:p>
            <a:r>
              <a:rPr lang="en-US" sz="1600" dirty="0" smtClean="0">
                <a:latin typeface="Calibri"/>
                <a:cs typeface="Calibri"/>
                <a:hlinkClick r:id="rId5"/>
              </a:rPr>
              <a:t>Ed Connect newsletters</a:t>
            </a:r>
            <a:r>
              <a:rPr lang="en-US" sz="1600" dirty="0" smtClean="0">
                <a:latin typeface="Calibri"/>
                <a:cs typeface="Calibri"/>
              </a:rPr>
              <a:t> and </a:t>
            </a:r>
            <a:r>
              <a:rPr lang="en-US" sz="1600" dirty="0" smtClean="0">
                <a:latin typeface="Calibri"/>
                <a:cs typeface="Calibri"/>
                <a:hlinkClick r:id="rId6"/>
              </a:rPr>
              <a:t>Teacher Leaders newsletters</a:t>
            </a:r>
            <a:r>
              <a:rPr lang="en-US" sz="1600" dirty="0" smtClean="0">
                <a:latin typeface="Calibri"/>
                <a:cs typeface="Calibri"/>
              </a:rPr>
              <a:t> including new resources and sample tasks </a:t>
            </a:r>
            <a:r>
              <a:rPr lang="en-US" sz="1600" b="1" dirty="0" smtClean="0">
                <a:latin typeface="Calibri"/>
                <a:cs typeface="Calibri"/>
              </a:rPr>
              <a:t/>
            </a:r>
            <a:br>
              <a:rPr lang="en-US" sz="1600" b="1" dirty="0" smtClean="0">
                <a:latin typeface="Calibri"/>
                <a:cs typeface="Calibri"/>
              </a:rPr>
            </a:br>
            <a:endParaRPr lang="en-US" sz="1600" b="1" dirty="0" smtClean="0">
              <a:latin typeface="Calibri"/>
              <a:cs typeface="Calibri"/>
            </a:endParaRPr>
          </a:p>
          <a:p>
            <a:pPr marL="0" indent="0">
              <a:buFont typeface="Arial" pitchFamily="34" charset="0"/>
              <a:buNone/>
            </a:pPr>
            <a:r>
              <a:rPr lang="en-US" sz="1600" b="1" dirty="0" smtClean="0">
                <a:latin typeface="Calibri"/>
                <a:cs typeface="Calibri"/>
              </a:rPr>
              <a:t>Resources</a:t>
            </a:r>
          </a:p>
          <a:p>
            <a:r>
              <a:rPr lang="en-US" sz="1600" b="1" dirty="0" smtClean="0">
                <a:latin typeface="Calibri"/>
                <a:cs typeface="Calibri"/>
              </a:rPr>
              <a:t>NEW! </a:t>
            </a:r>
            <a:r>
              <a:rPr lang="en-US" sz="1600" b="1" dirty="0" smtClean="0">
                <a:latin typeface="Calibri"/>
                <a:cs typeface="Calibri"/>
                <a:hlinkClick r:id="rId7"/>
              </a:rPr>
              <a:t>Eagle</a:t>
            </a:r>
            <a:r>
              <a:rPr lang="en-US" sz="1600" b="1" dirty="0" smtClean="0">
                <a:latin typeface="Calibri"/>
                <a:cs typeface="Calibri"/>
              </a:rPr>
              <a:t>: </a:t>
            </a:r>
            <a:r>
              <a:rPr lang="en-US" sz="1600" dirty="0" smtClean="0">
                <a:latin typeface="Calibri"/>
                <a:cs typeface="Calibri"/>
              </a:rPr>
              <a:t>Each month through March new items will be uploaded to the system to support teachers, including 200 in November.</a:t>
            </a:r>
            <a:endParaRPr lang="en-US" sz="1600" b="1" dirty="0" smtClean="0">
              <a:latin typeface="Calibri"/>
              <a:cs typeface="Calibri"/>
            </a:endParaRPr>
          </a:p>
          <a:p>
            <a:pPr marL="230188" lvl="1" indent="-230188"/>
            <a:r>
              <a:rPr lang="en-US" sz="1600" b="1" dirty="0" smtClean="0">
                <a:latin typeface="Calibri"/>
                <a:cs typeface="Calibri"/>
                <a:hlinkClick r:id="rId8"/>
              </a:rPr>
              <a:t>Assessment Guides</a:t>
            </a:r>
            <a:r>
              <a:rPr lang="en-US" sz="1600" b="1" dirty="0" smtClean="0">
                <a:latin typeface="Calibri"/>
                <a:cs typeface="Calibri"/>
              </a:rPr>
              <a:t>:  </a:t>
            </a:r>
            <a:r>
              <a:rPr lang="en-US" sz="1600" dirty="0" smtClean="0">
                <a:latin typeface="Calibri"/>
                <a:cs typeface="Calibri"/>
              </a:rPr>
              <a:t>In March, the Department released assessment guides for educators. These outline all important assessment information, including test structure, item types, administrative guidelines, etc. </a:t>
            </a:r>
          </a:p>
          <a:p>
            <a:r>
              <a:rPr lang="en-US" sz="1600" u="sng" dirty="0" smtClean="0">
                <a:latin typeface="Calibri"/>
                <a:cs typeface="Calibri"/>
                <a:hlinkClick r:id="rId9"/>
              </a:rPr>
              <a:t>Sample assessment questions</a:t>
            </a:r>
            <a:r>
              <a:rPr lang="en-US" sz="1600" dirty="0" smtClean="0">
                <a:latin typeface="Calibri"/>
                <a:cs typeface="Calibri"/>
                <a:hlinkClick r:id="rId9"/>
              </a:rPr>
              <a:t> </a:t>
            </a:r>
            <a:r>
              <a:rPr lang="en-US" sz="1600" dirty="0" smtClean="0">
                <a:latin typeface="Calibri"/>
                <a:cs typeface="Calibri"/>
              </a:rPr>
              <a:t>and </a:t>
            </a:r>
            <a:r>
              <a:rPr lang="en-US" sz="1600" u="sng" dirty="0" smtClean="0">
                <a:latin typeface="Calibri"/>
                <a:cs typeface="Calibri"/>
                <a:hlinkClick r:id="rId10"/>
              </a:rPr>
              <a:t>practice tests </a:t>
            </a:r>
            <a:endParaRPr lang="en-US" sz="1600" dirty="0" smtClean="0">
              <a:latin typeface="Calibri"/>
              <a:cs typeface="Calibri"/>
            </a:endParaRPr>
          </a:p>
          <a:p>
            <a:r>
              <a:rPr lang="en-US" sz="1600" dirty="0" smtClean="0">
                <a:latin typeface="Calibri"/>
                <a:cs typeface="Calibri"/>
              </a:rPr>
              <a:t>Curriculum guides in </a:t>
            </a:r>
            <a:r>
              <a:rPr lang="en-US" sz="1600" u="sng" dirty="0" smtClean="0">
                <a:latin typeface="Calibri"/>
                <a:cs typeface="Calibri"/>
                <a:hlinkClick r:id="rId11"/>
              </a:rPr>
              <a:t>math</a:t>
            </a:r>
            <a:r>
              <a:rPr lang="en-US" sz="1600" dirty="0" smtClean="0">
                <a:latin typeface="Calibri"/>
                <a:cs typeface="Calibri"/>
              </a:rPr>
              <a:t> and </a:t>
            </a:r>
            <a:r>
              <a:rPr lang="en-US" sz="1600" u="sng" dirty="0" smtClean="0">
                <a:latin typeface="Calibri"/>
                <a:cs typeface="Calibri"/>
                <a:hlinkClick r:id="rId12"/>
              </a:rPr>
              <a:t>ELA</a:t>
            </a:r>
            <a:r>
              <a:rPr lang="en-US" sz="1600" dirty="0" smtClean="0">
                <a:latin typeface="Calibri"/>
                <a:cs typeface="Calibri"/>
              </a:rPr>
              <a:t> that include end-of-year assessment-aligned practice questions</a:t>
            </a:r>
          </a:p>
          <a:p>
            <a:r>
              <a:rPr lang="en-US" sz="1600" dirty="0" smtClean="0">
                <a:latin typeface="Calibri"/>
                <a:cs typeface="Calibri"/>
                <a:hlinkClick r:id="rId13"/>
              </a:rPr>
              <a:t>PARCC Accessibility and Accommodations Manual</a:t>
            </a:r>
            <a:r>
              <a:rPr lang="en-US" sz="1600" dirty="0" smtClean="0">
                <a:latin typeface="Calibri"/>
                <a:cs typeface="Calibri"/>
              </a:rPr>
              <a:t> for use in informing accommodations and accessibility decision</a:t>
            </a:r>
          </a:p>
          <a:p>
            <a:pPr marL="0" indent="0">
              <a:buFont typeface="Arial" pitchFamily="34" charset="0"/>
              <a:buNone/>
            </a:pPr>
            <a:r>
              <a:rPr lang="en-US" sz="1600" b="1" dirty="0" smtClean="0">
                <a:latin typeface="Calibri"/>
                <a:cs typeface="Calibri"/>
              </a:rPr>
              <a:t>Please share these resources and opportunities with your principals and teachers. </a:t>
            </a:r>
          </a:p>
          <a:p>
            <a:endParaRPr lang="en-US" sz="1600" dirty="0" smtClean="0"/>
          </a:p>
          <a:p>
            <a:pPr marL="0" indent="0">
              <a:buFont typeface="Arial" pitchFamily="34" charset="0"/>
              <a:buNone/>
            </a:pPr>
            <a:endParaRPr lang="en-US" sz="1600" dirty="0" smtClean="0"/>
          </a:p>
          <a:p>
            <a:endParaRPr lang="en-US" sz="1600" dirty="0" smtClean="0"/>
          </a:p>
          <a:p>
            <a:pPr marL="0" indent="0">
              <a:buFont typeface="Arial" pitchFamily="34" charset="0"/>
              <a:buNone/>
            </a:pPr>
            <a:endParaRPr lang="en-US" sz="1600" dirty="0" smtClean="0"/>
          </a:p>
          <a:p>
            <a:pPr marL="0" indent="0">
              <a:buFont typeface="Arial" pitchFamily="34" charset="0"/>
              <a:buNone/>
            </a:pPr>
            <a:endParaRPr lang="en-US" sz="1600" dirty="0" smtClean="0"/>
          </a:p>
          <a:p>
            <a:pPr marL="0" indent="0">
              <a:buFont typeface="Arial" pitchFamily="34" charset="0"/>
              <a:buNone/>
            </a:pPr>
            <a:endParaRPr lang="en-US" sz="1600" dirty="0" smtClean="0"/>
          </a:p>
          <a:p>
            <a:endParaRPr lang="en-US" sz="1600" dirty="0" smtClean="0"/>
          </a:p>
          <a:p>
            <a:pPr marL="0" indent="0">
              <a:buFont typeface="Arial" pitchFamily="34" charset="0"/>
              <a:buNone/>
            </a:pPr>
            <a:endParaRPr lang="en-US" sz="1600" dirty="0" smtClean="0"/>
          </a:p>
          <a:p>
            <a:pPr marL="0" indent="0">
              <a:buFont typeface="Arial" pitchFamily="34" charset="0"/>
              <a:buNone/>
            </a:pPr>
            <a:endParaRPr lang="en-US" sz="1600" dirty="0" smtClean="0"/>
          </a:p>
        </p:txBody>
      </p:sp>
    </p:spTree>
    <p:extLst>
      <p:ext uri="{BB962C8B-B14F-4D97-AF65-F5344CB8AC3E}">
        <p14:creationId xmlns:p14="http://schemas.microsoft.com/office/powerpoint/2010/main" val="297153084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 Support Next Steps</a:t>
            </a:r>
            <a:endParaRPr lang="en-US" dirty="0"/>
          </a:p>
        </p:txBody>
      </p:sp>
      <p:sp>
        <p:nvSpPr>
          <p:cNvPr id="3" name="Slide Number Placeholder 2"/>
          <p:cNvSpPr>
            <a:spLocks noGrp="1"/>
          </p:cNvSpPr>
          <p:nvPr>
            <p:ph type="sldNum" sz="quarter" idx="4"/>
          </p:nvPr>
        </p:nvSpPr>
        <p:spPr/>
        <p:txBody>
          <a:bodyPr/>
          <a:lstStyle/>
          <a:p>
            <a:fld id="{79BA4B8F-8B3F-4B52-9164-AF2CA95F68ED}" type="slidenum">
              <a:rPr lang="en-US" smtClean="0"/>
              <a:pPr/>
              <a:t>12</a:t>
            </a:fld>
            <a:endParaRPr lang="en-US" dirty="0"/>
          </a:p>
        </p:txBody>
      </p:sp>
      <p:sp>
        <p:nvSpPr>
          <p:cNvPr id="4" name="Footer Placeholder 3"/>
          <p:cNvSpPr>
            <a:spLocks noGrp="1"/>
          </p:cNvSpPr>
          <p:nvPr>
            <p:ph type="ftr" sz="quarter" idx="3"/>
          </p:nvPr>
        </p:nvSpPr>
        <p:spPr/>
        <p:txBody>
          <a:bodyPr/>
          <a:lstStyle/>
          <a:p>
            <a:r>
              <a:rPr lang="en-US" smtClean="0"/>
              <a:t>Louisiana Believes</a:t>
            </a:r>
            <a:endParaRPr lang="en-US" dirty="0"/>
          </a:p>
        </p:txBody>
      </p:sp>
      <p:sp>
        <p:nvSpPr>
          <p:cNvPr id="5" name="Content Placeholder 4"/>
          <p:cNvSpPr>
            <a:spLocks noGrp="1"/>
          </p:cNvSpPr>
          <p:nvPr>
            <p:ph sz="quarter" idx="10"/>
          </p:nvPr>
        </p:nvSpPr>
        <p:spPr>
          <a:xfrm>
            <a:off x="457200" y="1295400"/>
            <a:ext cx="8229600" cy="5105400"/>
          </a:xfrm>
        </p:spPr>
        <p:txBody>
          <a:bodyPr>
            <a:normAutofit/>
          </a:bodyPr>
          <a:lstStyle/>
          <a:p>
            <a:pPr marL="514350" indent="-514350">
              <a:buFont typeface="+mj-lt"/>
              <a:buAutoNum type="arabicPeriod"/>
            </a:pPr>
            <a:r>
              <a:rPr lang="en-US" sz="1600" b="1" dirty="0" smtClean="0"/>
              <a:t>Review</a:t>
            </a:r>
            <a:r>
              <a:rPr lang="en-US" sz="1600" dirty="0" smtClean="0"/>
              <a:t> and share information on the new PARCC assessment supports to be released next week: </a:t>
            </a:r>
            <a:r>
              <a:rPr lang="en-US" sz="1600" dirty="0" smtClean="0">
                <a:hlinkClick r:id="rId2"/>
              </a:rPr>
              <a:t>Readiness Checklist </a:t>
            </a:r>
            <a:r>
              <a:rPr lang="en-US" sz="1600" dirty="0" smtClean="0"/>
              <a:t>and </a:t>
            </a:r>
            <a:r>
              <a:rPr lang="en-US" sz="1600" dirty="0">
                <a:hlinkClick r:id="rId3"/>
              </a:rPr>
              <a:t>Parent Packet for </a:t>
            </a:r>
            <a:r>
              <a:rPr lang="en-US" sz="1600" dirty="0" smtClean="0">
                <a:hlinkClick r:id="rId3"/>
              </a:rPr>
              <a:t>Districts. </a:t>
            </a:r>
            <a:endParaRPr lang="en-US" sz="1200" dirty="0" smtClean="0"/>
          </a:p>
          <a:p>
            <a:pPr marL="514350" indent="-514350">
              <a:buFont typeface="+mj-lt"/>
              <a:buAutoNum type="arabicPeriod"/>
            </a:pPr>
            <a:endParaRPr lang="en-US" sz="1600" dirty="0" smtClean="0"/>
          </a:p>
          <a:p>
            <a:pPr marL="514350" indent="-514350">
              <a:buFont typeface="+mj-lt"/>
              <a:buAutoNum type="arabicPeriod"/>
            </a:pPr>
            <a:r>
              <a:rPr lang="en-US" sz="1600" b="1" dirty="0" smtClean="0"/>
              <a:t>Continue</a:t>
            </a:r>
            <a:r>
              <a:rPr lang="en-US" sz="1600" dirty="0" smtClean="0"/>
              <a:t> to take advantage of the existing PARCC resources and tools and please share these with teachers: office hours, webinars, and </a:t>
            </a:r>
            <a:r>
              <a:rPr lang="en-US" sz="1600" dirty="0" smtClean="0">
                <a:hlinkClick r:id="rId4"/>
              </a:rPr>
              <a:t>FAQs</a:t>
            </a:r>
            <a:r>
              <a:rPr lang="en-US" sz="1600" dirty="0" smtClean="0"/>
              <a:t>.</a:t>
            </a:r>
            <a:r>
              <a:rPr lang="en-US" sz="1600" dirty="0"/>
              <a:t> </a:t>
            </a:r>
            <a:endParaRPr lang="en-US" sz="1600" dirty="0" smtClean="0"/>
          </a:p>
          <a:p>
            <a:pPr marL="514350" indent="-514350">
              <a:buFont typeface="+mj-lt"/>
              <a:buAutoNum type="arabicPeriod"/>
            </a:pPr>
            <a:endParaRPr lang="en-US" sz="1600" dirty="0" smtClean="0"/>
          </a:p>
          <a:p>
            <a:pPr marL="514350" indent="-514350">
              <a:buFont typeface="+mj-lt"/>
              <a:buAutoNum type="arabicPeriod"/>
            </a:pPr>
            <a:r>
              <a:rPr lang="en-US" sz="1600" b="1" dirty="0" smtClean="0"/>
              <a:t>Ensure </a:t>
            </a:r>
            <a:r>
              <a:rPr lang="en-US" sz="1600" dirty="0" smtClean="0"/>
              <a:t>IEPs, IAPs, LEP and Personal Needs Profiles (PNPs) are updated for all students at least 30 days prior to assessment.</a:t>
            </a:r>
          </a:p>
          <a:p>
            <a:pPr marL="514350" indent="-514350">
              <a:buFont typeface="+mj-lt"/>
              <a:buAutoNum type="arabicPeriod"/>
            </a:pPr>
            <a:endParaRPr lang="en-US" sz="1600" dirty="0" smtClean="0"/>
          </a:p>
          <a:p>
            <a:pPr marL="514350" indent="-514350">
              <a:buFont typeface="+mj-lt"/>
              <a:buAutoNum type="arabicPeriod"/>
            </a:pPr>
            <a:r>
              <a:rPr lang="en-US" sz="1600" b="1" dirty="0" smtClean="0"/>
              <a:t>Submit </a:t>
            </a:r>
            <a:r>
              <a:rPr lang="en-US" sz="1600" dirty="0" smtClean="0"/>
              <a:t>the ACT and </a:t>
            </a:r>
            <a:r>
              <a:rPr lang="en-US" sz="1600" dirty="0" err="1" smtClean="0"/>
              <a:t>WorkKeys</a:t>
            </a:r>
            <a:r>
              <a:rPr lang="en-US" sz="1600" dirty="0" smtClean="0"/>
              <a:t> Cooperative Endeavor Agreement found in the </a:t>
            </a:r>
            <a:r>
              <a:rPr lang="en-US" sz="1600" u="sng" dirty="0">
                <a:hlinkClick r:id="rId5"/>
              </a:rPr>
              <a:t>Assessment </a:t>
            </a:r>
            <a:r>
              <a:rPr lang="en-US" sz="1600" u="sng" dirty="0" smtClean="0">
                <a:hlinkClick r:id="rId5"/>
              </a:rPr>
              <a:t>Library</a:t>
            </a:r>
            <a:r>
              <a:rPr lang="en-US" sz="1600" u="sng" dirty="0" smtClean="0"/>
              <a:t>.</a:t>
            </a:r>
            <a:r>
              <a:rPr lang="en-US" sz="1600" dirty="0" smtClean="0"/>
              <a:t> </a:t>
            </a:r>
          </a:p>
          <a:p>
            <a:pPr marL="514350" indent="-514350">
              <a:buFont typeface="+mj-lt"/>
              <a:buAutoNum type="arabicPeriod"/>
            </a:pPr>
            <a:endParaRPr lang="en-US" sz="1600" dirty="0" smtClean="0"/>
          </a:p>
          <a:p>
            <a:pPr marL="514350" indent="-514350">
              <a:buFont typeface="+mj-lt"/>
              <a:buAutoNum type="arabicPeriod"/>
            </a:pPr>
            <a:r>
              <a:rPr lang="en-US" sz="1600" b="1" dirty="0" smtClean="0"/>
              <a:t>Join </a:t>
            </a:r>
            <a:r>
              <a:rPr lang="en-US" sz="1600" dirty="0" smtClean="0"/>
              <a:t>the </a:t>
            </a:r>
            <a:r>
              <a:rPr lang="en-US" sz="1600" dirty="0">
                <a:solidFill>
                  <a:prstClr val="black"/>
                </a:solidFill>
                <a:hlinkClick r:id="rId6"/>
              </a:rPr>
              <a:t>Test Security </a:t>
            </a:r>
            <a:r>
              <a:rPr lang="en-US" sz="1600" dirty="0" smtClean="0">
                <a:solidFill>
                  <a:prstClr val="black"/>
                </a:solidFill>
                <a:hlinkClick r:id="rId6"/>
              </a:rPr>
              <a:t>Webinar</a:t>
            </a:r>
            <a:r>
              <a:rPr lang="en-US" sz="1600" dirty="0" smtClean="0">
                <a:solidFill>
                  <a:prstClr val="black"/>
                </a:solidFill>
              </a:rPr>
              <a:t> on Friday, December 12</a:t>
            </a:r>
            <a:r>
              <a:rPr lang="en-US" sz="1600" baseline="30000" dirty="0" smtClean="0">
                <a:solidFill>
                  <a:prstClr val="black"/>
                </a:solidFill>
              </a:rPr>
              <a:t>th</a:t>
            </a:r>
            <a:r>
              <a:rPr lang="en-US" sz="1600" dirty="0" smtClean="0">
                <a:solidFill>
                  <a:prstClr val="black"/>
                </a:solidFill>
              </a:rPr>
              <a:t> to learn more about the useful tool that outlines irregularities in test administration. </a:t>
            </a:r>
            <a:endParaRPr lang="en-US" sz="1600" dirty="0"/>
          </a:p>
          <a:p>
            <a:endParaRPr lang="en-US" sz="1600" dirty="0"/>
          </a:p>
        </p:txBody>
      </p:sp>
    </p:spTree>
    <p:extLst>
      <p:ext uri="{BB962C8B-B14F-4D97-AF65-F5344CB8AC3E}">
        <p14:creationId xmlns:p14="http://schemas.microsoft.com/office/powerpoint/2010/main" val="21322640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11"/>
          <p:cNvSpPr>
            <a:spLocks noGrp="1"/>
          </p:cNvSpPr>
          <p:nvPr>
            <p:ph sz="quarter" idx="10"/>
          </p:nvPr>
        </p:nvSpPr>
        <p:spPr/>
        <p:txBody>
          <a:bodyPr>
            <a:normAutofit/>
          </a:bodyPr>
          <a:lstStyle/>
          <a:p>
            <a:pPr marL="754063" lvl="2" indent="-514350">
              <a:buFont typeface="+mj-lt"/>
              <a:buAutoNum type="romanUcPeriod"/>
            </a:pPr>
            <a:r>
              <a:rPr lang="en-US" sz="1600" b="1" dirty="0" smtClean="0"/>
              <a:t>Academic Support</a:t>
            </a:r>
          </a:p>
          <a:p>
            <a:pPr marL="1670050" lvl="3" indent="-514350">
              <a:buFont typeface="+mj-lt"/>
              <a:buAutoNum type="alphaLcPeriod"/>
            </a:pPr>
            <a:r>
              <a:rPr lang="en-US" sz="1600" dirty="0"/>
              <a:t>Assessment: District Support &amp; Teacher </a:t>
            </a:r>
            <a:r>
              <a:rPr lang="en-US" sz="1600" dirty="0" smtClean="0"/>
              <a:t>Support</a:t>
            </a:r>
          </a:p>
          <a:p>
            <a:pPr marL="1670050" lvl="3" indent="-514350">
              <a:buFont typeface="+mj-lt"/>
              <a:buAutoNum type="alphaLcPeriod"/>
            </a:pPr>
            <a:r>
              <a:rPr lang="en-US" sz="1600" b="1" dirty="0" smtClean="0"/>
              <a:t>Curriculum: District Support &amp; Teacher Support </a:t>
            </a:r>
          </a:p>
          <a:p>
            <a:pPr marL="1670050" lvl="3" indent="-514350">
              <a:buFont typeface="+mj-lt"/>
              <a:buAutoNum type="alphaLcPeriod"/>
            </a:pPr>
            <a:r>
              <a:rPr lang="en-US" sz="1600" dirty="0" smtClean="0"/>
              <a:t>Accountability: District </a:t>
            </a:r>
            <a:r>
              <a:rPr lang="en-US" sz="1600" dirty="0" smtClean="0"/>
              <a:t>Support</a:t>
            </a:r>
            <a:endParaRPr lang="en-US" sz="1600" dirty="0" smtClean="0"/>
          </a:p>
          <a:p>
            <a:pPr marL="754063" lvl="2" indent="-514350">
              <a:buFont typeface="+mj-lt"/>
              <a:buAutoNum type="romanUcPeriod"/>
            </a:pPr>
            <a:r>
              <a:rPr lang="en-US" sz="1600" dirty="0" smtClean="0"/>
              <a:t>Early Childhood</a:t>
            </a:r>
          </a:p>
          <a:p>
            <a:pPr marL="754063" lvl="2" indent="-514350">
              <a:buFont typeface="+mj-lt"/>
              <a:buAutoNum type="romanUcPeriod"/>
            </a:pPr>
            <a:r>
              <a:rPr lang="en-US" sz="1600" dirty="0" smtClean="0"/>
              <a:t>Student Opportunities</a:t>
            </a:r>
          </a:p>
          <a:p>
            <a:pPr marL="754063" lvl="2" indent="-514350">
              <a:buFont typeface="+mj-lt"/>
              <a:buAutoNum type="romanUcPeriod"/>
            </a:pPr>
            <a:r>
              <a:rPr lang="en-US" sz="1600" dirty="0" smtClean="0"/>
              <a:t>Believe and Prepare</a:t>
            </a:r>
          </a:p>
          <a:p>
            <a:pPr marL="754063" lvl="2" indent="-514350">
              <a:buFont typeface="+mj-lt"/>
              <a:buAutoNum type="romanUcPeriod"/>
            </a:pPr>
            <a:r>
              <a:rPr lang="en-US" sz="1600" dirty="0" smtClean="0"/>
              <a:t>District Budget Planning</a:t>
            </a:r>
          </a:p>
          <a:p>
            <a:pPr marL="754063" lvl="2" indent="-514350">
              <a:buFont typeface="+mj-lt"/>
              <a:buAutoNum type="romanUcPeriod"/>
            </a:pPr>
            <a:r>
              <a:rPr lang="en-US" sz="1600" dirty="0" smtClean="0"/>
              <a:t>Policy</a:t>
            </a:r>
            <a:endParaRPr lang="en-US" sz="1600" dirty="0"/>
          </a:p>
          <a:p>
            <a:pPr marL="754063" lvl="2" indent="-514350">
              <a:buFont typeface="+mj-lt"/>
              <a:buAutoNum type="romanUcPeriod"/>
            </a:pPr>
            <a:r>
              <a:rPr lang="en-US" sz="1600" dirty="0" smtClean="0"/>
              <a:t>Grants</a:t>
            </a:r>
            <a:endParaRPr lang="en-US" sz="1600" dirty="0"/>
          </a:p>
          <a:p>
            <a:pPr marL="461963" lvl="2"/>
            <a:endParaRPr lang="en-US" sz="1600" dirty="0"/>
          </a:p>
          <a:p>
            <a:pPr marL="0" indent="0">
              <a:buNone/>
            </a:pPr>
            <a:endParaRPr lang="en-US" sz="1600" dirty="0"/>
          </a:p>
        </p:txBody>
      </p:sp>
      <p:sp>
        <p:nvSpPr>
          <p:cNvPr id="13" name="Footer Placeholder 12"/>
          <p:cNvSpPr>
            <a:spLocks noGrp="1"/>
          </p:cNvSpPr>
          <p:nvPr>
            <p:ph type="ftr" sz="quarter" idx="3"/>
          </p:nvPr>
        </p:nvSpPr>
        <p:spPr/>
        <p:txBody>
          <a:bodyPr/>
          <a:lstStyle/>
          <a:p>
            <a:r>
              <a:rPr lang="en-US" dirty="0" smtClean="0"/>
              <a:t>Louisiana Believes</a:t>
            </a:r>
            <a:endParaRPr lang="en-US" dirty="0"/>
          </a:p>
        </p:txBody>
      </p:sp>
      <p:sp>
        <p:nvSpPr>
          <p:cNvPr id="14" name="Slide Number Placeholder 13"/>
          <p:cNvSpPr>
            <a:spLocks noGrp="1"/>
          </p:cNvSpPr>
          <p:nvPr>
            <p:ph type="sldNum" sz="quarter" idx="4"/>
          </p:nvPr>
        </p:nvSpPr>
        <p:spPr/>
        <p:txBody>
          <a:bodyPr/>
          <a:lstStyle/>
          <a:p>
            <a:fld id="{79BA4B8F-8B3F-4B52-9164-AF2CA95F68ED}" type="slidenum">
              <a:rPr lang="en-US" smtClean="0"/>
              <a:pPr/>
              <a:t>13</a:t>
            </a:fld>
            <a:endParaRPr lang="en-US" dirty="0"/>
          </a:p>
        </p:txBody>
      </p:sp>
      <p:sp>
        <p:nvSpPr>
          <p:cNvPr id="2" name="Title 1"/>
          <p:cNvSpPr>
            <a:spLocks noGrp="1"/>
          </p:cNvSpPr>
          <p:nvPr>
            <p:ph type="title"/>
          </p:nvPr>
        </p:nvSpPr>
        <p:spPr/>
        <p:txBody>
          <a:bodyPr/>
          <a:lstStyle/>
          <a:p>
            <a:r>
              <a:rPr lang="en-US" dirty="0" smtClean="0">
                <a:latin typeface="Chalkduster"/>
                <a:cs typeface="Chalkduster"/>
              </a:rPr>
              <a:t>Agenda</a:t>
            </a:r>
            <a:endParaRPr lang="en-US" dirty="0">
              <a:latin typeface="Chalkduster"/>
              <a:cs typeface="Chalkduster"/>
            </a:endParaRPr>
          </a:p>
        </p:txBody>
      </p:sp>
    </p:spTree>
    <p:extLst>
      <p:ext uri="{BB962C8B-B14F-4D97-AF65-F5344CB8AC3E}">
        <p14:creationId xmlns:p14="http://schemas.microsoft.com/office/powerpoint/2010/main" val="217274040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District Supports: District Supervisor Collaboration Meetings</a:t>
            </a:r>
            <a:endParaRPr lang="en-US" dirty="0"/>
          </a:p>
        </p:txBody>
      </p:sp>
      <p:sp>
        <p:nvSpPr>
          <p:cNvPr id="3" name="Slide Number Placeholder 2"/>
          <p:cNvSpPr>
            <a:spLocks noGrp="1"/>
          </p:cNvSpPr>
          <p:nvPr>
            <p:ph type="sldNum" sz="quarter" idx="4"/>
          </p:nvPr>
        </p:nvSpPr>
        <p:spPr/>
        <p:txBody>
          <a:bodyPr/>
          <a:lstStyle/>
          <a:p>
            <a:fld id="{79BA4B8F-8B3F-4B52-9164-AF2CA95F68ED}" type="slidenum">
              <a:rPr lang="en-US" smtClean="0"/>
              <a:pPr/>
              <a:t>14</a:t>
            </a:fld>
            <a:endParaRPr lang="en-US" dirty="0"/>
          </a:p>
        </p:txBody>
      </p:sp>
      <p:sp>
        <p:nvSpPr>
          <p:cNvPr id="4" name="Footer Placeholder 3"/>
          <p:cNvSpPr>
            <a:spLocks noGrp="1"/>
          </p:cNvSpPr>
          <p:nvPr>
            <p:ph type="ftr" sz="quarter" idx="3"/>
          </p:nvPr>
        </p:nvSpPr>
        <p:spPr/>
        <p:txBody>
          <a:bodyPr/>
          <a:lstStyle/>
          <a:p>
            <a:r>
              <a:rPr lang="en-US" smtClean="0"/>
              <a:t>Louisiana Believes</a:t>
            </a:r>
            <a:endParaRPr lang="en-US" dirty="0"/>
          </a:p>
        </p:txBody>
      </p:sp>
      <p:sp>
        <p:nvSpPr>
          <p:cNvPr id="5" name="Content Placeholder 4"/>
          <p:cNvSpPr>
            <a:spLocks noGrp="1"/>
          </p:cNvSpPr>
          <p:nvPr>
            <p:ph sz="quarter" idx="10"/>
          </p:nvPr>
        </p:nvSpPr>
        <p:spPr>
          <a:xfrm>
            <a:off x="152400" y="1219200"/>
            <a:ext cx="8991600" cy="5257800"/>
          </a:xfrm>
        </p:spPr>
        <p:txBody>
          <a:bodyPr>
            <a:noAutofit/>
          </a:bodyPr>
          <a:lstStyle/>
          <a:p>
            <a:pPr marL="0" indent="0">
              <a:lnSpc>
                <a:spcPct val="110000"/>
              </a:lnSpc>
              <a:buNone/>
            </a:pPr>
            <a:r>
              <a:rPr lang="en-US" sz="1600" dirty="0" smtClean="0"/>
              <a:t>The Department will convene district academic leadership to discuss how districts can ensure they have plans for implementing high quality curricula and assessment. These meetings will focus on:</a:t>
            </a:r>
          </a:p>
          <a:p>
            <a:pPr marL="520700" indent="-342900">
              <a:lnSpc>
                <a:spcPct val="110000"/>
              </a:lnSpc>
            </a:pPr>
            <a:r>
              <a:rPr lang="en-US" sz="1600" dirty="0" smtClean="0"/>
              <a:t>Finalizing a plan to implement high quality curricula</a:t>
            </a:r>
          </a:p>
          <a:p>
            <a:pPr marL="520700" indent="-342900">
              <a:lnSpc>
                <a:spcPct val="110000"/>
              </a:lnSpc>
            </a:pPr>
            <a:r>
              <a:rPr lang="en-US" sz="1600" dirty="0" smtClean="0"/>
              <a:t>Choosing high quality interim assessments</a:t>
            </a:r>
          </a:p>
          <a:p>
            <a:pPr marL="520700" indent="-342900">
              <a:lnSpc>
                <a:spcPct val="110000"/>
              </a:lnSpc>
            </a:pPr>
            <a:r>
              <a:rPr lang="en-US" sz="1600" dirty="0" smtClean="0"/>
              <a:t>Scheduling assessments in a way that maximizes instructional time</a:t>
            </a:r>
          </a:p>
          <a:p>
            <a:pPr marL="0" indent="0">
              <a:lnSpc>
                <a:spcPct val="110000"/>
              </a:lnSpc>
              <a:buNone/>
            </a:pPr>
            <a:endParaRPr lang="en-US" sz="1600" b="1" dirty="0" smtClean="0"/>
          </a:p>
          <a:p>
            <a:pPr marL="0" indent="0">
              <a:lnSpc>
                <a:spcPct val="110000"/>
              </a:lnSpc>
              <a:buNone/>
            </a:pPr>
            <a:r>
              <a:rPr lang="en-US" sz="1600" b="1" dirty="0" smtClean="0"/>
              <a:t>Details:</a:t>
            </a:r>
          </a:p>
          <a:p>
            <a:pPr marL="463550" indent="-296863">
              <a:lnSpc>
                <a:spcPct val="110000"/>
              </a:lnSpc>
            </a:pPr>
            <a:r>
              <a:rPr lang="en-US" sz="1600" dirty="0" smtClean="0"/>
              <a:t>6 cohorts of 12-15 districts with similar initiatives or demographics will meet monthly December through April; these meetings will be in-person and virtual beginning the week of 12/15.</a:t>
            </a:r>
          </a:p>
          <a:p>
            <a:pPr marL="463550" indent="-296863">
              <a:lnSpc>
                <a:spcPct val="110000"/>
              </a:lnSpc>
            </a:pPr>
            <a:r>
              <a:rPr lang="en-US" sz="1600" dirty="0" smtClean="0"/>
              <a:t>Meetings will be facilitated by Department staff and district leaders.</a:t>
            </a:r>
          </a:p>
          <a:p>
            <a:pPr marL="166687" indent="0">
              <a:lnSpc>
                <a:spcPct val="110000"/>
              </a:lnSpc>
              <a:buNone/>
            </a:pPr>
            <a:endParaRPr lang="en-US" sz="1600" dirty="0" smtClean="0"/>
          </a:p>
          <a:p>
            <a:pPr marL="0" indent="0">
              <a:lnSpc>
                <a:spcPct val="110000"/>
              </a:lnSpc>
              <a:buNone/>
            </a:pPr>
            <a:r>
              <a:rPr lang="en-US" sz="1600" b="1" dirty="0" smtClean="0"/>
              <a:t>Next Steps:</a:t>
            </a:r>
          </a:p>
          <a:p>
            <a:pPr marL="515938" indent="-349250">
              <a:lnSpc>
                <a:spcPct val="110000"/>
              </a:lnSpc>
            </a:pPr>
            <a:r>
              <a:rPr lang="en-US" sz="1600" dirty="0" smtClean="0"/>
              <a:t>Register as </a:t>
            </a:r>
            <a:r>
              <a:rPr lang="en-US" sz="1600" dirty="0"/>
              <a:t>a </a:t>
            </a:r>
            <a:r>
              <a:rPr lang="en-US" sz="1600" dirty="0" smtClean="0"/>
              <a:t>district at </a:t>
            </a:r>
            <a:r>
              <a:rPr lang="en-US" sz="1600" dirty="0">
                <a:hlinkClick r:id="rId3"/>
              </a:rPr>
              <a:t>https://</a:t>
            </a:r>
            <a:r>
              <a:rPr lang="en-US" sz="1600" dirty="0" smtClean="0">
                <a:hlinkClick r:id="rId3"/>
              </a:rPr>
              <a:t>www.surveymonkey.com/s/districtcollab</a:t>
            </a:r>
            <a:endParaRPr lang="en-US" sz="1600" dirty="0" smtClean="0"/>
          </a:p>
          <a:p>
            <a:pPr marL="515938" indent="-349250">
              <a:lnSpc>
                <a:spcPct val="110000"/>
              </a:lnSpc>
            </a:pPr>
            <a:r>
              <a:rPr lang="en-US" sz="1600" dirty="0" smtClean="0"/>
              <a:t>Contact </a:t>
            </a:r>
            <a:r>
              <a:rPr lang="en-US" sz="1600" dirty="0" smtClean="0">
                <a:hlinkClick r:id="rId4"/>
              </a:rPr>
              <a:t>Whitney.Whealdon@la.gov</a:t>
            </a:r>
            <a:r>
              <a:rPr lang="en-US" sz="1600" dirty="0" smtClean="0"/>
              <a:t> with questions</a:t>
            </a:r>
          </a:p>
        </p:txBody>
      </p:sp>
    </p:spTree>
    <p:extLst>
      <p:ext uri="{BB962C8B-B14F-4D97-AF65-F5344CB8AC3E}">
        <p14:creationId xmlns:p14="http://schemas.microsoft.com/office/powerpoint/2010/main" val="25755178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Teacher Supports: Teacher Leader Collaboration Events</a:t>
            </a:r>
            <a:endParaRPr lang="en-US" dirty="0"/>
          </a:p>
        </p:txBody>
      </p:sp>
      <p:sp>
        <p:nvSpPr>
          <p:cNvPr id="3" name="Slide Number Placeholder 2"/>
          <p:cNvSpPr>
            <a:spLocks noGrp="1"/>
          </p:cNvSpPr>
          <p:nvPr>
            <p:ph type="sldNum" sz="quarter" idx="4"/>
          </p:nvPr>
        </p:nvSpPr>
        <p:spPr/>
        <p:txBody>
          <a:bodyPr/>
          <a:lstStyle/>
          <a:p>
            <a:fld id="{79BA4B8F-8B3F-4B52-9164-AF2CA95F68ED}" type="slidenum">
              <a:rPr lang="en-US" smtClean="0"/>
              <a:pPr/>
              <a:t>15</a:t>
            </a:fld>
            <a:endParaRPr lang="en-US" dirty="0"/>
          </a:p>
        </p:txBody>
      </p:sp>
      <p:sp>
        <p:nvSpPr>
          <p:cNvPr id="4" name="Footer Placeholder 3"/>
          <p:cNvSpPr>
            <a:spLocks noGrp="1"/>
          </p:cNvSpPr>
          <p:nvPr>
            <p:ph type="ftr" sz="quarter" idx="3"/>
          </p:nvPr>
        </p:nvSpPr>
        <p:spPr/>
        <p:txBody>
          <a:bodyPr/>
          <a:lstStyle/>
          <a:p>
            <a:r>
              <a:rPr lang="en-US" smtClean="0"/>
              <a:t>Louisiana Believes</a:t>
            </a:r>
            <a:endParaRPr lang="en-US" dirty="0"/>
          </a:p>
        </p:txBody>
      </p:sp>
      <p:sp>
        <p:nvSpPr>
          <p:cNvPr id="5" name="Content Placeholder 4"/>
          <p:cNvSpPr>
            <a:spLocks noGrp="1"/>
          </p:cNvSpPr>
          <p:nvPr>
            <p:ph sz="quarter" idx="10"/>
          </p:nvPr>
        </p:nvSpPr>
        <p:spPr>
          <a:xfrm>
            <a:off x="152400" y="1219200"/>
            <a:ext cx="8839200" cy="5105400"/>
          </a:xfrm>
        </p:spPr>
        <p:txBody>
          <a:bodyPr>
            <a:normAutofit/>
          </a:bodyPr>
          <a:lstStyle/>
          <a:p>
            <a:pPr marL="0" indent="0">
              <a:buNone/>
            </a:pPr>
            <a:r>
              <a:rPr lang="en-US" sz="1600" dirty="0" smtClean="0"/>
              <a:t>Instructional support is most effective when teachers are provided with access to a combination of high quality tools and ongoing professional development to help teachers use those tools effectively.</a:t>
            </a:r>
          </a:p>
          <a:p>
            <a:endParaRPr lang="en-US" sz="1600" dirty="0" smtClean="0"/>
          </a:p>
          <a:p>
            <a:pPr marL="0" indent="0">
              <a:buNone/>
            </a:pPr>
            <a:r>
              <a:rPr lang="en-US" sz="1600" dirty="0" smtClean="0"/>
              <a:t>The Regional Teacher Leader Collaboration Events are designed to support teachers with: </a:t>
            </a:r>
          </a:p>
          <a:p>
            <a:pPr marL="342900" indent="-342900">
              <a:buAutoNum type="arabicParenR"/>
            </a:pPr>
            <a:r>
              <a:rPr lang="en-US" sz="1600" dirty="0" smtClean="0"/>
              <a:t>opportunities to collaborate with peers, and </a:t>
            </a:r>
          </a:p>
          <a:p>
            <a:pPr marL="342900" indent="-342900">
              <a:buAutoNum type="arabicParenR"/>
            </a:pPr>
            <a:r>
              <a:rPr lang="en-US" sz="1600" dirty="0" smtClean="0"/>
              <a:t>professional development to help them use instructional resources and strategies effectively.</a:t>
            </a:r>
          </a:p>
          <a:p>
            <a:pPr marL="0" indent="0">
              <a:buNone/>
            </a:pPr>
            <a:endParaRPr lang="en-US" sz="1600" dirty="0" smtClean="0"/>
          </a:p>
          <a:p>
            <a:pPr marL="0" indent="0">
              <a:buNone/>
            </a:pP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2009114443"/>
              </p:ext>
            </p:extLst>
          </p:nvPr>
        </p:nvGraphicFramePr>
        <p:xfrm>
          <a:off x="381000" y="3276600"/>
          <a:ext cx="8229600" cy="1529080"/>
        </p:xfrm>
        <a:graphic>
          <a:graphicData uri="http://schemas.openxmlformats.org/drawingml/2006/table">
            <a:tbl>
              <a:tblPr firstRow="1" bandRow="1">
                <a:tableStyleId>{5C22544A-7EE6-4342-B048-85BDC9FD1C3A}</a:tableStyleId>
              </a:tblPr>
              <a:tblGrid>
                <a:gridCol w="1851660"/>
                <a:gridCol w="2263140"/>
                <a:gridCol w="2133600"/>
                <a:gridCol w="1981200"/>
              </a:tblGrid>
              <a:tr h="370840">
                <a:tc>
                  <a:txBody>
                    <a:bodyPr/>
                    <a:lstStyle/>
                    <a:p>
                      <a:r>
                        <a:rPr lang="en-US" sz="1600" dirty="0" smtClean="0"/>
                        <a:t>Date</a:t>
                      </a:r>
                      <a:endParaRPr lang="en-US" sz="1600" dirty="0"/>
                    </a:p>
                  </a:txBody>
                  <a:tcPr/>
                </a:tc>
                <a:tc>
                  <a:txBody>
                    <a:bodyPr/>
                    <a:lstStyle/>
                    <a:p>
                      <a:r>
                        <a:rPr lang="en-US" sz="1600" dirty="0" smtClean="0"/>
                        <a:t>Tentative Locations</a:t>
                      </a:r>
                      <a:endParaRPr lang="en-US" sz="1600" dirty="0"/>
                    </a:p>
                  </a:txBody>
                  <a:tcPr/>
                </a:tc>
                <a:tc>
                  <a:txBody>
                    <a:bodyPr/>
                    <a:lstStyle/>
                    <a:p>
                      <a:r>
                        <a:rPr lang="en-US" sz="1600" dirty="0" smtClean="0"/>
                        <a:t>Topic</a:t>
                      </a:r>
                      <a:endParaRPr lang="en-US" sz="1600" dirty="0"/>
                    </a:p>
                  </a:txBody>
                  <a:tcPr/>
                </a:tc>
                <a:tc>
                  <a:txBody>
                    <a:bodyPr/>
                    <a:lstStyle/>
                    <a:p>
                      <a:r>
                        <a:rPr lang="en-US" sz="1600" dirty="0" smtClean="0"/>
                        <a:t>Registration</a:t>
                      </a:r>
                      <a:r>
                        <a:rPr lang="en-US" sz="1600" baseline="0" dirty="0" smtClean="0"/>
                        <a:t> Opens</a:t>
                      </a:r>
                      <a:endParaRPr lang="en-US" sz="1600" dirty="0"/>
                    </a:p>
                  </a:txBody>
                  <a:tcPr/>
                </a:tc>
              </a:tr>
              <a:tr h="370840">
                <a:tc>
                  <a:txBody>
                    <a:bodyPr/>
                    <a:lstStyle/>
                    <a:p>
                      <a:r>
                        <a:rPr lang="en-US" sz="1600" dirty="0" smtClean="0"/>
                        <a:t>Week of January 26</a:t>
                      </a:r>
                      <a:endParaRPr lang="en-US" sz="1600" dirty="0"/>
                    </a:p>
                  </a:txBody>
                  <a:tcPr/>
                </a:tc>
                <a:tc>
                  <a:txBody>
                    <a:bodyPr/>
                    <a:lstStyle/>
                    <a:p>
                      <a:r>
                        <a:rPr lang="en-US" sz="1600" dirty="0" smtClean="0"/>
                        <a:t>Bossier, Alexandria, Lake Charles, Baton Rouge</a:t>
                      </a:r>
                      <a:endParaRPr lang="en-US" sz="1600" dirty="0"/>
                    </a:p>
                  </a:txBody>
                  <a:tcPr/>
                </a:tc>
                <a:tc>
                  <a:txBody>
                    <a:bodyPr/>
                    <a:lstStyle/>
                    <a:p>
                      <a:r>
                        <a:rPr lang="en-US" sz="1600" dirty="0" smtClean="0"/>
                        <a:t>ELA and math</a:t>
                      </a:r>
                      <a:r>
                        <a:rPr lang="en-US" sz="1600" baseline="0" dirty="0" smtClean="0"/>
                        <a:t> instructional strategies</a:t>
                      </a:r>
                      <a:endParaRPr lang="en-US" sz="1600" dirty="0"/>
                    </a:p>
                  </a:txBody>
                  <a:tcPr/>
                </a:tc>
                <a:tc>
                  <a:txBody>
                    <a:bodyPr/>
                    <a:lstStyle/>
                    <a:p>
                      <a:r>
                        <a:rPr lang="en-US" sz="1600" dirty="0" smtClean="0"/>
                        <a:t>January</a:t>
                      </a:r>
                      <a:r>
                        <a:rPr lang="en-US" sz="1600" baseline="0" dirty="0" smtClean="0"/>
                        <a:t> 9</a:t>
                      </a:r>
                      <a:endParaRPr lang="en-US" sz="1600" dirty="0"/>
                    </a:p>
                  </a:txBody>
                  <a:tcPr/>
                </a:tc>
              </a:tr>
              <a:tr h="370840">
                <a:tc>
                  <a:txBody>
                    <a:bodyPr/>
                    <a:lstStyle/>
                    <a:p>
                      <a:r>
                        <a:rPr lang="en-US" sz="1600" dirty="0" smtClean="0"/>
                        <a:t>Week of March 2</a:t>
                      </a:r>
                      <a:endParaRPr lang="en-US" sz="1600" dirty="0"/>
                    </a:p>
                  </a:txBody>
                  <a:tcPr/>
                </a:tc>
                <a:tc>
                  <a:txBody>
                    <a:bodyPr/>
                    <a:lstStyle/>
                    <a:p>
                      <a:r>
                        <a:rPr lang="en-US" sz="1600" dirty="0" smtClean="0"/>
                        <a:t>Ruston,</a:t>
                      </a:r>
                      <a:r>
                        <a:rPr lang="en-US" sz="1600" baseline="0" dirty="0" smtClean="0"/>
                        <a:t> Lafayette, Jefferson</a:t>
                      </a:r>
                      <a:endParaRPr lang="en-US" sz="16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ELA and math</a:t>
                      </a:r>
                      <a:r>
                        <a:rPr lang="en-US" sz="1600" baseline="0" dirty="0" smtClean="0"/>
                        <a:t> instructional strategies</a:t>
                      </a:r>
                      <a:endParaRPr lang="en-US" sz="1600" dirty="0"/>
                    </a:p>
                  </a:txBody>
                  <a:tcPr/>
                </a:tc>
                <a:tc>
                  <a:txBody>
                    <a:bodyPr/>
                    <a:lstStyle/>
                    <a:p>
                      <a:r>
                        <a:rPr lang="en-US" sz="1600" dirty="0" smtClean="0"/>
                        <a:t>February 13</a:t>
                      </a:r>
                      <a:endParaRPr lang="en-US" sz="1600" dirty="0"/>
                    </a:p>
                  </a:txBody>
                  <a:tcPr/>
                </a:tc>
              </a:tr>
            </a:tbl>
          </a:graphicData>
        </a:graphic>
      </p:graphicFrame>
      <p:sp>
        <p:nvSpPr>
          <p:cNvPr id="7" name="Rectangle 6"/>
          <p:cNvSpPr/>
          <p:nvPr/>
        </p:nvSpPr>
        <p:spPr>
          <a:xfrm>
            <a:off x="381000" y="5334000"/>
            <a:ext cx="8229600" cy="1077218"/>
          </a:xfrm>
          <a:prstGeom prst="rect">
            <a:avLst/>
          </a:prstGeom>
        </p:spPr>
        <p:txBody>
          <a:bodyPr wrap="square">
            <a:spAutoFit/>
          </a:bodyPr>
          <a:lstStyle/>
          <a:p>
            <a:r>
              <a:rPr lang="en-US" sz="1600" b="1" dirty="0" smtClean="0"/>
              <a:t>Registration for the January event will be sent in early January. </a:t>
            </a:r>
            <a:r>
              <a:rPr lang="en-US" sz="1600" dirty="0" smtClean="0"/>
              <a:t>Please </a:t>
            </a:r>
            <a:r>
              <a:rPr lang="en-US" sz="1600" dirty="0"/>
              <a:t>encourage your Teacher Leaders to register for these events </a:t>
            </a:r>
            <a:r>
              <a:rPr lang="en-US" sz="1600" dirty="0" smtClean="0"/>
              <a:t>through </a:t>
            </a:r>
            <a:r>
              <a:rPr lang="en-US" sz="1600" dirty="0" err="1" smtClean="0"/>
              <a:t>Coursewhere</a:t>
            </a:r>
            <a:r>
              <a:rPr lang="en-US" sz="1600" dirty="0" smtClean="0"/>
              <a:t> when </a:t>
            </a:r>
            <a:r>
              <a:rPr lang="en-US" sz="1600" dirty="0"/>
              <a:t>registration </a:t>
            </a:r>
            <a:r>
              <a:rPr lang="en-US" sz="1600" dirty="0" smtClean="0"/>
              <a:t>opens.</a:t>
            </a:r>
          </a:p>
          <a:p>
            <a:endParaRPr lang="en-US" sz="1600" b="1" dirty="0" smtClean="0"/>
          </a:p>
          <a:p>
            <a:pPr algn="ctr"/>
            <a:r>
              <a:rPr lang="en-US" sz="1600" dirty="0" smtClean="0"/>
              <a:t>Contact </a:t>
            </a:r>
            <a:r>
              <a:rPr lang="en-US" sz="1600" dirty="0" smtClean="0">
                <a:hlinkClick r:id="rId2"/>
              </a:rPr>
              <a:t>louisianateacherleaders@la.gov</a:t>
            </a:r>
            <a:r>
              <a:rPr lang="en-US" sz="1600" dirty="0" smtClean="0"/>
              <a:t> for more information.</a:t>
            </a:r>
            <a:endParaRPr lang="en-US" sz="1600" dirty="0"/>
          </a:p>
        </p:txBody>
      </p:sp>
    </p:spTree>
    <p:extLst>
      <p:ext uri="{BB962C8B-B14F-4D97-AF65-F5344CB8AC3E}">
        <p14:creationId xmlns:p14="http://schemas.microsoft.com/office/powerpoint/2010/main" val="1450797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smtClean="0"/>
              <a:t>Teacher Supports: Social Studies and Science Sample Tasks</a:t>
            </a:r>
            <a:endParaRPr lang="en-US" dirty="0"/>
          </a:p>
        </p:txBody>
      </p:sp>
      <p:sp>
        <p:nvSpPr>
          <p:cNvPr id="13" name="Footer Placeholder 12"/>
          <p:cNvSpPr>
            <a:spLocks noGrp="1"/>
          </p:cNvSpPr>
          <p:nvPr>
            <p:ph type="ftr" sz="quarter" idx="3"/>
          </p:nvPr>
        </p:nvSpPr>
        <p:spPr/>
        <p:txBody>
          <a:bodyPr/>
          <a:lstStyle/>
          <a:p>
            <a:r>
              <a:rPr lang="en-US" dirty="0" smtClean="0"/>
              <a:t>Louisiana Believes</a:t>
            </a:r>
            <a:endParaRPr lang="en-US" dirty="0"/>
          </a:p>
        </p:txBody>
      </p:sp>
      <p:sp>
        <p:nvSpPr>
          <p:cNvPr id="14" name="Slide Number Placeholder 13"/>
          <p:cNvSpPr>
            <a:spLocks noGrp="1"/>
          </p:cNvSpPr>
          <p:nvPr>
            <p:ph type="sldNum" sz="quarter" idx="4"/>
          </p:nvPr>
        </p:nvSpPr>
        <p:spPr/>
        <p:txBody>
          <a:bodyPr/>
          <a:lstStyle/>
          <a:p>
            <a:fld id="{79BA4B8F-8B3F-4B52-9164-AF2CA95F68ED}" type="slidenum">
              <a:rPr lang="en-US" smtClean="0"/>
              <a:pPr/>
              <a:t>16</a:t>
            </a:fld>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748557979"/>
              </p:ext>
            </p:extLst>
          </p:nvPr>
        </p:nvGraphicFramePr>
        <p:xfrm>
          <a:off x="445478" y="4172403"/>
          <a:ext cx="8229597" cy="1584960"/>
        </p:xfrm>
        <a:graphic>
          <a:graphicData uri="http://schemas.openxmlformats.org/drawingml/2006/table">
            <a:tbl>
              <a:tblPr firstRow="1" bandRow="1">
                <a:tableStyleId>{5C22544A-7EE6-4342-B048-85BDC9FD1C3A}</a:tableStyleId>
              </a:tblPr>
              <a:tblGrid>
                <a:gridCol w="1112109"/>
                <a:gridCol w="1779372"/>
                <a:gridCol w="1779372"/>
                <a:gridCol w="1779372"/>
                <a:gridCol w="1779372"/>
              </a:tblGrid>
              <a:tr h="332772">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smtClean="0"/>
                        <a:t>Social</a:t>
                      </a:r>
                      <a:r>
                        <a:rPr lang="en-US" sz="1600" b="1" baseline="0" dirty="0" smtClean="0"/>
                        <a:t> Studies</a:t>
                      </a:r>
                      <a:endParaRPr lang="en-US" sz="1600" b="1" dirty="0" smtClean="0"/>
                    </a:p>
                  </a:txBody>
                  <a:tcPr anchor="ctr">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tcPr>
                </a:tc>
                <a:tc hMerge="1">
                  <a:txBody>
                    <a:bodyPr/>
                    <a:lstStyle/>
                    <a:p>
                      <a:endParaRPr lang="en-US" dirty="0"/>
                    </a:p>
                  </a:txBody>
                  <a:tcPr/>
                </a:tc>
                <a:tc hMerge="1">
                  <a:txBody>
                    <a:bodyPr/>
                    <a:lstStyle/>
                    <a:p>
                      <a:endParaRPr lang="en-US" dirty="0"/>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smtClean="0"/>
                        <a:t>Science</a:t>
                      </a:r>
                    </a:p>
                  </a:txBody>
                  <a:tcPr anchor="ctr">
                    <a:lnL w="12700" cap="flat" cmpd="sng" algn="ctr">
                      <a:solidFill>
                        <a:schemeClr val="tx1"/>
                      </a:solidFill>
                      <a:prstDash val="solid"/>
                      <a:round/>
                      <a:headEnd type="none" w="med" len="med"/>
                      <a:tailEnd type="none" w="med" len="med"/>
                    </a:lnL>
                    <a:lnB w="12700" cap="flat" cmpd="sng" algn="ctr">
                      <a:noFill/>
                      <a:prstDash val="solid"/>
                      <a:round/>
                      <a:headEnd type="none" w="med" len="med"/>
                      <a:tailEnd type="none" w="med" len="med"/>
                    </a:lnB>
                  </a:tcPr>
                </a:tc>
                <a:tc hMerge="1">
                  <a:txBody>
                    <a:bodyPr/>
                    <a:lstStyle/>
                    <a:p>
                      <a:endParaRPr lang="en-US" dirty="0"/>
                    </a:p>
                  </a:txBody>
                  <a:tcPr/>
                </a:tc>
              </a:tr>
              <a:tr h="332772">
                <a:tc>
                  <a:txBody>
                    <a:bodyPr/>
                    <a:lstStyle/>
                    <a:p>
                      <a:endParaRPr lang="en-US" sz="1600" dirty="0"/>
                    </a:p>
                  </a:txBody>
                  <a:tcPr>
                    <a:lnT w="12700" cap="flat" cmpd="sng" algn="ctr">
                      <a:noFill/>
                      <a:prstDash val="solid"/>
                      <a:round/>
                      <a:headEnd type="none" w="med" len="med"/>
                      <a:tailEnd type="none" w="med" len="med"/>
                    </a:lnT>
                    <a:solidFill>
                      <a:schemeClr val="accent1"/>
                    </a:solidFill>
                  </a:tcPr>
                </a:tc>
                <a:tc>
                  <a:txBody>
                    <a:bodyPr/>
                    <a:lstStyle/>
                    <a:p>
                      <a:pPr algn="ctr"/>
                      <a:r>
                        <a:rPr lang="en-US" sz="1600" b="1" dirty="0" smtClean="0"/>
                        <a:t>Phase 1</a:t>
                      </a:r>
                      <a:endParaRPr lang="en-US" sz="1600" b="1" dirty="0"/>
                    </a:p>
                  </a:txBody>
                  <a:tcPr anchor="ctr">
                    <a:lnT w="12700" cap="flat" cmpd="sng" algn="ctr">
                      <a:noFill/>
                      <a:prstDash val="solid"/>
                      <a:round/>
                      <a:headEnd type="none" w="med" len="med"/>
                      <a:tailEnd type="none" w="med" len="med"/>
                    </a:lnT>
                    <a:solidFill>
                      <a:schemeClr val="accent1">
                        <a:lumMod val="40000"/>
                        <a:lumOff val="60000"/>
                      </a:schemeClr>
                    </a:solidFill>
                  </a:tcPr>
                </a:tc>
                <a:tc>
                  <a:txBody>
                    <a:bodyPr/>
                    <a:lstStyle/>
                    <a:p>
                      <a:pPr algn="ctr"/>
                      <a:r>
                        <a:rPr lang="en-US" sz="1600" b="1" dirty="0" smtClean="0"/>
                        <a:t>Phase 2</a:t>
                      </a:r>
                      <a:endParaRPr lang="en-US" sz="1600" b="1" dirty="0"/>
                    </a:p>
                  </a:txBody>
                  <a:tcPr anchor="ct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solidFill>
                      <a:schemeClr val="accent1">
                        <a:lumMod val="40000"/>
                        <a:lumOff val="60000"/>
                      </a:schemeClr>
                    </a:solidFill>
                  </a:tcPr>
                </a:tc>
                <a:tc>
                  <a:txBody>
                    <a:bodyPr/>
                    <a:lstStyle/>
                    <a:p>
                      <a:pPr algn="ctr"/>
                      <a:r>
                        <a:rPr lang="en-US" sz="1600" b="1" dirty="0" smtClean="0"/>
                        <a:t>Phase 1</a:t>
                      </a:r>
                      <a:endParaRPr lang="en-US" sz="1600" b="1" dirty="0"/>
                    </a:p>
                  </a:txBody>
                  <a:tcPr anchor="ct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solidFill>
                      <a:schemeClr val="accent1">
                        <a:lumMod val="40000"/>
                        <a:lumOff val="60000"/>
                      </a:schemeClr>
                    </a:solidFill>
                  </a:tcPr>
                </a:tc>
                <a:tc>
                  <a:txBody>
                    <a:bodyPr/>
                    <a:lstStyle/>
                    <a:p>
                      <a:pPr algn="ctr"/>
                      <a:r>
                        <a:rPr lang="en-US" sz="1600" b="1" dirty="0" smtClean="0"/>
                        <a:t>Phase 2</a:t>
                      </a:r>
                      <a:endParaRPr lang="en-US" sz="1600" b="1" dirty="0"/>
                    </a:p>
                  </a:txBody>
                  <a:tcPr anchor="ctr">
                    <a:lnT w="12700" cap="flat" cmpd="sng" algn="ctr">
                      <a:noFill/>
                      <a:prstDash val="solid"/>
                      <a:round/>
                      <a:headEnd type="none" w="med" len="med"/>
                      <a:tailEnd type="none" w="med" len="med"/>
                    </a:lnT>
                    <a:solidFill>
                      <a:schemeClr val="accent1">
                        <a:lumMod val="40000"/>
                        <a:lumOff val="60000"/>
                      </a:schemeClr>
                    </a:solidFill>
                  </a:tcPr>
                </a:tc>
              </a:tr>
              <a:tr h="462216">
                <a:tc>
                  <a:txBody>
                    <a:bodyPr/>
                    <a:lstStyle/>
                    <a:p>
                      <a:r>
                        <a:rPr lang="en-US" sz="1600" b="1" dirty="0" smtClean="0"/>
                        <a:t>Grades</a:t>
                      </a:r>
                      <a:endParaRPr lang="en-US" sz="1600" b="1" dirty="0"/>
                    </a:p>
                  </a:txBody>
                  <a:tcPr anchor="ctr"/>
                </a:tc>
                <a:tc gridSpan="2">
                  <a:txBody>
                    <a:bodyPr/>
                    <a:lstStyle/>
                    <a:p>
                      <a:pPr algn="ctr"/>
                      <a:r>
                        <a:rPr lang="en-US" sz="1600" dirty="0" smtClean="0"/>
                        <a:t>Grades 3-8 and US History</a:t>
                      </a:r>
                      <a:endParaRPr lang="en-US" sz="1600" dirty="0"/>
                    </a:p>
                  </a:txBody>
                  <a:tcPr anchor="ctr">
                    <a:lnR w="12700" cap="flat" cmpd="sng" algn="ctr">
                      <a:solidFill>
                        <a:schemeClr val="tx1"/>
                      </a:solidFill>
                      <a:prstDash val="solid"/>
                      <a:round/>
                      <a:headEnd type="none" w="med" len="med"/>
                      <a:tailEnd type="none" w="med" len="med"/>
                    </a:lnR>
                  </a:tcPr>
                </a:tc>
                <a:tc hMerge="1">
                  <a:txBody>
                    <a:bodyPr/>
                    <a:lstStyle/>
                    <a:p>
                      <a:endParaRPr lang="en-US" sz="1900" strike="sngStrike" dirty="0">
                        <a:solidFill>
                          <a:schemeClr val="tx1"/>
                        </a:solidFill>
                      </a:endParaRPr>
                    </a:p>
                  </a:txBody>
                  <a:tcPr anchor="ctr">
                    <a:lnR w="12700" cap="flat" cmpd="sng" algn="ctr">
                      <a:solidFill>
                        <a:schemeClr val="tx1"/>
                      </a:solidFill>
                      <a:prstDash val="solid"/>
                      <a:round/>
                      <a:headEnd type="none" w="med" len="med"/>
                      <a:tailEnd type="none" w="med" len="med"/>
                    </a:lnR>
                  </a:tcPr>
                </a:tc>
                <a:tc>
                  <a:txBody>
                    <a:bodyPr/>
                    <a:lstStyle/>
                    <a:p>
                      <a:pPr algn="ctr"/>
                      <a:r>
                        <a:rPr lang="en-US" sz="1600" dirty="0" smtClean="0">
                          <a:solidFill>
                            <a:schemeClr val="tx1"/>
                          </a:solidFill>
                        </a:rPr>
                        <a:t>Grades </a:t>
                      </a:r>
                      <a:r>
                        <a:rPr lang="en-US" sz="1600" strike="noStrike" dirty="0" smtClean="0">
                          <a:solidFill>
                            <a:schemeClr val="tx1"/>
                          </a:solidFill>
                        </a:rPr>
                        <a:t>K-8</a:t>
                      </a:r>
                      <a:r>
                        <a:rPr lang="en-US" sz="1600" strike="noStrike" baseline="0" dirty="0" smtClean="0">
                          <a:solidFill>
                            <a:schemeClr val="tx1"/>
                          </a:solidFill>
                        </a:rPr>
                        <a:t>  and Biology</a:t>
                      </a:r>
                      <a:endParaRPr lang="en-US" sz="1600" strike="sngStrike" dirty="0">
                        <a:solidFill>
                          <a:schemeClr val="tx1"/>
                        </a:solidFill>
                      </a:endParaRPr>
                    </a:p>
                  </a:txBody>
                  <a:tcPr anchor="ctr">
                    <a:lnL w="12700" cap="flat" cmpd="sng" algn="ctr">
                      <a:solidFill>
                        <a:schemeClr val="tx1"/>
                      </a:solidFill>
                      <a:prstDash val="solid"/>
                      <a:round/>
                      <a:headEnd type="none" w="med" len="med"/>
                      <a:tailEnd type="none" w="med" len="med"/>
                    </a:lnL>
                  </a:tcPr>
                </a:tc>
                <a:tc>
                  <a:txBody>
                    <a:bodyPr/>
                    <a:lstStyle/>
                    <a:p>
                      <a:pPr algn="ctr"/>
                      <a:r>
                        <a:rPr lang="en-US" sz="1600" dirty="0" smtClean="0">
                          <a:solidFill>
                            <a:schemeClr val="tx1"/>
                          </a:solidFill>
                        </a:rPr>
                        <a:t>Grades 3-8 </a:t>
                      </a:r>
                      <a:r>
                        <a:rPr lang="en-US" sz="1600" baseline="0" dirty="0" smtClean="0">
                          <a:solidFill>
                            <a:schemeClr val="tx1"/>
                          </a:solidFill>
                        </a:rPr>
                        <a:t> and </a:t>
                      </a:r>
                      <a:r>
                        <a:rPr lang="en-US" sz="1600" dirty="0" smtClean="0">
                          <a:solidFill>
                            <a:schemeClr val="tx1"/>
                          </a:solidFill>
                        </a:rPr>
                        <a:t>Biology</a:t>
                      </a:r>
                      <a:endParaRPr lang="en-US" sz="1600" dirty="0">
                        <a:solidFill>
                          <a:schemeClr val="tx1"/>
                        </a:solidFill>
                      </a:endParaRPr>
                    </a:p>
                  </a:txBody>
                  <a:tcPr anchor="ctr"/>
                </a:tc>
              </a:tr>
              <a:tr h="187896">
                <a:tc>
                  <a:txBody>
                    <a:bodyPr/>
                    <a:lstStyle/>
                    <a:p>
                      <a:r>
                        <a:rPr lang="en-US" sz="1600" b="1" dirty="0" smtClean="0"/>
                        <a:t>Released</a:t>
                      </a:r>
                      <a:endParaRPr lang="en-US" sz="1600" b="1" dirty="0"/>
                    </a:p>
                  </a:txBody>
                  <a:tcPr anchor="ctr"/>
                </a:tc>
                <a:tc>
                  <a:txBody>
                    <a:bodyPr/>
                    <a:lstStyle/>
                    <a:p>
                      <a:pPr algn="ctr"/>
                      <a:r>
                        <a:rPr lang="en-US" sz="1600" dirty="0" smtClean="0"/>
                        <a:t>December 10</a:t>
                      </a:r>
                      <a:endParaRPr lang="en-US" sz="1600" dirty="0"/>
                    </a:p>
                  </a:txBody>
                  <a:tcPr anchor="ctr"/>
                </a:tc>
                <a:tc>
                  <a:txBody>
                    <a:bodyPr/>
                    <a:lstStyle/>
                    <a:p>
                      <a:pPr algn="ctr"/>
                      <a:r>
                        <a:rPr lang="en-US" sz="1600" dirty="0" smtClean="0"/>
                        <a:t>January 29</a:t>
                      </a:r>
                      <a:endParaRPr lang="en-US" sz="1600" dirty="0"/>
                    </a:p>
                  </a:txBody>
                  <a:tcPr anchor="ctr">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December 10</a:t>
                      </a:r>
                    </a:p>
                  </a:txBody>
                  <a:tcPr anchor="ctr">
                    <a:lnL w="12700" cap="flat" cmpd="sng" algn="ctr">
                      <a:solidFill>
                        <a:schemeClr val="tx1"/>
                      </a:solidFill>
                      <a:prstDash val="solid"/>
                      <a:round/>
                      <a:headEnd type="none" w="med" len="med"/>
                      <a:tailEnd type="none" w="med" len="med"/>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February</a:t>
                      </a:r>
                      <a:r>
                        <a:rPr lang="en-US" sz="1600" baseline="0" dirty="0" smtClean="0"/>
                        <a:t> 3</a:t>
                      </a:r>
                      <a:endParaRPr lang="en-US" sz="1600" dirty="0" smtClean="0"/>
                    </a:p>
                  </a:txBody>
                  <a:tcPr anchor="ctr"/>
                </a:tc>
              </a:tr>
            </a:tbl>
          </a:graphicData>
        </a:graphic>
      </p:graphicFrame>
      <p:sp>
        <p:nvSpPr>
          <p:cNvPr id="6" name="TextBox 5"/>
          <p:cNvSpPr txBox="1"/>
          <p:nvPr/>
        </p:nvSpPr>
        <p:spPr>
          <a:xfrm>
            <a:off x="140677" y="1143000"/>
            <a:ext cx="8839200" cy="3046988"/>
          </a:xfrm>
          <a:prstGeom prst="rect">
            <a:avLst/>
          </a:prstGeom>
          <a:noFill/>
        </p:spPr>
        <p:txBody>
          <a:bodyPr wrap="square" rtlCol="0">
            <a:spAutoFit/>
          </a:bodyPr>
          <a:lstStyle/>
          <a:p>
            <a:r>
              <a:rPr lang="en-US" sz="1600" dirty="0" smtClean="0"/>
              <a:t>The Department is creating </a:t>
            </a:r>
            <a:r>
              <a:rPr lang="en-US" sz="1600" b="1" dirty="0" smtClean="0"/>
              <a:t>science and social studies tasks </a:t>
            </a:r>
            <a:r>
              <a:rPr lang="en-US" sz="1600" dirty="0" smtClean="0"/>
              <a:t>for teachers to use with students to prepare them for end-of-year assessments.</a:t>
            </a:r>
          </a:p>
          <a:p>
            <a:endParaRPr lang="en-US" sz="1600" dirty="0"/>
          </a:p>
          <a:p>
            <a:r>
              <a:rPr lang="en-US" sz="1600" dirty="0" smtClean="0"/>
              <a:t>The newly available tasks include: </a:t>
            </a:r>
          </a:p>
          <a:p>
            <a:pPr marL="342900" indent="-234950">
              <a:buFontTx/>
              <a:buChar char="-"/>
            </a:pPr>
            <a:r>
              <a:rPr lang="en-US" sz="1600" dirty="0" smtClean="0"/>
              <a:t>Overview guidance for teachers </a:t>
            </a:r>
          </a:p>
          <a:p>
            <a:pPr marL="342900" indent="-234950">
              <a:buFontTx/>
              <a:buChar char="-"/>
            </a:pPr>
            <a:r>
              <a:rPr lang="en-US" sz="1600" dirty="0" smtClean="0"/>
              <a:t>Passage sets with sources included or links to sources</a:t>
            </a:r>
          </a:p>
          <a:p>
            <a:pPr marL="342900" indent="-234950">
              <a:buFontTx/>
              <a:buChar char="-"/>
            </a:pPr>
            <a:r>
              <a:rPr lang="en-US" sz="1600" dirty="0" smtClean="0"/>
              <a:t>Scaffolded practice questions/activities to help students make meaning of the sources</a:t>
            </a:r>
          </a:p>
          <a:p>
            <a:pPr marL="342900" indent="-234950">
              <a:buFontTx/>
              <a:buChar char="-"/>
            </a:pPr>
            <a:r>
              <a:rPr lang="en-US" sz="1600" dirty="0" smtClean="0"/>
              <a:t>A rigorous writing prompt aligned to science/social studies GLEs </a:t>
            </a:r>
          </a:p>
          <a:p>
            <a:pPr marL="342900" indent="-234950">
              <a:buFontTx/>
              <a:buChar char="-"/>
            </a:pPr>
            <a:r>
              <a:rPr lang="en-US" sz="1600" dirty="0" smtClean="0"/>
              <a:t>Scoring guidance for teachers</a:t>
            </a:r>
          </a:p>
          <a:p>
            <a:endParaRPr lang="en-US" sz="1600" dirty="0"/>
          </a:p>
          <a:p>
            <a:r>
              <a:rPr lang="en-US" sz="1600" dirty="0" smtClean="0"/>
              <a:t>There will be two tasks for every grade available in the </a:t>
            </a:r>
            <a:r>
              <a:rPr lang="en-US" sz="1600" dirty="0" smtClean="0">
                <a:hlinkClick r:id="rId2"/>
              </a:rPr>
              <a:t>Teacher Toolbox</a:t>
            </a:r>
            <a:r>
              <a:rPr lang="en-US" sz="1600" dirty="0" smtClean="0"/>
              <a:t> and </a:t>
            </a:r>
            <a:r>
              <a:rPr lang="en-US" sz="1600" dirty="0" smtClean="0">
                <a:hlinkClick r:id="rId3"/>
              </a:rPr>
              <a:t>Teacher Support Library</a:t>
            </a:r>
            <a:r>
              <a:rPr lang="en-US" sz="1600" dirty="0" smtClean="0"/>
              <a:t>. The January Teacher Leader Collaboration will include training on these tools. </a:t>
            </a:r>
          </a:p>
        </p:txBody>
      </p:sp>
      <p:sp>
        <p:nvSpPr>
          <p:cNvPr id="2" name="TextBox 1"/>
          <p:cNvSpPr txBox="1"/>
          <p:nvPr/>
        </p:nvSpPr>
        <p:spPr>
          <a:xfrm>
            <a:off x="254977" y="5867400"/>
            <a:ext cx="8610600" cy="646331"/>
          </a:xfrm>
          <a:prstGeom prst="rect">
            <a:avLst/>
          </a:prstGeom>
          <a:noFill/>
        </p:spPr>
        <p:txBody>
          <a:bodyPr wrap="square" rtlCol="0">
            <a:spAutoFit/>
          </a:bodyPr>
          <a:lstStyle/>
          <a:p>
            <a:r>
              <a:rPr lang="en-US" b="1" dirty="0"/>
              <a:t>Districts should ensure teachers are aware of and are using these resources to enhance instruction and </a:t>
            </a:r>
            <a:r>
              <a:rPr lang="en-US" b="1" dirty="0" smtClean="0"/>
              <a:t>assessment. </a:t>
            </a:r>
          </a:p>
        </p:txBody>
      </p:sp>
    </p:spTree>
    <p:extLst>
      <p:ext uri="{BB962C8B-B14F-4D97-AF65-F5344CB8AC3E}">
        <p14:creationId xmlns:p14="http://schemas.microsoft.com/office/powerpoint/2010/main" val="231035244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Teacher Supports: Items Added to EAGLE</a:t>
            </a:r>
            <a:endParaRPr lang="en-US" dirty="0"/>
          </a:p>
        </p:txBody>
      </p:sp>
      <p:sp>
        <p:nvSpPr>
          <p:cNvPr id="3" name="Slide Number Placeholder 2"/>
          <p:cNvSpPr>
            <a:spLocks noGrp="1"/>
          </p:cNvSpPr>
          <p:nvPr>
            <p:ph type="sldNum" sz="quarter" idx="4"/>
          </p:nvPr>
        </p:nvSpPr>
        <p:spPr/>
        <p:txBody>
          <a:bodyPr/>
          <a:lstStyle/>
          <a:p>
            <a:fld id="{79BA4B8F-8B3F-4B52-9164-AF2CA95F68ED}" type="slidenum">
              <a:rPr lang="en-US" smtClean="0"/>
              <a:pPr/>
              <a:t>17</a:t>
            </a:fld>
            <a:endParaRPr lang="en-US" dirty="0"/>
          </a:p>
        </p:txBody>
      </p:sp>
      <p:sp>
        <p:nvSpPr>
          <p:cNvPr id="4" name="Footer Placeholder 3"/>
          <p:cNvSpPr>
            <a:spLocks noGrp="1"/>
          </p:cNvSpPr>
          <p:nvPr>
            <p:ph type="ftr" sz="quarter" idx="3"/>
          </p:nvPr>
        </p:nvSpPr>
        <p:spPr/>
        <p:txBody>
          <a:bodyPr/>
          <a:lstStyle/>
          <a:p>
            <a:r>
              <a:rPr lang="en-US" dirty="0" smtClean="0"/>
              <a:t>Louisiana Believes</a:t>
            </a:r>
            <a:endParaRPr lang="en-US" dirty="0"/>
          </a:p>
        </p:txBody>
      </p:sp>
      <p:graphicFrame>
        <p:nvGraphicFramePr>
          <p:cNvPr id="8" name="Content Placeholder 5"/>
          <p:cNvGraphicFramePr>
            <a:graphicFrameLocks/>
          </p:cNvGraphicFramePr>
          <p:nvPr>
            <p:extLst>
              <p:ext uri="{D42A27DB-BD31-4B8C-83A1-F6EECF244321}">
                <p14:modId xmlns:p14="http://schemas.microsoft.com/office/powerpoint/2010/main" val="3740707203"/>
              </p:ext>
            </p:extLst>
          </p:nvPr>
        </p:nvGraphicFramePr>
        <p:xfrm>
          <a:off x="361950" y="2514600"/>
          <a:ext cx="8496300" cy="2286000"/>
        </p:xfrm>
        <a:graphic>
          <a:graphicData uri="http://schemas.openxmlformats.org/drawingml/2006/table">
            <a:tbl>
              <a:tblPr firstRow="1" bandRow="1">
                <a:tableStyleId>{5C22544A-7EE6-4342-B048-85BDC9FD1C3A}</a:tableStyleId>
              </a:tblPr>
              <a:tblGrid>
                <a:gridCol w="2777636"/>
                <a:gridCol w="5718664"/>
              </a:tblGrid>
              <a:tr h="317522">
                <a:tc gridSpan="2">
                  <a:txBody>
                    <a:bodyPr/>
                    <a:lstStyle/>
                    <a:p>
                      <a:r>
                        <a:rPr lang="en-US" sz="1600" dirty="0" smtClean="0"/>
                        <a:t>The following</a:t>
                      </a:r>
                      <a:r>
                        <a:rPr lang="en-US" sz="1600" baseline="0" dirty="0" smtClean="0"/>
                        <a:t> content was released in EAGLE 2.0 in November:</a:t>
                      </a:r>
                      <a:endParaRPr lang="en-US" sz="1600" dirty="0"/>
                    </a:p>
                  </a:txBody>
                  <a:tcPr/>
                </a:tc>
                <a:tc hMerge="1">
                  <a:txBody>
                    <a:bodyPr/>
                    <a:lstStyle/>
                    <a:p>
                      <a:endParaRPr lang="en-US" sz="1600" dirty="0"/>
                    </a:p>
                  </a:txBody>
                  <a:tcPr/>
                </a:tc>
              </a:tr>
              <a:tr h="491198">
                <a:tc>
                  <a:txBody>
                    <a:bodyPr/>
                    <a:lstStyle/>
                    <a:p>
                      <a:r>
                        <a:rPr lang="en-US" sz="1600" dirty="0" smtClean="0"/>
                        <a:t>ELA/Literacy (K-12)</a:t>
                      </a:r>
                      <a:endParaRPr lang="en-US" sz="1600" b="0" dirty="0">
                        <a:latin typeface="+mn-lt"/>
                      </a:endParaRP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lang="en-US" sz="1600" kern="1200" dirty="0" smtClean="0">
                          <a:effectLst/>
                        </a:rPr>
                        <a:t>14 Guidebook Cold-Read item sets totaling 101 items</a:t>
                      </a:r>
                      <a:endParaRPr lang="en-US" sz="1600" dirty="0">
                        <a:effectLst/>
                        <a:latin typeface="+mn-lt"/>
                      </a:endParaRPr>
                    </a:p>
                  </a:txBody>
                  <a:tcPr/>
                </a:tc>
              </a:tr>
              <a:tr h="392722">
                <a:tc>
                  <a:txBody>
                    <a:bodyPr/>
                    <a:lstStyle/>
                    <a:p>
                      <a:r>
                        <a:rPr lang="en-US" sz="1600" dirty="0" smtClean="0"/>
                        <a:t>Math (K-12)</a:t>
                      </a:r>
                      <a:endParaRPr lang="en-US" sz="1600" b="0" dirty="0">
                        <a:latin typeface="+mn-lt"/>
                      </a:endParaRPr>
                    </a:p>
                  </a:txBody>
                  <a:tcPr/>
                </a:tc>
                <a:tc>
                  <a:txBody>
                    <a:bodyPr/>
                    <a:lstStyle/>
                    <a:p>
                      <a:pPr marL="285750" lvl="0" indent="-285750">
                        <a:buFont typeface="Wingdings" panose="05000000000000000000" pitchFamily="2" charset="2"/>
                        <a:buChar char="v"/>
                      </a:pPr>
                      <a:r>
                        <a:rPr lang="en-US" sz="1600" dirty="0" smtClean="0"/>
                        <a:t>70 </a:t>
                      </a:r>
                      <a:r>
                        <a:rPr lang="en-US" sz="1600" kern="1200" baseline="0" dirty="0" smtClean="0">
                          <a:effectLst/>
                        </a:rPr>
                        <a:t>m</a:t>
                      </a:r>
                      <a:r>
                        <a:rPr lang="en-US" sz="1600" kern="1200" dirty="0" smtClean="0">
                          <a:effectLst/>
                        </a:rPr>
                        <a:t>ath items</a:t>
                      </a:r>
                      <a:endParaRPr lang="en-US" sz="1600" dirty="0">
                        <a:latin typeface="+mn-lt"/>
                      </a:endParaRPr>
                    </a:p>
                  </a:txBody>
                  <a:tcPr/>
                </a:tc>
              </a:tr>
              <a:tr h="457200">
                <a:tc>
                  <a:txBody>
                    <a:bodyPr/>
                    <a:lstStyle/>
                    <a:p>
                      <a:r>
                        <a:rPr lang="en-US" sz="1600" dirty="0" smtClean="0"/>
                        <a:t>Science (Gr 3, 5, 6, 7)</a:t>
                      </a:r>
                      <a:endParaRPr lang="en-US" sz="1600" b="0" dirty="0">
                        <a:latin typeface="+mn-lt"/>
                      </a:endParaRP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lang="en-US" sz="1600" dirty="0" smtClean="0"/>
                        <a:t>60 retired Louisiana PASS items</a:t>
                      </a:r>
                      <a:endParaRPr lang="en-US" sz="1600" dirty="0" smtClean="0">
                        <a:latin typeface="+mn-lt"/>
                      </a:endParaRPr>
                    </a:p>
                  </a:txBody>
                  <a:tcPr/>
                </a:tc>
              </a:tr>
              <a:tr h="609600">
                <a:tc>
                  <a:txBody>
                    <a:bodyPr/>
                    <a:lstStyle/>
                    <a:p>
                      <a:r>
                        <a:rPr lang="en-US" sz="1600" dirty="0" smtClean="0"/>
                        <a:t>Social</a:t>
                      </a:r>
                      <a:r>
                        <a:rPr lang="en-US" sz="1600" baseline="0" dirty="0" smtClean="0"/>
                        <a:t> Studies </a:t>
                      </a:r>
                      <a:r>
                        <a:rPr lang="en-US" sz="1600" dirty="0" smtClean="0"/>
                        <a:t>(Gr 3, 5, 6, 7)</a:t>
                      </a:r>
                      <a:endParaRPr lang="en-US" sz="1600" b="0" dirty="0">
                        <a:latin typeface="+mn-lt"/>
                      </a:endParaRP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lang="en-US" sz="1600" dirty="0" smtClean="0"/>
                        <a:t>56 retired Louisiana PASS items</a:t>
                      </a:r>
                    </a:p>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lang="en-US" sz="1600" dirty="0" smtClean="0"/>
                        <a:t>approximately</a:t>
                      </a:r>
                      <a:r>
                        <a:rPr lang="en-US" sz="1600" baseline="0" dirty="0" smtClean="0"/>
                        <a:t> 175 new items per grade</a:t>
                      </a:r>
                      <a:endParaRPr lang="en-US" sz="1600" dirty="0" smtClean="0">
                        <a:latin typeface="+mn-lt"/>
                      </a:endParaRPr>
                    </a:p>
                  </a:txBody>
                  <a:tcPr/>
                </a:tc>
              </a:tr>
            </a:tbl>
          </a:graphicData>
        </a:graphic>
      </p:graphicFrame>
      <p:sp>
        <p:nvSpPr>
          <p:cNvPr id="6" name="TextBox 5"/>
          <p:cNvSpPr txBox="1"/>
          <p:nvPr/>
        </p:nvSpPr>
        <p:spPr>
          <a:xfrm>
            <a:off x="228600" y="1143000"/>
            <a:ext cx="8763000" cy="830997"/>
          </a:xfrm>
          <a:prstGeom prst="rect">
            <a:avLst/>
          </a:prstGeom>
          <a:noFill/>
        </p:spPr>
        <p:txBody>
          <a:bodyPr wrap="square" rtlCol="0">
            <a:spAutoFit/>
          </a:bodyPr>
          <a:lstStyle/>
          <a:p>
            <a:r>
              <a:rPr lang="en-US" sz="1600" dirty="0" smtClean="0">
                <a:hlinkClick r:id="rId3"/>
              </a:rPr>
              <a:t>EAGLE</a:t>
            </a:r>
            <a:r>
              <a:rPr lang="en-US" sz="1600" dirty="0" smtClean="0"/>
              <a:t> is an online bank of items that teachers can use to 1) assess whether their students are on track to mastering key skills that will be assessed on the EOC and PARCC exams, and 2) help their students prepare for these exams.</a:t>
            </a:r>
          </a:p>
        </p:txBody>
      </p:sp>
      <p:sp>
        <p:nvSpPr>
          <p:cNvPr id="5" name="Rectangle 4"/>
          <p:cNvSpPr/>
          <p:nvPr/>
        </p:nvSpPr>
        <p:spPr>
          <a:xfrm>
            <a:off x="228600" y="5029200"/>
            <a:ext cx="8458200" cy="1077218"/>
          </a:xfrm>
          <a:prstGeom prst="rect">
            <a:avLst/>
          </a:prstGeom>
        </p:spPr>
        <p:txBody>
          <a:bodyPr wrap="square">
            <a:spAutoFit/>
          </a:bodyPr>
          <a:lstStyle/>
          <a:p>
            <a:r>
              <a:rPr lang="en-US" sz="1600" b="1" dirty="0" smtClean="0"/>
              <a:t>Printer Friendly EAGLE Tests:</a:t>
            </a:r>
          </a:p>
          <a:p>
            <a:r>
              <a:rPr lang="en-US" sz="1600" dirty="0" smtClean="0"/>
              <a:t>To </a:t>
            </a:r>
            <a:r>
              <a:rPr lang="en-US" sz="1600" dirty="0"/>
              <a:t>support teachers and students with limited access to </a:t>
            </a:r>
            <a:r>
              <a:rPr lang="en-US" sz="1600" dirty="0" smtClean="0"/>
              <a:t>technology, </a:t>
            </a:r>
            <a:r>
              <a:rPr lang="en-US" sz="1600" dirty="0"/>
              <a:t>the Department </a:t>
            </a:r>
            <a:r>
              <a:rPr lang="en-US" sz="1600" dirty="0" smtClean="0"/>
              <a:t>will provide </a:t>
            </a:r>
            <a:r>
              <a:rPr lang="en-US" sz="1600" dirty="0"/>
              <a:t>users </a:t>
            </a:r>
            <a:r>
              <a:rPr lang="en-US" sz="1600" dirty="0" smtClean="0"/>
              <a:t>with </a:t>
            </a:r>
            <a:r>
              <a:rPr lang="en-US" sz="1600" b="1" dirty="0"/>
              <a:t>printer friendly </a:t>
            </a:r>
            <a:r>
              <a:rPr lang="en-US" sz="1600" b="1" dirty="0" smtClean="0"/>
              <a:t>versions </a:t>
            </a:r>
            <a:r>
              <a:rPr lang="en-US" sz="1600" b="1" dirty="0"/>
              <a:t>of EAGLE tests</a:t>
            </a:r>
            <a:r>
              <a:rPr lang="en-US" sz="1600" dirty="0"/>
              <a:t>.  </a:t>
            </a:r>
            <a:r>
              <a:rPr lang="en-US" sz="1600" dirty="0" smtClean="0"/>
              <a:t>This </a:t>
            </a:r>
            <a:r>
              <a:rPr lang="en-US" sz="1600" dirty="0"/>
              <a:t>improvement </a:t>
            </a:r>
            <a:r>
              <a:rPr lang="en-US" sz="1600" dirty="0" smtClean="0"/>
              <a:t>will </a:t>
            </a:r>
            <a:r>
              <a:rPr lang="en-US" sz="1600" dirty="0"/>
              <a:t>be visible in the system later </a:t>
            </a:r>
            <a:r>
              <a:rPr lang="en-US" sz="1600" dirty="0" smtClean="0"/>
              <a:t>in December. </a:t>
            </a:r>
            <a:endParaRPr lang="en-US" sz="1600" dirty="0"/>
          </a:p>
        </p:txBody>
      </p:sp>
      <p:sp>
        <p:nvSpPr>
          <p:cNvPr id="7" name="TextBox 6"/>
          <p:cNvSpPr txBox="1"/>
          <p:nvPr/>
        </p:nvSpPr>
        <p:spPr>
          <a:xfrm>
            <a:off x="228600" y="2069068"/>
            <a:ext cx="4724400" cy="338554"/>
          </a:xfrm>
          <a:prstGeom prst="rect">
            <a:avLst/>
          </a:prstGeom>
          <a:noFill/>
        </p:spPr>
        <p:txBody>
          <a:bodyPr wrap="square" rtlCol="0">
            <a:spAutoFit/>
          </a:bodyPr>
          <a:lstStyle/>
          <a:p>
            <a:r>
              <a:rPr lang="en-US" sz="1600" b="1" dirty="0" smtClean="0"/>
              <a:t>New in November:</a:t>
            </a:r>
            <a:endParaRPr lang="en-US" sz="1600" b="1" dirty="0"/>
          </a:p>
        </p:txBody>
      </p:sp>
    </p:spTree>
    <p:extLst>
      <p:ext uri="{BB962C8B-B14F-4D97-AF65-F5344CB8AC3E}">
        <p14:creationId xmlns:p14="http://schemas.microsoft.com/office/powerpoint/2010/main" val="1962727961"/>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Instructional Support Next Steps</a:t>
            </a:r>
            <a:endParaRPr lang="en-US" dirty="0"/>
          </a:p>
        </p:txBody>
      </p:sp>
      <p:sp>
        <p:nvSpPr>
          <p:cNvPr id="3" name="Slide Number Placeholder 2"/>
          <p:cNvSpPr>
            <a:spLocks noGrp="1"/>
          </p:cNvSpPr>
          <p:nvPr>
            <p:ph type="sldNum" sz="quarter" idx="4"/>
          </p:nvPr>
        </p:nvSpPr>
        <p:spPr/>
        <p:txBody>
          <a:bodyPr/>
          <a:lstStyle/>
          <a:p>
            <a:fld id="{79BA4B8F-8B3F-4B52-9164-AF2CA95F68ED}" type="slidenum">
              <a:rPr lang="en-US" smtClean="0"/>
              <a:pPr/>
              <a:t>18</a:t>
            </a:fld>
            <a:endParaRPr lang="en-US" dirty="0"/>
          </a:p>
        </p:txBody>
      </p:sp>
      <p:sp>
        <p:nvSpPr>
          <p:cNvPr id="4" name="Footer Placeholder 3"/>
          <p:cNvSpPr>
            <a:spLocks noGrp="1"/>
          </p:cNvSpPr>
          <p:nvPr>
            <p:ph type="ftr" sz="quarter" idx="3"/>
          </p:nvPr>
        </p:nvSpPr>
        <p:spPr/>
        <p:txBody>
          <a:bodyPr/>
          <a:lstStyle/>
          <a:p>
            <a:r>
              <a:rPr lang="en-US" smtClean="0"/>
              <a:t>Louisiana Believes</a:t>
            </a:r>
            <a:endParaRPr lang="en-US" dirty="0"/>
          </a:p>
        </p:txBody>
      </p:sp>
      <p:sp>
        <p:nvSpPr>
          <p:cNvPr id="5" name="Content Placeholder 4"/>
          <p:cNvSpPr>
            <a:spLocks noGrp="1"/>
          </p:cNvSpPr>
          <p:nvPr>
            <p:ph sz="quarter" idx="10"/>
          </p:nvPr>
        </p:nvSpPr>
        <p:spPr/>
        <p:txBody>
          <a:bodyPr>
            <a:normAutofit/>
          </a:bodyPr>
          <a:lstStyle/>
          <a:p>
            <a:pPr marL="514350" indent="-514350">
              <a:buFont typeface="+mj-lt"/>
              <a:buAutoNum type="arabicPeriod"/>
            </a:pPr>
            <a:r>
              <a:rPr lang="en-US" sz="1600" dirty="0">
                <a:hlinkClick r:id="rId2"/>
              </a:rPr>
              <a:t>Register</a:t>
            </a:r>
            <a:r>
              <a:rPr lang="en-US" sz="1600" dirty="0"/>
              <a:t> </a:t>
            </a:r>
            <a:r>
              <a:rPr lang="en-US" sz="1600" dirty="0" smtClean="0"/>
              <a:t>for the </a:t>
            </a:r>
            <a:r>
              <a:rPr lang="en-US" sz="1600" b="1" dirty="0" smtClean="0"/>
              <a:t>Supervisor Collaboration Meetings</a:t>
            </a:r>
            <a:r>
              <a:rPr lang="en-US" sz="1600" dirty="0" smtClean="0"/>
              <a:t>. </a:t>
            </a:r>
          </a:p>
          <a:p>
            <a:pPr marL="514350" indent="-514350">
              <a:buFont typeface="+mj-lt"/>
              <a:buAutoNum type="arabicPeriod"/>
            </a:pPr>
            <a:r>
              <a:rPr lang="en-US" sz="1600" dirty="0" smtClean="0"/>
              <a:t>Make sure your teachers are aware of and are using the </a:t>
            </a:r>
            <a:r>
              <a:rPr lang="en-US" sz="1600" b="1" dirty="0" smtClean="0"/>
              <a:t>new </a:t>
            </a:r>
            <a:r>
              <a:rPr lang="en-US" sz="1600" b="1" u="sng" dirty="0">
                <a:hlinkClick r:id="rId3"/>
              </a:rPr>
              <a:t>EAGLE</a:t>
            </a:r>
            <a:r>
              <a:rPr lang="en-US" sz="1600" b="1" dirty="0"/>
              <a:t> </a:t>
            </a:r>
            <a:r>
              <a:rPr lang="en-US" sz="1600" b="1" dirty="0" smtClean="0"/>
              <a:t>content </a:t>
            </a:r>
            <a:r>
              <a:rPr lang="en-US" sz="1600" dirty="0" smtClean="0"/>
              <a:t>released in November.</a:t>
            </a:r>
          </a:p>
          <a:p>
            <a:pPr marL="514350" indent="-514350">
              <a:buFont typeface="+mj-lt"/>
              <a:buAutoNum type="arabicPeriod"/>
            </a:pPr>
            <a:r>
              <a:rPr lang="en-US" sz="1600" dirty="0" smtClean="0"/>
              <a:t>Ensure teachers </a:t>
            </a:r>
            <a:r>
              <a:rPr lang="en-US" sz="1600" dirty="0"/>
              <a:t>are aware of and are using </a:t>
            </a:r>
            <a:r>
              <a:rPr lang="en-US" sz="1600" dirty="0" smtClean="0"/>
              <a:t>the </a:t>
            </a:r>
            <a:r>
              <a:rPr lang="en-US" sz="1600" b="1" dirty="0" smtClean="0">
                <a:hlinkClick r:id="rId4"/>
              </a:rPr>
              <a:t>new science and social studies tasks</a:t>
            </a:r>
            <a:r>
              <a:rPr lang="en-US" sz="1600" dirty="0" smtClean="0">
                <a:hlinkClick r:id="rId4"/>
              </a:rPr>
              <a:t> </a:t>
            </a:r>
            <a:r>
              <a:rPr lang="en-US" sz="1600" dirty="0" smtClean="0"/>
              <a:t>to </a:t>
            </a:r>
            <a:r>
              <a:rPr lang="en-US" sz="1600" dirty="0"/>
              <a:t>enhance instruction and </a:t>
            </a:r>
            <a:r>
              <a:rPr lang="en-US" sz="1600" dirty="0" smtClean="0"/>
              <a:t>assessment.</a:t>
            </a:r>
            <a:endParaRPr lang="en-US" sz="1600" dirty="0"/>
          </a:p>
          <a:p>
            <a:pPr marL="514350" indent="-514350">
              <a:buFont typeface="+mj-lt"/>
              <a:buAutoNum type="arabicPeriod"/>
            </a:pPr>
            <a:r>
              <a:rPr lang="en-US" sz="1600" dirty="0" smtClean="0"/>
              <a:t>Encourage </a:t>
            </a:r>
            <a:r>
              <a:rPr lang="en-US" sz="1600" dirty="0"/>
              <a:t>your Teacher Leaders to register for </a:t>
            </a:r>
            <a:r>
              <a:rPr lang="en-US" sz="1600" dirty="0" smtClean="0"/>
              <a:t>the January and March </a:t>
            </a:r>
            <a:r>
              <a:rPr lang="en-US" sz="1600" b="1" dirty="0" smtClean="0"/>
              <a:t>Teacher Leader Collaboration Events</a:t>
            </a:r>
            <a:r>
              <a:rPr lang="en-US" sz="1600" dirty="0" smtClean="0"/>
              <a:t>.</a:t>
            </a:r>
            <a:endParaRPr lang="en-US" sz="1600" dirty="0"/>
          </a:p>
          <a:p>
            <a:endParaRPr lang="en-US" sz="1600" dirty="0"/>
          </a:p>
        </p:txBody>
      </p:sp>
    </p:spTree>
    <p:extLst>
      <p:ext uri="{BB962C8B-B14F-4D97-AF65-F5344CB8AC3E}">
        <p14:creationId xmlns:p14="http://schemas.microsoft.com/office/powerpoint/2010/main" val="4263737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11"/>
          <p:cNvSpPr>
            <a:spLocks noGrp="1"/>
          </p:cNvSpPr>
          <p:nvPr>
            <p:ph sz="quarter" idx="10"/>
          </p:nvPr>
        </p:nvSpPr>
        <p:spPr/>
        <p:txBody>
          <a:bodyPr>
            <a:normAutofit/>
          </a:bodyPr>
          <a:lstStyle/>
          <a:p>
            <a:pPr marL="754063" lvl="2" indent="-514350">
              <a:buFont typeface="+mj-lt"/>
              <a:buAutoNum type="romanUcPeriod"/>
            </a:pPr>
            <a:r>
              <a:rPr lang="en-US" sz="1600" b="1" dirty="0" smtClean="0"/>
              <a:t>Academic Support</a:t>
            </a:r>
          </a:p>
          <a:p>
            <a:pPr marL="1670050" lvl="3" indent="-514350">
              <a:buFont typeface="+mj-lt"/>
              <a:buAutoNum type="alphaLcPeriod"/>
            </a:pPr>
            <a:r>
              <a:rPr lang="en-US" sz="1600" dirty="0"/>
              <a:t>Assessment: District Support &amp; Teacher </a:t>
            </a:r>
            <a:r>
              <a:rPr lang="en-US" sz="1600" dirty="0" smtClean="0"/>
              <a:t>Support</a:t>
            </a:r>
          </a:p>
          <a:p>
            <a:pPr marL="1670050" lvl="3" indent="-514350">
              <a:buFont typeface="+mj-lt"/>
              <a:buAutoNum type="alphaLcPeriod"/>
            </a:pPr>
            <a:r>
              <a:rPr lang="en-US" sz="1600" dirty="0" smtClean="0"/>
              <a:t>Curriculum: District Support &amp; Teacher Support </a:t>
            </a:r>
          </a:p>
          <a:p>
            <a:pPr marL="1670050" lvl="3" indent="-514350">
              <a:buFont typeface="+mj-lt"/>
              <a:buAutoNum type="alphaLcPeriod"/>
            </a:pPr>
            <a:r>
              <a:rPr lang="en-US" sz="1600" b="1" dirty="0" smtClean="0"/>
              <a:t>Accountability: District </a:t>
            </a:r>
            <a:r>
              <a:rPr lang="en-US" sz="1600" b="1" dirty="0" smtClean="0"/>
              <a:t>Support</a:t>
            </a:r>
            <a:endParaRPr lang="en-US" sz="1600" b="1" dirty="0" smtClean="0"/>
          </a:p>
          <a:p>
            <a:pPr marL="754063" lvl="2" indent="-514350">
              <a:buFont typeface="+mj-lt"/>
              <a:buAutoNum type="romanUcPeriod"/>
            </a:pPr>
            <a:r>
              <a:rPr lang="en-US" sz="1600" dirty="0" smtClean="0"/>
              <a:t>Early Childhood</a:t>
            </a:r>
          </a:p>
          <a:p>
            <a:pPr marL="754063" lvl="2" indent="-514350">
              <a:buFont typeface="+mj-lt"/>
              <a:buAutoNum type="romanUcPeriod"/>
            </a:pPr>
            <a:r>
              <a:rPr lang="en-US" sz="1600" dirty="0" smtClean="0"/>
              <a:t>Student Opportunities</a:t>
            </a:r>
          </a:p>
          <a:p>
            <a:pPr marL="754063" lvl="2" indent="-514350">
              <a:buFont typeface="+mj-lt"/>
              <a:buAutoNum type="romanUcPeriod"/>
            </a:pPr>
            <a:r>
              <a:rPr lang="en-US" sz="1600" dirty="0" smtClean="0"/>
              <a:t>Believe and Prepare</a:t>
            </a:r>
          </a:p>
          <a:p>
            <a:pPr marL="754063" lvl="2" indent="-514350">
              <a:buFont typeface="+mj-lt"/>
              <a:buAutoNum type="romanUcPeriod"/>
            </a:pPr>
            <a:r>
              <a:rPr lang="en-US" sz="1600" dirty="0" smtClean="0"/>
              <a:t>District Budget Planning</a:t>
            </a:r>
          </a:p>
          <a:p>
            <a:pPr marL="754063" lvl="2" indent="-514350">
              <a:buFont typeface="+mj-lt"/>
              <a:buAutoNum type="romanUcPeriod"/>
            </a:pPr>
            <a:r>
              <a:rPr lang="en-US" sz="1600" dirty="0" smtClean="0"/>
              <a:t>Policy</a:t>
            </a:r>
            <a:endParaRPr lang="en-US" sz="1600" dirty="0"/>
          </a:p>
          <a:p>
            <a:pPr marL="754063" lvl="2" indent="-514350">
              <a:buFont typeface="+mj-lt"/>
              <a:buAutoNum type="romanUcPeriod"/>
            </a:pPr>
            <a:r>
              <a:rPr lang="en-US" sz="1600" dirty="0" smtClean="0"/>
              <a:t>Grants</a:t>
            </a:r>
            <a:endParaRPr lang="en-US" sz="1600" dirty="0"/>
          </a:p>
          <a:p>
            <a:pPr marL="461963" lvl="2"/>
            <a:endParaRPr lang="en-US" sz="1600" dirty="0"/>
          </a:p>
          <a:p>
            <a:pPr marL="0" indent="0">
              <a:buNone/>
            </a:pPr>
            <a:endParaRPr lang="en-US" sz="1600" dirty="0"/>
          </a:p>
        </p:txBody>
      </p:sp>
      <p:sp>
        <p:nvSpPr>
          <p:cNvPr id="13" name="Footer Placeholder 12"/>
          <p:cNvSpPr>
            <a:spLocks noGrp="1"/>
          </p:cNvSpPr>
          <p:nvPr>
            <p:ph type="ftr" sz="quarter" idx="3"/>
          </p:nvPr>
        </p:nvSpPr>
        <p:spPr/>
        <p:txBody>
          <a:bodyPr/>
          <a:lstStyle/>
          <a:p>
            <a:r>
              <a:rPr lang="en-US" dirty="0" smtClean="0"/>
              <a:t>Louisiana Believes</a:t>
            </a:r>
            <a:endParaRPr lang="en-US" dirty="0"/>
          </a:p>
        </p:txBody>
      </p:sp>
      <p:sp>
        <p:nvSpPr>
          <p:cNvPr id="14" name="Slide Number Placeholder 13"/>
          <p:cNvSpPr>
            <a:spLocks noGrp="1"/>
          </p:cNvSpPr>
          <p:nvPr>
            <p:ph type="sldNum" sz="quarter" idx="4"/>
          </p:nvPr>
        </p:nvSpPr>
        <p:spPr/>
        <p:txBody>
          <a:bodyPr/>
          <a:lstStyle/>
          <a:p>
            <a:fld id="{79BA4B8F-8B3F-4B52-9164-AF2CA95F68ED}" type="slidenum">
              <a:rPr lang="en-US" smtClean="0"/>
              <a:pPr/>
              <a:t>19</a:t>
            </a:fld>
            <a:endParaRPr lang="en-US" dirty="0"/>
          </a:p>
        </p:txBody>
      </p:sp>
      <p:sp>
        <p:nvSpPr>
          <p:cNvPr id="2" name="Title 1"/>
          <p:cNvSpPr>
            <a:spLocks noGrp="1"/>
          </p:cNvSpPr>
          <p:nvPr>
            <p:ph type="title"/>
          </p:nvPr>
        </p:nvSpPr>
        <p:spPr/>
        <p:txBody>
          <a:bodyPr/>
          <a:lstStyle/>
          <a:p>
            <a:r>
              <a:rPr lang="en-US" dirty="0" smtClean="0">
                <a:latin typeface="Chalkduster"/>
                <a:cs typeface="Chalkduster"/>
              </a:rPr>
              <a:t>Agenda</a:t>
            </a:r>
            <a:endParaRPr lang="en-US" dirty="0">
              <a:latin typeface="Chalkduster"/>
              <a:cs typeface="Chalkduster"/>
            </a:endParaRPr>
          </a:p>
        </p:txBody>
      </p:sp>
    </p:spTree>
    <p:extLst>
      <p:ext uri="{BB962C8B-B14F-4D97-AF65-F5344CB8AC3E}">
        <p14:creationId xmlns:p14="http://schemas.microsoft.com/office/powerpoint/2010/main" val="192487613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11"/>
          <p:cNvSpPr>
            <a:spLocks noGrp="1"/>
          </p:cNvSpPr>
          <p:nvPr>
            <p:ph sz="quarter" idx="10"/>
          </p:nvPr>
        </p:nvSpPr>
        <p:spPr/>
        <p:txBody>
          <a:bodyPr>
            <a:normAutofit/>
          </a:bodyPr>
          <a:lstStyle/>
          <a:p>
            <a:pPr marL="754063" lvl="2" indent="-514350">
              <a:buFont typeface="+mj-lt"/>
              <a:buAutoNum type="romanUcPeriod"/>
            </a:pPr>
            <a:r>
              <a:rPr lang="en-US" sz="1600" b="1" dirty="0" smtClean="0"/>
              <a:t>Academic Support</a:t>
            </a:r>
          </a:p>
          <a:p>
            <a:pPr marL="1670050" lvl="3" indent="-514350">
              <a:buFont typeface="+mj-lt"/>
              <a:buAutoNum type="alphaLcPeriod"/>
            </a:pPr>
            <a:r>
              <a:rPr lang="en-US" sz="1600" b="1" dirty="0"/>
              <a:t>Assessment: District Support &amp; Teacher </a:t>
            </a:r>
            <a:r>
              <a:rPr lang="en-US" sz="1600" b="1" dirty="0" smtClean="0"/>
              <a:t>Support</a:t>
            </a:r>
          </a:p>
          <a:p>
            <a:pPr marL="1670050" lvl="3" indent="-514350">
              <a:buFont typeface="+mj-lt"/>
              <a:buAutoNum type="alphaLcPeriod"/>
            </a:pPr>
            <a:r>
              <a:rPr lang="en-US" sz="1600" dirty="0" smtClean="0"/>
              <a:t>Curriculum: District Support &amp; Teacher Support </a:t>
            </a:r>
          </a:p>
          <a:p>
            <a:pPr marL="1670050" lvl="3" indent="-514350">
              <a:buFont typeface="+mj-lt"/>
              <a:buAutoNum type="alphaLcPeriod"/>
            </a:pPr>
            <a:r>
              <a:rPr lang="en-US" sz="1600" dirty="0" smtClean="0"/>
              <a:t>Accountability: District </a:t>
            </a:r>
            <a:r>
              <a:rPr lang="en-US" sz="1600" dirty="0" smtClean="0"/>
              <a:t>Support</a:t>
            </a:r>
            <a:endParaRPr lang="en-US" sz="1600" dirty="0" smtClean="0"/>
          </a:p>
          <a:p>
            <a:pPr marL="754063" lvl="2" indent="-514350">
              <a:buFont typeface="+mj-lt"/>
              <a:buAutoNum type="romanUcPeriod"/>
            </a:pPr>
            <a:r>
              <a:rPr lang="en-US" sz="1600" dirty="0" smtClean="0"/>
              <a:t>Early Childhood</a:t>
            </a:r>
          </a:p>
          <a:p>
            <a:pPr marL="754063" lvl="2" indent="-514350">
              <a:buFont typeface="+mj-lt"/>
              <a:buAutoNum type="romanUcPeriod"/>
            </a:pPr>
            <a:r>
              <a:rPr lang="en-US" sz="1600" dirty="0" smtClean="0"/>
              <a:t>Student Opportunities</a:t>
            </a:r>
          </a:p>
          <a:p>
            <a:pPr marL="754063" lvl="2" indent="-514350">
              <a:buFont typeface="+mj-lt"/>
              <a:buAutoNum type="romanUcPeriod"/>
            </a:pPr>
            <a:r>
              <a:rPr lang="en-US" sz="1600" dirty="0" smtClean="0"/>
              <a:t>Believe and Prepare</a:t>
            </a:r>
          </a:p>
          <a:p>
            <a:pPr marL="754063" lvl="2" indent="-514350">
              <a:buFont typeface="+mj-lt"/>
              <a:buAutoNum type="romanUcPeriod"/>
            </a:pPr>
            <a:r>
              <a:rPr lang="en-US" sz="1600" dirty="0" smtClean="0"/>
              <a:t>District Budget Planning</a:t>
            </a:r>
          </a:p>
          <a:p>
            <a:pPr marL="754063" lvl="2" indent="-514350">
              <a:buFont typeface="+mj-lt"/>
              <a:buAutoNum type="romanUcPeriod"/>
            </a:pPr>
            <a:r>
              <a:rPr lang="en-US" sz="1600" dirty="0" smtClean="0"/>
              <a:t>Policy</a:t>
            </a:r>
            <a:endParaRPr lang="en-US" sz="1600" dirty="0"/>
          </a:p>
          <a:p>
            <a:pPr marL="754063" lvl="2" indent="-514350">
              <a:buFont typeface="+mj-lt"/>
              <a:buAutoNum type="romanUcPeriod"/>
            </a:pPr>
            <a:r>
              <a:rPr lang="en-US" sz="1600" dirty="0" smtClean="0"/>
              <a:t>Grants</a:t>
            </a:r>
            <a:endParaRPr lang="en-US" sz="1600" dirty="0"/>
          </a:p>
          <a:p>
            <a:pPr marL="461963" lvl="2"/>
            <a:endParaRPr lang="en-US" sz="1600" dirty="0"/>
          </a:p>
          <a:p>
            <a:pPr marL="0" indent="0">
              <a:buNone/>
            </a:pPr>
            <a:endParaRPr lang="en-US" sz="1600" dirty="0"/>
          </a:p>
        </p:txBody>
      </p:sp>
      <p:sp>
        <p:nvSpPr>
          <p:cNvPr id="13" name="Footer Placeholder 12"/>
          <p:cNvSpPr>
            <a:spLocks noGrp="1"/>
          </p:cNvSpPr>
          <p:nvPr>
            <p:ph type="ftr" sz="quarter" idx="3"/>
          </p:nvPr>
        </p:nvSpPr>
        <p:spPr/>
        <p:txBody>
          <a:bodyPr/>
          <a:lstStyle/>
          <a:p>
            <a:r>
              <a:rPr lang="en-US" dirty="0" smtClean="0"/>
              <a:t>Louisiana Believes</a:t>
            </a:r>
            <a:endParaRPr lang="en-US" dirty="0"/>
          </a:p>
        </p:txBody>
      </p:sp>
      <p:sp>
        <p:nvSpPr>
          <p:cNvPr id="14" name="Slide Number Placeholder 13"/>
          <p:cNvSpPr>
            <a:spLocks noGrp="1"/>
          </p:cNvSpPr>
          <p:nvPr>
            <p:ph type="sldNum" sz="quarter" idx="4"/>
          </p:nvPr>
        </p:nvSpPr>
        <p:spPr/>
        <p:txBody>
          <a:bodyPr/>
          <a:lstStyle/>
          <a:p>
            <a:fld id="{79BA4B8F-8B3F-4B52-9164-AF2CA95F68ED}" type="slidenum">
              <a:rPr lang="en-US" smtClean="0"/>
              <a:pPr/>
              <a:t>2</a:t>
            </a:fld>
            <a:endParaRPr lang="en-US" dirty="0"/>
          </a:p>
        </p:txBody>
      </p:sp>
      <p:sp>
        <p:nvSpPr>
          <p:cNvPr id="2" name="Title 1"/>
          <p:cNvSpPr>
            <a:spLocks noGrp="1"/>
          </p:cNvSpPr>
          <p:nvPr>
            <p:ph type="title"/>
          </p:nvPr>
        </p:nvSpPr>
        <p:spPr/>
        <p:txBody>
          <a:bodyPr/>
          <a:lstStyle/>
          <a:p>
            <a:r>
              <a:rPr lang="en-US" dirty="0" smtClean="0">
                <a:latin typeface="Chalkduster"/>
                <a:cs typeface="Chalkduster"/>
              </a:rPr>
              <a:t>Agenda</a:t>
            </a:r>
            <a:endParaRPr lang="en-US" dirty="0">
              <a:latin typeface="Chalkduster"/>
              <a:cs typeface="Chalkduster"/>
            </a:endParaRPr>
          </a:p>
        </p:txBody>
      </p:sp>
    </p:spTree>
    <p:extLst>
      <p:ext uri="{BB962C8B-B14F-4D97-AF65-F5344CB8AC3E}">
        <p14:creationId xmlns:p14="http://schemas.microsoft.com/office/powerpoint/2010/main" val="927930766"/>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763000" cy="1066800"/>
          </a:xfrm>
        </p:spPr>
        <p:txBody>
          <a:bodyPr/>
          <a:lstStyle/>
          <a:p>
            <a:r>
              <a:rPr lang="en-US" dirty="0" smtClean="0"/>
              <a:t>District Supports: Accountability Resources</a:t>
            </a:r>
            <a:endParaRPr lang="en-US" dirty="0"/>
          </a:p>
        </p:txBody>
      </p:sp>
      <p:sp>
        <p:nvSpPr>
          <p:cNvPr id="3" name="Slide Number Placeholder 2"/>
          <p:cNvSpPr>
            <a:spLocks noGrp="1"/>
          </p:cNvSpPr>
          <p:nvPr>
            <p:ph type="sldNum" sz="quarter" idx="4"/>
          </p:nvPr>
        </p:nvSpPr>
        <p:spPr/>
        <p:txBody>
          <a:bodyPr/>
          <a:lstStyle/>
          <a:p>
            <a:fld id="{79BA4B8F-8B3F-4B52-9164-AF2CA95F68ED}" type="slidenum">
              <a:rPr lang="en-US" smtClean="0"/>
              <a:pPr/>
              <a:t>20</a:t>
            </a:fld>
            <a:endParaRPr lang="en-US" dirty="0"/>
          </a:p>
        </p:txBody>
      </p:sp>
      <p:sp>
        <p:nvSpPr>
          <p:cNvPr id="4" name="Footer Placeholder 3"/>
          <p:cNvSpPr>
            <a:spLocks noGrp="1"/>
          </p:cNvSpPr>
          <p:nvPr>
            <p:ph type="ftr" sz="quarter" idx="3"/>
          </p:nvPr>
        </p:nvSpPr>
        <p:spPr/>
        <p:txBody>
          <a:bodyPr/>
          <a:lstStyle/>
          <a:p>
            <a:r>
              <a:rPr lang="en-US" dirty="0" smtClean="0"/>
              <a:t>Louisiana Believes</a:t>
            </a:r>
            <a:endParaRPr lang="en-US" dirty="0"/>
          </a:p>
        </p:txBody>
      </p:sp>
      <p:sp>
        <p:nvSpPr>
          <p:cNvPr id="13" name="TextBox 12"/>
          <p:cNvSpPr txBox="1"/>
          <p:nvPr/>
        </p:nvSpPr>
        <p:spPr>
          <a:xfrm>
            <a:off x="152400" y="1143000"/>
            <a:ext cx="8763000" cy="400110"/>
          </a:xfrm>
          <a:prstGeom prst="rect">
            <a:avLst/>
          </a:prstGeom>
          <a:noFill/>
        </p:spPr>
        <p:txBody>
          <a:bodyPr wrap="square" rtlCol="0">
            <a:spAutoFit/>
          </a:bodyPr>
          <a:lstStyle/>
          <a:p>
            <a:endParaRPr lang="en-US" sz="2000" dirty="0"/>
          </a:p>
        </p:txBody>
      </p:sp>
      <p:sp>
        <p:nvSpPr>
          <p:cNvPr id="5" name="TextBox 4"/>
          <p:cNvSpPr txBox="1"/>
          <p:nvPr/>
        </p:nvSpPr>
        <p:spPr>
          <a:xfrm>
            <a:off x="152400" y="1143000"/>
            <a:ext cx="8810425" cy="5262980"/>
          </a:xfrm>
          <a:prstGeom prst="rect">
            <a:avLst/>
          </a:prstGeom>
          <a:noFill/>
        </p:spPr>
        <p:txBody>
          <a:bodyPr wrap="square" rtlCol="0">
            <a:spAutoFit/>
          </a:bodyPr>
          <a:lstStyle/>
          <a:p>
            <a:endParaRPr lang="en-US" sz="1600" dirty="0" smtClean="0">
              <a:solidFill>
                <a:srgbClr val="000000"/>
              </a:solidFill>
            </a:endParaRPr>
          </a:p>
          <a:p>
            <a:r>
              <a:rPr lang="en-US" sz="1600" dirty="0" smtClean="0">
                <a:solidFill>
                  <a:srgbClr val="000000"/>
                </a:solidFill>
              </a:rPr>
              <a:t>To support educators in understanding school and district accountability, the </a:t>
            </a:r>
            <a:r>
              <a:rPr lang="en-US" sz="1600" dirty="0">
                <a:solidFill>
                  <a:srgbClr val="000000"/>
                </a:solidFill>
              </a:rPr>
              <a:t>Department </a:t>
            </a:r>
            <a:r>
              <a:rPr lang="en-US" sz="1600" dirty="0" smtClean="0">
                <a:solidFill>
                  <a:srgbClr val="000000"/>
                </a:solidFill>
              </a:rPr>
              <a:t>is releasing updated resources that outline key information for the 2014-2015 school year:</a:t>
            </a:r>
          </a:p>
          <a:p>
            <a:endParaRPr lang="en-US" sz="1600" dirty="0" smtClean="0">
              <a:solidFill>
                <a:srgbClr val="000000"/>
              </a:solidFill>
            </a:endParaRPr>
          </a:p>
          <a:p>
            <a:pPr marL="285750" indent="-285750">
              <a:buFont typeface="Arial"/>
              <a:buChar char="•"/>
            </a:pPr>
            <a:r>
              <a:rPr lang="en-US" sz="1600" b="1" dirty="0">
                <a:solidFill>
                  <a:srgbClr val="000000"/>
                </a:solidFill>
                <a:hlinkClick r:id="rId2"/>
              </a:rPr>
              <a:t>2014-15 Accountability </a:t>
            </a:r>
            <a:r>
              <a:rPr lang="en-US" sz="1600" b="1" dirty="0" smtClean="0">
                <a:solidFill>
                  <a:srgbClr val="000000"/>
                </a:solidFill>
                <a:hlinkClick r:id="rId2"/>
              </a:rPr>
              <a:t>Overview PowerPoint</a:t>
            </a:r>
            <a:r>
              <a:rPr lang="en-US" sz="1600" b="1" dirty="0" smtClean="0">
                <a:solidFill>
                  <a:srgbClr val="000000"/>
                </a:solidFill>
                <a:hlinkClick r:id="rId3"/>
              </a:rPr>
              <a:t> </a:t>
            </a:r>
            <a:r>
              <a:rPr lang="en-US" sz="1600" dirty="0" smtClean="0">
                <a:solidFill>
                  <a:srgbClr val="000000"/>
                </a:solidFill>
              </a:rPr>
              <a:t>outlines </a:t>
            </a:r>
            <a:r>
              <a:rPr lang="en-US" sz="1600" dirty="0">
                <a:solidFill>
                  <a:srgbClr val="000000"/>
                </a:solidFill>
              </a:rPr>
              <a:t>the 2014-2015 </a:t>
            </a:r>
            <a:r>
              <a:rPr lang="en-US" sz="1600" dirty="0" smtClean="0">
                <a:solidFill>
                  <a:srgbClr val="000000"/>
                </a:solidFill>
              </a:rPr>
              <a:t>formula</a:t>
            </a:r>
          </a:p>
          <a:p>
            <a:endParaRPr lang="en-US" sz="1600" dirty="0">
              <a:solidFill>
                <a:srgbClr val="000000"/>
              </a:solidFill>
            </a:endParaRPr>
          </a:p>
          <a:p>
            <a:pPr marL="285750" indent="-285750">
              <a:buFont typeface="Arial"/>
              <a:buChar char="•"/>
            </a:pPr>
            <a:r>
              <a:rPr lang="en-US" sz="1600" b="1" dirty="0" smtClean="0">
                <a:solidFill>
                  <a:srgbClr val="000000"/>
                </a:solidFill>
              </a:rPr>
              <a:t>*NEW*</a:t>
            </a:r>
            <a:r>
              <a:rPr lang="en-US" sz="1600" b="1" dirty="0" smtClean="0">
                <a:solidFill>
                  <a:srgbClr val="000000"/>
                </a:solidFill>
                <a:hlinkClick r:id="rId3"/>
              </a:rPr>
              <a:t> </a:t>
            </a:r>
            <a:r>
              <a:rPr lang="en-US" sz="1600" b="1" dirty="0" smtClean="0">
                <a:solidFill>
                  <a:srgbClr val="000000"/>
                </a:solidFill>
                <a:hlinkClick r:id="rId4"/>
              </a:rPr>
              <a:t>K-8 Progress Point Fact Sheet </a:t>
            </a:r>
            <a:r>
              <a:rPr lang="en-US" sz="1600" dirty="0" smtClean="0">
                <a:solidFill>
                  <a:srgbClr val="000000"/>
                </a:solidFill>
              </a:rPr>
              <a:t>outlines the purpose and formula of progress points</a:t>
            </a:r>
          </a:p>
          <a:p>
            <a:endParaRPr lang="en-US" sz="1600" b="1" dirty="0" smtClean="0">
              <a:solidFill>
                <a:srgbClr val="000000"/>
              </a:solidFill>
            </a:endParaRPr>
          </a:p>
          <a:p>
            <a:pPr marL="285750" indent="-285750">
              <a:buFont typeface="Arial"/>
              <a:buChar char="•"/>
            </a:pPr>
            <a:r>
              <a:rPr lang="en-US" sz="1600" b="1" dirty="0" smtClean="0">
                <a:solidFill>
                  <a:srgbClr val="000000"/>
                </a:solidFill>
              </a:rPr>
              <a:t>*NEW* </a:t>
            </a:r>
            <a:r>
              <a:rPr lang="en-US" sz="1600" b="1" dirty="0" smtClean="0">
                <a:solidFill>
                  <a:srgbClr val="000000"/>
                </a:solidFill>
                <a:hlinkClick r:id="rId5"/>
              </a:rPr>
              <a:t>Jump Start Accountability Fact Sheet </a:t>
            </a:r>
            <a:r>
              <a:rPr lang="en-US" sz="1600" dirty="0" smtClean="0">
                <a:solidFill>
                  <a:srgbClr val="000000"/>
                </a:solidFill>
              </a:rPr>
              <a:t>overviews how accountability recognizes both career and college readiness</a:t>
            </a:r>
          </a:p>
          <a:p>
            <a:endParaRPr lang="en-US" sz="1600" dirty="0" smtClean="0">
              <a:solidFill>
                <a:srgbClr val="000000"/>
              </a:solidFill>
            </a:endParaRPr>
          </a:p>
          <a:p>
            <a:pPr marL="285750" indent="-285750">
              <a:buFont typeface="Arial"/>
              <a:buChar char="•"/>
            </a:pPr>
            <a:r>
              <a:rPr lang="en-US" sz="1600" b="1" dirty="0" smtClean="0">
                <a:solidFill>
                  <a:srgbClr val="000000"/>
                </a:solidFill>
              </a:rPr>
              <a:t>*COMING SOON* High School Point Fact Sheet</a:t>
            </a:r>
            <a:r>
              <a:rPr lang="en-US" sz="1600" b="1" dirty="0">
                <a:solidFill>
                  <a:srgbClr val="000000"/>
                </a:solidFill>
              </a:rPr>
              <a:t> </a:t>
            </a:r>
            <a:r>
              <a:rPr lang="en-US" sz="1600" dirty="0" smtClean="0">
                <a:solidFill>
                  <a:srgbClr val="000000"/>
                </a:solidFill>
              </a:rPr>
              <a:t>will outline the 2014-2015 formula, including improvements to ensure the points are attainable</a:t>
            </a:r>
          </a:p>
          <a:p>
            <a:endParaRPr lang="en-US" sz="1600" dirty="0" smtClean="0">
              <a:solidFill>
                <a:srgbClr val="000000"/>
              </a:solidFill>
            </a:endParaRPr>
          </a:p>
          <a:p>
            <a:pPr marL="285750" indent="-285750">
              <a:buFont typeface="Arial"/>
              <a:buChar char="•"/>
            </a:pPr>
            <a:r>
              <a:rPr lang="en-US" sz="1600" b="1" dirty="0" smtClean="0">
                <a:solidFill>
                  <a:srgbClr val="000000"/>
                </a:solidFill>
              </a:rPr>
              <a:t>*COMING SOON* Value-Added Model Fact Sheet </a:t>
            </a:r>
            <a:r>
              <a:rPr lang="en-US" sz="1600" dirty="0" smtClean="0">
                <a:solidFill>
                  <a:srgbClr val="000000"/>
                </a:solidFill>
              </a:rPr>
              <a:t>outlines the similarities and differences between the teacher and school-level value-added models</a:t>
            </a:r>
          </a:p>
          <a:p>
            <a:pPr marL="285750" indent="-285750">
              <a:buFont typeface="Arial"/>
              <a:buChar char="•"/>
            </a:pPr>
            <a:endParaRPr lang="en-US" sz="1600" i="1" dirty="0" smtClean="0"/>
          </a:p>
          <a:p>
            <a:r>
              <a:rPr lang="en-US" sz="1600" dirty="0">
                <a:solidFill>
                  <a:prstClr val="black"/>
                </a:solidFill>
              </a:rPr>
              <a:t>Contact </a:t>
            </a:r>
            <a:r>
              <a:rPr lang="en-US" sz="1600" dirty="0">
                <a:solidFill>
                  <a:prstClr val="black"/>
                </a:solidFill>
                <a:hlinkClick r:id="rId6"/>
              </a:rPr>
              <a:t>assessment@la.gov</a:t>
            </a:r>
            <a:r>
              <a:rPr lang="en-US" sz="1600" dirty="0">
                <a:solidFill>
                  <a:prstClr val="black"/>
                </a:solidFill>
              </a:rPr>
              <a:t> with any questions.</a:t>
            </a:r>
          </a:p>
          <a:p>
            <a:endParaRPr lang="en-US" sz="1600" dirty="0" smtClean="0"/>
          </a:p>
          <a:p>
            <a:endParaRPr lang="en-US" sz="1600" dirty="0" smtClean="0"/>
          </a:p>
          <a:p>
            <a:endParaRPr lang="en-US" sz="1600" dirty="0"/>
          </a:p>
        </p:txBody>
      </p:sp>
    </p:spTree>
    <p:extLst>
      <p:ext uri="{BB962C8B-B14F-4D97-AF65-F5344CB8AC3E}">
        <p14:creationId xmlns:p14="http://schemas.microsoft.com/office/powerpoint/2010/main" val="641557513"/>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11"/>
          <p:cNvSpPr>
            <a:spLocks noGrp="1"/>
          </p:cNvSpPr>
          <p:nvPr>
            <p:ph sz="quarter" idx="10"/>
          </p:nvPr>
        </p:nvSpPr>
        <p:spPr/>
        <p:txBody>
          <a:bodyPr>
            <a:normAutofit/>
          </a:bodyPr>
          <a:lstStyle/>
          <a:p>
            <a:pPr marL="754063" lvl="2" indent="-514350">
              <a:buFont typeface="+mj-lt"/>
              <a:buAutoNum type="romanUcPeriod"/>
            </a:pPr>
            <a:r>
              <a:rPr lang="en-US" sz="1600" dirty="0" smtClean="0"/>
              <a:t>Academic Support</a:t>
            </a:r>
          </a:p>
          <a:p>
            <a:pPr marL="1670050" lvl="3" indent="-514350">
              <a:buFont typeface="+mj-lt"/>
              <a:buAutoNum type="alphaLcPeriod"/>
            </a:pPr>
            <a:r>
              <a:rPr lang="en-US" sz="1600" dirty="0"/>
              <a:t>Assessment: District Support &amp; Teacher </a:t>
            </a:r>
            <a:r>
              <a:rPr lang="en-US" sz="1600" dirty="0" smtClean="0"/>
              <a:t>Support</a:t>
            </a:r>
          </a:p>
          <a:p>
            <a:pPr marL="1670050" lvl="3" indent="-514350">
              <a:buFont typeface="+mj-lt"/>
              <a:buAutoNum type="alphaLcPeriod"/>
            </a:pPr>
            <a:r>
              <a:rPr lang="en-US" sz="1600" dirty="0" smtClean="0"/>
              <a:t>Curriculum: District Support &amp; Teacher Support </a:t>
            </a:r>
          </a:p>
          <a:p>
            <a:pPr marL="1670050" lvl="3" indent="-514350">
              <a:buFont typeface="+mj-lt"/>
              <a:buAutoNum type="alphaLcPeriod"/>
            </a:pPr>
            <a:r>
              <a:rPr lang="en-US" sz="1600" dirty="0" smtClean="0"/>
              <a:t>Accountability: District </a:t>
            </a:r>
            <a:r>
              <a:rPr lang="en-US" sz="1600" dirty="0" smtClean="0"/>
              <a:t>Support</a:t>
            </a:r>
            <a:endParaRPr lang="en-US" sz="1600" dirty="0" smtClean="0"/>
          </a:p>
          <a:p>
            <a:pPr marL="754063" lvl="2" indent="-514350">
              <a:buFont typeface="+mj-lt"/>
              <a:buAutoNum type="romanUcPeriod"/>
            </a:pPr>
            <a:r>
              <a:rPr lang="en-US" sz="1600" b="1" dirty="0" smtClean="0"/>
              <a:t>Early Childhood</a:t>
            </a:r>
          </a:p>
          <a:p>
            <a:pPr marL="754063" lvl="2" indent="-514350">
              <a:buFont typeface="+mj-lt"/>
              <a:buAutoNum type="romanUcPeriod"/>
            </a:pPr>
            <a:r>
              <a:rPr lang="en-US" sz="1600" dirty="0" smtClean="0"/>
              <a:t>Student Opportunities</a:t>
            </a:r>
          </a:p>
          <a:p>
            <a:pPr marL="754063" lvl="2" indent="-514350">
              <a:buFont typeface="+mj-lt"/>
              <a:buAutoNum type="romanUcPeriod"/>
            </a:pPr>
            <a:r>
              <a:rPr lang="en-US" sz="1600" dirty="0" smtClean="0"/>
              <a:t>Believe and Prepare</a:t>
            </a:r>
          </a:p>
          <a:p>
            <a:pPr marL="754063" lvl="2" indent="-514350">
              <a:buFont typeface="+mj-lt"/>
              <a:buAutoNum type="romanUcPeriod"/>
            </a:pPr>
            <a:r>
              <a:rPr lang="en-US" sz="1600" dirty="0" smtClean="0"/>
              <a:t>District Budget Planning</a:t>
            </a:r>
          </a:p>
          <a:p>
            <a:pPr marL="754063" lvl="2" indent="-514350">
              <a:buFont typeface="+mj-lt"/>
              <a:buAutoNum type="romanUcPeriod"/>
            </a:pPr>
            <a:r>
              <a:rPr lang="en-US" sz="1600" dirty="0" smtClean="0"/>
              <a:t>Policy</a:t>
            </a:r>
            <a:endParaRPr lang="en-US" sz="1600" dirty="0"/>
          </a:p>
          <a:p>
            <a:pPr marL="754063" lvl="2" indent="-514350">
              <a:buFont typeface="+mj-lt"/>
              <a:buAutoNum type="romanUcPeriod"/>
            </a:pPr>
            <a:r>
              <a:rPr lang="en-US" sz="1600" dirty="0" smtClean="0"/>
              <a:t>Grants</a:t>
            </a:r>
            <a:endParaRPr lang="en-US" sz="1600" dirty="0"/>
          </a:p>
          <a:p>
            <a:pPr marL="461963" lvl="2"/>
            <a:endParaRPr lang="en-US" sz="1600" dirty="0"/>
          </a:p>
          <a:p>
            <a:pPr marL="0" indent="0">
              <a:buNone/>
            </a:pPr>
            <a:endParaRPr lang="en-US" sz="1600" dirty="0"/>
          </a:p>
        </p:txBody>
      </p:sp>
      <p:sp>
        <p:nvSpPr>
          <p:cNvPr id="13" name="Footer Placeholder 12"/>
          <p:cNvSpPr>
            <a:spLocks noGrp="1"/>
          </p:cNvSpPr>
          <p:nvPr>
            <p:ph type="ftr" sz="quarter" idx="3"/>
          </p:nvPr>
        </p:nvSpPr>
        <p:spPr/>
        <p:txBody>
          <a:bodyPr/>
          <a:lstStyle/>
          <a:p>
            <a:r>
              <a:rPr lang="en-US" dirty="0" smtClean="0"/>
              <a:t>Louisiana Believes</a:t>
            </a:r>
            <a:endParaRPr lang="en-US" dirty="0"/>
          </a:p>
        </p:txBody>
      </p:sp>
      <p:sp>
        <p:nvSpPr>
          <p:cNvPr id="14" name="Slide Number Placeholder 13"/>
          <p:cNvSpPr>
            <a:spLocks noGrp="1"/>
          </p:cNvSpPr>
          <p:nvPr>
            <p:ph type="sldNum" sz="quarter" idx="4"/>
          </p:nvPr>
        </p:nvSpPr>
        <p:spPr/>
        <p:txBody>
          <a:bodyPr/>
          <a:lstStyle/>
          <a:p>
            <a:fld id="{79BA4B8F-8B3F-4B52-9164-AF2CA95F68ED}" type="slidenum">
              <a:rPr lang="en-US" smtClean="0"/>
              <a:pPr/>
              <a:t>21</a:t>
            </a:fld>
            <a:endParaRPr lang="en-US" dirty="0"/>
          </a:p>
        </p:txBody>
      </p:sp>
      <p:sp>
        <p:nvSpPr>
          <p:cNvPr id="2" name="Title 1"/>
          <p:cNvSpPr>
            <a:spLocks noGrp="1"/>
          </p:cNvSpPr>
          <p:nvPr>
            <p:ph type="title"/>
          </p:nvPr>
        </p:nvSpPr>
        <p:spPr/>
        <p:txBody>
          <a:bodyPr/>
          <a:lstStyle/>
          <a:p>
            <a:r>
              <a:rPr lang="en-US" dirty="0" smtClean="0">
                <a:latin typeface="Chalkduster"/>
                <a:cs typeface="Chalkduster"/>
              </a:rPr>
              <a:t>Agenda</a:t>
            </a:r>
            <a:endParaRPr lang="en-US" dirty="0">
              <a:latin typeface="Chalkduster"/>
              <a:cs typeface="Chalkduster"/>
            </a:endParaRPr>
          </a:p>
        </p:txBody>
      </p:sp>
    </p:spTree>
    <p:extLst>
      <p:ext uri="{BB962C8B-B14F-4D97-AF65-F5344CB8AC3E}">
        <p14:creationId xmlns:p14="http://schemas.microsoft.com/office/powerpoint/2010/main" val="2351111100"/>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b="1" dirty="0" smtClean="0"/>
              <a:t>Early Childhood</a:t>
            </a:r>
            <a:endParaRPr lang="en-US" b="1" dirty="0"/>
          </a:p>
        </p:txBody>
      </p:sp>
      <p:sp>
        <p:nvSpPr>
          <p:cNvPr id="13" name="Footer Placeholder 12"/>
          <p:cNvSpPr>
            <a:spLocks noGrp="1"/>
          </p:cNvSpPr>
          <p:nvPr>
            <p:ph type="ftr" sz="quarter" idx="3"/>
          </p:nvPr>
        </p:nvSpPr>
        <p:spPr/>
        <p:txBody>
          <a:bodyPr/>
          <a:lstStyle/>
          <a:p>
            <a:r>
              <a:rPr lang="en-US" dirty="0" smtClean="0"/>
              <a:t>Louisiana Believes</a:t>
            </a:r>
            <a:endParaRPr lang="en-US" dirty="0"/>
          </a:p>
        </p:txBody>
      </p:sp>
      <p:sp>
        <p:nvSpPr>
          <p:cNvPr id="14" name="Slide Number Placeholder 13"/>
          <p:cNvSpPr>
            <a:spLocks noGrp="1"/>
          </p:cNvSpPr>
          <p:nvPr>
            <p:ph type="sldNum" sz="quarter" idx="4"/>
          </p:nvPr>
        </p:nvSpPr>
        <p:spPr/>
        <p:txBody>
          <a:bodyPr/>
          <a:lstStyle/>
          <a:p>
            <a:fld id="{79BA4B8F-8B3F-4B52-9164-AF2CA95F68ED}" type="slidenum">
              <a:rPr lang="en-US" smtClean="0"/>
              <a:pPr/>
              <a:t>22</a:t>
            </a:fld>
            <a:endParaRPr lang="en-US" dirty="0"/>
          </a:p>
        </p:txBody>
      </p:sp>
      <p:sp>
        <p:nvSpPr>
          <p:cNvPr id="2" name="Content Placeholder 1"/>
          <p:cNvSpPr>
            <a:spLocks noGrp="1"/>
          </p:cNvSpPr>
          <p:nvPr>
            <p:ph sz="quarter" idx="10"/>
          </p:nvPr>
        </p:nvSpPr>
        <p:spPr>
          <a:xfrm>
            <a:off x="304800" y="1219200"/>
            <a:ext cx="8839200" cy="5638800"/>
          </a:xfrm>
        </p:spPr>
        <p:txBody>
          <a:bodyPr>
            <a:noAutofit/>
          </a:bodyPr>
          <a:lstStyle/>
          <a:p>
            <a:pPr marL="285750" indent="-285750">
              <a:spcBef>
                <a:spcPts val="0"/>
              </a:spcBef>
              <a:buNone/>
              <a:defRPr/>
            </a:pPr>
            <a:r>
              <a:rPr lang="en-US" altLang="en-US" sz="1600" dirty="0" smtClean="0">
                <a:solidFill>
                  <a:prstClr val="black"/>
                </a:solidFill>
              </a:rPr>
              <a:t>The Department has released draft funding model and proposed early childhood </a:t>
            </a:r>
            <a:r>
              <a:rPr lang="en-US" sz="1600" dirty="0" smtClean="0"/>
              <a:t>teaching policies.</a:t>
            </a:r>
          </a:p>
          <a:p>
            <a:pPr>
              <a:spcBef>
                <a:spcPts val="0"/>
              </a:spcBef>
            </a:pPr>
            <a:r>
              <a:rPr lang="en-US" sz="1600" dirty="0" smtClean="0"/>
              <a:t>Shared with Early Childhood Advisory Council on 12/8 and documents are available </a:t>
            </a:r>
            <a:r>
              <a:rPr lang="en-US" sz="1600" dirty="0" smtClean="0">
                <a:hlinkClick r:id="rId3"/>
              </a:rPr>
              <a:t>online</a:t>
            </a:r>
            <a:endParaRPr lang="en-US" sz="1600" dirty="0" smtClean="0"/>
          </a:p>
          <a:p>
            <a:pPr>
              <a:spcBef>
                <a:spcPts val="0"/>
              </a:spcBef>
            </a:pPr>
            <a:r>
              <a:rPr lang="en-US" sz="1600" b="1" dirty="0" smtClean="0"/>
              <a:t>Funding model </a:t>
            </a:r>
            <a:r>
              <a:rPr lang="en-US" sz="1600" dirty="0" smtClean="0"/>
              <a:t>was requested by Legislature; illustrates impact of potential investments:</a:t>
            </a:r>
          </a:p>
          <a:p>
            <a:pPr marL="690563" lvl="0" indent="-285750">
              <a:spcBef>
                <a:spcPts val="0"/>
              </a:spcBef>
              <a:buAutoNum type="arabicPeriod"/>
            </a:pPr>
            <a:r>
              <a:rPr lang="en-US" sz="1600" i="1" dirty="0" smtClean="0"/>
              <a:t>Upgrading Quality: Funding needed for a well-prepared teacher in child care</a:t>
            </a:r>
          </a:p>
          <a:p>
            <a:pPr marL="690563" lvl="0" indent="-285750">
              <a:spcBef>
                <a:spcPts val="0"/>
              </a:spcBef>
              <a:buAutoNum type="arabicPeriod"/>
            </a:pPr>
            <a:r>
              <a:rPr lang="en-US" sz="1600" i="1" dirty="0" smtClean="0"/>
              <a:t>Creating Equity: Funding needed to create equity between </a:t>
            </a:r>
            <a:r>
              <a:rPr lang="en-US" sz="1600" i="1" dirty="0" err="1" smtClean="0"/>
              <a:t>PreK</a:t>
            </a:r>
            <a:r>
              <a:rPr lang="en-US" sz="1600" i="1" dirty="0" smtClean="0"/>
              <a:t> and kindergarten</a:t>
            </a:r>
          </a:p>
          <a:p>
            <a:pPr marL="690563" lvl="0" indent="-285750">
              <a:spcBef>
                <a:spcPts val="0"/>
              </a:spcBef>
              <a:buAutoNum type="arabicPeriod"/>
            </a:pPr>
            <a:r>
              <a:rPr lang="en-US" sz="1600" i="1" dirty="0" smtClean="0"/>
              <a:t>Increasing Access: Funding needed to provide a </a:t>
            </a:r>
            <a:r>
              <a:rPr lang="en-US" sz="1600" i="1" dirty="0" err="1" smtClean="0"/>
              <a:t>PreK</a:t>
            </a:r>
            <a:r>
              <a:rPr lang="en-US" sz="1600" i="1" dirty="0" smtClean="0"/>
              <a:t> slot for all families who choose one</a:t>
            </a:r>
          </a:p>
          <a:p>
            <a:pPr>
              <a:spcBef>
                <a:spcPts val="0"/>
              </a:spcBef>
            </a:pPr>
            <a:r>
              <a:rPr lang="en-US" sz="1600" b="1" dirty="0" smtClean="0"/>
              <a:t>Teaching policies </a:t>
            </a:r>
            <a:r>
              <a:rPr lang="en-US" sz="1600" dirty="0" smtClean="0"/>
              <a:t>propose new ancillary certificate for child care teachers and a new Birth-to-Kindergarten Bachelor degree credential</a:t>
            </a:r>
          </a:p>
          <a:p>
            <a:pPr lvl="1">
              <a:spcBef>
                <a:spcPts val="0"/>
              </a:spcBef>
              <a:buFont typeface="Symbol" panose="05050102010706020507" pitchFamily="18" charset="2"/>
              <a:buChar char="-"/>
            </a:pPr>
            <a:r>
              <a:rPr lang="en-US" sz="1600" i="1" dirty="0" smtClean="0"/>
              <a:t>Changes would give schools with more flexibility; LA 4 teachers could have PreK-3 or Birth to Kindergarten or related credential</a:t>
            </a:r>
          </a:p>
          <a:p>
            <a:pPr marL="0" indent="0">
              <a:spcBef>
                <a:spcPts val="0"/>
              </a:spcBef>
              <a:buNone/>
            </a:pPr>
            <a:endParaRPr lang="en-US" sz="1600" dirty="0" smtClean="0"/>
          </a:p>
          <a:p>
            <a:pPr marL="0" indent="0">
              <a:spcBef>
                <a:spcPts val="0"/>
              </a:spcBef>
              <a:buNone/>
            </a:pPr>
            <a:r>
              <a:rPr lang="en-US" sz="1600" dirty="0" smtClean="0"/>
              <a:t>35+ communities are preparing for cohort 3</a:t>
            </a:r>
          </a:p>
          <a:p>
            <a:pPr>
              <a:spcBef>
                <a:spcPts val="0"/>
              </a:spcBef>
            </a:pPr>
            <a:r>
              <a:rPr lang="en-US" sz="1600" dirty="0" smtClean="0"/>
              <a:t>Interviews for cohort 3 being conducted now, contact your Network Deputy for scheduling</a:t>
            </a:r>
            <a:endParaRPr lang="en-US" sz="1600" b="1" u="sng" dirty="0" smtClean="0"/>
          </a:p>
          <a:p>
            <a:pPr>
              <a:spcBef>
                <a:spcPts val="0"/>
              </a:spcBef>
            </a:pPr>
            <a:r>
              <a:rPr lang="en-US" sz="1600" dirty="0" smtClean="0"/>
              <a:t>All strong applications will be funded; pilots will launch in phases, starting in January 2015</a:t>
            </a:r>
          </a:p>
          <a:p>
            <a:pPr marL="0" indent="0">
              <a:spcBef>
                <a:spcPts val="0"/>
              </a:spcBef>
              <a:buNone/>
            </a:pPr>
            <a:endParaRPr lang="en-US" sz="1600" i="1" dirty="0" smtClean="0"/>
          </a:p>
          <a:p>
            <a:pPr marL="0" indent="0">
              <a:spcBef>
                <a:spcPts val="0"/>
              </a:spcBef>
              <a:buNone/>
            </a:pPr>
            <a:r>
              <a:rPr lang="en-US" sz="1600" dirty="0" smtClean="0"/>
              <a:t>Coordinated enrollment is underway</a:t>
            </a:r>
          </a:p>
          <a:p>
            <a:pPr>
              <a:spcBef>
                <a:spcPts val="0"/>
              </a:spcBef>
            </a:pPr>
            <a:r>
              <a:rPr lang="en-US" sz="1600" dirty="0" smtClean="0"/>
              <a:t>Pilots are developing their coordinated enrollment </a:t>
            </a:r>
            <a:r>
              <a:rPr lang="en-US" sz="1600" dirty="0" smtClean="0">
                <a:hlinkClick r:id="rId4"/>
              </a:rPr>
              <a:t>systems</a:t>
            </a:r>
            <a:endParaRPr lang="en-US" sz="1600" dirty="0" smtClean="0"/>
          </a:p>
          <a:p>
            <a:pPr>
              <a:spcBef>
                <a:spcPts val="0"/>
              </a:spcBef>
            </a:pPr>
            <a:r>
              <a:rPr lang="en-US" sz="1600" dirty="0" smtClean="0"/>
              <a:t>LA 4, 8(g), NSECD funding request release scheduled for 12/12 through </a:t>
            </a:r>
            <a:r>
              <a:rPr lang="en-US" sz="1600" dirty="0" err="1" smtClean="0"/>
              <a:t>eGMS</a:t>
            </a:r>
            <a:r>
              <a:rPr lang="en-US" sz="1600" dirty="0" smtClean="0"/>
              <a:t> </a:t>
            </a:r>
          </a:p>
          <a:p>
            <a:pPr lvl="1">
              <a:spcBef>
                <a:spcPts val="0"/>
              </a:spcBef>
              <a:buFont typeface="Calibri" panose="020F0502020204030204" pitchFamily="34" charset="0"/>
              <a:buChar char="−"/>
            </a:pPr>
            <a:r>
              <a:rPr lang="en-US" sz="1600" i="1" dirty="0" smtClean="0"/>
              <a:t>C1 and C2 pilots will conduct network review of requests prior to submission to the Department</a:t>
            </a:r>
          </a:p>
          <a:p>
            <a:pPr marL="0" indent="0">
              <a:spcBef>
                <a:spcPts val="0"/>
              </a:spcBef>
              <a:buNone/>
            </a:pPr>
            <a:endParaRPr lang="en-US" sz="1600" i="1" dirty="0" smtClean="0"/>
          </a:p>
        </p:txBody>
      </p:sp>
    </p:spTree>
    <p:extLst>
      <p:ext uri="{BB962C8B-B14F-4D97-AF65-F5344CB8AC3E}">
        <p14:creationId xmlns:p14="http://schemas.microsoft.com/office/powerpoint/2010/main" val="1176137432"/>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11"/>
          <p:cNvSpPr>
            <a:spLocks noGrp="1"/>
          </p:cNvSpPr>
          <p:nvPr>
            <p:ph sz="quarter" idx="10"/>
          </p:nvPr>
        </p:nvSpPr>
        <p:spPr/>
        <p:txBody>
          <a:bodyPr>
            <a:normAutofit/>
          </a:bodyPr>
          <a:lstStyle/>
          <a:p>
            <a:pPr marL="754063" lvl="2" indent="-514350">
              <a:buFont typeface="+mj-lt"/>
              <a:buAutoNum type="romanUcPeriod"/>
            </a:pPr>
            <a:r>
              <a:rPr lang="en-US" sz="1600" dirty="0" smtClean="0"/>
              <a:t>Academic Support</a:t>
            </a:r>
          </a:p>
          <a:p>
            <a:pPr marL="1670050" lvl="3" indent="-514350">
              <a:buFont typeface="+mj-lt"/>
              <a:buAutoNum type="romanUcPeriod"/>
            </a:pPr>
            <a:r>
              <a:rPr lang="en-US" sz="1600" dirty="0"/>
              <a:t>Assessment: District Support &amp; Teacher </a:t>
            </a:r>
            <a:r>
              <a:rPr lang="en-US" sz="1600" dirty="0" smtClean="0"/>
              <a:t>Support</a:t>
            </a:r>
          </a:p>
          <a:p>
            <a:pPr marL="1670050" lvl="3" indent="-514350">
              <a:buFont typeface="+mj-lt"/>
              <a:buAutoNum type="romanUcPeriod"/>
            </a:pPr>
            <a:r>
              <a:rPr lang="en-US" sz="1600" dirty="0" smtClean="0"/>
              <a:t>Curriculum: District Support &amp; Teacher Support </a:t>
            </a:r>
          </a:p>
          <a:p>
            <a:pPr marL="1670050" lvl="3" indent="-514350">
              <a:buFont typeface="+mj-lt"/>
              <a:buAutoNum type="romanUcPeriod"/>
            </a:pPr>
            <a:r>
              <a:rPr lang="en-US" sz="1600" dirty="0" smtClean="0"/>
              <a:t>Accountability: District </a:t>
            </a:r>
            <a:r>
              <a:rPr lang="en-US" sz="1600" dirty="0" smtClean="0"/>
              <a:t>Support</a:t>
            </a:r>
            <a:endParaRPr lang="en-US" sz="1600" dirty="0" smtClean="0"/>
          </a:p>
          <a:p>
            <a:pPr marL="754063" lvl="2" indent="-514350">
              <a:buFont typeface="+mj-lt"/>
              <a:buAutoNum type="romanUcPeriod"/>
            </a:pPr>
            <a:r>
              <a:rPr lang="en-US" sz="1600" dirty="0" smtClean="0"/>
              <a:t>Early Childhood</a:t>
            </a:r>
          </a:p>
          <a:p>
            <a:pPr marL="754063" lvl="2" indent="-514350">
              <a:buFont typeface="+mj-lt"/>
              <a:buAutoNum type="romanUcPeriod"/>
            </a:pPr>
            <a:r>
              <a:rPr lang="en-US" sz="1600" b="1" dirty="0" smtClean="0"/>
              <a:t>Student Opportunities</a:t>
            </a:r>
          </a:p>
          <a:p>
            <a:pPr marL="754063" lvl="2" indent="-514350">
              <a:buFont typeface="+mj-lt"/>
              <a:buAutoNum type="romanUcPeriod"/>
            </a:pPr>
            <a:r>
              <a:rPr lang="en-US" sz="1600" dirty="0" smtClean="0"/>
              <a:t>Believe and Prepare</a:t>
            </a:r>
          </a:p>
          <a:p>
            <a:pPr marL="754063" lvl="2" indent="-514350">
              <a:buFont typeface="+mj-lt"/>
              <a:buAutoNum type="romanUcPeriod"/>
            </a:pPr>
            <a:r>
              <a:rPr lang="en-US" sz="1600" dirty="0" smtClean="0"/>
              <a:t>District Budget Planning</a:t>
            </a:r>
          </a:p>
          <a:p>
            <a:pPr marL="754063" lvl="2" indent="-514350">
              <a:buFont typeface="+mj-lt"/>
              <a:buAutoNum type="romanUcPeriod"/>
            </a:pPr>
            <a:r>
              <a:rPr lang="en-US" sz="1600" dirty="0" smtClean="0"/>
              <a:t>Policy</a:t>
            </a:r>
            <a:endParaRPr lang="en-US" sz="1600" dirty="0"/>
          </a:p>
          <a:p>
            <a:pPr marL="754063" lvl="2" indent="-514350">
              <a:buFont typeface="+mj-lt"/>
              <a:buAutoNum type="romanUcPeriod"/>
            </a:pPr>
            <a:r>
              <a:rPr lang="en-US" sz="1600" dirty="0" smtClean="0"/>
              <a:t>Grants</a:t>
            </a:r>
            <a:endParaRPr lang="en-US" sz="1600" dirty="0"/>
          </a:p>
          <a:p>
            <a:pPr marL="461963" lvl="2"/>
            <a:endParaRPr lang="en-US" sz="1600" dirty="0"/>
          </a:p>
          <a:p>
            <a:pPr marL="0" indent="0">
              <a:buNone/>
            </a:pPr>
            <a:endParaRPr lang="en-US" sz="1600" dirty="0"/>
          </a:p>
        </p:txBody>
      </p:sp>
      <p:sp>
        <p:nvSpPr>
          <p:cNvPr id="13" name="Footer Placeholder 12"/>
          <p:cNvSpPr>
            <a:spLocks noGrp="1"/>
          </p:cNvSpPr>
          <p:nvPr>
            <p:ph type="ftr" sz="quarter" idx="3"/>
          </p:nvPr>
        </p:nvSpPr>
        <p:spPr/>
        <p:txBody>
          <a:bodyPr/>
          <a:lstStyle/>
          <a:p>
            <a:r>
              <a:rPr lang="en-US" dirty="0" smtClean="0"/>
              <a:t>Louisiana Believes</a:t>
            </a:r>
            <a:endParaRPr lang="en-US" dirty="0"/>
          </a:p>
        </p:txBody>
      </p:sp>
      <p:sp>
        <p:nvSpPr>
          <p:cNvPr id="14" name="Slide Number Placeholder 13"/>
          <p:cNvSpPr>
            <a:spLocks noGrp="1"/>
          </p:cNvSpPr>
          <p:nvPr>
            <p:ph type="sldNum" sz="quarter" idx="4"/>
          </p:nvPr>
        </p:nvSpPr>
        <p:spPr/>
        <p:txBody>
          <a:bodyPr/>
          <a:lstStyle/>
          <a:p>
            <a:fld id="{79BA4B8F-8B3F-4B52-9164-AF2CA95F68ED}" type="slidenum">
              <a:rPr lang="en-US" smtClean="0"/>
              <a:pPr/>
              <a:t>23</a:t>
            </a:fld>
            <a:endParaRPr lang="en-US" dirty="0"/>
          </a:p>
        </p:txBody>
      </p:sp>
      <p:sp>
        <p:nvSpPr>
          <p:cNvPr id="2" name="Title 1"/>
          <p:cNvSpPr>
            <a:spLocks noGrp="1"/>
          </p:cNvSpPr>
          <p:nvPr>
            <p:ph type="title"/>
          </p:nvPr>
        </p:nvSpPr>
        <p:spPr/>
        <p:txBody>
          <a:bodyPr/>
          <a:lstStyle/>
          <a:p>
            <a:r>
              <a:rPr lang="en-US" dirty="0" smtClean="0">
                <a:latin typeface="Chalkduster"/>
                <a:cs typeface="Chalkduster"/>
              </a:rPr>
              <a:t>Agenda</a:t>
            </a:r>
            <a:endParaRPr lang="en-US" dirty="0">
              <a:latin typeface="Chalkduster"/>
              <a:cs typeface="Chalkduster"/>
            </a:endParaRPr>
          </a:p>
        </p:txBody>
      </p:sp>
    </p:spTree>
    <p:extLst>
      <p:ext uri="{BB962C8B-B14F-4D97-AF65-F5344CB8AC3E}">
        <p14:creationId xmlns:p14="http://schemas.microsoft.com/office/powerpoint/2010/main" val="3235084671"/>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smtClean="0"/>
              <a:t>Jump Start</a:t>
            </a:r>
            <a:endParaRPr lang="en-US" dirty="0"/>
          </a:p>
        </p:txBody>
      </p:sp>
      <p:sp>
        <p:nvSpPr>
          <p:cNvPr id="13" name="Footer Placeholder 12"/>
          <p:cNvSpPr>
            <a:spLocks noGrp="1"/>
          </p:cNvSpPr>
          <p:nvPr>
            <p:ph type="ftr" sz="quarter" idx="3"/>
          </p:nvPr>
        </p:nvSpPr>
        <p:spPr/>
        <p:txBody>
          <a:bodyPr/>
          <a:lstStyle/>
          <a:p>
            <a:r>
              <a:rPr lang="en-US" dirty="0" smtClean="0"/>
              <a:t>Louisiana Believes</a:t>
            </a:r>
            <a:endParaRPr lang="en-US" dirty="0"/>
          </a:p>
        </p:txBody>
      </p:sp>
      <p:sp>
        <p:nvSpPr>
          <p:cNvPr id="14" name="Slide Number Placeholder 13"/>
          <p:cNvSpPr>
            <a:spLocks noGrp="1"/>
          </p:cNvSpPr>
          <p:nvPr>
            <p:ph type="sldNum" sz="quarter" idx="4"/>
          </p:nvPr>
        </p:nvSpPr>
        <p:spPr/>
        <p:txBody>
          <a:bodyPr/>
          <a:lstStyle/>
          <a:p>
            <a:fld id="{79BA4B8F-8B3F-4B52-9164-AF2CA95F68ED}" type="slidenum">
              <a:rPr lang="en-US" smtClean="0"/>
              <a:pPr/>
              <a:t>24</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996109804"/>
              </p:ext>
            </p:extLst>
          </p:nvPr>
        </p:nvGraphicFramePr>
        <p:xfrm>
          <a:off x="152400" y="1447800"/>
          <a:ext cx="8610600" cy="2667000"/>
        </p:xfrm>
        <a:graphic>
          <a:graphicData uri="http://schemas.openxmlformats.org/drawingml/2006/table">
            <a:tbl>
              <a:tblPr firstRow="1" bandRow="1">
                <a:tableStyleId>{5C22544A-7EE6-4342-B048-85BDC9FD1C3A}</a:tableStyleId>
              </a:tblPr>
              <a:tblGrid>
                <a:gridCol w="1180067"/>
                <a:gridCol w="7430533"/>
              </a:tblGrid>
              <a:tr h="1447800">
                <a:tc>
                  <a:txBody>
                    <a:bodyPr/>
                    <a:lstStyle/>
                    <a:p>
                      <a:r>
                        <a:rPr lang="en-US" sz="1600" dirty="0" smtClean="0"/>
                        <a:t>December</a:t>
                      </a:r>
                      <a:endParaRPr lang="en-US" sz="1600" dirty="0"/>
                    </a:p>
                  </a:txBody>
                  <a:tcPr anchor="ctr"/>
                </a:tc>
                <a:tc>
                  <a:txBody>
                    <a:bodyPr/>
                    <a:lstStyle/>
                    <a:p>
                      <a:pPr marL="228600" indent="-228600">
                        <a:spcBef>
                          <a:spcPts val="300"/>
                        </a:spcBef>
                        <a:spcAft>
                          <a:spcPts val="300"/>
                        </a:spcAft>
                        <a:buFont typeface="Arial"/>
                        <a:buChar char="•"/>
                      </a:pPr>
                      <a:r>
                        <a:rPr lang="en-US" sz="1600" dirty="0" smtClean="0">
                          <a:solidFill>
                            <a:srgbClr val="FFFFFF"/>
                          </a:solidFill>
                        </a:rPr>
                        <a:t>Spring 15’ Course</a:t>
                      </a:r>
                      <a:r>
                        <a:rPr lang="en-US" sz="1600" baseline="0" dirty="0" smtClean="0">
                          <a:solidFill>
                            <a:srgbClr val="FFFFFF"/>
                          </a:solidFill>
                        </a:rPr>
                        <a:t> Choice – SCA registration system opened</a:t>
                      </a:r>
                      <a:endParaRPr lang="en-US" sz="1600" dirty="0" smtClean="0">
                        <a:solidFill>
                          <a:srgbClr val="FFFFFF"/>
                        </a:solidFill>
                      </a:endParaRPr>
                    </a:p>
                    <a:p>
                      <a:pPr marL="228600" indent="-228600">
                        <a:spcBef>
                          <a:spcPts val="300"/>
                        </a:spcBef>
                        <a:spcAft>
                          <a:spcPts val="300"/>
                        </a:spcAft>
                        <a:buFont typeface="Arial"/>
                        <a:buChar char="•"/>
                      </a:pPr>
                      <a:r>
                        <a:rPr lang="en-US" sz="1600" dirty="0" smtClean="0">
                          <a:solidFill>
                            <a:srgbClr val="FFFFFF"/>
                          </a:solidFill>
                        </a:rPr>
                        <a:t>BESE</a:t>
                      </a:r>
                      <a:r>
                        <a:rPr lang="en-US" sz="1600" baseline="0" dirty="0" smtClean="0">
                          <a:solidFill>
                            <a:srgbClr val="FFFFFF"/>
                          </a:solidFill>
                        </a:rPr>
                        <a:t> announced  </a:t>
                      </a:r>
                      <a:r>
                        <a:rPr lang="en-US" sz="1600" dirty="0" smtClean="0">
                          <a:solidFill>
                            <a:srgbClr val="FFFFFF"/>
                          </a:solidFill>
                        </a:rPr>
                        <a:t>the second wave of round 2 </a:t>
                      </a:r>
                      <a:r>
                        <a:rPr lang="en-US" sz="1600" b="1" i="1" dirty="0" smtClean="0">
                          <a:solidFill>
                            <a:srgbClr val="FFFFFF"/>
                          </a:solidFill>
                        </a:rPr>
                        <a:t>Jump Starting</a:t>
                      </a:r>
                      <a:r>
                        <a:rPr lang="en-US" sz="1600" b="1" i="0" dirty="0" smtClean="0">
                          <a:solidFill>
                            <a:srgbClr val="FFFFFF"/>
                          </a:solidFill>
                        </a:rPr>
                        <a:t> Jump Start Grants</a:t>
                      </a:r>
                      <a:endParaRPr lang="en-US" sz="1600" b="0" i="0" baseline="0" dirty="0" smtClean="0">
                        <a:solidFill>
                          <a:srgbClr val="FFFFFF"/>
                        </a:solidFill>
                      </a:endParaRPr>
                    </a:p>
                    <a:p>
                      <a:pPr marL="228600" marR="0" indent="-228600" algn="l" defTabSz="914400" rtl="0" eaLnBrk="1" fontAlgn="auto" latinLnBrk="0" hangingPunct="1">
                        <a:lnSpc>
                          <a:spcPct val="100000"/>
                        </a:lnSpc>
                        <a:spcBef>
                          <a:spcPts val="300"/>
                        </a:spcBef>
                        <a:spcAft>
                          <a:spcPts val="300"/>
                        </a:spcAft>
                        <a:buClrTx/>
                        <a:buSzTx/>
                        <a:buFont typeface="Arial"/>
                        <a:buChar char="•"/>
                        <a:tabLst/>
                        <a:defRPr/>
                      </a:pPr>
                      <a:r>
                        <a:rPr lang="en-US" sz="1600" b="0" i="0" baseline="0" dirty="0" smtClean="0">
                          <a:solidFill>
                            <a:srgbClr val="FFFFFF"/>
                          </a:solidFill>
                        </a:rPr>
                        <a:t>New TOPS TECH Early Start Training Providers approved </a:t>
                      </a:r>
                    </a:p>
                    <a:p>
                      <a:pPr marL="228600" marR="0" indent="-228600" algn="l" defTabSz="914400" rtl="0" eaLnBrk="1" fontAlgn="auto" latinLnBrk="0" hangingPunct="1">
                        <a:lnSpc>
                          <a:spcPct val="100000"/>
                        </a:lnSpc>
                        <a:spcBef>
                          <a:spcPts val="300"/>
                        </a:spcBef>
                        <a:spcAft>
                          <a:spcPts val="300"/>
                        </a:spcAft>
                        <a:buClrTx/>
                        <a:buSzTx/>
                        <a:buFont typeface="Arial"/>
                        <a:buChar char="•"/>
                        <a:tabLst/>
                        <a:defRPr/>
                      </a:pPr>
                      <a:r>
                        <a:rPr lang="en-US" sz="1600" b="0" i="0" baseline="0" dirty="0" smtClean="0">
                          <a:solidFill>
                            <a:srgbClr val="FFFFFF"/>
                          </a:solidFill>
                        </a:rPr>
                        <a:t>New Course Choice year 3 course providers approved</a:t>
                      </a:r>
                      <a:endParaRPr lang="en-US" sz="1600" b="1" i="0" baseline="0" dirty="0" smtClean="0">
                        <a:solidFill>
                          <a:srgbClr val="FFFFFF"/>
                        </a:solidFill>
                      </a:endParaRPr>
                    </a:p>
                  </a:txBody>
                  <a:tcPr/>
                </a:tc>
              </a:tr>
              <a:tr h="691211">
                <a:tc>
                  <a:txBody>
                    <a:bodyPr/>
                    <a:lstStyle/>
                    <a:p>
                      <a:r>
                        <a:rPr lang="en-US" sz="1600" dirty="0" smtClean="0"/>
                        <a:t>January-February</a:t>
                      </a:r>
                      <a:endParaRPr lang="en-US" sz="1600" dirty="0"/>
                    </a:p>
                  </a:txBody>
                  <a:tcPr anchor="ctr"/>
                </a:tc>
                <a:tc>
                  <a:txBody>
                    <a:bodyPr/>
                    <a:lstStyle/>
                    <a:p>
                      <a:pPr marL="228600" marR="0" indent="-228600" algn="l" defTabSz="914400" rtl="0" eaLnBrk="1" fontAlgn="auto" latinLnBrk="0" hangingPunct="1">
                        <a:lnSpc>
                          <a:spcPct val="100000"/>
                        </a:lnSpc>
                        <a:spcBef>
                          <a:spcPts val="300"/>
                        </a:spcBef>
                        <a:spcAft>
                          <a:spcPts val="300"/>
                        </a:spcAft>
                        <a:buClrTx/>
                        <a:buSzTx/>
                        <a:buFont typeface="Arial"/>
                        <a:buChar char="•"/>
                        <a:tabLst/>
                        <a:defRPr/>
                      </a:pPr>
                      <a:r>
                        <a:rPr lang="en-US" sz="1600" b="0" i="0" baseline="0" dirty="0" smtClean="0"/>
                        <a:t>BESE approves second group of Regional Jump Start Team Pathways</a:t>
                      </a:r>
                    </a:p>
                    <a:p>
                      <a:pPr marL="228600" indent="-228600">
                        <a:spcBef>
                          <a:spcPts val="300"/>
                        </a:spcBef>
                        <a:spcAft>
                          <a:spcPts val="300"/>
                        </a:spcAft>
                        <a:buFont typeface="Arial"/>
                        <a:buChar char="•"/>
                      </a:pPr>
                      <a:r>
                        <a:rPr lang="en-US" sz="1600" b="1" i="0" baseline="0" dirty="0" smtClean="0">
                          <a:solidFill>
                            <a:schemeClr val="tx1"/>
                          </a:solidFill>
                        </a:rPr>
                        <a:t>Jump Start Convention – January 21</a:t>
                      </a:r>
                    </a:p>
                    <a:p>
                      <a:pPr marL="228600" indent="-228600">
                        <a:spcBef>
                          <a:spcPts val="300"/>
                        </a:spcBef>
                        <a:spcAft>
                          <a:spcPts val="300"/>
                        </a:spcAft>
                        <a:buFont typeface="Arial"/>
                        <a:buChar char="•"/>
                      </a:pPr>
                      <a:r>
                        <a:rPr lang="en-US" sz="1600" b="0" i="0" baseline="0" dirty="0" smtClean="0">
                          <a:solidFill>
                            <a:schemeClr val="tx1"/>
                          </a:solidFill>
                        </a:rPr>
                        <a:t>Initial launch of regional workplace experience exchanges funded by the second round of </a:t>
                      </a:r>
                      <a:r>
                        <a:rPr lang="en-US" sz="1600" b="0" i="1" baseline="0" dirty="0" smtClean="0">
                          <a:solidFill>
                            <a:schemeClr val="tx1"/>
                          </a:solidFill>
                        </a:rPr>
                        <a:t>Jump Starting</a:t>
                      </a:r>
                      <a:r>
                        <a:rPr lang="en-US" sz="1600" b="0" i="0" baseline="0" dirty="0" smtClean="0">
                          <a:solidFill>
                            <a:schemeClr val="tx1"/>
                          </a:solidFill>
                        </a:rPr>
                        <a:t> Jump Start grants</a:t>
                      </a:r>
                    </a:p>
                  </a:txBody>
                  <a:tcPr/>
                </a:tc>
              </a:tr>
            </a:tbl>
          </a:graphicData>
        </a:graphic>
      </p:graphicFrame>
      <p:pic>
        <p:nvPicPr>
          <p:cNvPr id="7" name="Picture 2" descr="image0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4325257"/>
            <a:ext cx="6613984" cy="2103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53208129"/>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Choice: Supplemental Course Allocation (SCA)</a:t>
            </a:r>
            <a:endParaRPr lang="en-US" dirty="0"/>
          </a:p>
        </p:txBody>
      </p:sp>
      <p:sp>
        <p:nvSpPr>
          <p:cNvPr id="3" name="Slide Number Placeholder 2"/>
          <p:cNvSpPr>
            <a:spLocks noGrp="1"/>
          </p:cNvSpPr>
          <p:nvPr>
            <p:ph type="sldNum" sz="quarter" idx="4"/>
          </p:nvPr>
        </p:nvSpPr>
        <p:spPr/>
        <p:txBody>
          <a:bodyPr/>
          <a:lstStyle/>
          <a:p>
            <a:fld id="{79BA4B8F-8B3F-4B52-9164-AF2CA95F68ED}" type="slidenum">
              <a:rPr lang="en-US" smtClean="0"/>
              <a:pPr/>
              <a:t>25</a:t>
            </a:fld>
            <a:endParaRPr lang="en-US" dirty="0"/>
          </a:p>
        </p:txBody>
      </p:sp>
      <p:sp>
        <p:nvSpPr>
          <p:cNvPr id="4" name="Footer Placeholder 3"/>
          <p:cNvSpPr>
            <a:spLocks noGrp="1"/>
          </p:cNvSpPr>
          <p:nvPr>
            <p:ph type="ftr" sz="quarter" idx="3"/>
          </p:nvPr>
        </p:nvSpPr>
        <p:spPr/>
        <p:txBody>
          <a:bodyPr/>
          <a:lstStyle/>
          <a:p>
            <a:r>
              <a:rPr lang="en-US" dirty="0" smtClean="0"/>
              <a:t>Louisiana Believes</a:t>
            </a:r>
            <a:endParaRPr lang="en-US" dirty="0"/>
          </a:p>
        </p:txBody>
      </p:sp>
      <p:sp>
        <p:nvSpPr>
          <p:cNvPr id="5" name="Content Placeholder 4"/>
          <p:cNvSpPr>
            <a:spLocks noGrp="1"/>
          </p:cNvSpPr>
          <p:nvPr>
            <p:ph sz="quarter" idx="10"/>
          </p:nvPr>
        </p:nvSpPr>
        <p:spPr>
          <a:xfrm>
            <a:off x="152400" y="1295400"/>
            <a:ext cx="8839200" cy="5257800"/>
          </a:xfrm>
        </p:spPr>
        <p:txBody>
          <a:bodyPr>
            <a:normAutofit/>
          </a:bodyPr>
          <a:lstStyle/>
          <a:p>
            <a:pPr marL="0" indent="0" algn="just">
              <a:lnSpc>
                <a:spcPct val="120000"/>
              </a:lnSpc>
              <a:spcBef>
                <a:spcPts val="0"/>
              </a:spcBef>
              <a:buNone/>
            </a:pPr>
            <a:r>
              <a:rPr lang="en-US" sz="1600" dirty="0" smtClean="0"/>
              <a:t>Course Choice funded through the Supplemental </a:t>
            </a:r>
            <a:r>
              <a:rPr lang="en-US" sz="1600" dirty="0"/>
              <a:t>Course Allocation (SCA) enables every school district and charter school to fund courses not typically provided by high schools to all eligible students.</a:t>
            </a:r>
          </a:p>
          <a:p>
            <a:pPr marL="0" indent="0">
              <a:lnSpc>
                <a:spcPct val="120000"/>
              </a:lnSpc>
              <a:spcBef>
                <a:spcPts val="0"/>
              </a:spcBef>
              <a:buNone/>
            </a:pPr>
            <a:endParaRPr lang="en-US" sz="1600" dirty="0"/>
          </a:p>
          <a:p>
            <a:pPr marL="0" indent="0">
              <a:lnSpc>
                <a:spcPct val="120000"/>
              </a:lnSpc>
              <a:spcBef>
                <a:spcPts val="0"/>
              </a:spcBef>
              <a:buNone/>
            </a:pPr>
            <a:r>
              <a:rPr lang="en-US" sz="1600" b="1" dirty="0"/>
              <a:t>Fall ‘14 Reconciliation: </a:t>
            </a:r>
            <a:r>
              <a:rPr lang="en-US" sz="1600" dirty="0"/>
              <a:t>The Fall </a:t>
            </a:r>
            <a:r>
              <a:rPr lang="fr-FR" sz="1600" dirty="0"/>
              <a:t>’</a:t>
            </a:r>
            <a:r>
              <a:rPr lang="en-US" sz="1600" dirty="0"/>
              <a:t>14 roster reconciliation process is complete. Districts should have received a notification from a Department staff member of their enrollments and the amount that has been allocated. LEAs were asked to verify the enrollments from K-12 and Higher Ed. </a:t>
            </a:r>
          </a:p>
          <a:p>
            <a:pPr marL="0" indent="0">
              <a:lnSpc>
                <a:spcPct val="120000"/>
              </a:lnSpc>
              <a:spcBef>
                <a:spcPts val="0"/>
              </a:spcBef>
              <a:buNone/>
            </a:pPr>
            <a:endParaRPr lang="en-US" sz="1600" dirty="0"/>
          </a:p>
          <a:p>
            <a:pPr marL="0" indent="0">
              <a:lnSpc>
                <a:spcPct val="120000"/>
              </a:lnSpc>
              <a:spcBef>
                <a:spcPts val="0"/>
              </a:spcBef>
              <a:buNone/>
            </a:pPr>
            <a:r>
              <a:rPr lang="en-US" sz="1600" dirty="0"/>
              <a:t>(The Department will pay course provider invoices for LEAs that executed SCA collaborative endeavor agreements.) </a:t>
            </a:r>
          </a:p>
          <a:p>
            <a:pPr marL="0" indent="0">
              <a:lnSpc>
                <a:spcPct val="120000"/>
              </a:lnSpc>
              <a:spcBef>
                <a:spcPts val="0"/>
              </a:spcBef>
              <a:buNone/>
            </a:pPr>
            <a:endParaRPr lang="en-US" sz="1600" dirty="0"/>
          </a:p>
          <a:p>
            <a:pPr marL="0" indent="0">
              <a:lnSpc>
                <a:spcPct val="120000"/>
              </a:lnSpc>
              <a:spcBef>
                <a:spcPts val="0"/>
              </a:spcBef>
              <a:buNone/>
            </a:pPr>
            <a:r>
              <a:rPr lang="en-US" sz="1600" b="1" dirty="0"/>
              <a:t>Spring Registration: </a:t>
            </a:r>
            <a:r>
              <a:rPr lang="en-US" sz="1600" dirty="0"/>
              <a:t>Registration opened </a:t>
            </a:r>
            <a:r>
              <a:rPr lang="en-US" sz="1600" u="sng" dirty="0"/>
              <a:t>November 19 and will stay open </a:t>
            </a:r>
            <a:r>
              <a:rPr lang="en-US" sz="1600" u="sng" dirty="0" smtClean="0"/>
              <a:t>until </a:t>
            </a:r>
            <a:r>
              <a:rPr lang="en-US" sz="1600" u="sng" dirty="0"/>
              <a:t>January 28 </a:t>
            </a:r>
            <a:r>
              <a:rPr lang="en-US" sz="1600" dirty="0"/>
              <a:t>at </a:t>
            </a:r>
            <a:r>
              <a:rPr lang="en-US" sz="1600" dirty="0">
                <a:hlinkClick r:id="rId2"/>
              </a:rPr>
              <a:t>http://lacourses.net/</a:t>
            </a:r>
            <a:r>
              <a:rPr lang="en-US" sz="1600" dirty="0"/>
              <a:t>. </a:t>
            </a:r>
          </a:p>
          <a:p>
            <a:pPr marL="0" indent="0">
              <a:lnSpc>
                <a:spcPct val="120000"/>
              </a:lnSpc>
              <a:spcBef>
                <a:spcPts val="0"/>
              </a:spcBef>
              <a:buNone/>
            </a:pPr>
            <a:endParaRPr lang="en-US" sz="1600" b="1" dirty="0"/>
          </a:p>
          <a:p>
            <a:pPr marL="0" indent="0">
              <a:lnSpc>
                <a:spcPct val="120000"/>
              </a:lnSpc>
              <a:spcBef>
                <a:spcPts val="0"/>
              </a:spcBef>
              <a:buNone/>
            </a:pPr>
            <a:r>
              <a:rPr lang="en-US" sz="1600" dirty="0"/>
              <a:t>For questions please contact </a:t>
            </a:r>
            <a:r>
              <a:rPr lang="en-US" sz="1600" b="1" u="sng" dirty="0">
                <a:hlinkClick r:id="rId3"/>
              </a:rPr>
              <a:t>SCA@la.gov</a:t>
            </a:r>
            <a:endParaRPr lang="en-US" sz="1600" b="1" dirty="0"/>
          </a:p>
          <a:p>
            <a:endParaRPr lang="en-US" sz="1600" dirty="0"/>
          </a:p>
        </p:txBody>
      </p:sp>
    </p:spTree>
    <p:extLst>
      <p:ext uri="{BB962C8B-B14F-4D97-AF65-F5344CB8AC3E}">
        <p14:creationId xmlns:p14="http://schemas.microsoft.com/office/powerpoint/2010/main" val="20310112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Choice Spring 2015 Webinars</a:t>
            </a:r>
            <a:endParaRPr lang="en-US" dirty="0"/>
          </a:p>
        </p:txBody>
      </p:sp>
      <p:sp>
        <p:nvSpPr>
          <p:cNvPr id="3" name="Slide Number Placeholder 2"/>
          <p:cNvSpPr>
            <a:spLocks noGrp="1"/>
          </p:cNvSpPr>
          <p:nvPr>
            <p:ph type="sldNum" sz="quarter" idx="4"/>
          </p:nvPr>
        </p:nvSpPr>
        <p:spPr/>
        <p:txBody>
          <a:bodyPr/>
          <a:lstStyle/>
          <a:p>
            <a:fld id="{79BA4B8F-8B3F-4B52-9164-AF2CA95F68ED}" type="slidenum">
              <a:rPr lang="en-US" smtClean="0"/>
              <a:pPr/>
              <a:t>26</a:t>
            </a:fld>
            <a:endParaRPr lang="en-US" dirty="0"/>
          </a:p>
        </p:txBody>
      </p:sp>
      <p:sp>
        <p:nvSpPr>
          <p:cNvPr id="4" name="Footer Placeholder 3"/>
          <p:cNvSpPr>
            <a:spLocks noGrp="1"/>
          </p:cNvSpPr>
          <p:nvPr>
            <p:ph type="ftr" sz="quarter" idx="3"/>
          </p:nvPr>
        </p:nvSpPr>
        <p:spPr/>
        <p:txBody>
          <a:bodyPr/>
          <a:lstStyle/>
          <a:p>
            <a:r>
              <a:rPr lang="en-US" dirty="0" smtClean="0"/>
              <a:t>Louisiana Believes</a:t>
            </a:r>
            <a:endParaRPr lang="en-US" dirty="0"/>
          </a:p>
        </p:txBody>
      </p:sp>
      <p:sp>
        <p:nvSpPr>
          <p:cNvPr id="5" name="Content Placeholder 4"/>
          <p:cNvSpPr>
            <a:spLocks noGrp="1"/>
          </p:cNvSpPr>
          <p:nvPr>
            <p:ph sz="quarter" idx="10"/>
          </p:nvPr>
        </p:nvSpPr>
        <p:spPr/>
        <p:txBody>
          <a:bodyPr>
            <a:normAutofit/>
          </a:bodyPr>
          <a:lstStyle/>
          <a:p>
            <a:pPr marL="0" indent="0">
              <a:buNone/>
            </a:pPr>
            <a:r>
              <a:rPr lang="en-US" sz="1600" dirty="0"/>
              <a:t>The webinar series provides information on several components of the </a:t>
            </a:r>
            <a:r>
              <a:rPr lang="en-US" sz="1600" dirty="0" smtClean="0"/>
              <a:t>Course Choice program that </a:t>
            </a:r>
            <a:r>
              <a:rPr lang="en-US" sz="1600" dirty="0"/>
              <a:t>district personnel will need in order to plan for </a:t>
            </a:r>
            <a:r>
              <a:rPr lang="en-US" sz="1600" dirty="0" smtClean="0"/>
              <a:t>SCA funded Course Choice </a:t>
            </a:r>
            <a:r>
              <a:rPr lang="en-US" sz="1600" dirty="0"/>
              <a:t>spring 2015 enrollments.</a:t>
            </a:r>
          </a:p>
          <a:p>
            <a:pPr marL="0" indent="0">
              <a:buNone/>
            </a:pPr>
            <a:endParaRPr lang="en-US" sz="1600" dirty="0" smtClean="0"/>
          </a:p>
          <a:p>
            <a:pPr marL="0" indent="0">
              <a:buNone/>
            </a:pPr>
            <a:r>
              <a:rPr lang="en-US" sz="1600" dirty="0" smtClean="0"/>
              <a:t>The </a:t>
            </a:r>
            <a:r>
              <a:rPr lang="en-US" sz="1600" dirty="0"/>
              <a:t>webinars will be held the first three Tuesdays in December from 2:00 – 3:00 p.m</a:t>
            </a:r>
            <a:r>
              <a:rPr lang="en-US" sz="1600" dirty="0" smtClean="0"/>
              <a:t>.</a:t>
            </a:r>
            <a:r>
              <a:rPr lang="en-US" sz="1600" b="1" dirty="0" smtClean="0"/>
              <a:t>	</a:t>
            </a:r>
          </a:p>
          <a:p>
            <a:pPr marL="0" lvl="0" indent="0">
              <a:buNone/>
            </a:pPr>
            <a:r>
              <a:rPr lang="en-US" sz="1600" b="1" dirty="0"/>
              <a:t>	</a:t>
            </a:r>
            <a:r>
              <a:rPr lang="en-US" sz="1600" b="1" dirty="0" smtClean="0"/>
              <a:t>December 9</a:t>
            </a:r>
            <a:r>
              <a:rPr lang="en-US" sz="1600" b="1" baseline="30000" dirty="0" smtClean="0"/>
              <a:t>th</a:t>
            </a:r>
            <a:r>
              <a:rPr lang="en-US" sz="1600" b="1" dirty="0" smtClean="0"/>
              <a:t>: </a:t>
            </a:r>
            <a:r>
              <a:rPr lang="en-US" sz="1600" dirty="0" smtClean="0"/>
              <a:t>SCA </a:t>
            </a:r>
            <a:r>
              <a:rPr lang="en-US" sz="1600" dirty="0"/>
              <a:t>K12 and Higher Ed Opportunities </a:t>
            </a:r>
          </a:p>
          <a:p>
            <a:pPr marL="0" lvl="0" indent="0">
              <a:buNone/>
            </a:pPr>
            <a:r>
              <a:rPr lang="en-US" sz="1600" b="1" dirty="0" smtClean="0"/>
              <a:t>	December </a:t>
            </a:r>
            <a:r>
              <a:rPr lang="en-US" sz="1600" b="1" dirty="0"/>
              <a:t>16</a:t>
            </a:r>
            <a:r>
              <a:rPr lang="en-US" sz="1600" b="1" baseline="30000" dirty="0"/>
              <a:t>th</a:t>
            </a:r>
            <a:r>
              <a:rPr lang="en-US" sz="1600" b="1" dirty="0" smtClean="0"/>
              <a:t>: </a:t>
            </a:r>
            <a:r>
              <a:rPr lang="en-US" sz="1600" dirty="0" smtClean="0"/>
              <a:t>SCA </a:t>
            </a:r>
            <a:r>
              <a:rPr lang="en-US" sz="1600" dirty="0"/>
              <a:t>District and Student Resources </a:t>
            </a:r>
          </a:p>
          <a:p>
            <a:pPr marL="0" lvl="0" indent="0">
              <a:buNone/>
            </a:pPr>
            <a:r>
              <a:rPr lang="en-US" sz="1600" b="1" dirty="0" smtClean="0"/>
              <a:t>	December 18</a:t>
            </a:r>
            <a:r>
              <a:rPr lang="en-US" sz="1600" b="1" baseline="30000" dirty="0" smtClean="0"/>
              <a:t>th</a:t>
            </a:r>
            <a:r>
              <a:rPr lang="en-US" sz="1600" dirty="0" smtClean="0"/>
              <a:t>: SCA </a:t>
            </a:r>
            <a:r>
              <a:rPr lang="en-US" sz="1600" dirty="0"/>
              <a:t>Reporting for Districts and Students  </a:t>
            </a:r>
          </a:p>
          <a:p>
            <a:pPr marL="0" indent="0">
              <a:buNone/>
            </a:pPr>
            <a:endParaRPr lang="en-US" sz="1600" dirty="0"/>
          </a:p>
        </p:txBody>
      </p:sp>
    </p:spTree>
    <p:extLst>
      <p:ext uri="{BB962C8B-B14F-4D97-AF65-F5344CB8AC3E}">
        <p14:creationId xmlns:p14="http://schemas.microsoft.com/office/powerpoint/2010/main" val="27794082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College &amp; Career Counseling Resource</a:t>
            </a:r>
            <a:br>
              <a:rPr lang="en-US" dirty="0" smtClean="0"/>
            </a:br>
            <a:r>
              <a:rPr lang="en-US" dirty="0" smtClean="0"/>
              <a:t>(Individual Graduation Plan):</a:t>
            </a:r>
            <a:endParaRPr lang="en-US" dirty="0"/>
          </a:p>
        </p:txBody>
      </p:sp>
      <p:sp>
        <p:nvSpPr>
          <p:cNvPr id="3" name="Slide Number Placeholder 2"/>
          <p:cNvSpPr>
            <a:spLocks noGrp="1"/>
          </p:cNvSpPr>
          <p:nvPr>
            <p:ph type="sldNum" sz="quarter" idx="4"/>
          </p:nvPr>
        </p:nvSpPr>
        <p:spPr/>
        <p:txBody>
          <a:bodyPr/>
          <a:lstStyle/>
          <a:p>
            <a:fld id="{79BA4B8F-8B3F-4B52-9164-AF2CA95F68ED}" type="slidenum">
              <a:rPr lang="en-US" smtClean="0"/>
              <a:pPr/>
              <a:t>27</a:t>
            </a:fld>
            <a:endParaRPr lang="en-US" dirty="0"/>
          </a:p>
        </p:txBody>
      </p:sp>
      <p:sp>
        <p:nvSpPr>
          <p:cNvPr id="4" name="Footer Placeholder 3"/>
          <p:cNvSpPr>
            <a:spLocks noGrp="1"/>
          </p:cNvSpPr>
          <p:nvPr>
            <p:ph type="ftr" sz="quarter" idx="3"/>
          </p:nvPr>
        </p:nvSpPr>
        <p:spPr/>
        <p:txBody>
          <a:bodyPr/>
          <a:lstStyle/>
          <a:p>
            <a:r>
              <a:rPr lang="en-US" dirty="0" smtClean="0"/>
              <a:t>Louisiana Believes</a:t>
            </a:r>
            <a:endParaRPr lang="en-US" dirty="0"/>
          </a:p>
        </p:txBody>
      </p:sp>
      <p:sp>
        <p:nvSpPr>
          <p:cNvPr id="5" name="Content Placeholder 4"/>
          <p:cNvSpPr>
            <a:spLocks noGrp="1"/>
          </p:cNvSpPr>
          <p:nvPr>
            <p:ph sz="quarter" idx="10"/>
          </p:nvPr>
        </p:nvSpPr>
        <p:spPr/>
        <p:txBody>
          <a:bodyPr>
            <a:normAutofit/>
          </a:bodyPr>
          <a:lstStyle/>
          <a:p>
            <a:pPr marL="0" indent="0">
              <a:buNone/>
            </a:pPr>
            <a:r>
              <a:rPr lang="en-US" sz="1600" dirty="0"/>
              <a:t>To continue support of student development of Individual Graduation Plans (IGPs) statewide, LDE will host two webinars to provide Professional School Counselors with new requirements of the IGP as a result of 2014 legislation.  The webinars will also review available resources and tools to support developing IGPs.</a:t>
            </a:r>
          </a:p>
          <a:p>
            <a:pPr marL="0" indent="0">
              <a:buNone/>
            </a:pPr>
            <a:endParaRPr lang="en-US" sz="1600" dirty="0" smtClean="0"/>
          </a:p>
          <a:p>
            <a:pPr marL="0" indent="0">
              <a:buNone/>
            </a:pPr>
            <a:r>
              <a:rPr lang="en-US" sz="1600" dirty="0" smtClean="0"/>
              <a:t>Participants </a:t>
            </a:r>
            <a:r>
              <a:rPr lang="en-US" sz="1600" dirty="0"/>
              <a:t>are encouraged to participate in one of the webinars scheduled for:</a:t>
            </a:r>
          </a:p>
          <a:p>
            <a:pPr marL="0" lvl="0" indent="0">
              <a:buNone/>
            </a:pPr>
            <a:r>
              <a:rPr lang="en-US" sz="1600" b="1" dirty="0" smtClean="0"/>
              <a:t>	Tuesday</a:t>
            </a:r>
            <a:r>
              <a:rPr lang="en-US" sz="1600" b="1" dirty="0"/>
              <a:t>, December 9</a:t>
            </a:r>
            <a:r>
              <a:rPr lang="en-US" sz="1600" b="1" baseline="30000" dirty="0"/>
              <a:t>th</a:t>
            </a:r>
            <a:r>
              <a:rPr lang="en-US" sz="1600" b="1" dirty="0"/>
              <a:t> from 10:00 – 11:00 a.m</a:t>
            </a:r>
            <a:r>
              <a:rPr lang="en-US" sz="1600" b="1" dirty="0" smtClean="0"/>
              <a:t>.</a:t>
            </a:r>
            <a:endParaRPr lang="en-US" sz="1600" dirty="0"/>
          </a:p>
          <a:p>
            <a:pPr marL="0" lvl="0" indent="0">
              <a:buNone/>
            </a:pPr>
            <a:r>
              <a:rPr lang="en-US" sz="1600" b="1" dirty="0" smtClean="0"/>
              <a:t>	Tuesday</a:t>
            </a:r>
            <a:r>
              <a:rPr lang="en-US" sz="1600" b="1" dirty="0"/>
              <a:t>, December 16</a:t>
            </a:r>
            <a:r>
              <a:rPr lang="en-US" sz="1600" b="1" baseline="30000" dirty="0"/>
              <a:t>th</a:t>
            </a:r>
            <a:r>
              <a:rPr lang="en-US" sz="1600" b="1" dirty="0"/>
              <a:t> from 1:00 – 2:00 p.m.</a:t>
            </a:r>
            <a:endParaRPr lang="en-US" sz="1600" dirty="0"/>
          </a:p>
          <a:p>
            <a:pPr marL="0" indent="0">
              <a:buNone/>
            </a:pPr>
            <a:endParaRPr lang="en-US" sz="1600" dirty="0"/>
          </a:p>
        </p:txBody>
      </p:sp>
    </p:spTree>
    <p:extLst>
      <p:ext uri="{BB962C8B-B14F-4D97-AF65-F5344CB8AC3E}">
        <p14:creationId xmlns:p14="http://schemas.microsoft.com/office/powerpoint/2010/main" val="42487839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11"/>
          <p:cNvSpPr>
            <a:spLocks noGrp="1"/>
          </p:cNvSpPr>
          <p:nvPr>
            <p:ph sz="quarter" idx="10"/>
          </p:nvPr>
        </p:nvSpPr>
        <p:spPr/>
        <p:txBody>
          <a:bodyPr>
            <a:normAutofit/>
          </a:bodyPr>
          <a:lstStyle/>
          <a:p>
            <a:pPr marL="754063" lvl="2" indent="-514350">
              <a:buFont typeface="+mj-lt"/>
              <a:buAutoNum type="romanUcPeriod"/>
            </a:pPr>
            <a:r>
              <a:rPr lang="en-US" sz="1600" dirty="0" smtClean="0"/>
              <a:t>Academic Support</a:t>
            </a:r>
          </a:p>
          <a:p>
            <a:pPr marL="1670050" lvl="3" indent="-514350">
              <a:buFont typeface="+mj-lt"/>
              <a:buAutoNum type="romanUcPeriod"/>
            </a:pPr>
            <a:r>
              <a:rPr lang="en-US" sz="1600" dirty="0"/>
              <a:t>Assessment: District Support &amp; Teacher </a:t>
            </a:r>
            <a:r>
              <a:rPr lang="en-US" sz="1600" dirty="0" smtClean="0"/>
              <a:t>Support</a:t>
            </a:r>
          </a:p>
          <a:p>
            <a:pPr marL="1670050" lvl="3" indent="-514350">
              <a:buFont typeface="+mj-lt"/>
              <a:buAutoNum type="romanUcPeriod"/>
            </a:pPr>
            <a:r>
              <a:rPr lang="en-US" sz="1600" dirty="0" smtClean="0"/>
              <a:t>Curriculum: District Support &amp; Teacher Support </a:t>
            </a:r>
          </a:p>
          <a:p>
            <a:pPr marL="1670050" lvl="3" indent="-514350">
              <a:buFont typeface="+mj-lt"/>
              <a:buAutoNum type="romanUcPeriod"/>
            </a:pPr>
            <a:r>
              <a:rPr lang="en-US" sz="1600" dirty="0" smtClean="0"/>
              <a:t>Accountability: District Supports</a:t>
            </a:r>
          </a:p>
          <a:p>
            <a:pPr marL="754063" lvl="2" indent="-514350">
              <a:buFont typeface="+mj-lt"/>
              <a:buAutoNum type="romanUcPeriod"/>
            </a:pPr>
            <a:r>
              <a:rPr lang="en-US" sz="1600" dirty="0" smtClean="0"/>
              <a:t>Early Childhood</a:t>
            </a:r>
          </a:p>
          <a:p>
            <a:pPr marL="754063" lvl="2" indent="-514350">
              <a:buFont typeface="+mj-lt"/>
              <a:buAutoNum type="romanUcPeriod"/>
            </a:pPr>
            <a:r>
              <a:rPr lang="en-US" sz="1600" dirty="0" smtClean="0"/>
              <a:t>Student Opportunities</a:t>
            </a:r>
          </a:p>
          <a:p>
            <a:pPr marL="754063" lvl="2" indent="-514350">
              <a:buFont typeface="+mj-lt"/>
              <a:buAutoNum type="romanUcPeriod"/>
            </a:pPr>
            <a:r>
              <a:rPr lang="en-US" sz="1600" b="1" dirty="0" smtClean="0"/>
              <a:t>Believe and Prepare</a:t>
            </a:r>
          </a:p>
          <a:p>
            <a:pPr marL="754063" lvl="2" indent="-514350">
              <a:buFont typeface="+mj-lt"/>
              <a:buAutoNum type="romanUcPeriod"/>
            </a:pPr>
            <a:r>
              <a:rPr lang="en-US" sz="1600" dirty="0" smtClean="0"/>
              <a:t>District Budget Planning</a:t>
            </a:r>
          </a:p>
          <a:p>
            <a:pPr marL="754063" lvl="2" indent="-514350">
              <a:buFont typeface="+mj-lt"/>
              <a:buAutoNum type="romanUcPeriod"/>
            </a:pPr>
            <a:r>
              <a:rPr lang="en-US" sz="1600" dirty="0" smtClean="0"/>
              <a:t>Policy</a:t>
            </a:r>
            <a:endParaRPr lang="en-US" sz="1600" dirty="0"/>
          </a:p>
          <a:p>
            <a:pPr marL="754063" lvl="2" indent="-514350">
              <a:buFont typeface="+mj-lt"/>
              <a:buAutoNum type="romanUcPeriod"/>
            </a:pPr>
            <a:r>
              <a:rPr lang="en-US" sz="1600" dirty="0" smtClean="0"/>
              <a:t>Grants</a:t>
            </a:r>
            <a:endParaRPr lang="en-US" sz="1600" dirty="0"/>
          </a:p>
          <a:p>
            <a:pPr marL="461963" lvl="2"/>
            <a:endParaRPr lang="en-US" sz="1600" dirty="0"/>
          </a:p>
          <a:p>
            <a:pPr marL="0" indent="0">
              <a:buNone/>
            </a:pPr>
            <a:endParaRPr lang="en-US" sz="1600" dirty="0"/>
          </a:p>
        </p:txBody>
      </p:sp>
      <p:sp>
        <p:nvSpPr>
          <p:cNvPr id="13" name="Footer Placeholder 12"/>
          <p:cNvSpPr>
            <a:spLocks noGrp="1"/>
          </p:cNvSpPr>
          <p:nvPr>
            <p:ph type="ftr" sz="quarter" idx="3"/>
          </p:nvPr>
        </p:nvSpPr>
        <p:spPr/>
        <p:txBody>
          <a:bodyPr/>
          <a:lstStyle/>
          <a:p>
            <a:r>
              <a:rPr lang="en-US" dirty="0" smtClean="0"/>
              <a:t>Louisiana Believes</a:t>
            </a:r>
            <a:endParaRPr lang="en-US" dirty="0"/>
          </a:p>
        </p:txBody>
      </p:sp>
      <p:sp>
        <p:nvSpPr>
          <p:cNvPr id="14" name="Slide Number Placeholder 13"/>
          <p:cNvSpPr>
            <a:spLocks noGrp="1"/>
          </p:cNvSpPr>
          <p:nvPr>
            <p:ph type="sldNum" sz="quarter" idx="4"/>
          </p:nvPr>
        </p:nvSpPr>
        <p:spPr/>
        <p:txBody>
          <a:bodyPr/>
          <a:lstStyle/>
          <a:p>
            <a:fld id="{79BA4B8F-8B3F-4B52-9164-AF2CA95F68ED}" type="slidenum">
              <a:rPr lang="en-US" smtClean="0"/>
              <a:pPr/>
              <a:t>28</a:t>
            </a:fld>
            <a:endParaRPr lang="en-US" dirty="0"/>
          </a:p>
        </p:txBody>
      </p:sp>
      <p:sp>
        <p:nvSpPr>
          <p:cNvPr id="2" name="Title 1"/>
          <p:cNvSpPr>
            <a:spLocks noGrp="1"/>
          </p:cNvSpPr>
          <p:nvPr>
            <p:ph type="title"/>
          </p:nvPr>
        </p:nvSpPr>
        <p:spPr/>
        <p:txBody>
          <a:bodyPr/>
          <a:lstStyle/>
          <a:p>
            <a:r>
              <a:rPr lang="en-US" dirty="0" smtClean="0">
                <a:latin typeface="Chalkduster"/>
                <a:cs typeface="Chalkduster"/>
              </a:rPr>
              <a:t>Agenda</a:t>
            </a:r>
            <a:endParaRPr lang="en-US" dirty="0">
              <a:latin typeface="Chalkduster"/>
              <a:cs typeface="Chalkduster"/>
            </a:endParaRPr>
          </a:p>
        </p:txBody>
      </p:sp>
    </p:spTree>
    <p:extLst>
      <p:ext uri="{BB962C8B-B14F-4D97-AF65-F5344CB8AC3E}">
        <p14:creationId xmlns:p14="http://schemas.microsoft.com/office/powerpoint/2010/main" val="1448150770"/>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smtClean="0"/>
              <a:t>Believe and Prepare: Overview</a:t>
            </a:r>
            <a:endParaRPr lang="en-US" dirty="0"/>
          </a:p>
        </p:txBody>
      </p:sp>
      <p:sp>
        <p:nvSpPr>
          <p:cNvPr id="12" name="Content Placeholder 11"/>
          <p:cNvSpPr>
            <a:spLocks noGrp="1"/>
          </p:cNvSpPr>
          <p:nvPr>
            <p:ph sz="quarter" idx="10"/>
          </p:nvPr>
        </p:nvSpPr>
        <p:spPr>
          <a:xfrm>
            <a:off x="228600" y="1295400"/>
            <a:ext cx="8534400" cy="4876800"/>
          </a:xfrm>
        </p:spPr>
        <p:txBody>
          <a:bodyPr>
            <a:normAutofit/>
          </a:bodyPr>
          <a:lstStyle/>
          <a:p>
            <a:pPr marL="0" indent="0">
              <a:buNone/>
            </a:pPr>
            <a:r>
              <a:rPr lang="en-US" sz="1600" dirty="0"/>
              <a:t>The </a:t>
            </a:r>
            <a:r>
              <a:rPr lang="en-US" sz="1600" b="1" dirty="0"/>
              <a:t>Believe and Prepare</a:t>
            </a:r>
            <a:r>
              <a:rPr lang="en-US" sz="1600" dirty="0"/>
              <a:t> pilot program supports partnerships between Louisiana school districts and educator preparation programs.  </a:t>
            </a:r>
          </a:p>
          <a:p>
            <a:pPr marL="0" indent="0">
              <a:buNone/>
            </a:pPr>
            <a:endParaRPr lang="en-US" sz="1600" dirty="0"/>
          </a:p>
          <a:p>
            <a:pPr marL="0" indent="0">
              <a:buNone/>
            </a:pPr>
            <a:r>
              <a:rPr lang="en-US" sz="1600" dirty="0"/>
              <a:t>Those partnerships are aimed at meeting workforce needs and creating more time for aspiring teachers to practice with highly effective mentors.</a:t>
            </a:r>
          </a:p>
          <a:p>
            <a:pPr marL="0" indent="0">
              <a:buNone/>
            </a:pPr>
            <a:endParaRPr lang="en-US" sz="1600" dirty="0"/>
          </a:p>
          <a:p>
            <a:pPr marL="0" indent="0">
              <a:buNone/>
            </a:pPr>
            <a:r>
              <a:rPr lang="en-US" sz="1600" dirty="0"/>
              <a:t>Specifically, </a:t>
            </a:r>
            <a:r>
              <a:rPr lang="en-US" sz="1600" b="1" dirty="0"/>
              <a:t>Believe and Prepare </a:t>
            </a:r>
            <a:r>
              <a:rPr lang="en-US" sz="1600" dirty="0"/>
              <a:t>programs:</a:t>
            </a:r>
          </a:p>
          <a:p>
            <a:r>
              <a:rPr lang="en-US" sz="1600" dirty="0"/>
              <a:t>Create full-year residencies or apprenticeships for aspiring teachers</a:t>
            </a:r>
          </a:p>
          <a:p>
            <a:r>
              <a:rPr lang="en-US" sz="1600" dirty="0"/>
              <a:t>Redesign theory-based academic coursework into school-based, practice-oriented preparation experiences that draw on</a:t>
            </a:r>
          </a:p>
          <a:p>
            <a:r>
              <a:rPr lang="en-US" sz="1600" dirty="0"/>
              <a:t>Develop partnerships focused on meeting short and long-term workforce needs</a:t>
            </a:r>
          </a:p>
          <a:p>
            <a:r>
              <a:rPr lang="en-US" sz="1600" dirty="0"/>
              <a:t>Train school leaders to make certification decisions based on aspiring teachers’ demonstration of teaching skill and impact on student learning</a:t>
            </a:r>
          </a:p>
          <a:p>
            <a:pPr marL="0" indent="0">
              <a:buNone/>
            </a:pPr>
            <a:endParaRPr lang="en-US" sz="1600" dirty="0" smtClean="0"/>
          </a:p>
          <a:p>
            <a:pPr marL="0" indent="0">
              <a:buNone/>
            </a:pPr>
            <a:endParaRPr lang="en-US" sz="1600" dirty="0"/>
          </a:p>
          <a:p>
            <a:pPr marL="0" indent="0">
              <a:buNone/>
            </a:pPr>
            <a:endParaRPr lang="en-US" sz="1600" b="1" dirty="0" smtClean="0"/>
          </a:p>
          <a:p>
            <a:endParaRPr lang="en-US" sz="1600" dirty="0" smtClean="0"/>
          </a:p>
          <a:p>
            <a:pPr marL="0" indent="0">
              <a:buNone/>
            </a:pPr>
            <a:endParaRPr lang="en-US" sz="1600" dirty="0"/>
          </a:p>
        </p:txBody>
      </p:sp>
      <p:sp>
        <p:nvSpPr>
          <p:cNvPr id="13" name="Footer Placeholder 12"/>
          <p:cNvSpPr>
            <a:spLocks noGrp="1"/>
          </p:cNvSpPr>
          <p:nvPr>
            <p:ph type="ftr" sz="quarter" idx="3"/>
          </p:nvPr>
        </p:nvSpPr>
        <p:spPr/>
        <p:txBody>
          <a:bodyPr/>
          <a:lstStyle/>
          <a:p>
            <a:r>
              <a:rPr lang="en-US" dirty="0" smtClean="0">
                <a:solidFill>
                  <a:srgbClr val="EEECE1">
                    <a:lumMod val="50000"/>
                  </a:srgbClr>
                </a:solidFill>
              </a:rPr>
              <a:t>Louisiana Believes</a:t>
            </a:r>
            <a:endParaRPr lang="en-US" dirty="0">
              <a:solidFill>
                <a:srgbClr val="EEECE1">
                  <a:lumMod val="50000"/>
                </a:srgbClr>
              </a:solidFill>
            </a:endParaRPr>
          </a:p>
        </p:txBody>
      </p:sp>
      <p:sp>
        <p:nvSpPr>
          <p:cNvPr id="14" name="Slide Number Placeholder 13"/>
          <p:cNvSpPr>
            <a:spLocks noGrp="1"/>
          </p:cNvSpPr>
          <p:nvPr>
            <p:ph type="sldNum" sz="quarter" idx="4"/>
          </p:nvPr>
        </p:nvSpPr>
        <p:spPr/>
        <p:txBody>
          <a:bodyPr/>
          <a:lstStyle/>
          <a:p>
            <a:fld id="{79BA4B8F-8B3F-4B52-9164-AF2CA95F68ED}" type="slidenum">
              <a:rPr lang="en-US" smtClean="0">
                <a:solidFill>
                  <a:prstClr val="black">
                    <a:tint val="75000"/>
                  </a:prstClr>
                </a:solidFill>
              </a:rPr>
              <a:pPr/>
              <a:t>29</a:t>
            </a:fld>
            <a:endParaRPr lang="en-US" dirty="0">
              <a:solidFill>
                <a:prstClr val="black">
                  <a:tint val="75000"/>
                </a:prstClr>
              </a:solidFill>
            </a:endParaRPr>
          </a:p>
        </p:txBody>
      </p:sp>
    </p:spTree>
    <p:extLst>
      <p:ext uri="{BB962C8B-B14F-4D97-AF65-F5344CB8AC3E}">
        <p14:creationId xmlns:p14="http://schemas.microsoft.com/office/powerpoint/2010/main" val="249543959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fld id="{79BA4B8F-8B3F-4B52-9164-AF2CA95F68ED}" type="slidenum">
              <a:rPr lang="en-US" smtClean="0">
                <a:solidFill>
                  <a:prstClr val="black">
                    <a:tint val="75000"/>
                  </a:prstClr>
                </a:solidFill>
              </a:rPr>
              <a:pPr/>
              <a:t>3</a:t>
            </a:fld>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r>
              <a:rPr lang="en-US" dirty="0" smtClean="0">
                <a:solidFill>
                  <a:srgbClr val="EEECE1">
                    <a:lumMod val="50000"/>
                  </a:srgbClr>
                </a:solidFill>
              </a:rPr>
              <a:t>Louisiana Believes</a:t>
            </a:r>
            <a:endParaRPr lang="en-US" dirty="0">
              <a:solidFill>
                <a:srgbClr val="EEECE1">
                  <a:lumMod val="50000"/>
                </a:srgbClr>
              </a:solidFill>
            </a:endParaRPr>
          </a:p>
        </p:txBody>
      </p:sp>
      <p:sp>
        <p:nvSpPr>
          <p:cNvPr id="5" name="Content Placeholder 4"/>
          <p:cNvSpPr>
            <a:spLocks noGrp="1"/>
          </p:cNvSpPr>
          <p:nvPr>
            <p:ph sz="quarter" idx="10"/>
          </p:nvPr>
        </p:nvSpPr>
        <p:spPr>
          <a:xfrm>
            <a:off x="228600" y="1295400"/>
            <a:ext cx="8763000" cy="4800600"/>
          </a:xfrm>
        </p:spPr>
        <p:txBody>
          <a:bodyPr>
            <a:noAutofit/>
          </a:bodyPr>
          <a:lstStyle/>
          <a:p>
            <a:pPr marL="0" indent="0">
              <a:buNone/>
            </a:pPr>
            <a:r>
              <a:rPr lang="en-US" sz="1500" dirty="0" smtClean="0"/>
              <a:t>As districts, schools, and students across the state get ready for spring assessments, the Department continues to provide a variety of resources and trainings to support district and school preparations. The subsequent slides detail new resources and updates, including updates on the following:</a:t>
            </a:r>
          </a:p>
          <a:p>
            <a:pPr marL="0" indent="0">
              <a:buNone/>
            </a:pPr>
            <a:endParaRPr lang="en-US" sz="1500" b="1" dirty="0" smtClean="0"/>
          </a:p>
          <a:p>
            <a:r>
              <a:rPr lang="en-US" sz="1500" b="1" dirty="0" smtClean="0"/>
              <a:t>3-8 Assessment Updates</a:t>
            </a:r>
          </a:p>
          <a:p>
            <a:pPr lvl="1"/>
            <a:r>
              <a:rPr lang="en-US" sz="1500" dirty="0" smtClean="0"/>
              <a:t>PARCC offers an opportunity for expanded accessibility features for all students and the Department produced a variety of webinars and resources to support districts with these new opportunities for students.</a:t>
            </a:r>
          </a:p>
          <a:p>
            <a:pPr lvl="1"/>
            <a:r>
              <a:rPr lang="en-US" sz="1500" dirty="0" smtClean="0"/>
              <a:t>Alongside the existing office </a:t>
            </a:r>
            <a:r>
              <a:rPr lang="en-US" sz="1500" dirty="0"/>
              <a:t>hours, monthly webinars, FAQs and </a:t>
            </a:r>
            <a:r>
              <a:rPr lang="en-US" sz="1500" dirty="0" smtClean="0"/>
              <a:t>guides previously released, </a:t>
            </a:r>
            <a:r>
              <a:rPr lang="en-US" sz="1500" dirty="0"/>
              <a:t>the Department is introducing </a:t>
            </a:r>
            <a:r>
              <a:rPr lang="en-US" sz="1500" dirty="0" smtClean="0"/>
              <a:t>two new tools to ensure that districts are on track (</a:t>
            </a:r>
            <a:r>
              <a:rPr lang="en-US" sz="1500" i="1" dirty="0" smtClean="0"/>
              <a:t>to be released next week</a:t>
            </a:r>
            <a:r>
              <a:rPr lang="en-US" sz="1500" dirty="0" smtClean="0"/>
              <a:t>)</a:t>
            </a:r>
            <a:endParaRPr lang="en-US" sz="1500" dirty="0"/>
          </a:p>
          <a:p>
            <a:pPr lvl="2"/>
            <a:r>
              <a:rPr lang="en-US" sz="1500" dirty="0" smtClean="0"/>
              <a:t>Assessment Readiness Checklist</a:t>
            </a:r>
          </a:p>
          <a:p>
            <a:pPr lvl="2"/>
            <a:r>
              <a:rPr lang="en-US" sz="1500" dirty="0" smtClean="0"/>
              <a:t>District Support for Parent Engagement</a:t>
            </a:r>
          </a:p>
          <a:p>
            <a:pPr marL="0" indent="0">
              <a:buNone/>
            </a:pPr>
            <a:endParaRPr lang="en-US" sz="1500" b="1" dirty="0" smtClean="0"/>
          </a:p>
          <a:p>
            <a:r>
              <a:rPr lang="en-US" sz="1500" b="1" dirty="0" smtClean="0"/>
              <a:t>High School Assessment Updates – </a:t>
            </a:r>
            <a:r>
              <a:rPr lang="en-US" sz="1500" dirty="0" smtClean="0"/>
              <a:t>the Department is introducing </a:t>
            </a:r>
            <a:r>
              <a:rPr lang="en-US" sz="1500" dirty="0" err="1" smtClean="0"/>
              <a:t>WorkKeys</a:t>
            </a:r>
            <a:r>
              <a:rPr lang="en-US" sz="1500" dirty="0" smtClean="0"/>
              <a:t>, an application-based, career-focused assessment for students pursuing JumpStart pathways.</a:t>
            </a:r>
          </a:p>
          <a:p>
            <a:pPr marL="0" indent="0">
              <a:buNone/>
            </a:pPr>
            <a:endParaRPr lang="en-US" sz="1500" dirty="0"/>
          </a:p>
          <a:p>
            <a:r>
              <a:rPr lang="en-US" sz="1500" b="1" dirty="0" smtClean="0"/>
              <a:t>General Updates - </a:t>
            </a:r>
            <a:r>
              <a:rPr lang="en-US" sz="1500" dirty="0" smtClean="0"/>
              <a:t>To bolster test administration practices and procedures across all levels, the Department is releasing an informational summary report that captures the comprehensiveness of testing irregularities at the district and school level during the 2013-2014 school year.</a:t>
            </a:r>
          </a:p>
          <a:p>
            <a:pPr marL="0" indent="0">
              <a:buNone/>
            </a:pPr>
            <a:endParaRPr lang="en-US" sz="1500" dirty="0"/>
          </a:p>
          <a:p>
            <a:pPr marL="0" indent="0">
              <a:buNone/>
            </a:pPr>
            <a:endParaRPr lang="en-US" sz="1500" dirty="0" smtClean="0"/>
          </a:p>
          <a:p>
            <a:pPr marL="0" indent="0">
              <a:buNone/>
            </a:pPr>
            <a:endParaRPr lang="en-US" sz="1500" dirty="0" smtClean="0"/>
          </a:p>
          <a:p>
            <a:pPr marL="0" indent="0">
              <a:buNone/>
            </a:pPr>
            <a:endParaRPr lang="en-US" sz="1500" dirty="0" smtClean="0"/>
          </a:p>
          <a:p>
            <a:pPr marL="0" indent="0">
              <a:buNone/>
            </a:pPr>
            <a:endParaRPr lang="en-US" sz="1500" dirty="0"/>
          </a:p>
          <a:p>
            <a:endParaRPr lang="en-US" sz="1500" dirty="0" smtClean="0"/>
          </a:p>
          <a:p>
            <a:pPr marL="0" indent="0">
              <a:buNone/>
            </a:pPr>
            <a:endParaRPr lang="en-US" sz="1500" dirty="0"/>
          </a:p>
          <a:p>
            <a:pPr marL="0" indent="0">
              <a:buNone/>
            </a:pPr>
            <a:endParaRPr lang="en-US" sz="1500" dirty="0" smtClean="0"/>
          </a:p>
        </p:txBody>
      </p:sp>
      <p:sp>
        <p:nvSpPr>
          <p:cNvPr id="6" name="Title 1"/>
          <p:cNvSpPr>
            <a:spLocks noGrp="1"/>
          </p:cNvSpPr>
          <p:nvPr>
            <p:ph type="title"/>
          </p:nvPr>
        </p:nvSpPr>
        <p:spPr/>
        <p:txBody>
          <a:bodyPr>
            <a:noAutofit/>
          </a:bodyPr>
          <a:lstStyle/>
          <a:p>
            <a:r>
              <a:rPr lang="en-US" dirty="0" smtClean="0">
                <a:latin typeface="Chalkduster"/>
                <a:cs typeface="Chalkduster"/>
              </a:rPr>
              <a:t>Assessment: Overview</a:t>
            </a:r>
            <a:endParaRPr lang="en-US" dirty="0">
              <a:latin typeface="Chalkduster"/>
              <a:cs typeface="Chalkduster"/>
            </a:endParaRPr>
          </a:p>
        </p:txBody>
      </p:sp>
    </p:spTree>
    <p:extLst>
      <p:ext uri="{BB962C8B-B14F-4D97-AF65-F5344CB8AC3E}">
        <p14:creationId xmlns:p14="http://schemas.microsoft.com/office/powerpoint/2010/main" val="2400716131"/>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smtClean="0"/>
              <a:t>Believe and Prepare Educator Preparation Grant</a:t>
            </a:r>
            <a:endParaRPr lang="en-US" dirty="0"/>
          </a:p>
        </p:txBody>
      </p:sp>
      <p:sp>
        <p:nvSpPr>
          <p:cNvPr id="13" name="Footer Placeholder 12"/>
          <p:cNvSpPr>
            <a:spLocks noGrp="1"/>
          </p:cNvSpPr>
          <p:nvPr>
            <p:ph type="ftr" sz="quarter" idx="3"/>
          </p:nvPr>
        </p:nvSpPr>
        <p:spPr/>
        <p:txBody>
          <a:bodyPr/>
          <a:lstStyle/>
          <a:p>
            <a:r>
              <a:rPr lang="en-US" dirty="0" smtClean="0"/>
              <a:t>Louisiana Believes</a:t>
            </a:r>
            <a:endParaRPr lang="en-US" dirty="0"/>
          </a:p>
        </p:txBody>
      </p:sp>
      <p:sp>
        <p:nvSpPr>
          <p:cNvPr id="14" name="Slide Number Placeholder 13"/>
          <p:cNvSpPr>
            <a:spLocks noGrp="1"/>
          </p:cNvSpPr>
          <p:nvPr>
            <p:ph type="sldNum" sz="quarter" idx="4"/>
          </p:nvPr>
        </p:nvSpPr>
        <p:spPr/>
        <p:txBody>
          <a:bodyPr/>
          <a:lstStyle/>
          <a:p>
            <a:fld id="{79BA4B8F-8B3F-4B52-9164-AF2CA95F68ED}" type="slidenum">
              <a:rPr lang="en-US" smtClean="0"/>
              <a:pPr/>
              <a:t>30</a:t>
            </a:fld>
            <a:endParaRPr lang="en-US" dirty="0"/>
          </a:p>
        </p:txBody>
      </p:sp>
      <p:sp>
        <p:nvSpPr>
          <p:cNvPr id="6" name="Content Placeholder 6"/>
          <p:cNvSpPr txBox="1">
            <a:spLocks noGrp="1"/>
          </p:cNvSpPr>
          <p:nvPr>
            <p:ph sz="quarter" idx="10"/>
          </p:nvPr>
        </p:nvSpPr>
        <p:spPr>
          <a:xfrm>
            <a:off x="0" y="1295531"/>
            <a:ext cx="9144000" cy="3834895"/>
          </a:xfrm>
          <a:prstGeom prst="rect">
            <a:avLst/>
          </a:prstGeom>
          <a:noFill/>
        </p:spPr>
        <p:txBody>
          <a:bodyPr wrap="square" rtlCol="0">
            <a:spAutoFit/>
          </a:bodyPr>
          <a:lstStyle/>
          <a:p>
            <a:r>
              <a:rPr lang="en-US" sz="1600" dirty="0" smtClean="0"/>
              <a:t>Through the </a:t>
            </a:r>
            <a:r>
              <a:rPr lang="en-US" sz="1600" u="sng" dirty="0" smtClean="0">
                <a:hlinkClick r:id="rId2"/>
              </a:rPr>
              <a:t>Partners </a:t>
            </a:r>
            <a:r>
              <a:rPr lang="en-US" sz="1600" u="sng" dirty="0">
                <a:hlinkClick r:id="rId2"/>
              </a:rPr>
              <a:t>in </a:t>
            </a:r>
            <a:r>
              <a:rPr lang="en-US" sz="1600" u="sng" dirty="0" smtClean="0">
                <a:hlinkClick r:id="rId2"/>
              </a:rPr>
              <a:t>Preparation</a:t>
            </a:r>
            <a:r>
              <a:rPr lang="en-US" sz="1600" u="sng" dirty="0" smtClean="0"/>
              <a:t> </a:t>
            </a:r>
            <a:r>
              <a:rPr lang="en-US" sz="1600" dirty="0" smtClean="0"/>
              <a:t>survey, statewide focus groups, and a policy forum held on December 3</a:t>
            </a:r>
            <a:r>
              <a:rPr lang="en-US" sz="1600" baseline="30000" dirty="0" smtClean="0"/>
              <a:t>rd</a:t>
            </a:r>
            <a:r>
              <a:rPr lang="en-US" sz="1600" dirty="0" smtClean="0"/>
              <a:t>, education leaders have identified </a:t>
            </a:r>
            <a:r>
              <a:rPr lang="en-US" sz="1600" dirty="0"/>
              <a:t>the need for stronger partnerships and collaboration between schools, districts, and preparation </a:t>
            </a:r>
            <a:r>
              <a:rPr lang="en-US" sz="1600" dirty="0" smtClean="0"/>
              <a:t>programs in order to prepare teachers for today’s classrooms.</a:t>
            </a:r>
          </a:p>
          <a:p>
            <a:pPr marL="0" indent="0">
              <a:buNone/>
            </a:pPr>
            <a:endParaRPr lang="en-US" sz="1600" dirty="0" smtClean="0"/>
          </a:p>
          <a:p>
            <a:r>
              <a:rPr lang="en-US" sz="1600" dirty="0" smtClean="0"/>
              <a:t>Through the </a:t>
            </a:r>
            <a:r>
              <a:rPr lang="en-US" sz="1600" b="1" dirty="0"/>
              <a:t>Believe and Prepare: Educator Preparation </a:t>
            </a:r>
            <a:r>
              <a:rPr lang="en-US" sz="1600" b="1" dirty="0" smtClean="0"/>
              <a:t>Grants</a:t>
            </a:r>
            <a:r>
              <a:rPr lang="en-US" sz="1600" b="1" dirty="0"/>
              <a:t>, </a:t>
            </a:r>
            <a:r>
              <a:rPr lang="en-US" sz="1600" dirty="0"/>
              <a:t>schools, districts, and preparation programs have the </a:t>
            </a:r>
            <a:r>
              <a:rPr lang="en-US" sz="1600" dirty="0" smtClean="0"/>
              <a:t>opportunity to design innovative preparation </a:t>
            </a:r>
            <a:r>
              <a:rPr lang="en-US" sz="1600" dirty="0"/>
              <a:t>programs centered on classroom-based, on-the-job training that meets school and district workforce needs. </a:t>
            </a:r>
            <a:endParaRPr lang="en-US" sz="1600" dirty="0" smtClean="0"/>
          </a:p>
          <a:p>
            <a:pPr marL="0" indent="0">
              <a:buNone/>
            </a:pPr>
            <a:endParaRPr lang="en-US" sz="1600" dirty="0" smtClean="0"/>
          </a:p>
          <a:p>
            <a:r>
              <a:rPr lang="en-US" sz="1600" dirty="0" smtClean="0"/>
              <a:t>The Department will </a:t>
            </a:r>
            <a:r>
              <a:rPr lang="en-US" sz="1600" b="1" dirty="0" smtClean="0"/>
              <a:t>release a Request for Applications (RFA) for the second cohort of Believe and Prepare grants on December 10</a:t>
            </a:r>
            <a:r>
              <a:rPr lang="en-US" sz="1600" b="1" baseline="30000" dirty="0" smtClean="0"/>
              <a:t>th</a:t>
            </a:r>
            <a:r>
              <a:rPr lang="en-US" sz="1600" b="1" dirty="0" smtClean="0"/>
              <a:t> </a:t>
            </a:r>
            <a:r>
              <a:rPr lang="en-US" sz="1600" dirty="0" smtClean="0"/>
              <a:t>via a press release and on the </a:t>
            </a:r>
            <a:r>
              <a:rPr lang="en-US" sz="1600" dirty="0" smtClean="0">
                <a:hlinkClick r:id="rId3"/>
              </a:rPr>
              <a:t>Believe and Prepare homepage</a:t>
            </a:r>
            <a:r>
              <a:rPr lang="en-US" sz="1600" dirty="0" smtClean="0"/>
              <a:t>. Additional information will be included in the Superintendent's newsletter on 12/16. </a:t>
            </a:r>
          </a:p>
          <a:p>
            <a:pPr marL="0" indent="0">
              <a:buNone/>
            </a:pPr>
            <a:endParaRPr lang="en-US" sz="1600" dirty="0" smtClean="0"/>
          </a:p>
          <a:p>
            <a:r>
              <a:rPr lang="en-US" sz="1600" dirty="0" smtClean="0"/>
              <a:t>The </a:t>
            </a:r>
            <a:r>
              <a:rPr lang="en-US" sz="1600" b="1" dirty="0" smtClean="0"/>
              <a:t>deadline for submitting applications is January 30, 2015</a:t>
            </a:r>
            <a:r>
              <a:rPr lang="en-US" sz="1600" dirty="0" smtClean="0"/>
              <a:t>. Grant recipients will be announced in February. </a:t>
            </a:r>
          </a:p>
        </p:txBody>
      </p:sp>
    </p:spTree>
    <p:extLst>
      <p:ext uri="{BB962C8B-B14F-4D97-AF65-F5344CB8AC3E}">
        <p14:creationId xmlns:p14="http://schemas.microsoft.com/office/powerpoint/2010/main" val="517990186"/>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11"/>
          <p:cNvSpPr>
            <a:spLocks noGrp="1"/>
          </p:cNvSpPr>
          <p:nvPr>
            <p:ph sz="quarter" idx="10"/>
          </p:nvPr>
        </p:nvSpPr>
        <p:spPr/>
        <p:txBody>
          <a:bodyPr>
            <a:normAutofit/>
          </a:bodyPr>
          <a:lstStyle/>
          <a:p>
            <a:pPr marL="754063" lvl="2" indent="-514350">
              <a:buFont typeface="+mj-lt"/>
              <a:buAutoNum type="romanUcPeriod"/>
            </a:pPr>
            <a:r>
              <a:rPr lang="en-US" sz="1600" dirty="0" smtClean="0"/>
              <a:t>Academic Support</a:t>
            </a:r>
          </a:p>
          <a:p>
            <a:pPr marL="1670050" lvl="3" indent="-514350">
              <a:buFont typeface="+mj-lt"/>
              <a:buAutoNum type="alphaLcPeriod"/>
            </a:pPr>
            <a:r>
              <a:rPr lang="en-US" sz="1600" dirty="0"/>
              <a:t>Assessment: District Support &amp; Teacher </a:t>
            </a:r>
            <a:r>
              <a:rPr lang="en-US" sz="1600" dirty="0" smtClean="0"/>
              <a:t>Support</a:t>
            </a:r>
          </a:p>
          <a:p>
            <a:pPr marL="1670050" lvl="3" indent="-514350">
              <a:buFont typeface="+mj-lt"/>
              <a:buAutoNum type="alphaLcPeriod"/>
            </a:pPr>
            <a:r>
              <a:rPr lang="en-US" sz="1600" dirty="0" smtClean="0"/>
              <a:t>Curriculum: District Support &amp; Teacher Support </a:t>
            </a:r>
          </a:p>
          <a:p>
            <a:pPr marL="1670050" lvl="3" indent="-514350">
              <a:buFont typeface="+mj-lt"/>
              <a:buAutoNum type="alphaLcPeriod"/>
            </a:pPr>
            <a:r>
              <a:rPr lang="en-US" sz="1600" dirty="0" smtClean="0"/>
              <a:t>Accountability: District Supports</a:t>
            </a:r>
          </a:p>
          <a:p>
            <a:pPr marL="754063" lvl="2" indent="-514350">
              <a:buFont typeface="+mj-lt"/>
              <a:buAutoNum type="romanUcPeriod"/>
            </a:pPr>
            <a:r>
              <a:rPr lang="en-US" sz="1600" dirty="0" smtClean="0"/>
              <a:t>Early Childhood</a:t>
            </a:r>
          </a:p>
          <a:p>
            <a:pPr marL="754063" lvl="2" indent="-514350">
              <a:buFont typeface="+mj-lt"/>
              <a:buAutoNum type="romanUcPeriod"/>
            </a:pPr>
            <a:r>
              <a:rPr lang="en-US" sz="1600" dirty="0" smtClean="0"/>
              <a:t>Student Opportunities</a:t>
            </a:r>
          </a:p>
          <a:p>
            <a:pPr marL="754063" lvl="2" indent="-514350">
              <a:buFont typeface="+mj-lt"/>
              <a:buAutoNum type="romanUcPeriod"/>
            </a:pPr>
            <a:r>
              <a:rPr lang="en-US" sz="1600" dirty="0" smtClean="0"/>
              <a:t>Believe and Prepare</a:t>
            </a:r>
          </a:p>
          <a:p>
            <a:pPr marL="754063" lvl="2" indent="-514350">
              <a:buFont typeface="+mj-lt"/>
              <a:buAutoNum type="romanUcPeriod"/>
            </a:pPr>
            <a:r>
              <a:rPr lang="en-US" sz="1600" b="1" dirty="0" smtClean="0"/>
              <a:t>District Budget Planning</a:t>
            </a:r>
          </a:p>
          <a:p>
            <a:pPr marL="754063" lvl="2" indent="-514350">
              <a:buFont typeface="+mj-lt"/>
              <a:buAutoNum type="romanUcPeriod"/>
            </a:pPr>
            <a:r>
              <a:rPr lang="en-US" sz="1600" dirty="0" smtClean="0"/>
              <a:t>Policy</a:t>
            </a:r>
            <a:endParaRPr lang="en-US" sz="1600" dirty="0"/>
          </a:p>
          <a:p>
            <a:pPr marL="754063" lvl="2" indent="-514350">
              <a:buFont typeface="+mj-lt"/>
              <a:buAutoNum type="romanUcPeriod"/>
            </a:pPr>
            <a:r>
              <a:rPr lang="en-US" sz="1600" dirty="0" smtClean="0"/>
              <a:t>Grants</a:t>
            </a:r>
            <a:endParaRPr lang="en-US" sz="1600" dirty="0"/>
          </a:p>
          <a:p>
            <a:pPr marL="461963" lvl="2"/>
            <a:endParaRPr lang="en-US" sz="1600" dirty="0"/>
          </a:p>
          <a:p>
            <a:pPr marL="0" indent="0">
              <a:buNone/>
            </a:pPr>
            <a:endParaRPr lang="en-US" sz="1600" dirty="0"/>
          </a:p>
        </p:txBody>
      </p:sp>
      <p:sp>
        <p:nvSpPr>
          <p:cNvPr id="13" name="Footer Placeholder 12"/>
          <p:cNvSpPr>
            <a:spLocks noGrp="1"/>
          </p:cNvSpPr>
          <p:nvPr>
            <p:ph type="ftr" sz="quarter" idx="3"/>
          </p:nvPr>
        </p:nvSpPr>
        <p:spPr/>
        <p:txBody>
          <a:bodyPr/>
          <a:lstStyle/>
          <a:p>
            <a:r>
              <a:rPr lang="en-US" dirty="0" smtClean="0"/>
              <a:t>Louisiana Believes</a:t>
            </a:r>
            <a:endParaRPr lang="en-US" dirty="0"/>
          </a:p>
        </p:txBody>
      </p:sp>
      <p:sp>
        <p:nvSpPr>
          <p:cNvPr id="14" name="Slide Number Placeholder 13"/>
          <p:cNvSpPr>
            <a:spLocks noGrp="1"/>
          </p:cNvSpPr>
          <p:nvPr>
            <p:ph type="sldNum" sz="quarter" idx="4"/>
          </p:nvPr>
        </p:nvSpPr>
        <p:spPr/>
        <p:txBody>
          <a:bodyPr/>
          <a:lstStyle/>
          <a:p>
            <a:fld id="{79BA4B8F-8B3F-4B52-9164-AF2CA95F68ED}" type="slidenum">
              <a:rPr lang="en-US" smtClean="0"/>
              <a:pPr/>
              <a:t>31</a:t>
            </a:fld>
            <a:endParaRPr lang="en-US" dirty="0"/>
          </a:p>
        </p:txBody>
      </p:sp>
      <p:sp>
        <p:nvSpPr>
          <p:cNvPr id="2" name="Title 1"/>
          <p:cNvSpPr>
            <a:spLocks noGrp="1"/>
          </p:cNvSpPr>
          <p:nvPr>
            <p:ph type="title"/>
          </p:nvPr>
        </p:nvSpPr>
        <p:spPr/>
        <p:txBody>
          <a:bodyPr/>
          <a:lstStyle/>
          <a:p>
            <a:r>
              <a:rPr lang="en-US" dirty="0" smtClean="0">
                <a:latin typeface="Chalkduster"/>
                <a:cs typeface="Chalkduster"/>
              </a:rPr>
              <a:t>Agenda</a:t>
            </a:r>
            <a:endParaRPr lang="en-US" dirty="0">
              <a:latin typeface="Chalkduster"/>
              <a:cs typeface="Chalkduster"/>
            </a:endParaRPr>
          </a:p>
        </p:txBody>
      </p:sp>
    </p:spTree>
    <p:extLst>
      <p:ext uri="{BB962C8B-B14F-4D97-AF65-F5344CB8AC3E}">
        <p14:creationId xmlns:p14="http://schemas.microsoft.com/office/powerpoint/2010/main" val="3144225982"/>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b="1" dirty="0" smtClean="0"/>
              <a:t>Financial Dashboards</a:t>
            </a:r>
            <a:endParaRPr lang="en-US" b="1" dirty="0"/>
          </a:p>
        </p:txBody>
      </p:sp>
      <p:sp>
        <p:nvSpPr>
          <p:cNvPr id="12" name="Content Placeholder 11"/>
          <p:cNvSpPr>
            <a:spLocks noGrp="1"/>
          </p:cNvSpPr>
          <p:nvPr>
            <p:ph sz="quarter" idx="10"/>
          </p:nvPr>
        </p:nvSpPr>
        <p:spPr>
          <a:xfrm>
            <a:off x="152400" y="1143000"/>
            <a:ext cx="8839200" cy="5715000"/>
          </a:xfrm>
        </p:spPr>
        <p:txBody>
          <a:bodyPr>
            <a:normAutofit/>
          </a:bodyPr>
          <a:lstStyle/>
          <a:p>
            <a:pPr marL="0" indent="0">
              <a:buNone/>
            </a:pPr>
            <a:r>
              <a:rPr lang="en-US" sz="1600" b="1" dirty="0" smtClean="0"/>
              <a:t>14-15 </a:t>
            </a:r>
            <a:r>
              <a:rPr lang="en-US" sz="1600" b="1" dirty="0" smtClean="0">
                <a:hlinkClick r:id="rId3"/>
              </a:rPr>
              <a:t>Financial Dashboards </a:t>
            </a:r>
            <a:r>
              <a:rPr lang="en-US" sz="1600" b="1" dirty="0" smtClean="0"/>
              <a:t>are now available to support planning </a:t>
            </a:r>
          </a:p>
          <a:p>
            <a:pPr marL="0" indent="0">
              <a:buNone/>
            </a:pPr>
            <a:endParaRPr lang="en-US" sz="1600" b="1" dirty="0" smtClean="0"/>
          </a:p>
          <a:p>
            <a:pPr marL="0" indent="0">
              <a:buNone/>
            </a:pPr>
            <a:r>
              <a:rPr lang="en-US" sz="1600" u="sng" dirty="0" smtClean="0"/>
              <a:t>Description</a:t>
            </a:r>
            <a:r>
              <a:rPr lang="en-US" sz="1600" dirty="0" smtClean="0"/>
              <a:t>: provides a </a:t>
            </a:r>
            <a:r>
              <a:rPr lang="en-US" sz="1600" dirty="0"/>
              <a:t>snapshot view of </a:t>
            </a:r>
            <a:r>
              <a:rPr lang="en-US" sz="1600" dirty="0" smtClean="0"/>
              <a:t>total budget, expenditures, and school level allocations</a:t>
            </a:r>
          </a:p>
          <a:p>
            <a:pPr>
              <a:buFont typeface="Wingdings" charset="2"/>
              <a:buChar char="§"/>
            </a:pPr>
            <a:endParaRPr lang="en-US" sz="1600" dirty="0"/>
          </a:p>
          <a:p>
            <a:pPr marL="0" indent="0">
              <a:buNone/>
            </a:pPr>
            <a:r>
              <a:rPr lang="en-US" sz="1600" u="sng" dirty="0" smtClean="0"/>
              <a:t>Purpose</a:t>
            </a:r>
            <a:r>
              <a:rPr lang="en-US" sz="1600" dirty="0" smtClean="0"/>
              <a:t>: use in combination with Accountability Results to identify </a:t>
            </a:r>
            <a:r>
              <a:rPr lang="en-US" sz="1600" i="1" dirty="0"/>
              <a:t>a</a:t>
            </a:r>
            <a:r>
              <a:rPr lang="en-US" sz="1600" i="1" dirty="0" smtClean="0"/>
              <a:t>dditional </a:t>
            </a:r>
            <a:r>
              <a:rPr lang="en-US" sz="1600" i="1" dirty="0"/>
              <a:t>needs and necessary </a:t>
            </a:r>
            <a:r>
              <a:rPr lang="en-US" sz="1600" i="1" dirty="0" smtClean="0"/>
              <a:t>funding </a:t>
            </a:r>
            <a:r>
              <a:rPr lang="en-US" sz="1600" dirty="0" smtClean="0"/>
              <a:t>for the </a:t>
            </a:r>
            <a:r>
              <a:rPr lang="en-US" sz="1600" dirty="0" smtClean="0"/>
              <a:t>14-15 </a:t>
            </a:r>
            <a:r>
              <a:rPr lang="en-US" sz="1600" dirty="0" smtClean="0"/>
              <a:t>district plan</a:t>
            </a:r>
          </a:p>
          <a:p>
            <a:pPr>
              <a:buFont typeface="Wingdings" charset="2"/>
              <a:buChar char="§"/>
            </a:pPr>
            <a:endParaRPr lang="en-US" sz="1600" dirty="0" smtClean="0"/>
          </a:p>
          <a:p>
            <a:pPr marL="0" indent="0">
              <a:buNone/>
            </a:pPr>
            <a:r>
              <a:rPr lang="en-US" sz="1600" u="sng" dirty="0" smtClean="0"/>
              <a:t>Key questions </a:t>
            </a:r>
            <a:r>
              <a:rPr lang="en-US" sz="1600" dirty="0" smtClean="0"/>
              <a:t>for the district planning team to consider:</a:t>
            </a:r>
          </a:p>
          <a:p>
            <a:pPr marL="687388" lvl="1" indent="-457200">
              <a:buFont typeface="+mj-lt"/>
              <a:buAutoNum type="arabicPeriod"/>
            </a:pPr>
            <a:r>
              <a:rPr lang="en-US" sz="1600" dirty="0" smtClean="0"/>
              <a:t>As a district, did we achieve the results we wanted through our planned budget last school year?</a:t>
            </a:r>
          </a:p>
          <a:p>
            <a:pPr marL="687388" lvl="1" indent="-457200">
              <a:buFont typeface="+mj-lt"/>
              <a:buAutoNum type="arabicPeriod"/>
            </a:pPr>
            <a:r>
              <a:rPr lang="en-US" sz="1600" dirty="0" smtClean="0"/>
              <a:t>Did our schools achieve the desired results based on the allocation provided?</a:t>
            </a:r>
          </a:p>
          <a:p>
            <a:pPr marL="687388" lvl="1" indent="-457200">
              <a:buFont typeface="+mj-lt"/>
              <a:buAutoNum type="arabicPeriod"/>
            </a:pPr>
            <a:r>
              <a:rPr lang="en-US" sz="1600" dirty="0" smtClean="0"/>
              <a:t>What additional needs and funding do we have for the </a:t>
            </a:r>
            <a:r>
              <a:rPr lang="en-US" sz="1600" dirty="0" smtClean="0"/>
              <a:t>14-15 </a:t>
            </a:r>
            <a:r>
              <a:rPr lang="en-US" sz="1600" dirty="0" smtClean="0"/>
              <a:t>school year?</a:t>
            </a:r>
          </a:p>
          <a:p>
            <a:pPr marL="0" indent="0">
              <a:buNone/>
            </a:pPr>
            <a:endParaRPr lang="en-US" sz="1600" dirty="0"/>
          </a:p>
          <a:p>
            <a:r>
              <a:rPr lang="en-US" sz="1600" b="1" dirty="0" smtClean="0"/>
              <a:t>An updated dashboard will provided by early March to inform 15-16 planning decisions.</a:t>
            </a:r>
            <a:endParaRPr lang="en-US" sz="1600" dirty="0" smtClean="0"/>
          </a:p>
          <a:p>
            <a:pPr marL="230188" lvl="1" indent="0">
              <a:buNone/>
            </a:pPr>
            <a:endParaRPr lang="en-US" sz="1600" dirty="0"/>
          </a:p>
          <a:p>
            <a:pPr marL="0" indent="0" algn="ctr">
              <a:buNone/>
            </a:pPr>
            <a:r>
              <a:rPr lang="en-US" sz="1600" i="1" dirty="0"/>
              <a:t>N</a:t>
            </a:r>
            <a:r>
              <a:rPr lang="en-US" sz="1600" i="1" dirty="0" smtClean="0"/>
              <a:t>etwork POCs will email your dashboard and they will be available on your district FTP site.  Contact your network leader for more information and support .</a:t>
            </a:r>
          </a:p>
        </p:txBody>
      </p:sp>
      <p:sp>
        <p:nvSpPr>
          <p:cNvPr id="13" name="Footer Placeholder 12"/>
          <p:cNvSpPr>
            <a:spLocks noGrp="1"/>
          </p:cNvSpPr>
          <p:nvPr>
            <p:ph type="ftr" sz="quarter" idx="3"/>
          </p:nvPr>
        </p:nvSpPr>
        <p:spPr/>
        <p:txBody>
          <a:bodyPr/>
          <a:lstStyle/>
          <a:p>
            <a:r>
              <a:rPr lang="en-US" dirty="0" smtClean="0"/>
              <a:t>Louisiana Believes</a:t>
            </a:r>
            <a:endParaRPr lang="en-US" dirty="0"/>
          </a:p>
        </p:txBody>
      </p:sp>
      <p:sp>
        <p:nvSpPr>
          <p:cNvPr id="14" name="Slide Number Placeholder 13"/>
          <p:cNvSpPr>
            <a:spLocks noGrp="1"/>
          </p:cNvSpPr>
          <p:nvPr>
            <p:ph type="sldNum" sz="quarter" idx="4"/>
          </p:nvPr>
        </p:nvSpPr>
        <p:spPr/>
        <p:txBody>
          <a:bodyPr/>
          <a:lstStyle/>
          <a:p>
            <a:fld id="{79BA4B8F-8B3F-4B52-9164-AF2CA95F68ED}" type="slidenum">
              <a:rPr lang="en-US" smtClean="0"/>
              <a:pPr/>
              <a:t>32</a:t>
            </a:fld>
            <a:endParaRPr lang="en-US" dirty="0"/>
          </a:p>
        </p:txBody>
      </p:sp>
    </p:spTree>
    <p:extLst>
      <p:ext uri="{BB962C8B-B14F-4D97-AF65-F5344CB8AC3E}">
        <p14:creationId xmlns:p14="http://schemas.microsoft.com/office/powerpoint/2010/main" val="2986829634"/>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11"/>
          <p:cNvSpPr>
            <a:spLocks noGrp="1"/>
          </p:cNvSpPr>
          <p:nvPr>
            <p:ph sz="quarter" idx="10"/>
          </p:nvPr>
        </p:nvSpPr>
        <p:spPr/>
        <p:txBody>
          <a:bodyPr>
            <a:normAutofit/>
          </a:bodyPr>
          <a:lstStyle/>
          <a:p>
            <a:pPr marL="754063" lvl="2" indent="-514350">
              <a:buFont typeface="+mj-lt"/>
              <a:buAutoNum type="romanUcPeriod"/>
            </a:pPr>
            <a:r>
              <a:rPr lang="en-US" sz="1600" dirty="0" smtClean="0"/>
              <a:t>Academic Support</a:t>
            </a:r>
          </a:p>
          <a:p>
            <a:pPr marL="1670050" lvl="3" indent="-514350">
              <a:buFont typeface="+mj-lt"/>
              <a:buAutoNum type="romanUcPeriod"/>
            </a:pPr>
            <a:r>
              <a:rPr lang="en-US" sz="1600" dirty="0"/>
              <a:t>Assessment: District Support &amp; Teacher </a:t>
            </a:r>
            <a:r>
              <a:rPr lang="en-US" sz="1600" dirty="0" smtClean="0"/>
              <a:t>Support</a:t>
            </a:r>
          </a:p>
          <a:p>
            <a:pPr marL="1670050" lvl="3" indent="-514350">
              <a:buFont typeface="+mj-lt"/>
              <a:buAutoNum type="romanUcPeriod"/>
            </a:pPr>
            <a:r>
              <a:rPr lang="en-US" sz="1600" dirty="0" smtClean="0"/>
              <a:t>Curriculum: District Support &amp; Teacher Support </a:t>
            </a:r>
          </a:p>
          <a:p>
            <a:pPr marL="1670050" lvl="3" indent="-514350">
              <a:buFont typeface="+mj-lt"/>
              <a:buAutoNum type="romanUcPeriod"/>
            </a:pPr>
            <a:r>
              <a:rPr lang="en-US" sz="1600" dirty="0" smtClean="0"/>
              <a:t>Accountability: District Supports</a:t>
            </a:r>
          </a:p>
          <a:p>
            <a:pPr marL="754063" lvl="2" indent="-514350">
              <a:buFont typeface="+mj-lt"/>
              <a:buAutoNum type="romanUcPeriod"/>
            </a:pPr>
            <a:r>
              <a:rPr lang="en-US" sz="1600" dirty="0" smtClean="0"/>
              <a:t>Early Childhood</a:t>
            </a:r>
          </a:p>
          <a:p>
            <a:pPr marL="754063" lvl="2" indent="-514350">
              <a:buFont typeface="+mj-lt"/>
              <a:buAutoNum type="romanUcPeriod"/>
            </a:pPr>
            <a:r>
              <a:rPr lang="en-US" sz="1600" dirty="0" smtClean="0"/>
              <a:t>Student Opportunities</a:t>
            </a:r>
          </a:p>
          <a:p>
            <a:pPr marL="754063" lvl="2" indent="-514350">
              <a:buFont typeface="+mj-lt"/>
              <a:buAutoNum type="romanUcPeriod"/>
            </a:pPr>
            <a:r>
              <a:rPr lang="en-US" sz="1600" dirty="0" smtClean="0"/>
              <a:t>Believe and Prepare</a:t>
            </a:r>
          </a:p>
          <a:p>
            <a:pPr marL="754063" lvl="2" indent="-514350">
              <a:buFont typeface="+mj-lt"/>
              <a:buAutoNum type="romanUcPeriod"/>
            </a:pPr>
            <a:r>
              <a:rPr lang="en-US" sz="1600" dirty="0" smtClean="0"/>
              <a:t>District Budget Planning</a:t>
            </a:r>
          </a:p>
          <a:p>
            <a:pPr marL="754063" lvl="2" indent="-514350">
              <a:buFont typeface="+mj-lt"/>
              <a:buAutoNum type="romanUcPeriod"/>
            </a:pPr>
            <a:r>
              <a:rPr lang="en-US" sz="1600" b="1" dirty="0" smtClean="0"/>
              <a:t>Policy</a:t>
            </a:r>
            <a:endParaRPr lang="en-US" sz="1600" b="1" dirty="0"/>
          </a:p>
          <a:p>
            <a:pPr marL="754063" lvl="2" indent="-514350">
              <a:buFont typeface="+mj-lt"/>
              <a:buAutoNum type="romanUcPeriod"/>
            </a:pPr>
            <a:r>
              <a:rPr lang="en-US" sz="1600" dirty="0" smtClean="0"/>
              <a:t>Grants</a:t>
            </a:r>
            <a:endParaRPr lang="en-US" sz="1600" dirty="0"/>
          </a:p>
          <a:p>
            <a:pPr marL="461963" lvl="2"/>
            <a:endParaRPr lang="en-US" sz="1600" dirty="0"/>
          </a:p>
          <a:p>
            <a:pPr marL="0" indent="0">
              <a:buNone/>
            </a:pPr>
            <a:endParaRPr lang="en-US" sz="1600" dirty="0"/>
          </a:p>
        </p:txBody>
      </p:sp>
      <p:sp>
        <p:nvSpPr>
          <p:cNvPr id="13" name="Footer Placeholder 12"/>
          <p:cNvSpPr>
            <a:spLocks noGrp="1"/>
          </p:cNvSpPr>
          <p:nvPr>
            <p:ph type="ftr" sz="quarter" idx="3"/>
          </p:nvPr>
        </p:nvSpPr>
        <p:spPr/>
        <p:txBody>
          <a:bodyPr/>
          <a:lstStyle/>
          <a:p>
            <a:r>
              <a:rPr lang="en-US" dirty="0" smtClean="0"/>
              <a:t>Louisiana Believes</a:t>
            </a:r>
            <a:endParaRPr lang="en-US" dirty="0"/>
          </a:p>
        </p:txBody>
      </p:sp>
      <p:sp>
        <p:nvSpPr>
          <p:cNvPr id="14" name="Slide Number Placeholder 13"/>
          <p:cNvSpPr>
            <a:spLocks noGrp="1"/>
          </p:cNvSpPr>
          <p:nvPr>
            <p:ph type="sldNum" sz="quarter" idx="4"/>
          </p:nvPr>
        </p:nvSpPr>
        <p:spPr/>
        <p:txBody>
          <a:bodyPr/>
          <a:lstStyle/>
          <a:p>
            <a:fld id="{79BA4B8F-8B3F-4B52-9164-AF2CA95F68ED}" type="slidenum">
              <a:rPr lang="en-US" smtClean="0"/>
              <a:pPr/>
              <a:t>33</a:t>
            </a:fld>
            <a:endParaRPr lang="en-US" dirty="0"/>
          </a:p>
        </p:txBody>
      </p:sp>
      <p:sp>
        <p:nvSpPr>
          <p:cNvPr id="2" name="Title 1"/>
          <p:cNvSpPr>
            <a:spLocks noGrp="1"/>
          </p:cNvSpPr>
          <p:nvPr>
            <p:ph type="title"/>
          </p:nvPr>
        </p:nvSpPr>
        <p:spPr/>
        <p:txBody>
          <a:bodyPr/>
          <a:lstStyle/>
          <a:p>
            <a:r>
              <a:rPr lang="en-US" dirty="0" smtClean="0">
                <a:latin typeface="Chalkduster"/>
                <a:cs typeface="Chalkduster"/>
              </a:rPr>
              <a:t>Agenda</a:t>
            </a:r>
            <a:endParaRPr lang="en-US" dirty="0">
              <a:latin typeface="Chalkduster"/>
              <a:cs typeface="Chalkduster"/>
            </a:endParaRPr>
          </a:p>
        </p:txBody>
      </p:sp>
    </p:spTree>
    <p:extLst>
      <p:ext uri="{BB962C8B-B14F-4D97-AF65-F5344CB8AC3E}">
        <p14:creationId xmlns:p14="http://schemas.microsoft.com/office/powerpoint/2010/main" val="3339310803"/>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December BESE Update </a:t>
            </a:r>
            <a:endParaRPr lang="en-US" dirty="0"/>
          </a:p>
        </p:txBody>
      </p:sp>
      <p:sp>
        <p:nvSpPr>
          <p:cNvPr id="3" name="Slide Number Placeholder 2"/>
          <p:cNvSpPr>
            <a:spLocks noGrp="1"/>
          </p:cNvSpPr>
          <p:nvPr>
            <p:ph type="sldNum" sz="quarter" idx="4"/>
          </p:nvPr>
        </p:nvSpPr>
        <p:spPr/>
        <p:txBody>
          <a:bodyPr/>
          <a:lstStyle/>
          <a:p>
            <a:fld id="{79BA4B8F-8B3F-4B52-9164-AF2CA95F68ED}" type="slidenum">
              <a:rPr lang="en-US" smtClean="0"/>
              <a:pPr/>
              <a:t>34</a:t>
            </a:fld>
            <a:endParaRPr lang="en-US" dirty="0"/>
          </a:p>
        </p:txBody>
      </p:sp>
      <p:sp>
        <p:nvSpPr>
          <p:cNvPr id="4" name="Footer Placeholder 3"/>
          <p:cNvSpPr>
            <a:spLocks noGrp="1"/>
          </p:cNvSpPr>
          <p:nvPr>
            <p:ph type="ftr" sz="quarter" idx="3"/>
          </p:nvPr>
        </p:nvSpPr>
        <p:spPr/>
        <p:txBody>
          <a:bodyPr/>
          <a:lstStyle/>
          <a:p>
            <a:r>
              <a:rPr lang="en-US" smtClean="0"/>
              <a:t>Louisiana Believes</a:t>
            </a:r>
            <a:endParaRPr lang="en-US" dirty="0"/>
          </a:p>
        </p:txBody>
      </p:sp>
      <p:sp>
        <p:nvSpPr>
          <p:cNvPr id="5" name="Content Placeholder 4"/>
          <p:cNvSpPr>
            <a:spLocks noGrp="1"/>
          </p:cNvSpPr>
          <p:nvPr>
            <p:ph sz="quarter" idx="10"/>
          </p:nvPr>
        </p:nvSpPr>
        <p:spPr>
          <a:xfrm>
            <a:off x="152400" y="1295400"/>
            <a:ext cx="8763000" cy="5257800"/>
          </a:xfrm>
        </p:spPr>
        <p:txBody>
          <a:bodyPr>
            <a:noAutofit/>
          </a:bodyPr>
          <a:lstStyle/>
          <a:p>
            <a:pPr marL="0" indent="0">
              <a:buNone/>
            </a:pPr>
            <a:r>
              <a:rPr lang="en-US" sz="1800" dirty="0"/>
              <a:t>Last Wednesday, the Board of Elementary and Secondary Education (BESE) approved a number of policy revisions and Department recommendations. Approvals that directly impact the activities of local education agencies include:</a:t>
            </a:r>
          </a:p>
          <a:p>
            <a:r>
              <a:rPr lang="en-US" sz="1800" dirty="0">
                <a:cs typeface="Calibri"/>
              </a:rPr>
              <a:t>The creation of </a:t>
            </a:r>
            <a:r>
              <a:rPr lang="en-US" sz="1800" dirty="0">
                <a:cs typeface="Calibri"/>
                <a:hlinkClick r:id="rId2"/>
              </a:rPr>
              <a:t>Bulletin 137, </a:t>
            </a:r>
            <a:r>
              <a:rPr lang="en-US" sz="1800" i="1" dirty="0">
                <a:cs typeface="Calibri"/>
                <a:hlinkClick r:id="rId2"/>
              </a:rPr>
              <a:t>Louisiana Early Learning Center Licensing Regulations</a:t>
            </a:r>
            <a:r>
              <a:rPr lang="en-US" sz="1800" i="1" dirty="0">
                <a:cs typeface="Calibri"/>
              </a:rPr>
              <a:t>, </a:t>
            </a:r>
            <a:r>
              <a:rPr lang="en-US" sz="1800" dirty="0">
                <a:cs typeface="Calibri"/>
              </a:rPr>
              <a:t>to establish statewide minimum standards for the health, safety and well-being of children in early learning centers</a:t>
            </a:r>
          </a:p>
          <a:p>
            <a:r>
              <a:rPr lang="en-US" sz="1800" i="1" dirty="0">
                <a:cs typeface="Calibri"/>
              </a:rPr>
              <a:t> </a:t>
            </a:r>
            <a:r>
              <a:rPr lang="en-US" sz="1800" dirty="0">
                <a:cs typeface="Calibri"/>
              </a:rPr>
              <a:t>Revisions to </a:t>
            </a:r>
            <a:r>
              <a:rPr lang="en-US" sz="1800" dirty="0">
                <a:cs typeface="Calibri"/>
                <a:hlinkClick r:id="rId3"/>
              </a:rPr>
              <a:t>Bulletin 1530, </a:t>
            </a:r>
            <a:r>
              <a:rPr lang="en-US" sz="1800" i="1" dirty="0">
                <a:cs typeface="Calibri"/>
                <a:hlinkClick r:id="rId3"/>
              </a:rPr>
              <a:t>Louisiana’s IEP Handbook for Students with Exceptionalities</a:t>
            </a:r>
            <a:r>
              <a:rPr lang="en-US" sz="1800" dirty="0">
                <a:cs typeface="Calibri"/>
              </a:rPr>
              <a:t>, allow students who have completed fifth grade and are functioning 2.3 standards deviations or below the mean in </a:t>
            </a:r>
            <a:r>
              <a:rPr lang="en-US" sz="1800" dirty="0"/>
              <a:t>cognitive and/or adaptive behavior to participate in the LAA 1 assessment. Additionally, an students between 2.0 and 2.29 standard deviations below the mean may also take the LAA 1 if empirical evidence is provided to support the decision that the identification is appropriate. </a:t>
            </a:r>
          </a:p>
          <a:p>
            <a:pPr lvl="1"/>
            <a:r>
              <a:rPr lang="en-US" sz="1400" dirty="0"/>
              <a:t>BESE has authorized this policy revision to run as emergency rule allowing it to be used for the 2014-20145 testing administration. </a:t>
            </a:r>
          </a:p>
          <a:p>
            <a:r>
              <a:rPr lang="en-US" sz="1800" dirty="0"/>
              <a:t>Approval of two </a:t>
            </a:r>
            <a:r>
              <a:rPr lang="en-US" sz="1800" dirty="0">
                <a:hlinkClick r:id="rId4"/>
              </a:rPr>
              <a:t>TOPS Tech Early Start providers </a:t>
            </a:r>
            <a:r>
              <a:rPr lang="en-US" sz="1800" dirty="0"/>
              <a:t>and </a:t>
            </a:r>
            <a:r>
              <a:rPr lang="en-US" sz="1800" dirty="0">
                <a:hlinkClick r:id="rId5"/>
              </a:rPr>
              <a:t>five Course Choice providers </a:t>
            </a:r>
            <a:r>
              <a:rPr lang="en-US" sz="1800" dirty="0"/>
              <a:t>to increase student access to college and career </a:t>
            </a:r>
            <a:r>
              <a:rPr lang="en-US" sz="1800" dirty="0" smtClean="0"/>
              <a:t>preparation </a:t>
            </a:r>
            <a:r>
              <a:rPr lang="en-US" sz="1800" dirty="0"/>
              <a:t>courses. </a:t>
            </a:r>
          </a:p>
          <a:p>
            <a:pPr marL="0" indent="0">
              <a:buNone/>
            </a:pPr>
            <a:r>
              <a:rPr lang="en-US" sz="1800" dirty="0"/>
              <a:t>An overview of all approvals at the meeting affecting local school systems may be found </a:t>
            </a:r>
            <a:r>
              <a:rPr lang="en-US" sz="1800" dirty="0">
                <a:hlinkClick r:id="rId6"/>
              </a:rPr>
              <a:t>here</a:t>
            </a:r>
            <a:r>
              <a:rPr lang="en-US" sz="1800" dirty="0"/>
              <a:t>. </a:t>
            </a:r>
          </a:p>
          <a:p>
            <a:endParaRPr lang="en-US" sz="1600" dirty="0" smtClean="0"/>
          </a:p>
          <a:p>
            <a:pPr marL="0" indent="0">
              <a:buNone/>
            </a:pPr>
            <a:endParaRPr lang="en-US" sz="1600" dirty="0">
              <a:latin typeface="Calibri"/>
              <a:cs typeface="Calibri"/>
            </a:endParaRPr>
          </a:p>
        </p:txBody>
      </p:sp>
    </p:spTree>
    <p:extLst>
      <p:ext uri="{BB962C8B-B14F-4D97-AF65-F5344CB8AC3E}">
        <p14:creationId xmlns:p14="http://schemas.microsoft.com/office/powerpoint/2010/main" val="2250265633"/>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 Education - Act 833 Implementation Timeline </a:t>
            </a:r>
            <a:endParaRPr lang="en-US" dirty="0"/>
          </a:p>
        </p:txBody>
      </p:sp>
      <p:sp>
        <p:nvSpPr>
          <p:cNvPr id="3" name="Slide Number Placeholder 2"/>
          <p:cNvSpPr>
            <a:spLocks noGrp="1"/>
          </p:cNvSpPr>
          <p:nvPr>
            <p:ph type="sldNum" sz="quarter" idx="4"/>
          </p:nvPr>
        </p:nvSpPr>
        <p:spPr/>
        <p:txBody>
          <a:bodyPr/>
          <a:lstStyle/>
          <a:p>
            <a:fld id="{79BA4B8F-8B3F-4B52-9164-AF2CA95F68ED}" type="slidenum">
              <a:rPr lang="en-US" smtClean="0"/>
              <a:pPr/>
              <a:t>35</a:t>
            </a:fld>
            <a:endParaRPr lang="en-US" dirty="0"/>
          </a:p>
        </p:txBody>
      </p:sp>
      <p:sp>
        <p:nvSpPr>
          <p:cNvPr id="4" name="Footer Placeholder 3"/>
          <p:cNvSpPr>
            <a:spLocks noGrp="1"/>
          </p:cNvSpPr>
          <p:nvPr>
            <p:ph type="ftr" sz="quarter" idx="3"/>
          </p:nvPr>
        </p:nvSpPr>
        <p:spPr/>
        <p:txBody>
          <a:bodyPr/>
          <a:lstStyle/>
          <a:p>
            <a:r>
              <a:rPr lang="en-US" smtClean="0"/>
              <a:t>Louisiana Believes</a:t>
            </a:r>
            <a:endParaRPr lang="en-US" dirty="0"/>
          </a:p>
        </p:txBody>
      </p:sp>
      <p:sp>
        <p:nvSpPr>
          <p:cNvPr id="5" name="Content Placeholder 4"/>
          <p:cNvSpPr>
            <a:spLocks noGrp="1"/>
          </p:cNvSpPr>
          <p:nvPr>
            <p:ph sz="quarter" idx="10"/>
          </p:nvPr>
        </p:nvSpPr>
        <p:spPr>
          <a:xfrm>
            <a:off x="152400" y="1295400"/>
            <a:ext cx="8763000" cy="5257800"/>
          </a:xfrm>
        </p:spPr>
        <p:txBody>
          <a:bodyPr>
            <a:noAutofit/>
          </a:bodyPr>
          <a:lstStyle/>
          <a:p>
            <a:pPr marL="0" indent="0">
              <a:buNone/>
            </a:pPr>
            <a:r>
              <a:rPr lang="en-US" sz="1600" dirty="0" smtClean="0">
                <a:latin typeface="Calibri"/>
                <a:cs typeface="Calibri"/>
              </a:rPr>
              <a:t>After BESE approved policy related to Act 833, the Department shifted its attention to guidance for IEP teams. This will continue to be a focus throughout the school year.</a:t>
            </a:r>
            <a:endParaRPr lang="en-US" sz="1600" dirty="0">
              <a:latin typeface="Calibri"/>
              <a:cs typeface="Calibri"/>
            </a:endParaRPr>
          </a:p>
          <a:p>
            <a:pPr marL="0" indent="0">
              <a:buNone/>
            </a:pPr>
            <a:endParaRPr lang="en-US" sz="1600" b="1" u="sng" dirty="0" smtClean="0">
              <a:latin typeface="Calibri"/>
              <a:cs typeface="Calibri"/>
            </a:endParaRPr>
          </a:p>
          <a:p>
            <a:pPr marL="0" indent="0">
              <a:buNone/>
            </a:pPr>
            <a:r>
              <a:rPr lang="en-US" sz="1600" b="1" u="sng" dirty="0" smtClean="0">
                <a:latin typeface="Calibri"/>
                <a:cs typeface="Calibri"/>
              </a:rPr>
              <a:t>Past events:</a:t>
            </a:r>
          </a:p>
          <a:p>
            <a:pPr lvl="1"/>
            <a:r>
              <a:rPr lang="en-US" sz="1600" b="1" dirty="0">
                <a:latin typeface="Calibri"/>
                <a:cs typeface="Calibri"/>
              </a:rPr>
              <a:t>September </a:t>
            </a:r>
            <a:r>
              <a:rPr lang="en-US" sz="1600" b="1" dirty="0" smtClean="0">
                <a:latin typeface="Calibri"/>
                <a:cs typeface="Calibri"/>
              </a:rPr>
              <a:t>24</a:t>
            </a:r>
            <a:r>
              <a:rPr lang="en-US" sz="1600" b="1" baseline="30000" dirty="0" smtClean="0">
                <a:latin typeface="Calibri"/>
                <a:cs typeface="Calibri"/>
              </a:rPr>
              <a:t>th</a:t>
            </a:r>
            <a:r>
              <a:rPr lang="en-US" sz="1600" b="1" dirty="0" smtClean="0">
                <a:latin typeface="Calibri"/>
                <a:cs typeface="Calibri"/>
              </a:rPr>
              <a:t>:</a:t>
            </a:r>
            <a:r>
              <a:rPr lang="en-US" sz="1600" dirty="0" smtClean="0">
                <a:latin typeface="Calibri"/>
                <a:cs typeface="Calibri"/>
              </a:rPr>
              <a:t> </a:t>
            </a:r>
            <a:r>
              <a:rPr lang="en-US" sz="1600" dirty="0">
                <a:latin typeface="Calibri"/>
                <a:cs typeface="Calibri"/>
              </a:rPr>
              <a:t> How to identify and plan for students eligible for Act 833 (Special Education Advisory Panel discussion)</a:t>
            </a:r>
          </a:p>
          <a:p>
            <a:pPr lvl="1"/>
            <a:r>
              <a:rPr lang="en-US" sz="1600" b="1" dirty="0">
                <a:latin typeface="Calibri"/>
                <a:cs typeface="Calibri"/>
              </a:rPr>
              <a:t>September </a:t>
            </a:r>
            <a:r>
              <a:rPr lang="en-US" sz="1600" b="1" dirty="0" smtClean="0">
                <a:latin typeface="Calibri"/>
                <a:cs typeface="Calibri"/>
              </a:rPr>
              <a:t>29</a:t>
            </a:r>
            <a:r>
              <a:rPr lang="en-US" sz="1600" b="1" baseline="30000" dirty="0" smtClean="0">
                <a:latin typeface="Calibri"/>
                <a:cs typeface="Calibri"/>
              </a:rPr>
              <a:t>th</a:t>
            </a:r>
            <a:r>
              <a:rPr lang="en-US" sz="1600" b="1" dirty="0" smtClean="0">
                <a:latin typeface="Calibri"/>
                <a:cs typeface="Calibri"/>
              </a:rPr>
              <a:t> and 30</a:t>
            </a:r>
            <a:r>
              <a:rPr lang="en-US" sz="1600" b="1" baseline="30000" dirty="0" smtClean="0">
                <a:latin typeface="Calibri"/>
                <a:cs typeface="Calibri"/>
              </a:rPr>
              <a:t>th</a:t>
            </a:r>
            <a:r>
              <a:rPr lang="en-US" sz="1600" b="1" dirty="0" smtClean="0">
                <a:latin typeface="Calibri"/>
                <a:cs typeface="Calibri"/>
              </a:rPr>
              <a:t>:</a:t>
            </a:r>
            <a:r>
              <a:rPr lang="en-US" sz="1600" dirty="0" smtClean="0">
                <a:latin typeface="Calibri"/>
                <a:cs typeface="Calibri"/>
              </a:rPr>
              <a:t> </a:t>
            </a:r>
            <a:r>
              <a:rPr lang="en-US" sz="1600" dirty="0">
                <a:latin typeface="Calibri"/>
                <a:cs typeface="Calibri"/>
                <a:hlinkClick r:id="rId2"/>
              </a:rPr>
              <a:t>How to </a:t>
            </a:r>
            <a:r>
              <a:rPr lang="en-US" sz="1600" dirty="0" smtClean="0">
                <a:latin typeface="Calibri"/>
                <a:cs typeface="Calibri"/>
                <a:hlinkClick r:id="rId2"/>
              </a:rPr>
              <a:t>implement the graduation components of Act 833</a:t>
            </a:r>
            <a:r>
              <a:rPr lang="en-US" sz="1600" dirty="0" smtClean="0">
                <a:latin typeface="Calibri"/>
                <a:cs typeface="Calibri"/>
              </a:rPr>
              <a:t> (</a:t>
            </a:r>
            <a:r>
              <a:rPr lang="en-US" sz="1600" dirty="0">
                <a:latin typeface="Calibri"/>
                <a:cs typeface="Calibri"/>
              </a:rPr>
              <a:t>d</a:t>
            </a:r>
            <a:r>
              <a:rPr lang="en-US" sz="1600" dirty="0" smtClean="0">
                <a:latin typeface="Calibri"/>
                <a:cs typeface="Calibri"/>
              </a:rPr>
              <a:t>istrict </a:t>
            </a:r>
            <a:r>
              <a:rPr lang="en-US" sz="1600" dirty="0">
                <a:latin typeface="Calibri"/>
                <a:cs typeface="Calibri"/>
              </a:rPr>
              <a:t>webinar)</a:t>
            </a:r>
          </a:p>
          <a:p>
            <a:pPr lvl="1"/>
            <a:r>
              <a:rPr lang="en-US" sz="1600" b="1" dirty="0">
                <a:latin typeface="Calibri"/>
                <a:cs typeface="Calibri"/>
              </a:rPr>
              <a:t>October </a:t>
            </a:r>
            <a:r>
              <a:rPr lang="en-US" sz="1600" b="1" dirty="0" smtClean="0">
                <a:latin typeface="Calibri"/>
                <a:cs typeface="Calibri"/>
              </a:rPr>
              <a:t>9</a:t>
            </a:r>
            <a:r>
              <a:rPr lang="en-US" sz="1600" b="1" baseline="30000" dirty="0" smtClean="0">
                <a:latin typeface="Calibri"/>
                <a:cs typeface="Calibri"/>
              </a:rPr>
              <a:t>th</a:t>
            </a:r>
            <a:r>
              <a:rPr lang="en-US" sz="1600" b="1" dirty="0" smtClean="0">
                <a:latin typeface="Calibri"/>
                <a:cs typeface="Calibri"/>
              </a:rPr>
              <a:t> and 10</a:t>
            </a:r>
            <a:r>
              <a:rPr lang="en-US" sz="1600" b="1" baseline="30000" dirty="0" smtClean="0">
                <a:latin typeface="Calibri"/>
                <a:cs typeface="Calibri"/>
              </a:rPr>
              <a:t>th</a:t>
            </a:r>
            <a:r>
              <a:rPr lang="en-US" sz="1600" b="1" dirty="0" smtClean="0">
                <a:latin typeface="Calibri"/>
                <a:cs typeface="Calibri"/>
              </a:rPr>
              <a:t>: </a:t>
            </a:r>
            <a:r>
              <a:rPr lang="en-US" sz="1600" dirty="0">
                <a:latin typeface="Calibri"/>
                <a:cs typeface="Calibri"/>
                <a:hlinkClick r:id="rId3"/>
              </a:rPr>
              <a:t>How to </a:t>
            </a:r>
            <a:r>
              <a:rPr lang="en-US" sz="1600" dirty="0" smtClean="0">
                <a:latin typeface="Calibri"/>
                <a:cs typeface="Calibri"/>
                <a:hlinkClick r:id="rId3"/>
              </a:rPr>
              <a:t>implement the promotion components of Act 833 </a:t>
            </a:r>
            <a:r>
              <a:rPr lang="en-US" sz="1600" dirty="0" smtClean="0">
                <a:latin typeface="Calibri"/>
                <a:cs typeface="Calibri"/>
              </a:rPr>
              <a:t>(</a:t>
            </a:r>
            <a:r>
              <a:rPr lang="en-US" sz="1600" dirty="0">
                <a:latin typeface="Calibri"/>
                <a:cs typeface="Calibri"/>
              </a:rPr>
              <a:t>d</a:t>
            </a:r>
            <a:r>
              <a:rPr lang="en-US" sz="1600" dirty="0" smtClean="0">
                <a:latin typeface="Calibri"/>
                <a:cs typeface="Calibri"/>
              </a:rPr>
              <a:t>istrict webinar)</a:t>
            </a:r>
            <a:endParaRPr lang="en-US" sz="1600" b="1" dirty="0">
              <a:latin typeface="Calibri"/>
              <a:cs typeface="Calibri"/>
            </a:endParaRPr>
          </a:p>
          <a:p>
            <a:pPr lvl="1"/>
            <a:r>
              <a:rPr lang="en-US" sz="1600" b="1" dirty="0">
                <a:cs typeface="Calibri"/>
              </a:rPr>
              <a:t>November 20</a:t>
            </a:r>
            <a:r>
              <a:rPr lang="en-US" sz="1600" b="1" baseline="30000" dirty="0">
                <a:cs typeface="Calibri"/>
              </a:rPr>
              <a:t>th</a:t>
            </a:r>
            <a:r>
              <a:rPr lang="en-US" sz="1600" b="1" dirty="0">
                <a:cs typeface="Calibri"/>
              </a:rPr>
              <a:t> and 21</a:t>
            </a:r>
            <a:r>
              <a:rPr lang="en-US" sz="1600" b="1" baseline="30000" dirty="0">
                <a:cs typeface="Calibri"/>
              </a:rPr>
              <a:t>st</a:t>
            </a:r>
            <a:r>
              <a:rPr lang="en-US" sz="1600" b="1" dirty="0">
                <a:cs typeface="Calibri"/>
              </a:rPr>
              <a:t>:</a:t>
            </a:r>
            <a:r>
              <a:rPr lang="en-US" sz="1600" dirty="0">
                <a:cs typeface="Calibri"/>
              </a:rPr>
              <a:t>  </a:t>
            </a:r>
            <a:r>
              <a:rPr lang="en-US" sz="1600" dirty="0" smtClean="0">
                <a:cs typeface="Calibri"/>
              </a:rPr>
              <a:t>How to implement individual performance criteria </a:t>
            </a:r>
            <a:r>
              <a:rPr lang="en-US" sz="1600" dirty="0">
                <a:cs typeface="Calibri"/>
              </a:rPr>
              <a:t>(district webinar).</a:t>
            </a:r>
          </a:p>
          <a:p>
            <a:pPr lvl="1"/>
            <a:endParaRPr lang="en-US" sz="1600" b="1" u="sng" dirty="0" smtClean="0">
              <a:latin typeface="Calibri"/>
              <a:cs typeface="Calibri"/>
            </a:endParaRPr>
          </a:p>
          <a:p>
            <a:pPr marL="0" indent="0">
              <a:buNone/>
            </a:pPr>
            <a:r>
              <a:rPr lang="en-US" sz="1600" b="1" u="sng" dirty="0" smtClean="0">
                <a:latin typeface="Calibri"/>
                <a:cs typeface="Calibri"/>
              </a:rPr>
              <a:t>Upcoming events:</a:t>
            </a:r>
          </a:p>
          <a:p>
            <a:pPr lvl="1"/>
            <a:r>
              <a:rPr lang="en-US" sz="1600" b="1" dirty="0" smtClean="0">
                <a:latin typeface="Calibri"/>
                <a:cs typeface="Calibri"/>
              </a:rPr>
              <a:t>December 18</a:t>
            </a:r>
            <a:r>
              <a:rPr lang="en-US" sz="1600" b="1" baseline="30000" dirty="0" smtClean="0">
                <a:latin typeface="Calibri"/>
                <a:cs typeface="Calibri"/>
              </a:rPr>
              <a:t>th</a:t>
            </a:r>
            <a:r>
              <a:rPr lang="en-US" sz="1600" b="1" dirty="0" smtClean="0">
                <a:latin typeface="Calibri"/>
                <a:cs typeface="Calibri"/>
              </a:rPr>
              <a:t> and 19th: </a:t>
            </a:r>
            <a:r>
              <a:rPr lang="en-US" sz="1600" dirty="0" smtClean="0">
                <a:latin typeface="Calibri"/>
                <a:cs typeface="Calibri"/>
              </a:rPr>
              <a:t>The Department will release guidance </a:t>
            </a:r>
            <a:r>
              <a:rPr lang="en-US" sz="1600" dirty="0">
                <a:latin typeface="Calibri"/>
                <a:cs typeface="Calibri"/>
              </a:rPr>
              <a:t>on planning for post secondary outcomes (district webinar</a:t>
            </a:r>
            <a:r>
              <a:rPr lang="en-US" sz="1600" dirty="0" smtClean="0">
                <a:latin typeface="Calibri"/>
                <a:cs typeface="Calibri"/>
              </a:rPr>
              <a:t>).</a:t>
            </a:r>
            <a:endParaRPr lang="en-US" sz="1600" dirty="0">
              <a:latin typeface="Calibri"/>
              <a:cs typeface="Calibri"/>
            </a:endParaRPr>
          </a:p>
          <a:p>
            <a:pPr lvl="1"/>
            <a:r>
              <a:rPr lang="en-US" sz="1600" b="1" dirty="0">
                <a:latin typeface="Calibri"/>
                <a:cs typeface="Calibri"/>
              </a:rPr>
              <a:t>January 2015-December 2015: </a:t>
            </a:r>
            <a:r>
              <a:rPr lang="en-US" sz="1600" dirty="0">
                <a:latin typeface="Calibri"/>
                <a:cs typeface="Calibri"/>
              </a:rPr>
              <a:t>The Department will release a complete 833 support </a:t>
            </a:r>
            <a:r>
              <a:rPr lang="en-US" sz="1600" dirty="0" smtClean="0">
                <a:latin typeface="Calibri"/>
                <a:cs typeface="Calibri"/>
              </a:rPr>
              <a:t>plan that includes </a:t>
            </a:r>
            <a:r>
              <a:rPr lang="en-US" sz="1600" dirty="0">
                <a:latin typeface="Calibri"/>
                <a:cs typeface="Calibri"/>
              </a:rPr>
              <a:t>direct support for IEP teams  and will involve in person training and web-based </a:t>
            </a:r>
            <a:r>
              <a:rPr lang="en-US" sz="1600" dirty="0" smtClean="0">
                <a:latin typeface="Calibri"/>
                <a:cs typeface="Calibri"/>
              </a:rPr>
              <a:t>training.</a:t>
            </a:r>
            <a:endParaRPr lang="en-US" sz="1600" dirty="0">
              <a:latin typeface="Calibri"/>
              <a:cs typeface="Calibri"/>
            </a:endParaRPr>
          </a:p>
        </p:txBody>
      </p:sp>
    </p:spTree>
    <p:extLst>
      <p:ext uri="{BB962C8B-B14F-4D97-AF65-F5344CB8AC3E}">
        <p14:creationId xmlns:p14="http://schemas.microsoft.com/office/powerpoint/2010/main" val="8403155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a:lstStyle/>
          <a:p>
            <a:r>
              <a:rPr lang="en-US" dirty="0"/>
              <a:t>Student Privacy</a:t>
            </a:r>
          </a:p>
        </p:txBody>
      </p:sp>
      <p:sp>
        <p:nvSpPr>
          <p:cNvPr id="3" name="Slide Number Placeholder 2"/>
          <p:cNvSpPr>
            <a:spLocks noGrp="1"/>
          </p:cNvSpPr>
          <p:nvPr>
            <p:ph type="sldNum" sz="quarter" idx="4"/>
          </p:nvPr>
        </p:nvSpPr>
        <p:spPr>
          <a:prstGeom prst="rect">
            <a:avLst/>
          </a:prstGeom>
        </p:spPr>
        <p:txBody>
          <a:bodyPr/>
          <a:lstStyle/>
          <a:p>
            <a:fld id="{79BA4B8F-8B3F-4B52-9164-AF2CA95F68ED}" type="slidenum">
              <a:rPr lang="en-US" smtClean="0"/>
              <a:pPr/>
              <a:t>36</a:t>
            </a:fld>
            <a:endParaRPr lang="en-US" dirty="0"/>
          </a:p>
        </p:txBody>
      </p:sp>
      <p:sp>
        <p:nvSpPr>
          <p:cNvPr id="4" name="Footer Placeholder 3"/>
          <p:cNvSpPr>
            <a:spLocks noGrp="1"/>
          </p:cNvSpPr>
          <p:nvPr>
            <p:ph type="ftr" sz="quarter" idx="3"/>
          </p:nvPr>
        </p:nvSpPr>
        <p:spPr>
          <a:prstGeom prst="rect">
            <a:avLst/>
          </a:prstGeom>
        </p:spPr>
        <p:txBody>
          <a:bodyPr/>
          <a:lstStyle/>
          <a:p>
            <a:r>
              <a:rPr lang="en-US" dirty="0" smtClean="0"/>
              <a:t>Louisiana Believes</a:t>
            </a:r>
            <a:endParaRPr lang="en-US" dirty="0"/>
          </a:p>
        </p:txBody>
      </p:sp>
      <p:sp>
        <p:nvSpPr>
          <p:cNvPr id="5" name="Content Placeholder 4"/>
          <p:cNvSpPr>
            <a:spLocks noGrp="1"/>
          </p:cNvSpPr>
          <p:nvPr>
            <p:ph sz="quarter" idx="10"/>
          </p:nvPr>
        </p:nvSpPr>
        <p:spPr>
          <a:xfrm>
            <a:off x="152400" y="1219200"/>
            <a:ext cx="8839200" cy="5334000"/>
          </a:xfrm>
          <a:prstGeom prst="rect">
            <a:avLst/>
          </a:prstGeom>
        </p:spPr>
        <p:txBody>
          <a:bodyPr>
            <a:normAutofit/>
          </a:bodyPr>
          <a:lstStyle/>
          <a:p>
            <a:pPr marL="0" indent="0">
              <a:spcBef>
                <a:spcPts val="0"/>
              </a:spcBef>
              <a:buNone/>
            </a:pPr>
            <a:r>
              <a:rPr lang="en-US" sz="1600" dirty="0" smtClean="0"/>
              <a:t>The Department has released </a:t>
            </a:r>
            <a:r>
              <a:rPr lang="en-US" sz="1600" b="1" dirty="0" smtClean="0">
                <a:hlinkClick r:id="rId2"/>
              </a:rPr>
              <a:t>Act </a:t>
            </a:r>
            <a:r>
              <a:rPr lang="en-US" sz="1600" b="1" dirty="0">
                <a:hlinkClick r:id="rId2"/>
              </a:rPr>
              <a:t>837 and 677 policy </a:t>
            </a:r>
            <a:r>
              <a:rPr lang="en-US" sz="1600" b="1" dirty="0" smtClean="0">
                <a:hlinkClick r:id="rId2"/>
              </a:rPr>
              <a:t>guidance</a:t>
            </a:r>
            <a:r>
              <a:rPr lang="en-US" sz="1600" b="1" dirty="0" smtClean="0"/>
              <a:t> </a:t>
            </a:r>
            <a:r>
              <a:rPr lang="en-US" sz="1600" dirty="0" smtClean="0"/>
              <a:t>and new resources:</a:t>
            </a:r>
          </a:p>
          <a:p>
            <a:pPr marL="0" indent="0">
              <a:spcBef>
                <a:spcPts val="0"/>
              </a:spcBef>
              <a:buNone/>
            </a:pPr>
            <a:endParaRPr lang="en-US" sz="1600" dirty="0"/>
          </a:p>
          <a:p>
            <a:pPr marL="0" indent="0">
              <a:spcBef>
                <a:spcPts val="0"/>
              </a:spcBef>
              <a:buNone/>
            </a:pPr>
            <a:endParaRPr lang="en-US" sz="1600" dirty="0" smtClean="0"/>
          </a:p>
          <a:p>
            <a:pPr marL="0" indent="0">
              <a:spcBef>
                <a:spcPts val="0"/>
              </a:spcBef>
              <a:buNone/>
            </a:pPr>
            <a:endParaRPr lang="en-US" sz="1600" dirty="0"/>
          </a:p>
          <a:p>
            <a:pPr marL="0" indent="0">
              <a:spcBef>
                <a:spcPts val="0"/>
              </a:spcBef>
              <a:buNone/>
            </a:pPr>
            <a:endParaRPr lang="en-US" sz="1600" dirty="0" smtClean="0"/>
          </a:p>
          <a:p>
            <a:pPr marL="0" indent="0">
              <a:spcBef>
                <a:spcPts val="0"/>
              </a:spcBef>
              <a:buNone/>
            </a:pPr>
            <a:endParaRPr lang="en-US" sz="1600" dirty="0"/>
          </a:p>
          <a:p>
            <a:pPr marL="0" indent="0">
              <a:spcBef>
                <a:spcPts val="0"/>
              </a:spcBef>
              <a:buNone/>
            </a:pPr>
            <a:endParaRPr lang="en-US" sz="1600" dirty="0" smtClean="0"/>
          </a:p>
          <a:p>
            <a:pPr marL="0" indent="0">
              <a:spcBef>
                <a:spcPts val="0"/>
              </a:spcBef>
              <a:buNone/>
            </a:pPr>
            <a:endParaRPr lang="en-US" sz="1600" dirty="0"/>
          </a:p>
          <a:p>
            <a:pPr marL="0" indent="0">
              <a:spcBef>
                <a:spcPts val="0"/>
              </a:spcBef>
              <a:buNone/>
            </a:pPr>
            <a:endParaRPr lang="en-US" sz="1600" dirty="0" smtClean="0"/>
          </a:p>
          <a:p>
            <a:pPr marL="0" indent="0">
              <a:spcBef>
                <a:spcPts val="0"/>
              </a:spcBef>
              <a:buNone/>
            </a:pPr>
            <a:endParaRPr lang="en-US" sz="1600" dirty="0"/>
          </a:p>
          <a:p>
            <a:pPr marL="0" indent="0">
              <a:spcBef>
                <a:spcPts val="0"/>
              </a:spcBef>
              <a:buNone/>
            </a:pPr>
            <a:endParaRPr lang="en-US" sz="1600" dirty="0" smtClean="0"/>
          </a:p>
          <a:p>
            <a:pPr marL="0" indent="0">
              <a:spcBef>
                <a:spcPts val="0"/>
              </a:spcBef>
              <a:buNone/>
            </a:pPr>
            <a:endParaRPr lang="en-US" sz="1600" dirty="0" smtClean="0"/>
          </a:p>
          <a:p>
            <a:pPr marL="0" indent="0">
              <a:spcBef>
                <a:spcPts val="0"/>
              </a:spcBef>
              <a:buNone/>
            </a:pPr>
            <a:endParaRPr lang="en-US" sz="1600" dirty="0" smtClean="0"/>
          </a:p>
          <a:p>
            <a:pPr marL="0" indent="0">
              <a:spcBef>
                <a:spcPts val="0"/>
              </a:spcBef>
              <a:buNone/>
            </a:pPr>
            <a:r>
              <a:rPr lang="en-US" sz="1600" dirty="0" smtClean="0"/>
              <a:t>Additionally, the Department released the </a:t>
            </a:r>
            <a:r>
              <a:rPr lang="en-US" sz="1600" b="1" dirty="0" smtClean="0">
                <a:hlinkClick r:id="rId3"/>
              </a:rPr>
              <a:t>request for proposals </a:t>
            </a:r>
            <a:r>
              <a:rPr lang="en-US" sz="1600" dirty="0" smtClean="0"/>
              <a:t>to develop the unique statewide student identifier system.</a:t>
            </a:r>
          </a:p>
          <a:p>
            <a:pPr marL="0" indent="0">
              <a:buNone/>
            </a:pPr>
            <a:endParaRPr lang="en-US" sz="1600" dirty="0" smtClean="0"/>
          </a:p>
        </p:txBody>
      </p:sp>
      <p:graphicFrame>
        <p:nvGraphicFramePr>
          <p:cNvPr id="6" name="Table 5"/>
          <p:cNvGraphicFramePr>
            <a:graphicFrameLocks noGrp="1"/>
          </p:cNvGraphicFramePr>
          <p:nvPr>
            <p:extLst>
              <p:ext uri="{D42A27DB-BD31-4B8C-83A1-F6EECF244321}">
                <p14:modId xmlns:p14="http://schemas.microsoft.com/office/powerpoint/2010/main" val="555248996"/>
              </p:ext>
            </p:extLst>
          </p:nvPr>
        </p:nvGraphicFramePr>
        <p:xfrm>
          <a:off x="152400" y="1828800"/>
          <a:ext cx="8839200" cy="3906520"/>
        </p:xfrm>
        <a:graphic>
          <a:graphicData uri="http://schemas.openxmlformats.org/drawingml/2006/table">
            <a:tbl>
              <a:tblPr firstRow="1" bandRow="1">
                <a:tableStyleId>{7DF18680-E054-41AD-8BC1-D1AEF772440D}</a:tableStyleId>
              </a:tblPr>
              <a:tblGrid>
                <a:gridCol w="1600200"/>
                <a:gridCol w="4630590"/>
                <a:gridCol w="1351256"/>
                <a:gridCol w="1257154"/>
              </a:tblGrid>
              <a:tr h="370840">
                <a:tc>
                  <a:txBody>
                    <a:bodyPr/>
                    <a:lstStyle/>
                    <a:p>
                      <a:r>
                        <a:rPr lang="en-US" sz="1600" dirty="0" smtClean="0"/>
                        <a:t>Requirement</a:t>
                      </a:r>
                      <a:endParaRPr lang="en-US" sz="1600" b="1" dirty="0"/>
                    </a:p>
                  </a:txBody>
                  <a:tcPr/>
                </a:tc>
                <a:tc>
                  <a:txBody>
                    <a:bodyPr/>
                    <a:lstStyle/>
                    <a:p>
                      <a:r>
                        <a:rPr lang="en-US" sz="1600" dirty="0" smtClean="0"/>
                        <a:t>Actions</a:t>
                      </a:r>
                      <a:endParaRPr lang="en-US" sz="1600" b="1" dirty="0"/>
                    </a:p>
                  </a:txBody>
                  <a:tcPr/>
                </a:tc>
                <a:tc>
                  <a:txBody>
                    <a:bodyPr/>
                    <a:lstStyle/>
                    <a:p>
                      <a:r>
                        <a:rPr lang="en-US" sz="1600" dirty="0" smtClean="0"/>
                        <a:t>Deadline</a:t>
                      </a:r>
                      <a:endParaRPr lang="en-US" sz="1600" dirty="0"/>
                    </a:p>
                  </a:txBody>
                  <a:tcPr/>
                </a:tc>
                <a:tc>
                  <a:txBody>
                    <a:bodyPr/>
                    <a:lstStyle/>
                    <a:p>
                      <a:r>
                        <a:rPr lang="en-US" sz="1600" baseline="0" dirty="0" smtClean="0"/>
                        <a:t>R</a:t>
                      </a:r>
                      <a:r>
                        <a:rPr lang="en-US" sz="1600" dirty="0" smtClean="0"/>
                        <a:t>esources</a:t>
                      </a:r>
                      <a:endParaRPr lang="en-US" sz="1600" dirty="0"/>
                    </a:p>
                  </a:txBody>
                  <a:tcPr/>
                </a:tc>
              </a:tr>
              <a:tr h="370840">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effectLst/>
                        </a:rPr>
                        <a:t>Gather</a:t>
                      </a:r>
                      <a:r>
                        <a:rPr lang="en-US" sz="1600" kern="1200" baseline="0" dirty="0" smtClean="0">
                          <a:effectLst/>
                        </a:rPr>
                        <a:t> </a:t>
                      </a:r>
                      <a:r>
                        <a:rPr lang="en-US" sz="1600" kern="1200" dirty="0" smtClean="0">
                          <a:effectLst/>
                        </a:rPr>
                        <a:t>parental consent to share PII with postsecondary</a:t>
                      </a:r>
                      <a:r>
                        <a:rPr lang="en-US" sz="1600" kern="1200" baseline="0" dirty="0" smtClean="0">
                          <a:effectLst/>
                        </a:rPr>
                        <a:t> institutions</a:t>
                      </a:r>
                      <a:r>
                        <a:rPr lang="en-US" sz="1600" kern="1200" dirty="0" smtClean="0">
                          <a:effectLst/>
                        </a:rPr>
                        <a:t> and LOSFA. </a:t>
                      </a:r>
                      <a:endParaRPr lang="en-US" sz="1600" b="1" dirty="0" smtClean="0"/>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smtClean="0"/>
                        <a:t>Distribute and collect </a:t>
                      </a:r>
                      <a:r>
                        <a:rPr lang="en-US" sz="1600" dirty="0" smtClean="0">
                          <a:hlinkClick r:id="rId4"/>
                        </a:rPr>
                        <a:t>parental consent forms </a:t>
                      </a:r>
                      <a:r>
                        <a:rPr lang="en-US" sz="1600" dirty="0" smtClean="0"/>
                        <a:t>for 8-12 grade students.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smtClean="0"/>
                        <a:t>Maintain original copies.</a:t>
                      </a:r>
                      <a:endParaRPr lang="en-US" sz="1600" b="0" dirty="0" smtClean="0"/>
                    </a:p>
                  </a:txBody>
                  <a:tcPr/>
                </a:tc>
                <a:tc>
                  <a:txBody>
                    <a:bodyPr/>
                    <a:lstStyle/>
                    <a:p>
                      <a:pPr marL="0" indent="0">
                        <a:buFont typeface="Arial" panose="020B0604020202020204" pitchFamily="34" charset="0"/>
                        <a:buNone/>
                      </a:pPr>
                      <a:r>
                        <a:rPr lang="en-US" sz="1600" dirty="0" smtClean="0"/>
                        <a:t>ASAP</a:t>
                      </a:r>
                      <a:endParaRPr lang="en-US" sz="1600" b="1" dirty="0"/>
                    </a:p>
                  </a:txBody>
                  <a:tcPr/>
                </a:tc>
                <a:tc rowSpan="2">
                  <a:txBody>
                    <a:bodyPr/>
                    <a:lstStyle/>
                    <a:p>
                      <a:pPr marL="0" indent="0">
                        <a:buFont typeface="Arial" panose="020B0604020202020204" pitchFamily="34" charset="0"/>
                        <a:buNone/>
                      </a:pPr>
                      <a:r>
                        <a:rPr lang="en-US" sz="1600" baseline="0" dirty="0" smtClean="0">
                          <a:hlinkClick r:id="rId5"/>
                        </a:rPr>
                        <a:t>Parental consent guidance and data systems documentation</a:t>
                      </a:r>
                      <a:endParaRPr lang="en-US" sz="1600" b="1" dirty="0"/>
                    </a:p>
                  </a:txBody>
                  <a:tcPr/>
                </a:tc>
              </a:tr>
              <a:tr h="370840">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1" dirty="0" smtClean="0"/>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smtClean="0"/>
                        <a:t>Modify and indicate</a:t>
                      </a:r>
                      <a:r>
                        <a:rPr lang="en-US" sz="1600" baseline="0" dirty="0" smtClean="0"/>
                        <a:t> in</a:t>
                      </a:r>
                      <a:r>
                        <a:rPr lang="en-US" sz="1600" dirty="0" smtClean="0"/>
                        <a:t> local student transcript system which</a:t>
                      </a:r>
                      <a:r>
                        <a:rPr lang="en-US" sz="1600" baseline="0" dirty="0" smtClean="0"/>
                        <a:t> students have consent.</a:t>
                      </a:r>
                      <a:endParaRPr lang="en-US" sz="1600" dirty="0" smtClean="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smtClean="0"/>
                        <a:t>Submit student-level data in STS with</a:t>
                      </a:r>
                      <a:r>
                        <a:rPr lang="en-US" sz="1600" baseline="0" dirty="0" smtClean="0"/>
                        <a:t> the parental consent flag.</a:t>
                      </a:r>
                      <a:endParaRPr lang="en-US" sz="1600" b="0" dirty="0" smtClean="0"/>
                    </a:p>
                  </a:txBody>
                  <a:tcPr/>
                </a:tc>
                <a:tc>
                  <a:txBody>
                    <a:bodyPr/>
                    <a:lstStyle/>
                    <a:p>
                      <a:pPr marL="0" indent="0">
                        <a:buFont typeface="Arial" panose="020B0604020202020204" pitchFamily="34" charset="0"/>
                        <a:buNone/>
                      </a:pPr>
                      <a:r>
                        <a:rPr lang="en-US" sz="1600" dirty="0" smtClean="0"/>
                        <a:t>January 15, 2015</a:t>
                      </a:r>
                      <a:endParaRPr lang="en-US" sz="1600" b="1" dirty="0"/>
                    </a:p>
                  </a:txBody>
                  <a:tcPr/>
                </a:tc>
                <a:tc vMerge="1">
                  <a:txBody>
                    <a:bodyPr/>
                    <a:lstStyle/>
                    <a:p>
                      <a:pPr marL="0" indent="0">
                        <a:buFont typeface="Arial" panose="020B0604020202020204" pitchFamily="34" charset="0"/>
                        <a:buNone/>
                      </a:pPr>
                      <a:endParaRPr lang="en-US" b="1" dirty="0"/>
                    </a:p>
                  </a:txBody>
                  <a:tcPr/>
                </a:tc>
              </a:tr>
              <a:tr h="370840">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Modify and publicly</a:t>
                      </a:r>
                      <a:r>
                        <a:rPr lang="en-US" sz="1600" baseline="0" dirty="0" smtClean="0"/>
                        <a:t> post agreements that require sharing students’ PII.</a:t>
                      </a:r>
                      <a:endParaRPr lang="en-US" sz="1600" dirty="0" smtClean="0"/>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smtClean="0"/>
                        <a:t>Review existing and establish new contracts and agreements to ensure</a:t>
                      </a:r>
                      <a:r>
                        <a:rPr lang="en-US" sz="1600" baseline="0" dirty="0" smtClean="0"/>
                        <a:t> that they </a:t>
                      </a:r>
                      <a:r>
                        <a:rPr lang="en-US" sz="1600" dirty="0" smtClean="0"/>
                        <a:t>include the required terms in Act 837.</a:t>
                      </a:r>
                      <a:endParaRPr lang="en-US" sz="1600" b="0" dirty="0" smtClean="0"/>
                    </a:p>
                  </a:txBody>
                  <a:tcPr/>
                </a:tc>
                <a:tc>
                  <a:txBody>
                    <a:bodyPr/>
                    <a:lstStyle/>
                    <a:p>
                      <a:pPr marL="0" indent="0">
                        <a:buFont typeface="Arial" panose="020B0604020202020204" pitchFamily="34" charset="0"/>
                        <a:buNone/>
                      </a:pPr>
                      <a:r>
                        <a:rPr lang="en-US" sz="1600" dirty="0" smtClean="0"/>
                        <a:t>ASAP</a:t>
                      </a:r>
                      <a:endParaRPr lang="en-US" sz="1600" b="1" dirty="0"/>
                    </a:p>
                  </a:txBody>
                  <a:tcPr/>
                </a:tc>
                <a:tc rowSpan="2">
                  <a:txBody>
                    <a:bodyPr/>
                    <a:lstStyle/>
                    <a:p>
                      <a:pPr marL="0" indent="0">
                        <a:buFont typeface="Arial" panose="020B0604020202020204" pitchFamily="34" charset="0"/>
                        <a:buNone/>
                      </a:pPr>
                      <a:r>
                        <a:rPr lang="en-US" sz="1600" dirty="0" smtClean="0">
                          <a:hlinkClick r:id="rId6"/>
                        </a:rPr>
                        <a:t>Standard contract language</a:t>
                      </a:r>
                      <a:endParaRPr lang="en-US" sz="1600" b="1" dirty="0"/>
                    </a:p>
                  </a:txBody>
                  <a:tcPr/>
                </a:tc>
              </a:tr>
              <a:tr h="370840">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smtClean="0"/>
                        <a:t>Post agreements </a:t>
                      </a:r>
                      <a:r>
                        <a:rPr lang="en-US" sz="1600" baseline="0" dirty="0" smtClean="0"/>
                        <a:t>or link to the Department’s agreement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smtClean="0"/>
                        <a:t>Establish method of receiving complaints.</a:t>
                      </a:r>
                      <a:endParaRPr lang="en-US" sz="1600" b="0" dirty="0" smtClean="0"/>
                    </a:p>
                  </a:txBody>
                  <a:tcPr/>
                </a:tc>
                <a:tc>
                  <a:txBody>
                    <a:bodyPr/>
                    <a:lstStyle/>
                    <a:p>
                      <a:pPr marL="0" indent="0">
                        <a:buFont typeface="Arial" panose="020B0604020202020204" pitchFamily="34" charset="0"/>
                        <a:buNone/>
                      </a:pPr>
                      <a:r>
                        <a:rPr lang="en-US" sz="1600" dirty="0" smtClean="0"/>
                        <a:t>January 1, 2015</a:t>
                      </a:r>
                      <a:endParaRPr lang="en-US" sz="1600" b="1" dirty="0"/>
                    </a:p>
                  </a:txBody>
                  <a:tcPr/>
                </a:tc>
                <a:tc vMerge="1">
                  <a:txBody>
                    <a:bodyPr/>
                    <a:lstStyle/>
                    <a:p>
                      <a:pPr marL="0" indent="0">
                        <a:buFont typeface="Arial" panose="020B0604020202020204" pitchFamily="34" charset="0"/>
                        <a:buNone/>
                      </a:pPr>
                      <a:endParaRPr lang="en-US" b="1" dirty="0"/>
                    </a:p>
                  </a:txBody>
                  <a:tcPr/>
                </a:tc>
              </a:tr>
            </a:tbl>
          </a:graphicData>
        </a:graphic>
      </p:graphicFrame>
    </p:spTree>
    <p:extLst>
      <p:ext uri="{BB962C8B-B14F-4D97-AF65-F5344CB8AC3E}">
        <p14:creationId xmlns:p14="http://schemas.microsoft.com/office/powerpoint/2010/main" val="4159107695"/>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a:lstStyle/>
          <a:p>
            <a:r>
              <a:rPr lang="en-US" dirty="0"/>
              <a:t>Student Privacy</a:t>
            </a:r>
          </a:p>
        </p:txBody>
      </p:sp>
      <p:sp>
        <p:nvSpPr>
          <p:cNvPr id="3" name="Slide Number Placeholder 2"/>
          <p:cNvSpPr>
            <a:spLocks noGrp="1"/>
          </p:cNvSpPr>
          <p:nvPr>
            <p:ph type="sldNum" sz="quarter" idx="4"/>
          </p:nvPr>
        </p:nvSpPr>
        <p:spPr>
          <a:prstGeom prst="rect">
            <a:avLst/>
          </a:prstGeom>
        </p:spPr>
        <p:txBody>
          <a:bodyPr/>
          <a:lstStyle/>
          <a:p>
            <a:fld id="{79BA4B8F-8B3F-4B52-9164-AF2CA95F68ED}" type="slidenum">
              <a:rPr lang="en-US" smtClean="0"/>
              <a:pPr/>
              <a:t>37</a:t>
            </a:fld>
            <a:endParaRPr lang="en-US" dirty="0"/>
          </a:p>
        </p:txBody>
      </p:sp>
      <p:sp>
        <p:nvSpPr>
          <p:cNvPr id="4" name="Footer Placeholder 3"/>
          <p:cNvSpPr>
            <a:spLocks noGrp="1"/>
          </p:cNvSpPr>
          <p:nvPr>
            <p:ph type="ftr" sz="quarter" idx="3"/>
          </p:nvPr>
        </p:nvSpPr>
        <p:spPr>
          <a:prstGeom prst="rect">
            <a:avLst/>
          </a:prstGeom>
        </p:spPr>
        <p:txBody>
          <a:bodyPr/>
          <a:lstStyle/>
          <a:p>
            <a:r>
              <a:rPr lang="en-US" dirty="0" smtClean="0"/>
              <a:t>Louisiana Believes</a:t>
            </a:r>
            <a:endParaRPr lang="en-US" dirty="0"/>
          </a:p>
        </p:txBody>
      </p:sp>
      <p:sp>
        <p:nvSpPr>
          <p:cNvPr id="12" name="Content Placeholder 4"/>
          <p:cNvSpPr txBox="1">
            <a:spLocks/>
          </p:cNvSpPr>
          <p:nvPr/>
        </p:nvSpPr>
        <p:spPr>
          <a:xfrm>
            <a:off x="152400" y="1159329"/>
            <a:ext cx="8839200" cy="4022271"/>
          </a:xfrm>
          <a:prstGeom prst="rect">
            <a:avLst/>
          </a:prstGeom>
        </p:spPr>
        <p:txBody>
          <a:bodyPr vert="horz" lIns="91440" tIns="45720" rIns="91440" bIns="45720" rtlCol="0">
            <a:normAutofit/>
          </a:bodyPr>
          <a:lstStyle>
            <a:lvl1pPr marL="230188" indent="-230188" algn="l" defTabSz="914400" rtl="0" eaLnBrk="1" latinLnBrk="0" hangingPunct="1">
              <a:spcBef>
                <a:spcPct val="20000"/>
              </a:spcBef>
              <a:buFont typeface="Arial" pitchFamily="34" charset="0"/>
              <a:buChar char="•"/>
              <a:defRPr sz="3200" kern="1200">
                <a:solidFill>
                  <a:schemeClr val="tx1"/>
                </a:solidFill>
                <a:latin typeface="+mj-lt"/>
                <a:ea typeface="+mn-ea"/>
                <a:cs typeface="+mn-cs"/>
              </a:defRPr>
            </a:lvl1pPr>
            <a:lvl2pPr marL="461963" indent="-231775" algn="l" defTabSz="914400" rtl="0" eaLnBrk="1" latinLnBrk="0" hangingPunct="1">
              <a:spcBef>
                <a:spcPct val="20000"/>
              </a:spcBef>
              <a:buFont typeface="Arial" pitchFamily="34" charset="0"/>
              <a:buChar char="•"/>
              <a:defRPr sz="2800" kern="1200">
                <a:solidFill>
                  <a:schemeClr val="tx1"/>
                </a:solidFill>
                <a:latin typeface="+mj-lt"/>
                <a:ea typeface="+mn-ea"/>
                <a:cs typeface="+mn-cs"/>
              </a:defRPr>
            </a:lvl2pPr>
            <a:lvl3pPr marL="684213" indent="-222250" algn="l" defTabSz="914400" rtl="0" eaLnBrk="1" latinLnBrk="0" hangingPunct="1">
              <a:spcBef>
                <a:spcPct val="20000"/>
              </a:spcBef>
              <a:buFont typeface="Arial" pitchFamily="34" charset="0"/>
              <a:buChar char="•"/>
              <a:defRPr sz="2400" kern="1200">
                <a:solidFill>
                  <a:schemeClr val="tx1"/>
                </a:solidFill>
                <a:latin typeface="+mj-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None/>
            </a:pPr>
            <a:r>
              <a:rPr lang="en-US" sz="1600" dirty="0" smtClean="0"/>
              <a:t>Many of the agreements that must be posted, per Act 677, are agreements utilized by all districts, school and the state (e.g., the SER system for reporting IEPs for students with disabilities).</a:t>
            </a:r>
          </a:p>
          <a:p>
            <a:pPr marL="0" indent="0">
              <a:spcBef>
                <a:spcPts val="0"/>
              </a:spcBef>
              <a:buNone/>
            </a:pPr>
            <a:endParaRPr lang="en-US" sz="1600" dirty="0"/>
          </a:p>
          <a:p>
            <a:pPr marL="0" indent="0">
              <a:spcBef>
                <a:spcPts val="0"/>
              </a:spcBef>
              <a:buNone/>
            </a:pPr>
            <a:r>
              <a:rPr lang="en-US" sz="1600" dirty="0" smtClean="0"/>
              <a:t>The Department will post all of these common agreements on its website by January 1. </a:t>
            </a:r>
          </a:p>
          <a:p>
            <a:pPr marL="0" indent="0">
              <a:spcBef>
                <a:spcPts val="0"/>
              </a:spcBef>
              <a:buNone/>
            </a:pPr>
            <a:endParaRPr lang="en-US" sz="1600" dirty="0" smtClean="0"/>
          </a:p>
          <a:p>
            <a:pPr marL="0" indent="0">
              <a:spcBef>
                <a:spcPts val="0"/>
              </a:spcBef>
              <a:buNone/>
            </a:pPr>
            <a:r>
              <a:rPr lang="en-US" sz="1600" dirty="0" smtClean="0"/>
              <a:t>LEAs may opt to link to the Department’s website for these agreements rather than reposting all of the same agreements. </a:t>
            </a:r>
            <a:endParaRPr lang="en-US" sz="1600" dirty="0"/>
          </a:p>
          <a:p>
            <a:pPr marL="0" indent="0">
              <a:spcBef>
                <a:spcPts val="0"/>
              </a:spcBef>
              <a:buNone/>
            </a:pPr>
            <a:endParaRPr lang="en-US" sz="1600" dirty="0" smtClean="0"/>
          </a:p>
          <a:p>
            <a:pPr marL="0" indent="0">
              <a:spcBef>
                <a:spcPts val="0"/>
              </a:spcBef>
              <a:buNone/>
            </a:pPr>
            <a:r>
              <a:rPr lang="en-US" sz="1600" dirty="0" smtClean="0"/>
              <a:t>The list of all agreements to be posted is here:  </a:t>
            </a:r>
            <a:r>
              <a:rPr lang="en-US" sz="1600" dirty="0" smtClean="0">
                <a:solidFill>
                  <a:srgbClr val="FF0000"/>
                </a:solidFill>
                <a:hlinkClick r:id="rId2"/>
              </a:rPr>
              <a:t>Student Privacy Agreements </a:t>
            </a:r>
            <a:endParaRPr lang="en-US" sz="1600" dirty="0" smtClean="0">
              <a:solidFill>
                <a:srgbClr val="FF0000"/>
              </a:solidFill>
            </a:endParaRPr>
          </a:p>
          <a:p>
            <a:pPr marL="0" indent="0">
              <a:spcBef>
                <a:spcPts val="0"/>
              </a:spcBef>
              <a:buNone/>
            </a:pPr>
            <a:endParaRPr lang="en-US" sz="1600" dirty="0"/>
          </a:p>
          <a:p>
            <a:pPr marL="0" indent="0">
              <a:spcBef>
                <a:spcPts val="0"/>
              </a:spcBef>
              <a:buNone/>
            </a:pPr>
            <a:r>
              <a:rPr lang="en-US" sz="1600" dirty="0" smtClean="0"/>
              <a:t>For assistance, contact </a:t>
            </a:r>
            <a:r>
              <a:rPr lang="en-US" sz="1600" dirty="0">
                <a:hlinkClick r:id="rId3"/>
              </a:rPr>
              <a:t>Kim.Nesmith@la.gov</a:t>
            </a:r>
            <a:r>
              <a:rPr lang="en-US" sz="1600" dirty="0"/>
              <a:t>  </a:t>
            </a:r>
          </a:p>
          <a:p>
            <a:pPr marL="0" indent="0">
              <a:spcBef>
                <a:spcPts val="0"/>
              </a:spcBef>
              <a:buNone/>
            </a:pPr>
            <a:endParaRPr lang="en-US" sz="1600" dirty="0"/>
          </a:p>
          <a:p>
            <a:pPr marL="0" indent="0">
              <a:buFont typeface="Arial" pitchFamily="34" charset="0"/>
              <a:buNone/>
            </a:pPr>
            <a:endParaRPr lang="en-US" sz="1600" dirty="0" smtClean="0"/>
          </a:p>
        </p:txBody>
      </p:sp>
    </p:spTree>
    <p:extLst>
      <p:ext uri="{BB962C8B-B14F-4D97-AF65-F5344CB8AC3E}">
        <p14:creationId xmlns:p14="http://schemas.microsoft.com/office/powerpoint/2010/main" val="1991556889"/>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11"/>
          <p:cNvSpPr>
            <a:spLocks noGrp="1"/>
          </p:cNvSpPr>
          <p:nvPr>
            <p:ph sz="quarter" idx="10"/>
          </p:nvPr>
        </p:nvSpPr>
        <p:spPr/>
        <p:txBody>
          <a:bodyPr>
            <a:normAutofit/>
          </a:bodyPr>
          <a:lstStyle/>
          <a:p>
            <a:pPr marL="754063" lvl="2" indent="-514350">
              <a:buFont typeface="+mj-lt"/>
              <a:buAutoNum type="romanUcPeriod"/>
            </a:pPr>
            <a:r>
              <a:rPr lang="en-US" sz="1600" dirty="0" smtClean="0"/>
              <a:t>Academic Support</a:t>
            </a:r>
          </a:p>
          <a:p>
            <a:pPr marL="1670050" lvl="3" indent="-514350">
              <a:buFont typeface="+mj-lt"/>
              <a:buAutoNum type="alphaLcPeriod"/>
            </a:pPr>
            <a:r>
              <a:rPr lang="en-US" sz="1600" dirty="0"/>
              <a:t>Assessment: District Support &amp; Teacher </a:t>
            </a:r>
            <a:r>
              <a:rPr lang="en-US" sz="1600" dirty="0" smtClean="0"/>
              <a:t>Support</a:t>
            </a:r>
          </a:p>
          <a:p>
            <a:pPr marL="1670050" lvl="3" indent="-514350">
              <a:buFont typeface="+mj-lt"/>
              <a:buAutoNum type="alphaLcPeriod"/>
            </a:pPr>
            <a:r>
              <a:rPr lang="en-US" sz="1600" dirty="0" smtClean="0"/>
              <a:t>Curriculum: District Support &amp; Teacher Support </a:t>
            </a:r>
          </a:p>
          <a:p>
            <a:pPr marL="1670050" lvl="3" indent="-514350">
              <a:buFont typeface="+mj-lt"/>
              <a:buAutoNum type="alphaLcPeriod"/>
            </a:pPr>
            <a:r>
              <a:rPr lang="en-US" sz="1600" dirty="0" smtClean="0"/>
              <a:t>Accountability: District Supports</a:t>
            </a:r>
          </a:p>
          <a:p>
            <a:pPr marL="754063" lvl="2" indent="-514350">
              <a:buFont typeface="+mj-lt"/>
              <a:buAutoNum type="romanUcPeriod"/>
            </a:pPr>
            <a:r>
              <a:rPr lang="en-US" sz="1600" dirty="0" smtClean="0"/>
              <a:t>Early Childhood</a:t>
            </a:r>
          </a:p>
          <a:p>
            <a:pPr marL="754063" lvl="2" indent="-514350">
              <a:buFont typeface="+mj-lt"/>
              <a:buAutoNum type="romanUcPeriod"/>
            </a:pPr>
            <a:r>
              <a:rPr lang="en-US" sz="1600" dirty="0" smtClean="0"/>
              <a:t>Student Opportunities</a:t>
            </a:r>
          </a:p>
          <a:p>
            <a:pPr marL="754063" lvl="2" indent="-514350">
              <a:buFont typeface="+mj-lt"/>
              <a:buAutoNum type="romanUcPeriod"/>
            </a:pPr>
            <a:r>
              <a:rPr lang="en-US" sz="1600" dirty="0" smtClean="0"/>
              <a:t>Believe and Prepare</a:t>
            </a:r>
          </a:p>
          <a:p>
            <a:pPr marL="754063" lvl="2" indent="-514350">
              <a:buFont typeface="+mj-lt"/>
              <a:buAutoNum type="romanUcPeriod"/>
            </a:pPr>
            <a:r>
              <a:rPr lang="en-US" sz="1600" dirty="0" smtClean="0"/>
              <a:t>District Budget Planning</a:t>
            </a:r>
          </a:p>
          <a:p>
            <a:pPr marL="754063" lvl="2" indent="-514350">
              <a:buFont typeface="+mj-lt"/>
              <a:buAutoNum type="romanUcPeriod"/>
            </a:pPr>
            <a:r>
              <a:rPr lang="en-US" sz="1600" dirty="0" smtClean="0"/>
              <a:t>Policy</a:t>
            </a:r>
            <a:endParaRPr lang="en-US" sz="1600" dirty="0"/>
          </a:p>
          <a:p>
            <a:pPr marL="754063" lvl="2" indent="-514350">
              <a:buFont typeface="+mj-lt"/>
              <a:buAutoNum type="romanUcPeriod"/>
            </a:pPr>
            <a:r>
              <a:rPr lang="en-US" sz="1600" b="1" dirty="0" smtClean="0"/>
              <a:t>Grants</a:t>
            </a:r>
            <a:endParaRPr lang="en-US" sz="1600" b="1" dirty="0"/>
          </a:p>
          <a:p>
            <a:pPr marL="461963" lvl="2"/>
            <a:endParaRPr lang="en-US" sz="1600" dirty="0"/>
          </a:p>
          <a:p>
            <a:pPr marL="0" indent="0">
              <a:buNone/>
            </a:pPr>
            <a:endParaRPr lang="en-US" sz="1600" dirty="0"/>
          </a:p>
        </p:txBody>
      </p:sp>
      <p:sp>
        <p:nvSpPr>
          <p:cNvPr id="13" name="Footer Placeholder 12"/>
          <p:cNvSpPr>
            <a:spLocks noGrp="1"/>
          </p:cNvSpPr>
          <p:nvPr>
            <p:ph type="ftr" sz="quarter" idx="3"/>
          </p:nvPr>
        </p:nvSpPr>
        <p:spPr/>
        <p:txBody>
          <a:bodyPr/>
          <a:lstStyle/>
          <a:p>
            <a:r>
              <a:rPr lang="en-US" dirty="0" smtClean="0"/>
              <a:t>Louisiana Believes</a:t>
            </a:r>
            <a:endParaRPr lang="en-US" dirty="0"/>
          </a:p>
        </p:txBody>
      </p:sp>
      <p:sp>
        <p:nvSpPr>
          <p:cNvPr id="14" name="Slide Number Placeholder 13"/>
          <p:cNvSpPr>
            <a:spLocks noGrp="1"/>
          </p:cNvSpPr>
          <p:nvPr>
            <p:ph type="sldNum" sz="quarter" idx="4"/>
          </p:nvPr>
        </p:nvSpPr>
        <p:spPr/>
        <p:txBody>
          <a:bodyPr/>
          <a:lstStyle/>
          <a:p>
            <a:fld id="{79BA4B8F-8B3F-4B52-9164-AF2CA95F68ED}" type="slidenum">
              <a:rPr lang="en-US" smtClean="0"/>
              <a:pPr/>
              <a:t>38</a:t>
            </a:fld>
            <a:endParaRPr lang="en-US" dirty="0"/>
          </a:p>
        </p:txBody>
      </p:sp>
      <p:sp>
        <p:nvSpPr>
          <p:cNvPr id="2" name="Title 1"/>
          <p:cNvSpPr>
            <a:spLocks noGrp="1"/>
          </p:cNvSpPr>
          <p:nvPr>
            <p:ph type="title"/>
          </p:nvPr>
        </p:nvSpPr>
        <p:spPr/>
        <p:txBody>
          <a:bodyPr/>
          <a:lstStyle/>
          <a:p>
            <a:r>
              <a:rPr lang="en-US" dirty="0" smtClean="0">
                <a:latin typeface="Chalkduster"/>
                <a:cs typeface="Chalkduster"/>
              </a:rPr>
              <a:t>Agenda</a:t>
            </a:r>
            <a:endParaRPr lang="en-US" dirty="0">
              <a:latin typeface="Chalkduster"/>
              <a:cs typeface="Chalkduster"/>
            </a:endParaRPr>
          </a:p>
        </p:txBody>
      </p:sp>
    </p:spTree>
    <p:extLst>
      <p:ext uri="{BB962C8B-B14F-4D97-AF65-F5344CB8AC3E}">
        <p14:creationId xmlns:p14="http://schemas.microsoft.com/office/powerpoint/2010/main" val="2981023742"/>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11"/>
          <p:cNvSpPr>
            <a:spLocks noGrp="1"/>
          </p:cNvSpPr>
          <p:nvPr>
            <p:ph sz="quarter" idx="10"/>
          </p:nvPr>
        </p:nvSpPr>
        <p:spPr>
          <a:xfrm>
            <a:off x="20164" y="1143000"/>
            <a:ext cx="9123835" cy="5486400"/>
          </a:xfrm>
        </p:spPr>
        <p:txBody>
          <a:bodyPr>
            <a:noAutofit/>
          </a:bodyPr>
          <a:lstStyle/>
          <a:p>
            <a:pPr algn="just"/>
            <a:r>
              <a:rPr lang="en-US" sz="1600" dirty="0" smtClean="0"/>
              <a:t>The 2014-2015 HCS Grant application </a:t>
            </a:r>
            <a:r>
              <a:rPr lang="en-US" sz="1600" dirty="0"/>
              <a:t>process </a:t>
            </a:r>
            <a:r>
              <a:rPr lang="en-US" sz="1600" dirty="0" smtClean="0"/>
              <a:t>was </a:t>
            </a:r>
            <a:r>
              <a:rPr lang="en-US" sz="1600" dirty="0"/>
              <a:t>split into two sessions to account for students who have high cost needs and enter </a:t>
            </a:r>
            <a:r>
              <a:rPr lang="en-US" sz="1600" dirty="0" smtClean="0"/>
              <a:t>LEAs </a:t>
            </a:r>
            <a:r>
              <a:rPr lang="en-US" sz="1600" dirty="0"/>
              <a:t>after </a:t>
            </a:r>
            <a:r>
              <a:rPr lang="en-US" sz="1600" dirty="0" smtClean="0"/>
              <a:t>the </a:t>
            </a:r>
            <a:r>
              <a:rPr lang="en-US" sz="1600" dirty="0"/>
              <a:t>initial allocations have been </a:t>
            </a:r>
            <a:r>
              <a:rPr lang="en-US" sz="1600" dirty="0" smtClean="0"/>
              <a:t>made.</a:t>
            </a:r>
          </a:p>
          <a:p>
            <a:pPr lvl="1"/>
            <a:r>
              <a:rPr lang="en-US" sz="1600" dirty="0" smtClean="0"/>
              <a:t>Round </a:t>
            </a:r>
            <a:r>
              <a:rPr lang="en-US" sz="1600" dirty="0"/>
              <a:t>1 </a:t>
            </a:r>
            <a:r>
              <a:rPr lang="en-US" sz="1600" dirty="0" smtClean="0"/>
              <a:t>– Districts can log </a:t>
            </a:r>
            <a:r>
              <a:rPr lang="en-US" sz="1600" dirty="0"/>
              <a:t>into EGMS to enter budgets for the specific students who were approved for </a:t>
            </a:r>
            <a:r>
              <a:rPr lang="en-US" sz="1600" dirty="0" smtClean="0"/>
              <a:t>allocations by December 17</a:t>
            </a:r>
            <a:r>
              <a:rPr lang="en-US" sz="1600" baseline="30000" dirty="0" smtClean="0"/>
              <a:t>th</a:t>
            </a:r>
            <a:r>
              <a:rPr lang="en-US" sz="1600" dirty="0" smtClean="0"/>
              <a:t>. </a:t>
            </a:r>
          </a:p>
          <a:p>
            <a:pPr lvl="1"/>
            <a:r>
              <a:rPr lang="en-US" sz="1600" dirty="0" smtClean="0"/>
              <a:t>Round 2 - Applications for these funds are </a:t>
            </a:r>
            <a:r>
              <a:rPr lang="en-US" sz="1600" dirty="0"/>
              <a:t>available </a:t>
            </a:r>
            <a:r>
              <a:rPr lang="en-US" sz="1600" dirty="0" smtClean="0"/>
              <a:t>in </a:t>
            </a:r>
            <a:r>
              <a:rPr lang="en-US" sz="1600" dirty="0" err="1"/>
              <a:t>eGMS</a:t>
            </a:r>
            <a:r>
              <a:rPr lang="en-US" sz="1600" dirty="0"/>
              <a:t> </a:t>
            </a:r>
            <a:r>
              <a:rPr lang="en-US" sz="1600" dirty="0" smtClean="0"/>
              <a:t>through December 19</a:t>
            </a:r>
            <a:r>
              <a:rPr lang="en-US" sz="1600" baseline="30000" dirty="0" smtClean="0"/>
              <a:t>th</a:t>
            </a:r>
            <a:r>
              <a:rPr lang="en-US" sz="1600" dirty="0" smtClean="0"/>
              <a:t> and </a:t>
            </a:r>
            <a:r>
              <a:rPr lang="en-US" sz="1600" dirty="0"/>
              <a:t>are reserved for students who entered the LEA after June 30, 2014.  </a:t>
            </a:r>
            <a:endParaRPr lang="en-US" sz="1600" dirty="0" smtClean="0"/>
          </a:p>
          <a:p>
            <a:pPr marL="0" indent="0">
              <a:buNone/>
            </a:pPr>
            <a:endParaRPr lang="en-US" sz="1600" dirty="0" smtClean="0"/>
          </a:p>
          <a:p>
            <a:pPr marL="0" indent="0">
              <a:buNone/>
            </a:pPr>
            <a:r>
              <a:rPr lang="en-US" sz="1600" dirty="0" smtClean="0"/>
              <a:t>Students </a:t>
            </a:r>
            <a:r>
              <a:rPr lang="en-US" sz="1600" dirty="0"/>
              <a:t>are eligible for round 2 HCS funds if they meet the following criteria:</a:t>
            </a:r>
          </a:p>
          <a:p>
            <a:pPr lvl="1"/>
            <a:r>
              <a:rPr lang="en-US" sz="1600" dirty="0"/>
              <a:t>The student enrolled in the LEA after the round 1 application closed (after June 30, 2014</a:t>
            </a:r>
            <a:r>
              <a:rPr lang="en-US" sz="1600" dirty="0" smtClean="0"/>
              <a:t>)</a:t>
            </a:r>
          </a:p>
          <a:p>
            <a:pPr lvl="1"/>
            <a:r>
              <a:rPr lang="en-US" sz="1600" dirty="0" smtClean="0"/>
              <a:t>The </a:t>
            </a:r>
            <a:r>
              <a:rPr lang="en-US" sz="1600" dirty="0"/>
              <a:t>cost to educate and provide services to the student </a:t>
            </a:r>
            <a:r>
              <a:rPr lang="en-US" sz="1600" b="1" dirty="0"/>
              <a:t>exceeds </a:t>
            </a:r>
            <a:r>
              <a:rPr lang="en-US" sz="1600" dirty="0"/>
              <a:t>three times the average per pupil cost of $11,277. </a:t>
            </a:r>
            <a:r>
              <a:rPr lang="en-US" sz="1600" b="1" dirty="0"/>
              <a:t>3 x $11,277 = $33,831</a:t>
            </a:r>
            <a:endParaRPr lang="en-US" sz="1600" dirty="0"/>
          </a:p>
          <a:p>
            <a:pPr lvl="1"/>
            <a:r>
              <a:rPr lang="en-US" sz="1600" dirty="0"/>
              <a:t>The cost to educate and provide services to the student has a significant impact on the overall budget of the LEA.</a:t>
            </a:r>
          </a:p>
          <a:p>
            <a:pPr lvl="1"/>
            <a:r>
              <a:rPr lang="en-US" sz="1600" dirty="0"/>
              <a:t>All costs in the application are linked to the student’s IEP with other supporting documentation like the educational evaluation, individual health plan, or behavior intervention plan.</a:t>
            </a:r>
          </a:p>
          <a:p>
            <a:pPr marL="0" indent="0">
              <a:buNone/>
            </a:pPr>
            <a:endParaRPr lang="en-US" sz="1600" dirty="0" smtClean="0"/>
          </a:p>
          <a:p>
            <a:pPr marL="0" indent="0">
              <a:buNone/>
            </a:pPr>
            <a:endParaRPr lang="en-US" sz="1600" dirty="0"/>
          </a:p>
          <a:p>
            <a:pPr lvl="0"/>
            <a:endParaRPr lang="en-US" sz="1600" dirty="0"/>
          </a:p>
          <a:p>
            <a:endParaRPr lang="en-US" sz="1600" dirty="0"/>
          </a:p>
        </p:txBody>
      </p:sp>
      <p:sp>
        <p:nvSpPr>
          <p:cNvPr id="13" name="Footer Placeholder 12"/>
          <p:cNvSpPr>
            <a:spLocks noGrp="1"/>
          </p:cNvSpPr>
          <p:nvPr>
            <p:ph type="ftr" sz="quarter" idx="3"/>
          </p:nvPr>
        </p:nvSpPr>
        <p:spPr/>
        <p:txBody>
          <a:bodyPr/>
          <a:lstStyle/>
          <a:p>
            <a:r>
              <a:rPr lang="en-US" dirty="0" smtClean="0"/>
              <a:t>Louisiana Believes</a:t>
            </a:r>
            <a:endParaRPr lang="en-US" dirty="0"/>
          </a:p>
        </p:txBody>
      </p:sp>
      <p:sp>
        <p:nvSpPr>
          <p:cNvPr id="14" name="Slide Number Placeholder 13"/>
          <p:cNvSpPr>
            <a:spLocks noGrp="1"/>
          </p:cNvSpPr>
          <p:nvPr>
            <p:ph type="sldNum" sz="quarter" idx="4"/>
          </p:nvPr>
        </p:nvSpPr>
        <p:spPr/>
        <p:txBody>
          <a:bodyPr/>
          <a:lstStyle/>
          <a:p>
            <a:fld id="{79BA4B8F-8B3F-4B52-9164-AF2CA95F68ED}" type="slidenum">
              <a:rPr lang="en-US" smtClean="0"/>
              <a:pPr/>
              <a:t>39</a:t>
            </a:fld>
            <a:endParaRPr lang="en-US" dirty="0"/>
          </a:p>
        </p:txBody>
      </p:sp>
      <p:sp>
        <p:nvSpPr>
          <p:cNvPr id="7" name="Title 1"/>
          <p:cNvSpPr txBox="1">
            <a:spLocks/>
          </p:cNvSpPr>
          <p:nvPr/>
        </p:nvSpPr>
        <p:spPr>
          <a:xfrm>
            <a:off x="0" y="0"/>
            <a:ext cx="9144000" cy="1066800"/>
          </a:xfrm>
          <a:prstGeom prst="rect">
            <a:avLst/>
          </a:prstGeom>
        </p:spPr>
        <p:txBody>
          <a:bodyPr anchor="ctr"/>
          <a:lstStyle>
            <a:lvl1pPr algn="ctr" defTabSz="914400" rtl="0" eaLnBrk="1" latinLnBrk="0" hangingPunct="1">
              <a:spcBef>
                <a:spcPct val="0"/>
              </a:spcBef>
              <a:buNone/>
              <a:defRPr sz="3000" kern="1200">
                <a:solidFill>
                  <a:schemeClr val="bg1"/>
                </a:solidFill>
                <a:latin typeface="Chalkduster" pitchFamily="66" charset="0"/>
                <a:ea typeface="+mj-ea"/>
                <a:cs typeface="+mj-cs"/>
              </a:defRPr>
            </a:lvl1pPr>
          </a:lstStyle>
          <a:p>
            <a:r>
              <a:rPr lang="en-US" dirty="0" smtClean="0">
                <a:latin typeface="Chalkduster"/>
                <a:cs typeface="Chalkduster"/>
              </a:rPr>
              <a:t>High Cost Services (HCS) Overview</a:t>
            </a:r>
            <a:endParaRPr lang="en-US" dirty="0">
              <a:latin typeface="Chalkduster"/>
              <a:cs typeface="Chalkduster"/>
            </a:endParaRPr>
          </a:p>
        </p:txBody>
      </p:sp>
    </p:spTree>
    <p:extLst>
      <p:ext uri="{BB962C8B-B14F-4D97-AF65-F5344CB8AC3E}">
        <p14:creationId xmlns:p14="http://schemas.microsoft.com/office/powerpoint/2010/main" val="355028688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fld id="{79BA4B8F-8B3F-4B52-9164-AF2CA95F68ED}" type="slidenum">
              <a:rPr lang="en-US" smtClean="0">
                <a:solidFill>
                  <a:prstClr val="black">
                    <a:tint val="75000"/>
                  </a:prstClr>
                </a:solidFill>
              </a:rPr>
              <a:pPr/>
              <a:t>4</a:t>
            </a:fld>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r>
              <a:rPr lang="en-US" dirty="0" smtClean="0">
                <a:solidFill>
                  <a:srgbClr val="EEECE1">
                    <a:lumMod val="50000"/>
                  </a:srgbClr>
                </a:solidFill>
              </a:rPr>
              <a:t>Louisiana Believes</a:t>
            </a:r>
            <a:endParaRPr lang="en-US" dirty="0">
              <a:solidFill>
                <a:srgbClr val="EEECE1">
                  <a:lumMod val="50000"/>
                </a:srgbClr>
              </a:solidFill>
            </a:endParaRPr>
          </a:p>
        </p:txBody>
      </p:sp>
      <p:sp>
        <p:nvSpPr>
          <p:cNvPr id="5" name="Content Placeholder 4"/>
          <p:cNvSpPr>
            <a:spLocks noGrp="1"/>
          </p:cNvSpPr>
          <p:nvPr>
            <p:ph sz="quarter" idx="10"/>
          </p:nvPr>
        </p:nvSpPr>
        <p:spPr>
          <a:xfrm>
            <a:off x="152400" y="1143000"/>
            <a:ext cx="8839200" cy="6248400"/>
          </a:xfrm>
        </p:spPr>
        <p:txBody>
          <a:bodyPr>
            <a:noAutofit/>
          </a:bodyPr>
          <a:lstStyle/>
          <a:p>
            <a:pPr marL="0" indent="0">
              <a:buNone/>
            </a:pPr>
            <a:r>
              <a:rPr lang="fr-FR" sz="1600" b="1" dirty="0" smtClean="0"/>
              <a:t>Communications</a:t>
            </a:r>
          </a:p>
          <a:p>
            <a:r>
              <a:rPr lang="fr-FR" sz="1600" b="1" dirty="0" err="1" smtClean="0"/>
              <a:t>Assessment</a:t>
            </a:r>
            <a:r>
              <a:rPr lang="fr-FR" sz="1600" b="1" dirty="0" smtClean="0"/>
              <a:t> </a:t>
            </a:r>
            <a:r>
              <a:rPr lang="fr-FR" sz="1600" b="1" dirty="0"/>
              <a:t>Office </a:t>
            </a:r>
            <a:r>
              <a:rPr lang="fr-FR" sz="1600" b="1" dirty="0" smtClean="0"/>
              <a:t>Hours</a:t>
            </a:r>
            <a:r>
              <a:rPr lang="fr-FR" sz="1600" dirty="0" smtClean="0"/>
              <a:t> occur </a:t>
            </a:r>
            <a:r>
              <a:rPr lang="fr-FR" sz="1600" dirty="0" err="1" smtClean="0"/>
              <a:t>every</a:t>
            </a:r>
            <a:r>
              <a:rPr lang="fr-FR" sz="1600" dirty="0" smtClean="0"/>
              <a:t> Thursday </a:t>
            </a:r>
            <a:r>
              <a:rPr lang="fr-FR" sz="1600" dirty="0" err="1" smtClean="0"/>
              <a:t>at</a:t>
            </a:r>
            <a:r>
              <a:rPr lang="fr-FR" sz="1600" dirty="0" smtClean="0"/>
              <a:t> 11:00 </a:t>
            </a:r>
            <a:r>
              <a:rPr lang="fr-FR" sz="1600" dirty="0" err="1" smtClean="0"/>
              <a:t>a.m</a:t>
            </a:r>
            <a:r>
              <a:rPr lang="fr-FR" sz="1600" dirty="0" smtClean="0"/>
              <a:t>. and 3:00 p.m. </a:t>
            </a:r>
            <a:r>
              <a:rPr lang="fr-FR" sz="1600" dirty="0" smtClean="0">
                <a:hlinkClick r:id="rId3"/>
              </a:rPr>
              <a:t>Join here</a:t>
            </a:r>
            <a:r>
              <a:rPr lang="fr-FR" sz="1600" dirty="0" smtClean="0"/>
              <a:t>. </a:t>
            </a:r>
            <a:endParaRPr lang="fr-FR" sz="1600" b="1" dirty="0">
              <a:solidFill>
                <a:srgbClr val="FF0000"/>
              </a:solidFill>
            </a:endParaRPr>
          </a:p>
          <a:p>
            <a:r>
              <a:rPr lang="en-US" sz="1600" b="1" dirty="0" smtClean="0"/>
              <a:t>Monthly </a:t>
            </a:r>
            <a:r>
              <a:rPr lang="en-US" sz="1600" b="1" dirty="0"/>
              <a:t>district planning </a:t>
            </a:r>
            <a:r>
              <a:rPr lang="en-US" sz="1600" b="1" dirty="0" smtClean="0"/>
              <a:t>calls </a:t>
            </a:r>
          </a:p>
          <a:p>
            <a:r>
              <a:rPr lang="en-US" sz="1600" b="1" dirty="0" smtClean="0"/>
              <a:t>District </a:t>
            </a:r>
            <a:r>
              <a:rPr lang="en-US" sz="1600" b="1" dirty="0"/>
              <a:t>Test </a:t>
            </a:r>
            <a:r>
              <a:rPr lang="en-US" sz="1600" b="1" dirty="0" smtClean="0"/>
              <a:t>Coordinator (DTC) calls:  </a:t>
            </a:r>
            <a:r>
              <a:rPr lang="en-US" sz="1600" dirty="0" smtClean="0"/>
              <a:t>Occurring monthly, </a:t>
            </a:r>
            <a:r>
              <a:rPr lang="en-US" sz="1600" dirty="0"/>
              <a:t>these will begin to walk districts through </a:t>
            </a:r>
            <a:r>
              <a:rPr lang="en-US" sz="1600" dirty="0" smtClean="0"/>
              <a:t>the </a:t>
            </a:r>
            <a:r>
              <a:rPr lang="en-US" sz="1600" dirty="0"/>
              <a:t>assessment readiness </a:t>
            </a:r>
            <a:r>
              <a:rPr lang="en-US" sz="1600" dirty="0" smtClean="0"/>
              <a:t>checklist in January.</a:t>
            </a:r>
          </a:p>
          <a:p>
            <a:r>
              <a:rPr lang="en-US" sz="1600" b="1" dirty="0" smtClean="0"/>
              <a:t>PARCC Accommodations and Accessibility Webinars:  </a:t>
            </a:r>
            <a:r>
              <a:rPr lang="en-US" sz="1600" dirty="0" smtClean="0"/>
              <a:t>The Department hosted specialized webinars for DTCs, special education administrators and teachers to highlight key information regarding PARCC. </a:t>
            </a:r>
          </a:p>
          <a:p>
            <a:pPr marL="0" indent="0">
              <a:buNone/>
            </a:pPr>
            <a:endParaRPr lang="en-US" sz="1600" b="1" dirty="0" smtClean="0"/>
          </a:p>
          <a:p>
            <a:pPr marL="0" indent="0">
              <a:buNone/>
            </a:pPr>
            <a:r>
              <a:rPr lang="en-US" sz="1600" b="1" dirty="0" smtClean="0"/>
              <a:t>General Resources</a:t>
            </a:r>
          </a:p>
          <a:p>
            <a:r>
              <a:rPr lang="en-US" sz="1600" dirty="0" smtClean="0">
                <a:hlinkClick r:id="rId4"/>
              </a:rPr>
              <a:t>NEW</a:t>
            </a:r>
            <a:r>
              <a:rPr lang="en-US" sz="1600" dirty="0">
                <a:hlinkClick r:id="rId4"/>
              </a:rPr>
              <a:t>! Month-by-month Readiness Checklist</a:t>
            </a:r>
            <a:r>
              <a:rPr lang="en-US" sz="1600" dirty="0"/>
              <a:t>: </a:t>
            </a:r>
            <a:r>
              <a:rPr lang="en-US" sz="1600" dirty="0" smtClean="0"/>
              <a:t>By December 17</a:t>
            </a:r>
            <a:r>
              <a:rPr lang="en-US" sz="1600" baseline="30000" dirty="0" smtClean="0"/>
              <a:t>th</a:t>
            </a:r>
            <a:r>
              <a:rPr lang="en-US" sz="1600" dirty="0" smtClean="0"/>
              <a:t>, the Department will release a month-by-month checklist outlining </a:t>
            </a:r>
            <a:r>
              <a:rPr lang="en-US" sz="1600" dirty="0"/>
              <a:t>important milestones to guide district </a:t>
            </a:r>
            <a:r>
              <a:rPr lang="en-US" sz="1600" dirty="0" smtClean="0"/>
              <a:t>preparation for PARCC.</a:t>
            </a:r>
          </a:p>
          <a:p>
            <a:r>
              <a:rPr lang="en-US" sz="1600" dirty="0" smtClean="0">
                <a:hlinkClick r:id="rId5"/>
              </a:rPr>
              <a:t>NEW! District Support for Parent Engagement</a:t>
            </a:r>
            <a:r>
              <a:rPr lang="en-US" sz="1600" dirty="0" smtClean="0"/>
              <a:t>:  Resources to communicate effectively with parents.</a:t>
            </a:r>
          </a:p>
          <a:p>
            <a:r>
              <a:rPr lang="en-US" sz="1600" dirty="0">
                <a:hlinkClick r:id="rId6"/>
              </a:rPr>
              <a:t>PARCC FAQ </a:t>
            </a:r>
            <a:r>
              <a:rPr lang="en-US" sz="1600" dirty="0"/>
              <a:t>to answer all basic questions regarding logistics, content and </a:t>
            </a:r>
            <a:r>
              <a:rPr lang="en-US" sz="1600" dirty="0" smtClean="0"/>
              <a:t>resources</a:t>
            </a:r>
          </a:p>
          <a:p>
            <a:r>
              <a:rPr lang="en-US" sz="1600" dirty="0" smtClean="0">
                <a:hlinkClick r:id="rId4"/>
              </a:rPr>
              <a:t>Assessment Guides</a:t>
            </a:r>
            <a:r>
              <a:rPr lang="en-US" sz="1600" dirty="0"/>
              <a:t> </a:t>
            </a:r>
            <a:r>
              <a:rPr lang="en-US" sz="1600" dirty="0" smtClean="0"/>
              <a:t>outline all critical assessment information for teachers and principals.</a:t>
            </a:r>
          </a:p>
          <a:p>
            <a:r>
              <a:rPr lang="en-US" sz="1600" dirty="0" smtClean="0"/>
              <a:t>Resources to support students with unique needs</a:t>
            </a:r>
          </a:p>
          <a:p>
            <a:pPr lvl="1"/>
            <a:r>
              <a:rPr lang="en-US" sz="1600" dirty="0" smtClean="0">
                <a:hlinkClick r:id="rId7"/>
              </a:rPr>
              <a:t>PARCC </a:t>
            </a:r>
            <a:r>
              <a:rPr lang="en-US" sz="1600" dirty="0">
                <a:hlinkClick r:id="rId7"/>
              </a:rPr>
              <a:t>Accessibility and Accommodations Manual</a:t>
            </a:r>
            <a:r>
              <a:rPr lang="en-US" sz="1600" dirty="0"/>
              <a:t> </a:t>
            </a:r>
            <a:endParaRPr lang="en-US" sz="1600" dirty="0" smtClean="0"/>
          </a:p>
          <a:p>
            <a:pPr lvl="1"/>
            <a:r>
              <a:rPr lang="fr-FR" sz="1600" dirty="0" smtClean="0">
                <a:hlinkClick r:id="rId8"/>
              </a:rPr>
              <a:t>PARCC Accommodations </a:t>
            </a:r>
            <a:r>
              <a:rPr lang="fr-FR" sz="1600" dirty="0">
                <a:hlinkClick r:id="rId8"/>
              </a:rPr>
              <a:t>Q</a:t>
            </a:r>
            <a:r>
              <a:rPr lang="fr-FR" sz="1600" dirty="0" smtClean="0">
                <a:hlinkClick r:id="rId8"/>
              </a:rPr>
              <a:t>uick </a:t>
            </a:r>
            <a:r>
              <a:rPr lang="fr-FR" sz="1600" dirty="0">
                <a:hlinkClick r:id="rId8"/>
              </a:rPr>
              <a:t>U</a:t>
            </a:r>
            <a:r>
              <a:rPr lang="fr-FR" sz="1600" dirty="0" smtClean="0">
                <a:hlinkClick r:id="rId8"/>
              </a:rPr>
              <a:t>ser Guide</a:t>
            </a:r>
            <a:endParaRPr lang="fr-FR" sz="1600" dirty="0" smtClean="0"/>
          </a:p>
          <a:p>
            <a:pPr lvl="1"/>
            <a:r>
              <a:rPr lang="fr-FR" sz="1600" dirty="0" smtClean="0">
                <a:hlinkClick r:id="rId9"/>
              </a:rPr>
              <a:t>NEW! Personal Needs Profile</a:t>
            </a:r>
            <a:r>
              <a:rPr lang="fr-FR" sz="1600" dirty="0" smtClean="0"/>
              <a:t> and </a:t>
            </a:r>
            <a:r>
              <a:rPr lang="fr-FR" sz="1600" dirty="0" smtClean="0">
                <a:hlinkClick r:id="rId10"/>
              </a:rPr>
              <a:t>NEW! Personal Needs Profile Webinar </a:t>
            </a:r>
            <a:endParaRPr lang="fr-FR" sz="1600" dirty="0" smtClean="0"/>
          </a:p>
          <a:p>
            <a:pPr lvl="1"/>
            <a:r>
              <a:rPr lang="en-US" sz="1600" dirty="0" smtClean="0">
                <a:hlinkClick r:id="rId11"/>
              </a:rPr>
              <a:t>Updated </a:t>
            </a:r>
            <a:r>
              <a:rPr lang="en-US" sz="1600" dirty="0">
                <a:hlinkClick r:id="rId11"/>
              </a:rPr>
              <a:t>Limited English Proficiency documentation </a:t>
            </a:r>
            <a:r>
              <a:rPr lang="en-US" sz="1600" dirty="0" smtClean="0"/>
              <a:t> and </a:t>
            </a:r>
            <a:r>
              <a:rPr lang="en-US" sz="1600" dirty="0" smtClean="0">
                <a:hlinkClick r:id="rId12"/>
              </a:rPr>
              <a:t>NEW! LEP Webinar</a:t>
            </a:r>
            <a:endParaRPr lang="en-US" sz="1600" dirty="0"/>
          </a:p>
          <a:p>
            <a:pPr lvl="1"/>
            <a:endParaRPr lang="en-US" sz="1600" dirty="0" smtClean="0"/>
          </a:p>
          <a:p>
            <a:pPr marL="0" indent="0">
              <a:buNone/>
            </a:pPr>
            <a:endParaRPr lang="en-US" sz="1600" dirty="0" smtClean="0"/>
          </a:p>
          <a:p>
            <a:pPr marL="0" indent="0">
              <a:buNone/>
            </a:pPr>
            <a:endParaRPr lang="en-US" sz="1600" dirty="0"/>
          </a:p>
          <a:p>
            <a:endParaRPr lang="en-US" sz="1600" dirty="0" smtClean="0"/>
          </a:p>
          <a:p>
            <a:pPr marL="0" indent="0">
              <a:buNone/>
            </a:pPr>
            <a:endParaRPr lang="en-US" sz="1600" dirty="0"/>
          </a:p>
          <a:p>
            <a:pPr marL="0" indent="0">
              <a:buNone/>
            </a:pPr>
            <a:endParaRPr lang="en-US" sz="1600" dirty="0" smtClean="0"/>
          </a:p>
        </p:txBody>
      </p:sp>
      <p:sp>
        <p:nvSpPr>
          <p:cNvPr id="6" name="Title 1"/>
          <p:cNvSpPr>
            <a:spLocks noGrp="1"/>
          </p:cNvSpPr>
          <p:nvPr>
            <p:ph type="title"/>
          </p:nvPr>
        </p:nvSpPr>
        <p:spPr/>
        <p:txBody>
          <a:bodyPr>
            <a:noAutofit/>
          </a:bodyPr>
          <a:lstStyle/>
          <a:p>
            <a:r>
              <a:rPr lang="en-US" dirty="0" smtClean="0">
                <a:latin typeface="Chalkduster"/>
                <a:cs typeface="Chalkduster"/>
              </a:rPr>
              <a:t>Preparing for the Test: District Supports</a:t>
            </a:r>
            <a:endParaRPr lang="en-US" dirty="0">
              <a:latin typeface="Chalkduster"/>
              <a:cs typeface="Chalkduster"/>
            </a:endParaRPr>
          </a:p>
        </p:txBody>
      </p:sp>
    </p:spTree>
    <p:extLst>
      <p:ext uri="{BB962C8B-B14F-4D97-AF65-F5344CB8AC3E}">
        <p14:creationId xmlns:p14="http://schemas.microsoft.com/office/powerpoint/2010/main" val="670217492"/>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fld id="{79BA4B8F-8B3F-4B52-9164-AF2CA95F68ED}" type="slidenum">
              <a:rPr lang="en-US" smtClean="0"/>
              <a:pPr/>
              <a:t>40</a:t>
            </a:fld>
            <a:endParaRPr lang="en-US" dirty="0"/>
          </a:p>
        </p:txBody>
      </p:sp>
      <p:sp>
        <p:nvSpPr>
          <p:cNvPr id="4" name="Footer Placeholder 3"/>
          <p:cNvSpPr>
            <a:spLocks noGrp="1"/>
          </p:cNvSpPr>
          <p:nvPr>
            <p:ph type="ftr" sz="quarter" idx="3"/>
          </p:nvPr>
        </p:nvSpPr>
        <p:spPr/>
        <p:txBody>
          <a:bodyPr/>
          <a:lstStyle/>
          <a:p>
            <a:r>
              <a:rPr lang="en-US" smtClean="0"/>
              <a:t>Louisiana Believes</a:t>
            </a:r>
            <a:endParaRPr lang="en-US" dirty="0"/>
          </a:p>
        </p:txBody>
      </p:sp>
      <p:sp>
        <p:nvSpPr>
          <p:cNvPr id="5" name="Content Placeholder 4"/>
          <p:cNvSpPr>
            <a:spLocks noGrp="1"/>
          </p:cNvSpPr>
          <p:nvPr>
            <p:ph sz="quarter" idx="10"/>
          </p:nvPr>
        </p:nvSpPr>
        <p:spPr>
          <a:xfrm>
            <a:off x="152400" y="1219200"/>
            <a:ext cx="8839200" cy="5181600"/>
          </a:xfrm>
        </p:spPr>
        <p:txBody>
          <a:bodyPr>
            <a:normAutofit/>
          </a:bodyPr>
          <a:lstStyle/>
          <a:p>
            <a:pPr marL="0" indent="0">
              <a:buNone/>
            </a:pPr>
            <a:r>
              <a:rPr lang="en-US" sz="1600" b="1" dirty="0" smtClean="0"/>
              <a:t>Eligible and ineligible costs include, but may not be limited to:</a:t>
            </a:r>
          </a:p>
          <a:p>
            <a:pPr marL="0" indent="0">
              <a:buNone/>
            </a:pP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595385511"/>
              </p:ext>
            </p:extLst>
          </p:nvPr>
        </p:nvGraphicFramePr>
        <p:xfrm>
          <a:off x="304800" y="1981200"/>
          <a:ext cx="8534400" cy="3653810"/>
        </p:xfrm>
        <a:graphic>
          <a:graphicData uri="http://schemas.openxmlformats.org/drawingml/2006/table">
            <a:tbl>
              <a:tblPr firstRow="1" bandRow="1">
                <a:tableStyleId>{5C22544A-7EE6-4342-B048-85BDC9FD1C3A}</a:tableStyleId>
              </a:tblPr>
              <a:tblGrid>
                <a:gridCol w="4267200"/>
                <a:gridCol w="4267200"/>
              </a:tblGrid>
              <a:tr h="445750">
                <a:tc>
                  <a:txBody>
                    <a:bodyPr/>
                    <a:lstStyle/>
                    <a:p>
                      <a:pPr algn="ctr"/>
                      <a:r>
                        <a:rPr lang="en-US" sz="1600" dirty="0" smtClean="0"/>
                        <a:t>Eligible</a:t>
                      </a:r>
                      <a:endParaRPr lang="en-US" sz="1600" dirty="0"/>
                    </a:p>
                  </a:txBody>
                  <a:tcPr/>
                </a:tc>
                <a:tc>
                  <a:txBody>
                    <a:bodyPr/>
                    <a:lstStyle/>
                    <a:p>
                      <a:pPr algn="ctr"/>
                      <a:r>
                        <a:rPr lang="en-US" sz="1600" dirty="0" smtClean="0"/>
                        <a:t>Ineligible</a:t>
                      </a:r>
                      <a:endParaRPr lang="en-US" sz="1600" dirty="0"/>
                    </a:p>
                  </a:txBody>
                  <a:tcPr/>
                </a:tc>
              </a:tr>
              <a:tr h="6210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One-to-one nursing services and paraprofessional support</a:t>
                      </a:r>
                    </a:p>
                  </a:txBody>
                  <a:tcPr/>
                </a:tc>
                <a:tc>
                  <a:txBody>
                    <a:bodyPr/>
                    <a:lstStyle/>
                    <a:p>
                      <a:r>
                        <a:rPr lang="en-US" sz="1600" kern="1200" dirty="0" smtClean="0">
                          <a:solidFill>
                            <a:schemeClr val="dk1"/>
                          </a:solidFill>
                          <a:effectLst/>
                          <a:latin typeface="+mn-lt"/>
                          <a:ea typeface="+mn-ea"/>
                          <a:cs typeface="+mn-cs"/>
                        </a:rPr>
                        <a:t>Basic costs of the classroom, such as materials and supplies, and routine transportation</a:t>
                      </a:r>
                      <a:endParaRPr lang="en-US" sz="1600" dirty="0"/>
                    </a:p>
                  </a:txBody>
                  <a:tcPr/>
                </a:tc>
              </a:tr>
              <a:tr h="8391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Special transportation and/or special transportation aide</a:t>
                      </a:r>
                    </a:p>
                  </a:txBody>
                  <a:tcPr/>
                </a:tc>
                <a:tc>
                  <a:txBody>
                    <a:bodyPr/>
                    <a:lstStyle/>
                    <a:p>
                      <a:r>
                        <a:rPr lang="en-US" sz="1600" kern="1200" dirty="0" smtClean="0">
                          <a:solidFill>
                            <a:schemeClr val="dk1"/>
                          </a:solidFill>
                          <a:effectLst/>
                          <a:latin typeface="+mn-lt"/>
                          <a:ea typeface="+mn-ea"/>
                          <a:cs typeface="+mn-cs"/>
                        </a:rPr>
                        <a:t>Legal fees, court costs or other costs associated with a cause of action brought on behalf of a student with a disability to ensure a FAPE</a:t>
                      </a:r>
                      <a:endParaRPr lang="en-US" sz="1600" dirty="0"/>
                    </a:p>
                  </a:txBody>
                  <a:tcPr/>
                </a:tc>
              </a:tr>
              <a:tr h="924896">
                <a:tc>
                  <a:txBody>
                    <a:bodyPr/>
                    <a:lstStyle/>
                    <a:p>
                      <a:pPr lvl="0"/>
                      <a:r>
                        <a:rPr lang="en-US" sz="1600" kern="1200" dirty="0" smtClean="0">
                          <a:solidFill>
                            <a:schemeClr val="dk1"/>
                          </a:solidFill>
                          <a:effectLst/>
                          <a:latin typeface="+mn-lt"/>
                          <a:ea typeface="+mn-ea"/>
                          <a:cs typeface="+mn-cs"/>
                        </a:rPr>
                        <a:t>Specialized equipment or training such as wheelchair</a:t>
                      </a:r>
                      <a:r>
                        <a:rPr lang="en-US" sz="1600" kern="1200" baseline="0" dirty="0" smtClean="0">
                          <a:solidFill>
                            <a:schemeClr val="dk1"/>
                          </a:solidFill>
                          <a:effectLst/>
                          <a:latin typeface="+mn-lt"/>
                          <a:ea typeface="+mn-ea"/>
                          <a:cs typeface="+mn-cs"/>
                        </a:rPr>
                        <a:t>s, assistive technology, or specialized equipment</a:t>
                      </a:r>
                      <a:endParaRPr lang="en-US" sz="1600" kern="1200" dirty="0" smtClean="0">
                        <a:solidFill>
                          <a:schemeClr val="dk1"/>
                        </a:solidFill>
                        <a:effectLst/>
                        <a:latin typeface="+mn-lt"/>
                        <a:ea typeface="+mn-ea"/>
                        <a:cs typeface="+mn-cs"/>
                      </a:endParaRPr>
                    </a:p>
                  </a:txBody>
                  <a:tcPr/>
                </a:tc>
                <a:tc>
                  <a:txBody>
                    <a:bodyPr/>
                    <a:lstStyle/>
                    <a:p>
                      <a:r>
                        <a:rPr lang="en-US" sz="1600" i="0" kern="1200" dirty="0" smtClean="0">
                          <a:solidFill>
                            <a:schemeClr val="dk1"/>
                          </a:solidFill>
                          <a:effectLst/>
                          <a:latin typeface="+mn-lt"/>
                          <a:ea typeface="+mn-ea"/>
                          <a:cs typeface="+mn-cs"/>
                        </a:rPr>
                        <a:t>Costs that otherwise would be reimbursed as medical assistance for a child with a disability under the State Medicaid program </a:t>
                      </a:r>
                      <a:endParaRPr lang="en-US" sz="1600" i="0" dirty="0"/>
                    </a:p>
                  </a:txBody>
                  <a:tcPr/>
                </a:tc>
              </a:tr>
              <a:tr h="6743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Related services, such as occupational therapy, physical therapy, speech-language pathology, etc.</a:t>
                      </a:r>
                    </a:p>
                  </a:txBody>
                  <a:tcPr/>
                </a:tc>
                <a:tc>
                  <a:txBody>
                    <a:bodyPr/>
                    <a:lstStyle/>
                    <a:p>
                      <a:endParaRPr lang="en-US" sz="1600" dirty="0"/>
                    </a:p>
                  </a:txBody>
                  <a:tcPr/>
                </a:tc>
              </a:tr>
            </a:tbl>
          </a:graphicData>
        </a:graphic>
      </p:graphicFrame>
      <p:sp>
        <p:nvSpPr>
          <p:cNvPr id="7" name="Rectangle 6"/>
          <p:cNvSpPr/>
          <p:nvPr/>
        </p:nvSpPr>
        <p:spPr>
          <a:xfrm>
            <a:off x="228600" y="6019800"/>
            <a:ext cx="4289944" cy="369332"/>
          </a:xfrm>
          <a:prstGeom prst="rect">
            <a:avLst/>
          </a:prstGeom>
        </p:spPr>
        <p:txBody>
          <a:bodyPr wrap="none">
            <a:spAutoFit/>
          </a:bodyPr>
          <a:lstStyle/>
          <a:p>
            <a:r>
              <a:rPr lang="en-US" dirty="0"/>
              <a:t>Contact </a:t>
            </a:r>
            <a:r>
              <a:rPr lang="en-US" dirty="0">
                <a:hlinkClick r:id="rId2"/>
              </a:rPr>
              <a:t>Nancy.Hicks@la.gov</a:t>
            </a:r>
            <a:r>
              <a:rPr lang="en-US" dirty="0"/>
              <a:t> with questions </a:t>
            </a:r>
          </a:p>
        </p:txBody>
      </p:sp>
      <p:sp>
        <p:nvSpPr>
          <p:cNvPr id="8" name="Title 1"/>
          <p:cNvSpPr txBox="1">
            <a:spLocks/>
          </p:cNvSpPr>
          <p:nvPr/>
        </p:nvSpPr>
        <p:spPr>
          <a:xfrm>
            <a:off x="31044" y="11289"/>
            <a:ext cx="9144000" cy="1066800"/>
          </a:xfrm>
          <a:prstGeom prst="rect">
            <a:avLst/>
          </a:prstGeom>
        </p:spPr>
        <p:txBody>
          <a:bodyPr anchor="ctr"/>
          <a:lstStyle>
            <a:lvl1pPr algn="ctr" defTabSz="914400" rtl="0" eaLnBrk="1" latinLnBrk="0" hangingPunct="1">
              <a:spcBef>
                <a:spcPct val="0"/>
              </a:spcBef>
              <a:buNone/>
              <a:defRPr sz="3000" kern="1200">
                <a:solidFill>
                  <a:schemeClr val="bg1"/>
                </a:solidFill>
                <a:latin typeface="Chalkduster" pitchFamily="66" charset="0"/>
                <a:ea typeface="+mj-ea"/>
                <a:cs typeface="+mj-cs"/>
              </a:defRPr>
            </a:lvl1pPr>
          </a:lstStyle>
          <a:p>
            <a:r>
              <a:rPr lang="en-US" dirty="0" smtClean="0">
                <a:latin typeface="Chalkduster"/>
                <a:cs typeface="Chalkduster"/>
              </a:rPr>
              <a:t>Eligible vs. Ineligible High Costs</a:t>
            </a:r>
            <a:endParaRPr lang="en-US" dirty="0">
              <a:latin typeface="Chalkduster"/>
              <a:cs typeface="Chalkduster"/>
            </a:endParaRPr>
          </a:p>
        </p:txBody>
      </p:sp>
    </p:spTree>
    <p:extLst>
      <p:ext uri="{BB962C8B-B14F-4D97-AF65-F5344CB8AC3E}">
        <p14:creationId xmlns:p14="http://schemas.microsoft.com/office/powerpoint/2010/main" val="233202579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smtClean="0"/>
              <a:t>Grant Opportunity:</a:t>
            </a:r>
            <a:br>
              <a:rPr lang="en-US" dirty="0" smtClean="0"/>
            </a:br>
            <a:r>
              <a:rPr lang="en-US" dirty="0" smtClean="0"/>
              <a:t>Math and Science Partnership Grants</a:t>
            </a:r>
            <a:endParaRPr lang="en-US" dirty="0"/>
          </a:p>
        </p:txBody>
      </p:sp>
      <p:sp>
        <p:nvSpPr>
          <p:cNvPr id="13" name="Footer Placeholder 12"/>
          <p:cNvSpPr>
            <a:spLocks noGrp="1"/>
          </p:cNvSpPr>
          <p:nvPr>
            <p:ph type="ftr" sz="quarter" idx="3"/>
          </p:nvPr>
        </p:nvSpPr>
        <p:spPr/>
        <p:txBody>
          <a:bodyPr/>
          <a:lstStyle/>
          <a:p>
            <a:r>
              <a:rPr lang="en-US" dirty="0" smtClean="0"/>
              <a:t>Louisiana Believes</a:t>
            </a:r>
            <a:endParaRPr lang="en-US" dirty="0"/>
          </a:p>
        </p:txBody>
      </p:sp>
      <p:sp>
        <p:nvSpPr>
          <p:cNvPr id="14" name="Slide Number Placeholder 13"/>
          <p:cNvSpPr>
            <a:spLocks noGrp="1"/>
          </p:cNvSpPr>
          <p:nvPr>
            <p:ph type="sldNum" sz="quarter" idx="4"/>
          </p:nvPr>
        </p:nvSpPr>
        <p:spPr/>
        <p:txBody>
          <a:bodyPr/>
          <a:lstStyle/>
          <a:p>
            <a:fld id="{79BA4B8F-8B3F-4B52-9164-AF2CA95F68ED}" type="slidenum">
              <a:rPr lang="en-US" smtClean="0"/>
              <a:pPr/>
              <a:t>41</a:t>
            </a:fld>
            <a:endParaRPr lang="en-US" dirty="0"/>
          </a:p>
        </p:txBody>
      </p:sp>
      <p:sp>
        <p:nvSpPr>
          <p:cNvPr id="6" name="Content Placeholder 6"/>
          <p:cNvSpPr txBox="1">
            <a:spLocks noGrp="1"/>
          </p:cNvSpPr>
          <p:nvPr>
            <p:ph sz="quarter" idx="10"/>
          </p:nvPr>
        </p:nvSpPr>
        <p:spPr>
          <a:xfrm>
            <a:off x="237066" y="1524000"/>
            <a:ext cx="8898467" cy="2357568"/>
          </a:xfrm>
          <a:prstGeom prst="rect">
            <a:avLst/>
          </a:prstGeom>
          <a:noFill/>
        </p:spPr>
        <p:txBody>
          <a:bodyPr wrap="square" rtlCol="0">
            <a:spAutoFit/>
          </a:bodyPr>
          <a:lstStyle/>
          <a:p>
            <a:pPr>
              <a:spcBef>
                <a:spcPts val="0"/>
              </a:spcBef>
            </a:pPr>
            <a:r>
              <a:rPr lang="en-US" sz="1600" dirty="0" smtClean="0"/>
              <a:t>The Math and Science Partnership Grants support systemic professional development projects </a:t>
            </a:r>
            <a:r>
              <a:rPr lang="en-US" sz="1600" dirty="0"/>
              <a:t>that improve teaching skills </a:t>
            </a:r>
            <a:r>
              <a:rPr lang="en-US" sz="1600" dirty="0" smtClean="0"/>
              <a:t>and increase math and science content knowledge for teachers.</a:t>
            </a:r>
          </a:p>
          <a:p>
            <a:pPr>
              <a:spcBef>
                <a:spcPts val="0"/>
              </a:spcBef>
            </a:pPr>
            <a:r>
              <a:rPr lang="en-US" sz="1600" dirty="0" smtClean="0"/>
              <a:t>This grant opportunity is open to high-need LEAs that partner with the math, science, and/or engineering departments at Institutes of Higher Education.</a:t>
            </a:r>
          </a:p>
          <a:p>
            <a:pPr>
              <a:spcBef>
                <a:spcPts val="0"/>
              </a:spcBef>
            </a:pPr>
            <a:r>
              <a:rPr lang="en-US" sz="1600" dirty="0" smtClean="0"/>
              <a:t>The application for new projects will be released via the weekly district newsletter on Tuesday, December 16, 2014.</a:t>
            </a:r>
          </a:p>
          <a:p>
            <a:pPr>
              <a:spcBef>
                <a:spcPts val="0"/>
              </a:spcBef>
            </a:pPr>
            <a:r>
              <a:rPr lang="en-US" sz="1600" dirty="0" smtClean="0"/>
              <a:t>The deadline to apply is Friday, February 27, 2015.</a:t>
            </a:r>
            <a:endParaRPr lang="en-US" sz="1600" dirty="0"/>
          </a:p>
          <a:p>
            <a:pPr>
              <a:spcBef>
                <a:spcPts val="0"/>
              </a:spcBef>
            </a:pPr>
            <a:r>
              <a:rPr lang="en-US" sz="1600" dirty="0" smtClean="0"/>
              <a:t>For more information contact  John Hanley at </a:t>
            </a:r>
            <a:r>
              <a:rPr lang="en-US" sz="1600" dirty="0" smtClean="0">
                <a:hlinkClick r:id="rId2"/>
              </a:rPr>
              <a:t>John.Hanley@la.gov</a:t>
            </a:r>
            <a:r>
              <a:rPr lang="en-US" sz="1600" dirty="0" smtClean="0"/>
              <a:t>.</a:t>
            </a:r>
            <a:endParaRPr lang="en-US" sz="1600" dirty="0"/>
          </a:p>
          <a:p>
            <a:pPr marL="0" indent="0">
              <a:buNone/>
            </a:pPr>
            <a:endParaRPr lang="en-US" sz="1600" dirty="0" smtClean="0"/>
          </a:p>
        </p:txBody>
      </p:sp>
    </p:spTree>
    <p:extLst>
      <p:ext uri="{BB962C8B-B14F-4D97-AF65-F5344CB8AC3E}">
        <p14:creationId xmlns:p14="http://schemas.microsoft.com/office/powerpoint/2010/main" val="2009324192"/>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11"/>
          <p:cNvSpPr>
            <a:spLocks noGrp="1"/>
          </p:cNvSpPr>
          <p:nvPr>
            <p:ph sz="quarter" idx="10"/>
          </p:nvPr>
        </p:nvSpPr>
        <p:spPr>
          <a:xfrm>
            <a:off x="152400" y="1143000"/>
            <a:ext cx="8839200" cy="5105400"/>
          </a:xfrm>
        </p:spPr>
        <p:txBody>
          <a:bodyPr>
            <a:noAutofit/>
          </a:bodyPr>
          <a:lstStyle/>
          <a:p>
            <a:pPr marL="754063" lvl="2" indent="-514350">
              <a:buFont typeface="+mj-lt"/>
              <a:buAutoNum type="romanUcPeriod"/>
            </a:pPr>
            <a:r>
              <a:rPr lang="en-US" sz="1400" dirty="0" smtClean="0"/>
              <a:t>Academic Support</a:t>
            </a:r>
          </a:p>
          <a:p>
            <a:pPr marL="1670050" lvl="3" indent="-514350">
              <a:buFont typeface="+mj-lt"/>
              <a:buAutoNum type="alphaLcPeriod"/>
            </a:pPr>
            <a:r>
              <a:rPr lang="en-US" sz="1400" dirty="0" smtClean="0"/>
              <a:t>Assessment</a:t>
            </a:r>
          </a:p>
          <a:p>
            <a:pPr marL="2127250" lvl="4" indent="-514350">
              <a:buFont typeface="+mj-lt"/>
              <a:buAutoNum type="romanLcPeriod"/>
            </a:pPr>
            <a:r>
              <a:rPr lang="en-US" sz="1400" b="1" dirty="0" smtClean="0"/>
              <a:t>Review</a:t>
            </a:r>
            <a:r>
              <a:rPr lang="en-US" sz="1400" dirty="0" smtClean="0"/>
              <a:t> </a:t>
            </a:r>
            <a:r>
              <a:rPr lang="en-US" sz="1400" dirty="0"/>
              <a:t>and share information on the new PARCC assessment supports to be released next week: </a:t>
            </a:r>
            <a:r>
              <a:rPr lang="en-US" sz="1400" dirty="0">
                <a:hlinkClick r:id="rId3"/>
              </a:rPr>
              <a:t>Readiness Checklist </a:t>
            </a:r>
            <a:r>
              <a:rPr lang="en-US" sz="1400" dirty="0"/>
              <a:t>and </a:t>
            </a:r>
            <a:r>
              <a:rPr lang="en-US" sz="1400" dirty="0">
                <a:hlinkClick r:id="rId4"/>
              </a:rPr>
              <a:t>Parent Packet for Districts. </a:t>
            </a:r>
            <a:endParaRPr lang="en-US" sz="1400" dirty="0" smtClean="0"/>
          </a:p>
          <a:p>
            <a:pPr marL="2127250" lvl="4" indent="-514350">
              <a:buFont typeface="+mj-lt"/>
              <a:buAutoNum type="romanLcPeriod"/>
            </a:pPr>
            <a:r>
              <a:rPr lang="en-US" sz="1400" b="1" dirty="0" smtClean="0"/>
              <a:t>Continue</a:t>
            </a:r>
            <a:r>
              <a:rPr lang="en-US" sz="1400" dirty="0" smtClean="0"/>
              <a:t> </a:t>
            </a:r>
            <a:r>
              <a:rPr lang="en-US" sz="1400" dirty="0"/>
              <a:t>to take advantage of the existing PARCC resources and tools and please share these with teachers: office hours, webinars, and </a:t>
            </a:r>
            <a:r>
              <a:rPr lang="en-US" sz="1400" dirty="0">
                <a:hlinkClick r:id="rId5"/>
              </a:rPr>
              <a:t>FAQs</a:t>
            </a:r>
            <a:r>
              <a:rPr lang="en-US" sz="1400" dirty="0"/>
              <a:t>. </a:t>
            </a:r>
            <a:endParaRPr lang="en-US" sz="1400" dirty="0" smtClean="0"/>
          </a:p>
          <a:p>
            <a:pPr marL="2127250" lvl="4" indent="-514350">
              <a:buFont typeface="+mj-lt"/>
              <a:buAutoNum type="romanLcPeriod"/>
            </a:pPr>
            <a:r>
              <a:rPr lang="en-US" sz="1400" b="1" dirty="0" smtClean="0"/>
              <a:t>Ensure </a:t>
            </a:r>
            <a:r>
              <a:rPr lang="en-US" sz="1400" dirty="0"/>
              <a:t>IEPs, IAPs, LEP and Personal Needs Profiles (PNPs) are updated for all students at least 30 days prior to </a:t>
            </a:r>
            <a:r>
              <a:rPr lang="en-US" sz="1400" dirty="0" smtClean="0"/>
              <a:t>assessment.</a:t>
            </a:r>
          </a:p>
          <a:p>
            <a:pPr marL="2127250" lvl="4" indent="-514350">
              <a:buFont typeface="+mj-lt"/>
              <a:buAutoNum type="romanLcPeriod"/>
            </a:pPr>
            <a:r>
              <a:rPr lang="en-US" sz="1400" b="1" dirty="0" smtClean="0"/>
              <a:t>Submit </a:t>
            </a:r>
            <a:r>
              <a:rPr lang="en-US" sz="1400" dirty="0"/>
              <a:t>the ACT and </a:t>
            </a:r>
            <a:r>
              <a:rPr lang="en-US" sz="1400" dirty="0" err="1"/>
              <a:t>WorkKeys</a:t>
            </a:r>
            <a:r>
              <a:rPr lang="en-US" sz="1400" dirty="0"/>
              <a:t> Cooperative Endeavor Agreement found in the </a:t>
            </a:r>
            <a:r>
              <a:rPr lang="en-US" sz="1400" u="sng" dirty="0">
                <a:hlinkClick r:id="rId6"/>
              </a:rPr>
              <a:t>Assessment Library</a:t>
            </a:r>
            <a:r>
              <a:rPr lang="en-US" sz="1400" u="sng" dirty="0"/>
              <a:t>.</a:t>
            </a:r>
            <a:r>
              <a:rPr lang="en-US" sz="1400" dirty="0"/>
              <a:t> </a:t>
            </a:r>
            <a:endParaRPr lang="en-US" sz="1400" dirty="0" smtClean="0"/>
          </a:p>
          <a:p>
            <a:pPr marL="2127250" lvl="4" indent="-514350">
              <a:buFont typeface="+mj-lt"/>
              <a:buAutoNum type="romanLcPeriod"/>
            </a:pPr>
            <a:r>
              <a:rPr lang="en-US" sz="1400" b="1" dirty="0" smtClean="0"/>
              <a:t>Join </a:t>
            </a:r>
            <a:r>
              <a:rPr lang="en-US" sz="1400" dirty="0"/>
              <a:t>the </a:t>
            </a:r>
            <a:r>
              <a:rPr lang="en-US" sz="1400" dirty="0">
                <a:solidFill>
                  <a:prstClr val="black"/>
                </a:solidFill>
                <a:hlinkClick r:id="rId7"/>
              </a:rPr>
              <a:t>Test Security Webinar</a:t>
            </a:r>
            <a:r>
              <a:rPr lang="en-US" sz="1400" dirty="0">
                <a:solidFill>
                  <a:prstClr val="black"/>
                </a:solidFill>
              </a:rPr>
              <a:t> on Friday, December 12</a:t>
            </a:r>
            <a:r>
              <a:rPr lang="en-US" sz="1400" baseline="30000" dirty="0">
                <a:solidFill>
                  <a:prstClr val="black"/>
                </a:solidFill>
              </a:rPr>
              <a:t>th</a:t>
            </a:r>
            <a:r>
              <a:rPr lang="en-US" sz="1400" dirty="0">
                <a:solidFill>
                  <a:prstClr val="black"/>
                </a:solidFill>
              </a:rPr>
              <a:t> to learn more about the useful tool that outlines irregularities in test administration. </a:t>
            </a:r>
            <a:endParaRPr lang="en-US" sz="1400" dirty="0" smtClean="0"/>
          </a:p>
          <a:p>
            <a:pPr marL="1670050" lvl="3" indent="-514350">
              <a:buFont typeface="+mj-lt"/>
              <a:buAutoNum type="alphaLcPeriod"/>
            </a:pPr>
            <a:r>
              <a:rPr lang="en-US" sz="1400" dirty="0" smtClean="0"/>
              <a:t>Curriculum</a:t>
            </a:r>
          </a:p>
          <a:p>
            <a:pPr marL="2127250" lvl="4" indent="-514350">
              <a:buFont typeface="+mj-lt"/>
              <a:buAutoNum type="romanLcPeriod"/>
            </a:pPr>
            <a:r>
              <a:rPr lang="en-US" sz="1400" dirty="0" smtClean="0">
                <a:hlinkClick r:id="rId8"/>
              </a:rPr>
              <a:t>Register</a:t>
            </a:r>
            <a:r>
              <a:rPr lang="en-US" sz="1400" dirty="0" smtClean="0"/>
              <a:t> </a:t>
            </a:r>
            <a:r>
              <a:rPr lang="en-US" sz="1400" dirty="0"/>
              <a:t>for the </a:t>
            </a:r>
            <a:r>
              <a:rPr lang="en-US" sz="1400" b="1" dirty="0"/>
              <a:t>Supervisor Collaboration Meetings</a:t>
            </a:r>
            <a:r>
              <a:rPr lang="en-US" sz="1400" dirty="0"/>
              <a:t>. </a:t>
            </a:r>
            <a:endParaRPr lang="en-US" sz="1400" dirty="0" smtClean="0"/>
          </a:p>
          <a:p>
            <a:pPr marL="2127250" lvl="4" indent="-514350">
              <a:buFont typeface="+mj-lt"/>
              <a:buAutoNum type="romanLcPeriod"/>
            </a:pPr>
            <a:r>
              <a:rPr lang="en-US" sz="1400" dirty="0" smtClean="0"/>
              <a:t>Make </a:t>
            </a:r>
            <a:r>
              <a:rPr lang="en-US" sz="1400" dirty="0"/>
              <a:t>sure your teachers are aware of and are using the </a:t>
            </a:r>
            <a:r>
              <a:rPr lang="en-US" sz="1400" b="1" dirty="0"/>
              <a:t>new </a:t>
            </a:r>
            <a:r>
              <a:rPr lang="en-US" sz="1400" b="1" u="sng" dirty="0">
                <a:hlinkClick r:id="rId9"/>
              </a:rPr>
              <a:t>EAGLE</a:t>
            </a:r>
            <a:r>
              <a:rPr lang="en-US" sz="1400" b="1" dirty="0"/>
              <a:t> content </a:t>
            </a:r>
            <a:r>
              <a:rPr lang="en-US" sz="1400" dirty="0"/>
              <a:t>released in </a:t>
            </a:r>
            <a:r>
              <a:rPr lang="en-US" sz="1400" dirty="0" smtClean="0"/>
              <a:t>November.</a:t>
            </a:r>
          </a:p>
          <a:p>
            <a:pPr marL="2127250" lvl="4" indent="-514350">
              <a:buFont typeface="+mj-lt"/>
              <a:buAutoNum type="romanLcPeriod"/>
            </a:pPr>
            <a:r>
              <a:rPr lang="en-US" sz="1400" dirty="0" smtClean="0"/>
              <a:t>Ensure </a:t>
            </a:r>
            <a:r>
              <a:rPr lang="en-US" sz="1400" dirty="0"/>
              <a:t>teachers are aware of and are using the </a:t>
            </a:r>
            <a:r>
              <a:rPr lang="en-US" sz="1400" b="1" dirty="0">
                <a:hlinkClick r:id="rId10"/>
              </a:rPr>
              <a:t>new science and social studies tasks</a:t>
            </a:r>
            <a:r>
              <a:rPr lang="en-US" sz="1400" dirty="0">
                <a:hlinkClick r:id="rId10"/>
              </a:rPr>
              <a:t> </a:t>
            </a:r>
            <a:r>
              <a:rPr lang="en-US" sz="1400" dirty="0"/>
              <a:t>to enhance instruction and </a:t>
            </a:r>
            <a:r>
              <a:rPr lang="en-US" sz="1400" dirty="0" smtClean="0"/>
              <a:t>assessment.</a:t>
            </a:r>
          </a:p>
          <a:p>
            <a:pPr marL="2127250" lvl="4" indent="-514350">
              <a:buFont typeface="+mj-lt"/>
              <a:buAutoNum type="romanLcPeriod"/>
            </a:pPr>
            <a:r>
              <a:rPr lang="en-US" sz="1400" dirty="0" smtClean="0"/>
              <a:t>Encourage </a:t>
            </a:r>
            <a:r>
              <a:rPr lang="en-US" sz="1400" dirty="0"/>
              <a:t>your Teacher Leaders to register for the January and March </a:t>
            </a:r>
            <a:r>
              <a:rPr lang="en-US" sz="1400" b="1" dirty="0"/>
              <a:t>Teacher Leader Collaboration Events</a:t>
            </a:r>
            <a:r>
              <a:rPr lang="en-US" sz="1400" dirty="0" smtClean="0"/>
              <a:t>.</a:t>
            </a:r>
          </a:p>
          <a:p>
            <a:pPr marL="1670050" lvl="3" indent="-514350">
              <a:buFont typeface="+mj-lt"/>
              <a:buAutoNum type="alphaLcPeriod"/>
            </a:pPr>
            <a:r>
              <a:rPr lang="en-US" sz="1400" dirty="0" smtClean="0"/>
              <a:t>Accountability: District Supports – review updated resources included </a:t>
            </a:r>
            <a:r>
              <a:rPr lang="en-US" sz="1400" dirty="0" smtClean="0">
                <a:hlinkClick r:id="rId11" action="ppaction://hlinksldjump"/>
              </a:rPr>
              <a:t>here</a:t>
            </a:r>
            <a:endParaRPr lang="en-US" sz="1400" dirty="0" smtClean="0"/>
          </a:p>
          <a:p>
            <a:pPr marL="754063" lvl="2" indent="-514350">
              <a:buFont typeface="+mj-lt"/>
              <a:buAutoNum type="romanUcPeriod"/>
            </a:pPr>
            <a:r>
              <a:rPr lang="en-US" sz="1400" dirty="0" smtClean="0"/>
              <a:t>Early Childhood - Contact your network deputy to schedule an interview for cohort 3</a:t>
            </a:r>
            <a:endParaRPr lang="en-US" sz="1400" dirty="0"/>
          </a:p>
        </p:txBody>
      </p:sp>
      <p:sp>
        <p:nvSpPr>
          <p:cNvPr id="13" name="Footer Placeholder 12"/>
          <p:cNvSpPr>
            <a:spLocks noGrp="1"/>
          </p:cNvSpPr>
          <p:nvPr>
            <p:ph type="ftr" sz="quarter" idx="3"/>
          </p:nvPr>
        </p:nvSpPr>
        <p:spPr/>
        <p:txBody>
          <a:bodyPr/>
          <a:lstStyle/>
          <a:p>
            <a:r>
              <a:rPr lang="en-US" dirty="0" smtClean="0"/>
              <a:t>Louisiana Believes</a:t>
            </a:r>
            <a:endParaRPr lang="en-US" dirty="0"/>
          </a:p>
        </p:txBody>
      </p:sp>
      <p:sp>
        <p:nvSpPr>
          <p:cNvPr id="14" name="Slide Number Placeholder 13"/>
          <p:cNvSpPr>
            <a:spLocks noGrp="1"/>
          </p:cNvSpPr>
          <p:nvPr>
            <p:ph type="sldNum" sz="quarter" idx="4"/>
          </p:nvPr>
        </p:nvSpPr>
        <p:spPr/>
        <p:txBody>
          <a:bodyPr/>
          <a:lstStyle/>
          <a:p>
            <a:fld id="{79BA4B8F-8B3F-4B52-9164-AF2CA95F68ED}" type="slidenum">
              <a:rPr lang="en-US" smtClean="0"/>
              <a:pPr/>
              <a:t>42</a:t>
            </a:fld>
            <a:endParaRPr lang="en-US" dirty="0"/>
          </a:p>
        </p:txBody>
      </p:sp>
      <p:sp>
        <p:nvSpPr>
          <p:cNvPr id="2" name="Title 1"/>
          <p:cNvSpPr>
            <a:spLocks noGrp="1"/>
          </p:cNvSpPr>
          <p:nvPr>
            <p:ph type="title"/>
          </p:nvPr>
        </p:nvSpPr>
        <p:spPr/>
        <p:txBody>
          <a:bodyPr/>
          <a:lstStyle/>
          <a:p>
            <a:r>
              <a:rPr lang="en-US" dirty="0" smtClean="0">
                <a:latin typeface="Chalkduster"/>
                <a:cs typeface="Chalkduster"/>
              </a:rPr>
              <a:t>Next Steps (1/2)</a:t>
            </a:r>
            <a:endParaRPr lang="en-US" dirty="0">
              <a:latin typeface="Chalkduster"/>
              <a:cs typeface="Chalkduster"/>
            </a:endParaRPr>
          </a:p>
        </p:txBody>
      </p:sp>
    </p:spTree>
    <p:extLst>
      <p:ext uri="{BB962C8B-B14F-4D97-AF65-F5344CB8AC3E}">
        <p14:creationId xmlns:p14="http://schemas.microsoft.com/office/powerpoint/2010/main" val="2646118442"/>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11"/>
          <p:cNvSpPr>
            <a:spLocks noGrp="1"/>
          </p:cNvSpPr>
          <p:nvPr>
            <p:ph sz="quarter" idx="10"/>
          </p:nvPr>
        </p:nvSpPr>
        <p:spPr/>
        <p:txBody>
          <a:bodyPr>
            <a:noAutofit/>
          </a:bodyPr>
          <a:lstStyle/>
          <a:p>
            <a:pPr marL="754063" lvl="2" indent="-514350">
              <a:buFont typeface="+mj-lt"/>
              <a:buAutoNum type="romanUcPeriod"/>
            </a:pPr>
            <a:r>
              <a:rPr lang="en-US" sz="1400" dirty="0" smtClean="0"/>
              <a:t>Student Opportunities</a:t>
            </a:r>
          </a:p>
          <a:p>
            <a:pPr marL="1670050" lvl="3" indent="-514350">
              <a:buFont typeface="+mj-lt"/>
              <a:buAutoNum type="alphaLcPeriod"/>
            </a:pPr>
            <a:r>
              <a:rPr lang="en-US" sz="1400" dirty="0" smtClean="0"/>
              <a:t>Register for the Jumpstart Convention, which is on January 21</a:t>
            </a:r>
          </a:p>
          <a:p>
            <a:pPr marL="1670050" lvl="3" indent="-514350">
              <a:buFont typeface="+mj-lt"/>
              <a:buAutoNum type="alphaLcPeriod"/>
            </a:pPr>
            <a:r>
              <a:rPr lang="en-US" sz="1400" dirty="0" smtClean="0"/>
              <a:t>Register for Spring  Supplemental Course Allocation and webinars</a:t>
            </a:r>
          </a:p>
          <a:p>
            <a:pPr marL="754063" lvl="2" indent="-514350">
              <a:buFont typeface="+mj-lt"/>
              <a:buAutoNum type="romanUcPeriod"/>
            </a:pPr>
            <a:r>
              <a:rPr lang="en-US" sz="1400" dirty="0" smtClean="0"/>
              <a:t>Believe and Prepare - Access the Believe and Prepare application, due by January 30</a:t>
            </a:r>
          </a:p>
          <a:p>
            <a:pPr marL="754063" lvl="2" indent="-514350">
              <a:buFont typeface="+mj-lt"/>
              <a:buAutoNum type="romanUcPeriod"/>
            </a:pPr>
            <a:r>
              <a:rPr lang="en-US" sz="1400" dirty="0" smtClean="0"/>
              <a:t>District Budget Planning – Review the Financial Planning dashboard</a:t>
            </a:r>
          </a:p>
          <a:p>
            <a:pPr marL="754063" lvl="2" indent="-514350">
              <a:buFont typeface="+mj-lt"/>
              <a:buAutoNum type="romanUcPeriod"/>
            </a:pPr>
            <a:r>
              <a:rPr lang="en-US" sz="1400" dirty="0" smtClean="0"/>
              <a:t>Policy – Review deadlines for implementing Act 837 and 677 policy guidelines</a:t>
            </a:r>
          </a:p>
          <a:p>
            <a:pPr marL="754063" lvl="2" indent="-514350">
              <a:buFont typeface="+mj-lt"/>
              <a:buAutoNum type="romanUcPeriod"/>
            </a:pPr>
            <a:r>
              <a:rPr lang="en-US" sz="1400" dirty="0" smtClean="0"/>
              <a:t>Grants</a:t>
            </a:r>
          </a:p>
          <a:p>
            <a:pPr marL="1670050" lvl="3" indent="-514350">
              <a:buFont typeface="+mj-lt"/>
              <a:buAutoNum type="alphaLcPeriod"/>
            </a:pPr>
            <a:r>
              <a:rPr lang="en-US" sz="1400" dirty="0" smtClean="0"/>
              <a:t>Review Round 1 and Round 2 application deadlines for High Cost Services</a:t>
            </a:r>
          </a:p>
          <a:p>
            <a:pPr marL="1670050" lvl="3" indent="-514350">
              <a:buFont typeface="+mj-lt"/>
              <a:buAutoNum type="alphaLcPeriod"/>
            </a:pPr>
            <a:r>
              <a:rPr lang="en-US" sz="1400" dirty="0" smtClean="0"/>
              <a:t>Submit application for Math and Science Partnership Grants by February 27, 2015</a:t>
            </a:r>
          </a:p>
        </p:txBody>
      </p:sp>
      <p:sp>
        <p:nvSpPr>
          <p:cNvPr id="13" name="Footer Placeholder 12"/>
          <p:cNvSpPr>
            <a:spLocks noGrp="1"/>
          </p:cNvSpPr>
          <p:nvPr>
            <p:ph type="ftr" sz="quarter" idx="3"/>
          </p:nvPr>
        </p:nvSpPr>
        <p:spPr/>
        <p:txBody>
          <a:bodyPr/>
          <a:lstStyle/>
          <a:p>
            <a:r>
              <a:rPr lang="en-US" dirty="0" smtClean="0"/>
              <a:t>Louisiana Believes</a:t>
            </a:r>
            <a:endParaRPr lang="en-US" dirty="0"/>
          </a:p>
        </p:txBody>
      </p:sp>
      <p:sp>
        <p:nvSpPr>
          <p:cNvPr id="14" name="Slide Number Placeholder 13"/>
          <p:cNvSpPr>
            <a:spLocks noGrp="1"/>
          </p:cNvSpPr>
          <p:nvPr>
            <p:ph type="sldNum" sz="quarter" idx="4"/>
          </p:nvPr>
        </p:nvSpPr>
        <p:spPr/>
        <p:txBody>
          <a:bodyPr/>
          <a:lstStyle/>
          <a:p>
            <a:fld id="{79BA4B8F-8B3F-4B52-9164-AF2CA95F68ED}" type="slidenum">
              <a:rPr lang="en-US" smtClean="0"/>
              <a:pPr/>
              <a:t>43</a:t>
            </a:fld>
            <a:endParaRPr lang="en-US" dirty="0"/>
          </a:p>
        </p:txBody>
      </p:sp>
      <p:sp>
        <p:nvSpPr>
          <p:cNvPr id="2" name="Title 1"/>
          <p:cNvSpPr>
            <a:spLocks noGrp="1"/>
          </p:cNvSpPr>
          <p:nvPr>
            <p:ph type="title"/>
          </p:nvPr>
        </p:nvSpPr>
        <p:spPr/>
        <p:txBody>
          <a:bodyPr/>
          <a:lstStyle/>
          <a:p>
            <a:r>
              <a:rPr lang="en-US" dirty="0" smtClean="0">
                <a:latin typeface="Chalkduster"/>
                <a:cs typeface="Chalkduster"/>
              </a:rPr>
              <a:t>Next Steps (2/2)</a:t>
            </a:r>
            <a:endParaRPr lang="en-US" dirty="0">
              <a:latin typeface="Chalkduster"/>
              <a:cs typeface="Chalkduster"/>
            </a:endParaRPr>
          </a:p>
        </p:txBody>
      </p:sp>
    </p:spTree>
    <p:extLst>
      <p:ext uri="{BB962C8B-B14F-4D97-AF65-F5344CB8AC3E}">
        <p14:creationId xmlns:p14="http://schemas.microsoft.com/office/powerpoint/2010/main" val="108153663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fld id="{79BA4B8F-8B3F-4B52-9164-AF2CA95F68ED}" type="slidenum">
              <a:rPr lang="en-US" smtClean="0">
                <a:solidFill>
                  <a:prstClr val="black">
                    <a:tint val="75000"/>
                  </a:prstClr>
                </a:solidFill>
              </a:rPr>
              <a:pPr/>
              <a:t>5</a:t>
            </a:fld>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r>
              <a:rPr lang="en-US" dirty="0" smtClean="0">
                <a:solidFill>
                  <a:srgbClr val="EEECE1">
                    <a:lumMod val="50000"/>
                  </a:srgbClr>
                </a:solidFill>
              </a:rPr>
              <a:t>Louisiana Believes</a:t>
            </a:r>
            <a:endParaRPr lang="en-US" dirty="0">
              <a:solidFill>
                <a:srgbClr val="EEECE1">
                  <a:lumMod val="50000"/>
                </a:srgbClr>
              </a:solidFill>
            </a:endParaRPr>
          </a:p>
        </p:txBody>
      </p:sp>
      <p:sp>
        <p:nvSpPr>
          <p:cNvPr id="6" name="Title 1"/>
          <p:cNvSpPr>
            <a:spLocks noGrp="1"/>
          </p:cNvSpPr>
          <p:nvPr>
            <p:ph type="title"/>
          </p:nvPr>
        </p:nvSpPr>
        <p:spPr/>
        <p:txBody>
          <a:bodyPr>
            <a:noAutofit/>
          </a:bodyPr>
          <a:lstStyle/>
          <a:p>
            <a:r>
              <a:rPr lang="en-US" dirty="0" smtClean="0">
                <a:latin typeface="Chalkduster"/>
                <a:cs typeface="Chalkduster"/>
              </a:rPr>
              <a:t>District Supports:</a:t>
            </a:r>
            <a:br>
              <a:rPr lang="en-US" dirty="0" smtClean="0">
                <a:latin typeface="Chalkduster"/>
                <a:cs typeface="Chalkduster"/>
              </a:rPr>
            </a:br>
            <a:r>
              <a:rPr lang="en-US" dirty="0" smtClean="0">
                <a:latin typeface="Chalkduster"/>
                <a:cs typeface="Chalkduster"/>
              </a:rPr>
              <a:t>Assessment Readiness Checklist</a:t>
            </a:r>
            <a:endParaRPr lang="en-US" dirty="0">
              <a:latin typeface="Chalkduster"/>
              <a:cs typeface="Chalkduster"/>
            </a:endParaRPr>
          </a:p>
        </p:txBody>
      </p:sp>
      <p:sp>
        <p:nvSpPr>
          <p:cNvPr id="2" name="Rectangle 1"/>
          <p:cNvSpPr/>
          <p:nvPr/>
        </p:nvSpPr>
        <p:spPr>
          <a:xfrm>
            <a:off x="152400" y="1418492"/>
            <a:ext cx="8763000" cy="3785652"/>
          </a:xfrm>
          <a:prstGeom prst="rect">
            <a:avLst/>
          </a:prstGeom>
        </p:spPr>
        <p:txBody>
          <a:bodyPr wrap="square">
            <a:spAutoFit/>
          </a:bodyPr>
          <a:lstStyle/>
          <a:p>
            <a:r>
              <a:rPr lang="en-US" sz="1600" dirty="0" smtClean="0"/>
              <a:t>To assist district and school leaders with preparations for upcoming state assessments, particularly PARCC, the Department is creating an Assessment Readiness Checklist.</a:t>
            </a:r>
          </a:p>
          <a:p>
            <a:endParaRPr lang="en-US" sz="1600" dirty="0"/>
          </a:p>
          <a:p>
            <a:r>
              <a:rPr lang="en-US" sz="1600" b="1" dirty="0" smtClean="0"/>
              <a:t>Checklist Goals: </a:t>
            </a:r>
          </a:p>
          <a:p>
            <a:pPr marL="285750" indent="-285750">
              <a:buFont typeface="Arial" panose="020B0604020202020204" pitchFamily="34" charset="0"/>
              <a:buChar char="•"/>
            </a:pPr>
            <a:r>
              <a:rPr lang="en-US" sz="1600" dirty="0" smtClean="0"/>
              <a:t>Outline all monthly district action steps to prepare to administer PARCC and other statewide assessments</a:t>
            </a:r>
          </a:p>
          <a:p>
            <a:pPr marL="285750" indent="-285750">
              <a:buFont typeface="Arial" panose="020B0604020202020204" pitchFamily="34" charset="0"/>
              <a:buChar char="•"/>
            </a:pPr>
            <a:r>
              <a:rPr lang="en-US" sz="1600" dirty="0" smtClean="0"/>
              <a:t>Link all supporting resources for each step </a:t>
            </a:r>
          </a:p>
          <a:p>
            <a:pPr marL="285750" indent="-285750">
              <a:buFont typeface="Arial" panose="020B0604020202020204" pitchFamily="34" charset="0"/>
              <a:buChar char="•"/>
            </a:pPr>
            <a:r>
              <a:rPr lang="en-US" sz="1600" dirty="0" smtClean="0"/>
              <a:t>Recommend resources to share with principals and teachers </a:t>
            </a:r>
          </a:p>
          <a:p>
            <a:pPr marL="285750" indent="-285750">
              <a:buFont typeface="Arial" panose="020B0604020202020204" pitchFamily="34" charset="0"/>
              <a:buChar char="•"/>
            </a:pPr>
            <a:endParaRPr lang="en-US" sz="1600" dirty="0"/>
          </a:p>
          <a:p>
            <a:r>
              <a:rPr lang="en-US" sz="1600" b="1" dirty="0" smtClean="0"/>
              <a:t>Details</a:t>
            </a:r>
            <a:r>
              <a:rPr lang="en-US" sz="1600" dirty="0" smtClean="0"/>
              <a:t>: </a:t>
            </a:r>
          </a:p>
          <a:p>
            <a:pPr marL="285750" indent="-285750">
              <a:buFont typeface="Arial" panose="020B0604020202020204" pitchFamily="34" charset="0"/>
              <a:buChar char="•"/>
            </a:pPr>
            <a:r>
              <a:rPr lang="en-US" sz="1600" dirty="0" smtClean="0"/>
              <a:t>Released next week in the district newsletter and the </a:t>
            </a:r>
            <a:r>
              <a:rPr lang="en-US" sz="1600" dirty="0" smtClean="0">
                <a:hlinkClick r:id="rId3"/>
              </a:rPr>
              <a:t>assessment library</a:t>
            </a:r>
            <a:endParaRPr lang="en-US" sz="1600" dirty="0" smtClean="0"/>
          </a:p>
          <a:p>
            <a:pPr marL="285750" indent="-285750">
              <a:buFont typeface="Arial" panose="020B0604020202020204" pitchFamily="34" charset="0"/>
              <a:buChar char="•"/>
            </a:pPr>
            <a:r>
              <a:rPr lang="en-US" sz="1600" dirty="0"/>
              <a:t>D</a:t>
            </a:r>
            <a:r>
              <a:rPr lang="en-US" sz="1600" dirty="0" smtClean="0"/>
              <a:t>istrict planning calls will detail key monthly steps and the aligned support resources </a:t>
            </a:r>
          </a:p>
          <a:p>
            <a:pPr marL="285750" indent="-285750">
              <a:buFont typeface="Arial" panose="020B0604020202020204" pitchFamily="34" charset="0"/>
              <a:buChar char="•"/>
            </a:pPr>
            <a:endParaRPr lang="en-US" sz="1600" dirty="0"/>
          </a:p>
          <a:p>
            <a:r>
              <a:rPr lang="en-US" sz="1600" dirty="0" smtClean="0"/>
              <a:t>As always, if you have any questions about this tool, please email </a:t>
            </a:r>
            <a:r>
              <a:rPr lang="en-US" sz="1600" dirty="0" smtClean="0">
                <a:hlinkClick r:id="rId4"/>
              </a:rPr>
              <a:t>assessment@la.gov</a:t>
            </a:r>
            <a:r>
              <a:rPr lang="en-US" sz="1600" dirty="0" smtClean="0"/>
              <a:t>. </a:t>
            </a:r>
          </a:p>
          <a:p>
            <a:endParaRPr lang="en-US" sz="1600" dirty="0"/>
          </a:p>
        </p:txBody>
      </p:sp>
    </p:spTree>
    <p:extLst>
      <p:ext uri="{BB962C8B-B14F-4D97-AF65-F5344CB8AC3E}">
        <p14:creationId xmlns:p14="http://schemas.microsoft.com/office/powerpoint/2010/main" val="307778251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District Supports: </a:t>
            </a:r>
            <a:br>
              <a:rPr lang="en-US" dirty="0" smtClean="0"/>
            </a:br>
            <a:r>
              <a:rPr lang="en-US" dirty="0" smtClean="0"/>
              <a:t>Parent Engagement</a:t>
            </a:r>
            <a:endParaRPr lang="en-US" dirty="0"/>
          </a:p>
        </p:txBody>
      </p:sp>
      <p:sp>
        <p:nvSpPr>
          <p:cNvPr id="3" name="Slide Number Placeholder 2"/>
          <p:cNvSpPr>
            <a:spLocks noGrp="1"/>
          </p:cNvSpPr>
          <p:nvPr>
            <p:ph type="sldNum" sz="quarter" idx="4"/>
          </p:nvPr>
        </p:nvSpPr>
        <p:spPr/>
        <p:txBody>
          <a:bodyPr/>
          <a:lstStyle/>
          <a:p>
            <a:fld id="{79BA4B8F-8B3F-4B52-9164-AF2CA95F68ED}" type="slidenum">
              <a:rPr lang="en-US" smtClean="0">
                <a:solidFill>
                  <a:prstClr val="black">
                    <a:tint val="75000"/>
                  </a:prstClr>
                </a:solidFill>
              </a:rPr>
              <a:pPr/>
              <a:t>6</a:t>
            </a:fld>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r>
              <a:rPr lang="en-US" smtClean="0">
                <a:solidFill>
                  <a:srgbClr val="EEECE1">
                    <a:lumMod val="50000"/>
                  </a:srgbClr>
                </a:solidFill>
              </a:rPr>
              <a:t>Louisiana Believes</a:t>
            </a:r>
            <a:endParaRPr lang="en-US" dirty="0">
              <a:solidFill>
                <a:srgbClr val="EEECE1">
                  <a:lumMod val="50000"/>
                </a:srgbClr>
              </a:solidFill>
            </a:endParaRPr>
          </a:p>
        </p:txBody>
      </p:sp>
      <p:sp>
        <p:nvSpPr>
          <p:cNvPr id="5" name="Content Placeholder 4"/>
          <p:cNvSpPr>
            <a:spLocks noGrp="1"/>
          </p:cNvSpPr>
          <p:nvPr>
            <p:ph sz="quarter" idx="10"/>
          </p:nvPr>
        </p:nvSpPr>
        <p:spPr>
          <a:xfrm>
            <a:off x="152400" y="1219200"/>
            <a:ext cx="8839200" cy="5334000"/>
          </a:xfrm>
        </p:spPr>
        <p:txBody>
          <a:bodyPr>
            <a:noAutofit/>
          </a:bodyPr>
          <a:lstStyle/>
          <a:p>
            <a:pPr marL="0" indent="0">
              <a:buNone/>
            </a:pPr>
            <a:r>
              <a:rPr lang="en-US" sz="1600" dirty="0" smtClean="0"/>
              <a:t>As </a:t>
            </a:r>
            <a:r>
              <a:rPr lang="en-US" sz="1600" dirty="0"/>
              <a:t>we continue to raise our expectations for students, it </a:t>
            </a:r>
            <a:r>
              <a:rPr lang="en-US" sz="1600" dirty="0" smtClean="0"/>
              <a:t>is more </a:t>
            </a:r>
            <a:r>
              <a:rPr lang="en-US" sz="1600" dirty="0"/>
              <a:t>important than ever that schools and districts work alongside parents to increase student achievement. </a:t>
            </a:r>
            <a:r>
              <a:rPr lang="en-US" sz="1600" dirty="0" smtClean="0"/>
              <a:t>This requires clear, frequent outreach from our schools and educators to our parents.</a:t>
            </a:r>
            <a:endParaRPr lang="en-US" sz="1600" dirty="0"/>
          </a:p>
          <a:p>
            <a:pPr marL="0" indent="0">
              <a:buNone/>
            </a:pPr>
            <a:endParaRPr lang="en-US" sz="1600" dirty="0"/>
          </a:p>
          <a:p>
            <a:pPr marL="0" indent="0">
              <a:buNone/>
            </a:pPr>
            <a:r>
              <a:rPr lang="en-US" sz="1600" b="1" dirty="0" smtClean="0"/>
              <a:t>Effective districts communication with parents</a:t>
            </a:r>
            <a:r>
              <a:rPr lang="en-US" sz="1600" dirty="0" smtClean="0"/>
              <a:t>:</a:t>
            </a:r>
            <a:endParaRPr lang="en-US" sz="1600" dirty="0"/>
          </a:p>
          <a:p>
            <a:pPr lvl="1"/>
            <a:r>
              <a:rPr lang="en-US" sz="1600" dirty="0" smtClean="0"/>
              <a:t>Provides </a:t>
            </a:r>
            <a:r>
              <a:rPr lang="en-US" sz="1600" dirty="0"/>
              <a:t>parents with accurate </a:t>
            </a:r>
            <a:r>
              <a:rPr lang="en-US" sz="1600" dirty="0" smtClean="0"/>
              <a:t>information, </a:t>
            </a:r>
            <a:endParaRPr lang="en-US" sz="1600" dirty="0"/>
          </a:p>
          <a:p>
            <a:pPr lvl="1"/>
            <a:r>
              <a:rPr lang="en-US" sz="1600" dirty="0" smtClean="0"/>
              <a:t>Clears </a:t>
            </a:r>
            <a:r>
              <a:rPr lang="en-US" sz="1600" dirty="0"/>
              <a:t>up </a:t>
            </a:r>
            <a:r>
              <a:rPr lang="en-US" sz="1600" dirty="0" smtClean="0"/>
              <a:t>misconceptions, </a:t>
            </a:r>
          </a:p>
          <a:p>
            <a:pPr lvl="1"/>
            <a:r>
              <a:rPr lang="en-US" sz="1600" dirty="0" smtClean="0"/>
              <a:t>Provides parents with resources to </a:t>
            </a:r>
            <a:r>
              <a:rPr lang="en-US" sz="1600" dirty="0"/>
              <a:t>be </a:t>
            </a:r>
            <a:r>
              <a:rPr lang="en-US" sz="1600" dirty="0" smtClean="0"/>
              <a:t>actively support homework and student learning, and </a:t>
            </a:r>
            <a:endParaRPr lang="en-US" sz="1600" dirty="0"/>
          </a:p>
          <a:p>
            <a:pPr lvl="1"/>
            <a:r>
              <a:rPr lang="en-US" sz="1600" dirty="0" smtClean="0"/>
              <a:t>Gives </a:t>
            </a:r>
            <a:r>
              <a:rPr lang="en-US" sz="1600" dirty="0"/>
              <a:t>parents a space to be heard and a voice in their children’s </a:t>
            </a:r>
            <a:r>
              <a:rPr lang="en-US" sz="1600" dirty="0" smtClean="0"/>
              <a:t>education.</a:t>
            </a:r>
            <a:endParaRPr lang="en-US" sz="1600" dirty="0"/>
          </a:p>
          <a:p>
            <a:pPr marL="0" indent="0">
              <a:buNone/>
            </a:pPr>
            <a:endParaRPr lang="en-US" sz="1600" dirty="0"/>
          </a:p>
          <a:p>
            <a:pPr marL="0" indent="0">
              <a:buNone/>
            </a:pPr>
            <a:r>
              <a:rPr lang="en-US" sz="1600" b="1" dirty="0" smtClean="0"/>
              <a:t>By December 17, the department will release </a:t>
            </a:r>
            <a:r>
              <a:rPr lang="en-US" sz="1600" b="1" dirty="0" smtClean="0">
                <a:hlinkClick r:id="rId3"/>
              </a:rPr>
              <a:t>supports for parent engagement</a:t>
            </a:r>
            <a:r>
              <a:rPr lang="en-US" sz="1600" dirty="0" smtClean="0"/>
              <a:t> </a:t>
            </a:r>
            <a:r>
              <a:rPr lang="en-US" sz="1600" b="1" dirty="0" smtClean="0"/>
              <a:t>to support this work</a:t>
            </a:r>
            <a:r>
              <a:rPr lang="en-US" sz="1600" dirty="0" smtClean="0"/>
              <a:t>. </a:t>
            </a:r>
          </a:p>
          <a:p>
            <a:pPr marL="0" indent="0">
              <a:buNone/>
            </a:pPr>
            <a:endParaRPr lang="en-US" sz="1600" dirty="0"/>
          </a:p>
          <a:p>
            <a:pPr marL="0" indent="0">
              <a:buNone/>
            </a:pPr>
            <a:r>
              <a:rPr lang="en-US" sz="1600" b="1" dirty="0" smtClean="0"/>
              <a:t>This packet will include:</a:t>
            </a:r>
          </a:p>
          <a:p>
            <a:pPr lvl="1"/>
            <a:r>
              <a:rPr lang="en-US" sz="1600" dirty="0" smtClean="0"/>
              <a:t>Examples of how districts around Louisiana have successfully engaged parents</a:t>
            </a:r>
          </a:p>
          <a:p>
            <a:pPr lvl="1"/>
            <a:r>
              <a:rPr lang="en-US" sz="1600" dirty="0" smtClean="0"/>
              <a:t>Resources and tools to help districts implement parent engagement strategies such as Parent Universities, parent websites, FAQ documents, and homework hotlines for parents</a:t>
            </a:r>
          </a:p>
          <a:p>
            <a:pPr marL="230188" lvl="1" indent="0">
              <a:buNone/>
            </a:pPr>
            <a:endParaRPr lang="en-US" sz="1600" dirty="0" smtClean="0"/>
          </a:p>
          <a:p>
            <a:pPr marL="0" indent="0">
              <a:buNone/>
            </a:pPr>
            <a:r>
              <a:rPr lang="en-US" sz="1600" b="1" dirty="0" smtClean="0"/>
              <a:t>Please share this resource with your principals and staff involved with parent engagement.</a:t>
            </a:r>
          </a:p>
          <a:p>
            <a:pPr marL="0" indent="0">
              <a:lnSpc>
                <a:spcPct val="110000"/>
              </a:lnSpc>
              <a:buNone/>
            </a:pPr>
            <a:endParaRPr lang="en-US" sz="1600" dirty="0" smtClean="0"/>
          </a:p>
        </p:txBody>
      </p:sp>
    </p:spTree>
    <p:extLst>
      <p:ext uri="{BB962C8B-B14F-4D97-AF65-F5344CB8AC3E}">
        <p14:creationId xmlns:p14="http://schemas.microsoft.com/office/powerpoint/2010/main" val="4779731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838200"/>
            <a:ext cx="8763000" cy="5401479"/>
          </a:xfrm>
          <a:prstGeom prst="rect">
            <a:avLst/>
          </a:prstGeom>
        </p:spPr>
        <p:txBody>
          <a:bodyPr wrap="square">
            <a:spAutoFit/>
          </a:bodyPr>
          <a:lstStyle/>
          <a:p>
            <a:endParaRPr lang="en-US" sz="1500" b="1" dirty="0" smtClean="0"/>
          </a:p>
          <a:p>
            <a:r>
              <a:rPr lang="en-US" sz="1500" b="1" dirty="0" smtClean="0"/>
              <a:t>Overview</a:t>
            </a:r>
            <a:endParaRPr lang="en-US" sz="1500" b="1" dirty="0"/>
          </a:p>
          <a:p>
            <a:pPr marL="285750" indent="-285750">
              <a:buFont typeface="Arial"/>
              <a:buChar char="•"/>
            </a:pPr>
            <a:r>
              <a:rPr lang="en-US" sz="1500" dirty="0" smtClean="0"/>
              <a:t>WorkKeys is a career readiness assessment intended to support students pursuing JumpStart pathways</a:t>
            </a:r>
          </a:p>
          <a:p>
            <a:pPr marL="285750" indent="-285750">
              <a:buFont typeface="Arial"/>
              <a:buChar char="•"/>
            </a:pPr>
            <a:r>
              <a:rPr lang="en-US" sz="1500" dirty="0" smtClean="0"/>
              <a:t>Students with qualifying scores may receive a National Career Readiness Certificate and/or TOPS Tech scholarships  </a:t>
            </a:r>
          </a:p>
          <a:p>
            <a:endParaRPr lang="en-US" sz="1500" b="1" dirty="0"/>
          </a:p>
          <a:p>
            <a:r>
              <a:rPr lang="en-US" sz="1500" b="1" dirty="0" smtClean="0"/>
              <a:t>ACT and WorkKeys Cooperative Endeavor Agreements (CEAs) </a:t>
            </a:r>
          </a:p>
          <a:p>
            <a:pPr marL="285750" indent="-285750">
              <a:buFont typeface="Arial"/>
              <a:buChar char="•"/>
            </a:pPr>
            <a:r>
              <a:rPr lang="en-US" sz="1500" dirty="0"/>
              <a:t>The ACT and WorkKeys Cooperative Endeavor Agreements (CEAs</a:t>
            </a:r>
            <a:r>
              <a:rPr lang="en-US" sz="1500" dirty="0" smtClean="0"/>
              <a:t>) – which allow schools to test using the state contract – are </a:t>
            </a:r>
            <a:r>
              <a:rPr lang="en-US" sz="1500" dirty="0"/>
              <a:t>now available in the </a:t>
            </a:r>
            <a:r>
              <a:rPr lang="en-US" sz="1500" u="sng" dirty="0">
                <a:hlinkClick r:id="rId2"/>
              </a:rPr>
              <a:t>Assessment Library</a:t>
            </a:r>
            <a:r>
              <a:rPr lang="en-US" sz="1500" dirty="0"/>
              <a:t> and should be completed by December 15, 2014. </a:t>
            </a:r>
          </a:p>
          <a:p>
            <a:endParaRPr lang="en-US" sz="1500" dirty="0"/>
          </a:p>
          <a:p>
            <a:r>
              <a:rPr lang="en-US" sz="1500" b="1" dirty="0"/>
              <a:t>Funding</a:t>
            </a:r>
          </a:p>
          <a:p>
            <a:pPr marL="342900" indent="-342900">
              <a:buFont typeface="Arial"/>
              <a:buChar char="•"/>
            </a:pPr>
            <a:r>
              <a:rPr lang="en-US" sz="1500" dirty="0"/>
              <a:t>The Department will fund all juniors on the career diploma. </a:t>
            </a:r>
            <a:endParaRPr lang="en-US" sz="1500" dirty="0" smtClean="0"/>
          </a:p>
          <a:p>
            <a:pPr marL="800100" lvl="1" indent="-342900">
              <a:buFont typeface="Arial"/>
              <a:buChar char="•"/>
            </a:pPr>
            <a:r>
              <a:rPr lang="en-US" sz="1500" dirty="0" smtClean="0"/>
              <a:t>Districts </a:t>
            </a:r>
            <a:r>
              <a:rPr lang="en-US" sz="1500" dirty="0"/>
              <a:t>may assess other students through the state agreement</a:t>
            </a:r>
            <a:r>
              <a:rPr lang="en-US" sz="1500" dirty="0" smtClean="0"/>
              <a:t>.</a:t>
            </a:r>
            <a:endParaRPr lang="en-US" sz="1500" b="1" dirty="0" smtClean="0"/>
          </a:p>
          <a:p>
            <a:endParaRPr lang="en-US" sz="1500" b="1" dirty="0"/>
          </a:p>
          <a:p>
            <a:r>
              <a:rPr lang="en-US" sz="1500" b="1" dirty="0" smtClean="0"/>
              <a:t>Timeline</a:t>
            </a:r>
            <a:endParaRPr lang="en-US" sz="1500" dirty="0"/>
          </a:p>
          <a:p>
            <a:pPr marL="285750" lvl="0" indent="-285750">
              <a:buFont typeface="Arial"/>
              <a:buChar char="•"/>
            </a:pPr>
            <a:r>
              <a:rPr lang="en-US" sz="1500" dirty="0" smtClean="0"/>
              <a:t>Spring 2015: Students in grade 11, particularly those on a Jump Start pathway, will have the option to take the </a:t>
            </a:r>
            <a:r>
              <a:rPr lang="en-US" sz="1500" dirty="0" err="1" smtClean="0"/>
              <a:t>WorkKeys</a:t>
            </a:r>
            <a:r>
              <a:rPr lang="en-US" sz="1500" dirty="0" smtClean="0"/>
              <a:t>, in addition to the ACT.</a:t>
            </a:r>
            <a:endParaRPr lang="en-US" sz="1500" dirty="0"/>
          </a:p>
          <a:p>
            <a:pPr marL="285750" lvl="0" indent="-285750">
              <a:buFont typeface="Arial"/>
              <a:buChar char="•"/>
            </a:pPr>
            <a:r>
              <a:rPr lang="en-US" sz="1500" dirty="0"/>
              <a:t>July 2015:  </a:t>
            </a:r>
            <a:r>
              <a:rPr lang="en-US" sz="1500" dirty="0" smtClean="0"/>
              <a:t>The Department analyses the “baseline” to determine appropriate points for silver, gold and platinum results.</a:t>
            </a:r>
          </a:p>
          <a:p>
            <a:pPr marL="285750" lvl="0" indent="-285750">
              <a:buFont typeface="Arial"/>
              <a:buChar char="•"/>
            </a:pPr>
            <a:r>
              <a:rPr lang="en-US" sz="1500" dirty="0" smtClean="0"/>
              <a:t>October </a:t>
            </a:r>
            <a:r>
              <a:rPr lang="en-US" sz="1500" dirty="0"/>
              <a:t>2015:  BESE </a:t>
            </a:r>
            <a:r>
              <a:rPr lang="en-US" sz="1500" dirty="0" smtClean="0"/>
              <a:t>establishes school performance score points to be awarded.</a:t>
            </a:r>
            <a:endParaRPr lang="en-US" sz="1500" dirty="0"/>
          </a:p>
          <a:p>
            <a:pPr marL="285750" lvl="0" indent="-285750">
              <a:buFont typeface="Arial"/>
              <a:buChar char="•"/>
            </a:pPr>
            <a:r>
              <a:rPr lang="en-US" sz="1500" dirty="0"/>
              <a:t>October 2016:  WorkKeys results </a:t>
            </a:r>
            <a:r>
              <a:rPr lang="en-US" sz="1500" dirty="0" smtClean="0"/>
              <a:t>count in school performance scores after 2015 test takers graduate.</a:t>
            </a:r>
            <a:endParaRPr lang="en-US" sz="1500" dirty="0"/>
          </a:p>
          <a:p>
            <a:endParaRPr lang="en-US" sz="1500" b="1" dirty="0"/>
          </a:p>
        </p:txBody>
      </p:sp>
      <p:sp>
        <p:nvSpPr>
          <p:cNvPr id="3" name="Title 1"/>
          <p:cNvSpPr txBox="1">
            <a:spLocks/>
          </p:cNvSpPr>
          <p:nvPr/>
        </p:nvSpPr>
        <p:spPr>
          <a:xfrm>
            <a:off x="0" y="228600"/>
            <a:ext cx="9144000" cy="8382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000" dirty="0" smtClean="0">
                <a:solidFill>
                  <a:srgbClr val="FFFFFF"/>
                </a:solidFill>
                <a:latin typeface="Chalkduster"/>
                <a:cs typeface="Chalkduster"/>
              </a:rPr>
              <a:t>District Supports: </a:t>
            </a:r>
            <a:r>
              <a:rPr lang="en-US" sz="3000" dirty="0" err="1" smtClean="0">
                <a:solidFill>
                  <a:srgbClr val="FFFFFF"/>
                </a:solidFill>
                <a:latin typeface="Chalkduster"/>
                <a:cs typeface="Chalkduster"/>
              </a:rPr>
              <a:t>WorkKeys</a:t>
            </a:r>
            <a:r>
              <a:rPr lang="en-US" sz="3000" dirty="0" smtClean="0">
                <a:solidFill>
                  <a:srgbClr val="FFFFFF"/>
                </a:solidFill>
                <a:latin typeface="Chalkduster"/>
                <a:cs typeface="Chalkduster"/>
              </a:rPr>
              <a:t> Update</a:t>
            </a:r>
            <a:endParaRPr lang="en-US" sz="3000" dirty="0">
              <a:solidFill>
                <a:srgbClr val="FFFFFF"/>
              </a:solidFill>
              <a:latin typeface="Chalkduster"/>
              <a:cs typeface="Chalkduster"/>
            </a:endParaRPr>
          </a:p>
        </p:txBody>
      </p:sp>
    </p:spTree>
    <p:extLst>
      <p:ext uri="{BB962C8B-B14F-4D97-AF65-F5344CB8AC3E}">
        <p14:creationId xmlns:p14="http://schemas.microsoft.com/office/powerpoint/2010/main" val="19033833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356189"/>
            <a:ext cx="8382000" cy="6093977"/>
          </a:xfrm>
          <a:prstGeom prst="rect">
            <a:avLst/>
          </a:prstGeom>
        </p:spPr>
        <p:txBody>
          <a:bodyPr wrap="square">
            <a:spAutoFit/>
          </a:bodyPr>
          <a:lstStyle/>
          <a:p>
            <a:r>
              <a:rPr lang="en-US" sz="1600" b="1" dirty="0" smtClean="0">
                <a:solidFill>
                  <a:prstClr val="black"/>
                </a:solidFill>
              </a:rPr>
              <a:t>Overview</a:t>
            </a:r>
          </a:p>
          <a:p>
            <a:r>
              <a:rPr lang="en-US" sz="1600" dirty="0" smtClean="0">
                <a:solidFill>
                  <a:prstClr val="black"/>
                </a:solidFill>
              </a:rPr>
              <a:t>For years, the Department released test irregularity and void information in a timely but separated fashion (e.g., plagiarism data separate from erasure data). </a:t>
            </a:r>
          </a:p>
          <a:p>
            <a:endParaRPr lang="en-US" sz="1600" dirty="0">
              <a:solidFill>
                <a:prstClr val="black"/>
              </a:solidFill>
            </a:endParaRPr>
          </a:p>
          <a:p>
            <a:r>
              <a:rPr lang="en-US" sz="1600" dirty="0" smtClean="0">
                <a:solidFill>
                  <a:prstClr val="black"/>
                </a:solidFill>
              </a:rPr>
              <a:t>To better support planning, as schools prepare for upcoming statewide assessments, the Department is releasing its first annual Test Irregularity Summary Report.</a:t>
            </a:r>
          </a:p>
          <a:p>
            <a:endParaRPr lang="en-US" sz="1600" dirty="0">
              <a:solidFill>
                <a:prstClr val="black"/>
              </a:solidFill>
            </a:endParaRPr>
          </a:p>
          <a:p>
            <a:r>
              <a:rPr lang="en-US" sz="1600" b="1" dirty="0" smtClean="0">
                <a:solidFill>
                  <a:prstClr val="black"/>
                </a:solidFill>
              </a:rPr>
              <a:t>Test Irregularity Summary Report</a:t>
            </a:r>
          </a:p>
          <a:p>
            <a:pPr marL="342900" indent="-342900">
              <a:buFont typeface="Arial" panose="020B0604020202020204" pitchFamily="34" charset="0"/>
              <a:buChar char="•"/>
            </a:pPr>
            <a:r>
              <a:rPr lang="en-US" sz="1600" dirty="0" smtClean="0">
                <a:solidFill>
                  <a:prstClr val="black"/>
                </a:solidFill>
              </a:rPr>
              <a:t>Summarizes test irregularity incidences that occurred in all test administrations during 2013-2014 school year, including administrative error voids, erasure voids, plagiarism voids, etc.</a:t>
            </a:r>
          </a:p>
          <a:p>
            <a:pPr marL="342900" indent="-342900">
              <a:buFont typeface="Arial" panose="020B0604020202020204" pitchFamily="34" charset="0"/>
              <a:buChar char="•"/>
            </a:pPr>
            <a:r>
              <a:rPr lang="en-US" sz="1600" dirty="0" smtClean="0">
                <a:solidFill>
                  <a:prstClr val="black"/>
                </a:solidFill>
              </a:rPr>
              <a:t>Includes additional information regarding excessive erasures (no voids) and EOC session reopen data</a:t>
            </a:r>
            <a:endParaRPr lang="en-US" sz="1600" dirty="0">
              <a:solidFill>
                <a:prstClr val="black"/>
              </a:solidFill>
            </a:endParaRPr>
          </a:p>
          <a:p>
            <a:pPr marL="342900" indent="-342900">
              <a:buFont typeface="Arial" panose="020B0604020202020204" pitchFamily="34" charset="0"/>
              <a:buChar char="•"/>
            </a:pPr>
            <a:r>
              <a:rPr lang="en-US" sz="1600" dirty="0" smtClean="0">
                <a:solidFill>
                  <a:prstClr val="black"/>
                </a:solidFill>
              </a:rPr>
              <a:t>Provides comparative data – individual schools v. districts v. statewide results</a:t>
            </a:r>
          </a:p>
          <a:p>
            <a:endParaRPr lang="en-US" sz="1600" dirty="0">
              <a:solidFill>
                <a:prstClr val="black"/>
              </a:solidFill>
            </a:endParaRPr>
          </a:p>
          <a:p>
            <a:r>
              <a:rPr lang="en-US" sz="1600" b="1" dirty="0" smtClean="0">
                <a:solidFill>
                  <a:prstClr val="black"/>
                </a:solidFill>
              </a:rPr>
              <a:t>Release</a:t>
            </a:r>
          </a:p>
          <a:p>
            <a:r>
              <a:rPr lang="en-US" sz="1600" dirty="0" smtClean="0">
                <a:solidFill>
                  <a:prstClr val="black"/>
                </a:solidFill>
              </a:rPr>
              <a:t>On Thursday, December 11, </a:t>
            </a:r>
            <a:r>
              <a:rPr lang="en-US" sz="1600" dirty="0">
                <a:solidFill>
                  <a:prstClr val="black"/>
                </a:solidFill>
              </a:rPr>
              <a:t>the Department will release a Test Irregularity Summary Report to all districts and schools through the secure FTP site</a:t>
            </a:r>
            <a:r>
              <a:rPr lang="en-US" sz="1600" dirty="0" smtClean="0">
                <a:solidFill>
                  <a:prstClr val="black"/>
                </a:solidFill>
              </a:rPr>
              <a:t>.</a:t>
            </a:r>
          </a:p>
          <a:p>
            <a:endParaRPr lang="en-US" sz="1600" dirty="0">
              <a:solidFill>
                <a:prstClr val="black"/>
              </a:solidFill>
            </a:endParaRPr>
          </a:p>
          <a:p>
            <a:r>
              <a:rPr lang="en-US" sz="1600" dirty="0" smtClean="0">
                <a:solidFill>
                  <a:prstClr val="black"/>
                </a:solidFill>
              </a:rPr>
              <a:t>On Friday, December 12 at 1 pm, the Department will offer a </a:t>
            </a:r>
            <a:r>
              <a:rPr lang="en-US" sz="1600" dirty="0">
                <a:solidFill>
                  <a:prstClr val="black"/>
                </a:solidFill>
                <a:hlinkClick r:id="rId2"/>
              </a:rPr>
              <a:t>Test Security Webinar </a:t>
            </a:r>
            <a:r>
              <a:rPr lang="en-US" sz="1600" dirty="0" smtClean="0">
                <a:solidFill>
                  <a:prstClr val="black"/>
                </a:solidFill>
              </a:rPr>
              <a:t>to explain the report and answer all district and school questions.</a:t>
            </a:r>
            <a:endParaRPr lang="en-US" sz="1600" dirty="0">
              <a:solidFill>
                <a:prstClr val="black"/>
              </a:solidFill>
            </a:endParaRPr>
          </a:p>
          <a:p>
            <a:endParaRPr lang="en-US" sz="1600" dirty="0" smtClean="0">
              <a:solidFill>
                <a:prstClr val="black"/>
              </a:solidFill>
            </a:endParaRPr>
          </a:p>
          <a:p>
            <a:r>
              <a:rPr lang="en-US" sz="1600" dirty="0" smtClean="0">
                <a:solidFill>
                  <a:prstClr val="black"/>
                </a:solidFill>
              </a:rPr>
              <a:t> </a:t>
            </a:r>
            <a:endParaRPr lang="en-US" sz="1600" dirty="0">
              <a:solidFill>
                <a:prstClr val="black"/>
              </a:solidFill>
            </a:endParaRPr>
          </a:p>
          <a:p>
            <a:pPr marL="571500" indent="-571500">
              <a:buFontTx/>
              <a:buAutoNum type="romanUcPeriod"/>
            </a:pPr>
            <a:endParaRPr lang="en-US" sz="1600" dirty="0">
              <a:solidFill>
                <a:prstClr val="black"/>
              </a:solidFill>
            </a:endParaRPr>
          </a:p>
        </p:txBody>
      </p:sp>
      <p:sp>
        <p:nvSpPr>
          <p:cNvPr id="3" name="TextBox 2"/>
          <p:cNvSpPr txBox="1"/>
          <p:nvPr/>
        </p:nvSpPr>
        <p:spPr>
          <a:xfrm>
            <a:off x="141111" y="0"/>
            <a:ext cx="8991600" cy="1015663"/>
          </a:xfrm>
          <a:prstGeom prst="rect">
            <a:avLst/>
          </a:prstGeom>
          <a:noFill/>
        </p:spPr>
        <p:txBody>
          <a:bodyPr wrap="square" rtlCol="0">
            <a:spAutoFit/>
          </a:bodyPr>
          <a:lstStyle/>
          <a:p>
            <a:pPr algn="ctr"/>
            <a:r>
              <a:rPr lang="en-US" altLang="zh-CN" sz="3000" dirty="0" smtClean="0">
                <a:solidFill>
                  <a:prstClr val="white"/>
                </a:solidFill>
                <a:latin typeface="Chalkduster"/>
                <a:cs typeface="Chalkduster"/>
              </a:rPr>
              <a:t>District Supports: 2013-2014 Test Irregularity Summary Report</a:t>
            </a:r>
            <a:endParaRPr lang="zh-CN" altLang="en-US" sz="3000" dirty="0">
              <a:solidFill>
                <a:prstClr val="white"/>
              </a:solidFill>
              <a:latin typeface="Chalkduster"/>
              <a:cs typeface="Chalkduster"/>
            </a:endParaRPr>
          </a:p>
        </p:txBody>
      </p:sp>
    </p:spTree>
    <p:extLst>
      <p:ext uri="{BB962C8B-B14F-4D97-AF65-F5344CB8AC3E}">
        <p14:creationId xmlns:p14="http://schemas.microsoft.com/office/powerpoint/2010/main" val="293907933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fld id="{79BA4B8F-8B3F-4B52-9164-AF2CA95F68ED}" type="slidenum">
              <a:rPr lang="en-US" smtClean="0">
                <a:solidFill>
                  <a:prstClr val="black">
                    <a:tint val="75000"/>
                  </a:prstClr>
                </a:solidFill>
              </a:rPr>
              <a:pPr/>
              <a:t>9</a:t>
            </a:fld>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r>
              <a:rPr lang="en-US" dirty="0" smtClean="0">
                <a:solidFill>
                  <a:srgbClr val="EEECE1">
                    <a:lumMod val="50000"/>
                  </a:srgbClr>
                </a:solidFill>
              </a:rPr>
              <a:t>Louisiana Believes</a:t>
            </a:r>
            <a:endParaRPr lang="en-US" dirty="0">
              <a:solidFill>
                <a:srgbClr val="EEECE1">
                  <a:lumMod val="50000"/>
                </a:srgbClr>
              </a:solidFill>
            </a:endParaRPr>
          </a:p>
        </p:txBody>
      </p:sp>
      <p:sp>
        <p:nvSpPr>
          <p:cNvPr id="5" name="Content Placeholder 4"/>
          <p:cNvSpPr>
            <a:spLocks noGrp="1"/>
          </p:cNvSpPr>
          <p:nvPr>
            <p:ph sz="quarter" idx="10"/>
          </p:nvPr>
        </p:nvSpPr>
        <p:spPr>
          <a:xfrm>
            <a:off x="152400" y="1295400"/>
            <a:ext cx="8915400" cy="5105400"/>
          </a:xfrm>
        </p:spPr>
        <p:txBody>
          <a:bodyPr>
            <a:noAutofit/>
          </a:bodyPr>
          <a:lstStyle/>
          <a:p>
            <a:pPr marL="0" indent="0">
              <a:buNone/>
            </a:pPr>
            <a:r>
              <a:rPr lang="en-US" sz="1600" dirty="0" smtClean="0"/>
              <a:t>PARCC allows all </a:t>
            </a:r>
            <a:r>
              <a:rPr lang="en-US" sz="1600" dirty="0"/>
              <a:t>students, including those without IEPs, IAPs or LEP forms, to utilize accessibility features during the spring administration</a:t>
            </a:r>
            <a:r>
              <a:rPr lang="en-US" sz="1600" dirty="0" smtClean="0"/>
              <a:t>.</a:t>
            </a:r>
          </a:p>
          <a:p>
            <a:pPr marL="0" indent="0">
              <a:buNone/>
            </a:pPr>
            <a:endParaRPr lang="en-US" sz="1600" dirty="0"/>
          </a:p>
          <a:p>
            <a:pPr marL="0" indent="0">
              <a:buNone/>
            </a:pPr>
            <a:r>
              <a:rPr lang="en-US" sz="1600" dirty="0" smtClean="0">
                <a:solidFill>
                  <a:prstClr val="black"/>
                </a:solidFill>
              </a:rPr>
              <a:t>The table below is a complete list of accessibility features on the paper-based tests.  </a:t>
            </a:r>
          </a:p>
          <a:p>
            <a:pPr marL="0" indent="0">
              <a:buNone/>
            </a:pPr>
            <a:endParaRPr lang="en-US" sz="1800" dirty="0" smtClean="0">
              <a:solidFill>
                <a:prstClr val="black"/>
              </a:solidFill>
            </a:endParaRPr>
          </a:p>
          <a:p>
            <a:pPr marL="0" indent="0">
              <a:buNone/>
            </a:pPr>
            <a:endParaRPr lang="en-US" sz="1250" i="1" dirty="0" smtClean="0">
              <a:solidFill>
                <a:prstClr val="black"/>
              </a:solidFill>
            </a:endParaRPr>
          </a:p>
          <a:p>
            <a:pPr marL="0" indent="0">
              <a:buNone/>
            </a:pPr>
            <a:endParaRPr lang="en-US" sz="1250" i="1" dirty="0" smtClean="0">
              <a:solidFill>
                <a:prstClr val="black"/>
              </a:solidFill>
            </a:endParaRPr>
          </a:p>
          <a:p>
            <a:pPr marL="0" indent="0">
              <a:buNone/>
            </a:pPr>
            <a:endParaRPr lang="en-US" sz="1250" i="1" dirty="0" smtClean="0">
              <a:solidFill>
                <a:prstClr val="black"/>
              </a:solidFill>
            </a:endParaRPr>
          </a:p>
          <a:p>
            <a:pPr marL="0" indent="0">
              <a:buNone/>
            </a:pPr>
            <a:endParaRPr lang="en-US" sz="1250" i="1" dirty="0" smtClean="0">
              <a:solidFill>
                <a:prstClr val="black"/>
              </a:solidFill>
            </a:endParaRPr>
          </a:p>
          <a:p>
            <a:pPr marL="0" indent="0">
              <a:buNone/>
            </a:pPr>
            <a:endParaRPr lang="en-US" sz="1250" i="1" dirty="0">
              <a:solidFill>
                <a:prstClr val="black"/>
              </a:solidFill>
            </a:endParaRPr>
          </a:p>
          <a:p>
            <a:pPr marL="0" indent="0">
              <a:buNone/>
            </a:pPr>
            <a:endParaRPr lang="en-US" sz="1250" i="1" dirty="0" smtClean="0">
              <a:solidFill>
                <a:prstClr val="black"/>
              </a:solidFill>
            </a:endParaRPr>
          </a:p>
          <a:p>
            <a:pPr marL="0" indent="0">
              <a:buNone/>
            </a:pPr>
            <a:endParaRPr lang="en-US" sz="1250" i="1" dirty="0">
              <a:solidFill>
                <a:prstClr val="black"/>
              </a:solidFill>
            </a:endParaRPr>
          </a:p>
          <a:p>
            <a:pPr marL="0" indent="0">
              <a:buNone/>
            </a:pPr>
            <a:endParaRPr lang="en-US" sz="1250" i="1" dirty="0" smtClean="0">
              <a:solidFill>
                <a:prstClr val="black"/>
              </a:solidFill>
            </a:endParaRPr>
          </a:p>
          <a:p>
            <a:pPr marL="0" indent="0">
              <a:buNone/>
            </a:pPr>
            <a:endParaRPr lang="en-US" sz="1250" i="1" dirty="0">
              <a:solidFill>
                <a:prstClr val="black"/>
              </a:solidFill>
            </a:endParaRPr>
          </a:p>
          <a:p>
            <a:pPr marL="0" indent="0">
              <a:buNone/>
            </a:pPr>
            <a:endParaRPr lang="en-US" sz="1250" i="1" dirty="0" smtClean="0">
              <a:solidFill>
                <a:prstClr val="black"/>
              </a:solidFill>
            </a:endParaRPr>
          </a:p>
          <a:p>
            <a:pPr marL="0" indent="0">
              <a:buNone/>
            </a:pPr>
            <a:endParaRPr lang="en-US" sz="1250" i="1" dirty="0">
              <a:solidFill>
                <a:prstClr val="black"/>
              </a:solidFill>
            </a:endParaRPr>
          </a:p>
          <a:p>
            <a:pPr marL="0" indent="0">
              <a:buNone/>
            </a:pPr>
            <a:endParaRPr lang="en-US" sz="1250" i="1" dirty="0" smtClean="0">
              <a:solidFill>
                <a:prstClr val="black"/>
              </a:solidFill>
            </a:endParaRPr>
          </a:p>
          <a:p>
            <a:pPr marL="0" indent="0">
              <a:buNone/>
            </a:pPr>
            <a:endParaRPr lang="en-US" sz="1250" i="1" dirty="0">
              <a:solidFill>
                <a:prstClr val="black"/>
              </a:solidFill>
            </a:endParaRPr>
          </a:p>
          <a:p>
            <a:pPr marL="0" indent="0">
              <a:buNone/>
            </a:pPr>
            <a:r>
              <a:rPr lang="en-US" sz="1600" i="1" dirty="0" smtClean="0">
                <a:solidFill>
                  <a:prstClr val="black"/>
                </a:solidFill>
              </a:rPr>
              <a:t>*Requires documentation on a PNP, IEP, IAP, or LEP form prior to the assessment window</a:t>
            </a:r>
          </a:p>
          <a:p>
            <a:pPr marL="0" indent="0">
              <a:buNone/>
            </a:pPr>
            <a:endParaRPr lang="en-US" sz="1250" i="1" dirty="0">
              <a:solidFill>
                <a:prstClr val="black"/>
              </a:solidFill>
            </a:endParaRPr>
          </a:p>
          <a:p>
            <a:pPr marL="0" indent="0">
              <a:buNone/>
            </a:pPr>
            <a:endParaRPr lang="en-US" sz="1400" dirty="0" smtClean="0"/>
          </a:p>
          <a:p>
            <a:endParaRPr lang="en-US" sz="1400" dirty="0"/>
          </a:p>
          <a:p>
            <a:pPr marL="0" indent="0">
              <a:buNone/>
            </a:pPr>
            <a:endParaRPr lang="en-US" sz="1400" dirty="0" smtClean="0"/>
          </a:p>
          <a:p>
            <a:pPr marL="0" indent="0">
              <a:buNone/>
            </a:pPr>
            <a:endParaRPr lang="en-US" sz="1400" dirty="0" smtClean="0"/>
          </a:p>
          <a:p>
            <a:pPr marL="0" indent="0">
              <a:buNone/>
            </a:pPr>
            <a:endParaRPr lang="en-US" sz="1400" dirty="0" smtClean="0"/>
          </a:p>
          <a:p>
            <a:pPr marL="0" indent="0">
              <a:buNone/>
            </a:pPr>
            <a:endParaRPr lang="en-US" sz="1400" dirty="0"/>
          </a:p>
          <a:p>
            <a:endParaRPr lang="en-US" sz="1400" dirty="0" smtClean="0"/>
          </a:p>
          <a:p>
            <a:pPr marL="0" indent="0">
              <a:buNone/>
            </a:pPr>
            <a:endParaRPr lang="en-US" sz="1400" dirty="0"/>
          </a:p>
          <a:p>
            <a:pPr marL="0" indent="0">
              <a:buNone/>
            </a:pPr>
            <a:endParaRPr lang="en-US" sz="1400" dirty="0" smtClean="0"/>
          </a:p>
        </p:txBody>
      </p:sp>
      <p:sp>
        <p:nvSpPr>
          <p:cNvPr id="6" name="Title 1"/>
          <p:cNvSpPr>
            <a:spLocks noGrp="1"/>
          </p:cNvSpPr>
          <p:nvPr>
            <p:ph type="title"/>
          </p:nvPr>
        </p:nvSpPr>
        <p:spPr/>
        <p:txBody>
          <a:bodyPr>
            <a:noAutofit/>
          </a:bodyPr>
          <a:lstStyle/>
          <a:p>
            <a:r>
              <a:rPr lang="en-US" dirty="0" smtClean="0">
                <a:latin typeface="Chalkduster"/>
                <a:cs typeface="Chalkduster"/>
              </a:rPr>
              <a:t>District Supports: PARCC Accessibility Features (1/2)</a:t>
            </a:r>
            <a:endParaRPr lang="en-US" dirty="0">
              <a:latin typeface="Chalkduster"/>
              <a:cs typeface="Chalkduster"/>
            </a:endParaRPr>
          </a:p>
        </p:txBody>
      </p:sp>
      <p:graphicFrame>
        <p:nvGraphicFramePr>
          <p:cNvPr id="8" name="Content Placeholder 5"/>
          <p:cNvGraphicFramePr>
            <a:graphicFrameLocks/>
          </p:cNvGraphicFramePr>
          <p:nvPr>
            <p:extLst>
              <p:ext uri="{D42A27DB-BD31-4B8C-83A1-F6EECF244321}">
                <p14:modId xmlns:p14="http://schemas.microsoft.com/office/powerpoint/2010/main" val="2527101906"/>
              </p:ext>
            </p:extLst>
          </p:nvPr>
        </p:nvGraphicFramePr>
        <p:xfrm>
          <a:off x="304800" y="2667000"/>
          <a:ext cx="8483600" cy="2413442"/>
        </p:xfrm>
        <a:graphic>
          <a:graphicData uri="http://schemas.openxmlformats.org/drawingml/2006/table">
            <a:tbl>
              <a:tblPr firstRow="1" bandRow="1">
                <a:tableStyleId>{F5AB1C69-6EDB-4FF4-983F-18BD219EF322}</a:tableStyleId>
              </a:tblPr>
              <a:tblGrid>
                <a:gridCol w="2819400"/>
                <a:gridCol w="3124200"/>
                <a:gridCol w="2540000"/>
              </a:tblGrid>
              <a:tr h="401762">
                <a:tc gridSpan="3">
                  <a:txBody>
                    <a:bodyPr/>
                    <a:lstStyle/>
                    <a:p>
                      <a:pPr algn="ctr"/>
                      <a:r>
                        <a:rPr lang="en-US" sz="1600" dirty="0" smtClean="0"/>
                        <a:t>Accessibility</a:t>
                      </a:r>
                      <a:r>
                        <a:rPr lang="en-US" sz="1600" baseline="0" dirty="0" smtClean="0"/>
                        <a:t> Feature</a:t>
                      </a:r>
                      <a:endParaRPr lang="en-US" sz="1600" dirty="0"/>
                    </a:p>
                  </a:txBody>
                  <a:tcPr>
                    <a:solidFill>
                      <a:srgbClr val="3C7483"/>
                    </a:solidFill>
                  </a:tcPr>
                </a:tc>
                <a:tc hMerge="1">
                  <a:txBody>
                    <a:bodyPr/>
                    <a:lstStyle/>
                    <a:p>
                      <a:endParaRPr lang="en-US"/>
                    </a:p>
                  </a:txBody>
                  <a:tcPr/>
                </a:tc>
                <a:tc hMerge="1">
                  <a:txBody>
                    <a:bodyPr/>
                    <a:lstStyle/>
                    <a:p>
                      <a:endParaRPr lang="en-US" sz="1600" dirty="0"/>
                    </a:p>
                  </a:txBody>
                  <a:tcPr>
                    <a:solidFill>
                      <a:srgbClr val="3C7483"/>
                    </a:solidFill>
                  </a:tcPr>
                </a:tc>
              </a:tr>
              <a:tr h="51133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Auditory Aids</a:t>
                      </a:r>
                      <a:r>
                        <a:rPr lang="en-US" sz="1600" baseline="0" dirty="0" smtClean="0"/>
                        <a:t> </a:t>
                      </a:r>
                      <a:r>
                        <a:rPr lang="en-US" sz="1600" dirty="0" smtClean="0"/>
                        <a:t>(e.g.,</a:t>
                      </a:r>
                      <a:r>
                        <a:rPr lang="en-US" sz="1600" baseline="0" dirty="0" smtClean="0"/>
                        <a:t> </a:t>
                      </a:r>
                      <a:r>
                        <a:rPr lang="en-US" sz="1600" dirty="0" smtClean="0"/>
                        <a:t>noise buffer, amplification)*</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Magnification Device*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Small</a:t>
                      </a:r>
                      <a:r>
                        <a:rPr lang="en-US" sz="1600" baseline="0" dirty="0" smtClean="0"/>
                        <a:t> Group Testing*</a:t>
                      </a:r>
                      <a:endParaRPr lang="en-US" sz="1600" dirty="0" smtClean="0"/>
                    </a:p>
                  </a:txBody>
                  <a:tcPr/>
                </a:tc>
              </a:tr>
              <a:tr h="45654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General Administrations Directions</a:t>
                      </a:r>
                      <a:r>
                        <a:rPr lang="en-US" sz="1600" baseline="0" dirty="0" smtClean="0"/>
                        <a:t> Clarified</a:t>
                      </a:r>
                      <a:endParaRPr lang="en-US" sz="1600" dirty="0" smtClean="0"/>
                    </a:p>
                  </a:txBody>
                  <a:tcPr/>
                </a:tc>
                <a:tc>
                  <a:txBody>
                    <a:bodyPr/>
                    <a:lstStyle/>
                    <a:p>
                      <a:r>
                        <a:rPr lang="en-US" sz="1600" dirty="0" smtClean="0"/>
                        <a:t>Read Aloud for the Math Assessment (Text to Speech or Human Reader)*</a:t>
                      </a:r>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Specialized Furniture</a:t>
                      </a:r>
                      <a:r>
                        <a:rPr lang="en-US" sz="1600" baseline="0" dirty="0" smtClean="0"/>
                        <a:t> or Equipment*</a:t>
                      </a:r>
                      <a:endParaRPr lang="en-US" sz="1600" dirty="0" smtClean="0"/>
                    </a:p>
                  </a:txBody>
                  <a:tcPr/>
                </a:tc>
              </a:tr>
              <a:tr h="40672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Individual Testing*</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Redirect Student</a:t>
                      </a:r>
                      <a:r>
                        <a:rPr lang="en-US" sz="1600" baseline="0" dirty="0" smtClean="0"/>
                        <a:t> to the Test</a:t>
                      </a:r>
                      <a:endParaRPr lang="en-US" sz="1600"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Visual Aids* (e.g., line reader, color overlay)</a:t>
                      </a:r>
                    </a:p>
                  </a:txBody>
                  <a:tcPr/>
                </a:tc>
              </a:tr>
            </a:tbl>
          </a:graphicData>
        </a:graphic>
      </p:graphicFrame>
    </p:spTree>
    <p:extLst>
      <p:ext uri="{BB962C8B-B14F-4D97-AF65-F5344CB8AC3E}">
        <p14:creationId xmlns:p14="http://schemas.microsoft.com/office/powerpoint/2010/main" val="267179339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Louisiana Believ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1">
            <a:lumMod val="65000"/>
            <a:lumOff val="35000"/>
          </a:schemeClr>
        </a:solidFill>
        <a:ln>
          <a:noFill/>
        </a:ln>
        <a:effectLst/>
      </a:spPr>
      <a:bodyPr vert="horz" wrap="square" lIns="45714" tIns="49315" rIns="45714" bIns="49315" rtlCol="0" anchor="ctr" anchorCtr="0">
        <a:noAutofit/>
      </a:bodyPr>
      <a:lstStyle>
        <a:defPPr algn="ctr">
          <a:lnSpc>
            <a:spcPct val="90000"/>
          </a:lnSpc>
          <a:spcBef>
            <a:spcPct val="0"/>
          </a:spcBef>
          <a:defRPr b="1" dirty="0" smtClean="0">
            <a:solidFill>
              <a:schemeClr val="bg1"/>
            </a:solidFill>
            <a:latin typeface="Calibri" pitchFamily="34" charset="0"/>
            <a:cs typeface="Calibri" pitchFamily="34" charset="0"/>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Sec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6243</TotalTime>
  <Words>4985</Words>
  <Application>Microsoft Macintosh PowerPoint</Application>
  <PresentationFormat>On-screen Show (4:3)</PresentationFormat>
  <Paragraphs>700</Paragraphs>
  <Slides>43</Slides>
  <Notes>23</Notes>
  <HiddenSlides>0</HiddenSlides>
  <MMClips>0</MMClips>
  <ScaleCrop>false</ScaleCrop>
  <HeadingPairs>
    <vt:vector size="4" baseType="variant">
      <vt:variant>
        <vt:lpstr>Theme</vt:lpstr>
      </vt:variant>
      <vt:variant>
        <vt:i4>3</vt:i4>
      </vt:variant>
      <vt:variant>
        <vt:lpstr>Slide Titles</vt:lpstr>
      </vt:variant>
      <vt:variant>
        <vt:i4>43</vt:i4>
      </vt:variant>
    </vt:vector>
  </HeadingPairs>
  <TitlesOfParts>
    <vt:vector size="46" baseType="lpstr">
      <vt:lpstr>Louisiana Believes</vt:lpstr>
      <vt:lpstr>Blank</vt:lpstr>
      <vt:lpstr>Section</vt:lpstr>
      <vt:lpstr>PowerPoint Presentation</vt:lpstr>
      <vt:lpstr>Agenda</vt:lpstr>
      <vt:lpstr>Assessment: Overview</vt:lpstr>
      <vt:lpstr>Preparing for the Test: District Supports</vt:lpstr>
      <vt:lpstr>District Supports: Assessment Readiness Checklist</vt:lpstr>
      <vt:lpstr>District Supports:  Parent Engagement</vt:lpstr>
      <vt:lpstr>PowerPoint Presentation</vt:lpstr>
      <vt:lpstr>PowerPoint Presentation</vt:lpstr>
      <vt:lpstr>District Supports: PARCC Accessibility Features (1/2)</vt:lpstr>
      <vt:lpstr>District Supports: PARCC Accessibility Features (2/2)</vt:lpstr>
      <vt:lpstr>Preparing for the Test: Teacher Supports</vt:lpstr>
      <vt:lpstr>Assessment Support Next Steps</vt:lpstr>
      <vt:lpstr>Agenda</vt:lpstr>
      <vt:lpstr>District Supports: District Supervisor Collaboration Meetings</vt:lpstr>
      <vt:lpstr>Teacher Supports: Teacher Leader Collaboration Events</vt:lpstr>
      <vt:lpstr>Teacher Supports: Social Studies and Science Sample Tasks</vt:lpstr>
      <vt:lpstr>Teacher Supports: Items Added to EAGLE</vt:lpstr>
      <vt:lpstr>Instructional Support Next Steps</vt:lpstr>
      <vt:lpstr>Agenda</vt:lpstr>
      <vt:lpstr>District Supports: Accountability Resources</vt:lpstr>
      <vt:lpstr>Agenda</vt:lpstr>
      <vt:lpstr>Early Childhood</vt:lpstr>
      <vt:lpstr>Agenda</vt:lpstr>
      <vt:lpstr>Jump Start</vt:lpstr>
      <vt:lpstr>Course Choice: Supplemental Course Allocation (SCA)</vt:lpstr>
      <vt:lpstr>Course Choice Spring 2015 Webinars</vt:lpstr>
      <vt:lpstr>College &amp; Career Counseling Resource (Individual Graduation Plan):</vt:lpstr>
      <vt:lpstr>Agenda</vt:lpstr>
      <vt:lpstr>Believe and Prepare: Overview</vt:lpstr>
      <vt:lpstr>Believe and Prepare Educator Preparation Grant</vt:lpstr>
      <vt:lpstr>Agenda</vt:lpstr>
      <vt:lpstr>Financial Dashboards</vt:lpstr>
      <vt:lpstr>Agenda</vt:lpstr>
      <vt:lpstr>December BESE Update </vt:lpstr>
      <vt:lpstr>Special Education - Act 833 Implementation Timeline </vt:lpstr>
      <vt:lpstr>Student Privacy</vt:lpstr>
      <vt:lpstr>Student Privacy</vt:lpstr>
      <vt:lpstr>Agenda</vt:lpstr>
      <vt:lpstr>PowerPoint Presentation</vt:lpstr>
      <vt:lpstr>PowerPoint Presentation</vt:lpstr>
      <vt:lpstr>Grant Opportunity: Math and Science Partnership Grants</vt:lpstr>
      <vt:lpstr>Next Steps (1/2)</vt:lpstr>
      <vt:lpstr>Next Steps (2/2)</vt:lpstr>
    </vt:vector>
  </TitlesOfParts>
  <Company>LDOE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Network Team Training  Opening Session</dc:title>
  <dc:creator>Louisiana Department of Education</dc:creator>
  <cp:lastModifiedBy>KGW</cp:lastModifiedBy>
  <cp:revision>360</cp:revision>
  <dcterms:created xsi:type="dcterms:W3CDTF">2012-07-26T15:41:14Z</dcterms:created>
  <dcterms:modified xsi:type="dcterms:W3CDTF">2014-12-10T14:29:55Z</dcterms:modified>
</cp:coreProperties>
</file>