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327" r:id="rId2"/>
    <p:sldId id="341" r:id="rId3"/>
    <p:sldId id="332" r:id="rId4"/>
    <p:sldId id="339" r:id="rId5"/>
    <p:sldId id="337" r:id="rId6"/>
    <p:sldId id="342" r:id="rId7"/>
    <p:sldId id="334" r:id="rId8"/>
    <p:sldId id="335" r:id="rId9"/>
    <p:sldId id="340" r:id="rId10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A9CB"/>
    <a:srgbClr val="00A79D"/>
    <a:srgbClr val="333333"/>
    <a:srgbClr val="191919"/>
    <a:srgbClr val="4C4C4C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7" autoAdjust="0"/>
    <p:restoredTop sz="94274" autoAdjust="0"/>
  </p:normalViewPr>
  <p:slideViewPr>
    <p:cSldViewPr>
      <p:cViewPr varScale="1">
        <p:scale>
          <a:sx n="143" d="100"/>
          <a:sy n="143" d="100"/>
        </p:scale>
        <p:origin x="12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2928" y="19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8" tIns="46659" rIns="93318" bIns="46659" rtlCol="0"/>
          <a:lstStyle>
            <a:lvl1pPr algn="r">
              <a:defRPr sz="1200"/>
            </a:lvl1pPr>
          </a:lstStyle>
          <a:p>
            <a:fld id="{72228226-64E5-9F44-994C-3970D6B5B08D}" type="datetimeFigureOut">
              <a:rPr lang="en-US" smtClean="0"/>
              <a:t>7/25/2018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8" tIns="46659" rIns="93318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6"/>
          </a:xfrm>
          <a:prstGeom prst="rect">
            <a:avLst/>
          </a:prstGeom>
        </p:spPr>
        <p:txBody>
          <a:bodyPr vert="horz" lIns="93318" tIns="46659" rIns="93318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6"/>
          </a:xfrm>
          <a:prstGeom prst="rect">
            <a:avLst/>
          </a:prstGeom>
        </p:spPr>
        <p:txBody>
          <a:bodyPr vert="horz" lIns="93318" tIns="46659" rIns="93318" bIns="46659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57401"/>
            <a:ext cx="7886700" cy="12227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837"/>
            <a:ext cx="9144000" cy="366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4" y="0"/>
            <a:ext cx="9144000" cy="1047750"/>
          </a:xfrm>
          <a:prstGeom prst="rect">
            <a:avLst/>
          </a:prstGeom>
        </p:spPr>
        <p:txBody>
          <a:bodyPr anchor="ctr"/>
          <a:lstStyle>
            <a:lvl1pPr>
              <a:defRPr sz="3000" b="0" i="0" u="none" cap="none" normalizeH="0" baseline="0">
                <a:solidFill>
                  <a:srgbClr val="333333"/>
                </a:solidFill>
                <a:latin typeface="Calibri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57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ln w="1079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543"/>
            <a:ext cx="9144000" cy="1047751"/>
          </a:xfrm>
          <a:prstGeom prst="rect">
            <a:avLst/>
          </a:prstGeom>
        </p:spPr>
        <p:txBody>
          <a:bodyPr anchor="ctr" anchorCtr="0"/>
          <a:lstStyle>
            <a:lvl1pPr>
              <a:defRPr sz="3000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indent="0">
              <a:tabLst>
                <a:tab pos="223838" algn="l"/>
              </a:tabLst>
            </a:pPr>
            <a:r>
              <a:rPr lang="en-US" dirty="0" smtClean="0"/>
              <a:t>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558"/>
            <a:ext cx="9144000" cy="366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7" y="2042"/>
            <a:ext cx="9144000" cy="1045708"/>
          </a:xfrm>
          <a:prstGeom prst="rect">
            <a:avLst/>
          </a:prstGeom>
        </p:spPr>
        <p:txBody>
          <a:bodyPr anchor="ctr"/>
          <a:lstStyle>
            <a:lvl1pPr>
              <a:defRPr sz="3000" b="0" i="0" u="none" cap="none" normalizeH="0" baseline="0">
                <a:solidFill>
                  <a:srgbClr val="333333"/>
                </a:solidFill>
                <a:latin typeface="Calibri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20425" y="1200150"/>
            <a:ext cx="2952125" cy="331470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3000"/>
              </a:prstClr>
            </a:outerShdw>
          </a:effectLst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00850" y="4803321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00850" y="4803321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2" r="1944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762250" y="1143000"/>
            <a:ext cx="6229350" cy="354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Stats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62250" y="0"/>
            <a:ext cx="6381750" cy="1028700"/>
          </a:xfrm>
          <a:prstGeom prst="rect">
            <a:avLst/>
          </a:prstGeom>
        </p:spPr>
        <p:txBody>
          <a:bodyPr anchor="ctr"/>
          <a:lstStyle>
            <a:lvl1pPr>
              <a:defRPr sz="3000" b="0" i="0" u="none" cap="none" normalizeH="0" baseline="0">
                <a:solidFill>
                  <a:srgbClr val="333333"/>
                </a:solidFill>
                <a:latin typeface="Calibri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2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6"/>
            <a:ext cx="9144000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1600200"/>
            <a:ext cx="9144000" cy="16573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 anchorCtr="0"/>
          <a:lstStyle>
            <a:lvl1pPr algn="ctr">
              <a:defRPr sz="50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6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114300"/>
            <a:ext cx="8343900" cy="914400"/>
          </a:xfrm>
          <a:prstGeom prst="rect">
            <a:avLst/>
          </a:prstGeom>
        </p:spPr>
        <p:txBody>
          <a:bodyPr anchor="ctr"/>
          <a:lstStyle>
            <a:lvl1pPr>
              <a:defRPr sz="3000" b="0" i="0" u="none" cap="none" normalizeH="0" baseline="0">
                <a:solidFill>
                  <a:srgbClr val="333333"/>
                </a:solidFill>
                <a:latin typeface="Calibri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0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5" r:id="rId2"/>
    <p:sldLayoutId id="2147483690" r:id="rId3"/>
    <p:sldLayoutId id="2147483691" r:id="rId4"/>
    <p:sldLayoutId id="2147483702" r:id="rId5"/>
    <p:sldLayoutId id="2147483662" r:id="rId6"/>
    <p:sldLayoutId id="2147483692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733550"/>
            <a:ext cx="7886700" cy="2286000"/>
          </a:xfrm>
        </p:spPr>
        <p:txBody>
          <a:bodyPr/>
          <a:lstStyle/>
          <a:p>
            <a:r>
              <a:rPr lang="en-US" b="1" dirty="0" smtClean="0"/>
              <a:t>Fiscal Monitoring</a:t>
            </a:r>
            <a:br>
              <a:rPr lang="en-US" b="1" dirty="0" smtClean="0"/>
            </a:br>
            <a:r>
              <a:rPr lang="en-US" b="1" dirty="0" smtClean="0"/>
              <a:t>in</a:t>
            </a:r>
            <a:br>
              <a:rPr lang="en-US" b="1" dirty="0" smtClean="0"/>
            </a:br>
            <a:r>
              <a:rPr lang="en-US" b="1" dirty="0" smtClean="0"/>
              <a:t>eGrants Management System</a:t>
            </a:r>
            <a:br>
              <a:rPr lang="en-US" b="1" dirty="0" smtClean="0"/>
            </a:br>
            <a:r>
              <a:rPr lang="en-US" sz="2400" b="1" dirty="0" smtClean="0"/>
              <a:t>(eGMS)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July 26, 2018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85800" y="1276350"/>
            <a:ext cx="8343900" cy="3543300"/>
          </a:xfrm>
          <a:noFill/>
        </p:spPr>
        <p:txBody>
          <a:bodyPr/>
          <a:lstStyle/>
          <a:p>
            <a:r>
              <a:rPr lang="en-US" sz="2800" dirty="0"/>
              <a:t>Risk Assessment – LEA Selection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Fiscal Monitoring Scope</a:t>
            </a:r>
          </a:p>
          <a:p>
            <a:endParaRPr lang="en-US" sz="2800" dirty="0" smtClean="0"/>
          </a:p>
          <a:p>
            <a:r>
              <a:rPr lang="en-US" sz="2800" dirty="0" smtClean="0"/>
              <a:t>eGMS Portal for Fiscal Monitoring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Questions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Agenda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24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2400" y="1048294"/>
            <a:ext cx="8534400" cy="3638006"/>
          </a:xfrm>
        </p:spPr>
        <p:txBody>
          <a:bodyPr/>
          <a:lstStyle/>
          <a:p>
            <a:r>
              <a:rPr lang="en-US" sz="1800" dirty="0" smtClean="0"/>
              <a:t>Uniform Grants Guidance (UGG) Part 200, Subpart D, Section 200.331(b) – Requires a </a:t>
            </a:r>
            <a:r>
              <a:rPr lang="en-US" sz="1800" u="sng" dirty="0" smtClean="0"/>
              <a:t>Risk-based assessment</a:t>
            </a:r>
            <a:r>
              <a:rPr lang="en-US" sz="1800" dirty="0" smtClean="0"/>
              <a:t> for selecting Local Educational Agencies (LEAs) for fiscal monitoring </a:t>
            </a:r>
          </a:p>
          <a:p>
            <a:r>
              <a:rPr lang="en-US" sz="1800" dirty="0" smtClean="0"/>
              <a:t>Risk Assessment Factors includes, but is not limited </a:t>
            </a:r>
            <a:r>
              <a:rPr lang="en-US" sz="1800" dirty="0" smtClean="0"/>
              <a:t>to</a:t>
            </a:r>
            <a:r>
              <a:rPr lang="en-US" sz="1800" dirty="0" smtClean="0"/>
              <a:t>, data from the following sources:</a:t>
            </a:r>
          </a:p>
          <a:p>
            <a:pPr lvl="1"/>
            <a:r>
              <a:rPr lang="en-US" sz="1600" dirty="0" smtClean="0"/>
              <a:t>Comprehensive Annual Financial Report (CAFR)</a:t>
            </a:r>
          </a:p>
          <a:p>
            <a:pPr lvl="1"/>
            <a:r>
              <a:rPr lang="en-US" sz="1600" dirty="0" smtClean="0"/>
              <a:t>Federal grant funding and expenditures</a:t>
            </a:r>
          </a:p>
          <a:p>
            <a:pPr lvl="1"/>
            <a:r>
              <a:rPr lang="en-US" sz="1600" dirty="0" smtClean="0"/>
              <a:t>Prior year Fiscal Monitoring and Program Monitoring Audits</a:t>
            </a:r>
          </a:p>
          <a:p>
            <a:pPr lvl="1"/>
            <a:r>
              <a:rPr lang="en-US" sz="1600" dirty="0" smtClean="0"/>
              <a:t>Last date LDOE Division of Education Finance conducted a review of an LEA</a:t>
            </a:r>
          </a:p>
          <a:p>
            <a:r>
              <a:rPr lang="en-US" sz="1800" dirty="0" smtClean="0"/>
              <a:t>Rating of each LEA is based on the compilation of the above data by:</a:t>
            </a:r>
          </a:p>
          <a:p>
            <a:pPr lvl="1"/>
            <a:r>
              <a:rPr lang="en-US" sz="1600" dirty="0" smtClean="0"/>
              <a:t>School Districts</a:t>
            </a:r>
          </a:p>
          <a:p>
            <a:pPr lvl="1"/>
            <a:r>
              <a:rPr lang="en-US" sz="1600" dirty="0" smtClean="0"/>
              <a:t>Charter Schools</a:t>
            </a:r>
          </a:p>
          <a:p>
            <a:pPr lvl="1"/>
            <a:r>
              <a:rPr lang="en-US" sz="1600" dirty="0" smtClean="0"/>
              <a:t>Other Entities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135CAF-C8C3-4539-A652-3CBFF32730F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Subrecipient Fiscal Monitoring Selection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 of Fiscal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sz="2400" u="sng" dirty="0" smtClean="0"/>
              <a:t>Consists of three Components: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800100" lvl="1" indent="-457200">
              <a:buFont typeface="+mj-lt"/>
              <a:buAutoNum type="arabicPeriod"/>
            </a:pPr>
            <a:r>
              <a:rPr lang="en-US" sz="2000" dirty="0" smtClean="0"/>
              <a:t>Review the current year’s internal controls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000" dirty="0" smtClean="0"/>
              <a:t>Substantive testing of expended grant funds for each federal program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000" dirty="0" smtClean="0"/>
              <a:t>Provide technical assistance as needed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135CAF-C8C3-4539-A652-3CBFF32730FE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458200" cy="35433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Each LEA selected for monitoring must complete the Fiscal Monitoring Internal Controls Questionnaire </a:t>
            </a:r>
            <a:endParaRPr lang="en-US" sz="1400" dirty="0" smtClean="0"/>
          </a:p>
          <a:p>
            <a:pPr marL="342900" lvl="1" indent="0">
              <a:buNone/>
            </a:pPr>
            <a:endParaRPr lang="en-US" sz="1400" dirty="0" smtClean="0"/>
          </a:p>
          <a:p>
            <a:r>
              <a:rPr lang="en-US" sz="1800" dirty="0" smtClean="0"/>
              <a:t>Self Assessment tool – Policies and Procedures</a:t>
            </a:r>
          </a:p>
          <a:p>
            <a:pPr lvl="1"/>
            <a:r>
              <a:rPr lang="en-US" sz="1500" dirty="0" smtClean="0"/>
              <a:t>Accounting system, budgeting process, grant reimbursement process, personnel (time and effort) review, purchasing, travel, property control, etc.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LEAs </a:t>
            </a:r>
            <a:r>
              <a:rPr lang="en-US" sz="1800" u="sng" dirty="0" smtClean="0"/>
              <a:t>must</a:t>
            </a:r>
            <a:r>
              <a:rPr lang="en-US" sz="1800" dirty="0" smtClean="0"/>
              <a:t> answer all questions </a:t>
            </a:r>
            <a:r>
              <a:rPr lang="en-US" sz="1400" dirty="0" smtClean="0"/>
              <a:t>(narrative form)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LEAs may request </a:t>
            </a:r>
            <a:r>
              <a:rPr lang="en-US" sz="1800" dirty="0" smtClean="0"/>
              <a:t>technical </a:t>
            </a:r>
            <a:r>
              <a:rPr lang="en-US" sz="1800" dirty="0"/>
              <a:t>a</a:t>
            </a:r>
            <a:r>
              <a:rPr lang="en-US" sz="1800" dirty="0" smtClean="0"/>
              <a:t>ssistance </a:t>
            </a:r>
            <a:r>
              <a:rPr lang="en-US" sz="1800" dirty="0" smtClean="0"/>
              <a:t>where needed</a:t>
            </a:r>
            <a:endParaRPr lang="en-US" sz="1100" dirty="0" smtClean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135CAF-C8C3-4539-A652-3CBFF32730F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Internal Controls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458200" cy="35433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Random Sample of expenditures from the Reimbursement Requests</a:t>
            </a:r>
            <a:r>
              <a:rPr lang="en-US" sz="1500" dirty="0" smtClean="0"/>
              <a:t>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Review expenditures in all areas </a:t>
            </a:r>
            <a:r>
              <a:rPr lang="en-US" sz="1400" dirty="0" smtClean="0"/>
              <a:t>(object codes)</a:t>
            </a:r>
            <a:r>
              <a:rPr lang="en-US" sz="1800" dirty="0" smtClean="0"/>
              <a:t>:</a:t>
            </a:r>
          </a:p>
          <a:p>
            <a:pPr lvl="1"/>
            <a:r>
              <a:rPr lang="en-US" sz="1500" dirty="0" smtClean="0"/>
              <a:t>Salaries, benefits, professional services, purchased property services, other purchased services (travel expenses), materials and supplies, property, and other uses of funds </a:t>
            </a:r>
            <a:endParaRPr lang="en-US" sz="1500" dirty="0" smtClean="0"/>
          </a:p>
          <a:p>
            <a:pPr marL="342900" lvl="1" indent="0">
              <a:buNone/>
            </a:pPr>
            <a:endParaRPr lang="en-US" sz="1500" dirty="0" smtClean="0"/>
          </a:p>
          <a:p>
            <a:r>
              <a:rPr lang="en-US" sz="1800" dirty="0" smtClean="0"/>
              <a:t>Documentation requirements are outlined in an Audit Instructional</a:t>
            </a:r>
          </a:p>
          <a:p>
            <a:pPr lvl="1"/>
            <a:r>
              <a:rPr lang="en-US" sz="1500" dirty="0" smtClean="0"/>
              <a:t>Lists documents that will substantiate federal use of funds</a:t>
            </a:r>
          </a:p>
          <a:p>
            <a:pPr marL="342900" lvl="1" indent="0">
              <a:buNone/>
            </a:pPr>
            <a:r>
              <a:rPr lang="en-US" sz="1500" dirty="0" smtClean="0"/>
              <a:t> </a:t>
            </a:r>
          </a:p>
          <a:p>
            <a:r>
              <a:rPr lang="en-US" sz="1800" dirty="0" smtClean="0"/>
              <a:t>Report on findings (Preliminary/Final Report)</a:t>
            </a:r>
          </a:p>
          <a:p>
            <a:endParaRPr lang="en-US" sz="1100" dirty="0" smtClean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135CAF-C8C3-4539-A652-3CBFF32730F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Substantive Testing of Expended Federal Grant </a:t>
            </a:r>
            <a:r>
              <a:rPr lang="en-US" dirty="0" smtClean="0"/>
              <a:t>Funds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eGMS Portal for Fiscal Monitoring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73352" y="1043578"/>
            <a:ext cx="3581400" cy="335697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 dirty="0" smtClean="0"/>
              <a:t>Old Format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smtClean="0"/>
              <a:t>Contact LEA by phone</a:t>
            </a:r>
          </a:p>
          <a:p>
            <a:r>
              <a:rPr lang="en-US" sz="2000" dirty="0" smtClean="0"/>
              <a:t>Confirm audit (email)</a:t>
            </a:r>
          </a:p>
          <a:p>
            <a:r>
              <a:rPr lang="en-US" sz="2000" dirty="0" smtClean="0"/>
              <a:t>Request documentation</a:t>
            </a:r>
          </a:p>
          <a:p>
            <a:r>
              <a:rPr lang="en-US" sz="2000" dirty="0" smtClean="0"/>
              <a:t>LEA submits requested documentation by email</a:t>
            </a:r>
          </a:p>
          <a:p>
            <a:r>
              <a:rPr lang="en-US" sz="2000" dirty="0" smtClean="0"/>
              <a:t>Correspond through email</a:t>
            </a:r>
          </a:p>
          <a:p>
            <a:r>
              <a:rPr lang="en-US" sz="2000" dirty="0" smtClean="0"/>
              <a:t>Mail and/or email Final Report 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4876800" y="1043578"/>
            <a:ext cx="3581400" cy="3356972"/>
          </a:xfrm>
          <a:noFill/>
          <a:ln w="22225"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New Format</a:t>
            </a:r>
          </a:p>
          <a:p>
            <a:r>
              <a:rPr lang="en-US" sz="2000" dirty="0"/>
              <a:t>Contact </a:t>
            </a:r>
            <a:r>
              <a:rPr lang="en-US" sz="2000" dirty="0" smtClean="0"/>
              <a:t>LEA by phone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eGMS Notifications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Confirmation details in eGMS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Request documentation in eGMS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LEA upload requested documentation in eGMS by grant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Correspond </a:t>
            </a:r>
            <a:r>
              <a:rPr lang="en-US" sz="1600" dirty="0"/>
              <a:t>through </a:t>
            </a:r>
            <a:r>
              <a:rPr lang="en-US" sz="1600" dirty="0" smtClean="0"/>
              <a:t>eGMS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Access Final Report 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4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Accessible through eGMS for LEAs selected for fiscal monitoring for the current fiscal year as a result of the Fiscal Risk Assessment.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Demonstration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1504950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</a:t>
            </a:r>
            <a:br>
              <a:rPr lang="en-US" dirty="0" smtClean="0"/>
            </a:br>
            <a:r>
              <a:rPr lang="en-US" dirty="0" smtClean="0"/>
              <a:t>Fiscal Monitoring in eGMS?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377</Words>
  <Application>Microsoft Office PowerPoint</Application>
  <PresentationFormat>On-screen Show (16:9)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LA Believes</vt:lpstr>
      <vt:lpstr>Fiscal Monitoring in eGrants Management System (eGMS)  July 26, 2018 </vt:lpstr>
      <vt:lpstr>Agenda</vt:lpstr>
      <vt:lpstr> Subrecipient Fiscal Monitoring Selection </vt:lpstr>
      <vt:lpstr>Scope of Fiscal Monitoring</vt:lpstr>
      <vt:lpstr> Internal Controls </vt:lpstr>
      <vt:lpstr> Substantive Testing of Expended Federal Grant Funds </vt:lpstr>
      <vt:lpstr>eGMS Portal for Fiscal Monitoring</vt:lpstr>
      <vt:lpstr>Access Demonstration</vt:lpstr>
      <vt:lpstr>Questions on Fiscal Monitoring in eGMS?</vt:lpstr>
    </vt:vector>
  </TitlesOfParts>
  <Company>LDOE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Nakia Jason</cp:lastModifiedBy>
  <cp:revision>250</cp:revision>
  <cp:lastPrinted>2018-07-25T14:43:39Z</cp:lastPrinted>
  <dcterms:created xsi:type="dcterms:W3CDTF">2012-07-26T15:41:14Z</dcterms:created>
  <dcterms:modified xsi:type="dcterms:W3CDTF">2018-07-25T21:22:59Z</dcterms:modified>
</cp:coreProperties>
</file>