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 id="2147483666" r:id="rId4"/>
    <p:sldMasterId id="2147483669" r:id="rId5"/>
  </p:sldMasterIdLst>
  <p:notesMasterIdLst>
    <p:notesMasterId r:id="rId37"/>
  </p:notesMasterIdLst>
  <p:handoutMasterIdLst>
    <p:handoutMasterId r:id="rId38"/>
  </p:handoutMasterIdLst>
  <p:sldIdLst>
    <p:sldId id="329" r:id="rId6"/>
    <p:sldId id="434" r:id="rId7"/>
    <p:sldId id="435" r:id="rId8"/>
    <p:sldId id="436" r:id="rId9"/>
    <p:sldId id="444" r:id="rId10"/>
    <p:sldId id="445" r:id="rId11"/>
    <p:sldId id="393" r:id="rId12"/>
    <p:sldId id="446" r:id="rId13"/>
    <p:sldId id="416" r:id="rId14"/>
    <p:sldId id="429" r:id="rId15"/>
    <p:sldId id="430" r:id="rId16"/>
    <p:sldId id="432" r:id="rId17"/>
    <p:sldId id="433" r:id="rId18"/>
    <p:sldId id="426" r:id="rId19"/>
    <p:sldId id="437" r:id="rId20"/>
    <p:sldId id="369" r:id="rId21"/>
    <p:sldId id="387" r:id="rId22"/>
    <p:sldId id="447" r:id="rId23"/>
    <p:sldId id="448" r:id="rId24"/>
    <p:sldId id="449" r:id="rId25"/>
    <p:sldId id="450" r:id="rId26"/>
    <p:sldId id="452" r:id="rId27"/>
    <p:sldId id="418" r:id="rId28"/>
    <p:sldId id="377" r:id="rId29"/>
    <p:sldId id="438" r:id="rId30"/>
    <p:sldId id="389" r:id="rId31"/>
    <p:sldId id="439" r:id="rId32"/>
    <p:sldId id="441" r:id="rId33"/>
    <p:sldId id="442" r:id="rId34"/>
    <p:sldId id="443" r:id="rId35"/>
    <p:sldId id="38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7" name="Hannah Dietsch" initials="" lastIdx="6" clrIdx="7"/>
  <p:cmAuthor id="1" name="deleteme2" initials="d" lastIdx="10" clrIdx="1"/>
  <p:cmAuthor id="8" name="John White" initials="JW" lastIdx="35" clrIdx="8"/>
  <p:cmAuthor id="2" name="Jessica Baghian" initials="" lastIdx="16" clrIdx="2"/>
  <p:cmAuthor id="3" name="Jill Zimmerman" initials="JZ" lastIdx="18" clrIdx="3"/>
  <p:cmAuthor id="4" name="Bridget Devlin" initials="BD" lastIdx="32" clrIdx="4"/>
  <p:cmAuthor id="5" name="Annie Morrison" initials="AM" lastIdx="16" clrIdx="5"/>
  <p:cmAuthor id="6" name="  Doe" initials=" D" lastIdx="2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191919"/>
    <a:srgbClr val="4C4C4C"/>
    <a:srgbClr val="0000FF"/>
    <a:srgbClr val="9E4C65"/>
    <a:srgbClr val="AF5D8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90" autoAdjust="0"/>
    <p:restoredTop sz="99088" autoAdjust="0"/>
  </p:normalViewPr>
  <p:slideViewPr>
    <p:cSldViewPr>
      <p:cViewPr varScale="1">
        <p:scale>
          <a:sx n="75" d="100"/>
          <a:sy n="75" d="100"/>
        </p:scale>
        <p:origin x="48" y="1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5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ocalhost\Users\jillzimmerman\Documents\Assessment_Accountability_Policy\Data\State%20ELA-Math%203-8%20by%20subgroup.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5"/>
            </a:solidFill>
            <a:ln>
              <a:noFill/>
            </a:ln>
            <a:effectLst/>
          </c:spPr>
          <c:invertIfNegative val="0"/>
          <c:dPt>
            <c:idx val="2"/>
            <c:invertIfNegative val="0"/>
            <c:bubble3D val="0"/>
          </c:dPt>
          <c:dPt>
            <c:idx val="3"/>
            <c:invertIfNegative val="0"/>
            <c:bubble3D val="0"/>
          </c:dPt>
          <c:cat>
            <c:strRef>
              <c:f>Sheet1!$A$2:$A$5</c:f>
              <c:strCache>
                <c:ptCount val="4"/>
                <c:pt idx="0">
                  <c:v>High School Graduates</c:v>
                </c:pt>
                <c:pt idx="1">
                  <c:v>Enrolled in College 1st Fall after HS Graduation </c:v>
                </c:pt>
                <c:pt idx="2">
                  <c:v>LA College Students Not in Remedial College Courses</c:v>
                </c:pt>
                <c:pt idx="3">
                  <c:v>LA Students Graduating College (150% time)</c:v>
                </c:pt>
              </c:strCache>
            </c:strRef>
          </c:cat>
          <c:val>
            <c:numRef>
              <c:f>Sheet1!$B$2:$B$5</c:f>
              <c:numCache>
                <c:formatCode>#,##0</c:formatCode>
                <c:ptCount val="4"/>
                <c:pt idx="0" formatCode="_(* #,##0_);_(* \(#,##0\);_(* &quot;-&quot;??_);_(@_)">
                  <c:v>38785</c:v>
                </c:pt>
                <c:pt idx="1">
                  <c:v>22972</c:v>
                </c:pt>
                <c:pt idx="2">
                  <c:v>18017</c:v>
                </c:pt>
                <c:pt idx="3" formatCode="General">
                  <c:v>9069.3455999999824</c:v>
                </c:pt>
              </c:numCache>
            </c:numRef>
          </c:val>
        </c:ser>
        <c:dLbls>
          <c:showLegendKey val="0"/>
          <c:showVal val="0"/>
          <c:showCatName val="0"/>
          <c:showSerName val="0"/>
          <c:showPercent val="0"/>
          <c:showBubbleSize val="0"/>
        </c:dLbls>
        <c:gapWidth val="85"/>
        <c:overlap val="-15"/>
        <c:axId val="168696832"/>
        <c:axId val="168697392"/>
      </c:barChart>
      <c:catAx>
        <c:axId val="16869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8697392"/>
        <c:crosses val="autoZero"/>
        <c:auto val="1"/>
        <c:lblAlgn val="ctr"/>
        <c:lblOffset val="100"/>
        <c:noMultiLvlLbl val="0"/>
      </c:catAx>
      <c:valAx>
        <c:axId val="168697392"/>
        <c:scaling>
          <c:orientation val="minMax"/>
          <c:max val="50000"/>
        </c:scaling>
        <c:delete val="0"/>
        <c:axPos val="l"/>
        <c:numFmt formatCode="#,##0" sourceLinked="0"/>
        <c:majorTickMark val="in"/>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8696832"/>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Summary!$B$1</c:f>
              <c:strCache>
                <c:ptCount val="1"/>
                <c:pt idx="0">
                  <c:v>2012</c:v>
                </c:pt>
              </c:strCache>
            </c:strRef>
          </c:tx>
          <c:invertIfNegative val="0"/>
          <c:cat>
            <c:strRef>
              <c:f>Summary!$A$2:$A$12</c:f>
              <c:strCache>
                <c:ptCount val="11"/>
                <c:pt idx="0">
                  <c:v>African American</c:v>
                </c:pt>
                <c:pt idx="1">
                  <c:v>White</c:v>
                </c:pt>
                <c:pt idx="3">
                  <c:v>LEP</c:v>
                </c:pt>
                <c:pt idx="4">
                  <c:v>Non-LEP</c:v>
                </c:pt>
                <c:pt idx="6">
                  <c:v>Economically Disadvantaged</c:v>
                </c:pt>
                <c:pt idx="7">
                  <c:v>Not Economically Disadvantaged</c:v>
                </c:pt>
                <c:pt idx="9">
                  <c:v>Special Education</c:v>
                </c:pt>
                <c:pt idx="10">
                  <c:v>Regular Education</c:v>
                </c:pt>
              </c:strCache>
            </c:strRef>
          </c:cat>
          <c:val>
            <c:numRef>
              <c:f>Summary!$B$2:$B$12</c:f>
              <c:numCache>
                <c:formatCode>0.0</c:formatCode>
                <c:ptCount val="11"/>
                <c:pt idx="0">
                  <c:v>57.020963801589758</c:v>
                </c:pt>
                <c:pt idx="1">
                  <c:v>81.2906711612371</c:v>
                </c:pt>
                <c:pt idx="3">
                  <c:v>50.988482035413277</c:v>
                </c:pt>
                <c:pt idx="4">
                  <c:v>70.12796162308419</c:v>
                </c:pt>
                <c:pt idx="6">
                  <c:v>62.766179957744917</c:v>
                </c:pt>
                <c:pt idx="7">
                  <c:v>85.621945368558968</c:v>
                </c:pt>
                <c:pt idx="9">
                  <c:v>43.048079830662203</c:v>
                </c:pt>
                <c:pt idx="10">
                  <c:v>72.104462975505129</c:v>
                </c:pt>
              </c:numCache>
            </c:numRef>
          </c:val>
        </c:ser>
        <c:ser>
          <c:idx val="1"/>
          <c:order val="1"/>
          <c:tx>
            <c:strRef>
              <c:f>Summary!$C$1</c:f>
              <c:strCache>
                <c:ptCount val="1"/>
                <c:pt idx="0">
                  <c:v>2013</c:v>
                </c:pt>
              </c:strCache>
            </c:strRef>
          </c:tx>
          <c:invertIfNegative val="0"/>
          <c:cat>
            <c:strRef>
              <c:f>Summary!$A$2:$A$12</c:f>
              <c:strCache>
                <c:ptCount val="11"/>
                <c:pt idx="0">
                  <c:v>African American</c:v>
                </c:pt>
                <c:pt idx="1">
                  <c:v>White</c:v>
                </c:pt>
                <c:pt idx="3">
                  <c:v>LEP</c:v>
                </c:pt>
                <c:pt idx="4">
                  <c:v>Non-LEP</c:v>
                </c:pt>
                <c:pt idx="6">
                  <c:v>Economically Disadvantaged</c:v>
                </c:pt>
                <c:pt idx="7">
                  <c:v>Not Economically Disadvantaged</c:v>
                </c:pt>
                <c:pt idx="9">
                  <c:v>Special Education</c:v>
                </c:pt>
                <c:pt idx="10">
                  <c:v>Regular Education</c:v>
                </c:pt>
              </c:strCache>
            </c:strRef>
          </c:cat>
          <c:val>
            <c:numRef>
              <c:f>Summary!$C$2:$C$12</c:f>
              <c:numCache>
                <c:formatCode>0.0</c:formatCode>
                <c:ptCount val="11"/>
                <c:pt idx="0">
                  <c:v>59.181852524780098</c:v>
                </c:pt>
                <c:pt idx="1">
                  <c:v>81.082292864574541</c:v>
                </c:pt>
                <c:pt idx="3">
                  <c:v>52.704312604241117</c:v>
                </c:pt>
                <c:pt idx="4">
                  <c:v>71.099007891658189</c:v>
                </c:pt>
                <c:pt idx="6">
                  <c:v>64.199108972310469</c:v>
                </c:pt>
                <c:pt idx="7">
                  <c:v>85.332714878358715</c:v>
                </c:pt>
                <c:pt idx="9">
                  <c:v>42.881639392848832</c:v>
                </c:pt>
                <c:pt idx="10">
                  <c:v>73.026247862843888</c:v>
                </c:pt>
              </c:numCache>
            </c:numRef>
          </c:val>
        </c:ser>
        <c:ser>
          <c:idx val="2"/>
          <c:order val="2"/>
          <c:tx>
            <c:strRef>
              <c:f>Summary!$D$1</c:f>
              <c:strCache>
                <c:ptCount val="1"/>
                <c:pt idx="0">
                  <c:v>2014</c:v>
                </c:pt>
              </c:strCache>
            </c:strRef>
          </c:tx>
          <c:invertIfNegative val="0"/>
          <c:cat>
            <c:strRef>
              <c:f>Summary!$A$2:$A$12</c:f>
              <c:strCache>
                <c:ptCount val="11"/>
                <c:pt idx="0">
                  <c:v>African American</c:v>
                </c:pt>
                <c:pt idx="1">
                  <c:v>White</c:v>
                </c:pt>
                <c:pt idx="3">
                  <c:v>LEP</c:v>
                </c:pt>
                <c:pt idx="4">
                  <c:v>Non-LEP</c:v>
                </c:pt>
                <c:pt idx="6">
                  <c:v>Economically Disadvantaged</c:v>
                </c:pt>
                <c:pt idx="7">
                  <c:v>Not Economically Disadvantaged</c:v>
                </c:pt>
                <c:pt idx="9">
                  <c:v>Special Education</c:v>
                </c:pt>
                <c:pt idx="10">
                  <c:v>Regular Education</c:v>
                </c:pt>
              </c:strCache>
            </c:strRef>
          </c:cat>
          <c:val>
            <c:numRef>
              <c:f>Summary!$D$2:$D$12</c:f>
              <c:numCache>
                <c:formatCode>0.0</c:formatCode>
                <c:ptCount val="11"/>
                <c:pt idx="0">
                  <c:v>59.010614730735099</c:v>
                </c:pt>
                <c:pt idx="1">
                  <c:v>81.591884564447113</c:v>
                </c:pt>
                <c:pt idx="3">
                  <c:v>48.59888497652581</c:v>
                </c:pt>
                <c:pt idx="4">
                  <c:v>71.291930063413474</c:v>
                </c:pt>
                <c:pt idx="6">
                  <c:v>64.257018638522112</c:v>
                </c:pt>
                <c:pt idx="7">
                  <c:v>85.260173810667212</c:v>
                </c:pt>
                <c:pt idx="9">
                  <c:v>43.754711124905782</c:v>
                </c:pt>
                <c:pt idx="10">
                  <c:v>72.917596207473494</c:v>
                </c:pt>
              </c:numCache>
            </c:numRef>
          </c:val>
        </c:ser>
        <c:ser>
          <c:idx val="3"/>
          <c:order val="3"/>
          <c:tx>
            <c:strRef>
              <c:f>Summary!$E$1</c:f>
              <c:strCache>
                <c:ptCount val="1"/>
                <c:pt idx="0">
                  <c:v>2015</c:v>
                </c:pt>
              </c:strCache>
            </c:strRef>
          </c:tx>
          <c:invertIfNegative val="0"/>
          <c:cat>
            <c:strRef>
              <c:f>Summary!$A$2:$A$12</c:f>
              <c:strCache>
                <c:ptCount val="11"/>
                <c:pt idx="0">
                  <c:v>African American</c:v>
                </c:pt>
                <c:pt idx="1">
                  <c:v>White</c:v>
                </c:pt>
                <c:pt idx="3">
                  <c:v>LEP</c:v>
                </c:pt>
                <c:pt idx="4">
                  <c:v>Non-LEP</c:v>
                </c:pt>
                <c:pt idx="6">
                  <c:v>Economically Disadvantaged</c:v>
                </c:pt>
                <c:pt idx="7">
                  <c:v>Not Economically Disadvantaged</c:v>
                </c:pt>
                <c:pt idx="9">
                  <c:v>Special Education</c:v>
                </c:pt>
                <c:pt idx="10">
                  <c:v>Regular Education</c:v>
                </c:pt>
              </c:strCache>
            </c:strRef>
          </c:cat>
          <c:val>
            <c:numRef>
              <c:f>Summary!$E$2:$E$12</c:f>
              <c:numCache>
                <c:formatCode>0.0</c:formatCode>
                <c:ptCount val="11"/>
                <c:pt idx="0">
                  <c:v>52.581877614880092</c:v>
                </c:pt>
                <c:pt idx="1">
                  <c:v>76.836748473670141</c:v>
                </c:pt>
                <c:pt idx="3">
                  <c:v>40.404596015157082</c:v>
                </c:pt>
                <c:pt idx="4">
                  <c:v>65.548963905112998</c:v>
                </c:pt>
                <c:pt idx="6">
                  <c:v>57.636633169477363</c:v>
                </c:pt>
                <c:pt idx="7">
                  <c:v>80.696343113300671</c:v>
                </c:pt>
                <c:pt idx="9">
                  <c:v>31.58344733242118</c:v>
                </c:pt>
                <c:pt idx="10">
                  <c:v>68.704286545410554</c:v>
                </c:pt>
              </c:numCache>
            </c:numRef>
          </c:val>
        </c:ser>
        <c:dLbls>
          <c:showLegendKey val="0"/>
          <c:showVal val="0"/>
          <c:showCatName val="0"/>
          <c:showSerName val="0"/>
          <c:showPercent val="0"/>
          <c:showBubbleSize val="0"/>
        </c:dLbls>
        <c:gapWidth val="85"/>
        <c:overlap val="-15"/>
        <c:axId val="168701312"/>
        <c:axId val="168701872"/>
      </c:barChart>
      <c:catAx>
        <c:axId val="168701312"/>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168701872"/>
        <c:crosses val="autoZero"/>
        <c:auto val="1"/>
        <c:lblAlgn val="ctr"/>
        <c:lblOffset val="100"/>
        <c:noMultiLvlLbl val="0"/>
      </c:catAx>
      <c:valAx>
        <c:axId val="168701872"/>
        <c:scaling>
          <c:orientation val="minMax"/>
          <c:max val="100"/>
        </c:scaling>
        <c:delete val="0"/>
        <c:axPos val="l"/>
        <c:title>
          <c:tx>
            <c:rich>
              <a:bodyPr rot="-5400000" vert="horz"/>
              <a:lstStyle/>
              <a:p>
                <a:pPr>
                  <a:defRPr/>
                </a:pPr>
                <a:r>
                  <a:rPr lang="en-US" dirty="0"/>
                  <a:t>Grade </a:t>
                </a:r>
                <a:r>
                  <a:rPr lang="en-US" dirty="0" smtClean="0"/>
                  <a:t>3</a:t>
                </a:r>
                <a:r>
                  <a:rPr lang="en-US" baseline="0" dirty="0" smtClean="0"/>
                  <a:t>–</a:t>
                </a:r>
                <a:r>
                  <a:rPr lang="en-US" dirty="0" smtClean="0"/>
                  <a:t>8 </a:t>
                </a:r>
                <a:r>
                  <a:rPr lang="en-US" dirty="0"/>
                  <a:t>Percent Basic or Above</a:t>
                </a:r>
              </a:p>
            </c:rich>
          </c:tx>
          <c:layout>
            <c:manualLayout>
              <c:xMode val="edge"/>
              <c:yMode val="edge"/>
              <c:x val="1.6806722689075598E-2"/>
              <c:y val="3.6810900204872501E-2"/>
            </c:manualLayout>
          </c:layout>
          <c:overlay val="0"/>
        </c:title>
        <c:numFmt formatCode="0" sourceLinked="0"/>
        <c:majorTickMark val="in"/>
        <c:minorTickMark val="none"/>
        <c:tickLblPos val="nextTo"/>
        <c:txPr>
          <a:bodyPr rot="-60000000" vert="horz"/>
          <a:lstStyle/>
          <a:p>
            <a:pPr>
              <a:defRPr/>
            </a:pPr>
            <a:endParaRPr lang="en-US"/>
          </a:p>
        </c:txPr>
        <c:crossAx val="168701312"/>
        <c:crosses val="autoZero"/>
        <c:crossBetween val="between"/>
      </c:valAx>
    </c:plotArea>
    <c:legend>
      <c:legendPos val="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Economically Disadvantaged</c:v>
                </c:pt>
              </c:strCache>
            </c:strRef>
          </c:tx>
          <c:invertIfNegative val="0"/>
          <c:dPt>
            <c:idx val="0"/>
            <c:invertIfNegative val="0"/>
            <c:bubble3D val="0"/>
            <c:spPr>
              <a:solidFill>
                <a:schemeClr val="accent5"/>
              </a:solidFill>
            </c:spPr>
          </c:dPt>
          <c:dPt>
            <c:idx val="1"/>
            <c:invertIfNegative val="0"/>
            <c:bubble3D val="0"/>
            <c:spPr>
              <a:solidFill>
                <a:schemeClr val="accent5"/>
              </a:solidFill>
            </c:spPr>
          </c:dPt>
          <c:cat>
            <c:strRef>
              <c:f>Sheet1!$B$1:$C$1</c:f>
              <c:strCache>
                <c:ptCount val="2"/>
                <c:pt idx="0">
                  <c:v>All Students</c:v>
                </c:pt>
                <c:pt idx="1">
                  <c:v>Gifted/Talented Students</c:v>
                </c:pt>
              </c:strCache>
            </c:strRef>
          </c:cat>
          <c:val>
            <c:numRef>
              <c:f>Sheet1!$B$2:$C$2</c:f>
              <c:numCache>
                <c:formatCode>General</c:formatCode>
                <c:ptCount val="2"/>
                <c:pt idx="0">
                  <c:v>68.8</c:v>
                </c:pt>
                <c:pt idx="1">
                  <c:v>36.4</c:v>
                </c:pt>
              </c:numCache>
            </c:numRef>
          </c:val>
        </c:ser>
        <c:ser>
          <c:idx val="1"/>
          <c:order val="1"/>
          <c:tx>
            <c:strRef>
              <c:f>Sheet1!$A$3</c:f>
              <c:strCache>
                <c:ptCount val="1"/>
                <c:pt idx="0">
                  <c:v>Not Economically Disadvantaged</c:v>
                </c:pt>
              </c:strCache>
            </c:strRef>
          </c:tx>
          <c:spPr>
            <a:solidFill>
              <a:schemeClr val="accent5">
                <a:lumMod val="20000"/>
                <a:lumOff val="80000"/>
              </a:schemeClr>
            </a:solidFill>
          </c:spPr>
          <c:invertIfNegative val="0"/>
          <c:cat>
            <c:strRef>
              <c:f>Sheet1!$B$1:$C$1</c:f>
              <c:strCache>
                <c:ptCount val="2"/>
                <c:pt idx="0">
                  <c:v>All Students</c:v>
                </c:pt>
                <c:pt idx="1">
                  <c:v>Gifted/Talented Students</c:v>
                </c:pt>
              </c:strCache>
            </c:strRef>
          </c:cat>
          <c:val>
            <c:numRef>
              <c:f>Sheet1!$B$3:$C$3</c:f>
              <c:numCache>
                <c:formatCode>General</c:formatCode>
                <c:ptCount val="2"/>
                <c:pt idx="0">
                  <c:v>31.2</c:v>
                </c:pt>
                <c:pt idx="1">
                  <c:v>63.6</c:v>
                </c:pt>
              </c:numCache>
            </c:numRef>
          </c:val>
        </c:ser>
        <c:dLbls>
          <c:showLegendKey val="0"/>
          <c:showVal val="0"/>
          <c:showCatName val="0"/>
          <c:showSerName val="0"/>
          <c:showPercent val="0"/>
          <c:showBubbleSize val="0"/>
        </c:dLbls>
        <c:gapWidth val="85"/>
        <c:overlap val="100"/>
        <c:axId val="170335952"/>
        <c:axId val="170336512"/>
      </c:barChart>
      <c:catAx>
        <c:axId val="17033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0336512"/>
        <c:crosses val="autoZero"/>
        <c:auto val="1"/>
        <c:lblAlgn val="ctr"/>
        <c:lblOffset val="100"/>
        <c:noMultiLvlLbl val="0"/>
      </c:catAx>
      <c:valAx>
        <c:axId val="170336512"/>
        <c:scaling>
          <c:orientation val="minMax"/>
          <c:max val="100"/>
        </c:scaling>
        <c:delete val="0"/>
        <c:axPos val="l"/>
        <c:numFmt formatCode="General" sourceLinked="0"/>
        <c:majorTickMark val="in"/>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0335952"/>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All Louisiana Public School</a:t>
            </a:r>
            <a:r>
              <a:rPr lang="en-US" baseline="0" dirty="0" smtClean="0"/>
              <a:t> </a:t>
            </a:r>
          </a:p>
          <a:p>
            <a:pPr>
              <a:defRPr sz="1400"/>
            </a:pPr>
            <a:r>
              <a:rPr lang="en-US" baseline="0" dirty="0" smtClean="0"/>
              <a:t>Students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All Schools</c:v>
                </c:pt>
              </c:strCache>
            </c:strRef>
          </c:tx>
          <c:spPr>
            <a:solidFill>
              <a:schemeClr val="accent5"/>
            </a:solidFill>
          </c:spPr>
          <c:dPt>
            <c:idx val="0"/>
            <c:bubble3D val="0"/>
            <c:spPr>
              <a:solidFill>
                <a:schemeClr val="accent5"/>
              </a:solidFill>
              <a:ln w="19050">
                <a:solidFill>
                  <a:schemeClr val="lt1"/>
                </a:solidFill>
              </a:ln>
              <a:effectLst/>
            </c:spPr>
          </c:dPt>
          <c:dPt>
            <c:idx val="1"/>
            <c:bubble3D val="0"/>
            <c:spPr>
              <a:solidFill>
                <a:schemeClr val="accent5">
                  <a:lumMod val="60000"/>
                  <a:lumOff val="40000"/>
                </a:schemeClr>
              </a:solidFill>
              <a:ln w="19050">
                <a:solidFill>
                  <a:schemeClr val="lt1"/>
                </a:solidFill>
              </a:ln>
              <a:effectLst/>
            </c:spPr>
          </c:dPt>
          <c:dPt>
            <c:idx val="2"/>
            <c:bubble3D val="0"/>
            <c:spPr>
              <a:solidFill>
                <a:schemeClr val="accent5">
                  <a:lumMod val="20000"/>
                  <a:lumOff val="80000"/>
                </a:schemeClr>
              </a:solidFill>
              <a:ln w="19050">
                <a:solidFill>
                  <a:schemeClr val="lt1"/>
                </a:solidFill>
              </a:ln>
              <a:effectLst/>
            </c:spPr>
          </c:dPt>
          <c:cat>
            <c:strRef>
              <c:f>Sheet1!$A$2:$A$4</c:f>
              <c:strCache>
                <c:ptCount val="3"/>
                <c:pt idx="0">
                  <c:v>African American</c:v>
                </c:pt>
                <c:pt idx="1">
                  <c:v>White</c:v>
                </c:pt>
                <c:pt idx="2">
                  <c:v>Other</c:v>
                </c:pt>
              </c:strCache>
            </c:strRef>
          </c:cat>
          <c:val>
            <c:numRef>
              <c:f>Sheet1!$B$2:$B$4</c:f>
              <c:numCache>
                <c:formatCode>General</c:formatCode>
                <c:ptCount val="3"/>
                <c:pt idx="0">
                  <c:v>0.442362659625196</c:v>
                </c:pt>
                <c:pt idx="1">
                  <c:v>0.45525533140574898</c:v>
                </c:pt>
                <c:pt idx="2">
                  <c:v>0.102382008969055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Students in 100 Persistently </a:t>
            </a:r>
          </a:p>
          <a:p>
            <a:pPr>
              <a:defRPr sz="1400"/>
            </a:pPr>
            <a:r>
              <a:rPr lang="en-US" dirty="0" smtClean="0"/>
              <a:t>Low-Performing </a:t>
            </a:r>
            <a:r>
              <a:rPr lang="en-US" dirty="0"/>
              <a:t>Schools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Persistently Low-Performing Schools</c:v>
                </c:pt>
              </c:strCache>
            </c:strRef>
          </c:tx>
          <c:dPt>
            <c:idx val="0"/>
            <c:bubble3D val="0"/>
            <c:spPr>
              <a:solidFill>
                <a:schemeClr val="accent5"/>
              </a:solidFill>
              <a:ln w="19050">
                <a:solidFill>
                  <a:schemeClr val="lt1"/>
                </a:solidFill>
              </a:ln>
              <a:effectLst/>
            </c:spPr>
          </c:dPt>
          <c:dPt>
            <c:idx val="1"/>
            <c:bubble3D val="0"/>
            <c:spPr>
              <a:solidFill>
                <a:schemeClr val="accent5">
                  <a:lumMod val="60000"/>
                  <a:lumOff val="40000"/>
                </a:schemeClr>
              </a:solidFill>
              <a:ln w="19050">
                <a:solidFill>
                  <a:schemeClr val="lt1"/>
                </a:solidFill>
              </a:ln>
              <a:effectLst/>
            </c:spPr>
          </c:dPt>
          <c:dPt>
            <c:idx val="2"/>
            <c:bubble3D val="0"/>
            <c:spPr>
              <a:solidFill>
                <a:schemeClr val="accent5">
                  <a:lumMod val="20000"/>
                  <a:lumOff val="80000"/>
                </a:schemeClr>
              </a:solidFill>
              <a:ln w="19050">
                <a:solidFill>
                  <a:schemeClr val="lt1"/>
                </a:solidFill>
              </a:ln>
              <a:effectLst/>
            </c:spPr>
          </c:dPt>
          <c:cat>
            <c:strRef>
              <c:f>Sheet1!$A$2:$A$4</c:f>
              <c:strCache>
                <c:ptCount val="3"/>
                <c:pt idx="0">
                  <c:v>African American</c:v>
                </c:pt>
                <c:pt idx="1">
                  <c:v>White</c:v>
                </c:pt>
                <c:pt idx="2">
                  <c:v>Other</c:v>
                </c:pt>
              </c:strCache>
            </c:strRef>
          </c:cat>
          <c:val>
            <c:numRef>
              <c:f>Sheet1!$B$2:$B$4</c:f>
              <c:numCache>
                <c:formatCode>General</c:formatCode>
                <c:ptCount val="3"/>
                <c:pt idx="0">
                  <c:v>0.66605697816206599</c:v>
                </c:pt>
                <c:pt idx="1">
                  <c:v>0.26179654879355602</c:v>
                </c:pt>
                <c:pt idx="2">
                  <c:v>7.2146473044377907E-2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0.59664</cdr:x>
      <cdr:y>0.1145</cdr:y>
    </cdr:from>
    <cdr:to>
      <cdr:x>0.71637</cdr:x>
      <cdr:y>0.21591</cdr:y>
    </cdr:to>
    <cdr:sp macro="" textlink="">
      <cdr:nvSpPr>
        <cdr:cNvPr id="5" name="TextBox 4"/>
        <cdr:cNvSpPr txBox="1"/>
      </cdr:nvSpPr>
      <cdr:spPr>
        <a:xfrm xmlns:a="http://schemas.openxmlformats.org/drawingml/2006/main">
          <a:off x="5410200" y="498764"/>
          <a:ext cx="1085675" cy="441745"/>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ED -5.1</a:t>
          </a:r>
        </a:p>
        <a:p xmlns:a="http://schemas.openxmlformats.org/drawingml/2006/main">
          <a:pPr algn="ctr"/>
          <a:r>
            <a:rPr lang="en-US" sz="1400" dirty="0" smtClean="0"/>
            <a:t>Non-ED -4.9 </a:t>
          </a:r>
          <a:endParaRPr lang="en-US" sz="1400" dirty="0"/>
        </a:p>
      </cdr:txBody>
    </cdr:sp>
  </cdr:relSizeAnchor>
  <cdr:relSizeAnchor xmlns:cdr="http://schemas.openxmlformats.org/drawingml/2006/chartDrawing">
    <cdr:from>
      <cdr:x>0.07339</cdr:x>
      <cdr:y>0.13803</cdr:y>
    </cdr:from>
    <cdr:to>
      <cdr:x>0.23853</cdr:x>
      <cdr:y>0.23944</cdr:y>
    </cdr:to>
    <cdr:sp macro="" textlink="">
      <cdr:nvSpPr>
        <cdr:cNvPr id="2" name="TextBox 1"/>
        <cdr:cNvSpPr txBox="1"/>
      </cdr:nvSpPr>
      <cdr:spPr>
        <a:xfrm xmlns:a="http://schemas.openxmlformats.org/drawingml/2006/main">
          <a:off x="609600" y="622300"/>
          <a:ext cx="1371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0.11765</cdr:x>
      <cdr:y>0.12245</cdr:y>
    </cdr:from>
    <cdr:to>
      <cdr:x>0.24616</cdr:x>
      <cdr:y>0.23565</cdr:y>
    </cdr:to>
    <cdr:sp macro="" textlink="">
      <cdr:nvSpPr>
        <cdr:cNvPr id="3" name="TextBox 2"/>
        <cdr:cNvSpPr txBox="1"/>
      </cdr:nvSpPr>
      <cdr:spPr>
        <a:xfrm xmlns:a="http://schemas.openxmlformats.org/drawingml/2006/main">
          <a:off x="1066827" y="496082"/>
          <a:ext cx="1165303" cy="458607"/>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vertOverflow="clip" wrap="square" tIns="0" bIns="0" rtlCol="0" anchor="t"/>
        <a:lstStyle xmlns:a="http://schemas.openxmlformats.org/drawingml/2006/main"/>
        <a:p xmlns:a="http://schemas.openxmlformats.org/drawingml/2006/main">
          <a:pPr algn="ctr"/>
          <a:r>
            <a:rPr lang="en-US" sz="1400" dirty="0" smtClean="0"/>
            <a:t>AA -4.4</a:t>
          </a:r>
        </a:p>
        <a:p xmlns:a="http://schemas.openxmlformats.org/drawingml/2006/main">
          <a:pPr algn="ctr"/>
          <a:r>
            <a:rPr lang="en-US" sz="1400" dirty="0" smtClean="0"/>
            <a:t>White -4.5</a:t>
          </a:r>
          <a:endParaRPr lang="en-US" sz="1400" dirty="0"/>
        </a:p>
      </cdr:txBody>
    </cdr:sp>
  </cdr:relSizeAnchor>
  <cdr:relSizeAnchor xmlns:cdr="http://schemas.openxmlformats.org/drawingml/2006/chartDrawing">
    <cdr:from>
      <cdr:x>0.35294</cdr:x>
      <cdr:y>0.12245</cdr:y>
    </cdr:from>
    <cdr:to>
      <cdr:x>0.48547</cdr:x>
      <cdr:y>0.22386</cdr:y>
    </cdr:to>
    <cdr:sp macro="" textlink="">
      <cdr:nvSpPr>
        <cdr:cNvPr id="4" name="TextBox 3"/>
        <cdr:cNvSpPr txBox="1"/>
      </cdr:nvSpPr>
      <cdr:spPr>
        <a:xfrm xmlns:a="http://schemas.openxmlformats.org/drawingml/2006/main">
          <a:off x="3200400" y="533400"/>
          <a:ext cx="1201722" cy="441745"/>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LEP -10.6</a:t>
          </a:r>
        </a:p>
        <a:p xmlns:a="http://schemas.openxmlformats.org/drawingml/2006/main">
          <a:pPr algn="ctr"/>
          <a:r>
            <a:rPr lang="en-US" sz="1400" dirty="0" smtClean="0"/>
            <a:t>Non-LEP -4.6 </a:t>
          </a:r>
          <a:endParaRPr lang="en-US" sz="1400" dirty="0"/>
        </a:p>
      </cdr:txBody>
    </cdr:sp>
  </cdr:relSizeAnchor>
  <cdr:relSizeAnchor xmlns:cdr="http://schemas.openxmlformats.org/drawingml/2006/chartDrawing">
    <cdr:from>
      <cdr:x>0.82353</cdr:x>
      <cdr:y>0.11831</cdr:y>
    </cdr:from>
    <cdr:to>
      <cdr:x>0.95413</cdr:x>
      <cdr:y>0.21972</cdr:y>
    </cdr:to>
    <cdr:sp macro="" textlink="">
      <cdr:nvSpPr>
        <cdr:cNvPr id="7" name="TextBox 6"/>
        <cdr:cNvSpPr txBox="1"/>
      </cdr:nvSpPr>
      <cdr:spPr>
        <a:xfrm xmlns:a="http://schemas.openxmlformats.org/drawingml/2006/main">
          <a:off x="7467600" y="515370"/>
          <a:ext cx="1184246" cy="441745"/>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Sp. Ed -11.5</a:t>
          </a:r>
        </a:p>
        <a:p xmlns:a="http://schemas.openxmlformats.org/drawingml/2006/main">
          <a:pPr algn="ctr"/>
          <a:r>
            <a:rPr lang="en-US" sz="1400" dirty="0" smtClean="0"/>
            <a:t>Reg. Ed -3.4 </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6DFC0B-0794-4AFD-BD8A-181E06725F27}" type="datetimeFigureOut">
              <a:rPr lang="en-US" smtClean="0"/>
              <a:t>6/14/2016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D0207C-B002-435E-99D1-C3D69078E972}" type="slidenum">
              <a:rPr lang="en-US" smtClean="0"/>
              <a:t>‹#›</a:t>
            </a:fld>
            <a:endParaRPr lang="en-US" dirty="0"/>
          </a:p>
        </p:txBody>
      </p:sp>
    </p:spTree>
    <p:extLst>
      <p:ext uri="{BB962C8B-B14F-4D97-AF65-F5344CB8AC3E}">
        <p14:creationId xmlns:p14="http://schemas.microsoft.com/office/powerpoint/2010/main"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CA6CE-8A7F-4E37-A715-9178284F6F81}" type="datetimeFigureOut">
              <a:rPr lang="en-US" smtClean="0"/>
              <a:t>6/14/2016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7D4113-607C-4C8C-A317-57A1D107AA5D}" type="slidenum">
              <a:rPr lang="en-US" smtClean="0"/>
              <a:t>‹#›</a:t>
            </a:fld>
            <a:endParaRPr lang="en-US" dirty="0"/>
          </a:p>
        </p:txBody>
      </p:sp>
    </p:spTree>
    <p:extLst>
      <p:ext uri="{BB962C8B-B14F-4D97-AF65-F5344CB8AC3E}">
        <p14:creationId xmlns:p14="http://schemas.microsoft.com/office/powerpoint/2010/main" val="2001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Shape 14"/>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 name="Shape 15"/>
          <p:cNvSpPr txBox="1">
            <a:spLocks noGrp="1"/>
          </p:cNvSpPr>
          <p:nvPr>
            <p:ph type="body" idx="1"/>
          </p:nvPr>
        </p:nvSpPr>
        <p:spPr>
          <a:xfrm>
            <a:off x="685801" y="4343400"/>
            <a:ext cx="5486399" cy="4114799"/>
          </a:xfrm>
          <a:prstGeom prst="rect">
            <a:avLst/>
          </a:prstGeom>
          <a:noFill/>
          <a:ln>
            <a:noFill/>
          </a:ln>
        </p:spPr>
        <p:txBody>
          <a:bodyPr lIns="91421" tIns="45711" rIns="91421" bIns="45711" anchor="t" anchorCtr="0">
            <a:noAutofit/>
          </a:bodyPr>
          <a:lstStyle/>
          <a:p>
            <a:endParaRPr sz="1100">
              <a:solidFill>
                <a:schemeClr val="dk1"/>
              </a:solidFill>
              <a:latin typeface="Calibri"/>
              <a:ea typeface="Calibri"/>
              <a:cs typeface="Calibri"/>
              <a:sym typeface="Calibri"/>
            </a:endParaRPr>
          </a:p>
        </p:txBody>
      </p:sp>
      <p:sp>
        <p:nvSpPr>
          <p:cNvPr id="16" name="Shape 16"/>
          <p:cNvSpPr txBox="1">
            <a:spLocks noGrp="1"/>
          </p:cNvSpPr>
          <p:nvPr>
            <p:ph type="sldNum" idx="12"/>
          </p:nvPr>
        </p:nvSpPr>
        <p:spPr>
          <a:xfrm>
            <a:off x="3884613" y="8685214"/>
            <a:ext cx="2971800" cy="457199"/>
          </a:xfrm>
          <a:prstGeom prst="rect">
            <a:avLst/>
          </a:prstGeom>
          <a:noFill/>
          <a:ln>
            <a:noFill/>
          </a:ln>
        </p:spPr>
        <p:txBody>
          <a:bodyPr lIns="91421" tIns="45711" rIns="91421" bIns="45711"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1</a:t>
            </a:fld>
            <a:endParaRPr lang="en-US" dirty="0">
              <a:solidFill>
                <a:prstClr val="black"/>
              </a:solidFill>
              <a:ea typeface="Calibri"/>
              <a:cs typeface="Calibri"/>
              <a:sym typeface="Calibri"/>
            </a:endParaRPr>
          </a:p>
        </p:txBody>
      </p:sp>
    </p:spTree>
    <p:extLst>
      <p:ext uri="{BB962C8B-B14F-4D97-AF65-F5344CB8AC3E}">
        <p14:creationId xmlns:p14="http://schemas.microsoft.com/office/powerpoint/2010/main" val="25857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a:noFill/>
          <a:ln>
            <a:noFill/>
          </a:ln>
        </p:spPr>
        <p:txBody>
          <a:bodyPr lIns="91423" tIns="45699" rIns="91423" bIns="45699" anchor="t" anchorCtr="0">
            <a:noAutofit/>
          </a:bodyPr>
          <a:lstStyle/>
          <a:p>
            <a:pPr>
              <a:buSzPct val="25000"/>
            </a:pPr>
            <a:r>
              <a:rPr lang="en-US" dirty="0"/>
              <a:t>Here are the places we have made traction </a:t>
            </a:r>
          </a:p>
        </p:txBody>
      </p:sp>
      <p:sp>
        <p:nvSpPr>
          <p:cNvPr id="41" name="Shape 41"/>
          <p:cNvSpPr txBox="1">
            <a:spLocks noGrp="1"/>
          </p:cNvSpPr>
          <p:nvPr>
            <p:ph type="sldNum" idx="12"/>
          </p:nvPr>
        </p:nvSpPr>
        <p:spPr>
          <a:xfrm>
            <a:off x="3884613" y="8685212"/>
            <a:ext cx="2971799" cy="457200"/>
          </a:xfrm>
          <a:prstGeom prst="rect">
            <a:avLst/>
          </a:prstGeom>
          <a:noFill/>
          <a:ln>
            <a:noFill/>
          </a:ln>
        </p:spPr>
        <p:txBody>
          <a:bodyPr lIns="91423" tIns="45699" rIns="91423" bIns="45699"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5</a:t>
            </a:fld>
            <a:endParaRPr lang="en-US" dirty="0">
              <a:solidFill>
                <a:prstClr val="black"/>
              </a:solidFill>
              <a:ea typeface="Calibri"/>
              <a:cs typeface="Calibri"/>
              <a:sym typeface="Calibri"/>
            </a:endParaRPr>
          </a:p>
        </p:txBody>
      </p:sp>
    </p:spTree>
    <p:extLst>
      <p:ext uri="{BB962C8B-B14F-4D97-AF65-F5344CB8AC3E}">
        <p14:creationId xmlns:p14="http://schemas.microsoft.com/office/powerpoint/2010/main" val="76699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a:noFill/>
          <a:ln>
            <a:noFill/>
          </a:ln>
        </p:spPr>
        <p:txBody>
          <a:bodyPr lIns="91423" tIns="45699" rIns="91423" bIns="45699" anchor="t" anchorCtr="0">
            <a:noAutofit/>
          </a:bodyPr>
          <a:lstStyle/>
          <a:p>
            <a:pPr>
              <a:buSzPct val="25000"/>
            </a:pPr>
            <a:r>
              <a:rPr lang="en-US" dirty="0"/>
              <a:t>Here are the places we have made traction </a:t>
            </a:r>
          </a:p>
        </p:txBody>
      </p:sp>
      <p:sp>
        <p:nvSpPr>
          <p:cNvPr id="41" name="Shape 41"/>
          <p:cNvSpPr txBox="1">
            <a:spLocks noGrp="1"/>
          </p:cNvSpPr>
          <p:nvPr>
            <p:ph type="sldNum" idx="12"/>
          </p:nvPr>
        </p:nvSpPr>
        <p:spPr>
          <a:xfrm>
            <a:off x="3884613" y="8685212"/>
            <a:ext cx="2971799" cy="457200"/>
          </a:xfrm>
          <a:prstGeom prst="rect">
            <a:avLst/>
          </a:prstGeom>
          <a:noFill/>
          <a:ln>
            <a:noFill/>
          </a:ln>
        </p:spPr>
        <p:txBody>
          <a:bodyPr lIns="91423" tIns="45699" rIns="91423" bIns="45699"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6</a:t>
            </a:fld>
            <a:endParaRPr lang="en-US" dirty="0">
              <a:solidFill>
                <a:prstClr val="black"/>
              </a:solidFill>
              <a:ea typeface="Calibri"/>
              <a:cs typeface="Calibri"/>
              <a:sym typeface="Calibri"/>
            </a:endParaRPr>
          </a:p>
        </p:txBody>
      </p:sp>
    </p:spTree>
    <p:extLst>
      <p:ext uri="{BB962C8B-B14F-4D97-AF65-F5344CB8AC3E}">
        <p14:creationId xmlns:p14="http://schemas.microsoft.com/office/powerpoint/2010/main" val="176036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26</a:t>
            </a:fld>
            <a:endParaRPr lang="en-US" dirty="0"/>
          </a:p>
        </p:txBody>
      </p:sp>
    </p:spTree>
    <p:extLst>
      <p:ext uri="{BB962C8B-B14F-4D97-AF65-F5344CB8AC3E}">
        <p14:creationId xmlns:p14="http://schemas.microsoft.com/office/powerpoint/2010/main" val="1692454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Make the ask here that they recruit as many teachers,</a:t>
            </a:r>
            <a:r>
              <a:rPr lang="en-US" baseline="0" dirty="0" smtClean="0"/>
              <a:t> parents, community members and district leaders to attend the meetings in their area. </a:t>
            </a:r>
          </a:p>
          <a:p>
            <a:endParaRPr lang="en-US" baseline="0" dirty="0" smtClean="0"/>
          </a:p>
          <a:p>
            <a:pPr marL="171450" indent="-171450">
              <a:buFont typeface="Arial" panose="020B0604020202020204" pitchFamily="34" charset="0"/>
              <a:buChar char="•"/>
            </a:pPr>
            <a:r>
              <a:rPr lang="en-US" baseline="0" dirty="0" smtClean="0"/>
              <a:t>Mention that we will make an official announcement of this schedule of events to the media later this month, to get the word out to the general public to attend as well. </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69245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Mention that in October we will be taking a draft of our ESSA plan to as many community meetings as possible to gather feedback.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If</a:t>
            </a:r>
            <a:r>
              <a:rPr lang="en-US" baseline="0" dirty="0" smtClean="0"/>
              <a:t> you are interested in hosting one of these meeting, please contact the Department.</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28</a:t>
            </a:fld>
            <a:endParaRPr lang="en-US" dirty="0"/>
          </a:p>
        </p:txBody>
      </p:sp>
    </p:spTree>
    <p:extLst>
      <p:ext uri="{BB962C8B-B14F-4D97-AF65-F5344CB8AC3E}">
        <p14:creationId xmlns:p14="http://schemas.microsoft.com/office/powerpoint/2010/main" val="2484146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90335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prstGeom prst="rect">
            <a:avLst/>
          </a:prstGeom>
        </p:spPr>
        <p:txBody>
          <a:bodyPr anchor="ctr"/>
          <a:lstStyle>
            <a:lvl1pPr>
              <a:defRPr sz="4400" b="0" i="0" u="none" cap="none" normalizeH="0" baseline="0">
                <a:solidFill>
                  <a:srgbClr val="333333"/>
                </a:solidFill>
                <a:latin typeface="Calibri"/>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091815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269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prstGeom prst="rect">
            <a:avLst/>
          </a:prstGeom>
        </p:spPr>
        <p:txBody>
          <a:bodyPr anchor="ctr"/>
          <a:lstStyle>
            <a:lvl1pPr>
              <a:defRPr sz="4400" b="0" i="0" u="none" cap="none" normalizeH="0" baseline="0">
                <a:solidFill>
                  <a:srgbClr val="333333"/>
                </a:solidFill>
                <a:latin typeface="Calibri"/>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428275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4858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prstGeom prst="rect">
            <a:avLst/>
          </a:prstGeom>
        </p:spPr>
        <p:txBody>
          <a:bodyPr anchor="ctr"/>
          <a:lstStyle>
            <a:lvl1pPr>
              <a:defRPr sz="4400" b="0" i="0" u="none" cap="none" normalizeH="0" baseline="0">
                <a:solidFill>
                  <a:srgbClr val="333333"/>
                </a:solidFill>
                <a:latin typeface="Calibri"/>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4956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816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Louisiana Believes (PPT Footer)_Foot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20998"/>
            <a:ext cx="9144000" cy="557784"/>
          </a:xfrm>
          <a:prstGeom prst="rect">
            <a:avLst/>
          </a:prstGeom>
        </p:spPr>
      </p:pic>
      <p:pic>
        <p:nvPicPr>
          <p:cNvPr id="7" name="Picture 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
        <p:nvSpPr>
          <p:cNvPr id="3" name="Text Placeholder 2"/>
          <p:cNvSpPr>
            <a:spLocks noGrp="1"/>
          </p:cNvSpPr>
          <p:nvPr>
            <p:ph type="body" idx="1"/>
          </p:nvPr>
        </p:nvSpPr>
        <p:spPr>
          <a:xfrm>
            <a:off x="152400" y="1447800"/>
            <a:ext cx="88392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15101"/>
            <a:ext cx="2133600" cy="342899"/>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b="0" i="0">
                <a:solidFill>
                  <a:schemeClr val="tx1">
                    <a:tint val="75000"/>
                  </a:schemeClr>
                </a:solidFill>
                <a:latin typeface="+mn-lt"/>
              </a:defRPr>
            </a:lvl1pPr>
          </a:lstStyle>
          <a:p>
            <a:fld id="{6E135CAF-C8C3-4539-A652-3CBFF32730FE}" type="slidenum">
              <a:rPr lang="en-US" smtClean="0"/>
              <a:pPr/>
              <a:t>‹#›</a:t>
            </a:fld>
            <a:endParaRPr lang="en-US" dirty="0" smtClean="0"/>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 id="2147483665"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23085"/>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Louisiana Believes (PPT Footer)_Foot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20998"/>
            <a:ext cx="9144000" cy="557784"/>
          </a:xfrm>
          <a:prstGeom prst="rect">
            <a:avLst/>
          </a:prstGeom>
        </p:spPr>
      </p:pic>
      <p:pic>
        <p:nvPicPr>
          <p:cNvPr id="7" name="Picture 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
        <p:nvSpPr>
          <p:cNvPr id="3" name="Text Placeholder 2"/>
          <p:cNvSpPr>
            <a:spLocks noGrp="1"/>
          </p:cNvSpPr>
          <p:nvPr>
            <p:ph type="body" idx="1"/>
          </p:nvPr>
        </p:nvSpPr>
        <p:spPr>
          <a:xfrm>
            <a:off x="152400" y="1447800"/>
            <a:ext cx="88392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15101"/>
            <a:ext cx="2133600" cy="342899"/>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b="0" i="0">
                <a:solidFill>
                  <a:schemeClr val="tx1">
                    <a:tint val="75000"/>
                  </a:schemeClr>
                </a:solidFill>
                <a:latin typeface="+mn-lt"/>
              </a:defRPr>
            </a:lvl1pPr>
          </a:lstStyle>
          <a:p>
            <a:fld id="{6E135CAF-C8C3-4539-A652-3CBFF32730FE}" type="slidenum">
              <a:rPr lang="en-US" smtClean="0">
                <a:solidFill>
                  <a:prstClr val="black">
                    <a:tint val="75000"/>
                  </a:prstClr>
                </a:solidFill>
              </a:rPr>
              <a:pPr/>
              <a:t>‹#›</a:t>
            </a:fld>
            <a:endParaRPr lang="en-US" dirty="0" smtClean="0">
              <a:solidFill>
                <a:prstClr val="black">
                  <a:tint val="75000"/>
                </a:prstClr>
              </a:solidFill>
            </a:endParaRPr>
          </a:p>
        </p:txBody>
      </p:sp>
    </p:spTree>
    <p:extLst>
      <p:ext uri="{BB962C8B-B14F-4D97-AF65-F5344CB8AC3E}">
        <p14:creationId xmlns:p14="http://schemas.microsoft.com/office/powerpoint/2010/main" val="2913973810"/>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Louisiana Believes (PPT Footer)_Foot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20998"/>
            <a:ext cx="9144000" cy="557784"/>
          </a:xfrm>
          <a:prstGeom prst="rect">
            <a:avLst/>
          </a:prstGeom>
        </p:spPr>
      </p:pic>
      <p:pic>
        <p:nvPicPr>
          <p:cNvPr id="7" name="Picture 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
        <p:nvSpPr>
          <p:cNvPr id="3" name="Text Placeholder 2"/>
          <p:cNvSpPr>
            <a:spLocks noGrp="1"/>
          </p:cNvSpPr>
          <p:nvPr>
            <p:ph type="body" idx="1"/>
          </p:nvPr>
        </p:nvSpPr>
        <p:spPr>
          <a:xfrm>
            <a:off x="152400" y="1447800"/>
            <a:ext cx="88392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15101"/>
            <a:ext cx="2133600" cy="342899"/>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b="0" i="0">
                <a:solidFill>
                  <a:schemeClr val="tx1">
                    <a:tint val="75000"/>
                  </a:schemeClr>
                </a:solidFill>
                <a:latin typeface="+mn-lt"/>
              </a:defRPr>
            </a:lvl1pPr>
          </a:lstStyle>
          <a:p>
            <a:fld id="{6E135CAF-C8C3-4539-A652-3CBFF32730FE}" type="slidenum">
              <a:rPr lang="en-US" smtClean="0">
                <a:solidFill>
                  <a:prstClr val="black">
                    <a:tint val="75000"/>
                  </a:prstClr>
                </a:solidFill>
              </a:rPr>
              <a:pPr/>
              <a:t>‹#›</a:t>
            </a:fld>
            <a:endParaRPr lang="en-US" dirty="0" smtClean="0">
              <a:solidFill>
                <a:prstClr val="black">
                  <a:tint val="75000"/>
                </a:prstClr>
              </a:solidFill>
            </a:endParaRPr>
          </a:p>
        </p:txBody>
      </p:sp>
    </p:spTree>
    <p:extLst>
      <p:ext uri="{BB962C8B-B14F-4D97-AF65-F5344CB8AC3E}">
        <p14:creationId xmlns:p14="http://schemas.microsoft.com/office/powerpoint/2010/main" val="834062880"/>
      </p:ext>
    </p:extLst>
  </p:cSld>
  <p:clrMap bg1="lt1" tx1="dk1" bg2="lt2" tx2="dk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vicky.thomas@la.go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louisianabelieves.com/resources/family-support-toolbo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mailto:assessment@l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vicky.thomas@la.gov" TargetMode="External"/><Relationship Id="rId2" Type="http://schemas.openxmlformats.org/officeDocument/2006/relationships/hyperlink" Target="mailto:john.white@l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
        <p:cNvGrpSpPr/>
        <p:nvPr/>
      </p:nvGrpSpPr>
      <p:grpSpPr>
        <a:xfrm>
          <a:off x="0" y="0"/>
          <a:ext cx="0" cy="0"/>
          <a:chOff x="0" y="0"/>
          <a:chExt cx="0" cy="0"/>
        </a:xfrm>
      </p:grpSpPr>
      <p:pic>
        <p:nvPicPr>
          <p:cNvPr id="11" name="Shape 1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 name="Shape 12"/>
          <p:cNvSpPr/>
          <p:nvPr/>
        </p:nvSpPr>
        <p:spPr>
          <a:xfrm>
            <a:off x="533402" y="4088251"/>
            <a:ext cx="8077199" cy="1169551"/>
          </a:xfrm>
          <a:prstGeom prst="rect">
            <a:avLst/>
          </a:prstGeom>
          <a:noFill/>
          <a:ln>
            <a:noFill/>
          </a:ln>
        </p:spPr>
        <p:txBody>
          <a:bodyPr lIns="91425" tIns="45700" rIns="91425" bIns="45700" anchor="ctr" anchorCtr="0">
            <a:noAutofit/>
          </a:bodyPr>
          <a:lstStyle/>
          <a:p>
            <a:pPr algn="ctr">
              <a:spcAft>
                <a:spcPts val="600"/>
              </a:spcAft>
              <a:buSzPct val="25000"/>
            </a:pPr>
            <a:r>
              <a:rPr lang="en-US" sz="3200" b="1" kern="0" dirty="0" smtClean="0">
                <a:solidFill>
                  <a:srgbClr val="000000"/>
                </a:solidFill>
                <a:latin typeface="Calibri"/>
                <a:cs typeface="Calibri"/>
                <a:sym typeface="Arial"/>
                <a:rtl val="0"/>
              </a:rPr>
              <a:t>Louisiana’s Students and ESSA</a:t>
            </a:r>
            <a:endParaRPr lang="en-US" sz="3200" b="1" kern="0" dirty="0">
              <a:solidFill>
                <a:srgbClr val="000000"/>
              </a:solidFill>
              <a:latin typeface="Calibri"/>
              <a:cs typeface="Calibri"/>
              <a:sym typeface="Arial"/>
              <a:rtl val="0"/>
            </a:endParaRPr>
          </a:p>
          <a:p>
            <a:pPr algn="ctr">
              <a:spcAft>
                <a:spcPts val="600"/>
              </a:spcAft>
              <a:buSzPct val="25000"/>
            </a:pPr>
            <a:r>
              <a:rPr lang="en-US" sz="3200" b="1" kern="0" dirty="0">
                <a:solidFill>
                  <a:srgbClr val="000000"/>
                </a:solidFill>
                <a:latin typeface="Calibri"/>
                <a:cs typeface="Calibri"/>
                <a:sym typeface="Arial"/>
                <a:rtl val="0"/>
              </a:rPr>
              <a:t> Spring </a:t>
            </a:r>
            <a:r>
              <a:rPr lang="en-US" sz="3200" b="1" kern="0" dirty="0" smtClean="0">
                <a:solidFill>
                  <a:srgbClr val="000000"/>
                </a:solidFill>
                <a:latin typeface="Calibri"/>
                <a:cs typeface="Calibri"/>
                <a:sym typeface="Arial"/>
                <a:rtl val="0"/>
              </a:rPr>
              <a:t>2016</a:t>
            </a:r>
            <a:endParaRPr lang="en-US" sz="3200" b="1" kern="0" dirty="0">
              <a:solidFill>
                <a:srgbClr val="000000"/>
              </a:solidFill>
              <a:latin typeface="Calibri"/>
              <a:cs typeface="Calibri"/>
              <a:sym typeface="Arial"/>
              <a:rtl val="0"/>
            </a:endParaRPr>
          </a:p>
        </p:txBody>
      </p:sp>
    </p:spTree>
    <p:extLst>
      <p:ext uri="{BB962C8B-B14F-4D97-AF65-F5344CB8AC3E}">
        <p14:creationId xmlns:p14="http://schemas.microsoft.com/office/powerpoint/2010/main" val="306309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838200" y="3810000"/>
            <a:ext cx="7734300" cy="1143000"/>
          </a:xfrm>
          <a:prstGeom prst="rightArrow">
            <a:avLst/>
          </a:prstGeom>
          <a:solidFill>
            <a:schemeClr val="accent5">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graphicFrame>
        <p:nvGraphicFramePr>
          <p:cNvPr id="2" name="Chart 1"/>
          <p:cNvGraphicFramePr/>
          <p:nvPr>
            <p:extLst/>
          </p:nvPr>
        </p:nvGraphicFramePr>
        <p:xfrm>
          <a:off x="114300" y="3200400"/>
          <a:ext cx="88011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6"/>
          <p:cNvSpPr txBox="1">
            <a:spLocks/>
          </p:cNvSpPr>
          <p:nvPr/>
        </p:nvSpPr>
        <p:spPr>
          <a:xfrm>
            <a:off x="114300" y="1447800"/>
            <a:ext cx="8839200" cy="762000"/>
          </a:xfrm>
          <a:prstGeom prst="rect">
            <a:avLst/>
          </a:prstGeom>
        </p:spPr>
        <p:txBody>
          <a:bodyPr>
            <a:no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700" dirty="0">
                <a:latin typeface="Calibri" panose="020F0502020204030204" pitchFamily="34" charset="0"/>
              </a:rPr>
              <a:t>Most jobs in Louisiana require some education after high school, primarily at a four-year college or at a two-year technical and community college. However, in 2014, less than </a:t>
            </a:r>
            <a:r>
              <a:rPr lang="en-US" sz="1700" dirty="0" smtClean="0">
                <a:latin typeface="Calibri" panose="020F0502020204030204" pitchFamily="34" charset="0"/>
              </a:rPr>
              <a:t>23 </a:t>
            </a:r>
            <a:r>
              <a:rPr lang="en-US" sz="1700" dirty="0">
                <a:latin typeface="Calibri" panose="020F0502020204030204" pitchFamily="34" charset="0"/>
              </a:rPr>
              <a:t>percent of the Louisiana workforce had a four-year degree</a:t>
            </a:r>
            <a:r>
              <a:rPr lang="en-US" sz="1700" dirty="0" smtClean="0">
                <a:latin typeface="Calibri" panose="020F0502020204030204" pitchFamily="34" charset="0"/>
              </a:rPr>
              <a:t>. </a:t>
            </a:r>
            <a:r>
              <a:rPr lang="en-US" sz="1700" dirty="0">
                <a:latin typeface="Calibri" panose="020F0502020204030204" pitchFamily="34" charset="0"/>
              </a:rPr>
              <a:t>To meet Louisiana’s future job needs, that number must double</a:t>
            </a:r>
            <a:r>
              <a:rPr lang="en-US" sz="1700" dirty="0" smtClean="0">
                <a:latin typeface="Calibri" panose="020F0502020204030204" pitchFamily="34" charset="0"/>
              </a:rPr>
              <a:t>.</a:t>
            </a:r>
          </a:p>
          <a:p>
            <a:pPr marL="0" indent="0">
              <a:buNone/>
            </a:pPr>
            <a:r>
              <a:rPr lang="en-US" sz="1700" dirty="0" smtClean="0">
                <a:latin typeface="Calibri" panose="020F0502020204030204" pitchFamily="34" charset="0"/>
              </a:rPr>
              <a:t>Less than 40 percent of students that enroll in a Louisiana college or university graduate in 150 percent of normal time (3 years for an associate’s degree and 6 years for a bachelor’s degree).</a:t>
            </a:r>
            <a:endParaRPr lang="en-US" sz="1700" dirty="0">
              <a:latin typeface="Calibri" panose="020F0502020204030204" pitchFamily="34" charset="0"/>
            </a:endParaRPr>
          </a:p>
          <a:p>
            <a:pPr marL="0" indent="0">
              <a:buNone/>
            </a:pPr>
            <a:endParaRPr lang="en-US" sz="1700" dirty="0"/>
          </a:p>
        </p:txBody>
      </p:sp>
      <p:sp>
        <p:nvSpPr>
          <p:cNvPr id="6" name="Title 1"/>
          <p:cNvSpPr txBox="1">
            <a:spLocks/>
          </p:cNvSpPr>
          <p:nvPr/>
        </p:nvSpPr>
        <p:spPr>
          <a:xfrm>
            <a:off x="0" y="125105"/>
            <a:ext cx="9144000" cy="106679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cs typeface="Chalkduster"/>
              </a:rPr>
              <a:t>Challenge: Mastery of Fundamental Skills</a:t>
            </a:r>
            <a:endParaRPr lang="en-US" sz="2800" dirty="0">
              <a:cs typeface="Chalkduster"/>
            </a:endParaRPr>
          </a:p>
        </p:txBody>
      </p:sp>
    </p:spTree>
    <p:extLst>
      <p:ext uri="{BB962C8B-B14F-4D97-AF65-F5344CB8AC3E}">
        <p14:creationId xmlns:p14="http://schemas.microsoft.com/office/powerpoint/2010/main" val="1089382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96870349"/>
              </p:ext>
            </p:extLst>
          </p:nvPr>
        </p:nvGraphicFramePr>
        <p:xfrm>
          <a:off x="0" y="2362200"/>
          <a:ext cx="9067800" cy="40513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sz="2800" dirty="0" smtClean="0">
                <a:latin typeface="Calibri" charset="0"/>
                <a:ea typeface="Calibri" charset="0"/>
                <a:cs typeface="Calibri" charset="0"/>
              </a:rPr>
              <a:t>Challenge: As </a:t>
            </a:r>
            <a:r>
              <a:rPr lang="en-US" sz="2800" dirty="0">
                <a:latin typeface="Calibri" charset="0"/>
                <a:ea typeface="Calibri" charset="0"/>
                <a:cs typeface="Calibri" charset="0"/>
              </a:rPr>
              <a:t>Expectations Rise, Gaps Can Widen</a:t>
            </a:r>
          </a:p>
        </p:txBody>
      </p:sp>
      <p:sp>
        <p:nvSpPr>
          <p:cNvPr id="7" name="Content Placeholder 6"/>
          <p:cNvSpPr>
            <a:spLocks noGrp="1"/>
          </p:cNvSpPr>
          <p:nvPr>
            <p:ph sz="quarter" idx="10"/>
          </p:nvPr>
        </p:nvSpPr>
        <p:spPr>
          <a:xfrm>
            <a:off x="114300" y="1447800"/>
            <a:ext cx="8839200" cy="762000"/>
          </a:xfrm>
        </p:spPr>
        <p:txBody>
          <a:bodyPr>
            <a:noAutofit/>
          </a:bodyPr>
          <a:lstStyle/>
          <a:p>
            <a:pPr marL="0" lvl="0" indent="0">
              <a:spcBef>
                <a:spcPts val="0"/>
              </a:spcBef>
              <a:buClr>
                <a:prstClr val="black"/>
              </a:buClr>
              <a:buSzPct val="25000"/>
              <a:buNone/>
            </a:pPr>
            <a:r>
              <a:rPr lang="en-US" sz="1700" dirty="0" smtClean="0"/>
              <a:t>Historically disadvantaged students disproportionately struggled when measured on expectations, even in demonstrations of a basic level of proficiency. The graphs below show</a:t>
            </a:r>
            <a:r>
              <a:rPr lang="en-US" sz="1700" dirty="0"/>
              <a:t> </a:t>
            </a:r>
            <a:r>
              <a:rPr lang="en-US" sz="1700" dirty="0" smtClean="0"/>
              <a:t>the percent of students scoring Basic or above on grade 3–8 ELA and math assessments from 2012 to 2015.</a:t>
            </a:r>
            <a:endParaRPr lang="en-US" sz="1700" dirty="0">
              <a:solidFill>
                <a:prstClr val="black"/>
              </a:solidFill>
              <a:sym typeface="Calibri"/>
            </a:endParaRPr>
          </a:p>
          <a:p>
            <a:endParaRPr lang="en-US" sz="1700" dirty="0"/>
          </a:p>
        </p:txBody>
      </p:sp>
    </p:spTree>
    <p:extLst>
      <p:ext uri="{BB962C8B-B14F-4D97-AF65-F5344CB8AC3E}">
        <p14:creationId xmlns:p14="http://schemas.microsoft.com/office/powerpoint/2010/main" val="1649784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US" sz="2800" dirty="0" smtClean="0">
                <a:latin typeface="+mj-lt"/>
                <a:cs typeface="Chalkduster"/>
              </a:rPr>
              <a:t>Challenge: Access to Enriching Experiences</a:t>
            </a:r>
            <a:endParaRPr lang="en-US" sz="2800" dirty="0">
              <a:latin typeface="+mj-lt"/>
              <a:cs typeface="Chalkduster"/>
            </a:endParaRPr>
          </a:p>
        </p:txBody>
      </p:sp>
      <p:sp>
        <p:nvSpPr>
          <p:cNvPr id="7" name="Rectangle 6"/>
          <p:cNvSpPr/>
          <p:nvPr/>
        </p:nvSpPr>
        <p:spPr>
          <a:xfrm>
            <a:off x="64247" y="1397198"/>
            <a:ext cx="9003553" cy="1631216"/>
          </a:xfrm>
          <a:prstGeom prst="rect">
            <a:avLst/>
          </a:prstGeom>
        </p:spPr>
        <p:txBody>
          <a:bodyPr wrap="square">
            <a:spAutoFit/>
          </a:bodyPr>
          <a:lstStyle/>
          <a:p>
            <a:pPr>
              <a:spcBef>
                <a:spcPts val="640"/>
              </a:spcBef>
              <a:buClr>
                <a:srgbClr val="000000"/>
              </a:buClr>
              <a:buSzPct val="100000"/>
            </a:pPr>
            <a:r>
              <a:rPr lang="en-US" sz="1700" kern="0" dirty="0" smtClean="0">
                <a:solidFill>
                  <a:srgbClr val="000000"/>
                </a:solidFill>
                <a:ea typeface="Calibri"/>
                <a:cs typeface="Calibri"/>
                <a:sym typeface="Calibri"/>
                <a:rtl val="0"/>
              </a:rPr>
              <a:t>In order for students to be successful in school and in life, it is important that their individual needs and interests be met. Louisiana students need affordable access to advanced coursework, the arts, dual-language options, and other courses that can be life-changing for children.</a:t>
            </a:r>
          </a:p>
          <a:p>
            <a:pPr>
              <a:spcBef>
                <a:spcPts val="640"/>
              </a:spcBef>
              <a:buClr>
                <a:srgbClr val="000000"/>
              </a:buClr>
              <a:buSzPct val="100000"/>
            </a:pPr>
            <a:endParaRPr lang="en-US" sz="500" kern="0" dirty="0" smtClean="0">
              <a:solidFill>
                <a:srgbClr val="000000"/>
              </a:solidFill>
              <a:ea typeface="Calibri"/>
              <a:cs typeface="Calibri"/>
              <a:sym typeface="Calibri"/>
              <a:rtl val="0"/>
            </a:endParaRPr>
          </a:p>
          <a:p>
            <a:pPr>
              <a:spcBef>
                <a:spcPts val="640"/>
              </a:spcBef>
              <a:buClr>
                <a:srgbClr val="000000"/>
              </a:buClr>
              <a:buSzPct val="100000"/>
            </a:pPr>
            <a:r>
              <a:rPr lang="en-US" sz="1700" kern="0" dirty="0" smtClean="0">
                <a:solidFill>
                  <a:srgbClr val="000000"/>
                </a:solidFill>
                <a:ea typeface="Calibri"/>
                <a:cs typeface="Calibri"/>
                <a:sym typeface="Calibri"/>
                <a:rtl val="0"/>
              </a:rPr>
              <a:t>However, gaps still exist in the opportunities provided to students to enroll in enrichment courses or ones that address their unique interests or needs. </a:t>
            </a:r>
          </a:p>
        </p:txBody>
      </p:sp>
      <p:sp>
        <p:nvSpPr>
          <p:cNvPr id="9" name="Slide Number Placeholder 2"/>
          <p:cNvSpPr txBox="1">
            <a:spLocks/>
          </p:cNvSpPr>
          <p:nvPr/>
        </p:nvSpPr>
        <p:spPr>
          <a:xfrm>
            <a:off x="7010402" y="6553202"/>
            <a:ext cx="2133599"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fld id="{7590C95E-62A1-2044-A5AD-30346C699EDD}" type="slidenum">
              <a:rPr lang="en-US" sz="1200">
                <a:solidFill>
                  <a:srgbClr val="888888"/>
                </a:solidFill>
              </a:rPr>
              <a:pPr algn="r">
                <a:buSzPct val="25000"/>
              </a:pPr>
              <a:t>12</a:t>
            </a:fld>
            <a:endParaRPr lang="en-US" sz="1200" dirty="0">
              <a:solidFill>
                <a:srgbClr val="888888"/>
              </a:solidFill>
            </a:endParaRPr>
          </a:p>
        </p:txBody>
      </p:sp>
      <p:graphicFrame>
        <p:nvGraphicFramePr>
          <p:cNvPr id="2" name="Chart 1"/>
          <p:cNvGraphicFramePr/>
          <p:nvPr>
            <p:extLst>
              <p:ext uri="{D42A27DB-BD31-4B8C-83A1-F6EECF244321}">
                <p14:modId xmlns:p14="http://schemas.microsoft.com/office/powerpoint/2010/main" val="277683424"/>
              </p:ext>
            </p:extLst>
          </p:nvPr>
        </p:nvGraphicFramePr>
        <p:xfrm>
          <a:off x="375023" y="3124200"/>
          <a:ext cx="8382000" cy="3306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745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mj-lt"/>
              </a:rPr>
              <a:t>Challenge: Struggling Schools Serve Large Groups of Disadvantaged Students</a:t>
            </a:r>
            <a:endParaRPr lang="en-US" sz="2800" dirty="0">
              <a:latin typeface="+mj-lt"/>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buSzPct val="25000"/>
            </a:pPr>
            <a:fld id="{00000000-1234-1234-1234-123412341234}" type="slidenum">
              <a:rPr lang="en-US" smtClean="0">
                <a:solidFill>
                  <a:srgbClr val="888888"/>
                </a:solidFill>
              </a:rPr>
              <a:pPr>
                <a:buSzPct val="25000"/>
              </a:pPr>
              <a:t>13</a:t>
            </a:fld>
            <a:endParaRPr lang="en-US" dirty="0">
              <a:solidFill>
                <a:srgbClr val="888888"/>
              </a:solidFill>
            </a:endParaRPr>
          </a:p>
        </p:txBody>
      </p:sp>
      <p:sp>
        <p:nvSpPr>
          <p:cNvPr id="7" name="Rectangle 6"/>
          <p:cNvSpPr/>
          <p:nvPr/>
        </p:nvSpPr>
        <p:spPr>
          <a:xfrm>
            <a:off x="105814" y="1431697"/>
            <a:ext cx="8961986" cy="2200602"/>
          </a:xfrm>
          <a:prstGeom prst="rect">
            <a:avLst/>
          </a:prstGeom>
        </p:spPr>
        <p:txBody>
          <a:bodyPr wrap="square">
            <a:spAutoFit/>
          </a:bodyPr>
          <a:lstStyle/>
          <a:p>
            <a:pPr>
              <a:spcBef>
                <a:spcPts val="640"/>
              </a:spcBef>
              <a:buClr>
                <a:srgbClr val="000000"/>
              </a:buClr>
              <a:buSzPct val="100000"/>
            </a:pPr>
            <a:r>
              <a:rPr lang="en-US" sz="1700" kern="0" dirty="0" smtClean="0">
                <a:solidFill>
                  <a:srgbClr val="000000"/>
                </a:solidFill>
                <a:ea typeface="Calibri"/>
                <a:cs typeface="Calibri"/>
                <a:sym typeface="Calibri"/>
                <a:rtl val="0"/>
              </a:rPr>
              <a:t>Despite significant student achievement gains statewide in recent years, some schools continue to struggle to provide a quality education to all students. </a:t>
            </a:r>
          </a:p>
          <a:p>
            <a:pPr>
              <a:spcBef>
                <a:spcPts val="640"/>
              </a:spcBef>
              <a:buClr>
                <a:srgbClr val="000000"/>
              </a:buClr>
              <a:buSzPct val="100000"/>
            </a:pPr>
            <a:endParaRPr lang="en-US" sz="500" kern="0" dirty="0" smtClean="0">
              <a:solidFill>
                <a:srgbClr val="000000"/>
              </a:solidFill>
              <a:ea typeface="Calibri"/>
              <a:cs typeface="Calibri"/>
              <a:sym typeface="Calibri"/>
              <a:rtl val="0"/>
            </a:endParaRPr>
          </a:p>
          <a:p>
            <a:pPr>
              <a:spcBef>
                <a:spcPts val="640"/>
              </a:spcBef>
              <a:buClr>
                <a:srgbClr val="000000"/>
              </a:buClr>
              <a:buSzPct val="100000"/>
            </a:pPr>
            <a:r>
              <a:rPr lang="en-US" sz="1700" kern="0" dirty="0" smtClean="0">
                <a:solidFill>
                  <a:srgbClr val="000000"/>
                </a:solidFill>
                <a:ea typeface="Calibri"/>
                <a:cs typeface="Calibri"/>
                <a:sym typeface="Calibri"/>
                <a:rtl val="0"/>
              </a:rPr>
              <a:t>Statewide</a:t>
            </a:r>
            <a:r>
              <a:rPr lang="en-US" sz="1700" kern="0" dirty="0">
                <a:solidFill>
                  <a:srgbClr val="000000"/>
                </a:solidFill>
                <a:ea typeface="Calibri"/>
                <a:cs typeface="Calibri"/>
                <a:sym typeface="Calibri"/>
                <a:rtl val="0"/>
              </a:rPr>
              <a:t>, </a:t>
            </a:r>
            <a:r>
              <a:rPr lang="en-US" sz="1700" kern="0" dirty="0" smtClean="0">
                <a:solidFill>
                  <a:srgbClr val="000000"/>
                </a:solidFill>
                <a:ea typeface="Calibri"/>
                <a:cs typeface="Calibri"/>
                <a:sym typeface="Calibri"/>
                <a:rtl val="0"/>
              </a:rPr>
              <a:t>100 schools that are not alternative schools have graduated fewer than </a:t>
            </a:r>
            <a:r>
              <a:rPr lang="en-US" sz="1700" kern="0" dirty="0">
                <a:solidFill>
                  <a:srgbClr val="000000"/>
                </a:solidFill>
                <a:ea typeface="Calibri"/>
                <a:cs typeface="Calibri"/>
                <a:sym typeface="Calibri"/>
                <a:rtl val="0"/>
              </a:rPr>
              <a:t>two-thirds of students on time or </a:t>
            </a:r>
            <a:r>
              <a:rPr lang="en-US" sz="1700" kern="0" dirty="0" smtClean="0">
                <a:solidFill>
                  <a:srgbClr val="000000"/>
                </a:solidFill>
                <a:ea typeface="Calibri"/>
                <a:cs typeface="Calibri"/>
                <a:sym typeface="Calibri"/>
                <a:rtl val="0"/>
              </a:rPr>
              <a:t>have 12 percent or fewer </a:t>
            </a:r>
            <a:r>
              <a:rPr lang="en-US" sz="1700" kern="0" dirty="0">
                <a:solidFill>
                  <a:srgbClr val="000000"/>
                </a:solidFill>
                <a:ea typeface="Calibri"/>
                <a:cs typeface="Calibri"/>
                <a:sym typeface="Calibri"/>
                <a:rtl val="0"/>
              </a:rPr>
              <a:t>students scoring Mastery or above every year for the past three years</a:t>
            </a:r>
            <a:r>
              <a:rPr lang="en-US" sz="1700" kern="0" dirty="0" smtClean="0">
                <a:solidFill>
                  <a:srgbClr val="000000"/>
                </a:solidFill>
                <a:ea typeface="Calibri"/>
                <a:cs typeface="Calibri"/>
                <a:sym typeface="Calibri"/>
                <a:rtl val="0"/>
              </a:rPr>
              <a:t>. These schools are dramatically more likely to serve African American students than are other schools.</a:t>
            </a:r>
          </a:p>
          <a:p>
            <a:pPr>
              <a:spcBef>
                <a:spcPts val="640"/>
              </a:spcBef>
              <a:buClr>
                <a:srgbClr val="000000"/>
              </a:buClr>
              <a:buSzPct val="100000"/>
            </a:pPr>
            <a:endParaRPr lang="en-US" sz="500" kern="0" dirty="0">
              <a:solidFill>
                <a:srgbClr val="000000"/>
              </a:solidFill>
              <a:ea typeface="Calibri"/>
              <a:cs typeface="Calibri"/>
              <a:sym typeface="Calibri"/>
              <a:rtl val="0"/>
            </a:endParaRPr>
          </a:p>
          <a:p>
            <a:pPr>
              <a:spcBef>
                <a:spcPts val="640"/>
              </a:spcBef>
              <a:buClr>
                <a:srgbClr val="000000"/>
              </a:buClr>
              <a:buSzPct val="100000"/>
            </a:pPr>
            <a:endParaRPr lang="en-US" sz="500" kern="0" dirty="0" smtClean="0">
              <a:solidFill>
                <a:srgbClr val="000000"/>
              </a:solidFill>
              <a:ea typeface="Calibri"/>
              <a:cs typeface="Calibri"/>
              <a:sym typeface="Calibri"/>
              <a:rtl val="0"/>
            </a:endParaRPr>
          </a:p>
        </p:txBody>
      </p:sp>
      <p:graphicFrame>
        <p:nvGraphicFramePr>
          <p:cNvPr id="6" name="Chart 5"/>
          <p:cNvGraphicFramePr/>
          <p:nvPr>
            <p:extLst>
              <p:ext uri="{D42A27DB-BD31-4B8C-83A1-F6EECF244321}">
                <p14:modId xmlns:p14="http://schemas.microsoft.com/office/powerpoint/2010/main" val="1780404521"/>
              </p:ext>
            </p:extLst>
          </p:nvPr>
        </p:nvGraphicFramePr>
        <p:xfrm>
          <a:off x="533400" y="3276600"/>
          <a:ext cx="4114800" cy="29718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1813570266"/>
              </p:ext>
            </p:extLst>
          </p:nvPr>
        </p:nvGraphicFramePr>
        <p:xfrm>
          <a:off x="4572000" y="3276600"/>
          <a:ext cx="4114800" cy="2971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5751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sz="2800" dirty="0" smtClean="0">
                <a:latin typeface="+mj-lt"/>
              </a:rPr>
              <a:t>Challenge: Celebrating and Strengthening the Profession</a:t>
            </a:r>
            <a:endParaRPr lang="en-US" sz="2800" dirty="0">
              <a:latin typeface="+mj-lt"/>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buSzPct val="25000"/>
            </a:pPr>
            <a:fld id="{00000000-1234-1234-1234-123412341234}" type="slidenum">
              <a:rPr lang="en-US" smtClean="0">
                <a:solidFill>
                  <a:srgbClr val="888888"/>
                </a:solidFill>
              </a:rPr>
              <a:pPr>
                <a:buSzPct val="25000"/>
              </a:pPr>
              <a:t>14</a:t>
            </a:fld>
            <a:endParaRPr lang="en-US" dirty="0">
              <a:solidFill>
                <a:srgbClr val="888888"/>
              </a:solidFill>
            </a:endParaRPr>
          </a:p>
        </p:txBody>
      </p:sp>
      <p:sp>
        <p:nvSpPr>
          <p:cNvPr id="7" name="Rectangle 6"/>
          <p:cNvSpPr/>
          <p:nvPr/>
        </p:nvSpPr>
        <p:spPr>
          <a:xfrm>
            <a:off x="105814" y="1431697"/>
            <a:ext cx="8961986" cy="5139869"/>
          </a:xfrm>
          <a:prstGeom prst="rect">
            <a:avLst/>
          </a:prstGeom>
        </p:spPr>
        <p:txBody>
          <a:bodyPr wrap="square">
            <a:spAutoFit/>
          </a:bodyPr>
          <a:lstStyle/>
          <a:p>
            <a:pPr>
              <a:spcBef>
                <a:spcPts val="640"/>
              </a:spcBef>
              <a:buClr>
                <a:srgbClr val="000000"/>
              </a:buClr>
              <a:buSzPct val="100000"/>
            </a:pPr>
            <a:r>
              <a:rPr lang="en-US" sz="1700" kern="0" dirty="0" smtClean="0">
                <a:solidFill>
                  <a:srgbClr val="000000"/>
                </a:solidFill>
                <a:ea typeface="Calibri"/>
                <a:cs typeface="Calibri"/>
                <a:sym typeface="Calibri"/>
                <a:rtl val="0"/>
              </a:rPr>
              <a:t>We can only overcome students’ challenges if the teaching profession is attractive to college graduates and if educators sustain their careers in schools.</a:t>
            </a:r>
          </a:p>
          <a:p>
            <a:pPr>
              <a:spcBef>
                <a:spcPts val="640"/>
              </a:spcBef>
              <a:buClr>
                <a:srgbClr val="000000"/>
              </a:buClr>
              <a:buSzPct val="100000"/>
            </a:pPr>
            <a:endParaRPr lang="en-US" sz="1700" b="1" kern="0" dirty="0" smtClean="0">
              <a:solidFill>
                <a:srgbClr val="000000"/>
              </a:solidFill>
              <a:ea typeface="Calibri"/>
              <a:cs typeface="Calibri"/>
              <a:sym typeface="Calibri"/>
              <a:rtl val="0"/>
            </a:endParaRPr>
          </a:p>
          <a:p>
            <a:pPr marL="285750" indent="-285750">
              <a:buFontTx/>
              <a:buChar char="•"/>
            </a:pPr>
            <a:r>
              <a:rPr lang="en-US" sz="1700" dirty="0" smtClean="0">
                <a:solidFill>
                  <a:prstClr val="black"/>
                </a:solidFill>
              </a:rPr>
              <a:t>On </a:t>
            </a:r>
            <a:r>
              <a:rPr lang="en-US" sz="1700" dirty="0">
                <a:solidFill>
                  <a:prstClr val="black"/>
                </a:solidFill>
              </a:rPr>
              <a:t>a 2014 survey, 67 percent of Louisiana school system leaders </a:t>
            </a:r>
            <a:r>
              <a:rPr lang="en-US" sz="1700" dirty="0" smtClean="0">
                <a:solidFill>
                  <a:prstClr val="black"/>
                </a:solidFill>
              </a:rPr>
              <a:t>reported </a:t>
            </a:r>
            <a:r>
              <a:rPr lang="en-US" sz="1700" dirty="0">
                <a:solidFill>
                  <a:prstClr val="black"/>
                </a:solidFill>
              </a:rPr>
              <a:t>that </a:t>
            </a:r>
            <a:r>
              <a:rPr lang="en-US" sz="1700" dirty="0" smtClean="0">
                <a:solidFill>
                  <a:prstClr val="black"/>
                </a:solidFill>
              </a:rPr>
              <a:t>staffing needs were not met </a:t>
            </a:r>
            <a:r>
              <a:rPr lang="en-US" sz="1700" dirty="0">
                <a:solidFill>
                  <a:prstClr val="black"/>
                </a:solidFill>
              </a:rPr>
              <a:t>in certain certification areas and </a:t>
            </a:r>
            <a:r>
              <a:rPr lang="en-US" sz="1700" dirty="0" smtClean="0">
                <a:solidFill>
                  <a:prstClr val="black"/>
                </a:solidFill>
              </a:rPr>
              <a:t>schools.</a:t>
            </a:r>
          </a:p>
          <a:p>
            <a:pPr marL="742950" lvl="1" indent="-285750">
              <a:buFontTx/>
              <a:buChar char="•"/>
            </a:pPr>
            <a:r>
              <a:rPr lang="en-US" sz="1700" dirty="0" smtClean="0">
                <a:solidFill>
                  <a:prstClr val="black"/>
                </a:solidFill>
              </a:rPr>
              <a:t>In </a:t>
            </a:r>
            <a:r>
              <a:rPr lang="en-US" sz="1700" dirty="0">
                <a:solidFill>
                  <a:prstClr val="black"/>
                </a:solidFill>
              </a:rPr>
              <a:t>2015-2016, </a:t>
            </a:r>
            <a:r>
              <a:rPr lang="en-US" sz="1700" dirty="0" smtClean="0">
                <a:solidFill>
                  <a:prstClr val="black"/>
                </a:solidFill>
              </a:rPr>
              <a:t>12 </a:t>
            </a:r>
            <a:r>
              <a:rPr lang="en-US" sz="1700" dirty="0">
                <a:solidFill>
                  <a:prstClr val="black"/>
                </a:solidFill>
              </a:rPr>
              <a:t>percent of secondary math and science classes and </a:t>
            </a:r>
            <a:r>
              <a:rPr lang="en-US" sz="1700" dirty="0" smtClean="0">
                <a:solidFill>
                  <a:prstClr val="black"/>
                </a:solidFill>
              </a:rPr>
              <a:t>19 </a:t>
            </a:r>
            <a:r>
              <a:rPr lang="en-US" sz="1700" dirty="0">
                <a:solidFill>
                  <a:prstClr val="black"/>
                </a:solidFill>
              </a:rPr>
              <a:t>percent of special education classes in Louisiana public schools </a:t>
            </a:r>
            <a:r>
              <a:rPr lang="en-US" sz="1700" dirty="0" smtClean="0">
                <a:solidFill>
                  <a:prstClr val="black"/>
                </a:solidFill>
              </a:rPr>
              <a:t>were taught </a:t>
            </a:r>
            <a:r>
              <a:rPr lang="en-US" sz="1700" dirty="0">
                <a:solidFill>
                  <a:prstClr val="black"/>
                </a:solidFill>
              </a:rPr>
              <a:t>by out-of-field </a:t>
            </a:r>
            <a:r>
              <a:rPr lang="en-US" sz="1700" dirty="0" smtClean="0">
                <a:solidFill>
                  <a:prstClr val="black"/>
                </a:solidFill>
              </a:rPr>
              <a:t>teachers.</a:t>
            </a:r>
          </a:p>
          <a:p>
            <a:pPr marL="285750" indent="-285750">
              <a:buFontTx/>
              <a:buChar char="•"/>
            </a:pPr>
            <a:endParaRPr lang="en-US" sz="1700" dirty="0" smtClean="0">
              <a:solidFill>
                <a:prstClr val="black"/>
              </a:solidFill>
            </a:endParaRPr>
          </a:p>
          <a:p>
            <a:pPr marL="285750" indent="-285750">
              <a:buFontTx/>
              <a:buChar char="•"/>
            </a:pPr>
            <a:r>
              <a:rPr lang="en-US" sz="1700" dirty="0" smtClean="0">
                <a:solidFill>
                  <a:prstClr val="black"/>
                </a:solidFill>
              </a:rPr>
              <a:t>Low-performing/low school performance growth schools experience greater difficulty recruiting and retaining certified teachers.</a:t>
            </a:r>
            <a:endParaRPr lang="en-US" sz="1700" dirty="0">
              <a:solidFill>
                <a:prstClr val="black"/>
              </a:solidFill>
            </a:endParaRPr>
          </a:p>
          <a:p>
            <a:pPr marL="742950" lvl="1" indent="-285750">
              <a:buFontTx/>
              <a:buChar char="•"/>
            </a:pPr>
            <a:r>
              <a:rPr lang="en-US" sz="1700" dirty="0">
                <a:solidFill>
                  <a:prstClr val="black"/>
                </a:solidFill>
              </a:rPr>
              <a:t>The average teacher salary is $1,679 lower at </a:t>
            </a:r>
            <a:r>
              <a:rPr lang="en-US" sz="1700" dirty="0" smtClean="0">
                <a:solidFill>
                  <a:prstClr val="black"/>
                </a:solidFill>
              </a:rPr>
              <a:t>low-performing/low-growth </a:t>
            </a:r>
            <a:r>
              <a:rPr lang="en-US" sz="1700" dirty="0">
                <a:solidFill>
                  <a:prstClr val="black"/>
                </a:solidFill>
              </a:rPr>
              <a:t>schools </a:t>
            </a:r>
            <a:r>
              <a:rPr lang="en-US" sz="1700" dirty="0" smtClean="0">
                <a:solidFill>
                  <a:prstClr val="black"/>
                </a:solidFill>
              </a:rPr>
              <a:t>(bottom quartile) than </a:t>
            </a:r>
            <a:r>
              <a:rPr lang="en-US" sz="1700" dirty="0">
                <a:solidFill>
                  <a:prstClr val="black"/>
                </a:solidFill>
              </a:rPr>
              <a:t>at </a:t>
            </a:r>
            <a:r>
              <a:rPr lang="en-US" sz="1700" dirty="0" smtClean="0">
                <a:solidFill>
                  <a:prstClr val="black"/>
                </a:solidFill>
              </a:rPr>
              <a:t>top-performing/top-growth </a:t>
            </a:r>
            <a:r>
              <a:rPr lang="en-US" sz="1700" dirty="0">
                <a:solidFill>
                  <a:prstClr val="black"/>
                </a:solidFill>
              </a:rPr>
              <a:t>schools</a:t>
            </a:r>
            <a:r>
              <a:rPr lang="en-US" sz="1700" dirty="0" smtClean="0">
                <a:solidFill>
                  <a:prstClr val="black"/>
                </a:solidFill>
              </a:rPr>
              <a:t>.</a:t>
            </a:r>
          </a:p>
          <a:p>
            <a:pPr lvl="1"/>
            <a:endParaRPr lang="en-US" sz="1700" dirty="0">
              <a:solidFill>
                <a:prstClr val="black"/>
              </a:solidFill>
            </a:endParaRPr>
          </a:p>
          <a:p>
            <a:pPr marL="285750" indent="-285750">
              <a:buFontTx/>
              <a:buChar char="•"/>
            </a:pPr>
            <a:r>
              <a:rPr lang="en-US" sz="1700" dirty="0">
                <a:solidFill>
                  <a:prstClr val="black"/>
                </a:solidFill>
              </a:rPr>
              <a:t>On a 2014 survey, 50 percent of teachers with less than three years of teaching experience reported they did not feel fully prepared for the realities of a classroom in their first year of teaching</a:t>
            </a:r>
            <a:r>
              <a:rPr lang="en-US" sz="1700" dirty="0" smtClean="0">
                <a:solidFill>
                  <a:prstClr val="black"/>
                </a:solidFill>
              </a:rPr>
              <a:t>.</a:t>
            </a:r>
          </a:p>
          <a:p>
            <a:pPr marL="742950" lvl="1" indent="-285750">
              <a:buFontTx/>
              <a:buChar char="-"/>
            </a:pPr>
            <a:r>
              <a:rPr lang="en-US" sz="1700" dirty="0" smtClean="0">
                <a:solidFill>
                  <a:prstClr val="black"/>
                </a:solidFill>
              </a:rPr>
              <a:t>41 </a:t>
            </a:r>
            <a:r>
              <a:rPr lang="en-US" sz="1700" dirty="0">
                <a:solidFill>
                  <a:prstClr val="black"/>
                </a:solidFill>
              </a:rPr>
              <a:t>percent reported needing more preparation in teaching students how to read</a:t>
            </a:r>
            <a:r>
              <a:rPr lang="en-US" sz="1700" dirty="0" smtClean="0">
                <a:solidFill>
                  <a:prstClr val="black"/>
                </a:solidFill>
              </a:rPr>
              <a:t>.</a:t>
            </a:r>
          </a:p>
          <a:p>
            <a:pPr marL="742950" lvl="1" indent="-285750">
              <a:buFontTx/>
              <a:buChar char="-"/>
            </a:pPr>
            <a:r>
              <a:rPr lang="en-US" sz="1700" dirty="0" smtClean="0">
                <a:solidFill>
                  <a:prstClr val="black"/>
                </a:solidFill>
              </a:rPr>
              <a:t>42 </a:t>
            </a:r>
            <a:r>
              <a:rPr lang="en-US" sz="1700" dirty="0">
                <a:solidFill>
                  <a:prstClr val="black"/>
                </a:solidFill>
              </a:rPr>
              <a:t>percent reported needing more preparation in teaching students with diverse needs</a:t>
            </a:r>
            <a:r>
              <a:rPr lang="en-US" sz="1700" dirty="0" smtClean="0">
                <a:solidFill>
                  <a:prstClr val="black"/>
                </a:solidFill>
              </a:rPr>
              <a:t>.</a:t>
            </a:r>
          </a:p>
          <a:p>
            <a:pPr lvl="1"/>
            <a:endParaRPr lang="en-US" sz="1700" dirty="0" smtClean="0">
              <a:solidFill>
                <a:prstClr val="black"/>
              </a:solidFill>
              <a:sym typeface="Calibri"/>
              <a:rtl val="0"/>
            </a:endParaRPr>
          </a:p>
        </p:txBody>
      </p:sp>
    </p:spTree>
    <p:extLst>
      <p:ext uri="{BB962C8B-B14F-4D97-AF65-F5344CB8AC3E}">
        <p14:creationId xmlns:p14="http://schemas.microsoft.com/office/powerpoint/2010/main" val="2767573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95600"/>
            <a:ext cx="9144000" cy="381000"/>
          </a:xfrm>
          <a:prstGeom prst="rect">
            <a:avLst/>
          </a:prstGeom>
          <a:solidFill>
            <a:schemeClr val="accent5">
              <a:lumMod val="60000"/>
              <a:lumOff val="40000"/>
            </a:schemeClr>
          </a:solidFill>
        </p:spPr>
        <p:txBody>
          <a:bodyPr wrap="square" rtlCol="0">
            <a:spAutoFit/>
          </a:bodyPr>
          <a:lstStyle/>
          <a:p>
            <a:endParaRPr lang="en-US" dirty="0"/>
          </a:p>
        </p:txBody>
      </p:sp>
      <p:sp>
        <p:nvSpPr>
          <p:cNvPr id="2" name="Title 1"/>
          <p:cNvSpPr>
            <a:spLocks noGrp="1"/>
          </p:cNvSpPr>
          <p:nvPr>
            <p:ph type="title"/>
          </p:nvPr>
        </p:nvSpPr>
        <p:spPr/>
        <p:txBody>
          <a:bodyPr/>
          <a:lstStyle/>
          <a:p>
            <a:pPr algn="ctr"/>
            <a:r>
              <a:rPr lang="en-US" sz="2800" dirty="0" smtClean="0">
                <a:latin typeface="+mj-lt"/>
                <a:cs typeface="Chalkduster"/>
              </a:rPr>
              <a:t>Agenda</a:t>
            </a:r>
            <a:endParaRPr lang="en-US" sz="2800" dirty="0">
              <a:latin typeface="+mj-lt"/>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lgn="r">
              <a:buSzPct val="25000"/>
            </a:pPr>
            <a:fld id="{00000000-1234-1234-1234-123412341234}" type="slidenum">
              <a:rPr lang="en-US" sz="1200">
                <a:solidFill>
                  <a:srgbClr val="888888"/>
                </a:solidFill>
              </a:rPr>
              <a:pPr algn="r">
                <a:buSzPct val="25000"/>
              </a:pPr>
              <a:t>15</a:t>
            </a:fld>
            <a:endParaRPr lang="en-US" sz="1200">
              <a:solidFill>
                <a:srgbClr val="888888"/>
              </a:solidFill>
            </a:endParaRPr>
          </a:p>
        </p:txBody>
      </p:sp>
      <p:sp>
        <p:nvSpPr>
          <p:cNvPr id="4" name="Text Placeholder 3"/>
          <p:cNvSpPr>
            <a:spLocks noGrp="1"/>
          </p:cNvSpPr>
          <p:nvPr>
            <p:ph type="body" idx="4294967295"/>
          </p:nvPr>
        </p:nvSpPr>
        <p:spPr>
          <a:xfrm>
            <a:off x="152401" y="1638300"/>
            <a:ext cx="8839199" cy="4914900"/>
          </a:xfrm>
          <a:prstGeom prst="rect">
            <a:avLst/>
          </a:prstGeom>
        </p:spPr>
        <p:txBody>
          <a:bodyPr/>
          <a:lstStyle/>
          <a:p>
            <a:pPr marL="454025" indent="-250825"/>
            <a:r>
              <a:rPr lang="en-US" sz="1800" dirty="0" smtClean="0"/>
              <a:t>Meeting Purpose and Objectives</a:t>
            </a:r>
          </a:p>
          <a:p>
            <a:pPr marL="454025" indent="-250825"/>
            <a:endParaRPr lang="en-US" sz="1800" dirty="0" smtClean="0"/>
          </a:p>
          <a:p>
            <a:pPr marL="454025" indent="-250825"/>
            <a:r>
              <a:rPr lang="en-US" sz="1800" dirty="0" smtClean="0"/>
              <a:t>Louisiana’s 2025 Plan and Challenges</a:t>
            </a:r>
          </a:p>
          <a:p>
            <a:pPr marL="454025" indent="-250825"/>
            <a:endParaRPr lang="en-US" sz="1800" dirty="0" smtClean="0"/>
          </a:p>
          <a:p>
            <a:pPr marL="454025" indent="-250825"/>
            <a:r>
              <a:rPr lang="en-US" sz="1800" dirty="0" smtClean="0"/>
              <a:t>ESSA Implementation</a:t>
            </a:r>
          </a:p>
          <a:p>
            <a:pPr marL="454025" indent="-250825"/>
            <a:endParaRPr lang="en-US" sz="1800" dirty="0" smtClean="0"/>
          </a:p>
          <a:p>
            <a:pPr marL="454025" indent="-250825"/>
            <a:r>
              <a:rPr lang="en-US" sz="1800" dirty="0" smtClean="0"/>
              <a:t>Next Steps</a:t>
            </a:r>
          </a:p>
          <a:p>
            <a:pPr marL="454025" indent="-250825"/>
            <a:endParaRPr lang="en-US" sz="1800" dirty="0"/>
          </a:p>
          <a:p>
            <a:pPr marL="454025" indent="-250825"/>
            <a:r>
              <a:rPr lang="en-US" sz="1800" dirty="0" smtClean="0"/>
              <a:t>Contact</a:t>
            </a:r>
          </a:p>
          <a:p>
            <a:pPr marL="454025" indent="-250825"/>
            <a:endParaRPr lang="en-US" sz="1800" dirty="0"/>
          </a:p>
        </p:txBody>
      </p:sp>
    </p:spTree>
    <p:extLst>
      <p:ext uri="{BB962C8B-B14F-4D97-AF65-F5344CB8AC3E}">
        <p14:creationId xmlns:p14="http://schemas.microsoft.com/office/powerpoint/2010/main" val="227431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ESSA: Civil Rights in Education</a:t>
            </a:r>
            <a:endParaRPr lang="en-US" sz="28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16</a:t>
            </a:fld>
            <a:endParaRPr lang="en-US" dirty="0">
              <a:solidFill>
                <a:prstClr val="black">
                  <a:tint val="75000"/>
                </a:prstClr>
              </a:solidFill>
            </a:endParaRPr>
          </a:p>
        </p:txBody>
      </p:sp>
      <p:sp>
        <p:nvSpPr>
          <p:cNvPr id="4" name="Content Placeholder 3"/>
          <p:cNvSpPr>
            <a:spLocks noGrp="1"/>
          </p:cNvSpPr>
          <p:nvPr>
            <p:ph sz="quarter" idx="10"/>
          </p:nvPr>
        </p:nvSpPr>
        <p:spPr>
          <a:xfrm>
            <a:off x="152400" y="1295400"/>
            <a:ext cx="8839200" cy="5181600"/>
          </a:xfrm>
        </p:spPr>
        <p:txBody>
          <a:bodyPr>
            <a:normAutofit/>
          </a:bodyPr>
          <a:lstStyle/>
          <a:p>
            <a:pPr marL="0" indent="0">
              <a:buNone/>
            </a:pPr>
            <a:r>
              <a:rPr lang="en-US" sz="1800" dirty="0" smtClean="0">
                <a:latin typeface="Calibri" panose="020F0502020204030204" pitchFamily="34" charset="0"/>
              </a:rPr>
              <a:t>In the United States, the vast majority of education policies are determined at the state and local levels. Federal law establishes minimum requirements in all states, primarily addressing the civil rights of historically disadvantaged student populations.</a:t>
            </a:r>
          </a:p>
          <a:p>
            <a:pPr marL="0" indent="0">
              <a:buNone/>
            </a:pPr>
            <a:endParaRPr lang="en-US" sz="1800" b="1" dirty="0" smtClean="0">
              <a:latin typeface="Calibri" panose="020F0502020204030204" pitchFamily="34" charset="0"/>
            </a:endParaRPr>
          </a:p>
          <a:p>
            <a:r>
              <a:rPr lang="en-US" sz="1800" b="1" dirty="0" smtClean="0">
                <a:latin typeface="Calibri" panose="020F0502020204030204" pitchFamily="34" charset="0"/>
              </a:rPr>
              <a:t>1965: </a:t>
            </a:r>
            <a:r>
              <a:rPr lang="en-US" sz="1800" dirty="0" smtClean="0">
                <a:latin typeface="Calibri" panose="020F0502020204030204" pitchFamily="34" charset="0"/>
              </a:rPr>
              <a:t>The federal role in public education expanded dramatically as part of the push to assure civil rights of disadvantaged Americans. The Elementary and Secondary Education Act (ESEA), authorized in 1965, created specific, targeted programs for the poor through Title I. The Act has been reauthorized five times since.</a:t>
            </a:r>
          </a:p>
          <a:p>
            <a:pPr lvl="1">
              <a:buFont typeface="Wingdings" charset="2"/>
              <a:buChar char="Ø"/>
            </a:pPr>
            <a:endParaRPr lang="en-US" sz="1800" dirty="0">
              <a:latin typeface="Calibri" panose="020F0502020204030204" pitchFamily="34" charset="0"/>
            </a:endParaRPr>
          </a:p>
          <a:p>
            <a:r>
              <a:rPr lang="en-US" sz="1800" b="1" dirty="0" smtClean="0">
                <a:latin typeface="Calibri" panose="020F0502020204030204" pitchFamily="34" charset="0"/>
              </a:rPr>
              <a:t>2002: </a:t>
            </a:r>
            <a:r>
              <a:rPr lang="en-US" sz="1800" dirty="0" smtClean="0">
                <a:latin typeface="Calibri" panose="020F0502020204030204" pitchFamily="34" charset="0"/>
              </a:rPr>
              <a:t>No Child Left Behind (NCLB) Act was a recent reauthorization of ESEA, requiring that schools measure student achievement in uniform ways that intervene in instances of failure to close achievement gaps between disadvantaged students and their peers.</a:t>
            </a:r>
          </a:p>
          <a:p>
            <a:endParaRPr lang="en-US" sz="1800" dirty="0">
              <a:latin typeface="Calibri" panose="020F0502020204030204" pitchFamily="34" charset="0"/>
            </a:endParaRPr>
          </a:p>
          <a:p>
            <a:r>
              <a:rPr lang="en-US" sz="1800" b="1" dirty="0" smtClean="0">
                <a:latin typeface="Calibri" panose="020F0502020204030204" pitchFamily="34" charset="0"/>
              </a:rPr>
              <a:t>2015:</a:t>
            </a:r>
            <a:r>
              <a:rPr lang="en-US" sz="1800" dirty="0" smtClean="0">
                <a:latin typeface="Calibri" panose="020F0502020204030204" pitchFamily="34" charset="0"/>
              </a:rPr>
              <a:t> The Every Student Succeeds Act (ESSA) maintains the NCLB requirement that states, districts, and schools maintain uniform measurement, reporting of results, and rating of schools. However, states and districts have greater discretion to design elements of the improvement systems than existed under NCLB.</a:t>
            </a:r>
            <a:endParaRPr lang="en-US" sz="1800" dirty="0">
              <a:latin typeface="Calibri" panose="020F0502020204030204" pitchFamily="34" charset="0"/>
            </a:endParaRPr>
          </a:p>
        </p:txBody>
      </p:sp>
    </p:spTree>
    <p:extLst>
      <p:ext uri="{BB962C8B-B14F-4D97-AF65-F5344CB8AC3E}">
        <p14:creationId xmlns:p14="http://schemas.microsoft.com/office/powerpoint/2010/main" val="786115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ESSA: What is Required and What is Not</a:t>
            </a:r>
            <a:endParaRPr lang="en-US" sz="28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17</a:t>
            </a:fld>
            <a:endParaRPr lang="en-US" dirty="0">
              <a:solidFill>
                <a:prstClr val="black">
                  <a:tint val="75000"/>
                </a:prstClr>
              </a:solidFill>
            </a:endParaRPr>
          </a:p>
        </p:txBody>
      </p:sp>
      <p:sp>
        <p:nvSpPr>
          <p:cNvPr id="4" name="Content Placeholder 3"/>
          <p:cNvSpPr>
            <a:spLocks noGrp="1"/>
          </p:cNvSpPr>
          <p:nvPr>
            <p:ph sz="quarter" idx="10"/>
          </p:nvPr>
        </p:nvSpPr>
        <p:spPr>
          <a:xfrm>
            <a:off x="152400" y="1371600"/>
            <a:ext cx="8839200" cy="4953000"/>
          </a:xfrm>
        </p:spPr>
        <p:txBody>
          <a:bodyPr>
            <a:noAutofit/>
          </a:bodyPr>
          <a:lstStyle/>
          <a:p>
            <a:pPr marL="0" indent="0">
              <a:buNone/>
            </a:pPr>
            <a:r>
              <a:rPr lang="en-US" sz="1600" b="1" dirty="0" smtClean="0"/>
              <a:t>ESSA requires that every state submit a plan to the federal government in roughly the next year. The plan should build on what is working to help students overcome challenges and to provide teachers clarity and consistency. It does not necessitate a radical overhaul:</a:t>
            </a:r>
          </a:p>
          <a:p>
            <a:pPr>
              <a:lnSpc>
                <a:spcPct val="120000"/>
              </a:lnSpc>
            </a:pPr>
            <a:r>
              <a:rPr lang="en-US" sz="1600" dirty="0" smtClean="0"/>
              <a:t>Adoption of statewide standards in math and English aligned with entrance requirements of public higher education and relevant career and technical education standards</a:t>
            </a:r>
          </a:p>
          <a:p>
            <a:pPr>
              <a:lnSpc>
                <a:spcPct val="120000"/>
              </a:lnSpc>
            </a:pPr>
            <a:r>
              <a:rPr lang="en-US" sz="1600" dirty="0" smtClean="0"/>
              <a:t>Assessment of all students in the same grades and subjects as required under NCLB</a:t>
            </a:r>
          </a:p>
          <a:p>
            <a:pPr>
              <a:lnSpc>
                <a:spcPct val="120000"/>
              </a:lnSpc>
            </a:pPr>
            <a:r>
              <a:rPr lang="en-US" sz="1600" dirty="0" smtClean="0"/>
              <a:t>Reporting on specific metrics, including student outcomes and subgroup results, at the school and school system level to address student equity gaps</a:t>
            </a:r>
          </a:p>
          <a:p>
            <a:pPr>
              <a:lnSpc>
                <a:spcPct val="120000"/>
              </a:lnSpc>
            </a:pPr>
            <a:r>
              <a:rPr lang="en-US" sz="1600" dirty="0" smtClean="0"/>
              <a:t>A rating system for all schools, identification of schools in need of comprehensive and targeted support and improvement, and a plan for improvement in those schools</a:t>
            </a:r>
          </a:p>
          <a:p>
            <a:pPr>
              <a:lnSpc>
                <a:spcPct val="120000"/>
              </a:lnSpc>
            </a:pPr>
            <a:r>
              <a:rPr lang="en-US" sz="1600" dirty="0" smtClean="0"/>
              <a:t>Authorization of federal education funding and competitive grant opportunities</a:t>
            </a:r>
            <a:endParaRPr lang="en-US" sz="1600" b="1" dirty="0" smtClean="0"/>
          </a:p>
          <a:p>
            <a:pPr marL="0" indent="0">
              <a:buNone/>
            </a:pPr>
            <a:r>
              <a:rPr lang="en-US" sz="1600" b="1" dirty="0" smtClean="0"/>
              <a:t>While state laws or rules require certain actions of school systems, federal laws do not require the following: </a:t>
            </a:r>
          </a:p>
          <a:p>
            <a:r>
              <a:rPr lang="en-US" sz="1600" dirty="0" smtClean="0"/>
              <a:t>The use of specific standards, curriculums, or assessment</a:t>
            </a:r>
          </a:p>
          <a:p>
            <a:r>
              <a:rPr lang="en-US" sz="1600" dirty="0" smtClean="0"/>
              <a:t>Specific interventions, evaluation, and support structures for educators, schools, and school systems </a:t>
            </a:r>
          </a:p>
          <a:p>
            <a:r>
              <a:rPr lang="en-US" sz="1600" dirty="0" smtClean="0"/>
              <a:t>Specific, national annual progress goals used to evaluate schools, school systems, and states</a:t>
            </a:r>
          </a:p>
        </p:txBody>
      </p:sp>
    </p:spTree>
    <p:extLst>
      <p:ext uri="{BB962C8B-B14F-4D97-AF65-F5344CB8AC3E}">
        <p14:creationId xmlns:p14="http://schemas.microsoft.com/office/powerpoint/2010/main" val="1497140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Comparison of ESSA vs. Louisiana Law</a:t>
            </a:r>
            <a:endParaRPr lang="en-US" sz="28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18</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499787565"/>
              </p:ext>
            </p:extLst>
          </p:nvPr>
        </p:nvGraphicFramePr>
        <p:xfrm>
          <a:off x="228600" y="1605204"/>
          <a:ext cx="8762999" cy="3515436"/>
        </p:xfrm>
        <a:graphic>
          <a:graphicData uri="http://schemas.openxmlformats.org/drawingml/2006/table">
            <a:tbl>
              <a:tblPr firstRow="1" firstCol="1" bandRow="1">
                <a:tableStyleId>{7DF18680-E054-41AD-8BC1-D1AEF772440D}</a:tableStyleId>
              </a:tblPr>
              <a:tblGrid>
                <a:gridCol w="1486580"/>
                <a:gridCol w="3755571"/>
                <a:gridCol w="3520848"/>
              </a:tblGrid>
              <a:tr h="137934">
                <a:tc>
                  <a:txBody>
                    <a:bodyPr/>
                    <a:lstStyle/>
                    <a:p>
                      <a:pPr marL="0" marR="0">
                        <a:spcBef>
                          <a:spcPts val="0"/>
                        </a:spcBef>
                        <a:spcAft>
                          <a:spcPts val="0"/>
                        </a:spcAft>
                      </a:pPr>
                      <a:r>
                        <a:rPr lang="en-US" sz="1600" dirty="0">
                          <a:effectLst/>
                        </a:rPr>
                        <a:t> </a:t>
                      </a:r>
                      <a:r>
                        <a:rPr lang="en-US" sz="1600" dirty="0" smtClean="0">
                          <a:effectLst/>
                        </a:rPr>
                        <a:t>Assessments</a:t>
                      </a:r>
                      <a:endParaRPr lang="en-US" sz="1600" dirty="0">
                        <a:effectLst/>
                        <a:latin typeface="Calibri"/>
                        <a:ea typeface="Calibri"/>
                        <a:cs typeface="Times New Roman"/>
                      </a:endParaRPr>
                    </a:p>
                  </a:txBody>
                  <a:tcPr marL="28375" marR="28375" marT="16946" marB="16946"/>
                </a:tc>
                <a:tc>
                  <a:txBody>
                    <a:bodyPr/>
                    <a:lstStyle/>
                    <a:p>
                      <a:pPr marL="0" marR="0">
                        <a:spcBef>
                          <a:spcPts val="0"/>
                        </a:spcBef>
                        <a:spcAft>
                          <a:spcPts val="0"/>
                        </a:spcAft>
                      </a:pPr>
                      <a:r>
                        <a:rPr lang="en-US" sz="1600" dirty="0">
                          <a:effectLst/>
                        </a:rPr>
                        <a:t>Federal Requirement</a:t>
                      </a:r>
                      <a:endParaRPr lang="en-US" sz="1600" dirty="0">
                        <a:effectLst/>
                        <a:latin typeface="Calibri"/>
                        <a:ea typeface="Calibri"/>
                        <a:cs typeface="Times New Roman"/>
                      </a:endParaRPr>
                    </a:p>
                  </a:txBody>
                  <a:tcPr marL="28375" marR="28375" marT="16946" marB="16946"/>
                </a:tc>
                <a:tc>
                  <a:txBody>
                    <a:bodyPr/>
                    <a:lstStyle/>
                    <a:p>
                      <a:pPr marL="0" marR="0">
                        <a:spcBef>
                          <a:spcPts val="0"/>
                        </a:spcBef>
                        <a:spcAft>
                          <a:spcPts val="0"/>
                        </a:spcAft>
                      </a:pPr>
                      <a:r>
                        <a:rPr lang="en-US" sz="1600" dirty="0">
                          <a:effectLst/>
                        </a:rPr>
                        <a:t>Louisiana Requirement</a:t>
                      </a:r>
                      <a:endParaRPr lang="en-US" sz="1600" dirty="0">
                        <a:effectLst/>
                        <a:latin typeface="Calibri"/>
                        <a:ea typeface="Calibri"/>
                        <a:cs typeface="Times New Roman"/>
                      </a:endParaRPr>
                    </a:p>
                  </a:txBody>
                  <a:tcPr marL="28375" marR="28375" marT="16946" marB="16946"/>
                </a:tc>
              </a:tr>
              <a:tr h="1038049">
                <a:tc>
                  <a:txBody>
                    <a:bodyPr/>
                    <a:lstStyle/>
                    <a:p>
                      <a:pPr marL="0" marR="0">
                        <a:spcBef>
                          <a:spcPts val="0"/>
                        </a:spcBef>
                        <a:spcAft>
                          <a:spcPts val="0"/>
                        </a:spcAft>
                      </a:pPr>
                      <a:r>
                        <a:rPr lang="en-US" sz="1600" dirty="0">
                          <a:solidFill>
                            <a:schemeClr val="tx1"/>
                          </a:solidFill>
                          <a:effectLst/>
                        </a:rPr>
                        <a:t>Grades and subjects tested</a:t>
                      </a:r>
                      <a:endParaRPr lang="en-US" sz="1600" dirty="0">
                        <a:solidFill>
                          <a:schemeClr val="tx1"/>
                        </a:solidFill>
                        <a:effectLst/>
                        <a:latin typeface="Calibri"/>
                        <a:ea typeface="Calibri"/>
                        <a:cs typeface="Times New Roman"/>
                      </a:endParaRPr>
                    </a:p>
                  </a:txBody>
                  <a:tcPr marL="28375" marR="28375" marT="16946" marB="16946">
                    <a:solidFill>
                      <a:srgbClr val="C8E6EE"/>
                    </a:solidFill>
                  </a:tcPr>
                </a:tc>
                <a:tc>
                  <a:txBody>
                    <a:bodyPr/>
                    <a:lstStyle/>
                    <a:p>
                      <a:pPr marL="0" marR="0">
                        <a:spcBef>
                          <a:spcPts val="0"/>
                        </a:spcBef>
                        <a:spcAft>
                          <a:spcPts val="0"/>
                        </a:spcAft>
                      </a:pPr>
                      <a:r>
                        <a:rPr lang="en-US" sz="1600" b="1" dirty="0">
                          <a:solidFill>
                            <a:schemeClr val="tx1"/>
                          </a:solidFill>
                          <a:effectLst/>
                        </a:rPr>
                        <a:t>Reading/language arts and mathematics: </a:t>
                      </a:r>
                      <a:r>
                        <a:rPr lang="en-US" sz="1600" dirty="0">
                          <a:solidFill>
                            <a:schemeClr val="tx1"/>
                          </a:solidFill>
                          <a:effectLst/>
                        </a:rPr>
                        <a:t>In each of grades </a:t>
                      </a:r>
                      <a:r>
                        <a:rPr lang="en-US" sz="1600" dirty="0" smtClean="0">
                          <a:solidFill>
                            <a:schemeClr val="tx1"/>
                          </a:solidFill>
                          <a:effectLst/>
                        </a:rPr>
                        <a:t>3 </a:t>
                      </a:r>
                      <a:r>
                        <a:rPr lang="en-US" sz="1600" dirty="0">
                          <a:solidFill>
                            <a:schemeClr val="tx1"/>
                          </a:solidFill>
                          <a:effectLst/>
                        </a:rPr>
                        <a:t>through 8 and at least once in grades </a:t>
                      </a:r>
                      <a:r>
                        <a:rPr lang="en-US" sz="1600" dirty="0" smtClean="0">
                          <a:solidFill>
                            <a:schemeClr val="tx1"/>
                          </a:solidFill>
                          <a:effectLst/>
                        </a:rPr>
                        <a:t>9 </a:t>
                      </a:r>
                      <a:r>
                        <a:rPr lang="en-US" sz="1600" dirty="0">
                          <a:solidFill>
                            <a:schemeClr val="tx1"/>
                          </a:solidFill>
                          <a:effectLst/>
                        </a:rPr>
                        <a:t>through 12</a:t>
                      </a:r>
                      <a:endParaRPr lang="en-US" sz="1600" dirty="0">
                        <a:solidFill>
                          <a:schemeClr val="tx1"/>
                        </a:solidFill>
                        <a:effectLst/>
                        <a:latin typeface="Calibri"/>
                        <a:ea typeface="Calibri"/>
                        <a:cs typeface="Times New Roman"/>
                      </a:endParaRPr>
                    </a:p>
                    <a:p>
                      <a:pPr marL="0" marR="0">
                        <a:spcBef>
                          <a:spcPts val="0"/>
                        </a:spcBef>
                        <a:spcAft>
                          <a:spcPts val="0"/>
                        </a:spcAft>
                      </a:pPr>
                      <a:r>
                        <a:rPr lang="en-US" sz="1600" b="1" dirty="0">
                          <a:solidFill>
                            <a:schemeClr val="tx1"/>
                          </a:solidFill>
                          <a:effectLst/>
                        </a:rPr>
                        <a:t>Science: </a:t>
                      </a:r>
                      <a:r>
                        <a:rPr lang="en-US" sz="1600" dirty="0">
                          <a:solidFill>
                            <a:schemeClr val="tx1"/>
                          </a:solidFill>
                          <a:effectLst/>
                        </a:rPr>
                        <a:t>Not less than one time during grades 3 through 5, grades 6 through 9; and grades 10 through 12</a:t>
                      </a:r>
                      <a:endParaRPr lang="en-US" sz="1600" dirty="0">
                        <a:solidFill>
                          <a:schemeClr val="tx1"/>
                        </a:solidFill>
                        <a:effectLst/>
                        <a:latin typeface="Calibri"/>
                        <a:ea typeface="Calibri"/>
                        <a:cs typeface="Times New Roman"/>
                      </a:endParaRPr>
                    </a:p>
                    <a:p>
                      <a:pPr marL="0" marR="0">
                        <a:spcBef>
                          <a:spcPts val="0"/>
                        </a:spcBef>
                        <a:spcAft>
                          <a:spcPts val="0"/>
                        </a:spcAft>
                      </a:pPr>
                      <a:r>
                        <a:rPr lang="en-US" sz="1600" b="1" dirty="0">
                          <a:solidFill>
                            <a:schemeClr val="tx1"/>
                          </a:solidFill>
                          <a:effectLst/>
                        </a:rPr>
                        <a:t>Other subjects: </a:t>
                      </a:r>
                      <a:r>
                        <a:rPr lang="en-US" sz="1600" dirty="0">
                          <a:solidFill>
                            <a:schemeClr val="tx1"/>
                          </a:solidFill>
                          <a:effectLst/>
                        </a:rPr>
                        <a:t>Administered at the discretion of the </a:t>
                      </a:r>
                      <a:r>
                        <a:rPr lang="en-US" sz="1600" dirty="0" smtClean="0">
                          <a:solidFill>
                            <a:schemeClr val="tx1"/>
                          </a:solidFill>
                          <a:effectLst/>
                        </a:rPr>
                        <a:t>state</a:t>
                      </a:r>
                    </a:p>
                    <a:p>
                      <a:pPr marL="0" marR="0">
                        <a:spcBef>
                          <a:spcPts val="0"/>
                        </a:spcBef>
                        <a:spcAft>
                          <a:spcPts val="0"/>
                        </a:spcAft>
                      </a:pPr>
                      <a:endParaRPr lang="en-US" sz="1600" dirty="0">
                        <a:solidFill>
                          <a:schemeClr val="tx1"/>
                        </a:solidFill>
                        <a:effectLst/>
                        <a:latin typeface="Calibri"/>
                        <a:ea typeface="Calibri"/>
                        <a:cs typeface="Times New Roman"/>
                      </a:endParaRPr>
                    </a:p>
                  </a:txBody>
                  <a:tcPr marL="28375" marR="28375" marT="16946" marB="16946">
                    <a:solidFill>
                      <a:srgbClr val="C8E6EE"/>
                    </a:solidFill>
                  </a:tcPr>
                </a:tc>
                <a:tc>
                  <a:txBody>
                    <a:bodyPr/>
                    <a:lstStyle/>
                    <a:p>
                      <a:pPr marL="0" marR="0">
                        <a:spcBef>
                          <a:spcPts val="0"/>
                        </a:spcBef>
                        <a:spcAft>
                          <a:spcPts val="0"/>
                        </a:spcAft>
                      </a:pPr>
                      <a:r>
                        <a:rPr lang="en-US" sz="1600" dirty="0">
                          <a:solidFill>
                            <a:schemeClr val="tx1"/>
                          </a:solidFill>
                          <a:effectLst/>
                        </a:rPr>
                        <a:t>State law (R.S. 17:24.4) and BESE regulations (</a:t>
                      </a:r>
                      <a:r>
                        <a:rPr lang="en-US" sz="1600" dirty="0" smtClean="0">
                          <a:solidFill>
                            <a:schemeClr val="tx1"/>
                          </a:solidFill>
                          <a:effectLst/>
                        </a:rPr>
                        <a:t>Bulletins 111</a:t>
                      </a:r>
                      <a:r>
                        <a:rPr lang="en-US" sz="1600" baseline="0" dirty="0" smtClean="0">
                          <a:solidFill>
                            <a:schemeClr val="tx1"/>
                          </a:solidFill>
                          <a:effectLst/>
                        </a:rPr>
                        <a:t> &amp; </a:t>
                      </a:r>
                      <a:r>
                        <a:rPr lang="en-US" sz="1600" dirty="0" smtClean="0">
                          <a:solidFill>
                            <a:schemeClr val="tx1"/>
                          </a:solidFill>
                          <a:effectLst/>
                        </a:rPr>
                        <a:t>118</a:t>
                      </a:r>
                      <a:r>
                        <a:rPr lang="en-US" sz="1600" dirty="0">
                          <a:solidFill>
                            <a:schemeClr val="tx1"/>
                          </a:solidFill>
                          <a:effectLst/>
                        </a:rPr>
                        <a:t>) require standards-based assessments in English language arts, mathematics, science, and social studies to be administered, at a minimum, in grades </a:t>
                      </a:r>
                      <a:r>
                        <a:rPr lang="en-US" sz="1600" dirty="0" smtClean="0">
                          <a:solidFill>
                            <a:schemeClr val="tx1"/>
                          </a:solidFill>
                          <a:effectLst/>
                        </a:rPr>
                        <a:t>3</a:t>
                      </a:r>
                      <a:r>
                        <a:rPr lang="en-US" sz="1600" baseline="0" dirty="0" smtClean="0">
                          <a:solidFill>
                            <a:schemeClr val="tx1"/>
                          </a:solidFill>
                          <a:effectLst/>
                        </a:rPr>
                        <a:t> through </a:t>
                      </a:r>
                      <a:r>
                        <a:rPr lang="en-US" sz="1600" dirty="0" smtClean="0">
                          <a:solidFill>
                            <a:schemeClr val="tx1"/>
                          </a:solidFill>
                          <a:effectLst/>
                        </a:rPr>
                        <a:t>11</a:t>
                      </a:r>
                      <a:endParaRPr lang="en-US" sz="1600" dirty="0">
                        <a:solidFill>
                          <a:schemeClr val="tx1"/>
                        </a:solidFill>
                        <a:effectLst/>
                        <a:latin typeface="Calibri"/>
                        <a:ea typeface="Calibri"/>
                        <a:cs typeface="Times New Roman"/>
                      </a:endParaRPr>
                    </a:p>
                  </a:txBody>
                  <a:tcPr marL="28375" marR="28375" marT="16946" marB="16946">
                    <a:solidFill>
                      <a:srgbClr val="C8E6EE"/>
                    </a:solidFill>
                  </a:tcPr>
                </a:tc>
              </a:tr>
              <a:tr h="346016">
                <a:tc>
                  <a:txBody>
                    <a:bodyPr/>
                    <a:lstStyle/>
                    <a:p>
                      <a:pPr marL="0" marR="0">
                        <a:spcBef>
                          <a:spcPts val="0"/>
                        </a:spcBef>
                        <a:spcAft>
                          <a:spcPts val="0"/>
                        </a:spcAft>
                      </a:pPr>
                      <a:r>
                        <a:rPr lang="en-US" sz="1600" dirty="0">
                          <a:solidFill>
                            <a:schemeClr val="tx1"/>
                          </a:solidFill>
                          <a:effectLst/>
                        </a:rPr>
                        <a:t>Participation</a:t>
                      </a:r>
                      <a:endParaRPr lang="en-US" sz="1600" dirty="0">
                        <a:solidFill>
                          <a:schemeClr val="tx1"/>
                        </a:solidFill>
                        <a:effectLst/>
                        <a:latin typeface="Calibri"/>
                        <a:ea typeface="Calibri"/>
                        <a:cs typeface="Times New Roman"/>
                      </a:endParaRPr>
                    </a:p>
                  </a:txBody>
                  <a:tcPr marL="28375" marR="28375" marT="16946" marB="16946">
                    <a:solidFill>
                      <a:schemeClr val="accent5">
                        <a:lumMod val="20000"/>
                        <a:lumOff val="80000"/>
                      </a:schemeClr>
                    </a:solidFill>
                  </a:tcPr>
                </a:tc>
                <a:tc>
                  <a:txBody>
                    <a:bodyPr/>
                    <a:lstStyle/>
                    <a:p>
                      <a:pPr marL="0" marR="0">
                        <a:spcBef>
                          <a:spcPts val="0"/>
                        </a:spcBef>
                        <a:spcAft>
                          <a:spcPts val="0"/>
                        </a:spcAft>
                      </a:pPr>
                      <a:r>
                        <a:rPr lang="en-US" sz="1600" dirty="0">
                          <a:solidFill>
                            <a:schemeClr val="tx1"/>
                          </a:solidFill>
                          <a:effectLst/>
                        </a:rPr>
                        <a:t>95 percent participation by all students and by subgroup; states must include and enforce in accountability </a:t>
                      </a:r>
                      <a:r>
                        <a:rPr lang="en-US" sz="1600" dirty="0" smtClean="0">
                          <a:solidFill>
                            <a:schemeClr val="tx1"/>
                          </a:solidFill>
                          <a:effectLst/>
                        </a:rPr>
                        <a:t>system</a:t>
                      </a:r>
                    </a:p>
                    <a:p>
                      <a:pPr marL="0" marR="0">
                        <a:spcBef>
                          <a:spcPts val="0"/>
                        </a:spcBef>
                        <a:spcAft>
                          <a:spcPts val="0"/>
                        </a:spcAft>
                      </a:pPr>
                      <a:endParaRPr lang="en-US" sz="1600" dirty="0">
                        <a:solidFill>
                          <a:schemeClr val="tx1"/>
                        </a:solidFill>
                        <a:effectLst/>
                        <a:latin typeface="Calibri"/>
                        <a:ea typeface="Calibri"/>
                        <a:cs typeface="Times New Roman"/>
                      </a:endParaRPr>
                    </a:p>
                  </a:txBody>
                  <a:tcPr marL="28375" marR="28375" marT="16946" marB="16946">
                    <a:solidFill>
                      <a:schemeClr val="accent5">
                        <a:lumMod val="20000"/>
                        <a:lumOff val="80000"/>
                      </a:schemeClr>
                    </a:solidFill>
                  </a:tcPr>
                </a:tc>
                <a:tc>
                  <a:txBody>
                    <a:bodyPr/>
                    <a:lstStyle/>
                    <a:p>
                      <a:pPr marL="0" marR="0">
                        <a:spcBef>
                          <a:spcPts val="0"/>
                        </a:spcBef>
                        <a:spcAft>
                          <a:spcPts val="0"/>
                        </a:spcAft>
                      </a:pPr>
                      <a:r>
                        <a:rPr lang="en-US" sz="1600" dirty="0" smtClean="0">
                          <a:solidFill>
                            <a:schemeClr val="tx1"/>
                          </a:solidFill>
                          <a:effectLst/>
                        </a:rPr>
                        <a:t>All students must participate</a:t>
                      </a:r>
                      <a:r>
                        <a:rPr lang="en-US" sz="1600" baseline="0" dirty="0" smtClean="0">
                          <a:solidFill>
                            <a:schemeClr val="tx1"/>
                          </a:solidFill>
                          <a:effectLst/>
                        </a:rPr>
                        <a:t> in state assessments (Bulletins 111 &amp; 118)</a:t>
                      </a:r>
                      <a:endParaRPr lang="en-US" sz="1600" dirty="0">
                        <a:solidFill>
                          <a:schemeClr val="tx1"/>
                        </a:solidFill>
                        <a:effectLst/>
                        <a:latin typeface="Calibri"/>
                        <a:ea typeface="Calibri"/>
                        <a:cs typeface="Times New Roman"/>
                      </a:endParaRPr>
                    </a:p>
                  </a:txBody>
                  <a:tcPr marL="28375" marR="28375" marT="16946" marB="16946">
                    <a:solidFill>
                      <a:schemeClr val="accent5">
                        <a:lumMod val="20000"/>
                        <a:lumOff val="80000"/>
                      </a:schemeClr>
                    </a:solidFill>
                  </a:tcPr>
                </a:tc>
              </a:tr>
            </a:tbl>
          </a:graphicData>
        </a:graphic>
      </p:graphicFrame>
    </p:spTree>
    <p:extLst>
      <p:ext uri="{BB962C8B-B14F-4D97-AF65-F5344CB8AC3E}">
        <p14:creationId xmlns:p14="http://schemas.microsoft.com/office/powerpoint/2010/main" val="367544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Comparison of ESSA vs. Louisiana Law</a:t>
            </a:r>
            <a:endParaRPr lang="en-US" sz="28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19</a:t>
            </a:fld>
            <a:endParaRPr lang="en-US" dirty="0">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996585451"/>
              </p:ext>
            </p:extLst>
          </p:nvPr>
        </p:nvGraphicFramePr>
        <p:xfrm>
          <a:off x="152399" y="1547350"/>
          <a:ext cx="8915401" cy="4045730"/>
        </p:xfrm>
        <a:graphic>
          <a:graphicData uri="http://schemas.openxmlformats.org/drawingml/2006/table">
            <a:tbl>
              <a:tblPr firstRow="1" firstCol="1" bandRow="1">
                <a:tableStyleId>{7DF18680-E054-41AD-8BC1-D1AEF772440D}</a:tableStyleId>
              </a:tblPr>
              <a:tblGrid>
                <a:gridCol w="1938131"/>
                <a:gridCol w="2931626"/>
                <a:gridCol w="4045644"/>
              </a:tblGrid>
              <a:tr h="76200">
                <a:tc>
                  <a:txBody>
                    <a:bodyPr/>
                    <a:lstStyle/>
                    <a:p>
                      <a:pPr marL="0" marR="0">
                        <a:spcBef>
                          <a:spcPts val="0"/>
                        </a:spcBef>
                        <a:spcAft>
                          <a:spcPts val="0"/>
                        </a:spcAft>
                      </a:pPr>
                      <a:r>
                        <a:rPr lang="en-US" sz="1600" dirty="0">
                          <a:effectLst/>
                        </a:rPr>
                        <a:t>Accountability Indicators</a:t>
                      </a:r>
                      <a:endParaRPr lang="en-US" sz="1600" dirty="0">
                        <a:effectLst/>
                        <a:latin typeface="Calibri"/>
                        <a:ea typeface="Calibri"/>
                        <a:cs typeface="Times New Roman"/>
                      </a:endParaRPr>
                    </a:p>
                  </a:txBody>
                  <a:tcPr marL="29361" marR="29361" marT="17535" marB="17535"/>
                </a:tc>
                <a:tc>
                  <a:txBody>
                    <a:bodyPr/>
                    <a:lstStyle/>
                    <a:p>
                      <a:pPr marL="0" marR="0">
                        <a:spcBef>
                          <a:spcPts val="0"/>
                        </a:spcBef>
                        <a:spcAft>
                          <a:spcPts val="0"/>
                        </a:spcAft>
                      </a:pPr>
                      <a:r>
                        <a:rPr lang="en-US" sz="1600" dirty="0">
                          <a:effectLst/>
                        </a:rPr>
                        <a:t>Federal Requirement</a:t>
                      </a:r>
                      <a:endParaRPr lang="en-US" sz="1600" dirty="0">
                        <a:effectLst/>
                        <a:latin typeface="Calibri"/>
                        <a:ea typeface="Calibri"/>
                        <a:cs typeface="Times New Roman"/>
                      </a:endParaRPr>
                    </a:p>
                  </a:txBody>
                  <a:tcPr marL="28375" marR="28375" marT="16946" marB="16946"/>
                </a:tc>
                <a:tc>
                  <a:txBody>
                    <a:bodyPr/>
                    <a:lstStyle/>
                    <a:p>
                      <a:pPr marL="0" marR="0">
                        <a:spcBef>
                          <a:spcPts val="0"/>
                        </a:spcBef>
                        <a:spcAft>
                          <a:spcPts val="0"/>
                        </a:spcAft>
                      </a:pPr>
                      <a:r>
                        <a:rPr lang="en-US" sz="1600" dirty="0">
                          <a:effectLst/>
                        </a:rPr>
                        <a:t>Louisiana Requirement</a:t>
                      </a:r>
                      <a:endParaRPr lang="en-US" sz="1600" dirty="0">
                        <a:effectLst/>
                        <a:latin typeface="Calibri"/>
                        <a:ea typeface="Calibri"/>
                        <a:cs typeface="Times New Roman"/>
                      </a:endParaRPr>
                    </a:p>
                  </a:txBody>
                  <a:tcPr marL="28375" marR="28375" marT="16946" marB="16946"/>
                </a:tc>
              </a:tr>
              <a:tr h="896319">
                <a:tc>
                  <a:txBody>
                    <a:bodyPr/>
                    <a:lstStyle/>
                    <a:p>
                      <a:pPr marL="0" marR="0">
                        <a:spcBef>
                          <a:spcPts val="0"/>
                        </a:spcBef>
                        <a:spcAft>
                          <a:spcPts val="0"/>
                        </a:spcAft>
                      </a:pPr>
                      <a:r>
                        <a:rPr lang="en-US" sz="1600" dirty="0">
                          <a:solidFill>
                            <a:schemeClr val="tx1"/>
                          </a:solidFill>
                          <a:effectLst/>
                        </a:rPr>
                        <a:t>Weighting</a:t>
                      </a:r>
                      <a:endParaRPr lang="en-US" sz="1600" dirty="0">
                        <a:solidFill>
                          <a:schemeClr val="tx1"/>
                        </a:solidFill>
                        <a:effectLst/>
                        <a:latin typeface="Calibri"/>
                        <a:ea typeface="Calibri"/>
                        <a:cs typeface="Times New Roman"/>
                      </a:endParaRPr>
                    </a:p>
                  </a:txBody>
                  <a:tcPr marL="29361" marR="29361" marT="17535" marB="17535">
                    <a:solidFill>
                      <a:srgbClr val="C8E6EE"/>
                    </a:solidFill>
                  </a:tcPr>
                </a:tc>
                <a:tc>
                  <a:txBody>
                    <a:bodyPr/>
                    <a:lstStyle/>
                    <a:p>
                      <a:pPr marL="0" marR="0">
                        <a:spcBef>
                          <a:spcPts val="0"/>
                        </a:spcBef>
                        <a:spcAft>
                          <a:spcPts val="0"/>
                        </a:spcAft>
                      </a:pPr>
                      <a:r>
                        <a:rPr lang="en-US" sz="1600" dirty="0">
                          <a:effectLst/>
                          <a:latin typeface="Calibri"/>
                          <a:ea typeface="Times New Roman"/>
                          <a:cs typeface="Times New Roman"/>
                        </a:rPr>
                        <a:t>Substantial weight given to academic indicators, measured through state assessment </a:t>
                      </a:r>
                      <a:endParaRPr lang="en-US" sz="1600" dirty="0">
                        <a:effectLst/>
                        <a:latin typeface="Calibri"/>
                        <a:ea typeface="Calibri"/>
                        <a:cs typeface="Times New Roman"/>
                      </a:endParaRPr>
                    </a:p>
                  </a:txBody>
                  <a:tcPr marL="45720" marR="45720" marT="27305" marB="27305">
                    <a:solidFill>
                      <a:srgbClr val="C8E6EE"/>
                    </a:solidFill>
                  </a:tcPr>
                </a:tc>
                <a:tc>
                  <a:txBody>
                    <a:bodyPr/>
                    <a:lstStyle/>
                    <a:p>
                      <a:pPr marL="0" marR="0">
                        <a:spcBef>
                          <a:spcPts val="0"/>
                        </a:spcBef>
                        <a:spcAft>
                          <a:spcPts val="0"/>
                        </a:spcAft>
                      </a:pPr>
                      <a:r>
                        <a:rPr lang="en-US" sz="1600" dirty="0">
                          <a:effectLst/>
                          <a:latin typeface="Calibri"/>
                          <a:ea typeface="Calibri"/>
                          <a:cs typeface="Times New Roman"/>
                        </a:rPr>
                        <a:t>State law (R.S. 17:10.1): Accountability system must be based on student achievement</a:t>
                      </a:r>
                    </a:p>
                    <a:p>
                      <a:pPr marL="0" marR="0">
                        <a:spcBef>
                          <a:spcPts val="0"/>
                        </a:spcBef>
                        <a:spcAft>
                          <a:spcPts val="0"/>
                        </a:spcAft>
                      </a:pPr>
                      <a:r>
                        <a:rPr lang="en-US" sz="1600" dirty="0">
                          <a:effectLst/>
                          <a:latin typeface="Calibri"/>
                          <a:ea typeface="Calibri"/>
                          <a:cs typeface="Times New Roman"/>
                        </a:rPr>
                        <a:t> </a:t>
                      </a:r>
                    </a:p>
                    <a:p>
                      <a:pPr marL="0" marR="0">
                        <a:spcBef>
                          <a:spcPts val="0"/>
                        </a:spcBef>
                        <a:spcAft>
                          <a:spcPts val="0"/>
                        </a:spcAft>
                      </a:pPr>
                      <a:r>
                        <a:rPr lang="en-US" sz="1600" dirty="0">
                          <a:effectLst/>
                          <a:latin typeface="Calibri"/>
                          <a:ea typeface="Calibri"/>
                          <a:cs typeface="Times New Roman"/>
                        </a:rPr>
                        <a:t>Substantial weight given to student proficiency on state assessments (LEAP, EOC, ACT, and advanced courses) (BESE Bulletin 118</a:t>
                      </a:r>
                      <a:r>
                        <a:rPr lang="en-US" sz="1600" dirty="0" smtClean="0">
                          <a:effectLst/>
                          <a:latin typeface="Calibri"/>
                          <a:ea typeface="Calibri"/>
                          <a:cs typeface="Times New Roman"/>
                        </a:rPr>
                        <a:t>)</a:t>
                      </a:r>
                    </a:p>
                    <a:p>
                      <a:pPr marL="0" marR="0">
                        <a:spcBef>
                          <a:spcPts val="0"/>
                        </a:spcBef>
                        <a:spcAft>
                          <a:spcPts val="0"/>
                        </a:spcAft>
                      </a:pPr>
                      <a:endParaRPr lang="en-US" sz="1600" dirty="0">
                        <a:effectLst/>
                        <a:latin typeface="Calibri"/>
                        <a:ea typeface="Calibri"/>
                        <a:cs typeface="Times New Roman"/>
                      </a:endParaRPr>
                    </a:p>
                  </a:txBody>
                  <a:tcPr marL="45720" marR="45720" marT="27305" marB="27305">
                    <a:solidFill>
                      <a:srgbClr val="C8E6EE"/>
                    </a:solidFill>
                  </a:tcPr>
                </a:tc>
              </a:tr>
              <a:tr h="896319">
                <a:tc>
                  <a:txBody>
                    <a:bodyPr/>
                    <a:lstStyle/>
                    <a:p>
                      <a:pPr marL="0" marR="0">
                        <a:spcBef>
                          <a:spcPts val="0"/>
                        </a:spcBef>
                        <a:spcAft>
                          <a:spcPts val="0"/>
                        </a:spcAft>
                      </a:pPr>
                      <a:r>
                        <a:rPr lang="en-US" sz="1600" dirty="0">
                          <a:solidFill>
                            <a:schemeClr val="tx1"/>
                          </a:solidFill>
                          <a:effectLst/>
                        </a:rPr>
                        <a:t>Academic proficiency</a:t>
                      </a:r>
                      <a:endParaRPr lang="en-US" sz="1600" dirty="0">
                        <a:solidFill>
                          <a:schemeClr val="tx1"/>
                        </a:solidFill>
                        <a:effectLst/>
                        <a:latin typeface="Calibri"/>
                        <a:ea typeface="Calibri"/>
                        <a:cs typeface="Times New Roman"/>
                      </a:endParaRPr>
                    </a:p>
                  </a:txBody>
                  <a:tcPr marL="29361" marR="29361" marT="17535" marB="17535">
                    <a:solidFill>
                      <a:schemeClr val="accent5">
                        <a:lumMod val="20000"/>
                        <a:lumOff val="80000"/>
                      </a:schemeClr>
                    </a:solidFill>
                  </a:tcPr>
                </a:tc>
                <a:tc>
                  <a:txBody>
                    <a:bodyPr/>
                    <a:lstStyle/>
                    <a:p>
                      <a:pPr marL="0" marR="0">
                        <a:spcBef>
                          <a:spcPts val="0"/>
                        </a:spcBef>
                        <a:spcAft>
                          <a:spcPts val="0"/>
                        </a:spcAft>
                      </a:pPr>
                      <a:r>
                        <a:rPr lang="en-US" sz="1600" dirty="0">
                          <a:effectLst/>
                          <a:latin typeface="Calibri"/>
                          <a:ea typeface="Times New Roman"/>
                          <a:cs typeface="Times New Roman"/>
                        </a:rPr>
                        <a:t>Academic proficiency in reading/language arts and mathematics, based on state assessments, as well </a:t>
                      </a:r>
                      <a:r>
                        <a:rPr lang="en-US" sz="1600" dirty="0" smtClean="0">
                          <a:effectLst/>
                          <a:latin typeface="Calibri"/>
                          <a:ea typeface="Times New Roman"/>
                          <a:cs typeface="Times New Roman"/>
                        </a:rPr>
                        <a:t>as </a:t>
                      </a:r>
                      <a:r>
                        <a:rPr lang="en-US" sz="1600" dirty="0">
                          <a:effectLst/>
                          <a:latin typeface="Calibri"/>
                          <a:ea typeface="Times New Roman"/>
                          <a:cs typeface="Times New Roman"/>
                        </a:rPr>
                        <a:t>at </a:t>
                      </a:r>
                      <a:r>
                        <a:rPr lang="en-US" sz="1600" dirty="0" smtClean="0">
                          <a:effectLst/>
                          <a:latin typeface="Calibri"/>
                          <a:ea typeface="Times New Roman"/>
                          <a:cs typeface="Times New Roman"/>
                        </a:rPr>
                        <a:t>state </a:t>
                      </a:r>
                      <a:r>
                        <a:rPr lang="en-US" sz="1600" dirty="0">
                          <a:effectLst/>
                          <a:latin typeface="Calibri"/>
                          <a:ea typeface="Times New Roman"/>
                          <a:cs typeface="Times New Roman"/>
                        </a:rPr>
                        <a:t>discretion, student academic growth </a:t>
                      </a:r>
                      <a:endParaRPr lang="en-US" sz="1600" dirty="0" smtClean="0">
                        <a:effectLst/>
                        <a:latin typeface="Calibri"/>
                        <a:ea typeface="Times New Roman"/>
                        <a:cs typeface="Times New Roman"/>
                      </a:endParaRPr>
                    </a:p>
                    <a:p>
                      <a:pPr marL="0" marR="0">
                        <a:spcBef>
                          <a:spcPts val="0"/>
                        </a:spcBef>
                        <a:spcAft>
                          <a:spcPts val="0"/>
                        </a:spcAft>
                      </a:pPr>
                      <a:endParaRPr lang="en-US" sz="1600" dirty="0">
                        <a:effectLst/>
                        <a:latin typeface="Calibri"/>
                        <a:ea typeface="Calibri"/>
                        <a:cs typeface="Times New Roman"/>
                      </a:endParaRPr>
                    </a:p>
                  </a:txBody>
                  <a:tcPr marL="45720" marR="45720" marT="27305" marB="27305">
                    <a:solidFill>
                      <a:schemeClr val="accent5">
                        <a:lumMod val="20000"/>
                        <a:lumOff val="80000"/>
                      </a:schemeClr>
                    </a:solidFill>
                  </a:tcPr>
                </a:tc>
                <a:tc>
                  <a:txBody>
                    <a:bodyPr/>
                    <a:lstStyle/>
                    <a:p>
                      <a:pPr marL="0" marR="0">
                        <a:spcBef>
                          <a:spcPts val="0"/>
                        </a:spcBef>
                        <a:spcAft>
                          <a:spcPts val="0"/>
                        </a:spcAft>
                      </a:pPr>
                      <a:r>
                        <a:rPr lang="en-US" sz="1600" dirty="0">
                          <a:effectLst/>
                          <a:latin typeface="Calibri"/>
                          <a:ea typeface="Calibri"/>
                          <a:cs typeface="Times New Roman"/>
                        </a:rPr>
                        <a:t>Academic proficiency in reading/language arts, math, science, and social studies based on state assessments (LEAP, EOC, ACT) (R.S. 17:10.1 and Bulletin 118)</a:t>
                      </a:r>
                    </a:p>
                  </a:txBody>
                  <a:tcPr marL="45720" marR="45720" marT="27305" marB="27305">
                    <a:solidFill>
                      <a:schemeClr val="accent5">
                        <a:lumMod val="20000"/>
                        <a:lumOff val="80000"/>
                      </a:schemeClr>
                    </a:solidFill>
                  </a:tcPr>
                </a:tc>
              </a:tr>
            </a:tbl>
          </a:graphicData>
        </a:graphic>
      </p:graphicFrame>
    </p:spTree>
    <p:extLst>
      <p:ext uri="{BB962C8B-B14F-4D97-AF65-F5344CB8AC3E}">
        <p14:creationId xmlns:p14="http://schemas.microsoft.com/office/powerpoint/2010/main" val="211271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00200"/>
            <a:ext cx="9144000" cy="381000"/>
          </a:xfrm>
          <a:prstGeom prst="rect">
            <a:avLst/>
          </a:prstGeom>
          <a:solidFill>
            <a:schemeClr val="accent5">
              <a:lumMod val="60000"/>
              <a:lumOff val="40000"/>
            </a:schemeClr>
          </a:solidFill>
        </p:spPr>
        <p:txBody>
          <a:bodyPr wrap="square" rtlCol="0">
            <a:spAutoFit/>
          </a:bodyPr>
          <a:lstStyle/>
          <a:p>
            <a:endParaRPr lang="en-US" dirty="0"/>
          </a:p>
        </p:txBody>
      </p:sp>
      <p:sp>
        <p:nvSpPr>
          <p:cNvPr id="2" name="Title 1"/>
          <p:cNvSpPr>
            <a:spLocks noGrp="1"/>
          </p:cNvSpPr>
          <p:nvPr>
            <p:ph type="title"/>
          </p:nvPr>
        </p:nvSpPr>
        <p:spPr/>
        <p:txBody>
          <a:bodyPr/>
          <a:lstStyle/>
          <a:p>
            <a:pPr algn="ctr"/>
            <a:r>
              <a:rPr lang="en-US" sz="2800" dirty="0" smtClean="0">
                <a:latin typeface="+mj-lt"/>
                <a:cs typeface="Chalkduster"/>
              </a:rPr>
              <a:t>Agenda</a:t>
            </a:r>
            <a:endParaRPr lang="en-US" sz="2800" dirty="0">
              <a:latin typeface="+mj-lt"/>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lgn="r">
              <a:buSzPct val="25000"/>
            </a:pPr>
            <a:fld id="{00000000-1234-1234-1234-123412341234}" type="slidenum">
              <a:rPr lang="en-US" sz="1200">
                <a:solidFill>
                  <a:srgbClr val="888888"/>
                </a:solidFill>
              </a:rPr>
              <a:pPr algn="r">
                <a:buSzPct val="25000"/>
              </a:pPr>
              <a:t>2</a:t>
            </a:fld>
            <a:endParaRPr lang="en-US" sz="1200">
              <a:solidFill>
                <a:srgbClr val="888888"/>
              </a:solidFill>
            </a:endParaRPr>
          </a:p>
        </p:txBody>
      </p:sp>
      <p:sp>
        <p:nvSpPr>
          <p:cNvPr id="4" name="Text Placeholder 3"/>
          <p:cNvSpPr>
            <a:spLocks noGrp="1"/>
          </p:cNvSpPr>
          <p:nvPr>
            <p:ph type="body" idx="4294967295"/>
          </p:nvPr>
        </p:nvSpPr>
        <p:spPr>
          <a:xfrm>
            <a:off x="152401" y="1638300"/>
            <a:ext cx="8839199" cy="4914900"/>
          </a:xfrm>
          <a:prstGeom prst="rect">
            <a:avLst/>
          </a:prstGeom>
        </p:spPr>
        <p:txBody>
          <a:bodyPr/>
          <a:lstStyle/>
          <a:p>
            <a:pPr marL="454025" indent="-250825"/>
            <a:r>
              <a:rPr lang="en-US" sz="1800" dirty="0" smtClean="0"/>
              <a:t>Meeting Purpose and Objectives</a:t>
            </a:r>
          </a:p>
          <a:p>
            <a:pPr marL="454025" indent="-250825"/>
            <a:endParaRPr lang="en-US" sz="1800" dirty="0" smtClean="0"/>
          </a:p>
          <a:p>
            <a:pPr marL="454025" indent="-250825"/>
            <a:r>
              <a:rPr lang="en-US" sz="1800" dirty="0" smtClean="0"/>
              <a:t>Louisiana’s 2025 Plan and Challenges</a:t>
            </a:r>
          </a:p>
          <a:p>
            <a:pPr marL="454025" indent="-250825"/>
            <a:endParaRPr lang="en-US" sz="1800" dirty="0" smtClean="0"/>
          </a:p>
          <a:p>
            <a:pPr marL="454025" indent="-250825"/>
            <a:r>
              <a:rPr lang="en-US" sz="1800" dirty="0" smtClean="0"/>
              <a:t>ESSA Implementation</a:t>
            </a:r>
          </a:p>
          <a:p>
            <a:pPr marL="454025" indent="-250825"/>
            <a:endParaRPr lang="en-US" sz="1800" dirty="0" smtClean="0"/>
          </a:p>
          <a:p>
            <a:pPr marL="454025" indent="-250825"/>
            <a:r>
              <a:rPr lang="en-US" sz="1800" dirty="0" smtClean="0"/>
              <a:t>Next Steps</a:t>
            </a:r>
          </a:p>
          <a:p>
            <a:pPr marL="454025" indent="-250825"/>
            <a:endParaRPr lang="en-US" sz="1800" dirty="0"/>
          </a:p>
          <a:p>
            <a:pPr marL="454025" indent="-250825"/>
            <a:r>
              <a:rPr lang="en-US" sz="1800" dirty="0" smtClean="0"/>
              <a:t>Contact</a:t>
            </a:r>
          </a:p>
          <a:p>
            <a:pPr marL="454025" indent="-250825"/>
            <a:endParaRPr lang="en-US" sz="1800" dirty="0"/>
          </a:p>
        </p:txBody>
      </p:sp>
    </p:spTree>
    <p:extLst>
      <p:ext uri="{BB962C8B-B14F-4D97-AF65-F5344CB8AC3E}">
        <p14:creationId xmlns:p14="http://schemas.microsoft.com/office/powerpoint/2010/main" val="3514578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Comparison of ESSA vs. Louisiana Law</a:t>
            </a:r>
            <a:endParaRPr lang="en-US" sz="28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20</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65826109"/>
              </p:ext>
            </p:extLst>
          </p:nvPr>
        </p:nvGraphicFramePr>
        <p:xfrm>
          <a:off x="152400" y="1447800"/>
          <a:ext cx="8915400" cy="5015030"/>
        </p:xfrm>
        <a:graphic>
          <a:graphicData uri="http://schemas.openxmlformats.org/drawingml/2006/table">
            <a:tbl>
              <a:tblPr firstRow="1" firstCol="1" bandRow="1">
                <a:tableStyleId>{7DF18680-E054-41AD-8BC1-D1AEF772440D}</a:tableStyleId>
              </a:tblPr>
              <a:tblGrid>
                <a:gridCol w="1828800"/>
                <a:gridCol w="3733800"/>
                <a:gridCol w="3352800"/>
              </a:tblGrid>
              <a:tr h="358038">
                <a:tc>
                  <a:txBody>
                    <a:bodyPr/>
                    <a:lstStyle/>
                    <a:p>
                      <a:pPr marL="0" marR="0">
                        <a:spcBef>
                          <a:spcPts val="0"/>
                        </a:spcBef>
                        <a:spcAft>
                          <a:spcPts val="0"/>
                        </a:spcAft>
                      </a:pPr>
                      <a:r>
                        <a:rPr lang="en-US" sz="1500" dirty="0">
                          <a:effectLst/>
                        </a:rPr>
                        <a:t>Accountability Indicators</a:t>
                      </a:r>
                      <a:endParaRPr lang="en-US" sz="1500" dirty="0">
                        <a:effectLst/>
                        <a:latin typeface="Calibri"/>
                        <a:ea typeface="Calibri"/>
                        <a:cs typeface="Times New Roman"/>
                      </a:endParaRPr>
                    </a:p>
                  </a:txBody>
                  <a:tcPr marL="29361" marR="29361" marT="17535" marB="17535"/>
                </a:tc>
                <a:tc>
                  <a:txBody>
                    <a:bodyPr/>
                    <a:lstStyle/>
                    <a:p>
                      <a:pPr marL="0" marR="0">
                        <a:spcBef>
                          <a:spcPts val="0"/>
                        </a:spcBef>
                        <a:spcAft>
                          <a:spcPts val="0"/>
                        </a:spcAft>
                      </a:pPr>
                      <a:r>
                        <a:rPr lang="en-US" sz="1500" dirty="0">
                          <a:effectLst/>
                        </a:rPr>
                        <a:t>Federal Requirement</a:t>
                      </a:r>
                      <a:endParaRPr lang="en-US" sz="1500" dirty="0">
                        <a:effectLst/>
                        <a:latin typeface="Calibri"/>
                        <a:ea typeface="Calibri"/>
                        <a:cs typeface="Times New Roman"/>
                      </a:endParaRPr>
                    </a:p>
                  </a:txBody>
                  <a:tcPr marL="28375" marR="28375" marT="16946" marB="16946"/>
                </a:tc>
                <a:tc>
                  <a:txBody>
                    <a:bodyPr/>
                    <a:lstStyle/>
                    <a:p>
                      <a:pPr marL="0" marR="0">
                        <a:spcBef>
                          <a:spcPts val="0"/>
                        </a:spcBef>
                        <a:spcAft>
                          <a:spcPts val="0"/>
                        </a:spcAft>
                      </a:pPr>
                      <a:r>
                        <a:rPr lang="en-US" sz="1500" dirty="0">
                          <a:effectLst/>
                        </a:rPr>
                        <a:t>Louisiana Requirement</a:t>
                      </a:r>
                      <a:endParaRPr lang="en-US" sz="1500" dirty="0">
                        <a:effectLst/>
                        <a:latin typeface="Calibri"/>
                        <a:ea typeface="Calibri"/>
                        <a:cs typeface="Times New Roman"/>
                      </a:endParaRPr>
                    </a:p>
                  </a:txBody>
                  <a:tcPr marL="28375" marR="28375" marT="16946" marB="16946"/>
                </a:tc>
              </a:tr>
              <a:tr h="358038">
                <a:tc>
                  <a:txBody>
                    <a:bodyPr/>
                    <a:lstStyle/>
                    <a:p>
                      <a:pPr marL="0" marR="0">
                        <a:spcBef>
                          <a:spcPts val="0"/>
                        </a:spcBef>
                        <a:spcAft>
                          <a:spcPts val="0"/>
                        </a:spcAft>
                      </a:pPr>
                      <a:r>
                        <a:rPr lang="en-US" sz="1500" dirty="0">
                          <a:solidFill>
                            <a:schemeClr val="tx1"/>
                          </a:solidFill>
                          <a:effectLst/>
                        </a:rPr>
                        <a:t>Student progress</a:t>
                      </a:r>
                      <a:endParaRPr lang="en-US" sz="1500" dirty="0">
                        <a:solidFill>
                          <a:schemeClr val="tx1"/>
                        </a:solidFill>
                        <a:effectLst/>
                        <a:latin typeface="Calibri"/>
                        <a:ea typeface="Calibri"/>
                        <a:cs typeface="Times New Roman"/>
                      </a:endParaRPr>
                    </a:p>
                  </a:txBody>
                  <a:tcPr marL="29361" marR="29361" marT="17535" marB="17535">
                    <a:solidFill>
                      <a:schemeClr val="accent5">
                        <a:lumMod val="20000"/>
                        <a:lumOff val="80000"/>
                      </a:schemeClr>
                    </a:solidFill>
                  </a:tcPr>
                </a:tc>
                <a:tc>
                  <a:txBody>
                    <a:bodyPr/>
                    <a:lstStyle/>
                    <a:p>
                      <a:pPr marL="0" marR="0">
                        <a:spcBef>
                          <a:spcPts val="0"/>
                        </a:spcBef>
                        <a:spcAft>
                          <a:spcPts val="0"/>
                        </a:spcAft>
                      </a:pPr>
                      <a:r>
                        <a:rPr lang="en-US" sz="1500" dirty="0">
                          <a:solidFill>
                            <a:schemeClr val="tx1"/>
                          </a:solidFill>
                          <a:effectLst/>
                        </a:rPr>
                        <a:t>For elementary and secondary schools, student growth or another valid and reliable indicator that allows for meaningful differentiation in student </a:t>
                      </a:r>
                      <a:r>
                        <a:rPr lang="en-US" sz="1500" dirty="0" smtClean="0">
                          <a:solidFill>
                            <a:schemeClr val="tx1"/>
                          </a:solidFill>
                          <a:effectLst/>
                        </a:rPr>
                        <a:t>performance</a:t>
                      </a:r>
                    </a:p>
                    <a:p>
                      <a:pPr marL="0" marR="0">
                        <a:spcBef>
                          <a:spcPts val="0"/>
                        </a:spcBef>
                        <a:spcAft>
                          <a:spcPts val="0"/>
                        </a:spcAft>
                      </a:pPr>
                      <a:endParaRPr lang="en-US" sz="1500" dirty="0">
                        <a:solidFill>
                          <a:schemeClr val="tx1"/>
                        </a:solidFill>
                        <a:effectLst/>
                        <a:latin typeface="Calibri"/>
                        <a:ea typeface="Calibri"/>
                        <a:cs typeface="Times New Roman"/>
                      </a:endParaRPr>
                    </a:p>
                  </a:txBody>
                  <a:tcPr marL="29361" marR="29361" marT="17535" marB="17535">
                    <a:solidFill>
                      <a:schemeClr val="accent5">
                        <a:lumMod val="20000"/>
                        <a:lumOff val="80000"/>
                      </a:schemeClr>
                    </a:solidFill>
                  </a:tcPr>
                </a:tc>
                <a:tc>
                  <a:txBody>
                    <a:bodyPr/>
                    <a:lstStyle/>
                    <a:p>
                      <a:pPr marL="0" marR="0">
                        <a:spcBef>
                          <a:spcPts val="0"/>
                        </a:spcBef>
                        <a:spcAft>
                          <a:spcPts val="0"/>
                        </a:spcAft>
                      </a:pPr>
                      <a:r>
                        <a:rPr lang="en-US" sz="1500" dirty="0">
                          <a:solidFill>
                            <a:schemeClr val="tx1"/>
                          </a:solidFill>
                          <a:effectLst/>
                        </a:rPr>
                        <a:t>Progress points (Bulletin 118)</a:t>
                      </a:r>
                      <a:endParaRPr lang="en-US" sz="1500" dirty="0">
                        <a:solidFill>
                          <a:schemeClr val="tx1"/>
                        </a:solidFill>
                        <a:effectLst/>
                        <a:latin typeface="Calibri"/>
                        <a:ea typeface="Calibri"/>
                        <a:cs typeface="Times New Roman"/>
                      </a:endParaRPr>
                    </a:p>
                  </a:txBody>
                  <a:tcPr marL="29361" marR="29361" marT="17535" marB="17535">
                    <a:solidFill>
                      <a:schemeClr val="accent5">
                        <a:lumMod val="20000"/>
                        <a:lumOff val="80000"/>
                      </a:schemeClr>
                    </a:solidFill>
                  </a:tcPr>
                </a:tc>
              </a:tr>
              <a:tr h="358038">
                <a:tc>
                  <a:txBody>
                    <a:bodyPr/>
                    <a:lstStyle/>
                    <a:p>
                      <a:pPr marL="0" marR="0">
                        <a:spcBef>
                          <a:spcPts val="0"/>
                        </a:spcBef>
                        <a:spcAft>
                          <a:spcPts val="0"/>
                        </a:spcAft>
                      </a:pPr>
                      <a:r>
                        <a:rPr lang="en-US" sz="1500" dirty="0">
                          <a:solidFill>
                            <a:schemeClr val="tx1"/>
                          </a:solidFill>
                          <a:effectLst/>
                        </a:rPr>
                        <a:t>High school cohort graduation rate</a:t>
                      </a:r>
                      <a:endParaRPr lang="en-US" sz="1500" dirty="0">
                        <a:solidFill>
                          <a:schemeClr val="tx1"/>
                        </a:solidFill>
                        <a:effectLst/>
                        <a:latin typeface="Calibri"/>
                        <a:ea typeface="Calibri"/>
                        <a:cs typeface="Times New Roman"/>
                      </a:endParaRPr>
                    </a:p>
                  </a:txBody>
                  <a:tcPr marL="29361" marR="29361" marT="17535" marB="17535">
                    <a:solidFill>
                      <a:srgbClr val="C8E6EE"/>
                    </a:solidFill>
                  </a:tcPr>
                </a:tc>
                <a:tc>
                  <a:txBody>
                    <a:bodyPr/>
                    <a:lstStyle/>
                    <a:p>
                      <a:pPr marL="0" marR="0">
                        <a:spcBef>
                          <a:spcPts val="0"/>
                        </a:spcBef>
                        <a:spcAft>
                          <a:spcPts val="0"/>
                        </a:spcAft>
                      </a:pPr>
                      <a:r>
                        <a:rPr lang="en-US" sz="1500" dirty="0">
                          <a:solidFill>
                            <a:schemeClr val="tx1"/>
                          </a:solidFill>
                          <a:effectLst/>
                        </a:rPr>
                        <a:t>For high schools, the graduation rate, based on the four-year adjusted cohort rate and, at </a:t>
                      </a:r>
                      <a:r>
                        <a:rPr lang="en-US" sz="1500" dirty="0" smtClean="0">
                          <a:solidFill>
                            <a:schemeClr val="tx1"/>
                          </a:solidFill>
                          <a:effectLst/>
                        </a:rPr>
                        <a:t>state </a:t>
                      </a:r>
                      <a:r>
                        <a:rPr lang="en-US" sz="1500" dirty="0">
                          <a:solidFill>
                            <a:schemeClr val="tx1"/>
                          </a:solidFill>
                          <a:effectLst/>
                        </a:rPr>
                        <a:t>option, an extended-year adjusted cohort </a:t>
                      </a:r>
                      <a:r>
                        <a:rPr lang="en-US" sz="1500" dirty="0" smtClean="0">
                          <a:solidFill>
                            <a:schemeClr val="tx1"/>
                          </a:solidFill>
                          <a:effectLst/>
                        </a:rPr>
                        <a:t>rate</a:t>
                      </a:r>
                    </a:p>
                    <a:p>
                      <a:pPr marL="0" marR="0">
                        <a:spcBef>
                          <a:spcPts val="0"/>
                        </a:spcBef>
                        <a:spcAft>
                          <a:spcPts val="0"/>
                        </a:spcAft>
                      </a:pPr>
                      <a:endParaRPr lang="en-US" sz="1500" dirty="0">
                        <a:solidFill>
                          <a:schemeClr val="tx1"/>
                        </a:solidFill>
                        <a:effectLst/>
                        <a:latin typeface="Calibri"/>
                        <a:ea typeface="Calibri"/>
                        <a:cs typeface="Times New Roman"/>
                      </a:endParaRPr>
                    </a:p>
                  </a:txBody>
                  <a:tcPr marL="29361" marR="29361" marT="17535" marB="17535">
                    <a:solidFill>
                      <a:srgbClr val="C8E6EE"/>
                    </a:solidFill>
                  </a:tcPr>
                </a:tc>
                <a:tc>
                  <a:txBody>
                    <a:bodyPr/>
                    <a:lstStyle/>
                    <a:p>
                      <a:pPr marL="0" marR="0">
                        <a:spcBef>
                          <a:spcPts val="0"/>
                        </a:spcBef>
                        <a:spcAft>
                          <a:spcPts val="0"/>
                        </a:spcAft>
                      </a:pPr>
                      <a:r>
                        <a:rPr lang="en-US" sz="1500" dirty="0">
                          <a:solidFill>
                            <a:schemeClr val="tx1"/>
                          </a:solidFill>
                          <a:effectLst/>
                        </a:rPr>
                        <a:t>Cohort graduation rate </a:t>
                      </a:r>
                      <a:r>
                        <a:rPr lang="en-US" sz="1500" dirty="0" smtClean="0">
                          <a:solidFill>
                            <a:schemeClr val="tx1"/>
                          </a:solidFill>
                          <a:effectLst/>
                        </a:rPr>
                        <a:t>and strength of diploma index (Bulletin </a:t>
                      </a:r>
                      <a:r>
                        <a:rPr lang="en-US" sz="1500" dirty="0">
                          <a:solidFill>
                            <a:schemeClr val="tx1"/>
                          </a:solidFill>
                          <a:effectLst/>
                        </a:rPr>
                        <a:t>118)</a:t>
                      </a:r>
                      <a:endParaRPr lang="en-US" sz="1500" dirty="0">
                        <a:solidFill>
                          <a:schemeClr val="tx1"/>
                        </a:solidFill>
                        <a:effectLst/>
                        <a:latin typeface="Calibri"/>
                        <a:ea typeface="Calibri"/>
                        <a:cs typeface="Times New Roman"/>
                      </a:endParaRPr>
                    </a:p>
                  </a:txBody>
                  <a:tcPr marL="29361" marR="29361" marT="17535" marB="17535">
                    <a:solidFill>
                      <a:srgbClr val="C8E6EE"/>
                    </a:solidFill>
                  </a:tcPr>
                </a:tc>
              </a:tr>
              <a:tr h="465695">
                <a:tc>
                  <a:txBody>
                    <a:bodyPr/>
                    <a:lstStyle/>
                    <a:p>
                      <a:pPr marL="0" marR="0">
                        <a:spcBef>
                          <a:spcPts val="0"/>
                        </a:spcBef>
                        <a:spcAft>
                          <a:spcPts val="0"/>
                        </a:spcAft>
                      </a:pPr>
                      <a:r>
                        <a:rPr lang="en-US" sz="1500" dirty="0">
                          <a:solidFill>
                            <a:schemeClr val="tx1"/>
                          </a:solidFill>
                          <a:effectLst/>
                        </a:rPr>
                        <a:t>English language proficiency for English learners</a:t>
                      </a:r>
                      <a:endParaRPr lang="en-US" sz="1500" dirty="0">
                        <a:solidFill>
                          <a:schemeClr val="tx1"/>
                        </a:solidFill>
                        <a:effectLst/>
                        <a:latin typeface="Calibri"/>
                        <a:ea typeface="Calibri"/>
                        <a:cs typeface="Times New Roman"/>
                      </a:endParaRPr>
                    </a:p>
                  </a:txBody>
                  <a:tcPr marL="29361" marR="29361" marT="17535" marB="17535">
                    <a:solidFill>
                      <a:schemeClr val="accent5">
                        <a:lumMod val="20000"/>
                        <a:lumOff val="80000"/>
                      </a:schemeClr>
                    </a:solidFill>
                  </a:tcPr>
                </a:tc>
                <a:tc>
                  <a:txBody>
                    <a:bodyPr/>
                    <a:lstStyle/>
                    <a:p>
                      <a:pPr marL="0" marR="0">
                        <a:spcBef>
                          <a:spcPts val="0"/>
                        </a:spcBef>
                        <a:spcAft>
                          <a:spcPts val="0"/>
                        </a:spcAft>
                      </a:pPr>
                      <a:r>
                        <a:rPr lang="en-US" sz="1500" dirty="0">
                          <a:effectLst/>
                          <a:latin typeface="Calibri"/>
                          <a:ea typeface="Times New Roman"/>
                          <a:cs typeface="Times New Roman"/>
                        </a:rPr>
                        <a:t>For English learners, progress in achieving English language proficiency, based on the State’s ELP assessment, within a </a:t>
                      </a:r>
                      <a:r>
                        <a:rPr lang="en-US" sz="1500" dirty="0" smtClean="0">
                          <a:effectLst/>
                          <a:latin typeface="Calibri"/>
                          <a:ea typeface="Times New Roman"/>
                          <a:cs typeface="Times New Roman"/>
                        </a:rPr>
                        <a:t>state</a:t>
                      </a:r>
                      <a:r>
                        <a:rPr lang="en-US" sz="1500" dirty="0">
                          <a:effectLst/>
                          <a:latin typeface="Calibri"/>
                          <a:ea typeface="Times New Roman"/>
                          <a:cs typeface="Times New Roman"/>
                        </a:rPr>
                        <a:t>-determined timeline</a:t>
                      </a:r>
                      <a:endParaRPr lang="en-US" sz="1500" dirty="0">
                        <a:effectLst/>
                        <a:latin typeface="Calibri"/>
                        <a:ea typeface="Calibri"/>
                        <a:cs typeface="Times New Roman"/>
                      </a:endParaRPr>
                    </a:p>
                  </a:txBody>
                  <a:tcPr marL="45720" marR="45720" marT="27305" marB="27305">
                    <a:solidFill>
                      <a:schemeClr val="accent5">
                        <a:lumMod val="20000"/>
                        <a:lumOff val="80000"/>
                      </a:schemeClr>
                    </a:solidFill>
                  </a:tcPr>
                </a:tc>
                <a:tc>
                  <a:txBody>
                    <a:bodyPr/>
                    <a:lstStyle/>
                    <a:p>
                      <a:pPr marL="0" marR="0">
                        <a:spcBef>
                          <a:spcPts val="0"/>
                        </a:spcBef>
                        <a:spcAft>
                          <a:spcPts val="0"/>
                        </a:spcAft>
                      </a:pPr>
                      <a:r>
                        <a:rPr lang="en-US" sz="1500">
                          <a:effectLst/>
                          <a:latin typeface="Calibri"/>
                          <a:ea typeface="Calibri"/>
                          <a:cs typeface="Times New Roman"/>
                        </a:rPr>
                        <a:t>Measurement, reporting, and improvement plans required under NCLB, but no specific Louisiana requirement</a:t>
                      </a:r>
                    </a:p>
                  </a:txBody>
                  <a:tcPr marL="45720" marR="45720" marT="27305" marB="27305">
                    <a:solidFill>
                      <a:schemeClr val="accent5">
                        <a:lumMod val="20000"/>
                        <a:lumOff val="80000"/>
                      </a:schemeClr>
                    </a:solidFill>
                  </a:tcPr>
                </a:tc>
              </a:tr>
              <a:tr h="573351">
                <a:tc>
                  <a:txBody>
                    <a:bodyPr/>
                    <a:lstStyle/>
                    <a:p>
                      <a:pPr marL="0" marR="0">
                        <a:spcBef>
                          <a:spcPts val="0"/>
                        </a:spcBef>
                        <a:spcAft>
                          <a:spcPts val="0"/>
                        </a:spcAft>
                      </a:pPr>
                      <a:r>
                        <a:rPr lang="en-US" sz="1500" dirty="0">
                          <a:solidFill>
                            <a:schemeClr val="tx1"/>
                          </a:solidFill>
                          <a:effectLst/>
                        </a:rPr>
                        <a:t>School quality or student success</a:t>
                      </a:r>
                      <a:endParaRPr lang="en-US" sz="1500" dirty="0">
                        <a:solidFill>
                          <a:schemeClr val="tx1"/>
                        </a:solidFill>
                        <a:effectLst/>
                        <a:latin typeface="Calibri"/>
                        <a:ea typeface="Calibri"/>
                        <a:cs typeface="Times New Roman"/>
                      </a:endParaRPr>
                    </a:p>
                  </a:txBody>
                  <a:tcPr marL="29361" marR="29361" marT="17535" marB="17535">
                    <a:solidFill>
                      <a:srgbClr val="C8E6EE"/>
                    </a:solidFill>
                  </a:tcPr>
                </a:tc>
                <a:tc>
                  <a:txBody>
                    <a:bodyPr/>
                    <a:lstStyle/>
                    <a:p>
                      <a:pPr marL="0" marR="0">
                        <a:spcBef>
                          <a:spcPts val="0"/>
                        </a:spcBef>
                        <a:spcAft>
                          <a:spcPts val="0"/>
                        </a:spcAft>
                      </a:pPr>
                      <a:r>
                        <a:rPr lang="en-US" sz="1500" dirty="0">
                          <a:effectLst/>
                          <a:latin typeface="Calibri"/>
                          <a:ea typeface="Times New Roman"/>
                          <a:cs typeface="Times New Roman"/>
                        </a:rPr>
                        <a:t>At least one indicator of “school quality or student success” that allows for meaningful differentiation of school performance and is valid, reliable, comparable, and statewide (except that such an indicator may vary by grade span) </a:t>
                      </a:r>
                      <a:endParaRPr lang="en-US" sz="1500" dirty="0">
                        <a:effectLst/>
                        <a:latin typeface="Calibri"/>
                        <a:ea typeface="Calibri"/>
                        <a:cs typeface="Times New Roman"/>
                      </a:endParaRPr>
                    </a:p>
                  </a:txBody>
                  <a:tcPr marL="45720" marR="45720" marT="27305" marB="27305">
                    <a:solidFill>
                      <a:srgbClr val="C8E6EE"/>
                    </a:solidFill>
                  </a:tcPr>
                </a:tc>
                <a:tc>
                  <a:txBody>
                    <a:bodyPr/>
                    <a:lstStyle/>
                    <a:p>
                      <a:pPr marL="0" marR="0">
                        <a:spcBef>
                          <a:spcPts val="0"/>
                        </a:spcBef>
                        <a:spcAft>
                          <a:spcPts val="0"/>
                        </a:spcAft>
                      </a:pPr>
                      <a:r>
                        <a:rPr lang="en-US" sz="1500" dirty="0">
                          <a:effectLst/>
                          <a:latin typeface="Calibri"/>
                          <a:ea typeface="Calibri"/>
                          <a:cs typeface="Times New Roman"/>
                        </a:rPr>
                        <a:t>Dropout credit accumulation index (middle schools), AP/IB/DE </a:t>
                      </a:r>
                      <a:r>
                        <a:rPr lang="en-US" sz="1500" dirty="0" smtClean="0">
                          <a:effectLst/>
                          <a:latin typeface="Calibri"/>
                          <a:ea typeface="Calibri"/>
                          <a:cs typeface="Times New Roman"/>
                        </a:rPr>
                        <a:t>participation in </a:t>
                      </a:r>
                      <a:r>
                        <a:rPr lang="en-US" sz="1500" dirty="0">
                          <a:effectLst/>
                          <a:latin typeface="Calibri"/>
                          <a:ea typeface="Calibri"/>
                          <a:cs typeface="Times New Roman"/>
                        </a:rPr>
                        <a:t>strength of diploma index (high schools), and industry-based certifications </a:t>
                      </a:r>
                    </a:p>
                  </a:txBody>
                  <a:tcPr marL="45720" marR="45720" marT="27305" marB="27305">
                    <a:solidFill>
                      <a:srgbClr val="C8E6EE"/>
                    </a:solidFill>
                  </a:tcPr>
                </a:tc>
              </a:tr>
            </a:tbl>
          </a:graphicData>
        </a:graphic>
      </p:graphicFrame>
    </p:spTree>
    <p:extLst>
      <p:ext uri="{BB962C8B-B14F-4D97-AF65-F5344CB8AC3E}">
        <p14:creationId xmlns:p14="http://schemas.microsoft.com/office/powerpoint/2010/main" val="3389940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Comparison of ESSA vs. Louisiana Law</a:t>
            </a:r>
            <a:endParaRPr lang="en-US" sz="28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21</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11492413"/>
              </p:ext>
            </p:extLst>
          </p:nvPr>
        </p:nvGraphicFramePr>
        <p:xfrm>
          <a:off x="152400" y="1543250"/>
          <a:ext cx="8915400" cy="4446070"/>
        </p:xfrm>
        <a:graphic>
          <a:graphicData uri="http://schemas.openxmlformats.org/drawingml/2006/table">
            <a:tbl>
              <a:tblPr firstRow="1" firstCol="1" bandRow="1">
                <a:tableStyleId>{7DF18680-E054-41AD-8BC1-D1AEF772440D}</a:tableStyleId>
              </a:tblPr>
              <a:tblGrid>
                <a:gridCol w="1828800"/>
                <a:gridCol w="3265714"/>
                <a:gridCol w="3820886"/>
              </a:tblGrid>
              <a:tr h="358038">
                <a:tc>
                  <a:txBody>
                    <a:bodyPr/>
                    <a:lstStyle/>
                    <a:p>
                      <a:pPr marL="0" marR="0">
                        <a:spcBef>
                          <a:spcPts val="0"/>
                        </a:spcBef>
                        <a:spcAft>
                          <a:spcPts val="0"/>
                        </a:spcAft>
                      </a:pPr>
                      <a:r>
                        <a:rPr lang="en-US" sz="1600" dirty="0">
                          <a:effectLst/>
                        </a:rPr>
                        <a:t>Accountability Indicators</a:t>
                      </a:r>
                      <a:endParaRPr lang="en-US" sz="1600" dirty="0">
                        <a:effectLst/>
                        <a:latin typeface="Calibri"/>
                        <a:ea typeface="Calibri"/>
                        <a:cs typeface="Times New Roman"/>
                      </a:endParaRPr>
                    </a:p>
                  </a:txBody>
                  <a:tcPr marL="29361" marR="29361" marT="17535" marB="17535"/>
                </a:tc>
                <a:tc>
                  <a:txBody>
                    <a:bodyPr/>
                    <a:lstStyle/>
                    <a:p>
                      <a:pPr marL="0" marR="0">
                        <a:spcBef>
                          <a:spcPts val="0"/>
                        </a:spcBef>
                        <a:spcAft>
                          <a:spcPts val="0"/>
                        </a:spcAft>
                      </a:pPr>
                      <a:r>
                        <a:rPr lang="en-US" sz="1600" dirty="0">
                          <a:effectLst/>
                        </a:rPr>
                        <a:t>Federal Requirement</a:t>
                      </a:r>
                      <a:endParaRPr lang="en-US" sz="1600" dirty="0">
                        <a:effectLst/>
                        <a:latin typeface="Calibri"/>
                        <a:ea typeface="Calibri"/>
                        <a:cs typeface="Times New Roman"/>
                      </a:endParaRPr>
                    </a:p>
                  </a:txBody>
                  <a:tcPr marL="28375" marR="28375" marT="16946" marB="16946"/>
                </a:tc>
                <a:tc>
                  <a:txBody>
                    <a:bodyPr/>
                    <a:lstStyle/>
                    <a:p>
                      <a:pPr marL="0" marR="0">
                        <a:spcBef>
                          <a:spcPts val="0"/>
                        </a:spcBef>
                        <a:spcAft>
                          <a:spcPts val="0"/>
                        </a:spcAft>
                      </a:pPr>
                      <a:r>
                        <a:rPr lang="en-US" sz="1600" dirty="0">
                          <a:effectLst/>
                        </a:rPr>
                        <a:t>Louisiana Requirement</a:t>
                      </a:r>
                      <a:endParaRPr lang="en-US" sz="1600" dirty="0">
                        <a:effectLst/>
                        <a:latin typeface="Calibri"/>
                        <a:ea typeface="Calibri"/>
                        <a:cs typeface="Times New Roman"/>
                      </a:endParaRPr>
                    </a:p>
                  </a:txBody>
                  <a:tcPr marL="28375" marR="28375" marT="16946" marB="16946"/>
                </a:tc>
              </a:tr>
              <a:tr h="1119787">
                <a:tc>
                  <a:txBody>
                    <a:bodyPr/>
                    <a:lstStyle/>
                    <a:p>
                      <a:pPr marL="0" marR="0">
                        <a:spcBef>
                          <a:spcPts val="0"/>
                        </a:spcBef>
                        <a:spcAft>
                          <a:spcPts val="0"/>
                        </a:spcAft>
                      </a:pPr>
                      <a:r>
                        <a:rPr lang="en-US" sz="1400" dirty="0">
                          <a:solidFill>
                            <a:schemeClr val="tx1"/>
                          </a:solidFill>
                          <a:effectLst/>
                        </a:rPr>
                        <a:t>Achievement standards/levels</a:t>
                      </a:r>
                      <a:endParaRPr lang="en-US" sz="1400" dirty="0">
                        <a:solidFill>
                          <a:schemeClr val="tx1"/>
                        </a:solidFill>
                        <a:effectLst/>
                        <a:latin typeface="Calibri"/>
                        <a:ea typeface="Calibri"/>
                        <a:cs typeface="Times New Roman"/>
                      </a:endParaRPr>
                    </a:p>
                  </a:txBody>
                  <a:tcPr marL="29361" marR="29361" marT="17535" marB="17535">
                    <a:solidFill>
                      <a:schemeClr val="accent5">
                        <a:lumMod val="20000"/>
                        <a:lumOff val="80000"/>
                      </a:schemeClr>
                    </a:solidFill>
                  </a:tcPr>
                </a:tc>
                <a:tc>
                  <a:txBody>
                    <a:bodyPr/>
                    <a:lstStyle/>
                    <a:p>
                      <a:pPr marL="0" marR="0">
                        <a:spcBef>
                          <a:spcPts val="0"/>
                        </a:spcBef>
                        <a:spcAft>
                          <a:spcPts val="0"/>
                        </a:spcAft>
                      </a:pPr>
                      <a:r>
                        <a:rPr lang="en-US" sz="1400" dirty="0">
                          <a:solidFill>
                            <a:schemeClr val="tx1"/>
                          </a:solidFill>
                          <a:effectLst/>
                        </a:rPr>
                        <a:t>At least three (3) levels of performance for each indicator</a:t>
                      </a:r>
                      <a:endParaRPr lang="en-US" sz="1400" dirty="0">
                        <a:solidFill>
                          <a:schemeClr val="tx1"/>
                        </a:solidFill>
                        <a:effectLst/>
                        <a:latin typeface="Calibri"/>
                        <a:ea typeface="Calibri"/>
                        <a:cs typeface="Times New Roman"/>
                      </a:endParaRPr>
                    </a:p>
                  </a:txBody>
                  <a:tcPr marL="29361" marR="29361" marT="17535" marB="17535">
                    <a:solidFill>
                      <a:schemeClr val="accent5">
                        <a:lumMod val="20000"/>
                        <a:lumOff val="80000"/>
                      </a:schemeClr>
                    </a:solidFill>
                  </a:tcPr>
                </a:tc>
                <a:tc>
                  <a:txBody>
                    <a:bodyPr/>
                    <a:lstStyle/>
                    <a:p>
                      <a:pPr marL="0" marR="0">
                        <a:spcBef>
                          <a:spcPts val="0"/>
                        </a:spcBef>
                        <a:spcAft>
                          <a:spcPts val="100"/>
                        </a:spcAft>
                      </a:pPr>
                      <a:r>
                        <a:rPr lang="en-US" sz="1400" dirty="0">
                          <a:solidFill>
                            <a:schemeClr val="tx1"/>
                          </a:solidFill>
                          <a:effectLst/>
                        </a:rPr>
                        <a:t>State law (R.S. 17:24.4): Rigorous student achievement standards set with reference to test scores of the same grade levels nationally; the rigor of each standards-based assessment, at a minimum, shall be comparable to national achievement tests, including but not limited to the National Assessment of Education Progress</a:t>
                      </a:r>
                    </a:p>
                    <a:p>
                      <a:pPr marL="0" marR="0">
                        <a:spcBef>
                          <a:spcPts val="0"/>
                        </a:spcBef>
                        <a:spcAft>
                          <a:spcPts val="0"/>
                        </a:spcAft>
                      </a:pPr>
                      <a:r>
                        <a:rPr lang="en-US" sz="1400" dirty="0">
                          <a:solidFill>
                            <a:schemeClr val="tx1"/>
                          </a:solidFill>
                          <a:effectLst/>
                        </a:rPr>
                        <a:t> </a:t>
                      </a:r>
                    </a:p>
                    <a:p>
                      <a:pPr marL="0" marR="0">
                        <a:spcBef>
                          <a:spcPts val="0"/>
                        </a:spcBef>
                        <a:spcAft>
                          <a:spcPts val="0"/>
                        </a:spcAft>
                      </a:pPr>
                      <a:r>
                        <a:rPr lang="en-US" sz="1400" dirty="0">
                          <a:solidFill>
                            <a:schemeClr val="tx1"/>
                          </a:solidFill>
                          <a:effectLst/>
                        </a:rPr>
                        <a:t>BESE regulations (Bulletin 118): </a:t>
                      </a:r>
                    </a:p>
                    <a:p>
                      <a:pPr marL="342900" marR="0" lvl="0" indent="-342900">
                        <a:spcBef>
                          <a:spcPts val="0"/>
                        </a:spcBef>
                        <a:spcAft>
                          <a:spcPts val="0"/>
                        </a:spcAft>
                        <a:buFont typeface="Symbol"/>
                        <a:buChar char=""/>
                      </a:pPr>
                      <a:r>
                        <a:rPr lang="en-US" sz="1400" dirty="0">
                          <a:solidFill>
                            <a:schemeClr val="tx1"/>
                          </a:solidFill>
                          <a:effectLst/>
                        </a:rPr>
                        <a:t>LEAP: Unsatisfactory, Approaching Basic, Basic, </a:t>
                      </a:r>
                      <a:r>
                        <a:rPr lang="en-US" sz="1400" dirty="0" smtClean="0">
                          <a:solidFill>
                            <a:schemeClr val="tx1"/>
                          </a:solidFill>
                          <a:effectLst/>
                        </a:rPr>
                        <a:t>Mastery, </a:t>
                      </a:r>
                      <a:r>
                        <a:rPr lang="en-US" sz="1400" dirty="0">
                          <a:solidFill>
                            <a:schemeClr val="tx1"/>
                          </a:solidFill>
                          <a:effectLst/>
                        </a:rPr>
                        <a:t>and Advanced</a:t>
                      </a:r>
                    </a:p>
                    <a:p>
                      <a:pPr marL="342900" marR="0" lvl="0" indent="-342900">
                        <a:spcBef>
                          <a:spcPts val="0"/>
                        </a:spcBef>
                        <a:spcAft>
                          <a:spcPts val="0"/>
                        </a:spcAft>
                        <a:buFont typeface="Symbol"/>
                        <a:buChar char=""/>
                      </a:pPr>
                      <a:r>
                        <a:rPr lang="en-US" sz="1400" dirty="0">
                          <a:solidFill>
                            <a:schemeClr val="tx1"/>
                          </a:solidFill>
                          <a:effectLst/>
                        </a:rPr>
                        <a:t>EOC: Needs Improvement, Fair, Good, </a:t>
                      </a:r>
                      <a:r>
                        <a:rPr lang="en-US" sz="1400" dirty="0" smtClean="0">
                          <a:solidFill>
                            <a:schemeClr val="tx1"/>
                          </a:solidFill>
                          <a:effectLst/>
                        </a:rPr>
                        <a:t>Excellent</a:t>
                      </a:r>
                    </a:p>
                    <a:p>
                      <a:pPr marL="0" marR="0" lvl="0" indent="0">
                        <a:spcBef>
                          <a:spcPts val="0"/>
                        </a:spcBef>
                        <a:spcAft>
                          <a:spcPts val="0"/>
                        </a:spcAft>
                        <a:buFont typeface="Symbol"/>
                        <a:buNone/>
                      </a:pPr>
                      <a:endParaRPr lang="en-US" sz="1400" dirty="0">
                        <a:solidFill>
                          <a:schemeClr val="tx1"/>
                        </a:solidFill>
                        <a:effectLst/>
                        <a:latin typeface="Calibri"/>
                        <a:ea typeface="Calibri"/>
                        <a:cs typeface="Times New Roman"/>
                      </a:endParaRPr>
                    </a:p>
                  </a:txBody>
                  <a:tcPr marL="29361" marR="29361" marT="17535" marB="17535">
                    <a:solidFill>
                      <a:schemeClr val="accent5">
                        <a:lumMod val="20000"/>
                        <a:lumOff val="80000"/>
                      </a:schemeClr>
                    </a:solidFill>
                  </a:tcPr>
                </a:tc>
              </a:tr>
              <a:tr h="465695">
                <a:tc>
                  <a:txBody>
                    <a:bodyPr/>
                    <a:lstStyle/>
                    <a:p>
                      <a:pPr marL="0" marR="0">
                        <a:spcBef>
                          <a:spcPts val="0"/>
                        </a:spcBef>
                        <a:spcAft>
                          <a:spcPts val="0"/>
                        </a:spcAft>
                      </a:pPr>
                      <a:r>
                        <a:rPr lang="en-US" sz="1400" dirty="0">
                          <a:solidFill>
                            <a:schemeClr val="tx1"/>
                          </a:solidFill>
                          <a:effectLst/>
                        </a:rPr>
                        <a:t>Summative ratings</a:t>
                      </a:r>
                      <a:endParaRPr lang="en-US" sz="1400" dirty="0">
                        <a:solidFill>
                          <a:schemeClr val="tx1"/>
                        </a:solidFill>
                        <a:effectLst/>
                        <a:latin typeface="Calibri"/>
                        <a:ea typeface="Calibri"/>
                        <a:cs typeface="Times New Roman"/>
                      </a:endParaRPr>
                    </a:p>
                  </a:txBody>
                  <a:tcPr marL="29361" marR="29361" marT="17535" marB="17535">
                    <a:solidFill>
                      <a:srgbClr val="C8E6EE"/>
                    </a:solidFill>
                  </a:tcPr>
                </a:tc>
                <a:tc>
                  <a:txBody>
                    <a:bodyPr/>
                    <a:lstStyle/>
                    <a:p>
                      <a:pPr marL="0" marR="0">
                        <a:spcBef>
                          <a:spcPts val="0"/>
                        </a:spcBef>
                        <a:spcAft>
                          <a:spcPts val="0"/>
                        </a:spcAft>
                      </a:pPr>
                      <a:r>
                        <a:rPr lang="en-US" sz="1400" dirty="0">
                          <a:solidFill>
                            <a:schemeClr val="tx1"/>
                          </a:solidFill>
                          <a:effectLst/>
                        </a:rPr>
                        <a:t>Single summative accountability rating (proposed rule)</a:t>
                      </a:r>
                      <a:endParaRPr lang="en-US" sz="1400" dirty="0">
                        <a:solidFill>
                          <a:schemeClr val="tx1"/>
                        </a:solidFill>
                        <a:effectLst/>
                        <a:latin typeface="Calibri"/>
                        <a:ea typeface="Calibri"/>
                        <a:cs typeface="Times New Roman"/>
                      </a:endParaRPr>
                    </a:p>
                  </a:txBody>
                  <a:tcPr marL="29361" marR="29361" marT="17535" marB="17535">
                    <a:solidFill>
                      <a:srgbClr val="C8E6EE"/>
                    </a:solidFill>
                  </a:tcPr>
                </a:tc>
                <a:tc>
                  <a:txBody>
                    <a:bodyPr/>
                    <a:lstStyle/>
                    <a:p>
                      <a:pPr marL="0" marR="0">
                        <a:spcBef>
                          <a:spcPts val="0"/>
                        </a:spcBef>
                        <a:spcAft>
                          <a:spcPts val="0"/>
                        </a:spcAft>
                      </a:pPr>
                      <a:r>
                        <a:rPr lang="en-US" sz="1400" dirty="0">
                          <a:solidFill>
                            <a:schemeClr val="tx1"/>
                          </a:solidFill>
                          <a:effectLst/>
                        </a:rPr>
                        <a:t>State law (R.S. 17:10.1</a:t>
                      </a:r>
                      <a:r>
                        <a:rPr lang="en-US" sz="1400" dirty="0" smtClean="0">
                          <a:solidFill>
                            <a:schemeClr val="tx1"/>
                          </a:solidFill>
                          <a:effectLst/>
                        </a:rPr>
                        <a:t>): </a:t>
                      </a:r>
                      <a:r>
                        <a:rPr lang="en-US" sz="1400" dirty="0">
                          <a:solidFill>
                            <a:schemeClr val="tx1"/>
                          </a:solidFill>
                          <a:effectLst/>
                        </a:rPr>
                        <a:t>R</a:t>
                      </a:r>
                      <a:r>
                        <a:rPr lang="en-US" sz="1400" dirty="0" smtClean="0">
                          <a:solidFill>
                            <a:schemeClr val="tx1"/>
                          </a:solidFill>
                          <a:effectLst/>
                        </a:rPr>
                        <a:t>equires</a:t>
                      </a:r>
                      <a:r>
                        <a:rPr lang="en-US" sz="1400" dirty="0">
                          <a:solidFill>
                            <a:schemeClr val="tx1"/>
                          </a:solidFill>
                          <a:effectLst/>
                        </a:rPr>
                        <a:t>, in addition to any other performance-related labels or designations, assignment of school and district letter grades, with “F” representing academically </a:t>
                      </a:r>
                      <a:r>
                        <a:rPr lang="en-US" sz="1400" dirty="0" smtClean="0">
                          <a:solidFill>
                            <a:schemeClr val="tx1"/>
                          </a:solidFill>
                          <a:effectLst/>
                        </a:rPr>
                        <a:t>unacceptable</a:t>
                      </a:r>
                    </a:p>
                    <a:p>
                      <a:pPr marL="0" marR="0">
                        <a:spcBef>
                          <a:spcPts val="0"/>
                        </a:spcBef>
                        <a:spcAft>
                          <a:spcPts val="0"/>
                        </a:spcAft>
                      </a:pPr>
                      <a:endParaRPr lang="en-US" sz="1400" dirty="0">
                        <a:solidFill>
                          <a:schemeClr val="tx1"/>
                        </a:solidFill>
                        <a:effectLst/>
                        <a:latin typeface="Calibri"/>
                        <a:ea typeface="Calibri"/>
                        <a:cs typeface="Times New Roman"/>
                      </a:endParaRPr>
                    </a:p>
                  </a:txBody>
                  <a:tcPr marL="29361" marR="29361" marT="17535" marB="17535">
                    <a:solidFill>
                      <a:srgbClr val="C8E6EE"/>
                    </a:solidFill>
                  </a:tcPr>
                </a:tc>
              </a:tr>
            </a:tbl>
          </a:graphicData>
        </a:graphic>
      </p:graphicFrame>
    </p:spTree>
    <p:extLst>
      <p:ext uri="{BB962C8B-B14F-4D97-AF65-F5344CB8AC3E}">
        <p14:creationId xmlns:p14="http://schemas.microsoft.com/office/powerpoint/2010/main" val="3290038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Comparison of ESSA vs. Louisiana Law</a:t>
            </a:r>
            <a:endParaRPr lang="en-US" sz="28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22</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89684243"/>
              </p:ext>
            </p:extLst>
          </p:nvPr>
        </p:nvGraphicFramePr>
        <p:xfrm>
          <a:off x="152400" y="1543250"/>
          <a:ext cx="8915400" cy="4459260"/>
        </p:xfrm>
        <a:graphic>
          <a:graphicData uri="http://schemas.openxmlformats.org/drawingml/2006/table">
            <a:tbl>
              <a:tblPr firstRow="1" firstCol="1" bandRow="1">
                <a:tableStyleId>{7DF18680-E054-41AD-8BC1-D1AEF772440D}</a:tableStyleId>
              </a:tblPr>
              <a:tblGrid>
                <a:gridCol w="1828800"/>
                <a:gridCol w="3265714"/>
                <a:gridCol w="3820886"/>
              </a:tblGrid>
              <a:tr h="358038">
                <a:tc>
                  <a:txBody>
                    <a:bodyPr/>
                    <a:lstStyle/>
                    <a:p>
                      <a:pPr marL="0" marR="0">
                        <a:spcBef>
                          <a:spcPts val="0"/>
                        </a:spcBef>
                        <a:spcAft>
                          <a:spcPts val="0"/>
                        </a:spcAft>
                      </a:pPr>
                      <a:r>
                        <a:rPr lang="en-US" sz="1600" dirty="0">
                          <a:effectLst/>
                        </a:rPr>
                        <a:t>Accountability Indicators</a:t>
                      </a:r>
                      <a:endParaRPr lang="en-US" sz="1600" dirty="0">
                        <a:effectLst/>
                        <a:latin typeface="Calibri"/>
                        <a:ea typeface="Calibri"/>
                        <a:cs typeface="Times New Roman"/>
                      </a:endParaRPr>
                    </a:p>
                  </a:txBody>
                  <a:tcPr marL="29361" marR="29361" marT="17535" marB="17535"/>
                </a:tc>
                <a:tc>
                  <a:txBody>
                    <a:bodyPr/>
                    <a:lstStyle/>
                    <a:p>
                      <a:pPr marL="0" marR="0">
                        <a:spcBef>
                          <a:spcPts val="0"/>
                        </a:spcBef>
                        <a:spcAft>
                          <a:spcPts val="0"/>
                        </a:spcAft>
                      </a:pPr>
                      <a:r>
                        <a:rPr lang="en-US" sz="1600" dirty="0">
                          <a:effectLst/>
                        </a:rPr>
                        <a:t>Federal Requirement</a:t>
                      </a:r>
                      <a:endParaRPr lang="en-US" sz="1600" dirty="0">
                        <a:effectLst/>
                        <a:latin typeface="Calibri"/>
                        <a:ea typeface="Calibri"/>
                        <a:cs typeface="Times New Roman"/>
                      </a:endParaRPr>
                    </a:p>
                  </a:txBody>
                  <a:tcPr marL="28375" marR="28375" marT="16946" marB="16946"/>
                </a:tc>
                <a:tc>
                  <a:txBody>
                    <a:bodyPr/>
                    <a:lstStyle/>
                    <a:p>
                      <a:pPr marL="0" marR="0">
                        <a:spcBef>
                          <a:spcPts val="0"/>
                        </a:spcBef>
                        <a:spcAft>
                          <a:spcPts val="0"/>
                        </a:spcAft>
                      </a:pPr>
                      <a:r>
                        <a:rPr lang="en-US" sz="1600" dirty="0">
                          <a:effectLst/>
                        </a:rPr>
                        <a:t>Louisiana Requirement</a:t>
                      </a:r>
                      <a:endParaRPr lang="en-US" sz="1600" dirty="0">
                        <a:effectLst/>
                        <a:latin typeface="Calibri"/>
                        <a:ea typeface="Calibri"/>
                        <a:cs typeface="Times New Roman"/>
                      </a:endParaRPr>
                    </a:p>
                  </a:txBody>
                  <a:tcPr marL="28375" marR="28375" marT="16946" marB="16946"/>
                </a:tc>
              </a:tr>
              <a:tr h="1119787">
                <a:tc>
                  <a:txBody>
                    <a:bodyPr/>
                    <a:lstStyle/>
                    <a:p>
                      <a:pPr marL="0" marR="0">
                        <a:spcBef>
                          <a:spcPts val="0"/>
                        </a:spcBef>
                        <a:spcAft>
                          <a:spcPts val="0"/>
                        </a:spcAft>
                      </a:pPr>
                      <a:r>
                        <a:rPr lang="en-US" sz="1600" dirty="0" smtClean="0">
                          <a:solidFill>
                            <a:schemeClr val="tx1"/>
                          </a:solidFill>
                          <a:effectLst/>
                        </a:rPr>
                        <a:t>Low-performing schools and subgroups</a:t>
                      </a:r>
                      <a:endParaRPr lang="en-US" sz="1600" dirty="0">
                        <a:solidFill>
                          <a:schemeClr val="tx1"/>
                        </a:solidFill>
                        <a:effectLst/>
                        <a:latin typeface="Calibri"/>
                        <a:ea typeface="Calibri"/>
                        <a:cs typeface="Times New Roman"/>
                      </a:endParaRPr>
                    </a:p>
                  </a:txBody>
                  <a:tcPr marL="29361" marR="29361" marT="17535" marB="17535">
                    <a:solidFill>
                      <a:schemeClr val="accent5">
                        <a:lumMod val="20000"/>
                        <a:lumOff val="80000"/>
                      </a:schemeClr>
                    </a:solidFill>
                  </a:tcPr>
                </a:tc>
                <a:tc>
                  <a:txBody>
                    <a:bodyPr/>
                    <a:lstStyle/>
                    <a:p>
                      <a:r>
                        <a:rPr lang="en-US" sz="1600" dirty="0" smtClean="0">
                          <a:solidFill>
                            <a:schemeClr val="tx1"/>
                          </a:solidFill>
                          <a:effectLst/>
                          <a:latin typeface="+mn-lt"/>
                          <a:ea typeface="+mn-ea"/>
                          <a:cs typeface="+mn-cs"/>
                        </a:rPr>
                        <a:t>Identification</a:t>
                      </a:r>
                      <a:r>
                        <a:rPr lang="en-US" sz="1600" baseline="0" dirty="0" smtClean="0">
                          <a:solidFill>
                            <a:schemeClr val="tx1"/>
                          </a:solidFill>
                          <a:effectLst/>
                          <a:latin typeface="+mn-lt"/>
                          <a:ea typeface="+mn-ea"/>
                          <a:cs typeface="+mn-cs"/>
                        </a:rPr>
                        <a:t> of </a:t>
                      </a:r>
                      <a:r>
                        <a:rPr lang="en-US" sz="1600" b="0" i="0" u="none" strike="noStrike" kern="1200" baseline="0" dirty="0" smtClean="0">
                          <a:solidFill>
                            <a:schemeClr val="dk1"/>
                          </a:solidFill>
                          <a:latin typeface="+mn-lt"/>
                          <a:ea typeface="+mn-ea"/>
                          <a:cs typeface="+mn-cs"/>
                        </a:rPr>
                        <a:t>at least 5 percent of Title I schools as in need of “comprehensive support and improvement,” along with high school with a graduation rate below 67 percent, and additional schools that have chronically low-performing subgroups and have not improved with targeted support</a:t>
                      </a:r>
                    </a:p>
                    <a:p>
                      <a:endParaRPr lang="en-US" sz="1600" b="0" i="0" u="none" strike="noStrike" kern="1200" baseline="0" dirty="0" smtClean="0">
                        <a:solidFill>
                          <a:schemeClr val="dk1"/>
                        </a:solidFill>
                        <a:latin typeface="+mn-lt"/>
                        <a:ea typeface="+mn-ea"/>
                        <a:cs typeface="+mn-cs"/>
                      </a:endParaRPr>
                    </a:p>
                    <a:p>
                      <a:r>
                        <a:rPr lang="en-US" sz="1600" b="0" i="0" u="none" strike="noStrike" kern="1200" baseline="0" dirty="0" smtClean="0">
                          <a:solidFill>
                            <a:schemeClr val="dk1"/>
                          </a:solidFill>
                          <a:latin typeface="+mn-lt"/>
                          <a:ea typeface="+mn-ea"/>
                          <a:cs typeface="+mn-cs"/>
                        </a:rPr>
                        <a:t>Identification of schools with low-performing subgroups as in need of “targeted support and improvement”</a:t>
                      </a:r>
                    </a:p>
                    <a:p>
                      <a:endParaRPr lang="en-US" sz="1600" b="0" i="0" u="none" strike="noStrike" kern="1200" baseline="0" dirty="0" smtClean="0">
                        <a:solidFill>
                          <a:schemeClr val="dk1"/>
                        </a:solidFill>
                        <a:latin typeface="+mn-lt"/>
                        <a:ea typeface="+mn-ea"/>
                        <a:cs typeface="+mn-cs"/>
                      </a:endParaRPr>
                    </a:p>
                    <a:p>
                      <a:endParaRPr lang="en-US" sz="1600" b="0" i="0" u="none" strike="noStrike" kern="1200" baseline="0" dirty="0" smtClean="0">
                        <a:solidFill>
                          <a:schemeClr val="dk1"/>
                        </a:solidFill>
                        <a:latin typeface="+mn-lt"/>
                        <a:ea typeface="+mn-ea"/>
                        <a:cs typeface="+mn-cs"/>
                      </a:endParaRPr>
                    </a:p>
                    <a:p>
                      <a:pPr marL="0" marR="0">
                        <a:spcBef>
                          <a:spcPts val="0"/>
                        </a:spcBef>
                        <a:spcAft>
                          <a:spcPts val="0"/>
                        </a:spcAft>
                      </a:pPr>
                      <a:endParaRPr lang="en-US" sz="1600" dirty="0">
                        <a:solidFill>
                          <a:schemeClr val="tx1"/>
                        </a:solidFill>
                        <a:effectLst/>
                        <a:latin typeface="Calibri"/>
                        <a:ea typeface="Calibri"/>
                        <a:cs typeface="Times New Roman"/>
                      </a:endParaRPr>
                    </a:p>
                  </a:txBody>
                  <a:tcPr marL="29361" marR="29361" marT="17535" marB="17535">
                    <a:solidFill>
                      <a:schemeClr val="accent5">
                        <a:lumMod val="20000"/>
                        <a:lumOff val="80000"/>
                      </a:schemeClr>
                    </a:solidFill>
                  </a:tcPr>
                </a:tc>
                <a:tc>
                  <a:txBody>
                    <a:bodyPr/>
                    <a:lstStyle/>
                    <a:p>
                      <a:pPr marL="0" marR="0">
                        <a:spcBef>
                          <a:spcPts val="0"/>
                        </a:spcBef>
                        <a:spcAft>
                          <a:spcPts val="100"/>
                        </a:spcAft>
                      </a:pPr>
                      <a:r>
                        <a:rPr lang="en-US" sz="1600" dirty="0" smtClean="0">
                          <a:solidFill>
                            <a:schemeClr val="tx1"/>
                          </a:solidFill>
                          <a:effectLst/>
                        </a:rPr>
                        <a:t>State law (R.S. 17:10.5): Provides for the transfer of failing</a:t>
                      </a:r>
                      <a:r>
                        <a:rPr lang="en-US" sz="1600" baseline="0" dirty="0" smtClean="0">
                          <a:solidFill>
                            <a:schemeClr val="tx1"/>
                          </a:solidFill>
                          <a:effectLst/>
                        </a:rPr>
                        <a:t> schools (defined as academically unacceptable for four consecutive years) to the jurisdiction of the Recovery School District</a:t>
                      </a:r>
                      <a:endParaRPr lang="en-US" sz="1600" dirty="0" smtClean="0">
                        <a:solidFill>
                          <a:schemeClr val="tx1"/>
                        </a:solidFill>
                        <a:effectLst/>
                      </a:endParaRPr>
                    </a:p>
                    <a:p>
                      <a:pPr marL="0" marR="0">
                        <a:spcBef>
                          <a:spcPts val="0"/>
                        </a:spcBef>
                        <a:spcAft>
                          <a:spcPts val="100"/>
                        </a:spcAft>
                      </a:pPr>
                      <a:endParaRPr lang="en-US" sz="1600" dirty="0" smtClean="0">
                        <a:solidFill>
                          <a:schemeClr val="tx1"/>
                        </a:solidFill>
                        <a:effectLst/>
                      </a:endParaRPr>
                    </a:p>
                    <a:p>
                      <a:pPr marL="0" marR="0">
                        <a:spcBef>
                          <a:spcPts val="0"/>
                        </a:spcBef>
                        <a:spcAft>
                          <a:spcPts val="100"/>
                        </a:spcAft>
                      </a:pPr>
                      <a:r>
                        <a:rPr lang="en-US" sz="1600" dirty="0" smtClean="0">
                          <a:solidFill>
                            <a:schemeClr val="tx1"/>
                          </a:solidFill>
                          <a:effectLst/>
                        </a:rPr>
                        <a:t>State </a:t>
                      </a:r>
                      <a:r>
                        <a:rPr lang="en-US" sz="1600" dirty="0">
                          <a:solidFill>
                            <a:schemeClr val="tx1"/>
                          </a:solidFill>
                          <a:effectLst/>
                        </a:rPr>
                        <a:t>law (R.S. 17</a:t>
                      </a:r>
                      <a:r>
                        <a:rPr lang="en-US" sz="1600" dirty="0" smtClean="0">
                          <a:solidFill>
                            <a:schemeClr val="tx1"/>
                          </a:solidFill>
                          <a:effectLst/>
                        </a:rPr>
                        <a:t>:10.1): Requires that the school and district accountability system “provide</a:t>
                      </a:r>
                      <a:r>
                        <a:rPr lang="en-US" sz="1600" baseline="0" dirty="0" smtClean="0">
                          <a:solidFill>
                            <a:schemeClr val="tx1"/>
                          </a:solidFill>
                          <a:effectLst/>
                        </a:rPr>
                        <a:t> assurance to the citizens that the quality of education in each public school is monitored and maintained at levels essential for </a:t>
                      </a:r>
                      <a:r>
                        <a:rPr lang="en-US" sz="1600" i="1" baseline="0" dirty="0" smtClean="0">
                          <a:solidFill>
                            <a:schemeClr val="tx1"/>
                          </a:solidFill>
                          <a:effectLst/>
                        </a:rPr>
                        <a:t>each student </a:t>
                      </a:r>
                      <a:r>
                        <a:rPr lang="en-US" sz="1600" baseline="0" dirty="0" smtClean="0">
                          <a:solidFill>
                            <a:schemeClr val="tx1"/>
                          </a:solidFill>
                          <a:effectLst/>
                        </a:rPr>
                        <a:t>to receive a minimum foundation of education”</a:t>
                      </a:r>
                      <a:endParaRPr lang="en-US" sz="1600" dirty="0" smtClean="0">
                        <a:solidFill>
                          <a:schemeClr val="tx1"/>
                        </a:solidFill>
                        <a:effectLst/>
                      </a:endParaRPr>
                    </a:p>
                    <a:p>
                      <a:pPr marL="0" marR="0" lvl="0" indent="0">
                        <a:spcBef>
                          <a:spcPts val="0"/>
                        </a:spcBef>
                        <a:spcAft>
                          <a:spcPts val="0"/>
                        </a:spcAft>
                        <a:buFont typeface="Symbol"/>
                        <a:buNone/>
                      </a:pPr>
                      <a:endParaRPr lang="en-US" sz="1600" dirty="0">
                        <a:solidFill>
                          <a:schemeClr val="tx1"/>
                        </a:solidFill>
                        <a:effectLst/>
                        <a:latin typeface="Calibri"/>
                        <a:ea typeface="Calibri"/>
                        <a:cs typeface="Times New Roman"/>
                      </a:endParaRPr>
                    </a:p>
                  </a:txBody>
                  <a:tcPr marL="29361" marR="29361" marT="17535" marB="17535">
                    <a:solidFill>
                      <a:schemeClr val="accent5">
                        <a:lumMod val="20000"/>
                        <a:lumOff val="80000"/>
                      </a:schemeClr>
                    </a:solidFill>
                  </a:tcPr>
                </a:tc>
              </a:tr>
            </a:tbl>
          </a:graphicData>
        </a:graphic>
      </p:graphicFrame>
    </p:spTree>
    <p:extLst>
      <p:ext uri="{BB962C8B-B14F-4D97-AF65-F5344CB8AC3E}">
        <p14:creationId xmlns:p14="http://schemas.microsoft.com/office/powerpoint/2010/main" val="3007280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ESSA: Louisiana Considerations</a:t>
            </a:r>
            <a:endParaRPr lang="en-US" sz="28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23</a:t>
            </a:fld>
            <a:endParaRPr lang="en-US" dirty="0">
              <a:solidFill>
                <a:prstClr val="black">
                  <a:tint val="75000"/>
                </a:prstClr>
              </a:solidFill>
            </a:endParaRPr>
          </a:p>
        </p:txBody>
      </p:sp>
      <p:sp>
        <p:nvSpPr>
          <p:cNvPr id="4" name="Content Placeholder 3"/>
          <p:cNvSpPr>
            <a:spLocks noGrp="1"/>
          </p:cNvSpPr>
          <p:nvPr>
            <p:ph sz="quarter" idx="10"/>
          </p:nvPr>
        </p:nvSpPr>
        <p:spPr>
          <a:xfrm>
            <a:off x="152400" y="1447800"/>
            <a:ext cx="8839200" cy="4953000"/>
          </a:xfrm>
        </p:spPr>
        <p:txBody>
          <a:bodyPr>
            <a:noAutofit/>
          </a:bodyPr>
          <a:lstStyle/>
          <a:p>
            <a:pPr marL="0" indent="0">
              <a:buNone/>
            </a:pPr>
            <a:r>
              <a:rPr lang="en-US" sz="1700" b="1" dirty="0" smtClean="0"/>
              <a:t>Aligning Expectations to Higher Education and Workforce</a:t>
            </a:r>
          </a:p>
          <a:p>
            <a:pPr marL="285750" indent="-285750">
              <a:buClr>
                <a:srgbClr val="000000"/>
              </a:buClr>
              <a:buSzPct val="100000"/>
            </a:pPr>
            <a:r>
              <a:rPr lang="en-US" sz="1700" kern="0" dirty="0" smtClean="0">
                <a:solidFill>
                  <a:srgbClr val="000000"/>
                </a:solidFill>
                <a:ea typeface="Calibri"/>
                <a:cs typeface="Calibri"/>
                <a:sym typeface="Calibri"/>
                <a:rtl val="0"/>
              </a:rPr>
              <a:t>How should the state’s performance expectations for students and schools best be aligned with expectations for skills in college and in the workplace?</a:t>
            </a:r>
          </a:p>
          <a:p>
            <a:pPr marL="0" indent="0">
              <a:buClr>
                <a:srgbClr val="000000"/>
              </a:buClr>
              <a:buSzPct val="100000"/>
              <a:buNone/>
            </a:pPr>
            <a:r>
              <a:rPr lang="en-US" sz="1700" b="1" dirty="0" smtClean="0"/>
              <a:t>Serving Struggling </a:t>
            </a:r>
            <a:r>
              <a:rPr lang="en-US" sz="1700" b="1" dirty="0"/>
              <a:t>S</a:t>
            </a:r>
            <a:r>
              <a:rPr lang="en-US" sz="1700" b="1" dirty="0" smtClean="0"/>
              <a:t>tudents</a:t>
            </a:r>
          </a:p>
          <a:p>
            <a:pPr>
              <a:spcBef>
                <a:spcPts val="640"/>
              </a:spcBef>
              <a:buClr>
                <a:srgbClr val="000000"/>
              </a:buClr>
              <a:buSzPct val="100000"/>
            </a:pPr>
            <a:r>
              <a:rPr lang="en-US" sz="1700" kern="0" dirty="0" smtClean="0">
                <a:solidFill>
                  <a:srgbClr val="000000"/>
                </a:solidFill>
                <a:ea typeface="Calibri"/>
                <a:cs typeface="Calibri"/>
                <a:sym typeface="Calibri"/>
                <a:rtl val="0"/>
              </a:rPr>
              <a:t>How should the state best focus schools on struggling students? What tools and skills do educators need in order to serve those students?</a:t>
            </a:r>
            <a:endParaRPr lang="en-US" sz="1700" kern="0" dirty="0">
              <a:solidFill>
                <a:srgbClr val="000000"/>
              </a:solidFill>
              <a:ea typeface="Calibri"/>
              <a:cs typeface="Calibri"/>
              <a:sym typeface="Calibri"/>
              <a:rtl val="0"/>
            </a:endParaRPr>
          </a:p>
          <a:p>
            <a:pPr marL="0" indent="0">
              <a:spcBef>
                <a:spcPts val="640"/>
              </a:spcBef>
              <a:buClr>
                <a:srgbClr val="000000"/>
              </a:buClr>
              <a:buSzPct val="100000"/>
              <a:buNone/>
            </a:pPr>
            <a:r>
              <a:rPr lang="en-US" sz="1700" b="1" kern="0" dirty="0" smtClean="0">
                <a:solidFill>
                  <a:srgbClr val="000000"/>
                </a:solidFill>
                <a:ea typeface="Calibri"/>
                <a:cs typeface="Calibri"/>
                <a:sym typeface="Calibri"/>
                <a:rtl val="0"/>
              </a:rPr>
              <a:t>Transforming Struggling Schools</a:t>
            </a:r>
          </a:p>
          <a:p>
            <a:pPr>
              <a:spcBef>
                <a:spcPts val="640"/>
              </a:spcBef>
              <a:buClr>
                <a:srgbClr val="000000"/>
              </a:buClr>
              <a:buSzPct val="100000"/>
            </a:pPr>
            <a:r>
              <a:rPr lang="en-US" sz="1700" kern="0" dirty="0" smtClean="0">
                <a:solidFill>
                  <a:srgbClr val="000000"/>
                </a:solidFill>
                <a:ea typeface="Calibri"/>
                <a:cs typeface="Calibri"/>
                <a:sym typeface="Calibri"/>
                <a:rtl val="0"/>
              </a:rPr>
              <a:t>What does evidence tell us about schools that persistently struggle and how best to transform them for students they serve?</a:t>
            </a:r>
          </a:p>
          <a:p>
            <a:pPr marL="0" indent="0">
              <a:spcBef>
                <a:spcPts val="640"/>
              </a:spcBef>
              <a:buClr>
                <a:srgbClr val="000000"/>
              </a:buClr>
              <a:buSzPct val="100000"/>
              <a:buNone/>
            </a:pPr>
            <a:r>
              <a:rPr lang="en-US" sz="1700" b="1" kern="0" dirty="0" smtClean="0">
                <a:solidFill>
                  <a:srgbClr val="000000"/>
                </a:solidFill>
                <a:ea typeface="Calibri"/>
                <a:cs typeface="Calibri"/>
                <a:sym typeface="Calibri"/>
                <a:rtl val="0"/>
              </a:rPr>
              <a:t>Ensuring Access to Enriching Experiences for All Students</a:t>
            </a:r>
            <a:endParaRPr lang="en-US" sz="1700" b="1" kern="0" dirty="0">
              <a:solidFill>
                <a:srgbClr val="000000"/>
              </a:solidFill>
              <a:ea typeface="Calibri"/>
              <a:cs typeface="Calibri"/>
              <a:sym typeface="Calibri"/>
              <a:rtl val="0"/>
            </a:endParaRPr>
          </a:p>
          <a:p>
            <a:pPr marL="285750" indent="-285750">
              <a:spcBef>
                <a:spcPts val="640"/>
              </a:spcBef>
              <a:buClr>
                <a:srgbClr val="000000"/>
              </a:buClr>
              <a:buSzPct val="100000"/>
            </a:pPr>
            <a:r>
              <a:rPr lang="en-US" sz="1700" kern="0" dirty="0" smtClean="0">
                <a:solidFill>
                  <a:srgbClr val="000000"/>
                </a:solidFill>
                <a:ea typeface="Calibri"/>
                <a:cs typeface="Calibri"/>
                <a:sym typeface="Calibri"/>
                <a:rtl val="0"/>
              </a:rPr>
              <a:t>What incentives, supports, and other systems must be in place to ensure families and students can choose from programs suited to the needs, interests, and ambitions of each student?</a:t>
            </a:r>
          </a:p>
          <a:p>
            <a:pPr marL="0" indent="0">
              <a:spcBef>
                <a:spcPts val="640"/>
              </a:spcBef>
              <a:buClr>
                <a:srgbClr val="000000"/>
              </a:buClr>
              <a:buSzPct val="100000"/>
              <a:buNone/>
            </a:pPr>
            <a:r>
              <a:rPr lang="en-US" sz="1700" b="1" kern="0" dirty="0" smtClean="0">
                <a:solidFill>
                  <a:srgbClr val="000000"/>
                </a:solidFill>
                <a:ea typeface="Calibri"/>
                <a:cs typeface="Calibri"/>
                <a:sym typeface="Calibri"/>
                <a:rtl val="0"/>
              </a:rPr>
              <a:t>Celebrating and Strengthening the Profession</a:t>
            </a:r>
          </a:p>
          <a:p>
            <a:pPr>
              <a:spcBef>
                <a:spcPts val="640"/>
              </a:spcBef>
              <a:buClr>
                <a:srgbClr val="000000"/>
              </a:buClr>
              <a:buSzPct val="100000"/>
            </a:pPr>
            <a:r>
              <a:rPr lang="en-US" sz="1700" kern="0" dirty="0" smtClean="0">
                <a:solidFill>
                  <a:srgbClr val="000000"/>
                </a:solidFill>
                <a:ea typeface="Calibri"/>
                <a:cs typeface="Calibri"/>
                <a:sym typeface="Calibri"/>
                <a:rtl val="0"/>
              </a:rPr>
              <a:t>What are the best means to ensuring that candidates view teaching as a professional opportunity, that they are supported as they come into the profession, and that they continue to have professional opportunities as their careers progress?</a:t>
            </a:r>
            <a:endParaRPr lang="en-US" sz="1700" kern="0" dirty="0">
              <a:solidFill>
                <a:srgbClr val="000000"/>
              </a:solidFill>
              <a:ea typeface="Calibri"/>
              <a:cs typeface="Calibri"/>
              <a:sym typeface="Calibri"/>
              <a:rtl val="0"/>
            </a:endParaRPr>
          </a:p>
          <a:p>
            <a:pPr marL="0" indent="0">
              <a:buNone/>
            </a:pPr>
            <a:endParaRPr lang="en-US" sz="1600" dirty="0"/>
          </a:p>
        </p:txBody>
      </p:sp>
    </p:spTree>
    <p:extLst>
      <p:ext uri="{BB962C8B-B14F-4D97-AF65-F5344CB8AC3E}">
        <p14:creationId xmlns:p14="http://schemas.microsoft.com/office/powerpoint/2010/main" val="4074671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mj-lt"/>
                <a:cs typeface="Chalkduster"/>
              </a:rPr>
              <a:t>ESSA Timeline</a:t>
            </a:r>
            <a:endParaRPr lang="en-US" sz="2800" dirty="0">
              <a:latin typeface="+mj-lt"/>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buSzPct val="25000"/>
            </a:pPr>
            <a:fld id="{00000000-1234-1234-1234-123412341234}" type="slidenum">
              <a:rPr lang="en-US">
                <a:solidFill>
                  <a:srgbClr val="888888"/>
                </a:solidFill>
              </a:rPr>
              <a:pPr>
                <a:buSzPct val="25000"/>
              </a:pPr>
              <a:t>24</a:t>
            </a:fld>
            <a:endParaRPr lang="en-US" dirty="0">
              <a:solidFill>
                <a:srgbClr val="888888"/>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22649716"/>
              </p:ext>
            </p:extLst>
          </p:nvPr>
        </p:nvGraphicFramePr>
        <p:xfrm>
          <a:off x="228600" y="1524000"/>
          <a:ext cx="8686800" cy="4434841"/>
        </p:xfrm>
        <a:graphic>
          <a:graphicData uri="http://schemas.openxmlformats.org/drawingml/2006/table">
            <a:tbl>
              <a:tblPr firstRow="1" bandRow="1">
                <a:tableStyleId>{FABFCF23-3B69-468F-B69F-88F6DE6A72F2}</a:tableStyleId>
              </a:tblPr>
              <a:tblGrid>
                <a:gridCol w="2286000"/>
                <a:gridCol w="6400800"/>
              </a:tblGrid>
              <a:tr h="325419">
                <a:tc>
                  <a:txBody>
                    <a:bodyPr/>
                    <a:lstStyle/>
                    <a:p>
                      <a:pPr algn="ctr"/>
                      <a:r>
                        <a:rPr lang="en-US" sz="1800" dirty="0" smtClean="0">
                          <a:latin typeface="Calibri"/>
                          <a:cs typeface="Calibri"/>
                        </a:rPr>
                        <a:t>Timeline</a:t>
                      </a:r>
                      <a:endParaRPr lang="en-US" sz="1800" dirty="0">
                        <a:latin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1800" dirty="0" smtClean="0">
                          <a:latin typeface="Calibri"/>
                          <a:cs typeface="Calibri"/>
                        </a:rPr>
                        <a:t>Phase</a:t>
                      </a:r>
                      <a:r>
                        <a:rPr lang="en-US" sz="1800" baseline="0" dirty="0" smtClean="0">
                          <a:latin typeface="Calibri"/>
                          <a:cs typeface="Calibri"/>
                        </a:rPr>
                        <a:t> of Work</a:t>
                      </a:r>
                      <a:endParaRPr lang="en-US" sz="1800" dirty="0">
                        <a:latin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619460">
                <a:tc>
                  <a:txBody>
                    <a:bodyPr/>
                    <a:lstStyle/>
                    <a:p>
                      <a:r>
                        <a:rPr lang="en-US" sz="1800" dirty="0" smtClean="0">
                          <a:latin typeface="Calibri"/>
                          <a:cs typeface="Calibri"/>
                        </a:rPr>
                        <a:t>Summer 2016</a:t>
                      </a:r>
                      <a:endParaRPr lang="en-US" sz="1800" dirty="0">
                        <a:latin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285750" indent="-285750">
                        <a:buFont typeface="Arial" panose="020B0604020202020204" pitchFamily="34" charset="0"/>
                        <a:buChar char="•"/>
                      </a:pPr>
                      <a:r>
                        <a:rPr lang="en-US" sz="1800" baseline="0" dirty="0" smtClean="0">
                          <a:latin typeface="Calibri"/>
                          <a:cs typeface="Calibri"/>
                        </a:rPr>
                        <a:t>Adoption and implementation of Louisiana Student Standards</a:t>
                      </a:r>
                    </a:p>
                    <a:p>
                      <a:pPr marL="285750" indent="-285750">
                        <a:buFont typeface="Arial" panose="020B0604020202020204" pitchFamily="34" charset="0"/>
                        <a:buChar char="•"/>
                      </a:pPr>
                      <a:r>
                        <a:rPr lang="en-US" sz="1800" dirty="0" smtClean="0">
                          <a:latin typeface="Calibri"/>
                          <a:cs typeface="Calibri"/>
                        </a:rPr>
                        <a:t>Initial statewide</a:t>
                      </a:r>
                      <a:r>
                        <a:rPr lang="en-US" sz="1800" baseline="0" dirty="0" smtClean="0">
                          <a:latin typeface="Calibri"/>
                          <a:cs typeface="Calibri"/>
                        </a:rPr>
                        <a:t> discussions of ESSA and related opportunities</a:t>
                      </a:r>
                      <a:endParaRPr lang="en-US" sz="1800" dirty="0">
                        <a:latin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r>
              <a:tr h="1874521">
                <a:tc>
                  <a:txBody>
                    <a:bodyPr/>
                    <a:lstStyle/>
                    <a:p>
                      <a:r>
                        <a:rPr lang="en-US" sz="1800" baseline="0" dirty="0" smtClean="0">
                          <a:latin typeface="Calibri"/>
                          <a:cs typeface="Calibri"/>
                        </a:rPr>
                        <a:t>F</a:t>
                      </a:r>
                      <a:r>
                        <a:rPr lang="en-US" sz="1800" dirty="0" smtClean="0">
                          <a:latin typeface="Calibri"/>
                          <a:cs typeface="Calibri"/>
                        </a:rPr>
                        <a:t>all 2016</a:t>
                      </a:r>
                      <a:endParaRPr lang="en-US" sz="1800" dirty="0">
                        <a:latin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pPr marL="285750" indent="-285750">
                        <a:buFont typeface="Arial" panose="020B0604020202020204" pitchFamily="34" charset="0"/>
                        <a:buChar char="•"/>
                      </a:pPr>
                      <a:r>
                        <a:rPr lang="en-US" sz="1800" baseline="0" dirty="0" smtClean="0">
                          <a:latin typeface="Calibri"/>
                          <a:cs typeface="Calibri"/>
                        </a:rPr>
                        <a:t>Development of comprehensive Louisiana ESSA plans through statewide </a:t>
                      </a:r>
                      <a:r>
                        <a:rPr lang="en-US" sz="1800" baseline="0" dirty="0" smtClean="0">
                          <a:latin typeface="+mn-lt"/>
                          <a:cs typeface="Calibri"/>
                        </a:rPr>
                        <a:t>meetings </a:t>
                      </a:r>
                    </a:p>
                    <a:p>
                      <a:pPr marL="285750" indent="-285750">
                        <a:buFont typeface="Arial" panose="020B0604020202020204" pitchFamily="34" charset="0"/>
                        <a:buChar char="•"/>
                      </a:pPr>
                      <a:r>
                        <a:rPr lang="en-US" sz="1800" baseline="0" dirty="0" smtClean="0">
                          <a:latin typeface="Calibri"/>
                          <a:cs typeface="Calibri"/>
                        </a:rPr>
                        <a:t>The Department of Education drafts Louisiana’s ESSA plan in consultation with legally appointed advisory organizations, school and district leaders, advocates, and community leaders</a:t>
                      </a:r>
                      <a:endParaRPr lang="en-US" sz="1800" dirty="0">
                        <a:latin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r>
              <a:tr h="762000">
                <a:tc>
                  <a:txBody>
                    <a:bodyPr/>
                    <a:lstStyle/>
                    <a:p>
                      <a:r>
                        <a:rPr lang="en-US" sz="1800" dirty="0" smtClean="0">
                          <a:latin typeface="Calibri"/>
                          <a:cs typeface="Calibri"/>
                        </a:rPr>
                        <a:t>Winter</a:t>
                      </a:r>
                      <a:r>
                        <a:rPr lang="en-US" sz="1800" baseline="0" dirty="0" smtClean="0">
                          <a:latin typeface="Calibri"/>
                          <a:cs typeface="Calibri"/>
                        </a:rPr>
                        <a:t> 2016–Spring 2017</a:t>
                      </a:r>
                      <a:endParaRPr lang="en-US" sz="1800" dirty="0">
                        <a:latin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mn-lt"/>
                          <a:cs typeface="Calibri"/>
                        </a:rPr>
                        <a:t>BESE approves</a:t>
                      </a:r>
                      <a:r>
                        <a:rPr lang="en-US" sz="1800" baseline="0" dirty="0" smtClean="0">
                          <a:latin typeface="+mn-lt"/>
                          <a:cs typeface="Calibri"/>
                        </a:rPr>
                        <a:t> accountability adjustments as part of Louisiana’s overall plan</a:t>
                      </a:r>
                    </a:p>
                    <a:p>
                      <a:pPr marL="285750" indent="-285750">
                        <a:buFont typeface="Arial" panose="020B0604020202020204" pitchFamily="34" charset="0"/>
                        <a:buChar char="•"/>
                      </a:pPr>
                      <a:r>
                        <a:rPr lang="en-US" sz="1800" dirty="0" smtClean="0">
                          <a:latin typeface="Calibri"/>
                          <a:cs typeface="Calibri"/>
                        </a:rPr>
                        <a:t>Any needed changes made by appropriate</a:t>
                      </a:r>
                      <a:r>
                        <a:rPr lang="en-US" sz="1800" baseline="0" dirty="0" smtClean="0">
                          <a:latin typeface="Calibri"/>
                          <a:cs typeface="Calibri"/>
                        </a:rPr>
                        <a:t> bodies</a:t>
                      </a:r>
                    </a:p>
                    <a:p>
                      <a:pPr marL="285750" indent="-285750">
                        <a:buFont typeface="Arial" panose="020B0604020202020204" pitchFamily="34" charset="0"/>
                        <a:buChar char="•"/>
                      </a:pPr>
                      <a:r>
                        <a:rPr lang="en-US" sz="1800" baseline="0" dirty="0" smtClean="0">
                          <a:latin typeface="Calibri"/>
                          <a:cs typeface="Calibri"/>
                        </a:rPr>
                        <a:t>Louisiana submits ESSA plans to the USDOE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tr>
              <a:tr h="325419">
                <a:tc>
                  <a:txBody>
                    <a:bodyPr/>
                    <a:lstStyle/>
                    <a:p>
                      <a:r>
                        <a:rPr lang="en-US" sz="1800" dirty="0" smtClean="0">
                          <a:latin typeface="Calibri"/>
                          <a:cs typeface="Calibri"/>
                        </a:rPr>
                        <a:t>2017-2018</a:t>
                      </a:r>
                      <a:endParaRPr lang="en-US" sz="1800" dirty="0">
                        <a:latin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285750" indent="-285750">
                        <a:buFont typeface="Arial"/>
                        <a:buChar char="•"/>
                      </a:pPr>
                      <a:r>
                        <a:rPr lang="en-US" sz="1800" dirty="0" smtClean="0">
                          <a:latin typeface="Calibri"/>
                          <a:cs typeface="Calibri"/>
                        </a:rPr>
                        <a:t>Implementation</a:t>
                      </a:r>
                      <a:r>
                        <a:rPr lang="en-US" sz="1800" baseline="0" dirty="0" smtClean="0">
                          <a:latin typeface="Calibri"/>
                          <a:cs typeface="Calibri"/>
                        </a:rPr>
                        <a:t> of ESSA adjustments to Louisiana policy</a:t>
                      </a:r>
                      <a:endParaRPr lang="en-US" sz="1800" dirty="0">
                        <a:latin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bl>
          </a:graphicData>
        </a:graphic>
      </p:graphicFrame>
    </p:spTree>
    <p:extLst>
      <p:ext uri="{BB962C8B-B14F-4D97-AF65-F5344CB8AC3E}">
        <p14:creationId xmlns:p14="http://schemas.microsoft.com/office/powerpoint/2010/main" val="81294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581400"/>
            <a:ext cx="9144000" cy="381000"/>
          </a:xfrm>
          <a:prstGeom prst="rect">
            <a:avLst/>
          </a:prstGeom>
          <a:solidFill>
            <a:schemeClr val="accent5">
              <a:lumMod val="60000"/>
              <a:lumOff val="40000"/>
            </a:schemeClr>
          </a:solidFill>
        </p:spPr>
        <p:txBody>
          <a:bodyPr wrap="square" rtlCol="0">
            <a:spAutoFit/>
          </a:bodyPr>
          <a:lstStyle/>
          <a:p>
            <a:endParaRPr lang="en-US" dirty="0"/>
          </a:p>
        </p:txBody>
      </p:sp>
      <p:sp>
        <p:nvSpPr>
          <p:cNvPr id="2" name="Title 1"/>
          <p:cNvSpPr>
            <a:spLocks noGrp="1"/>
          </p:cNvSpPr>
          <p:nvPr>
            <p:ph type="title"/>
          </p:nvPr>
        </p:nvSpPr>
        <p:spPr/>
        <p:txBody>
          <a:bodyPr/>
          <a:lstStyle/>
          <a:p>
            <a:pPr algn="ctr"/>
            <a:r>
              <a:rPr lang="en-US" sz="2800" dirty="0" smtClean="0">
                <a:latin typeface="+mj-lt"/>
                <a:cs typeface="Chalkduster"/>
              </a:rPr>
              <a:t>Agenda</a:t>
            </a:r>
            <a:endParaRPr lang="en-US" sz="2800" dirty="0">
              <a:latin typeface="+mj-lt"/>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lgn="r">
              <a:buSzPct val="25000"/>
            </a:pPr>
            <a:fld id="{00000000-1234-1234-1234-123412341234}" type="slidenum">
              <a:rPr lang="en-US" sz="1200">
                <a:solidFill>
                  <a:srgbClr val="888888"/>
                </a:solidFill>
              </a:rPr>
              <a:pPr algn="r">
                <a:buSzPct val="25000"/>
              </a:pPr>
              <a:t>25</a:t>
            </a:fld>
            <a:endParaRPr lang="en-US" sz="1200">
              <a:solidFill>
                <a:srgbClr val="888888"/>
              </a:solidFill>
            </a:endParaRPr>
          </a:p>
        </p:txBody>
      </p:sp>
      <p:sp>
        <p:nvSpPr>
          <p:cNvPr id="4" name="Text Placeholder 3"/>
          <p:cNvSpPr>
            <a:spLocks noGrp="1"/>
          </p:cNvSpPr>
          <p:nvPr>
            <p:ph type="body" idx="4294967295"/>
          </p:nvPr>
        </p:nvSpPr>
        <p:spPr>
          <a:xfrm>
            <a:off x="152401" y="1638300"/>
            <a:ext cx="8839199" cy="4914900"/>
          </a:xfrm>
          <a:prstGeom prst="rect">
            <a:avLst/>
          </a:prstGeom>
        </p:spPr>
        <p:txBody>
          <a:bodyPr/>
          <a:lstStyle/>
          <a:p>
            <a:pPr marL="454025" indent="-250825"/>
            <a:r>
              <a:rPr lang="en-US" sz="1800" dirty="0" smtClean="0"/>
              <a:t>Meeting Purpose and Objectives</a:t>
            </a:r>
          </a:p>
          <a:p>
            <a:pPr marL="454025" indent="-250825"/>
            <a:endParaRPr lang="en-US" sz="1800" dirty="0" smtClean="0"/>
          </a:p>
          <a:p>
            <a:pPr marL="454025" indent="-250825"/>
            <a:r>
              <a:rPr lang="en-US" sz="1800" dirty="0" smtClean="0"/>
              <a:t>Louisiana’s 2025 Plan and Challenges</a:t>
            </a:r>
          </a:p>
          <a:p>
            <a:pPr marL="454025" indent="-250825"/>
            <a:endParaRPr lang="en-US" sz="1800" dirty="0" smtClean="0"/>
          </a:p>
          <a:p>
            <a:pPr marL="454025" indent="-250825"/>
            <a:r>
              <a:rPr lang="en-US" sz="1800" dirty="0" smtClean="0"/>
              <a:t>ESSA Implementation</a:t>
            </a:r>
          </a:p>
          <a:p>
            <a:pPr marL="454025" indent="-250825"/>
            <a:endParaRPr lang="en-US" sz="1800" dirty="0" smtClean="0"/>
          </a:p>
          <a:p>
            <a:pPr marL="454025" indent="-250825"/>
            <a:r>
              <a:rPr lang="en-US" sz="1800" dirty="0" smtClean="0"/>
              <a:t>Next Steps</a:t>
            </a:r>
          </a:p>
          <a:p>
            <a:pPr marL="454025" indent="-250825"/>
            <a:endParaRPr lang="en-US" sz="1800" dirty="0"/>
          </a:p>
          <a:p>
            <a:pPr marL="454025" indent="-250825"/>
            <a:r>
              <a:rPr lang="en-US" sz="1800" dirty="0" smtClean="0"/>
              <a:t>Contact</a:t>
            </a:r>
          </a:p>
          <a:p>
            <a:pPr marL="454025" indent="-250825"/>
            <a:endParaRPr lang="en-US" sz="1800" dirty="0"/>
          </a:p>
        </p:txBody>
      </p:sp>
    </p:spTree>
    <p:extLst>
      <p:ext uri="{BB962C8B-B14F-4D97-AF65-F5344CB8AC3E}">
        <p14:creationId xmlns:p14="http://schemas.microsoft.com/office/powerpoint/2010/main" val="227431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mj-lt"/>
                <a:cs typeface="Chalkduster"/>
              </a:rPr>
              <a:t>ESSA Statewide Engagement: Summer </a:t>
            </a:r>
            <a:endParaRPr lang="en-US" sz="2800" dirty="0">
              <a:latin typeface="+mj-lt"/>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buSzPct val="25000"/>
            </a:pPr>
            <a:fld id="{00000000-1234-1234-1234-123412341234}" type="slidenum">
              <a:rPr lang="en-US">
                <a:solidFill>
                  <a:srgbClr val="888888"/>
                </a:solidFill>
              </a:rPr>
              <a:pPr>
                <a:buSzPct val="25000"/>
              </a:pPr>
              <a:t>26</a:t>
            </a:fld>
            <a:endParaRPr lang="en-US" dirty="0">
              <a:solidFill>
                <a:srgbClr val="888888"/>
              </a:solidFill>
            </a:endParaRPr>
          </a:p>
        </p:txBody>
      </p:sp>
      <p:sp>
        <p:nvSpPr>
          <p:cNvPr id="4" name="TextBox 3"/>
          <p:cNvSpPr txBox="1"/>
          <p:nvPr/>
        </p:nvSpPr>
        <p:spPr>
          <a:xfrm>
            <a:off x="152400" y="1499949"/>
            <a:ext cx="8763000" cy="3785652"/>
          </a:xfrm>
          <a:prstGeom prst="rect">
            <a:avLst/>
          </a:prstGeom>
          <a:noFill/>
        </p:spPr>
        <p:txBody>
          <a:bodyPr wrap="square" rtlCol="0">
            <a:spAutoFit/>
          </a:bodyPr>
          <a:lstStyle/>
          <a:p>
            <a:r>
              <a:rPr lang="en-US" dirty="0">
                <a:solidFill>
                  <a:prstClr val="black"/>
                </a:solidFill>
              </a:rPr>
              <a:t>Throughout the summer, the Department will host two series of meetings with key stakeholder groups to discuss the opportunities for improving Louisiana’s education system through ESSA.  </a:t>
            </a:r>
          </a:p>
          <a:p>
            <a:endParaRPr lang="en-US" sz="1200" dirty="0">
              <a:solidFill>
                <a:prstClr val="black"/>
              </a:solidFill>
            </a:endParaRPr>
          </a:p>
          <a:p>
            <a:r>
              <a:rPr lang="en-US" dirty="0">
                <a:solidFill>
                  <a:prstClr val="black"/>
                </a:solidFill>
              </a:rPr>
              <a:t>The first </a:t>
            </a:r>
            <a:r>
              <a:rPr lang="en-US" dirty="0" smtClean="0">
                <a:solidFill>
                  <a:prstClr val="black"/>
                </a:solidFill>
              </a:rPr>
              <a:t>series, a </a:t>
            </a:r>
            <a:r>
              <a:rPr lang="en-US" dirty="0">
                <a:solidFill>
                  <a:prstClr val="black"/>
                </a:solidFill>
              </a:rPr>
              <a:t>set of conversations with Superintendent </a:t>
            </a:r>
            <a:r>
              <a:rPr lang="en-US" dirty="0" smtClean="0">
                <a:solidFill>
                  <a:prstClr val="black"/>
                </a:solidFill>
              </a:rPr>
              <a:t>White, will be held this week and next.</a:t>
            </a:r>
          </a:p>
          <a:p>
            <a:endParaRPr lang="en-US" dirty="0">
              <a:solidFill>
                <a:prstClr val="black"/>
              </a:solidFill>
            </a:endParaRPr>
          </a:p>
          <a:p>
            <a:pPr marL="285750" indent="-285750">
              <a:buFont typeface="Arial" panose="020B0604020202020204" pitchFamily="34" charset="0"/>
              <a:buChar char="•"/>
            </a:pPr>
            <a:r>
              <a:rPr lang="en-US" b="1" dirty="0">
                <a:solidFill>
                  <a:prstClr val="black"/>
                </a:solidFill>
              </a:rPr>
              <a:t>June 14: </a:t>
            </a:r>
            <a:r>
              <a:rPr lang="en-US" dirty="0">
                <a:solidFill>
                  <a:prstClr val="black"/>
                </a:solidFill>
              </a:rPr>
              <a:t>Educators and Education </a:t>
            </a:r>
            <a:r>
              <a:rPr lang="en-US" dirty="0" smtClean="0">
                <a:solidFill>
                  <a:prstClr val="black"/>
                </a:solidFill>
              </a:rPr>
              <a:t>Advocates</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r>
              <a:rPr lang="en-US" b="1" dirty="0">
                <a:solidFill>
                  <a:prstClr val="black"/>
                </a:solidFill>
              </a:rPr>
              <a:t>June 16: </a:t>
            </a:r>
            <a:r>
              <a:rPr lang="en-US" dirty="0">
                <a:solidFill>
                  <a:prstClr val="black"/>
                </a:solidFill>
              </a:rPr>
              <a:t>Business </a:t>
            </a:r>
            <a:r>
              <a:rPr lang="en-US" dirty="0" smtClean="0">
                <a:solidFill>
                  <a:prstClr val="black"/>
                </a:solidFill>
              </a:rPr>
              <a:t>Leaders</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r>
              <a:rPr lang="en-US" b="1" dirty="0">
                <a:solidFill>
                  <a:prstClr val="black"/>
                </a:solidFill>
              </a:rPr>
              <a:t>June 20: </a:t>
            </a:r>
            <a:r>
              <a:rPr lang="en-US" dirty="0">
                <a:solidFill>
                  <a:prstClr val="black"/>
                </a:solidFill>
              </a:rPr>
              <a:t>Community </a:t>
            </a:r>
            <a:r>
              <a:rPr lang="en-US" dirty="0" smtClean="0">
                <a:solidFill>
                  <a:prstClr val="black"/>
                </a:solidFill>
              </a:rPr>
              <a:t>and Civil Rights Advocates</a:t>
            </a:r>
          </a:p>
          <a:p>
            <a:pPr marL="285750" indent="-285750">
              <a:buFont typeface="Arial" panose="020B0604020202020204" pitchFamily="34" charset="0"/>
              <a:buChar char="•"/>
            </a:pPr>
            <a:endParaRPr lang="en-US" dirty="0">
              <a:solidFill>
                <a:prstClr val="black"/>
              </a:solidFill>
            </a:endParaRPr>
          </a:p>
          <a:p>
            <a:endParaRPr lang="en-US" sz="1200" dirty="0" smtClean="0">
              <a:solidFill>
                <a:prstClr val="black"/>
              </a:solidFill>
            </a:endParaRPr>
          </a:p>
        </p:txBody>
      </p:sp>
    </p:spTree>
    <p:extLst>
      <p:ext uri="{BB962C8B-B14F-4D97-AF65-F5344CB8AC3E}">
        <p14:creationId xmlns:p14="http://schemas.microsoft.com/office/powerpoint/2010/main" val="3996305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mj-lt"/>
                <a:cs typeface="Chalkduster"/>
              </a:rPr>
              <a:t>ESSA 2025 Engagement: Summer </a:t>
            </a:r>
            <a:endParaRPr lang="en-US" sz="2800" dirty="0">
              <a:latin typeface="+mj-lt"/>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buSzPct val="25000"/>
            </a:pPr>
            <a:fld id="{00000000-1234-1234-1234-123412341234}" type="slidenum">
              <a:rPr lang="en-US">
                <a:solidFill>
                  <a:srgbClr val="888888"/>
                </a:solidFill>
              </a:rPr>
              <a:pPr>
                <a:buSzPct val="25000"/>
              </a:pPr>
              <a:t>27</a:t>
            </a:fld>
            <a:endParaRPr lang="en-US" dirty="0">
              <a:solidFill>
                <a:srgbClr val="888888"/>
              </a:solidFill>
            </a:endParaRPr>
          </a:p>
        </p:txBody>
      </p:sp>
      <p:sp>
        <p:nvSpPr>
          <p:cNvPr id="4" name="TextBox 3"/>
          <p:cNvSpPr txBox="1"/>
          <p:nvPr/>
        </p:nvSpPr>
        <p:spPr>
          <a:xfrm>
            <a:off x="152400" y="1386348"/>
            <a:ext cx="8763000" cy="646331"/>
          </a:xfrm>
          <a:prstGeom prst="rect">
            <a:avLst/>
          </a:prstGeom>
          <a:noFill/>
        </p:spPr>
        <p:txBody>
          <a:bodyPr wrap="square" rtlCol="0">
            <a:spAutoFit/>
          </a:bodyPr>
          <a:lstStyle/>
          <a:p>
            <a:r>
              <a:rPr lang="en-US" dirty="0" smtClean="0">
                <a:solidFill>
                  <a:prstClr val="black"/>
                </a:solidFill>
              </a:rPr>
              <a:t>The second series will be a statewide discussion on ESSA with Superintendent White in the following cities. </a:t>
            </a:r>
          </a:p>
        </p:txBody>
      </p:sp>
      <p:graphicFrame>
        <p:nvGraphicFramePr>
          <p:cNvPr id="5" name="Table 4"/>
          <p:cNvGraphicFramePr>
            <a:graphicFrameLocks noGrp="1"/>
          </p:cNvGraphicFramePr>
          <p:nvPr>
            <p:extLst>
              <p:ext uri="{D42A27DB-BD31-4B8C-83A1-F6EECF244321}">
                <p14:modId xmlns:p14="http://schemas.microsoft.com/office/powerpoint/2010/main" val="1185208972"/>
              </p:ext>
            </p:extLst>
          </p:nvPr>
        </p:nvGraphicFramePr>
        <p:xfrm>
          <a:off x="270390" y="2032679"/>
          <a:ext cx="7885471" cy="4337368"/>
        </p:xfrm>
        <a:graphic>
          <a:graphicData uri="http://schemas.openxmlformats.org/drawingml/2006/table">
            <a:tbl>
              <a:tblPr firstRow="1" firstCol="1" bandRow="1">
                <a:tableStyleId>{FABFCF23-3B69-468F-B69F-88F6DE6A72F2}</a:tableStyleId>
              </a:tblPr>
              <a:tblGrid>
                <a:gridCol w="1720645"/>
                <a:gridCol w="4409768"/>
                <a:gridCol w="1755058"/>
              </a:tblGrid>
              <a:tr h="0">
                <a:tc>
                  <a:txBody>
                    <a:bodyPr/>
                    <a:lstStyle/>
                    <a:p>
                      <a:pPr marL="0" marR="0">
                        <a:lnSpc>
                          <a:spcPct val="107000"/>
                        </a:lnSpc>
                        <a:spcBef>
                          <a:spcPts val="0"/>
                        </a:spcBef>
                        <a:spcAft>
                          <a:spcPts val="800"/>
                        </a:spcAft>
                      </a:pPr>
                      <a:r>
                        <a:rPr lang="en-US" sz="1400" b="1" dirty="0">
                          <a:effectLst/>
                        </a:rPr>
                        <a:t>Date</a:t>
                      </a:r>
                      <a:endParaRPr lang="en-US" sz="1400" b="1"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b="1" dirty="0">
                          <a:effectLst/>
                        </a:rPr>
                        <a:t>Location</a:t>
                      </a:r>
                      <a:endParaRPr lang="en-US" sz="1400" b="1"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b="1" dirty="0">
                          <a:effectLst/>
                        </a:rPr>
                        <a:t>Time</a:t>
                      </a:r>
                      <a:endParaRPr lang="en-US" sz="1400" b="1" dirty="0">
                        <a:effectLst/>
                        <a:latin typeface="Calibri"/>
                        <a:ea typeface="Calibri"/>
                        <a:cs typeface="Times New Roman"/>
                      </a:endParaRPr>
                    </a:p>
                  </a:txBody>
                  <a:tcPr marL="68580" marR="68580" marT="0" marB="0"/>
                </a:tc>
              </a:tr>
              <a:tr h="0">
                <a:tc>
                  <a:txBody>
                    <a:bodyPr/>
                    <a:lstStyle/>
                    <a:p>
                      <a:pPr marL="0" marR="0">
                        <a:lnSpc>
                          <a:spcPct val="107000"/>
                        </a:lnSpc>
                        <a:spcBef>
                          <a:spcPts val="0"/>
                        </a:spcBef>
                        <a:spcAft>
                          <a:spcPts val="800"/>
                        </a:spcAft>
                      </a:pPr>
                      <a:r>
                        <a:rPr lang="en-US" sz="1400" dirty="0">
                          <a:effectLst/>
                        </a:rPr>
                        <a:t>Tuesday, July 26</a:t>
                      </a:r>
                      <a:endParaRPr lang="en-US" sz="1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Lafayette Middle School                                                                  </a:t>
                      </a:r>
                      <a:r>
                        <a:rPr lang="en-US" sz="1400" dirty="0" smtClean="0">
                          <a:effectLst/>
                        </a:rPr>
                        <a:t>                         1301 </a:t>
                      </a:r>
                      <a:r>
                        <a:rPr lang="en-US" sz="1400" dirty="0">
                          <a:effectLst/>
                        </a:rPr>
                        <a:t>W. University Ave., Lafayette</a:t>
                      </a:r>
                      <a:endParaRPr lang="en-US" sz="1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9:</a:t>
                      </a:r>
                      <a:r>
                        <a:rPr lang="en-US" sz="1400" dirty="0" smtClean="0">
                          <a:effectLst/>
                        </a:rPr>
                        <a:t>00</a:t>
                      </a:r>
                      <a:r>
                        <a:rPr lang="en-US" sz="1200" cap="small" dirty="0" smtClean="0">
                          <a:effectLst/>
                        </a:rPr>
                        <a:t>AM</a:t>
                      </a:r>
                      <a:r>
                        <a:rPr lang="en-US" sz="1400" baseline="0" dirty="0" smtClean="0">
                          <a:effectLst/>
                        </a:rPr>
                        <a:t>–</a:t>
                      </a:r>
                      <a:r>
                        <a:rPr lang="en-US" sz="1400" dirty="0" smtClean="0">
                          <a:effectLst/>
                        </a:rPr>
                        <a:t>11</a:t>
                      </a:r>
                      <a:r>
                        <a:rPr lang="en-US" sz="1400" dirty="0">
                          <a:effectLst/>
                        </a:rPr>
                        <a:t>:</a:t>
                      </a:r>
                      <a:r>
                        <a:rPr lang="en-US" sz="1400" dirty="0" smtClean="0">
                          <a:effectLst/>
                        </a:rPr>
                        <a:t>00</a:t>
                      </a:r>
                      <a:r>
                        <a:rPr lang="en-US" sz="1200" dirty="0" smtClean="0">
                          <a:effectLst/>
                        </a:rPr>
                        <a:t>AM</a:t>
                      </a:r>
                      <a:endParaRPr lang="en-US" sz="1200" dirty="0">
                        <a:effectLst/>
                        <a:latin typeface="Calibri"/>
                        <a:ea typeface="Calibri"/>
                        <a:cs typeface="Times New Roman"/>
                      </a:endParaRPr>
                    </a:p>
                  </a:txBody>
                  <a:tcPr marL="68580" marR="68580" marT="0" marB="0"/>
                </a:tc>
              </a:tr>
              <a:tr h="0">
                <a:tc>
                  <a:txBody>
                    <a:bodyPr/>
                    <a:lstStyle/>
                    <a:p>
                      <a:pPr marL="0" marR="0">
                        <a:lnSpc>
                          <a:spcPct val="107000"/>
                        </a:lnSpc>
                        <a:spcBef>
                          <a:spcPts val="0"/>
                        </a:spcBef>
                        <a:spcAft>
                          <a:spcPts val="800"/>
                        </a:spcAft>
                      </a:pPr>
                      <a:r>
                        <a:rPr lang="en-US" sz="1400">
                          <a:effectLst/>
                        </a:rPr>
                        <a:t>Tuesday, July 26</a:t>
                      </a:r>
                      <a:endParaRPr lang="en-US" sz="14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Lake Charles Boston Academy of Learning                                             1509 Enterprise Blvd</a:t>
                      </a:r>
                      <a:r>
                        <a:rPr lang="en-US" sz="1400" dirty="0" smtClean="0">
                          <a:effectLst/>
                        </a:rPr>
                        <a:t>., </a:t>
                      </a:r>
                      <a:r>
                        <a:rPr lang="en-US" sz="1400" dirty="0">
                          <a:effectLst/>
                        </a:rPr>
                        <a:t>Lake Charles</a:t>
                      </a:r>
                      <a:endParaRPr lang="en-US" sz="1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1:</a:t>
                      </a:r>
                      <a:r>
                        <a:rPr lang="en-US" sz="1400" dirty="0" smtClean="0">
                          <a:effectLst/>
                        </a:rPr>
                        <a:t>00</a:t>
                      </a:r>
                      <a:r>
                        <a:rPr lang="en-US" sz="1200" dirty="0" smtClean="0">
                          <a:effectLst/>
                        </a:rPr>
                        <a:t>PM</a:t>
                      </a:r>
                      <a:r>
                        <a:rPr lang="en-US" sz="1400" baseline="0" dirty="0" smtClean="0">
                          <a:effectLst/>
                        </a:rPr>
                        <a:t>–</a:t>
                      </a:r>
                      <a:r>
                        <a:rPr lang="en-US" sz="1400" dirty="0" smtClean="0">
                          <a:effectLst/>
                        </a:rPr>
                        <a:t>3</a:t>
                      </a:r>
                      <a:r>
                        <a:rPr lang="en-US" sz="1400" dirty="0">
                          <a:effectLst/>
                        </a:rPr>
                        <a:t>:00</a:t>
                      </a:r>
                      <a:r>
                        <a:rPr lang="en-US" sz="1200" dirty="0">
                          <a:effectLst/>
                        </a:rPr>
                        <a:t>PM</a:t>
                      </a:r>
                      <a:endParaRPr lang="en-US" sz="1200" dirty="0">
                        <a:effectLst/>
                        <a:latin typeface="Calibri"/>
                        <a:ea typeface="Calibri"/>
                        <a:cs typeface="Times New Roman"/>
                      </a:endParaRPr>
                    </a:p>
                  </a:txBody>
                  <a:tcPr marL="68580" marR="68580" marT="0" marB="0"/>
                </a:tc>
              </a:tr>
              <a:tr h="0">
                <a:tc>
                  <a:txBody>
                    <a:bodyPr/>
                    <a:lstStyle/>
                    <a:p>
                      <a:pPr marL="0" marR="0">
                        <a:lnSpc>
                          <a:spcPct val="107000"/>
                        </a:lnSpc>
                        <a:spcBef>
                          <a:spcPts val="0"/>
                        </a:spcBef>
                        <a:spcAft>
                          <a:spcPts val="800"/>
                        </a:spcAft>
                      </a:pPr>
                      <a:r>
                        <a:rPr lang="en-US" sz="1400">
                          <a:effectLst/>
                        </a:rPr>
                        <a:t>Wednesday, July 27</a:t>
                      </a:r>
                      <a:endParaRPr lang="en-US" sz="14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Aiken Virtual Program Building                                                  </a:t>
                      </a:r>
                      <a:r>
                        <a:rPr lang="en-US" sz="1400" dirty="0" smtClean="0">
                          <a:effectLst/>
                        </a:rPr>
                        <a:t>                            </a:t>
                      </a:r>
                      <a:r>
                        <a:rPr lang="en-US" sz="1400" dirty="0">
                          <a:effectLst/>
                        </a:rPr>
                        <a:t>2121 Mason St., Alexandria</a:t>
                      </a:r>
                      <a:endParaRPr lang="en-US" sz="1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9:</a:t>
                      </a:r>
                      <a:r>
                        <a:rPr lang="en-US" sz="1400" dirty="0" smtClean="0">
                          <a:effectLst/>
                        </a:rPr>
                        <a:t>00</a:t>
                      </a:r>
                      <a:r>
                        <a:rPr lang="en-US" sz="1200" dirty="0" smtClean="0">
                          <a:effectLst/>
                        </a:rPr>
                        <a:t>AM</a:t>
                      </a:r>
                      <a:r>
                        <a:rPr lang="en-US" sz="1400" baseline="0" dirty="0" smtClean="0">
                          <a:effectLst/>
                        </a:rPr>
                        <a:t>–</a:t>
                      </a:r>
                      <a:r>
                        <a:rPr lang="en-US" sz="1400" dirty="0" smtClean="0">
                          <a:effectLst/>
                        </a:rPr>
                        <a:t>11</a:t>
                      </a:r>
                      <a:r>
                        <a:rPr lang="en-US" sz="1400" dirty="0">
                          <a:effectLst/>
                        </a:rPr>
                        <a:t>:00</a:t>
                      </a:r>
                      <a:r>
                        <a:rPr lang="en-US" sz="1200" dirty="0">
                          <a:effectLst/>
                        </a:rPr>
                        <a:t>AM</a:t>
                      </a:r>
                      <a:endParaRPr lang="en-US" sz="1400" dirty="0">
                        <a:effectLst/>
                        <a:latin typeface="Calibri"/>
                        <a:ea typeface="Calibri"/>
                        <a:cs typeface="Times New Roman"/>
                      </a:endParaRPr>
                    </a:p>
                  </a:txBody>
                  <a:tcPr marL="68580" marR="68580" marT="0" marB="0"/>
                </a:tc>
              </a:tr>
              <a:tr h="0">
                <a:tc>
                  <a:txBody>
                    <a:bodyPr/>
                    <a:lstStyle/>
                    <a:p>
                      <a:pPr marL="0" marR="0">
                        <a:lnSpc>
                          <a:spcPct val="107000"/>
                        </a:lnSpc>
                        <a:spcBef>
                          <a:spcPts val="0"/>
                        </a:spcBef>
                        <a:spcAft>
                          <a:spcPts val="800"/>
                        </a:spcAft>
                      </a:pPr>
                      <a:r>
                        <a:rPr lang="en-US" sz="1400">
                          <a:effectLst/>
                        </a:rPr>
                        <a:t>Wednesday, July 27</a:t>
                      </a:r>
                      <a:endParaRPr lang="en-US" sz="14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Wanda Gunn Professional Development Auditorium </a:t>
                      </a:r>
                      <a:r>
                        <a:rPr lang="en-US" sz="1400" dirty="0" smtClean="0">
                          <a:effectLst/>
                        </a:rPr>
                        <a:t>                                      1961 </a:t>
                      </a:r>
                      <a:r>
                        <a:rPr lang="en-US" sz="1400" dirty="0">
                          <a:effectLst/>
                        </a:rPr>
                        <a:t>Midway, Shreveport</a:t>
                      </a:r>
                      <a:endParaRPr lang="en-US" sz="1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1:</a:t>
                      </a:r>
                      <a:r>
                        <a:rPr lang="en-US" sz="1400" dirty="0" smtClean="0">
                          <a:effectLst/>
                        </a:rPr>
                        <a:t>00</a:t>
                      </a:r>
                      <a:r>
                        <a:rPr lang="en-US" sz="1200" dirty="0" smtClean="0">
                          <a:effectLst/>
                        </a:rPr>
                        <a:t>PM</a:t>
                      </a:r>
                      <a:r>
                        <a:rPr lang="en-US" sz="1400" baseline="0" dirty="0" smtClean="0">
                          <a:effectLst/>
                        </a:rPr>
                        <a:t>–</a:t>
                      </a:r>
                      <a:r>
                        <a:rPr lang="en-US" sz="1400" dirty="0" smtClean="0">
                          <a:effectLst/>
                        </a:rPr>
                        <a:t>3</a:t>
                      </a:r>
                      <a:r>
                        <a:rPr lang="en-US" sz="1400" dirty="0">
                          <a:effectLst/>
                        </a:rPr>
                        <a:t>:00</a:t>
                      </a:r>
                      <a:r>
                        <a:rPr lang="en-US" sz="1200" dirty="0">
                          <a:effectLst/>
                        </a:rPr>
                        <a:t>PM</a:t>
                      </a:r>
                      <a:endParaRPr lang="en-US" sz="1400" dirty="0">
                        <a:effectLst/>
                        <a:latin typeface="Calibri"/>
                        <a:ea typeface="Calibri"/>
                        <a:cs typeface="Times New Roman"/>
                      </a:endParaRPr>
                    </a:p>
                  </a:txBody>
                  <a:tcPr marL="68580" marR="68580" marT="0" marB="0"/>
                </a:tc>
              </a:tr>
              <a:tr h="0">
                <a:tc>
                  <a:txBody>
                    <a:bodyPr/>
                    <a:lstStyle/>
                    <a:p>
                      <a:pPr marL="0" marR="0">
                        <a:lnSpc>
                          <a:spcPct val="107000"/>
                        </a:lnSpc>
                        <a:spcBef>
                          <a:spcPts val="0"/>
                        </a:spcBef>
                        <a:spcAft>
                          <a:spcPts val="800"/>
                        </a:spcAft>
                      </a:pPr>
                      <a:r>
                        <a:rPr lang="en-US" sz="1400">
                          <a:effectLst/>
                        </a:rPr>
                        <a:t>Thursday, July 28</a:t>
                      </a:r>
                      <a:endParaRPr lang="en-US" sz="14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City of Monroe School </a:t>
                      </a:r>
                      <a:r>
                        <a:rPr lang="en-US" sz="1400" dirty="0" smtClean="0">
                          <a:effectLst/>
                        </a:rPr>
                        <a:t>Board                                                              2600 Tower</a:t>
                      </a:r>
                      <a:r>
                        <a:rPr lang="en-US" sz="1400" baseline="0" dirty="0" smtClean="0">
                          <a:effectLst/>
                        </a:rPr>
                        <a:t> Drive</a:t>
                      </a:r>
                      <a:r>
                        <a:rPr lang="en-US" sz="1400" dirty="0" smtClean="0">
                          <a:effectLst/>
                        </a:rPr>
                        <a:t>, </a:t>
                      </a:r>
                      <a:r>
                        <a:rPr lang="en-US" sz="1400" dirty="0">
                          <a:effectLst/>
                        </a:rPr>
                        <a:t>Monroe</a:t>
                      </a:r>
                      <a:endParaRPr lang="en-US" sz="1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9:</a:t>
                      </a:r>
                      <a:r>
                        <a:rPr lang="en-US" sz="1400" dirty="0" smtClean="0">
                          <a:effectLst/>
                        </a:rPr>
                        <a:t>00</a:t>
                      </a:r>
                      <a:r>
                        <a:rPr lang="en-US" sz="1200" dirty="0" smtClean="0">
                          <a:effectLst/>
                        </a:rPr>
                        <a:t>AM</a:t>
                      </a:r>
                      <a:r>
                        <a:rPr lang="en-US" sz="1400" baseline="0" dirty="0" smtClean="0">
                          <a:effectLst/>
                        </a:rPr>
                        <a:t>–</a:t>
                      </a:r>
                      <a:r>
                        <a:rPr lang="en-US" sz="1400" dirty="0" smtClean="0">
                          <a:effectLst/>
                        </a:rPr>
                        <a:t>11</a:t>
                      </a:r>
                      <a:r>
                        <a:rPr lang="en-US" sz="1400" dirty="0">
                          <a:effectLst/>
                        </a:rPr>
                        <a:t>:00</a:t>
                      </a:r>
                      <a:r>
                        <a:rPr lang="en-US" sz="1200" dirty="0">
                          <a:effectLst/>
                        </a:rPr>
                        <a:t>AM</a:t>
                      </a:r>
                      <a:endParaRPr lang="en-US" sz="1400" dirty="0">
                        <a:effectLst/>
                        <a:latin typeface="Calibri"/>
                        <a:ea typeface="Calibri"/>
                        <a:cs typeface="Times New Roman"/>
                      </a:endParaRPr>
                    </a:p>
                  </a:txBody>
                  <a:tcPr marL="68580" marR="68580" marT="0" marB="0"/>
                </a:tc>
              </a:tr>
              <a:tr h="0">
                <a:tc>
                  <a:txBody>
                    <a:bodyPr/>
                    <a:lstStyle/>
                    <a:p>
                      <a:pPr marL="0" marR="0">
                        <a:lnSpc>
                          <a:spcPct val="107000"/>
                        </a:lnSpc>
                        <a:spcBef>
                          <a:spcPts val="0"/>
                        </a:spcBef>
                        <a:spcAft>
                          <a:spcPts val="800"/>
                        </a:spcAft>
                      </a:pPr>
                      <a:r>
                        <a:rPr lang="en-US" sz="1400">
                          <a:effectLst/>
                        </a:rPr>
                        <a:t>Friday, July 29</a:t>
                      </a:r>
                      <a:endParaRPr lang="en-US" sz="14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McKinley Middle Magnet School Auditorium                                                     1550 Eddie Robinson </a:t>
                      </a:r>
                      <a:r>
                        <a:rPr lang="en-US" sz="1400" dirty="0" err="1">
                          <a:effectLst/>
                        </a:rPr>
                        <a:t>Sr</a:t>
                      </a:r>
                      <a:r>
                        <a:rPr lang="en-US" sz="1400" dirty="0">
                          <a:effectLst/>
                        </a:rPr>
                        <a:t> </a:t>
                      </a:r>
                      <a:r>
                        <a:rPr lang="en-US" sz="1400" dirty="0" smtClean="0">
                          <a:effectLst/>
                        </a:rPr>
                        <a:t>Drive, </a:t>
                      </a:r>
                      <a:r>
                        <a:rPr lang="en-US" sz="1400" dirty="0">
                          <a:effectLst/>
                        </a:rPr>
                        <a:t>Baton Rouge</a:t>
                      </a:r>
                      <a:endParaRPr lang="en-US" sz="1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9:</a:t>
                      </a:r>
                      <a:r>
                        <a:rPr lang="en-US" sz="1400" dirty="0" smtClean="0">
                          <a:effectLst/>
                        </a:rPr>
                        <a:t>00</a:t>
                      </a:r>
                      <a:r>
                        <a:rPr lang="en-US" sz="1200" dirty="0" smtClean="0">
                          <a:effectLst/>
                        </a:rPr>
                        <a:t>AM</a:t>
                      </a:r>
                      <a:r>
                        <a:rPr lang="en-US" sz="1400" baseline="0" dirty="0" smtClean="0">
                          <a:effectLst/>
                        </a:rPr>
                        <a:t>–</a:t>
                      </a:r>
                      <a:r>
                        <a:rPr lang="en-US" sz="1400" dirty="0" smtClean="0">
                          <a:effectLst/>
                        </a:rPr>
                        <a:t>11</a:t>
                      </a:r>
                      <a:r>
                        <a:rPr lang="en-US" sz="1400" dirty="0">
                          <a:effectLst/>
                        </a:rPr>
                        <a:t>:00</a:t>
                      </a:r>
                      <a:r>
                        <a:rPr lang="en-US" sz="1200" dirty="0">
                          <a:effectLst/>
                        </a:rPr>
                        <a:t>AM</a:t>
                      </a:r>
                      <a:endParaRPr lang="en-US" sz="1400" dirty="0">
                        <a:effectLst/>
                        <a:latin typeface="Calibri"/>
                        <a:ea typeface="Calibri"/>
                        <a:cs typeface="Times New Roman"/>
                      </a:endParaRPr>
                    </a:p>
                  </a:txBody>
                  <a:tcPr marL="68580" marR="68580" marT="0" marB="0"/>
                </a:tc>
              </a:tr>
              <a:tr h="0">
                <a:tc>
                  <a:txBody>
                    <a:bodyPr/>
                    <a:lstStyle/>
                    <a:p>
                      <a:pPr marL="0" marR="0">
                        <a:lnSpc>
                          <a:spcPct val="107000"/>
                        </a:lnSpc>
                        <a:spcBef>
                          <a:spcPts val="0"/>
                        </a:spcBef>
                        <a:spcAft>
                          <a:spcPts val="800"/>
                        </a:spcAft>
                      </a:pPr>
                      <a:r>
                        <a:rPr lang="en-US" sz="1400">
                          <a:effectLst/>
                        </a:rPr>
                        <a:t>Monday, August 1</a:t>
                      </a:r>
                      <a:endParaRPr lang="en-US" sz="14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Terrebonne Parish School Board                                                    </a:t>
                      </a:r>
                      <a:r>
                        <a:rPr lang="en-US" sz="1400" dirty="0" smtClean="0">
                          <a:effectLst/>
                        </a:rPr>
                        <a:t>                   </a:t>
                      </a:r>
                      <a:r>
                        <a:rPr lang="en-US" sz="1400" dirty="0">
                          <a:effectLst/>
                        </a:rPr>
                        <a:t>201 Stadium </a:t>
                      </a:r>
                      <a:r>
                        <a:rPr lang="en-US" sz="1400" dirty="0" smtClean="0">
                          <a:effectLst/>
                        </a:rPr>
                        <a:t>Drive, </a:t>
                      </a:r>
                      <a:r>
                        <a:rPr lang="en-US" sz="1400" dirty="0">
                          <a:effectLst/>
                        </a:rPr>
                        <a:t>Houma</a:t>
                      </a:r>
                      <a:endParaRPr lang="en-US" sz="1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10:</a:t>
                      </a:r>
                      <a:r>
                        <a:rPr lang="en-US" sz="1400" dirty="0" smtClean="0">
                          <a:effectLst/>
                        </a:rPr>
                        <a:t>00</a:t>
                      </a:r>
                      <a:r>
                        <a:rPr lang="en-US" sz="1200" dirty="0" smtClean="0">
                          <a:effectLst/>
                        </a:rPr>
                        <a:t>AM</a:t>
                      </a:r>
                      <a:r>
                        <a:rPr lang="en-US" sz="1400" baseline="0" dirty="0" smtClean="0">
                          <a:effectLst/>
                        </a:rPr>
                        <a:t>–</a:t>
                      </a:r>
                      <a:r>
                        <a:rPr lang="en-US" sz="1400" dirty="0" smtClean="0">
                          <a:effectLst/>
                        </a:rPr>
                        <a:t>12</a:t>
                      </a:r>
                      <a:r>
                        <a:rPr lang="en-US" sz="1400" dirty="0">
                          <a:effectLst/>
                        </a:rPr>
                        <a:t>:00</a:t>
                      </a:r>
                      <a:r>
                        <a:rPr lang="en-US" sz="1200" dirty="0">
                          <a:effectLst/>
                        </a:rPr>
                        <a:t>PM</a:t>
                      </a:r>
                      <a:endParaRPr lang="en-US" sz="1400" dirty="0">
                        <a:effectLst/>
                        <a:latin typeface="Calibri"/>
                        <a:ea typeface="Calibri"/>
                        <a:cs typeface="Times New Roman"/>
                      </a:endParaRPr>
                    </a:p>
                  </a:txBody>
                  <a:tcPr marL="68580" marR="68580" marT="0" marB="0"/>
                </a:tc>
              </a:tr>
              <a:tr h="0">
                <a:tc>
                  <a:txBody>
                    <a:bodyPr/>
                    <a:lstStyle/>
                    <a:p>
                      <a:pPr marL="0" marR="0">
                        <a:lnSpc>
                          <a:spcPct val="107000"/>
                        </a:lnSpc>
                        <a:spcBef>
                          <a:spcPts val="0"/>
                        </a:spcBef>
                        <a:spcAft>
                          <a:spcPts val="800"/>
                        </a:spcAft>
                      </a:pPr>
                      <a:r>
                        <a:rPr lang="en-US" sz="1400">
                          <a:effectLst/>
                        </a:rPr>
                        <a:t>Tuesday, August 2</a:t>
                      </a:r>
                      <a:endParaRPr lang="en-US" sz="14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Fontainebleau High School                                                                     100 Bulldog </a:t>
                      </a:r>
                      <a:r>
                        <a:rPr lang="en-US" sz="1400" dirty="0" smtClean="0">
                          <a:effectLst/>
                        </a:rPr>
                        <a:t>Drive, </a:t>
                      </a:r>
                      <a:r>
                        <a:rPr lang="en-US" sz="1400" dirty="0">
                          <a:effectLst/>
                        </a:rPr>
                        <a:t>Mandeville</a:t>
                      </a:r>
                      <a:endParaRPr lang="en-US" sz="1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10:</a:t>
                      </a:r>
                      <a:r>
                        <a:rPr lang="en-US" sz="1400" dirty="0" smtClean="0">
                          <a:effectLst/>
                        </a:rPr>
                        <a:t>00</a:t>
                      </a:r>
                      <a:r>
                        <a:rPr lang="en-US" sz="1200" dirty="0" smtClean="0">
                          <a:effectLst/>
                        </a:rPr>
                        <a:t>AM</a:t>
                      </a:r>
                      <a:r>
                        <a:rPr lang="en-US" sz="1400" baseline="0" dirty="0" smtClean="0">
                          <a:effectLst/>
                        </a:rPr>
                        <a:t>–</a:t>
                      </a:r>
                      <a:r>
                        <a:rPr lang="en-US" sz="1400" dirty="0" smtClean="0">
                          <a:effectLst/>
                        </a:rPr>
                        <a:t>12</a:t>
                      </a:r>
                      <a:r>
                        <a:rPr lang="en-US" sz="1400" dirty="0">
                          <a:effectLst/>
                        </a:rPr>
                        <a:t>:00</a:t>
                      </a:r>
                      <a:r>
                        <a:rPr lang="en-US" sz="1200" dirty="0">
                          <a:effectLst/>
                        </a:rPr>
                        <a:t>PM</a:t>
                      </a:r>
                      <a:endParaRPr lang="en-US" sz="1400" dirty="0">
                        <a:effectLst/>
                        <a:latin typeface="Calibri"/>
                        <a:ea typeface="Calibri"/>
                        <a:cs typeface="Times New Roman"/>
                      </a:endParaRPr>
                    </a:p>
                  </a:txBody>
                  <a:tcPr marL="68580" marR="68580" marT="0" marB="0"/>
                </a:tc>
              </a:tr>
              <a:tr h="0">
                <a:tc>
                  <a:txBody>
                    <a:bodyPr/>
                    <a:lstStyle/>
                    <a:p>
                      <a:pPr marL="0" marR="0">
                        <a:lnSpc>
                          <a:spcPct val="107000"/>
                        </a:lnSpc>
                        <a:spcBef>
                          <a:spcPts val="0"/>
                        </a:spcBef>
                        <a:spcAft>
                          <a:spcPts val="800"/>
                        </a:spcAft>
                      </a:pPr>
                      <a:r>
                        <a:rPr lang="en-US" sz="1400">
                          <a:effectLst/>
                        </a:rPr>
                        <a:t>Tuesday, August 2</a:t>
                      </a:r>
                      <a:endParaRPr lang="en-US" sz="14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Woodson/KIPP Central City Academy                                                  2514 Third St., New Orleans</a:t>
                      </a:r>
                      <a:endParaRPr lang="en-US" sz="14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800"/>
                        </a:spcAft>
                      </a:pPr>
                      <a:r>
                        <a:rPr lang="en-US" sz="1400" dirty="0">
                          <a:effectLst/>
                        </a:rPr>
                        <a:t>1:</a:t>
                      </a:r>
                      <a:r>
                        <a:rPr lang="en-US" sz="1400" dirty="0" smtClean="0">
                          <a:effectLst/>
                        </a:rPr>
                        <a:t>00</a:t>
                      </a:r>
                      <a:r>
                        <a:rPr lang="en-US" sz="1200" dirty="0" smtClean="0">
                          <a:effectLst/>
                        </a:rPr>
                        <a:t>PM</a:t>
                      </a:r>
                      <a:r>
                        <a:rPr lang="en-US" sz="1400" baseline="0" dirty="0" smtClean="0">
                          <a:effectLst/>
                        </a:rPr>
                        <a:t>–</a:t>
                      </a:r>
                      <a:r>
                        <a:rPr lang="en-US" sz="1400" dirty="0" smtClean="0">
                          <a:effectLst/>
                        </a:rPr>
                        <a:t>3</a:t>
                      </a:r>
                      <a:r>
                        <a:rPr lang="en-US" sz="1400" dirty="0">
                          <a:effectLst/>
                        </a:rPr>
                        <a:t>:00</a:t>
                      </a:r>
                      <a:r>
                        <a:rPr lang="en-US" sz="1200" dirty="0">
                          <a:effectLst/>
                        </a:rPr>
                        <a:t>PM</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86565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cs typeface="Chalkduster"/>
              </a:rPr>
              <a:t>ESSA </a:t>
            </a:r>
            <a:r>
              <a:rPr lang="en-US" sz="2800" dirty="0">
                <a:cs typeface="Chalkduster"/>
              </a:rPr>
              <a:t>2025 </a:t>
            </a:r>
            <a:r>
              <a:rPr lang="en-US" sz="2800" dirty="0" smtClean="0">
                <a:cs typeface="Chalkduster"/>
              </a:rPr>
              <a:t>Engagement:</a:t>
            </a:r>
            <a:r>
              <a:rPr lang="en-US" sz="2800" dirty="0" smtClean="0">
                <a:latin typeface="+mj-lt"/>
                <a:cs typeface="Chalkduster"/>
              </a:rPr>
              <a:t> Fall</a:t>
            </a:r>
            <a:endParaRPr lang="en-US" sz="2800" dirty="0">
              <a:latin typeface="+mj-lt"/>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buSzPct val="25000"/>
            </a:pPr>
            <a:fld id="{00000000-1234-1234-1234-123412341234}" type="slidenum">
              <a:rPr lang="en-US">
                <a:solidFill>
                  <a:srgbClr val="888888"/>
                </a:solidFill>
              </a:rPr>
              <a:pPr>
                <a:buSzPct val="25000"/>
              </a:pPr>
              <a:t>28</a:t>
            </a:fld>
            <a:endParaRPr lang="en-US" dirty="0">
              <a:solidFill>
                <a:srgbClr val="888888"/>
              </a:solidFill>
            </a:endParaRPr>
          </a:p>
        </p:txBody>
      </p:sp>
      <p:sp>
        <p:nvSpPr>
          <p:cNvPr id="4" name="TextBox 3"/>
          <p:cNvSpPr txBox="1"/>
          <p:nvPr/>
        </p:nvSpPr>
        <p:spPr>
          <a:xfrm>
            <a:off x="152400" y="1432679"/>
            <a:ext cx="8763000" cy="3970318"/>
          </a:xfrm>
          <a:prstGeom prst="rect">
            <a:avLst/>
          </a:prstGeom>
          <a:noFill/>
        </p:spPr>
        <p:txBody>
          <a:bodyPr wrap="square" rtlCol="0">
            <a:spAutoFit/>
          </a:bodyPr>
          <a:lstStyle/>
          <a:p>
            <a:r>
              <a:rPr lang="en-US" dirty="0" smtClean="0">
                <a:solidFill>
                  <a:prstClr val="black"/>
                </a:solidFill>
              </a:rPr>
              <a:t>Throughout the summer and fall, the Department will work closely with our state’s advisory group to refine our state’s ESSA plans, based on feedback from stakeholders, including the following:</a:t>
            </a:r>
          </a:p>
          <a:p>
            <a:endParaRPr lang="en-US" dirty="0" smtClean="0">
              <a:solidFill>
                <a:prstClr val="black"/>
              </a:solidFill>
            </a:endParaRPr>
          </a:p>
          <a:p>
            <a:pPr marL="742950" lvl="1" indent="-285750">
              <a:buFont typeface="Arial" panose="020B0604020202020204" pitchFamily="34" charset="0"/>
              <a:buChar char="•"/>
            </a:pPr>
            <a:r>
              <a:rPr lang="en-US" dirty="0" smtClean="0">
                <a:solidFill>
                  <a:prstClr val="black"/>
                </a:solidFill>
              </a:rPr>
              <a:t>Louisiana Accountability Commission</a:t>
            </a:r>
          </a:p>
          <a:p>
            <a:pPr marL="742950" lvl="1" indent="-285750">
              <a:buFont typeface="Arial" panose="020B0604020202020204" pitchFamily="34" charset="0"/>
              <a:buChar char="•"/>
            </a:pPr>
            <a:r>
              <a:rPr lang="en-US" dirty="0" smtClean="0">
                <a:solidFill>
                  <a:prstClr val="black"/>
                </a:solidFill>
              </a:rPr>
              <a:t>Superintendents Advisory Council</a:t>
            </a:r>
          </a:p>
          <a:p>
            <a:pPr marL="742950" lvl="1" indent="-285750">
              <a:buFont typeface="Arial" panose="020B0604020202020204" pitchFamily="34" charset="0"/>
              <a:buChar char="•"/>
            </a:pPr>
            <a:r>
              <a:rPr lang="en-US" dirty="0" smtClean="0">
                <a:solidFill>
                  <a:prstClr val="black"/>
                </a:solidFill>
              </a:rPr>
              <a:t>Charter School Leaders</a:t>
            </a:r>
          </a:p>
          <a:p>
            <a:pPr marL="742950" lvl="1" indent="-285750">
              <a:buFont typeface="Arial" panose="020B0604020202020204" pitchFamily="34" charset="0"/>
              <a:buChar char="•"/>
            </a:pPr>
            <a:r>
              <a:rPr lang="en-US" dirty="0" smtClean="0">
                <a:solidFill>
                  <a:prstClr val="black"/>
                </a:solidFill>
              </a:rPr>
              <a:t>Early Childhood Advisory Council</a:t>
            </a:r>
          </a:p>
          <a:p>
            <a:pPr marL="742950" lvl="1" indent="-285750">
              <a:buFont typeface="Arial" panose="020B0604020202020204" pitchFamily="34" charset="0"/>
              <a:buChar char="•"/>
            </a:pPr>
            <a:r>
              <a:rPr lang="en-US" dirty="0" smtClean="0">
                <a:solidFill>
                  <a:prstClr val="black"/>
                </a:solidFill>
              </a:rPr>
              <a:t>Special Education Advisory Panel</a:t>
            </a:r>
          </a:p>
          <a:p>
            <a:pPr marL="742950" lvl="1" indent="-285750">
              <a:buFont typeface="Arial" panose="020B0604020202020204" pitchFamily="34" charset="0"/>
              <a:buChar char="•"/>
            </a:pPr>
            <a:r>
              <a:rPr lang="en-US" dirty="0" smtClean="0">
                <a:solidFill>
                  <a:prstClr val="black"/>
                </a:solidFill>
              </a:rPr>
              <a:t>Louisiana Teacher Leader and Supervisor Collaborations (Sept./Nov.)</a:t>
            </a:r>
          </a:p>
          <a:p>
            <a:pPr marL="742950" lvl="1" indent="-285750">
              <a:buFont typeface="Arial" panose="020B0604020202020204" pitchFamily="34" charset="0"/>
              <a:buChar char="•"/>
            </a:pPr>
            <a:r>
              <a:rPr lang="en-US" dirty="0" smtClean="0">
                <a:solidFill>
                  <a:prstClr val="black"/>
                </a:solidFill>
              </a:rPr>
              <a:t>Board of Regents/Higher Education</a:t>
            </a:r>
          </a:p>
          <a:p>
            <a:endParaRPr lang="en-US" dirty="0">
              <a:solidFill>
                <a:prstClr val="black"/>
              </a:solidFill>
            </a:endParaRPr>
          </a:p>
          <a:p>
            <a:r>
              <a:rPr lang="en-US" dirty="0" smtClean="0">
                <a:solidFill>
                  <a:prstClr val="black"/>
                </a:solidFill>
              </a:rPr>
              <a:t>If your school system is interested in hosting a community meeting on Louisiana’s ESSA plan this October, please contact </a:t>
            </a:r>
            <a:r>
              <a:rPr lang="en-US" dirty="0" smtClean="0">
                <a:solidFill>
                  <a:prstClr val="black"/>
                </a:solidFill>
                <a:hlinkClick r:id="rId3"/>
              </a:rPr>
              <a:t>vicky.thomas@la.gov</a:t>
            </a:r>
            <a:r>
              <a:rPr lang="en-US" dirty="0" smtClean="0">
                <a:solidFill>
                  <a:prstClr val="black"/>
                </a:solidFill>
              </a:rPr>
              <a:t>. </a:t>
            </a:r>
          </a:p>
        </p:txBody>
      </p:sp>
    </p:spTree>
    <p:extLst>
      <p:ext uri="{BB962C8B-B14F-4D97-AF65-F5344CB8AC3E}">
        <p14:creationId xmlns:p14="http://schemas.microsoft.com/office/powerpoint/2010/main" val="4209868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2800" dirty="0" smtClean="0"/>
              <a:t>Additional Engagement Opportunities</a:t>
            </a:r>
            <a:endParaRPr lang="en-US" sz="2800" dirty="0"/>
          </a:p>
        </p:txBody>
      </p:sp>
      <p:sp>
        <p:nvSpPr>
          <p:cNvPr id="3" name="Slide Number Placeholder 2"/>
          <p:cNvSpPr>
            <a:spLocks noGrp="1"/>
          </p:cNvSpPr>
          <p:nvPr>
            <p:ph type="sldNum" sz="quarter" idx="4"/>
          </p:nvPr>
        </p:nvSpPr>
        <p:spPr>
          <a:xfrm>
            <a:off x="7010400" y="6541259"/>
            <a:ext cx="2133600" cy="342899"/>
          </a:xfrm>
        </p:spPr>
        <p:txBody>
          <a:bodyPr/>
          <a:lstStyle/>
          <a:p>
            <a:fld id="{79BA4B8F-8B3F-4B52-9164-AF2CA95F68ED}" type="slidenum">
              <a:rPr lang="en-US" smtClean="0">
                <a:solidFill>
                  <a:prstClr val="black">
                    <a:tint val="75000"/>
                  </a:prstClr>
                </a:solidFill>
              </a:rPr>
              <a:pPr/>
              <a:t>29</a:t>
            </a:fld>
            <a:endParaRPr lang="en-US" dirty="0">
              <a:solidFill>
                <a:prstClr val="black">
                  <a:tint val="75000"/>
                </a:prstClr>
              </a:solidFill>
            </a:endParaRPr>
          </a:p>
        </p:txBody>
      </p:sp>
      <p:sp>
        <p:nvSpPr>
          <p:cNvPr id="7" name="Content Placeholder 2"/>
          <p:cNvSpPr>
            <a:spLocks noGrp="1"/>
          </p:cNvSpPr>
          <p:nvPr>
            <p:ph idx="4294967295"/>
          </p:nvPr>
        </p:nvSpPr>
        <p:spPr>
          <a:xfrm>
            <a:off x="152400" y="1143000"/>
            <a:ext cx="8839200" cy="5410200"/>
          </a:xfrm>
          <a:prstGeom prst="rect">
            <a:avLst/>
          </a:prstGeom>
        </p:spPr>
        <p:txBody>
          <a:bodyPr>
            <a:noAutofit/>
          </a:bodyPr>
          <a:lstStyle/>
          <a:p>
            <a:pPr marL="0" lvl="0" indent="0">
              <a:buNone/>
            </a:pPr>
            <a:endParaRPr lang="en-US" sz="1800" dirty="0" smtClean="0"/>
          </a:p>
          <a:p>
            <a:pPr marL="0" lvl="0" indent="0">
              <a:buNone/>
            </a:pPr>
            <a:endParaRPr lang="en-US" sz="1800" dirty="0"/>
          </a:p>
          <a:p>
            <a:pPr marL="0" lvl="0" indent="0">
              <a:buNone/>
            </a:pPr>
            <a:endParaRPr lang="en-US" sz="1800" dirty="0" smtClean="0"/>
          </a:p>
          <a:p>
            <a:pPr marL="0" lvl="0" indent="0">
              <a:buNone/>
            </a:pPr>
            <a:endParaRPr lang="en-US" sz="1800" dirty="0"/>
          </a:p>
          <a:p>
            <a:pPr marL="0" lvl="0" indent="0">
              <a:buNone/>
            </a:pPr>
            <a:endParaRPr lang="en-US" sz="1800" dirty="0" smtClean="0"/>
          </a:p>
          <a:p>
            <a:pPr marL="0" lvl="0" indent="0">
              <a:buNone/>
            </a:pPr>
            <a:endParaRPr lang="en-US" sz="1800" dirty="0"/>
          </a:p>
          <a:p>
            <a:pPr marL="0" lvl="0" indent="0">
              <a:buNone/>
            </a:pPr>
            <a:endParaRPr lang="en-US" sz="1800" dirty="0" smtClean="0"/>
          </a:p>
          <a:p>
            <a:pPr marL="0" lvl="0" indent="0">
              <a:buNone/>
            </a:pPr>
            <a:endParaRPr lang="en-US" sz="1800" dirty="0"/>
          </a:p>
          <a:p>
            <a:pPr marL="0" lvl="0" indent="0">
              <a:buNone/>
            </a:pPr>
            <a:endParaRPr lang="en-US" sz="1800" dirty="0" smtClean="0"/>
          </a:p>
          <a:p>
            <a:pPr marL="0" lvl="0" indent="0">
              <a:buNone/>
            </a:pPr>
            <a:endParaRPr lang="en-US" sz="1800" dirty="0"/>
          </a:p>
          <a:p>
            <a:pPr marL="0" lvl="0" indent="0">
              <a:buNone/>
            </a:pPr>
            <a:endParaRPr lang="en-US" sz="1800" dirty="0" smtClean="0"/>
          </a:p>
          <a:p>
            <a:pPr marL="0" lvl="0" indent="0">
              <a:buNone/>
            </a:pPr>
            <a:endParaRPr lang="en-US" sz="1800" dirty="0" smtClean="0"/>
          </a:p>
          <a:p>
            <a:pPr marL="0" lvl="0" indent="0">
              <a:buNone/>
            </a:pPr>
            <a:endParaRPr lang="en-US" sz="1800" dirty="0"/>
          </a:p>
          <a:p>
            <a:pPr marL="0" lvl="0" indent="0">
              <a:buNone/>
            </a:pPr>
            <a:endParaRPr lang="en-US" sz="1800" dirty="0" smtClean="0"/>
          </a:p>
          <a:p>
            <a:pPr marL="0" lvl="0" indent="0">
              <a:buNone/>
            </a:pPr>
            <a:endParaRPr lang="en-US" sz="1800" dirty="0" smtClean="0"/>
          </a:p>
        </p:txBody>
      </p:sp>
      <p:sp>
        <p:nvSpPr>
          <p:cNvPr id="6" name="TextBox 5"/>
          <p:cNvSpPr txBox="1"/>
          <p:nvPr/>
        </p:nvSpPr>
        <p:spPr>
          <a:xfrm>
            <a:off x="76200" y="1371600"/>
            <a:ext cx="8915400" cy="5032147"/>
          </a:xfrm>
          <a:prstGeom prst="rect">
            <a:avLst/>
          </a:prstGeom>
          <a:noFill/>
        </p:spPr>
        <p:txBody>
          <a:bodyPr wrap="square" rtlCol="0">
            <a:spAutoFit/>
          </a:bodyPr>
          <a:lstStyle/>
          <a:p>
            <a:r>
              <a:rPr lang="en-US" sz="1700" dirty="0" smtClean="0">
                <a:solidFill>
                  <a:prstClr val="black"/>
                </a:solidFill>
              </a:rPr>
              <a:t>Beyond ESSA, the Department is continuing its commitment to keep educators and parents informed of tools and resources that are available to support learning in the classroom and at home. </a:t>
            </a:r>
          </a:p>
          <a:p>
            <a:endParaRPr lang="en-US" sz="1000" dirty="0" smtClean="0">
              <a:solidFill>
                <a:prstClr val="black"/>
              </a:solidFill>
            </a:endParaRPr>
          </a:p>
          <a:p>
            <a:r>
              <a:rPr lang="en-US" sz="1700" dirty="0" smtClean="0">
                <a:solidFill>
                  <a:prstClr val="black"/>
                </a:solidFill>
              </a:rPr>
              <a:t>In preparation of the release of LEAP student reports later this summer, the Department will release updated tools to support parents, teachers, and principals in early July in the </a:t>
            </a:r>
            <a:r>
              <a:rPr lang="en-US" sz="1700" dirty="0" smtClean="0">
                <a:solidFill>
                  <a:prstClr val="black"/>
                </a:solidFill>
                <a:hlinkClick r:id="rId3"/>
              </a:rPr>
              <a:t>Family Support Toolbox</a:t>
            </a:r>
            <a:r>
              <a:rPr lang="en-US" sz="1700" dirty="0" smtClean="0">
                <a:solidFill>
                  <a:prstClr val="black"/>
                </a:solidFill>
              </a:rPr>
              <a:t>: </a:t>
            </a:r>
          </a:p>
          <a:p>
            <a:endParaRPr lang="en-US" sz="1000" dirty="0">
              <a:solidFill>
                <a:prstClr val="black"/>
              </a:solidFill>
            </a:endParaRPr>
          </a:p>
          <a:p>
            <a:pPr marL="285750" indent="-285750">
              <a:buFont typeface="Arial" panose="020B0604020202020204" pitchFamily="34" charset="0"/>
              <a:buChar char="•"/>
            </a:pPr>
            <a:r>
              <a:rPr lang="en-US" sz="1700" b="1" dirty="0" smtClean="0">
                <a:solidFill>
                  <a:prstClr val="black"/>
                </a:solidFill>
              </a:rPr>
              <a:t>Parent Guide to LEAP Student </a:t>
            </a:r>
            <a:r>
              <a:rPr lang="en-US" sz="1700" b="1" dirty="0" smtClean="0"/>
              <a:t>Results:</a:t>
            </a:r>
            <a:r>
              <a:rPr lang="en-US" sz="1700" dirty="0" smtClean="0"/>
              <a:t> helps </a:t>
            </a:r>
            <a:r>
              <a:rPr lang="en-US" sz="1700" dirty="0"/>
              <a:t>parents read and interpret the </a:t>
            </a:r>
            <a:r>
              <a:rPr lang="en-US" sz="1700" dirty="0" smtClean="0"/>
              <a:t>LEAP </a:t>
            </a:r>
            <a:r>
              <a:rPr lang="en-US" sz="1700" dirty="0"/>
              <a:t>student reports, with accompanying online </a:t>
            </a:r>
            <a:r>
              <a:rPr lang="en-US" sz="1700" dirty="0" smtClean="0"/>
              <a:t>resources</a:t>
            </a:r>
          </a:p>
          <a:p>
            <a:pPr marL="285750" indent="-285750">
              <a:buFont typeface="Arial" panose="020B0604020202020204" pitchFamily="34" charset="0"/>
              <a:buChar char="•"/>
            </a:pPr>
            <a:r>
              <a:rPr lang="en-US" sz="1700" b="1" dirty="0" smtClean="0"/>
              <a:t>Teacher </a:t>
            </a:r>
            <a:r>
              <a:rPr lang="en-US" sz="1700" b="1" dirty="0"/>
              <a:t>Guide to LEAP Student Results: </a:t>
            </a:r>
            <a:r>
              <a:rPr lang="en-US" sz="1700" dirty="0" smtClean="0"/>
              <a:t>helps </a:t>
            </a:r>
            <a:r>
              <a:rPr lang="en-US" sz="1700" dirty="0"/>
              <a:t>teachers interpret the student reports and use the data to make adjustments to instruction</a:t>
            </a:r>
          </a:p>
          <a:p>
            <a:pPr marL="285750" indent="-285750">
              <a:buFont typeface="Arial" panose="020B0604020202020204" pitchFamily="34" charset="0"/>
              <a:buChar char="•"/>
            </a:pPr>
            <a:r>
              <a:rPr lang="en-US" sz="1700" b="1" dirty="0" smtClean="0"/>
              <a:t>Parent </a:t>
            </a:r>
            <a:r>
              <a:rPr lang="en-US" sz="1700" b="1" dirty="0"/>
              <a:t>Conversation Guide for Teachers:</a:t>
            </a:r>
            <a:r>
              <a:rPr lang="en-US" sz="1700" dirty="0"/>
              <a:t> talking points to help guide teachers’ conversations with parents about the </a:t>
            </a:r>
            <a:r>
              <a:rPr lang="en-US" sz="1700" dirty="0" smtClean="0"/>
              <a:t>LEAP student </a:t>
            </a:r>
            <a:r>
              <a:rPr lang="en-US" sz="1700" dirty="0">
                <a:solidFill>
                  <a:prstClr val="black"/>
                </a:solidFill>
              </a:rPr>
              <a:t>reports </a:t>
            </a:r>
            <a:endParaRPr lang="en-US" sz="1700" dirty="0" smtClean="0">
              <a:solidFill>
                <a:prstClr val="black"/>
              </a:solidFill>
            </a:endParaRPr>
          </a:p>
          <a:p>
            <a:pPr marL="285750" indent="-285750">
              <a:buFont typeface="Arial" panose="020B0604020202020204" pitchFamily="34" charset="0"/>
              <a:buChar char="•"/>
            </a:pPr>
            <a:r>
              <a:rPr lang="en-US" sz="1700" b="1" dirty="0" smtClean="0">
                <a:solidFill>
                  <a:prstClr val="black"/>
                </a:solidFill>
              </a:rPr>
              <a:t>Back-to-School Parent </a:t>
            </a:r>
            <a:r>
              <a:rPr lang="en-US" sz="1700" b="1" dirty="0">
                <a:solidFill>
                  <a:prstClr val="black"/>
                </a:solidFill>
              </a:rPr>
              <a:t>Night Presentation:</a:t>
            </a:r>
            <a:r>
              <a:rPr lang="en-US" sz="1700" dirty="0">
                <a:solidFill>
                  <a:prstClr val="black"/>
                </a:solidFill>
              </a:rPr>
              <a:t> </a:t>
            </a:r>
            <a:r>
              <a:rPr lang="en-US" sz="1700" dirty="0" smtClean="0">
                <a:solidFill>
                  <a:prstClr val="black"/>
                </a:solidFill>
              </a:rPr>
              <a:t>to be used </a:t>
            </a:r>
            <a:r>
              <a:rPr lang="en-US" sz="1700" dirty="0">
                <a:solidFill>
                  <a:prstClr val="black"/>
                </a:solidFill>
              </a:rPr>
              <a:t>during </a:t>
            </a:r>
            <a:r>
              <a:rPr lang="en-US" sz="1700" dirty="0" smtClean="0">
                <a:solidFill>
                  <a:prstClr val="black"/>
                </a:solidFill>
              </a:rPr>
              <a:t>back-to-school parent </a:t>
            </a:r>
            <a:r>
              <a:rPr lang="en-US" sz="1700" dirty="0">
                <a:solidFill>
                  <a:prstClr val="black"/>
                </a:solidFill>
              </a:rPr>
              <a:t>nights </a:t>
            </a:r>
            <a:r>
              <a:rPr lang="en-US" sz="1700" dirty="0" smtClean="0">
                <a:solidFill>
                  <a:prstClr val="black"/>
                </a:solidFill>
              </a:rPr>
              <a:t>to discuss the </a:t>
            </a:r>
            <a:r>
              <a:rPr lang="en-US" sz="1700" dirty="0">
                <a:solidFill>
                  <a:prstClr val="black"/>
                </a:solidFill>
              </a:rPr>
              <a:t>student reports and what </a:t>
            </a:r>
            <a:r>
              <a:rPr lang="en-US" sz="1700" dirty="0" smtClean="0">
                <a:solidFill>
                  <a:prstClr val="black"/>
                </a:solidFill>
              </a:rPr>
              <a:t>parents can expect </a:t>
            </a:r>
            <a:r>
              <a:rPr lang="en-US" sz="1700" dirty="0">
                <a:solidFill>
                  <a:prstClr val="black"/>
                </a:solidFill>
              </a:rPr>
              <a:t>from them about their child’s performance on the </a:t>
            </a:r>
            <a:r>
              <a:rPr lang="en-US" sz="1700" dirty="0" smtClean="0">
                <a:solidFill>
                  <a:prstClr val="black"/>
                </a:solidFill>
              </a:rPr>
              <a:t>LEAP tests</a:t>
            </a:r>
          </a:p>
          <a:p>
            <a:endParaRPr lang="en-US" sz="1000" dirty="0">
              <a:solidFill>
                <a:prstClr val="black"/>
              </a:solidFill>
            </a:endParaRPr>
          </a:p>
          <a:p>
            <a:r>
              <a:rPr lang="en-US" sz="1700" dirty="0" smtClean="0">
                <a:solidFill>
                  <a:prstClr val="black"/>
                </a:solidFill>
              </a:rPr>
              <a:t>We encourage all of our education partners to help us distribute these materials to parents and teachers. Please contact </a:t>
            </a:r>
            <a:r>
              <a:rPr lang="en-US" sz="1700" dirty="0" smtClean="0">
                <a:solidFill>
                  <a:prstClr val="black"/>
                </a:solidFill>
                <a:hlinkClick r:id="rId4"/>
              </a:rPr>
              <a:t>assessment@la.gov</a:t>
            </a:r>
            <a:r>
              <a:rPr lang="en-US" sz="1700" dirty="0" smtClean="0">
                <a:solidFill>
                  <a:prstClr val="black"/>
                </a:solidFill>
              </a:rPr>
              <a:t> with questions.</a:t>
            </a:r>
            <a:endParaRPr lang="en-US" sz="1700" b="1" dirty="0">
              <a:solidFill>
                <a:prstClr val="black"/>
              </a:solidFill>
            </a:endParaRPr>
          </a:p>
        </p:txBody>
      </p:sp>
    </p:spTree>
    <p:extLst>
      <p:ext uri="{BB962C8B-B14F-4D97-AF65-F5344CB8AC3E}">
        <p14:creationId xmlns:p14="http://schemas.microsoft.com/office/powerpoint/2010/main" val="882593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mj-lt"/>
                <a:cs typeface="Chalkduster"/>
              </a:rPr>
              <a:t>Purpose and Objectives</a:t>
            </a:r>
            <a:endParaRPr lang="en-US" sz="2800" dirty="0">
              <a:latin typeface="+mj-lt"/>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lgn="r">
              <a:buSzPct val="25000"/>
            </a:pPr>
            <a:fld id="{00000000-1234-1234-1234-123412341234}" type="slidenum">
              <a:rPr lang="en-US" sz="1200">
                <a:solidFill>
                  <a:srgbClr val="888888"/>
                </a:solidFill>
              </a:rPr>
              <a:pPr algn="r">
                <a:buSzPct val="25000"/>
              </a:pPr>
              <a:t>3</a:t>
            </a:fld>
            <a:endParaRPr lang="en-US" sz="1200">
              <a:solidFill>
                <a:srgbClr val="888888"/>
              </a:solidFill>
            </a:endParaRPr>
          </a:p>
        </p:txBody>
      </p:sp>
      <p:sp>
        <p:nvSpPr>
          <p:cNvPr id="4" name="Text Placeholder 3"/>
          <p:cNvSpPr>
            <a:spLocks noGrp="1"/>
          </p:cNvSpPr>
          <p:nvPr>
            <p:ph type="body" idx="4294967295"/>
          </p:nvPr>
        </p:nvSpPr>
        <p:spPr>
          <a:xfrm>
            <a:off x="76200" y="1371600"/>
            <a:ext cx="8839199" cy="5029200"/>
          </a:xfrm>
          <a:prstGeom prst="rect">
            <a:avLst/>
          </a:prstGeom>
        </p:spPr>
        <p:txBody>
          <a:bodyPr>
            <a:normAutofit/>
          </a:bodyPr>
          <a:lstStyle/>
          <a:p>
            <a:pPr marL="203200" indent="0">
              <a:buNone/>
            </a:pPr>
            <a:r>
              <a:rPr lang="en-US" sz="1800" dirty="0">
                <a:solidFill>
                  <a:prstClr val="black"/>
                </a:solidFill>
              </a:rPr>
              <a:t>The purpose of </a:t>
            </a:r>
            <a:r>
              <a:rPr lang="en-US" sz="1800" dirty="0" smtClean="0">
                <a:solidFill>
                  <a:prstClr val="black"/>
                </a:solidFill>
              </a:rPr>
              <a:t>today’s meeting is </a:t>
            </a:r>
            <a:r>
              <a:rPr lang="en-US" sz="1800" dirty="0">
                <a:solidFill>
                  <a:prstClr val="black"/>
                </a:solidFill>
              </a:rPr>
              <a:t>to begin the dialogue on what opportunities are provided to students through </a:t>
            </a:r>
            <a:r>
              <a:rPr lang="en-US" sz="1800" dirty="0" smtClean="0">
                <a:solidFill>
                  <a:prstClr val="black"/>
                </a:solidFill>
              </a:rPr>
              <a:t>the new federal law, Every Student Succeeds Act (ESSA), </a:t>
            </a:r>
            <a:r>
              <a:rPr lang="en-US" sz="1800" dirty="0">
                <a:solidFill>
                  <a:prstClr val="black"/>
                </a:solidFill>
              </a:rPr>
              <a:t>and what updates need to be made to Louisiana’s education system as a result. </a:t>
            </a:r>
            <a:endParaRPr lang="en-US" sz="1800" dirty="0" smtClean="0">
              <a:solidFill>
                <a:prstClr val="black"/>
              </a:solidFill>
            </a:endParaRPr>
          </a:p>
          <a:p>
            <a:pPr marL="203200" indent="0">
              <a:buNone/>
            </a:pPr>
            <a:endParaRPr lang="en-US" sz="1800" dirty="0">
              <a:solidFill>
                <a:prstClr val="black"/>
              </a:solidFill>
            </a:endParaRPr>
          </a:p>
          <a:p>
            <a:pPr marL="203200" indent="0">
              <a:buNone/>
            </a:pPr>
            <a:r>
              <a:rPr lang="en-US" sz="1800" dirty="0" smtClean="0">
                <a:solidFill>
                  <a:prstClr val="black"/>
                </a:solidFill>
              </a:rPr>
              <a:t>This feedback will be captured and submitted as part of Louisiana’s ESSA plan next year. </a:t>
            </a:r>
            <a:endParaRPr lang="en-US" sz="1800" dirty="0">
              <a:solidFill>
                <a:prstClr val="black"/>
              </a:solidFill>
            </a:endParaRPr>
          </a:p>
          <a:p>
            <a:pPr marL="203200" indent="0">
              <a:buNone/>
            </a:pPr>
            <a:endParaRPr lang="en-US" sz="1800" dirty="0" smtClean="0"/>
          </a:p>
          <a:p>
            <a:pPr marL="203200" indent="0">
              <a:buNone/>
            </a:pPr>
            <a:r>
              <a:rPr lang="en-US" sz="1800" dirty="0" smtClean="0"/>
              <a:t>In today’s meeting, we will</a:t>
            </a:r>
          </a:p>
          <a:p>
            <a:pPr marL="203200" indent="0">
              <a:buNone/>
            </a:pPr>
            <a:endParaRPr lang="en-US" sz="1800" dirty="0" smtClean="0"/>
          </a:p>
          <a:p>
            <a:pPr marL="546100" indent="-342900">
              <a:buFont typeface="+mj-lt"/>
              <a:buAutoNum type="arabicPeriod"/>
            </a:pPr>
            <a:r>
              <a:rPr lang="en-US" sz="1800" dirty="0"/>
              <a:t>review Louisiana’s </a:t>
            </a:r>
            <a:r>
              <a:rPr lang="en-US" sz="1800" dirty="0" smtClean="0"/>
              <a:t>2025 plan and challenges that exist in reaching this plan;</a:t>
            </a:r>
          </a:p>
          <a:p>
            <a:pPr marL="546100" indent="-342900">
              <a:buFont typeface="+mj-lt"/>
              <a:buAutoNum type="arabicPeriod"/>
            </a:pPr>
            <a:endParaRPr lang="en-US" sz="1800" dirty="0" smtClean="0"/>
          </a:p>
          <a:p>
            <a:pPr marL="546100" indent="-342900">
              <a:buFont typeface="+mj-lt"/>
              <a:buAutoNum type="arabicPeriod"/>
            </a:pPr>
            <a:r>
              <a:rPr lang="en-US" sz="1800" dirty="0"/>
              <a:t>d</a:t>
            </a:r>
            <a:r>
              <a:rPr lang="en-US" sz="1800" dirty="0" smtClean="0"/>
              <a:t>iscuss at a high level the opportunities that exist for students through the Every Student Succeeds Act and what impact it could have on Louisiana’s accountability system; </a:t>
            </a:r>
          </a:p>
          <a:p>
            <a:pPr marL="546100" indent="-342900">
              <a:buFont typeface="+mj-lt"/>
              <a:buAutoNum type="arabicPeriod"/>
            </a:pPr>
            <a:endParaRPr lang="en-US" sz="1800" dirty="0" smtClean="0"/>
          </a:p>
          <a:p>
            <a:pPr marL="546100" indent="-342900">
              <a:buFont typeface="+mj-lt"/>
              <a:buAutoNum type="arabicPeriod"/>
            </a:pPr>
            <a:r>
              <a:rPr lang="en-US" sz="1800" dirty="0"/>
              <a:t>a</a:t>
            </a:r>
            <a:r>
              <a:rPr lang="en-US" sz="1800" dirty="0" smtClean="0"/>
              <a:t>nd discuss next steps in the engagement process as Louisiana works to develop its ESSA plan.</a:t>
            </a:r>
            <a:endParaRPr lang="en-US" sz="1800" dirty="0"/>
          </a:p>
          <a:p>
            <a:pPr marL="454025" indent="-250825"/>
            <a:endParaRPr lang="en-US" sz="1800" dirty="0"/>
          </a:p>
        </p:txBody>
      </p:sp>
    </p:spTree>
    <p:extLst>
      <p:ext uri="{BB962C8B-B14F-4D97-AF65-F5344CB8AC3E}">
        <p14:creationId xmlns:p14="http://schemas.microsoft.com/office/powerpoint/2010/main" val="4018656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267200"/>
            <a:ext cx="9144000" cy="381000"/>
          </a:xfrm>
          <a:prstGeom prst="rect">
            <a:avLst/>
          </a:prstGeom>
          <a:solidFill>
            <a:schemeClr val="accent5">
              <a:lumMod val="60000"/>
              <a:lumOff val="40000"/>
            </a:schemeClr>
          </a:solidFill>
        </p:spPr>
        <p:txBody>
          <a:bodyPr wrap="square" rtlCol="0">
            <a:spAutoFit/>
          </a:bodyPr>
          <a:lstStyle/>
          <a:p>
            <a:endParaRPr lang="en-US" dirty="0"/>
          </a:p>
        </p:txBody>
      </p:sp>
      <p:sp>
        <p:nvSpPr>
          <p:cNvPr id="2" name="Title 1"/>
          <p:cNvSpPr>
            <a:spLocks noGrp="1"/>
          </p:cNvSpPr>
          <p:nvPr>
            <p:ph type="title"/>
          </p:nvPr>
        </p:nvSpPr>
        <p:spPr/>
        <p:txBody>
          <a:bodyPr/>
          <a:lstStyle/>
          <a:p>
            <a:pPr algn="ctr"/>
            <a:r>
              <a:rPr lang="en-US" sz="2800" dirty="0" smtClean="0">
                <a:latin typeface="+mj-lt"/>
                <a:cs typeface="Chalkduster"/>
              </a:rPr>
              <a:t>Agenda</a:t>
            </a:r>
            <a:endParaRPr lang="en-US" sz="2800" dirty="0">
              <a:latin typeface="+mj-lt"/>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lgn="r">
              <a:buSzPct val="25000"/>
            </a:pPr>
            <a:fld id="{00000000-1234-1234-1234-123412341234}" type="slidenum">
              <a:rPr lang="en-US" sz="1200">
                <a:solidFill>
                  <a:srgbClr val="888888"/>
                </a:solidFill>
              </a:rPr>
              <a:pPr algn="r">
                <a:buSzPct val="25000"/>
              </a:pPr>
              <a:t>30</a:t>
            </a:fld>
            <a:endParaRPr lang="en-US" sz="1200">
              <a:solidFill>
                <a:srgbClr val="888888"/>
              </a:solidFill>
            </a:endParaRPr>
          </a:p>
        </p:txBody>
      </p:sp>
      <p:sp>
        <p:nvSpPr>
          <p:cNvPr id="4" name="Text Placeholder 3"/>
          <p:cNvSpPr>
            <a:spLocks noGrp="1"/>
          </p:cNvSpPr>
          <p:nvPr>
            <p:ph type="body" idx="4294967295"/>
          </p:nvPr>
        </p:nvSpPr>
        <p:spPr>
          <a:xfrm>
            <a:off x="152401" y="1638300"/>
            <a:ext cx="8839199" cy="4914900"/>
          </a:xfrm>
          <a:prstGeom prst="rect">
            <a:avLst/>
          </a:prstGeom>
        </p:spPr>
        <p:txBody>
          <a:bodyPr/>
          <a:lstStyle/>
          <a:p>
            <a:pPr marL="454025" indent="-250825"/>
            <a:r>
              <a:rPr lang="en-US" sz="1800" dirty="0" smtClean="0"/>
              <a:t>Meeting Purpose and Objectives</a:t>
            </a:r>
          </a:p>
          <a:p>
            <a:pPr marL="454025" indent="-250825"/>
            <a:endParaRPr lang="en-US" sz="1800" dirty="0" smtClean="0"/>
          </a:p>
          <a:p>
            <a:pPr marL="454025" indent="-250825"/>
            <a:r>
              <a:rPr lang="en-US" sz="1800" dirty="0" smtClean="0"/>
              <a:t>Louisiana’s 2025 Plan and Challenges</a:t>
            </a:r>
          </a:p>
          <a:p>
            <a:pPr marL="454025" indent="-250825"/>
            <a:endParaRPr lang="en-US" sz="1800" dirty="0" smtClean="0"/>
          </a:p>
          <a:p>
            <a:pPr marL="454025" indent="-250825"/>
            <a:r>
              <a:rPr lang="en-US" sz="1800" dirty="0" smtClean="0"/>
              <a:t>ESSA Implementation</a:t>
            </a:r>
          </a:p>
          <a:p>
            <a:pPr marL="454025" indent="-250825"/>
            <a:endParaRPr lang="en-US" sz="1800" dirty="0" smtClean="0"/>
          </a:p>
          <a:p>
            <a:pPr marL="454025" indent="-250825"/>
            <a:r>
              <a:rPr lang="en-US" sz="1800" dirty="0" smtClean="0"/>
              <a:t>Next Steps</a:t>
            </a:r>
          </a:p>
          <a:p>
            <a:pPr marL="454025" indent="-250825"/>
            <a:endParaRPr lang="en-US" sz="1800" dirty="0"/>
          </a:p>
          <a:p>
            <a:pPr marL="454025" indent="-250825"/>
            <a:r>
              <a:rPr lang="en-US" sz="1800" dirty="0" smtClean="0"/>
              <a:t>Contact</a:t>
            </a:r>
          </a:p>
          <a:p>
            <a:pPr marL="454025" indent="-250825"/>
            <a:endParaRPr lang="en-US" sz="1800" dirty="0"/>
          </a:p>
        </p:txBody>
      </p:sp>
    </p:spTree>
    <p:extLst>
      <p:ext uri="{BB962C8B-B14F-4D97-AF65-F5344CB8AC3E}">
        <p14:creationId xmlns:p14="http://schemas.microsoft.com/office/powerpoint/2010/main" val="1691961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92668"/>
            <a:ext cx="6858000" cy="523220"/>
          </a:xfrm>
          <a:prstGeom prst="rect">
            <a:avLst/>
          </a:prstGeom>
          <a:noFill/>
        </p:spPr>
        <p:txBody>
          <a:bodyPr wrap="square" rtlCol="0">
            <a:spAutoFit/>
          </a:bodyPr>
          <a:lstStyle/>
          <a:p>
            <a:pPr algn="ctr"/>
            <a:r>
              <a:rPr lang="en-US" sz="2800" dirty="0" smtClean="0">
                <a:latin typeface="+mj-lt"/>
              </a:rPr>
              <a:t>Questions</a:t>
            </a:r>
            <a:endParaRPr lang="en-US" sz="2800" dirty="0">
              <a:latin typeface="+mj-lt"/>
            </a:endParaRPr>
          </a:p>
        </p:txBody>
      </p:sp>
      <p:sp>
        <p:nvSpPr>
          <p:cNvPr id="3" name="TextBox 2"/>
          <p:cNvSpPr txBox="1"/>
          <p:nvPr/>
        </p:nvSpPr>
        <p:spPr>
          <a:xfrm>
            <a:off x="457200" y="2263914"/>
            <a:ext cx="8382000" cy="1938992"/>
          </a:xfrm>
          <a:prstGeom prst="rect">
            <a:avLst/>
          </a:prstGeom>
          <a:noFill/>
        </p:spPr>
        <p:txBody>
          <a:bodyPr wrap="square" rtlCol="0">
            <a:spAutoFit/>
          </a:bodyPr>
          <a:lstStyle/>
          <a:p>
            <a:pPr algn="ctr"/>
            <a:r>
              <a:rPr lang="en-US" sz="2000" dirty="0" smtClean="0"/>
              <a:t>If you have questions about today’s discussion, please contact me at </a:t>
            </a:r>
            <a:r>
              <a:rPr lang="en-US" sz="2000" dirty="0" smtClean="0">
                <a:hlinkClick r:id="rId2"/>
              </a:rPr>
              <a:t>john.white@la.gov</a:t>
            </a:r>
            <a:r>
              <a:rPr lang="en-US" sz="2000" dirty="0" smtClean="0"/>
              <a:t>.</a:t>
            </a:r>
          </a:p>
          <a:p>
            <a:pPr algn="ctr"/>
            <a:endParaRPr lang="en-US" sz="2000" dirty="0"/>
          </a:p>
          <a:p>
            <a:pPr algn="ctr"/>
            <a:r>
              <a:rPr lang="en-US" sz="2000" dirty="0" smtClean="0"/>
              <a:t>If you have questions about the schedule of summer statewide ESSA meetings, or would like to host a community meeting in October, please contact </a:t>
            </a:r>
            <a:r>
              <a:rPr lang="en-US" sz="2000" dirty="0" smtClean="0">
                <a:hlinkClick r:id="rId3"/>
              </a:rPr>
              <a:t>vicky.thomas@la.gov</a:t>
            </a:r>
            <a:r>
              <a:rPr lang="en-US" sz="2000" dirty="0" smtClean="0"/>
              <a:t>. </a:t>
            </a:r>
            <a:endParaRPr lang="en-US" sz="2000" dirty="0"/>
          </a:p>
        </p:txBody>
      </p:sp>
    </p:spTree>
    <p:extLst>
      <p:ext uri="{BB962C8B-B14F-4D97-AF65-F5344CB8AC3E}">
        <p14:creationId xmlns:p14="http://schemas.microsoft.com/office/powerpoint/2010/main" val="2528159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0"/>
            <a:ext cx="9144000" cy="381000"/>
          </a:xfrm>
          <a:prstGeom prst="rect">
            <a:avLst/>
          </a:prstGeom>
          <a:solidFill>
            <a:schemeClr val="accent5">
              <a:lumMod val="60000"/>
              <a:lumOff val="40000"/>
            </a:schemeClr>
          </a:solidFill>
        </p:spPr>
        <p:txBody>
          <a:bodyPr wrap="square" rtlCol="0">
            <a:spAutoFit/>
          </a:bodyPr>
          <a:lstStyle/>
          <a:p>
            <a:endParaRPr lang="en-US" dirty="0"/>
          </a:p>
        </p:txBody>
      </p:sp>
      <p:sp>
        <p:nvSpPr>
          <p:cNvPr id="2" name="Title 1"/>
          <p:cNvSpPr>
            <a:spLocks noGrp="1"/>
          </p:cNvSpPr>
          <p:nvPr>
            <p:ph type="title"/>
          </p:nvPr>
        </p:nvSpPr>
        <p:spPr/>
        <p:txBody>
          <a:bodyPr/>
          <a:lstStyle/>
          <a:p>
            <a:pPr algn="ctr"/>
            <a:r>
              <a:rPr lang="en-US" sz="2800" dirty="0" smtClean="0">
                <a:latin typeface="+mj-lt"/>
                <a:cs typeface="Chalkduster"/>
              </a:rPr>
              <a:t>Agenda</a:t>
            </a:r>
            <a:endParaRPr lang="en-US" sz="2800" dirty="0">
              <a:latin typeface="+mj-lt"/>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lgn="r">
              <a:buSzPct val="25000"/>
            </a:pPr>
            <a:fld id="{00000000-1234-1234-1234-123412341234}" type="slidenum">
              <a:rPr lang="en-US" sz="1200">
                <a:solidFill>
                  <a:srgbClr val="888888"/>
                </a:solidFill>
              </a:rPr>
              <a:pPr algn="r">
                <a:buSzPct val="25000"/>
              </a:pPr>
              <a:t>4</a:t>
            </a:fld>
            <a:endParaRPr lang="en-US" sz="1200">
              <a:solidFill>
                <a:srgbClr val="888888"/>
              </a:solidFill>
            </a:endParaRPr>
          </a:p>
        </p:txBody>
      </p:sp>
      <p:sp>
        <p:nvSpPr>
          <p:cNvPr id="4" name="Text Placeholder 3"/>
          <p:cNvSpPr>
            <a:spLocks noGrp="1"/>
          </p:cNvSpPr>
          <p:nvPr>
            <p:ph type="body" idx="4294967295"/>
          </p:nvPr>
        </p:nvSpPr>
        <p:spPr>
          <a:xfrm>
            <a:off x="152401" y="1638300"/>
            <a:ext cx="8839199" cy="4914900"/>
          </a:xfrm>
          <a:prstGeom prst="rect">
            <a:avLst/>
          </a:prstGeom>
        </p:spPr>
        <p:txBody>
          <a:bodyPr/>
          <a:lstStyle/>
          <a:p>
            <a:pPr marL="454025" indent="-250825"/>
            <a:r>
              <a:rPr lang="en-US" sz="1800" dirty="0" smtClean="0"/>
              <a:t>Meeting Purpose and Objectives</a:t>
            </a:r>
          </a:p>
          <a:p>
            <a:pPr marL="454025" indent="-250825"/>
            <a:endParaRPr lang="en-US" sz="1800" dirty="0" smtClean="0"/>
          </a:p>
          <a:p>
            <a:pPr marL="454025" indent="-250825"/>
            <a:r>
              <a:rPr lang="en-US" sz="1800" dirty="0" smtClean="0"/>
              <a:t>Louisiana’s 2025 Plan and Challenges</a:t>
            </a:r>
          </a:p>
          <a:p>
            <a:pPr marL="454025" indent="-250825"/>
            <a:endParaRPr lang="en-US" sz="1800" dirty="0" smtClean="0"/>
          </a:p>
          <a:p>
            <a:pPr marL="454025" indent="-250825"/>
            <a:r>
              <a:rPr lang="en-US" sz="1800" dirty="0" smtClean="0"/>
              <a:t>ESSA Implementation</a:t>
            </a:r>
          </a:p>
          <a:p>
            <a:pPr marL="454025" indent="-250825"/>
            <a:endParaRPr lang="en-US" sz="1800" dirty="0" smtClean="0"/>
          </a:p>
          <a:p>
            <a:pPr marL="454025" indent="-250825"/>
            <a:r>
              <a:rPr lang="en-US" sz="1800" dirty="0" smtClean="0"/>
              <a:t>Next Steps</a:t>
            </a:r>
          </a:p>
          <a:p>
            <a:pPr marL="454025" indent="-250825"/>
            <a:endParaRPr lang="en-US" sz="1800" dirty="0"/>
          </a:p>
          <a:p>
            <a:pPr marL="454025" indent="-250825"/>
            <a:r>
              <a:rPr lang="en-US" sz="1800" dirty="0" smtClean="0"/>
              <a:t>Contact</a:t>
            </a:r>
          </a:p>
          <a:p>
            <a:pPr marL="454025" indent="-250825"/>
            <a:endParaRPr lang="en-US" sz="1800" dirty="0"/>
          </a:p>
        </p:txBody>
      </p:sp>
    </p:spTree>
    <p:extLst>
      <p:ext uri="{BB962C8B-B14F-4D97-AF65-F5344CB8AC3E}">
        <p14:creationId xmlns:p14="http://schemas.microsoft.com/office/powerpoint/2010/main" val="227431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7" name="Shape 47"/>
          <p:cNvSpPr txBox="1">
            <a:spLocks noGrp="1"/>
          </p:cNvSpPr>
          <p:nvPr>
            <p:ph type="body" idx="4294967295"/>
          </p:nvPr>
        </p:nvSpPr>
        <p:spPr>
          <a:xfrm>
            <a:off x="152400" y="1524001"/>
            <a:ext cx="8839199" cy="5105399"/>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None/>
            </a:pPr>
            <a:endParaRPr sz="1800" dirty="0"/>
          </a:p>
          <a:p>
            <a:pPr marL="0" indent="0">
              <a:spcBef>
                <a:spcPts val="0"/>
              </a:spcBef>
              <a:buNone/>
            </a:pPr>
            <a:r>
              <a:rPr lang="en-US" sz="1800" dirty="0" smtClean="0">
                <a:solidFill>
                  <a:srgbClr val="000000"/>
                </a:solidFill>
                <a:latin typeface="Calibri" panose="020F0502020204030204" pitchFamily="34" charset="0"/>
              </a:rPr>
              <a:t>Louisiana’s students—all of them, no matter race, disability, or </a:t>
            </a:r>
            <a:r>
              <a:rPr lang="en-US" sz="1800" dirty="0">
                <a:solidFill>
                  <a:srgbClr val="000000"/>
                </a:solidFill>
                <a:latin typeface="Calibri" panose="020F0502020204030204" pitchFamily="34" charset="0"/>
              </a:rPr>
              <a:t>creed—are </a:t>
            </a:r>
            <a:r>
              <a:rPr lang="en-US" sz="1800" dirty="0" smtClean="0">
                <a:solidFill>
                  <a:srgbClr val="000000"/>
                </a:solidFill>
                <a:latin typeface="Calibri" panose="020F0502020204030204" pitchFamily="34" charset="0"/>
              </a:rPr>
              <a:t>as smart and capable as any in America. They have gifts and talents no lesser than those given to any children on this earth.</a:t>
            </a:r>
          </a:p>
          <a:p>
            <a:pPr marL="0" indent="0">
              <a:spcBef>
                <a:spcPts val="0"/>
              </a:spcBef>
              <a:buNone/>
            </a:pPr>
            <a:endParaRPr lang="en-US" sz="1800" dirty="0">
              <a:solidFill>
                <a:srgbClr val="000000"/>
              </a:solidFill>
              <a:latin typeface="Calibri" panose="020F0502020204030204" pitchFamily="34" charset="0"/>
            </a:endParaRPr>
          </a:p>
          <a:p>
            <a:pPr marL="0" indent="0">
              <a:spcBef>
                <a:spcPts val="0"/>
              </a:spcBef>
              <a:buNone/>
            </a:pPr>
            <a:r>
              <a:rPr lang="en-US" sz="1800" dirty="0">
                <a:solidFill>
                  <a:srgbClr val="000000"/>
                </a:solidFill>
                <a:latin typeface="Calibri" panose="020F0502020204030204" pitchFamily="34" charset="0"/>
              </a:rPr>
              <a:t>A</a:t>
            </a:r>
            <a:r>
              <a:rPr lang="en-US" sz="1800" dirty="0" smtClean="0">
                <a:solidFill>
                  <a:srgbClr val="000000"/>
                </a:solidFill>
                <a:latin typeface="Calibri" panose="020F0502020204030204" pitchFamily="34" charset="0"/>
              </a:rPr>
              <a:t>s educators, we have a powerful role to play in helping them overcome the challenges they will experience on the way to leading healthy and productive lives as adults.</a:t>
            </a:r>
          </a:p>
          <a:p>
            <a:pPr marL="0" indent="0">
              <a:spcBef>
                <a:spcPts val="0"/>
              </a:spcBef>
              <a:buNone/>
            </a:pPr>
            <a:endParaRPr lang="en-US" sz="1800" dirty="0">
              <a:solidFill>
                <a:srgbClr val="000000"/>
              </a:solidFill>
              <a:latin typeface="Calibri" panose="020F0502020204030204" pitchFamily="34" charset="0"/>
            </a:endParaRPr>
          </a:p>
          <a:p>
            <a:pPr marL="0" indent="0">
              <a:spcBef>
                <a:spcPts val="0"/>
              </a:spcBef>
              <a:buNone/>
            </a:pPr>
            <a:r>
              <a:rPr lang="en-US" sz="1800" dirty="0" smtClean="0">
                <a:solidFill>
                  <a:srgbClr val="000000"/>
                </a:solidFill>
                <a:latin typeface="Calibri" panose="020F0502020204030204" pitchFamily="34" charset="0"/>
              </a:rPr>
              <a:t>During the rest of our time together today, we will focus on how we help 700,000 young people to overcome these challenges.</a:t>
            </a:r>
            <a:endParaRPr lang="en-US" sz="1800" dirty="0">
              <a:solidFill>
                <a:srgbClr val="000000"/>
              </a:solidFill>
              <a:latin typeface="Calibri" panose="020F0502020204030204" pitchFamily="34" charset="0"/>
            </a:endParaRPr>
          </a:p>
          <a:p>
            <a:pPr>
              <a:spcBef>
                <a:spcPts val="0"/>
              </a:spcBef>
            </a:pPr>
            <a:endParaRPr lang="en-US" sz="1800" dirty="0" smtClean="0">
              <a:solidFill>
                <a:srgbClr val="000000"/>
              </a:solidFill>
              <a:latin typeface="Calibri" panose="020F0502020204030204" pitchFamily="34" charset="0"/>
            </a:endParaRPr>
          </a:p>
          <a:p>
            <a:pPr>
              <a:spcBef>
                <a:spcPts val="0"/>
              </a:spcBef>
            </a:pPr>
            <a:endParaRPr lang="en-US" sz="1800" b="1" dirty="0">
              <a:solidFill>
                <a:srgbClr val="000000"/>
              </a:solidFill>
              <a:latin typeface="Calibri" panose="020F0502020204030204" pitchFamily="34" charset="0"/>
            </a:endParaRPr>
          </a:p>
          <a:p>
            <a:pPr marL="0" marR="0" lvl="0" indent="0" algn="l" rtl="0">
              <a:spcBef>
                <a:spcPts val="360"/>
              </a:spcBef>
              <a:buClr>
                <a:schemeClr val="dk1"/>
              </a:buClr>
              <a:buSzPct val="25000"/>
              <a:buFont typeface="Arial"/>
              <a:buNone/>
            </a:pPr>
            <a:endParaRPr sz="1800" b="0" i="0" u="none" strike="noStrike" cap="none" dirty="0">
              <a:solidFill>
                <a:schemeClr val="dk1"/>
              </a:solidFill>
              <a:latin typeface="Calibri"/>
              <a:ea typeface="Calibri"/>
              <a:cs typeface="Calibri"/>
              <a:sym typeface="Calibri"/>
            </a:endParaRPr>
          </a:p>
        </p:txBody>
      </p:sp>
      <p:sp>
        <p:nvSpPr>
          <p:cNvPr id="45" name="Shape 45"/>
          <p:cNvSpPr txBox="1"/>
          <p:nvPr/>
        </p:nvSpPr>
        <p:spPr>
          <a:xfrm>
            <a:off x="23897" y="76200"/>
            <a:ext cx="9144000" cy="1066799"/>
          </a:xfrm>
          <a:prstGeom prst="rect">
            <a:avLst/>
          </a:prstGeom>
          <a:noFill/>
          <a:ln>
            <a:noFill/>
          </a:ln>
        </p:spPr>
        <p:txBody>
          <a:bodyPr lIns="91425" tIns="45700" rIns="91425" bIns="45700" anchor="ctr" anchorCtr="0">
            <a:noAutofit/>
          </a:bodyPr>
          <a:lstStyle/>
          <a:p>
            <a:pPr algn="ctr">
              <a:buClr>
                <a:srgbClr val="FFFFFF"/>
              </a:buClr>
              <a:buSzPct val="25000"/>
              <a:buFont typeface="Short Stack"/>
              <a:buNone/>
            </a:pPr>
            <a:r>
              <a:rPr lang="en-US" sz="2800" kern="0" dirty="0" smtClean="0">
                <a:solidFill>
                  <a:prstClr val="black"/>
                </a:solidFill>
                <a:ea typeface="Short Stack"/>
                <a:cs typeface="Chalkduster"/>
                <a:sym typeface="Short Stack"/>
                <a:rtl val="0"/>
              </a:rPr>
              <a:t>Guiding Beliefs</a:t>
            </a:r>
            <a:endParaRPr lang="en-US" sz="2800" kern="0" dirty="0">
              <a:solidFill>
                <a:prstClr val="black"/>
              </a:solidFill>
              <a:ea typeface="Short Stack"/>
              <a:cs typeface="Chalkduster"/>
              <a:sym typeface="Short Stack"/>
              <a:rtl val="0"/>
            </a:endParaRPr>
          </a:p>
        </p:txBody>
      </p:sp>
      <p:sp>
        <p:nvSpPr>
          <p:cNvPr id="46" name="Shape 46"/>
          <p:cNvSpPr/>
          <p:nvPr/>
        </p:nvSpPr>
        <p:spPr>
          <a:xfrm>
            <a:off x="4403725" y="-3435350"/>
            <a:ext cx="9144000" cy="457200"/>
          </a:xfrm>
          <a:prstGeom prst="rect">
            <a:avLst/>
          </a:prstGeom>
          <a:noFill/>
          <a:ln>
            <a:noFill/>
          </a:ln>
        </p:spPr>
        <p:txBody>
          <a:bodyPr lIns="91425" tIns="0" rIns="91425" bIns="0" anchor="ctr" anchorCtr="0">
            <a:noAutofit/>
          </a:bodyPr>
          <a:lstStyle/>
          <a:p>
            <a:pPr>
              <a:buClr>
                <a:srgbClr val="000000"/>
              </a:buClr>
              <a:buSzPct val="25000"/>
              <a:buFont typeface="Arial"/>
              <a:buNone/>
            </a:pPr>
            <a:r>
              <a:rPr lang="en-US" kern="0" dirty="0">
                <a:solidFill>
                  <a:srgbClr val="000000"/>
                </a:solidFill>
                <a:ea typeface="Arial"/>
                <a:cs typeface="Arial"/>
                <a:sym typeface="Arial"/>
                <a:rtl val="0"/>
              </a:rPr>
              <a:t/>
            </a:r>
            <a:br>
              <a:rPr lang="en-US" kern="0" dirty="0">
                <a:solidFill>
                  <a:srgbClr val="000000"/>
                </a:solidFill>
                <a:ea typeface="Arial"/>
                <a:cs typeface="Arial"/>
                <a:sym typeface="Arial"/>
                <a:rtl val="0"/>
              </a:rPr>
            </a:br>
            <a:endParaRPr lang="en-US" kern="0" dirty="0">
              <a:solidFill>
                <a:srgbClr val="000000"/>
              </a:solidFill>
              <a:ea typeface="Arial"/>
              <a:cs typeface="Arial"/>
              <a:sym typeface="Arial"/>
              <a:rtl val="0"/>
            </a:endParaRPr>
          </a:p>
          <a:p>
            <a:pPr>
              <a:buClr>
                <a:srgbClr val="000000"/>
              </a:buClr>
              <a:buFont typeface="Calibri"/>
              <a:buNone/>
            </a:pPr>
            <a:endParaRPr kern="0">
              <a:solidFill>
                <a:srgbClr val="000000"/>
              </a:solidFill>
              <a:ea typeface="Arial"/>
              <a:cs typeface="Arial"/>
              <a:sym typeface="Arial"/>
              <a:rtl val="0"/>
            </a:endParaRPr>
          </a:p>
        </p:txBody>
      </p:sp>
      <p:sp>
        <p:nvSpPr>
          <p:cNvPr id="4" name="Slide Number Placeholder 3"/>
          <p:cNvSpPr>
            <a:spLocks noGrp="1"/>
          </p:cNvSpPr>
          <p:nvPr>
            <p:ph type="sldNum" idx="4294967295"/>
          </p:nvPr>
        </p:nvSpPr>
        <p:spPr>
          <a:xfrm>
            <a:off x="7010400" y="6553200"/>
            <a:ext cx="2133599" cy="342899"/>
          </a:xfrm>
          <a:prstGeom prst="rect">
            <a:avLst/>
          </a:prstGeom>
        </p:spPr>
        <p:txBody>
          <a:bodyPr/>
          <a:lstStyle/>
          <a:p>
            <a:pPr>
              <a:buSzPct val="25000"/>
            </a:pPr>
            <a:fld id="{00000000-1234-1234-1234-123412341234}" type="slidenum">
              <a:rPr lang="en-US" smtClean="0">
                <a:solidFill>
                  <a:srgbClr val="888888"/>
                </a:solidFill>
              </a:rPr>
              <a:pPr>
                <a:buSzPct val="25000"/>
              </a:pPr>
              <a:t>5</a:t>
            </a:fld>
            <a:endParaRPr lang="en-US" dirty="0">
              <a:solidFill>
                <a:srgbClr val="888888"/>
              </a:solidFill>
            </a:endParaRPr>
          </a:p>
        </p:txBody>
      </p:sp>
    </p:spTree>
    <p:extLst>
      <p:ext uri="{BB962C8B-B14F-4D97-AF65-F5344CB8AC3E}">
        <p14:creationId xmlns:p14="http://schemas.microsoft.com/office/powerpoint/2010/main" val="2267499117"/>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7" name="Shape 47"/>
          <p:cNvSpPr txBox="1">
            <a:spLocks noGrp="1"/>
          </p:cNvSpPr>
          <p:nvPr>
            <p:ph type="body" idx="4294967295"/>
          </p:nvPr>
        </p:nvSpPr>
        <p:spPr>
          <a:xfrm>
            <a:off x="152400" y="1524001"/>
            <a:ext cx="8839199" cy="5105399"/>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None/>
            </a:pPr>
            <a:endParaRPr sz="1800" dirty="0"/>
          </a:p>
          <a:p>
            <a:pPr>
              <a:spcBef>
                <a:spcPts val="0"/>
              </a:spcBef>
            </a:pPr>
            <a:r>
              <a:rPr lang="en-US" sz="1800" b="1" dirty="0" smtClean="0">
                <a:solidFill>
                  <a:srgbClr val="000000"/>
                </a:solidFill>
                <a:latin typeface="Calibri" panose="020F0502020204030204" pitchFamily="34" charset="0"/>
              </a:rPr>
              <a:t>Unify</a:t>
            </a:r>
            <a:r>
              <a:rPr lang="en-US" sz="1800" dirty="0" smtClean="0">
                <a:solidFill>
                  <a:srgbClr val="000000"/>
                </a:solidFill>
                <a:latin typeface="Calibri" panose="020F0502020204030204" pitchFamily="34" charset="0"/>
              </a:rPr>
              <a:t> </a:t>
            </a:r>
            <a:r>
              <a:rPr lang="en-US" sz="1800" dirty="0">
                <a:solidFill>
                  <a:srgbClr val="000000"/>
                </a:solidFill>
                <a:latin typeface="Calibri" panose="020F0502020204030204" pitchFamily="34" charset="0"/>
              </a:rPr>
              <a:t>child care, Head Start, and </a:t>
            </a:r>
            <a:r>
              <a:rPr lang="en-US" sz="1800" dirty="0" smtClean="0">
                <a:solidFill>
                  <a:srgbClr val="000000"/>
                </a:solidFill>
                <a:latin typeface="Calibri" panose="020F0502020204030204" pitchFamily="34" charset="0"/>
              </a:rPr>
              <a:t>prekindergarten to prepare every student for kindergarten. </a:t>
            </a:r>
            <a:r>
              <a:rPr lang="en-US" sz="1800" dirty="0">
                <a:solidFill>
                  <a:srgbClr val="000000"/>
                </a:solidFill>
                <a:latin typeface="Calibri" panose="020F0502020204030204" pitchFamily="34" charset="0"/>
              </a:rPr>
              <a:t> </a:t>
            </a:r>
            <a:endParaRPr lang="en-US" sz="1800" dirty="0" smtClean="0">
              <a:solidFill>
                <a:srgbClr val="000000"/>
              </a:solidFill>
              <a:latin typeface="Calibri" panose="020F0502020204030204" pitchFamily="34" charset="0"/>
            </a:endParaRPr>
          </a:p>
          <a:p>
            <a:pPr marL="203200" indent="0">
              <a:spcBef>
                <a:spcPts val="0"/>
              </a:spcBef>
              <a:buNone/>
            </a:pPr>
            <a:endParaRPr lang="en-US" sz="1800" dirty="0">
              <a:latin typeface="Calibri" panose="020F0502020204030204" pitchFamily="34" charset="0"/>
            </a:endParaRPr>
          </a:p>
          <a:p>
            <a:pPr>
              <a:spcBef>
                <a:spcPts val="0"/>
              </a:spcBef>
            </a:pPr>
            <a:r>
              <a:rPr lang="en-US" sz="1800" b="1" dirty="0" smtClean="0">
                <a:solidFill>
                  <a:srgbClr val="000000"/>
                </a:solidFill>
                <a:latin typeface="Calibri" panose="020F0502020204030204" pitchFamily="34" charset="0"/>
              </a:rPr>
              <a:t>Align </a:t>
            </a:r>
            <a:r>
              <a:rPr lang="en-US" sz="1800" dirty="0" smtClean="0">
                <a:solidFill>
                  <a:srgbClr val="000000"/>
                </a:solidFill>
                <a:latin typeface="Calibri" panose="020F0502020204030204" pitchFamily="34" charset="0"/>
              </a:rPr>
              <a:t>standards, curriculum, assessment, and professional development that are as challenging for students and educators as any in America.</a:t>
            </a:r>
          </a:p>
          <a:p>
            <a:pPr>
              <a:spcBef>
                <a:spcPts val="0"/>
              </a:spcBef>
            </a:pPr>
            <a:endParaRPr lang="en-US" sz="1800" dirty="0">
              <a:solidFill>
                <a:srgbClr val="000000"/>
              </a:solidFill>
              <a:latin typeface="Calibri" panose="020F0502020204030204" pitchFamily="34" charset="0"/>
            </a:endParaRPr>
          </a:p>
          <a:p>
            <a:pPr>
              <a:spcBef>
                <a:spcPts val="0"/>
              </a:spcBef>
            </a:pPr>
            <a:r>
              <a:rPr lang="en-US" sz="1800" b="1" dirty="0" smtClean="0">
                <a:solidFill>
                  <a:srgbClr val="000000"/>
                </a:solidFill>
                <a:latin typeface="Calibri" panose="020F0502020204030204" pitchFamily="34" charset="0"/>
              </a:rPr>
              <a:t>Prepare </a:t>
            </a:r>
            <a:r>
              <a:rPr lang="en-US" sz="1800" dirty="0" smtClean="0">
                <a:solidFill>
                  <a:srgbClr val="000000"/>
                </a:solidFill>
                <a:latin typeface="Calibri" panose="020F0502020204030204" pitchFamily="34" charset="0"/>
              </a:rPr>
              <a:t>every educator under a mentor educator through a professional residency.</a:t>
            </a:r>
          </a:p>
          <a:p>
            <a:pPr>
              <a:spcBef>
                <a:spcPts val="0"/>
              </a:spcBef>
            </a:pPr>
            <a:endParaRPr lang="en-US" sz="1800" dirty="0">
              <a:solidFill>
                <a:srgbClr val="000000"/>
              </a:solidFill>
              <a:latin typeface="Calibri" panose="020F0502020204030204" pitchFamily="34" charset="0"/>
            </a:endParaRPr>
          </a:p>
          <a:p>
            <a:pPr>
              <a:spcBef>
                <a:spcPts val="0"/>
              </a:spcBef>
            </a:pPr>
            <a:r>
              <a:rPr lang="en-US" sz="1800" b="1" dirty="0" smtClean="0">
                <a:solidFill>
                  <a:srgbClr val="000000"/>
                </a:solidFill>
                <a:latin typeface="Calibri" panose="020F0502020204030204" pitchFamily="34" charset="0"/>
              </a:rPr>
              <a:t>Create</a:t>
            </a:r>
            <a:r>
              <a:rPr lang="en-US" sz="1800" dirty="0" smtClean="0">
                <a:solidFill>
                  <a:srgbClr val="000000"/>
                </a:solidFill>
                <a:latin typeface="Calibri" panose="020F0502020204030204" pitchFamily="34" charset="0"/>
              </a:rPr>
              <a:t> opportunity for every graduate through Jump Start, Advanced Placement, and other early college pathways to a funded education after high school.</a:t>
            </a:r>
          </a:p>
          <a:p>
            <a:pPr>
              <a:spcBef>
                <a:spcPts val="0"/>
              </a:spcBef>
            </a:pPr>
            <a:endParaRPr lang="en-US" sz="1800" dirty="0">
              <a:solidFill>
                <a:srgbClr val="000000"/>
              </a:solidFill>
              <a:latin typeface="Calibri" panose="020F0502020204030204" pitchFamily="34" charset="0"/>
            </a:endParaRPr>
          </a:p>
          <a:p>
            <a:pPr>
              <a:spcBef>
                <a:spcPts val="0"/>
              </a:spcBef>
            </a:pPr>
            <a:r>
              <a:rPr lang="en-US" sz="1800" b="1" dirty="0" smtClean="0">
                <a:solidFill>
                  <a:srgbClr val="000000"/>
                </a:solidFill>
                <a:latin typeface="Calibri" panose="020F0502020204030204" pitchFamily="34" charset="0"/>
              </a:rPr>
              <a:t>Focus</a:t>
            </a:r>
            <a:r>
              <a:rPr lang="en-US" sz="1800" dirty="0" smtClean="0">
                <a:solidFill>
                  <a:srgbClr val="000000"/>
                </a:solidFill>
                <a:latin typeface="Calibri" panose="020F0502020204030204" pitchFamily="34" charset="0"/>
              </a:rPr>
              <a:t> relentlessly on students in persistently struggling schools by transforming those schools and creating new options.</a:t>
            </a:r>
          </a:p>
          <a:p>
            <a:pPr>
              <a:spcBef>
                <a:spcPts val="0"/>
              </a:spcBef>
            </a:pPr>
            <a:endParaRPr lang="en-US" sz="1800" dirty="0">
              <a:solidFill>
                <a:srgbClr val="000000"/>
              </a:solidFill>
              <a:latin typeface="Calibri" panose="020F0502020204030204" pitchFamily="34" charset="0"/>
            </a:endParaRPr>
          </a:p>
          <a:p>
            <a:pPr>
              <a:spcBef>
                <a:spcPts val="0"/>
              </a:spcBef>
            </a:pPr>
            <a:endParaRPr lang="en-US" sz="1800" dirty="0" smtClean="0">
              <a:solidFill>
                <a:srgbClr val="000000"/>
              </a:solidFill>
              <a:latin typeface="Calibri" panose="020F0502020204030204" pitchFamily="34" charset="0"/>
            </a:endParaRPr>
          </a:p>
          <a:p>
            <a:pPr>
              <a:spcBef>
                <a:spcPts val="0"/>
              </a:spcBef>
            </a:pPr>
            <a:endParaRPr lang="en-US" sz="1800" b="1" dirty="0">
              <a:solidFill>
                <a:srgbClr val="000000"/>
              </a:solidFill>
              <a:latin typeface="Calibri" panose="020F0502020204030204" pitchFamily="34" charset="0"/>
            </a:endParaRPr>
          </a:p>
          <a:p>
            <a:pPr marL="0" marR="0" lvl="0" indent="0" algn="l" rtl="0">
              <a:spcBef>
                <a:spcPts val="360"/>
              </a:spcBef>
              <a:buClr>
                <a:schemeClr val="dk1"/>
              </a:buClr>
              <a:buSzPct val="25000"/>
              <a:buFont typeface="Arial"/>
              <a:buNone/>
            </a:pPr>
            <a:endParaRPr sz="1800" b="0" i="0" u="none" strike="noStrike" cap="none" dirty="0">
              <a:solidFill>
                <a:schemeClr val="dk1"/>
              </a:solidFill>
              <a:latin typeface="Calibri"/>
              <a:ea typeface="Calibri"/>
              <a:cs typeface="Calibri"/>
              <a:sym typeface="Calibri"/>
            </a:endParaRPr>
          </a:p>
        </p:txBody>
      </p:sp>
      <p:sp>
        <p:nvSpPr>
          <p:cNvPr id="45" name="Shape 45"/>
          <p:cNvSpPr txBox="1"/>
          <p:nvPr/>
        </p:nvSpPr>
        <p:spPr>
          <a:xfrm>
            <a:off x="0" y="152400"/>
            <a:ext cx="9144000" cy="1066799"/>
          </a:xfrm>
          <a:prstGeom prst="rect">
            <a:avLst/>
          </a:prstGeom>
          <a:noFill/>
          <a:ln>
            <a:noFill/>
          </a:ln>
        </p:spPr>
        <p:txBody>
          <a:bodyPr lIns="91425" tIns="45700" rIns="91425" bIns="45700" anchor="ctr" anchorCtr="0">
            <a:noAutofit/>
          </a:bodyPr>
          <a:lstStyle/>
          <a:p>
            <a:pPr algn="ctr">
              <a:buClr>
                <a:srgbClr val="FFFFFF"/>
              </a:buClr>
              <a:buSzPct val="25000"/>
              <a:buFont typeface="Short Stack"/>
              <a:buNone/>
            </a:pPr>
            <a:r>
              <a:rPr lang="en-US" sz="2800" kern="0" dirty="0" smtClean="0">
                <a:solidFill>
                  <a:prstClr val="black"/>
                </a:solidFill>
                <a:ea typeface="Short Stack"/>
                <a:cs typeface="Chalkduster"/>
                <a:sym typeface="Short Stack"/>
                <a:rtl val="0"/>
              </a:rPr>
              <a:t>Louisiana’s Priorities</a:t>
            </a:r>
            <a:endParaRPr lang="en-US" sz="2800" kern="0" dirty="0">
              <a:solidFill>
                <a:prstClr val="black"/>
              </a:solidFill>
              <a:ea typeface="Short Stack"/>
              <a:cs typeface="Chalkduster"/>
              <a:sym typeface="Short Stack"/>
              <a:rtl val="0"/>
            </a:endParaRPr>
          </a:p>
        </p:txBody>
      </p:sp>
      <p:sp>
        <p:nvSpPr>
          <p:cNvPr id="46" name="Shape 46"/>
          <p:cNvSpPr/>
          <p:nvPr/>
        </p:nvSpPr>
        <p:spPr>
          <a:xfrm>
            <a:off x="4403725" y="-3435350"/>
            <a:ext cx="9144000" cy="457200"/>
          </a:xfrm>
          <a:prstGeom prst="rect">
            <a:avLst/>
          </a:prstGeom>
          <a:noFill/>
          <a:ln>
            <a:noFill/>
          </a:ln>
        </p:spPr>
        <p:txBody>
          <a:bodyPr lIns="91425" tIns="0" rIns="91425" bIns="0" anchor="ctr" anchorCtr="0">
            <a:noAutofit/>
          </a:bodyPr>
          <a:lstStyle/>
          <a:p>
            <a:pPr>
              <a:buClr>
                <a:srgbClr val="000000"/>
              </a:buClr>
              <a:buSzPct val="25000"/>
              <a:buFont typeface="Arial"/>
              <a:buNone/>
            </a:pPr>
            <a:r>
              <a:rPr lang="en-US" kern="0" dirty="0">
                <a:solidFill>
                  <a:srgbClr val="000000"/>
                </a:solidFill>
                <a:ea typeface="Arial"/>
                <a:cs typeface="Arial"/>
                <a:sym typeface="Arial"/>
                <a:rtl val="0"/>
              </a:rPr>
              <a:t/>
            </a:r>
            <a:br>
              <a:rPr lang="en-US" kern="0" dirty="0">
                <a:solidFill>
                  <a:srgbClr val="000000"/>
                </a:solidFill>
                <a:ea typeface="Arial"/>
                <a:cs typeface="Arial"/>
                <a:sym typeface="Arial"/>
                <a:rtl val="0"/>
              </a:rPr>
            </a:br>
            <a:endParaRPr lang="en-US" kern="0" dirty="0">
              <a:solidFill>
                <a:srgbClr val="000000"/>
              </a:solidFill>
              <a:ea typeface="Arial"/>
              <a:cs typeface="Arial"/>
              <a:sym typeface="Arial"/>
              <a:rtl val="0"/>
            </a:endParaRPr>
          </a:p>
          <a:p>
            <a:pPr>
              <a:buClr>
                <a:srgbClr val="000000"/>
              </a:buClr>
              <a:buFont typeface="Calibri"/>
              <a:buNone/>
            </a:pPr>
            <a:endParaRPr kern="0">
              <a:solidFill>
                <a:srgbClr val="000000"/>
              </a:solidFill>
              <a:ea typeface="Arial"/>
              <a:cs typeface="Arial"/>
              <a:sym typeface="Arial"/>
              <a:rtl val="0"/>
            </a:endParaRPr>
          </a:p>
        </p:txBody>
      </p:sp>
      <p:sp>
        <p:nvSpPr>
          <p:cNvPr id="4" name="Slide Number Placeholder 3"/>
          <p:cNvSpPr>
            <a:spLocks noGrp="1"/>
          </p:cNvSpPr>
          <p:nvPr>
            <p:ph type="sldNum" idx="4294967295"/>
          </p:nvPr>
        </p:nvSpPr>
        <p:spPr>
          <a:xfrm>
            <a:off x="7010400" y="6553200"/>
            <a:ext cx="2133599" cy="342899"/>
          </a:xfrm>
          <a:prstGeom prst="rect">
            <a:avLst/>
          </a:prstGeom>
        </p:spPr>
        <p:txBody>
          <a:bodyPr/>
          <a:lstStyle/>
          <a:p>
            <a:pPr>
              <a:buSzPct val="25000"/>
            </a:pPr>
            <a:fld id="{00000000-1234-1234-1234-123412341234}" type="slidenum">
              <a:rPr lang="en-US" smtClean="0">
                <a:solidFill>
                  <a:srgbClr val="888888"/>
                </a:solidFill>
              </a:rPr>
              <a:pPr>
                <a:buSzPct val="25000"/>
              </a:pPr>
              <a:t>6</a:t>
            </a:fld>
            <a:endParaRPr lang="en-US" dirty="0">
              <a:solidFill>
                <a:srgbClr val="888888"/>
              </a:solidFill>
            </a:endParaRPr>
          </a:p>
        </p:txBody>
      </p:sp>
    </p:spTree>
    <p:extLst>
      <p:ext uri="{BB962C8B-B14F-4D97-AF65-F5344CB8AC3E}">
        <p14:creationId xmlns:p14="http://schemas.microsoft.com/office/powerpoint/2010/main" val="1074830637"/>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
          <p:cNvSpPr txBox="1">
            <a:spLocks/>
          </p:cNvSpPr>
          <p:nvPr/>
        </p:nvSpPr>
        <p:spPr>
          <a:xfrm>
            <a:off x="0" y="152401"/>
            <a:ext cx="91440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stStyle>
          <a:p>
            <a:pPr algn="ctr">
              <a:buClr>
                <a:prstClr val="white"/>
              </a:buClr>
              <a:buSzPct val="25000"/>
            </a:pPr>
            <a:r>
              <a:rPr lang="en-US" sz="2800" kern="0" dirty="0" smtClean="0">
                <a:solidFill>
                  <a:prstClr val="black"/>
                </a:solidFill>
                <a:latin typeface="Calibri"/>
                <a:cs typeface="Chalkduster"/>
              </a:rPr>
              <a:t>Evidence of Progress for All Students</a:t>
            </a:r>
            <a:endParaRPr lang="en-US" sz="2800" kern="0" dirty="0">
              <a:solidFill>
                <a:prstClr val="black"/>
              </a:solidFill>
              <a:latin typeface="Calibri"/>
              <a:ea typeface="Short Stack"/>
              <a:sym typeface="Short Stack"/>
            </a:endParaRPr>
          </a:p>
        </p:txBody>
      </p:sp>
      <p:sp>
        <p:nvSpPr>
          <p:cNvPr id="7" name="Slide Number Placeholder 2"/>
          <p:cNvSpPr txBox="1">
            <a:spLocks/>
          </p:cNvSpPr>
          <p:nvPr/>
        </p:nvSpPr>
        <p:spPr>
          <a:xfrm>
            <a:off x="7010402" y="6553202"/>
            <a:ext cx="2133599"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fld id="{FF71E308-89D6-DF49-A196-926E19412A3A}" type="slidenum">
              <a:rPr lang="en-US" sz="1200">
                <a:solidFill>
                  <a:srgbClr val="888888"/>
                </a:solidFill>
              </a:rPr>
              <a:pPr algn="r">
                <a:buSzPct val="25000"/>
              </a:pPr>
              <a:t>7</a:t>
            </a:fld>
            <a:endParaRPr lang="en-US" sz="1200" dirty="0">
              <a:solidFill>
                <a:srgbClr val="888888"/>
              </a:solidFill>
            </a:endParaRPr>
          </a:p>
        </p:txBody>
      </p:sp>
      <p:sp>
        <p:nvSpPr>
          <p:cNvPr id="4" name="Rectangle 3"/>
          <p:cNvSpPr/>
          <p:nvPr/>
        </p:nvSpPr>
        <p:spPr>
          <a:xfrm>
            <a:off x="76200" y="1419285"/>
            <a:ext cx="8839200" cy="5355313"/>
          </a:xfrm>
          <a:prstGeom prst="rect">
            <a:avLst/>
          </a:prstGeom>
        </p:spPr>
        <p:txBody>
          <a:bodyPr wrap="square">
            <a:spAutoFit/>
          </a:bodyPr>
          <a:lstStyle/>
          <a:p>
            <a:r>
              <a:rPr lang="en-US" dirty="0"/>
              <a:t>Louisiana’s students are demonstrating that they are indisputably as capable as any in America</a:t>
            </a:r>
            <a:r>
              <a:rPr lang="en-US" dirty="0" smtClean="0"/>
              <a:t>.</a:t>
            </a:r>
          </a:p>
          <a:p>
            <a:endParaRPr lang="en-US" dirty="0"/>
          </a:p>
          <a:p>
            <a:pPr marL="285750" lvl="0" indent="-285750">
              <a:buFont typeface="Arial"/>
              <a:buChar char="•"/>
            </a:pPr>
            <a:r>
              <a:rPr lang="en-US" dirty="0"/>
              <a:t>Louisiana </a:t>
            </a:r>
            <a:r>
              <a:rPr lang="en-US" dirty="0" smtClean="0"/>
              <a:t>fourth-grade students achieved the highest growth among all states on the 2015 NAEP reading test and the second highest growth in math. In 2013</a:t>
            </a:r>
            <a:r>
              <a:rPr lang="en-US" dirty="0"/>
              <a:t>, </a:t>
            </a:r>
            <a:r>
              <a:rPr lang="en-US" dirty="0" smtClean="0"/>
              <a:t>Louisiana’s low-income fourth-grade readers trailed low-income students nationwide in reading at proficient </a:t>
            </a:r>
            <a:r>
              <a:rPr lang="en-US" dirty="0"/>
              <a:t>levels </a:t>
            </a:r>
            <a:r>
              <a:rPr lang="en-US" dirty="0" smtClean="0"/>
              <a:t>by five percent. </a:t>
            </a:r>
            <a:r>
              <a:rPr lang="en-US" dirty="0"/>
              <a:t>As of 2015, there is no gap</a:t>
            </a:r>
            <a:r>
              <a:rPr lang="en-US" dirty="0" smtClean="0"/>
              <a:t>.</a:t>
            </a:r>
          </a:p>
          <a:p>
            <a:pPr lvl="0"/>
            <a:endParaRPr lang="en-US" dirty="0" smtClean="0"/>
          </a:p>
          <a:p>
            <a:pPr marL="285750" lvl="0" indent="-285750">
              <a:buFont typeface="Arial" panose="020B0604020202020204" pitchFamily="34" charset="0"/>
              <a:buChar char="•"/>
            </a:pPr>
            <a:r>
              <a:rPr lang="en-US" dirty="0" smtClean="0"/>
              <a:t>The Louisiana </a:t>
            </a:r>
            <a:r>
              <a:rPr lang="en-US" dirty="0"/>
              <a:t>class of 2015 </a:t>
            </a:r>
            <a:r>
              <a:rPr lang="en-US" dirty="0" smtClean="0"/>
              <a:t>showed greater improvement on the ACT than did any senior class in states using the ACT as their state test. Since 2012, the </a:t>
            </a:r>
            <a:r>
              <a:rPr lang="en-US" dirty="0"/>
              <a:t>number of </a:t>
            </a:r>
            <a:r>
              <a:rPr lang="en-US" dirty="0" smtClean="0"/>
              <a:t>African American </a:t>
            </a:r>
            <a:r>
              <a:rPr lang="en-US" dirty="0"/>
              <a:t>students achieving a college-going ACT score has increased by 40 </a:t>
            </a:r>
            <a:r>
              <a:rPr lang="en-US" dirty="0" smtClean="0"/>
              <a:t>percent. </a:t>
            </a:r>
          </a:p>
          <a:p>
            <a:pPr lvl="0"/>
            <a:endParaRPr lang="en-US" dirty="0" smtClean="0"/>
          </a:p>
          <a:p>
            <a:pPr marL="285750" lvl="0" indent="-285750">
              <a:buFont typeface="Arial" panose="020B0604020202020204" pitchFamily="34" charset="0"/>
              <a:buChar char="•"/>
            </a:pPr>
            <a:r>
              <a:rPr lang="en-US" dirty="0" smtClean="0"/>
              <a:t>Louisiana’s 2015 </a:t>
            </a:r>
            <a:r>
              <a:rPr lang="en-US" dirty="0"/>
              <a:t>high school graduation rate </a:t>
            </a:r>
            <a:r>
              <a:rPr lang="en-US" dirty="0" smtClean="0"/>
              <a:t>was an </a:t>
            </a:r>
            <a:r>
              <a:rPr lang="en-US" dirty="0"/>
              <a:t>all-time high of 77.5 </a:t>
            </a:r>
            <a:r>
              <a:rPr lang="en-US" dirty="0" smtClean="0"/>
              <a:t>percent. African American students led the state in 2015, increasing graduation levels by 3.5 percent.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smtClean="0"/>
              <a:t>Louisiana’s class of 2015 Advanced </a:t>
            </a:r>
            <a:r>
              <a:rPr lang="en-US" dirty="0"/>
              <a:t>Placement® </a:t>
            </a:r>
            <a:r>
              <a:rPr lang="en-US" dirty="0" smtClean="0"/>
              <a:t>results showed greater </a:t>
            </a:r>
            <a:r>
              <a:rPr lang="en-US" dirty="0"/>
              <a:t>annual improvement than </a:t>
            </a:r>
            <a:r>
              <a:rPr lang="en-US" dirty="0" smtClean="0"/>
              <a:t>any </a:t>
            </a:r>
            <a:r>
              <a:rPr lang="en-US" dirty="0"/>
              <a:t>state other than Massachusetts</a:t>
            </a:r>
            <a:r>
              <a:rPr lang="en-US" dirty="0" smtClean="0"/>
              <a:t>. </a:t>
            </a:r>
            <a:r>
              <a:rPr lang="en-US" dirty="0"/>
              <a:t>The number of </a:t>
            </a:r>
            <a:r>
              <a:rPr lang="en-US" dirty="0" smtClean="0"/>
              <a:t>African American </a:t>
            </a:r>
            <a:r>
              <a:rPr lang="en-US" dirty="0"/>
              <a:t>students earning </a:t>
            </a:r>
            <a:r>
              <a:rPr lang="en-US" dirty="0" smtClean="0"/>
              <a:t>credits since 2012 </a:t>
            </a:r>
            <a:r>
              <a:rPr lang="en-US" dirty="0"/>
              <a:t>has increased by 160 </a:t>
            </a:r>
            <a:r>
              <a:rPr lang="en-US" dirty="0" smtClean="0"/>
              <a:t>percent.</a:t>
            </a:r>
            <a:endParaRPr lang="en-US" dirty="0"/>
          </a:p>
          <a:p>
            <a:pPr lvl="0"/>
            <a:endParaRPr lang="en-US" dirty="0" smtClean="0"/>
          </a:p>
        </p:txBody>
      </p:sp>
    </p:spTree>
    <p:extLst>
      <p:ext uri="{BB962C8B-B14F-4D97-AF65-F5344CB8AC3E}">
        <p14:creationId xmlns:p14="http://schemas.microsoft.com/office/powerpoint/2010/main" val="2162613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81000"/>
            <a:ext cx="6553200" cy="523220"/>
          </a:xfrm>
          <a:prstGeom prst="rect">
            <a:avLst/>
          </a:prstGeom>
          <a:noFill/>
        </p:spPr>
        <p:txBody>
          <a:bodyPr wrap="square" rtlCol="0">
            <a:spAutoFit/>
          </a:bodyPr>
          <a:lstStyle/>
          <a:p>
            <a:pPr algn="ctr">
              <a:buClr>
                <a:prstClr val="white"/>
              </a:buClr>
              <a:buSzPct val="25000"/>
            </a:pPr>
            <a:r>
              <a:rPr lang="en-US" sz="2800" kern="0" dirty="0" smtClean="0">
                <a:solidFill>
                  <a:prstClr val="black"/>
                </a:solidFill>
                <a:cs typeface="Chalkduster"/>
                <a:sym typeface="Short Stack"/>
              </a:rPr>
              <a:t>Challenges Persist</a:t>
            </a:r>
            <a:endParaRPr lang="en-US" sz="2800" kern="0" dirty="0">
              <a:solidFill>
                <a:prstClr val="black"/>
              </a:solidFill>
              <a:ea typeface="Short Stack"/>
              <a:sym typeface="Short Stack"/>
            </a:endParaRPr>
          </a:p>
        </p:txBody>
      </p:sp>
      <p:sp>
        <p:nvSpPr>
          <p:cNvPr id="3" name="Rectangle 2"/>
          <p:cNvSpPr/>
          <p:nvPr/>
        </p:nvSpPr>
        <p:spPr>
          <a:xfrm>
            <a:off x="228600" y="1524000"/>
            <a:ext cx="8763000" cy="5078313"/>
          </a:xfrm>
          <a:prstGeom prst="rect">
            <a:avLst/>
          </a:prstGeom>
        </p:spPr>
        <p:txBody>
          <a:bodyPr wrap="square">
            <a:spAutoFit/>
          </a:bodyPr>
          <a:lstStyle/>
          <a:p>
            <a:pPr>
              <a:spcBef>
                <a:spcPts val="640"/>
              </a:spcBef>
              <a:spcAft>
                <a:spcPts val="1200"/>
              </a:spcAft>
            </a:pPr>
            <a:r>
              <a:rPr lang="en-US" dirty="0" smtClean="0">
                <a:solidFill>
                  <a:prstClr val="black"/>
                </a:solidFill>
              </a:rPr>
              <a:t>In spite of great progress, data indicate that challenges to achieving prosperous adult lives persist for many Louisiana students. These challenges can be met through opportunities within ESSA, Louisiana’s accountability system, and state policies. </a:t>
            </a:r>
            <a:endParaRPr lang="en-US" dirty="0">
              <a:solidFill>
                <a:prstClr val="black"/>
              </a:solidFill>
            </a:endParaRPr>
          </a:p>
          <a:p>
            <a:pPr marL="285750" indent="-285750">
              <a:spcBef>
                <a:spcPts val="640"/>
              </a:spcBef>
              <a:spcAft>
                <a:spcPts val="1200"/>
              </a:spcAft>
              <a:buFont typeface="Arial" panose="020B0604020202020204" pitchFamily="34" charset="0"/>
              <a:buChar char="•"/>
            </a:pPr>
            <a:r>
              <a:rPr lang="en-US" dirty="0" smtClean="0">
                <a:solidFill>
                  <a:prstClr val="black"/>
                </a:solidFill>
                <a:sym typeface="Calibri"/>
                <a:rtl val="0"/>
              </a:rPr>
              <a:t>Many students graduating from high school are required to repeat high school coursework when they arrive in college because they have yet to master fundamental skills.</a:t>
            </a:r>
          </a:p>
          <a:p>
            <a:pPr marL="285750" indent="-285750">
              <a:spcBef>
                <a:spcPts val="640"/>
              </a:spcBef>
              <a:spcAft>
                <a:spcPts val="1200"/>
              </a:spcAft>
              <a:buFont typeface="Arial" panose="020B0604020202020204" pitchFamily="34" charset="0"/>
              <a:buChar char="•"/>
            </a:pPr>
            <a:r>
              <a:rPr lang="en-US" kern="0" dirty="0" smtClean="0">
                <a:solidFill>
                  <a:prstClr val="black"/>
                </a:solidFill>
                <a:ea typeface="Calibri"/>
                <a:cs typeface="Calibri"/>
                <a:sym typeface="Calibri"/>
                <a:rtl val="0"/>
              </a:rPr>
              <a:t>As we raise expectations to </a:t>
            </a:r>
            <a:r>
              <a:rPr lang="en-US" kern="0" dirty="0">
                <a:solidFill>
                  <a:prstClr val="black"/>
                </a:solidFill>
                <a:ea typeface="Calibri"/>
                <a:cs typeface="Calibri"/>
                <a:sym typeface="Calibri"/>
                <a:rtl val="0"/>
              </a:rPr>
              <a:t>better prepare students </a:t>
            </a:r>
            <a:r>
              <a:rPr lang="en-US" kern="0" dirty="0" smtClean="0">
                <a:solidFill>
                  <a:prstClr val="black"/>
                </a:solidFill>
                <a:ea typeface="Calibri"/>
                <a:cs typeface="Calibri"/>
                <a:sym typeface="Calibri"/>
                <a:rtl val="0"/>
              </a:rPr>
              <a:t>for life after high school, we risk widening achievement gaps among student groups.</a:t>
            </a:r>
          </a:p>
          <a:p>
            <a:pPr marL="285750" indent="-285750">
              <a:spcBef>
                <a:spcPts val="640"/>
              </a:spcBef>
              <a:spcAft>
                <a:spcPts val="1200"/>
              </a:spcAft>
              <a:buFont typeface="Arial" panose="020B0604020202020204" pitchFamily="34" charset="0"/>
              <a:buChar char="•"/>
            </a:pPr>
            <a:r>
              <a:rPr lang="en-US" kern="0" dirty="0" smtClean="0">
                <a:solidFill>
                  <a:prstClr val="black"/>
                </a:solidFill>
                <a:ea typeface="Calibri"/>
                <a:cs typeface="Calibri"/>
                <a:sym typeface="Calibri"/>
                <a:rtl val="0"/>
              </a:rPr>
              <a:t>Disadvantaged students experience not only these gaps but also less access to enriching experiences that may spark lifelong interests.</a:t>
            </a:r>
          </a:p>
          <a:p>
            <a:pPr marL="285750" indent="-285750">
              <a:spcBef>
                <a:spcPts val="640"/>
              </a:spcBef>
              <a:spcAft>
                <a:spcPts val="1200"/>
              </a:spcAft>
              <a:buFont typeface="Arial" panose="020B0604020202020204" pitchFamily="34" charset="0"/>
              <a:buChar char="•"/>
            </a:pPr>
            <a:r>
              <a:rPr lang="en-US" kern="0" dirty="0" smtClean="0">
                <a:solidFill>
                  <a:prstClr val="black"/>
                </a:solidFill>
                <a:ea typeface="Calibri"/>
                <a:cs typeface="Calibri"/>
                <a:sym typeface="Calibri"/>
                <a:rtl val="0"/>
              </a:rPr>
              <a:t>And they are more likely to attend schools that struggle year after year.</a:t>
            </a:r>
          </a:p>
          <a:p>
            <a:pPr marL="285750" indent="-285750">
              <a:spcBef>
                <a:spcPts val="640"/>
              </a:spcBef>
              <a:spcAft>
                <a:spcPts val="1200"/>
              </a:spcAft>
              <a:buFont typeface="Arial" panose="020B0604020202020204" pitchFamily="34" charset="0"/>
              <a:buChar char="•"/>
            </a:pPr>
            <a:r>
              <a:rPr lang="en-US" kern="0" dirty="0" smtClean="0">
                <a:solidFill>
                  <a:prstClr val="black"/>
                </a:solidFill>
                <a:ea typeface="Calibri"/>
                <a:cs typeface="Calibri"/>
                <a:sym typeface="Calibri"/>
                <a:rtl val="0"/>
              </a:rPr>
              <a:t>Underlying all of this is a need to celebrate and strengthen the teaching profession.</a:t>
            </a:r>
          </a:p>
          <a:p>
            <a:pPr marL="285750" indent="-285750">
              <a:spcBef>
                <a:spcPts val="640"/>
              </a:spcBef>
              <a:spcAft>
                <a:spcPts val="1200"/>
              </a:spcAft>
              <a:buFont typeface="Arial" panose="020B0604020202020204" pitchFamily="34" charset="0"/>
              <a:buChar char="•"/>
            </a:pPr>
            <a:endParaRPr lang="en-US" kern="0" dirty="0">
              <a:solidFill>
                <a:srgbClr val="000000"/>
              </a:solidFill>
              <a:ea typeface="Calibri"/>
              <a:cs typeface="Calibri"/>
              <a:sym typeface="Calibri"/>
              <a:rtl val="0"/>
            </a:endParaRPr>
          </a:p>
        </p:txBody>
      </p:sp>
    </p:spTree>
    <p:extLst>
      <p:ext uri="{BB962C8B-B14F-4D97-AF65-F5344CB8AC3E}">
        <p14:creationId xmlns:p14="http://schemas.microsoft.com/office/powerpoint/2010/main" val="3340069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ea typeface="Short Stack"/>
                <a:sym typeface="Short Stack"/>
              </a:rPr>
              <a:t>Challenge: Mastery of Fundamental Skills</a:t>
            </a:r>
            <a:endParaRPr lang="en-US" sz="2800" dirty="0">
              <a:latin typeface="+mj-lt"/>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buSzPct val="25000"/>
            </a:pPr>
            <a:fld id="{00000000-1234-1234-1234-123412341234}" type="slidenum">
              <a:rPr lang="en-US">
                <a:solidFill>
                  <a:srgbClr val="888888"/>
                </a:solidFill>
              </a:rPr>
              <a:pPr>
                <a:buSzPct val="25000"/>
              </a:pPr>
              <a:t>9</a:t>
            </a:fld>
            <a:endParaRPr lang="en-US" dirty="0">
              <a:solidFill>
                <a:srgbClr val="888888"/>
              </a:solidFill>
            </a:endParaRPr>
          </a:p>
        </p:txBody>
      </p:sp>
      <p:sp>
        <p:nvSpPr>
          <p:cNvPr id="6" name="Shape 34"/>
          <p:cNvSpPr txBox="1">
            <a:spLocks/>
          </p:cNvSpPr>
          <p:nvPr/>
        </p:nvSpPr>
        <p:spPr>
          <a:xfrm>
            <a:off x="19756" y="1371600"/>
            <a:ext cx="9124244" cy="1260479"/>
          </a:xfrm>
          <a:prstGeom prst="rect">
            <a:avLst/>
          </a:prstGeom>
          <a:noFill/>
          <a:ln>
            <a:noFill/>
          </a:ln>
        </p:spPr>
        <p:txBody>
          <a:bodyPr vert="horz" lIns="91425" tIns="45700" rIns="91425" bIns="45700" rtlCol="0" anchor="t" anchorCtr="0">
            <a:no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prstClr val="black"/>
              </a:buClr>
              <a:buSzPct val="25000"/>
              <a:buFont typeface="Arial"/>
              <a:buNone/>
            </a:pPr>
            <a:r>
              <a:rPr lang="en-US" sz="1700" dirty="0" smtClean="0">
                <a:solidFill>
                  <a:prstClr val="black"/>
                </a:solidFill>
                <a:sym typeface="Calibri"/>
              </a:rPr>
              <a:t>The percentage of students scoring NAEP “Proficient” or LEAP “Mastery” roughly corresponds with the percentage of adults completing college. Below are fourth-grade reading scores.</a:t>
            </a:r>
            <a:endParaRPr lang="en-US" sz="1800" dirty="0" smtClean="0">
              <a:solidFill>
                <a:prstClr val="black"/>
              </a:solidFill>
              <a:sym typeface="Calibri"/>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0"/>
              </a:spcBef>
              <a:buClr>
                <a:prstClr val="black"/>
              </a:buClr>
              <a:buSzPct val="25000"/>
              <a:buFont typeface="Arial"/>
              <a:buNone/>
            </a:pPr>
            <a:endParaRPr lang="en-US" sz="1800" b="1" dirty="0" smtClean="0">
              <a:solidFill>
                <a:prstClr val="black"/>
              </a:solidFill>
            </a:endParaRPr>
          </a:p>
          <a:p>
            <a:pPr marL="0" indent="0">
              <a:spcBef>
                <a:spcPts val="360"/>
              </a:spcBef>
              <a:buClr>
                <a:prstClr val="black"/>
              </a:buClr>
              <a:buSzPct val="25000"/>
              <a:buFont typeface="Arial"/>
              <a:buNone/>
            </a:pPr>
            <a:endParaRPr lang="en-US" sz="1800" dirty="0">
              <a:solidFill>
                <a:prstClr val="black"/>
              </a:solidFill>
              <a:sym typeface="Calibri"/>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133600"/>
            <a:ext cx="8915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266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4373</TotalTime>
  <Words>3354</Words>
  <Application>Microsoft Office PowerPoint</Application>
  <PresentationFormat>On-screen Show (4:3)</PresentationFormat>
  <Paragraphs>394</Paragraphs>
  <Slides>31</Slides>
  <Notes>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31</vt:i4>
      </vt:variant>
    </vt:vector>
  </HeadingPairs>
  <TitlesOfParts>
    <vt:vector size="44" baseType="lpstr">
      <vt:lpstr>Arial</vt:lpstr>
      <vt:lpstr>Calibri</vt:lpstr>
      <vt:lpstr>Chalkduster</vt:lpstr>
      <vt:lpstr>Short Stack</vt:lpstr>
      <vt:lpstr>Steinem</vt:lpstr>
      <vt:lpstr>Symbol</vt:lpstr>
      <vt:lpstr>Times New Roman</vt:lpstr>
      <vt:lpstr>Wingdings</vt:lpstr>
      <vt:lpstr>Louisiana Believes</vt:lpstr>
      <vt:lpstr>Blank</vt:lpstr>
      <vt:lpstr>Section</vt:lpstr>
      <vt:lpstr>1_Louisiana Believes</vt:lpstr>
      <vt:lpstr>2_Louisiana Believes</vt:lpstr>
      <vt:lpstr>PowerPoint Presentation</vt:lpstr>
      <vt:lpstr>Agenda</vt:lpstr>
      <vt:lpstr>Purpose and Objectives</vt:lpstr>
      <vt:lpstr>Agenda</vt:lpstr>
      <vt:lpstr>PowerPoint Presentation</vt:lpstr>
      <vt:lpstr>PowerPoint Presentation</vt:lpstr>
      <vt:lpstr>PowerPoint Presentation</vt:lpstr>
      <vt:lpstr>PowerPoint Presentation</vt:lpstr>
      <vt:lpstr>Challenge: Mastery of Fundamental Skills</vt:lpstr>
      <vt:lpstr>PowerPoint Presentation</vt:lpstr>
      <vt:lpstr>Challenge: As Expectations Rise, Gaps Can Widen</vt:lpstr>
      <vt:lpstr>Challenge: Access to Enriching Experiences</vt:lpstr>
      <vt:lpstr>Challenge: Struggling Schools Serve Large Groups of Disadvantaged Students</vt:lpstr>
      <vt:lpstr> Challenge: Celebrating and Strengthening the Profession</vt:lpstr>
      <vt:lpstr>Agenda</vt:lpstr>
      <vt:lpstr>ESSA: Civil Rights in Education</vt:lpstr>
      <vt:lpstr>ESSA: What is Required and What is Not</vt:lpstr>
      <vt:lpstr>Comparison of ESSA vs. Louisiana Law</vt:lpstr>
      <vt:lpstr>Comparison of ESSA vs. Louisiana Law</vt:lpstr>
      <vt:lpstr>Comparison of ESSA vs. Louisiana Law</vt:lpstr>
      <vt:lpstr>Comparison of ESSA vs. Louisiana Law</vt:lpstr>
      <vt:lpstr>Comparison of ESSA vs. Louisiana Law</vt:lpstr>
      <vt:lpstr>ESSA: Louisiana Considerations</vt:lpstr>
      <vt:lpstr>ESSA Timeline</vt:lpstr>
      <vt:lpstr>Agenda</vt:lpstr>
      <vt:lpstr>ESSA Statewide Engagement: Summer </vt:lpstr>
      <vt:lpstr>ESSA 2025 Engagement: Summer </vt:lpstr>
      <vt:lpstr>ESSA 2025 Engagement: Fall</vt:lpstr>
      <vt:lpstr>Additional Engagement Opportunities</vt:lpstr>
      <vt:lpstr>Agenda</vt:lpstr>
      <vt:lpstr>PowerPoint Presentation</vt:lpstr>
    </vt:vector>
  </TitlesOfParts>
  <Company>LDOE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blandry</cp:lastModifiedBy>
  <cp:revision>302</cp:revision>
  <dcterms:created xsi:type="dcterms:W3CDTF">2012-07-26T15:41:14Z</dcterms:created>
  <dcterms:modified xsi:type="dcterms:W3CDTF">2016-06-14T20:34:15Z</dcterms:modified>
</cp:coreProperties>
</file>