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6"/>
  </p:notesMasterIdLst>
  <p:handoutMasterIdLst>
    <p:handoutMasterId r:id="rId27"/>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8" r:id="rId17"/>
    <p:sldId id="270" r:id="rId18"/>
    <p:sldId id="271" r:id="rId19"/>
    <p:sldId id="272" r:id="rId20"/>
    <p:sldId id="273" r:id="rId21"/>
    <p:sldId id="274" r:id="rId22"/>
    <p:sldId id="275" r:id="rId23"/>
    <p:sldId id="276" r:id="rId24"/>
    <p:sldId id="277" r:id="rId25"/>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9E1A5A-84B5-4524-9BC4-1E79B1659757}">
  <a:tblStyle styleId="{BB9E1A5A-84B5-4524-9BC4-1E79B16597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E0A590D-97EE-40DB-9BA8-CB55723C65B4}"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F1F5"/>
          </a:solidFill>
        </a:fill>
      </a:tcStyle>
    </a:wholeTbl>
    <a:band1H>
      <a:tcTxStyle/>
      <a:tcStyle>
        <a:tcBdr/>
        <a:fill>
          <a:solidFill>
            <a:srgbClr val="CEE2EA"/>
          </a:solidFill>
        </a:fill>
      </a:tcStyle>
    </a:band1H>
    <a:band2H>
      <a:tcTxStyle/>
      <a:tcStyle>
        <a:tcBdr/>
      </a:tcStyle>
    </a:band2H>
    <a:band1V>
      <a:tcTxStyle/>
      <a:tcStyle>
        <a:tcBdr/>
        <a:fill>
          <a:solidFill>
            <a:srgbClr val="CEE2E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F1F5"/>
          </a:solidFill>
        </a:fill>
      </a:tcStyle>
    </a:lastRow>
    <a:seCell>
      <a:tcTxStyle/>
      <a:tcStyle>
        <a:tcBdr/>
      </a:tcStyle>
    </a:seCell>
    <a:swCell>
      <a:tcTxStyle/>
      <a:tcStyle>
        <a:tcBdr/>
      </a:tcStyle>
    </a:swCell>
    <a:firstRow>
      <a:tcTxStyle b="on" i="off"/>
      <a:tcStyle>
        <a:tcBdr/>
        <a:fill>
          <a:solidFill>
            <a:srgbClr val="E8F1F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32DD6BA-5315-46B5-8EF5-518F96FA9D2A}" type="datetimeFigureOut">
              <a:rPr lang="en-US" smtClean="0"/>
              <a:t>7/24/2018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E824A0F-1A00-414F-8E8A-6E10A317BE6C}" type="slidenum">
              <a:rPr lang="en-US" smtClean="0"/>
              <a:t>‹#›</a:t>
            </a:fld>
            <a:endParaRPr lang="en-US"/>
          </a:p>
        </p:txBody>
      </p:sp>
    </p:spTree>
    <p:extLst>
      <p:ext uri="{BB962C8B-B14F-4D97-AF65-F5344CB8AC3E}">
        <p14:creationId xmlns:p14="http://schemas.microsoft.com/office/powerpoint/2010/main" val="274188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8" tIns="93308" rIns="93308" bIns="93308"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9964"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99927"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49891"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99855"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49819"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99782"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49746"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9971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8" tIns="93308" rIns="93308" bIns="93308"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9964"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99927"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49891"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99855"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49819"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99782"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49746"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9971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5455"/>
          </a:xfrm>
          <a:prstGeom prst="rect">
            <a:avLst/>
          </a:prstGeom>
          <a:noFill/>
          <a:ln>
            <a:noFill/>
          </a:ln>
        </p:spPr>
        <p:txBody>
          <a:bodyPr spcFirstLastPara="1" wrap="square" lIns="93308" tIns="93308" rIns="93308" bIns="93308"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9964"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99927"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49891"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99855"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49819"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99782"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49746"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9971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52527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Autofit/>
          </a:bodyPr>
          <a:lstStyle/>
          <a:p>
            <a:pPr marL="0" indent="0"/>
            <a:endParaRPr/>
          </a:p>
        </p:txBody>
      </p:sp>
      <p:sp>
        <p:nvSpPr>
          <p:cNvPr id="114" name="Google Shape;114;p3: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a:latin typeface="Calibri"/>
                <a:ea typeface="Calibri"/>
                <a:cs typeface="Calibri"/>
                <a:sym typeface="Calibri"/>
              </a:rPr>
              <a:pPr algn="r"/>
              <a:t>1</a:t>
            </a:fld>
            <a:endParaRPr sz="1200">
              <a:latin typeface="Calibri"/>
              <a:ea typeface="Calibri"/>
              <a:cs typeface="Calibri"/>
              <a:sym typeface="Calibri"/>
            </a:endParaRPr>
          </a:p>
        </p:txBody>
      </p:sp>
    </p:spTree>
    <p:extLst>
      <p:ext uri="{BB962C8B-B14F-4D97-AF65-F5344CB8AC3E}">
        <p14:creationId xmlns:p14="http://schemas.microsoft.com/office/powerpoint/2010/main" val="375823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e17381d7f_0_16: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Google Shape;174;g3e17381d7f_0_1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175" name="Google Shape;175;g3e17381d7f_0_16: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10</a:t>
            </a:fld>
            <a:endParaRPr/>
          </a:p>
        </p:txBody>
      </p:sp>
    </p:spTree>
    <p:extLst>
      <p:ext uri="{BB962C8B-B14F-4D97-AF65-F5344CB8AC3E}">
        <p14:creationId xmlns:p14="http://schemas.microsoft.com/office/powerpoint/2010/main" val="2793790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e17381d7f_0_37: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Google Shape;180;g3e17381d7f_0_37: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181" name="Google Shape;181;g3e17381d7f_0_37: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11</a:t>
            </a:fld>
            <a:endParaRPr/>
          </a:p>
        </p:txBody>
      </p:sp>
    </p:spTree>
    <p:extLst>
      <p:ext uri="{BB962C8B-B14F-4D97-AF65-F5344CB8AC3E}">
        <p14:creationId xmlns:p14="http://schemas.microsoft.com/office/powerpoint/2010/main" val="658520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e200e1cea_0_0: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Google Shape;187;g3e200e1cea_0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188" name="Google Shape;188;g3e200e1cea_0_0: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12</a:t>
            </a:fld>
            <a:endParaRPr/>
          </a:p>
        </p:txBody>
      </p:sp>
    </p:spTree>
    <p:extLst>
      <p:ext uri="{BB962C8B-B14F-4D97-AF65-F5344CB8AC3E}">
        <p14:creationId xmlns:p14="http://schemas.microsoft.com/office/powerpoint/2010/main" val="3669279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e17381d7f_0_11: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Google Shape;194;g3e17381d7f_0_1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195" name="Google Shape;195;g3e17381d7f_0_11: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13</a:t>
            </a:fld>
            <a:endParaRPr/>
          </a:p>
        </p:txBody>
      </p:sp>
    </p:spTree>
    <p:extLst>
      <p:ext uri="{BB962C8B-B14F-4D97-AF65-F5344CB8AC3E}">
        <p14:creationId xmlns:p14="http://schemas.microsoft.com/office/powerpoint/2010/main" val="1675851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e17381d7f_0_21: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Google Shape;200;g3e17381d7f_0_2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201" name="Google Shape;201;g3e17381d7f_0_21: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14</a:t>
            </a:fld>
            <a:endParaRPr/>
          </a:p>
        </p:txBody>
      </p:sp>
    </p:spTree>
    <p:extLst>
      <p:ext uri="{BB962C8B-B14F-4D97-AF65-F5344CB8AC3E}">
        <p14:creationId xmlns:p14="http://schemas.microsoft.com/office/powerpoint/2010/main" val="2431636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e17381d7f_0_9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spcBef>
                <a:spcPts val="653"/>
              </a:spcBef>
              <a:buClr>
                <a:schemeClr val="dk1"/>
              </a:buClr>
              <a:buSzPts val="1100"/>
            </a:pPr>
            <a:r>
              <a:rPr lang="en-US" sz="1800"/>
              <a:t>A written parent and family engagement policy explains how the school system or school supports the important role of parents in the education of their children. </a:t>
            </a:r>
            <a:endParaRPr sz="1800"/>
          </a:p>
          <a:p>
            <a:pPr marL="0" indent="0">
              <a:spcBef>
                <a:spcPts val="653"/>
              </a:spcBef>
              <a:buClr>
                <a:schemeClr val="dk1"/>
              </a:buClr>
              <a:buSzPts val="1100"/>
            </a:pPr>
            <a:endParaRPr sz="1800"/>
          </a:p>
          <a:p>
            <a:pPr marL="0" indent="0">
              <a:spcBef>
                <a:spcPts val="653"/>
              </a:spcBef>
              <a:buClr>
                <a:schemeClr val="dk1"/>
              </a:buClr>
              <a:buSzPts val="1100"/>
            </a:pPr>
            <a:r>
              <a:rPr lang="en-US" sz="1800"/>
              <a:t>Every school system that receives Title I, Part A funds must have a written parent and family engagement policy. </a:t>
            </a:r>
            <a:endParaRPr sz="1800"/>
          </a:p>
          <a:p>
            <a:pPr marL="0" indent="0">
              <a:spcBef>
                <a:spcPts val="653"/>
              </a:spcBef>
              <a:buClr>
                <a:schemeClr val="dk1"/>
              </a:buClr>
              <a:buSzPts val="1100"/>
            </a:pPr>
            <a:endParaRPr sz="1800"/>
          </a:p>
          <a:p>
            <a:pPr marL="0" indent="0">
              <a:spcBef>
                <a:spcPts val="653"/>
              </a:spcBef>
              <a:buClr>
                <a:schemeClr val="dk1"/>
              </a:buClr>
              <a:buSzPts val="1100"/>
            </a:pPr>
            <a:r>
              <a:rPr lang="en-US" sz="1800"/>
              <a:t>The same is required for every school that receives Title I, Part A funds.</a:t>
            </a:r>
            <a:endParaRPr sz="1800"/>
          </a:p>
          <a:p>
            <a:pPr marL="0" indent="0">
              <a:spcBef>
                <a:spcPts val="653"/>
              </a:spcBef>
              <a:buClr>
                <a:schemeClr val="dk1"/>
              </a:buClr>
              <a:buSzPts val="1100"/>
            </a:pPr>
            <a:endParaRPr sz="3300"/>
          </a:p>
          <a:p>
            <a:pPr marL="0" indent="0"/>
            <a:endParaRPr/>
          </a:p>
        </p:txBody>
      </p:sp>
      <p:sp>
        <p:nvSpPr>
          <p:cNvPr id="206" name="Google Shape;206;g3e17381d7f_0_92: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938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e17381d7f_0_9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spcBef>
                <a:spcPts val="653"/>
              </a:spcBef>
              <a:buClr>
                <a:schemeClr val="dk1"/>
              </a:buClr>
              <a:buSzPts val="1100"/>
            </a:pPr>
            <a:r>
              <a:rPr lang="en-US" sz="1800"/>
              <a:t>A written parent and family engagement policy explains how the school system or school supports the important role of parents in the education of their children. </a:t>
            </a:r>
            <a:endParaRPr sz="1800"/>
          </a:p>
          <a:p>
            <a:pPr marL="0" indent="0">
              <a:spcBef>
                <a:spcPts val="653"/>
              </a:spcBef>
              <a:buClr>
                <a:schemeClr val="dk1"/>
              </a:buClr>
              <a:buSzPts val="1100"/>
            </a:pPr>
            <a:endParaRPr sz="1800"/>
          </a:p>
          <a:p>
            <a:pPr marL="0" indent="0">
              <a:spcBef>
                <a:spcPts val="653"/>
              </a:spcBef>
              <a:buClr>
                <a:schemeClr val="dk1"/>
              </a:buClr>
              <a:buSzPts val="1100"/>
            </a:pPr>
            <a:r>
              <a:rPr lang="en-US" sz="1800"/>
              <a:t>Every school system that receives Title I, Part A funds must have a written parent and family engagement policy. </a:t>
            </a:r>
            <a:endParaRPr sz="1800"/>
          </a:p>
          <a:p>
            <a:pPr marL="0" indent="0">
              <a:spcBef>
                <a:spcPts val="653"/>
              </a:spcBef>
              <a:buClr>
                <a:schemeClr val="dk1"/>
              </a:buClr>
              <a:buSzPts val="1100"/>
            </a:pPr>
            <a:endParaRPr sz="1800"/>
          </a:p>
          <a:p>
            <a:pPr marL="0" indent="0">
              <a:spcBef>
                <a:spcPts val="653"/>
              </a:spcBef>
              <a:buClr>
                <a:schemeClr val="dk1"/>
              </a:buClr>
              <a:buSzPts val="1100"/>
            </a:pPr>
            <a:r>
              <a:rPr lang="en-US" sz="1800"/>
              <a:t>The same is required for every school that receives Title I, Part A funds.</a:t>
            </a:r>
            <a:endParaRPr sz="1800"/>
          </a:p>
          <a:p>
            <a:pPr marL="0" indent="0">
              <a:spcBef>
                <a:spcPts val="653"/>
              </a:spcBef>
              <a:buClr>
                <a:schemeClr val="dk1"/>
              </a:buClr>
              <a:buSzPts val="1100"/>
            </a:pPr>
            <a:endParaRPr sz="3300"/>
          </a:p>
          <a:p>
            <a:pPr marL="0" indent="0"/>
            <a:endParaRPr/>
          </a:p>
        </p:txBody>
      </p:sp>
      <p:sp>
        <p:nvSpPr>
          <p:cNvPr id="206" name="Google Shape;206;g3e17381d7f_0_92: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0408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e17381d7f_0_31: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Google Shape;213;g3e17381d7f_0_3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214" name="Google Shape;214;g3e17381d7f_0_31: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17</a:t>
            </a:fld>
            <a:endParaRPr/>
          </a:p>
        </p:txBody>
      </p:sp>
    </p:spTree>
    <p:extLst>
      <p:ext uri="{BB962C8B-B14F-4D97-AF65-F5344CB8AC3E}">
        <p14:creationId xmlns:p14="http://schemas.microsoft.com/office/powerpoint/2010/main" val="3067842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e17381d7f_0_173: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Google Shape;220;g3e17381d7f_0_17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221" name="Google Shape;221;g3e17381d7f_0_173: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18</a:t>
            </a:fld>
            <a:endParaRPr/>
          </a:p>
        </p:txBody>
      </p:sp>
    </p:spTree>
    <p:extLst>
      <p:ext uri="{BB962C8B-B14F-4D97-AF65-F5344CB8AC3E}">
        <p14:creationId xmlns:p14="http://schemas.microsoft.com/office/powerpoint/2010/main" val="98727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e17381d7f_0_182: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Google Shape;227;g3e17381d7f_0_18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228" name="Google Shape;228;g3e17381d7f_0_182: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19</a:t>
            </a:fld>
            <a:endParaRPr/>
          </a:p>
        </p:txBody>
      </p:sp>
    </p:spTree>
    <p:extLst>
      <p:ext uri="{BB962C8B-B14F-4D97-AF65-F5344CB8AC3E}">
        <p14:creationId xmlns:p14="http://schemas.microsoft.com/office/powerpoint/2010/main" val="165431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8f3041288_0_19: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Google Shape;119;g28f3041288_0_1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120" name="Google Shape;120;g28f3041288_0_19: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2</a:t>
            </a:fld>
            <a:endParaRPr/>
          </a:p>
        </p:txBody>
      </p:sp>
    </p:spTree>
    <p:extLst>
      <p:ext uri="{BB962C8B-B14F-4D97-AF65-F5344CB8AC3E}">
        <p14:creationId xmlns:p14="http://schemas.microsoft.com/office/powerpoint/2010/main" val="3050982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e17381d7f_0_274: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Google Shape;234;g3e17381d7f_0_274: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235" name="Google Shape;235;g3e17381d7f_0_274: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20</a:t>
            </a:fld>
            <a:endParaRPr/>
          </a:p>
        </p:txBody>
      </p:sp>
    </p:spTree>
    <p:extLst>
      <p:ext uri="{BB962C8B-B14F-4D97-AF65-F5344CB8AC3E}">
        <p14:creationId xmlns:p14="http://schemas.microsoft.com/office/powerpoint/2010/main" val="759604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e17381d7f_0_43: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Google Shape;240;g3e17381d7f_0_4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r>
              <a:rPr lang="en-US"/>
              <a:t>Using chat feature, add in resources you would like to have. </a:t>
            </a:r>
            <a:endParaRPr/>
          </a:p>
        </p:txBody>
      </p:sp>
      <p:sp>
        <p:nvSpPr>
          <p:cNvPr id="241" name="Google Shape;241;g3e17381d7f_0_43: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21</a:t>
            </a:fld>
            <a:endParaRPr/>
          </a:p>
        </p:txBody>
      </p:sp>
    </p:spTree>
    <p:extLst>
      <p:ext uri="{BB962C8B-B14F-4D97-AF65-F5344CB8AC3E}">
        <p14:creationId xmlns:p14="http://schemas.microsoft.com/office/powerpoint/2010/main" val="3086510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e17381d7f_0_26: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Google Shape;247;g3e17381d7f_0_2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248" name="Google Shape;248;g3e17381d7f_0_26: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22</a:t>
            </a:fld>
            <a:endParaRPr/>
          </a:p>
        </p:txBody>
      </p:sp>
    </p:spTree>
    <p:extLst>
      <p:ext uri="{BB962C8B-B14F-4D97-AF65-F5344CB8AC3E}">
        <p14:creationId xmlns:p14="http://schemas.microsoft.com/office/powerpoint/2010/main" val="3544303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e17381d7f_0_258: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Google Shape;253;g3e17381d7f_0_25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254" name="Google Shape;254;g3e17381d7f_0_258: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23</a:t>
            </a:fld>
            <a:endParaRPr/>
          </a:p>
        </p:txBody>
      </p:sp>
    </p:spTree>
    <p:extLst>
      <p:ext uri="{BB962C8B-B14F-4D97-AF65-F5344CB8AC3E}">
        <p14:creationId xmlns:p14="http://schemas.microsoft.com/office/powerpoint/2010/main" val="27738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8fcdbf7b7_0_12: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Google Shape;126;g28fcdbf7b7_0_1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127" name="Google Shape;127;g28fcdbf7b7_0_12: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3</a:t>
            </a:fld>
            <a:endParaRPr/>
          </a:p>
        </p:txBody>
      </p:sp>
    </p:spTree>
    <p:extLst>
      <p:ext uri="{BB962C8B-B14F-4D97-AF65-F5344CB8AC3E}">
        <p14:creationId xmlns:p14="http://schemas.microsoft.com/office/powerpoint/2010/main" val="156316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c25bbd027_0_61: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Google Shape;132;g2c25bbd027_0_6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133" name="Google Shape;133;g2c25bbd027_0_61: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4</a:t>
            </a:fld>
            <a:endParaRPr/>
          </a:p>
        </p:txBody>
      </p:sp>
    </p:spTree>
    <p:extLst>
      <p:ext uri="{BB962C8B-B14F-4D97-AF65-F5344CB8AC3E}">
        <p14:creationId xmlns:p14="http://schemas.microsoft.com/office/powerpoint/2010/main" val="124279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e17381d7f_0_6: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Google Shape;138;g3e17381d7f_0_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139" name="Google Shape;139;g3e17381d7f_0_6: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5</a:t>
            </a:fld>
            <a:endParaRPr/>
          </a:p>
        </p:txBody>
      </p:sp>
    </p:spTree>
    <p:extLst>
      <p:ext uri="{BB962C8B-B14F-4D97-AF65-F5344CB8AC3E}">
        <p14:creationId xmlns:p14="http://schemas.microsoft.com/office/powerpoint/2010/main" val="3887635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8fcdbf7b7_0_20: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Google Shape;144;g28fcdbf7b7_0_2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145" name="Google Shape;145;g28fcdbf7b7_0_20: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6</a:t>
            </a:fld>
            <a:endParaRPr/>
          </a:p>
        </p:txBody>
      </p:sp>
    </p:spTree>
    <p:extLst>
      <p:ext uri="{BB962C8B-B14F-4D97-AF65-F5344CB8AC3E}">
        <p14:creationId xmlns:p14="http://schemas.microsoft.com/office/powerpoint/2010/main" val="252222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e17381d7f_0_86: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Google Shape;152;g3e17381d7f_0_8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153" name="Google Shape;153;g3e17381d7f_0_86: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7</a:t>
            </a:fld>
            <a:endParaRPr/>
          </a:p>
        </p:txBody>
      </p:sp>
    </p:spTree>
    <p:extLst>
      <p:ext uri="{BB962C8B-B14F-4D97-AF65-F5344CB8AC3E}">
        <p14:creationId xmlns:p14="http://schemas.microsoft.com/office/powerpoint/2010/main" val="163558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e17381d7f_0_266: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Google Shape;159;g3e17381d7f_0_26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160" name="Google Shape;160;g3e17381d7f_0_266: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8</a:t>
            </a:fld>
            <a:endParaRPr/>
          </a:p>
        </p:txBody>
      </p:sp>
    </p:spTree>
    <p:extLst>
      <p:ext uri="{BB962C8B-B14F-4D97-AF65-F5344CB8AC3E}">
        <p14:creationId xmlns:p14="http://schemas.microsoft.com/office/powerpoint/2010/main" val="1266855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e17381d7f_0_0:notes"/>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Google Shape;167;g3e17381d7f_0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168" name="Google Shape;168;g3e17381d7f_0_0: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fld id="{00000000-1234-1234-1234-123412341234}" type="slidenum">
              <a:rPr lang="en-US"/>
              <a:pPr/>
              <a:t>9</a:t>
            </a:fld>
            <a:endParaRPr/>
          </a:p>
        </p:txBody>
      </p:sp>
    </p:spTree>
    <p:extLst>
      <p:ext uri="{BB962C8B-B14F-4D97-AF65-F5344CB8AC3E}">
        <p14:creationId xmlns:p14="http://schemas.microsoft.com/office/powerpoint/2010/main" val="1730480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685800" y="2057401"/>
            <a:ext cx="7886700" cy="1222772"/>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12" name="Google Shape;12;p2"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3" name="Google Shape;13;p2"/>
          <p:cNvSpPr txBox="1">
            <a:spLocks noGrp="1"/>
          </p:cNvSpPr>
          <p:nvPr>
            <p:ph type="title" idx="2"/>
          </p:nvPr>
        </p:nvSpPr>
        <p:spPr>
          <a:xfrm>
            <a:off x="827575" y="1699350"/>
            <a:ext cx="7530300" cy="1744800"/>
          </a:xfrm>
          <a:prstGeom prst="rect">
            <a:avLst/>
          </a:prstGeom>
          <a:noFill/>
          <a:ln>
            <a:noFill/>
          </a:ln>
        </p:spPr>
        <p:txBody>
          <a:bodyPr spcFirstLastPara="1" wrap="square" lIns="91425" tIns="91425" rIns="91425" bIns="91425" anchor="ctr" anchorCtr="0"/>
          <a:lstStyle>
            <a:lvl1pPr lvl="0" algn="ctr">
              <a:spcBef>
                <a:spcPts val="0"/>
              </a:spcBef>
              <a:spcAft>
                <a:spcPts val="0"/>
              </a:spcAft>
              <a:buNone/>
              <a:defRPr sz="2800">
                <a:solidFill>
                  <a:srgbClr val="434343"/>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7"/>
        <p:cNvGrpSpPr/>
        <p:nvPr/>
      </p:nvGrpSpPr>
      <p:grpSpPr>
        <a:xfrm>
          <a:off x="0" y="0"/>
          <a:ext cx="0" cy="0"/>
          <a:chOff x="0" y="0"/>
          <a:chExt cx="0" cy="0"/>
        </a:xfrm>
      </p:grpSpPr>
      <p:sp>
        <p:nvSpPr>
          <p:cNvPr id="68" name="Google Shape;68;p12"/>
          <p:cNvSpPr/>
          <p:nvPr/>
        </p:nvSpPr>
        <p:spPr>
          <a:xfrm>
            <a:off x="0" y="4818459"/>
            <a:ext cx="9144000" cy="325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12"/>
          <p:cNvSpPr txBox="1">
            <a:spLocks noGrp="1"/>
          </p:cNvSpPr>
          <p:nvPr>
            <p:ph type="title"/>
          </p:nvPr>
        </p:nvSpPr>
        <p:spPr>
          <a:xfrm>
            <a:off x="317500" y="216695"/>
            <a:ext cx="8470800" cy="7740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2"/>
          <p:cNvSpPr txBox="1">
            <a:spLocks noGrp="1"/>
          </p:cNvSpPr>
          <p:nvPr>
            <p:ph type="sldNum" idx="12"/>
          </p:nvPr>
        </p:nvSpPr>
        <p:spPr>
          <a:xfrm>
            <a:off x="8496300" y="4843463"/>
            <a:ext cx="565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71" name="Google Shape;71;p12"/>
          <p:cNvSpPr txBox="1">
            <a:spLocks noGrp="1"/>
          </p:cNvSpPr>
          <p:nvPr>
            <p:ph type="body" idx="1"/>
          </p:nvPr>
        </p:nvSpPr>
        <p:spPr>
          <a:xfrm>
            <a:off x="317500" y="1171575"/>
            <a:ext cx="8470800" cy="33339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2"/>
        <p:cNvGrpSpPr/>
        <p:nvPr/>
      </p:nvGrpSpPr>
      <p:grpSpPr>
        <a:xfrm>
          <a:off x="0" y="0"/>
          <a:ext cx="0" cy="0"/>
          <a:chOff x="0" y="0"/>
          <a:chExt cx="0" cy="0"/>
        </a:xfrm>
      </p:grpSpPr>
      <p:sp>
        <p:nvSpPr>
          <p:cNvPr id="73" name="Google Shape;73;p13"/>
          <p:cNvSpPr/>
          <p:nvPr/>
        </p:nvSpPr>
        <p:spPr>
          <a:xfrm>
            <a:off x="0" y="4818459"/>
            <a:ext cx="9144000" cy="325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13"/>
          <p:cNvSpPr txBox="1">
            <a:spLocks noGrp="1"/>
          </p:cNvSpPr>
          <p:nvPr>
            <p:ph type="title"/>
          </p:nvPr>
        </p:nvSpPr>
        <p:spPr>
          <a:xfrm>
            <a:off x="317500" y="216695"/>
            <a:ext cx="8470800" cy="7740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5" name="Google Shape;75;p13"/>
          <p:cNvSpPr txBox="1">
            <a:spLocks noGrp="1"/>
          </p:cNvSpPr>
          <p:nvPr>
            <p:ph type="sldNum" idx="12"/>
          </p:nvPr>
        </p:nvSpPr>
        <p:spPr>
          <a:xfrm>
            <a:off x="8496300" y="4843463"/>
            <a:ext cx="565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76" name="Google Shape;76;p13"/>
          <p:cNvSpPr txBox="1">
            <a:spLocks noGrp="1"/>
          </p:cNvSpPr>
          <p:nvPr>
            <p:ph type="body" idx="1"/>
          </p:nvPr>
        </p:nvSpPr>
        <p:spPr>
          <a:xfrm>
            <a:off x="317500" y="1171575"/>
            <a:ext cx="8470800" cy="33339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7"/>
        <p:cNvGrpSpPr/>
        <p:nvPr/>
      </p:nvGrpSpPr>
      <p:grpSpPr>
        <a:xfrm>
          <a:off x="0" y="0"/>
          <a:ext cx="0" cy="0"/>
          <a:chOff x="0" y="0"/>
          <a:chExt cx="0" cy="0"/>
        </a:xfrm>
      </p:grpSpPr>
      <p:sp>
        <p:nvSpPr>
          <p:cNvPr id="78" name="Google Shape;78;p14"/>
          <p:cNvSpPr/>
          <p:nvPr/>
        </p:nvSpPr>
        <p:spPr>
          <a:xfrm>
            <a:off x="0" y="4818459"/>
            <a:ext cx="9144000" cy="325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14"/>
          <p:cNvSpPr txBox="1">
            <a:spLocks noGrp="1"/>
          </p:cNvSpPr>
          <p:nvPr>
            <p:ph type="title"/>
          </p:nvPr>
        </p:nvSpPr>
        <p:spPr>
          <a:xfrm>
            <a:off x="317500" y="216695"/>
            <a:ext cx="8470800" cy="7740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 name="Google Shape;80;p14"/>
          <p:cNvSpPr txBox="1">
            <a:spLocks noGrp="1"/>
          </p:cNvSpPr>
          <p:nvPr>
            <p:ph type="sldNum" idx="12"/>
          </p:nvPr>
        </p:nvSpPr>
        <p:spPr>
          <a:xfrm>
            <a:off x="8496300" y="4843463"/>
            <a:ext cx="565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81" name="Google Shape;81;p14"/>
          <p:cNvSpPr txBox="1">
            <a:spLocks noGrp="1"/>
          </p:cNvSpPr>
          <p:nvPr>
            <p:ph type="body" idx="1"/>
          </p:nvPr>
        </p:nvSpPr>
        <p:spPr>
          <a:xfrm>
            <a:off x="317500" y="1171575"/>
            <a:ext cx="8470800" cy="33339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82"/>
        <p:cNvGrpSpPr/>
        <p:nvPr/>
      </p:nvGrpSpPr>
      <p:grpSpPr>
        <a:xfrm>
          <a:off x="0" y="0"/>
          <a:ext cx="0" cy="0"/>
          <a:chOff x="0" y="0"/>
          <a:chExt cx="0" cy="0"/>
        </a:xfrm>
      </p:grpSpPr>
      <p:sp>
        <p:nvSpPr>
          <p:cNvPr id="83" name="Google Shape;83;p15"/>
          <p:cNvSpPr/>
          <p:nvPr/>
        </p:nvSpPr>
        <p:spPr>
          <a:xfrm>
            <a:off x="0" y="4818459"/>
            <a:ext cx="9144000" cy="325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15"/>
          <p:cNvSpPr txBox="1">
            <a:spLocks noGrp="1"/>
          </p:cNvSpPr>
          <p:nvPr>
            <p:ph type="title"/>
          </p:nvPr>
        </p:nvSpPr>
        <p:spPr>
          <a:xfrm>
            <a:off x="317500" y="216695"/>
            <a:ext cx="8470800" cy="7740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5" name="Google Shape;85;p15"/>
          <p:cNvSpPr txBox="1">
            <a:spLocks noGrp="1"/>
          </p:cNvSpPr>
          <p:nvPr>
            <p:ph type="sldNum" idx="12"/>
          </p:nvPr>
        </p:nvSpPr>
        <p:spPr>
          <a:xfrm>
            <a:off x="8496300" y="4843463"/>
            <a:ext cx="565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86" name="Google Shape;86;p15"/>
          <p:cNvSpPr txBox="1">
            <a:spLocks noGrp="1"/>
          </p:cNvSpPr>
          <p:nvPr>
            <p:ph type="body" idx="1"/>
          </p:nvPr>
        </p:nvSpPr>
        <p:spPr>
          <a:xfrm>
            <a:off x="317500" y="1171575"/>
            <a:ext cx="8470800" cy="33339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7"/>
        <p:cNvGrpSpPr/>
        <p:nvPr/>
      </p:nvGrpSpPr>
      <p:grpSpPr>
        <a:xfrm>
          <a:off x="0" y="0"/>
          <a:ext cx="0" cy="0"/>
          <a:chOff x="0" y="0"/>
          <a:chExt cx="0" cy="0"/>
        </a:xfrm>
      </p:grpSpPr>
      <p:sp>
        <p:nvSpPr>
          <p:cNvPr id="88" name="Google Shape;88;p16"/>
          <p:cNvSpPr/>
          <p:nvPr/>
        </p:nvSpPr>
        <p:spPr>
          <a:xfrm>
            <a:off x="0" y="4818459"/>
            <a:ext cx="9144000" cy="325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16"/>
          <p:cNvSpPr txBox="1">
            <a:spLocks noGrp="1"/>
          </p:cNvSpPr>
          <p:nvPr>
            <p:ph type="title"/>
          </p:nvPr>
        </p:nvSpPr>
        <p:spPr>
          <a:xfrm>
            <a:off x="317500" y="216695"/>
            <a:ext cx="8470800" cy="7740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0" name="Google Shape;90;p16"/>
          <p:cNvSpPr txBox="1">
            <a:spLocks noGrp="1"/>
          </p:cNvSpPr>
          <p:nvPr>
            <p:ph type="sldNum" idx="12"/>
          </p:nvPr>
        </p:nvSpPr>
        <p:spPr>
          <a:xfrm>
            <a:off x="8496300" y="4843463"/>
            <a:ext cx="565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91" name="Google Shape;91;p16"/>
          <p:cNvSpPr txBox="1">
            <a:spLocks noGrp="1"/>
          </p:cNvSpPr>
          <p:nvPr>
            <p:ph type="body" idx="1"/>
          </p:nvPr>
        </p:nvSpPr>
        <p:spPr>
          <a:xfrm>
            <a:off x="317500" y="1171575"/>
            <a:ext cx="8470800" cy="33339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92"/>
        <p:cNvGrpSpPr/>
        <p:nvPr/>
      </p:nvGrpSpPr>
      <p:grpSpPr>
        <a:xfrm>
          <a:off x="0" y="0"/>
          <a:ext cx="0" cy="0"/>
          <a:chOff x="0" y="0"/>
          <a:chExt cx="0" cy="0"/>
        </a:xfrm>
      </p:grpSpPr>
      <p:sp>
        <p:nvSpPr>
          <p:cNvPr id="93" name="Google Shape;93;p17"/>
          <p:cNvSpPr/>
          <p:nvPr/>
        </p:nvSpPr>
        <p:spPr>
          <a:xfrm>
            <a:off x="0" y="4818459"/>
            <a:ext cx="9144000" cy="325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17"/>
          <p:cNvSpPr txBox="1">
            <a:spLocks noGrp="1"/>
          </p:cNvSpPr>
          <p:nvPr>
            <p:ph type="title"/>
          </p:nvPr>
        </p:nvSpPr>
        <p:spPr>
          <a:xfrm>
            <a:off x="317500" y="216695"/>
            <a:ext cx="8470800" cy="7740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5" name="Google Shape;95;p17"/>
          <p:cNvSpPr txBox="1">
            <a:spLocks noGrp="1"/>
          </p:cNvSpPr>
          <p:nvPr>
            <p:ph type="sldNum" idx="12"/>
          </p:nvPr>
        </p:nvSpPr>
        <p:spPr>
          <a:xfrm>
            <a:off x="8496300" y="4843463"/>
            <a:ext cx="565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96" name="Google Shape;96;p17"/>
          <p:cNvSpPr txBox="1">
            <a:spLocks noGrp="1"/>
          </p:cNvSpPr>
          <p:nvPr>
            <p:ph type="body" idx="1"/>
          </p:nvPr>
        </p:nvSpPr>
        <p:spPr>
          <a:xfrm>
            <a:off x="317500" y="1171575"/>
            <a:ext cx="8470800" cy="33339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97"/>
        <p:cNvGrpSpPr/>
        <p:nvPr/>
      </p:nvGrpSpPr>
      <p:grpSpPr>
        <a:xfrm>
          <a:off x="0" y="0"/>
          <a:ext cx="0" cy="0"/>
          <a:chOff x="0" y="0"/>
          <a:chExt cx="0" cy="0"/>
        </a:xfrm>
      </p:grpSpPr>
      <p:sp>
        <p:nvSpPr>
          <p:cNvPr id="98" name="Google Shape;98;p18"/>
          <p:cNvSpPr/>
          <p:nvPr/>
        </p:nvSpPr>
        <p:spPr>
          <a:xfrm>
            <a:off x="0" y="4818459"/>
            <a:ext cx="9144000" cy="325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8"/>
          <p:cNvSpPr txBox="1">
            <a:spLocks noGrp="1"/>
          </p:cNvSpPr>
          <p:nvPr>
            <p:ph type="title"/>
          </p:nvPr>
        </p:nvSpPr>
        <p:spPr>
          <a:xfrm>
            <a:off x="317500" y="216695"/>
            <a:ext cx="8470800" cy="7740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0" name="Google Shape;100;p18"/>
          <p:cNvSpPr txBox="1">
            <a:spLocks noGrp="1"/>
          </p:cNvSpPr>
          <p:nvPr>
            <p:ph type="sldNum" idx="12"/>
          </p:nvPr>
        </p:nvSpPr>
        <p:spPr>
          <a:xfrm>
            <a:off x="8496300" y="4843463"/>
            <a:ext cx="565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01" name="Google Shape;101;p18"/>
          <p:cNvSpPr txBox="1">
            <a:spLocks noGrp="1"/>
          </p:cNvSpPr>
          <p:nvPr>
            <p:ph type="body" idx="1"/>
          </p:nvPr>
        </p:nvSpPr>
        <p:spPr>
          <a:xfrm>
            <a:off x="317500" y="1171575"/>
            <a:ext cx="8470800" cy="33339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02"/>
        <p:cNvGrpSpPr/>
        <p:nvPr/>
      </p:nvGrpSpPr>
      <p:grpSpPr>
        <a:xfrm>
          <a:off x="0" y="0"/>
          <a:ext cx="0" cy="0"/>
          <a:chOff x="0" y="0"/>
          <a:chExt cx="0" cy="0"/>
        </a:xfrm>
      </p:grpSpPr>
      <p:sp>
        <p:nvSpPr>
          <p:cNvPr id="103" name="Google Shape;103;p19"/>
          <p:cNvSpPr/>
          <p:nvPr/>
        </p:nvSpPr>
        <p:spPr>
          <a:xfrm>
            <a:off x="0" y="4818459"/>
            <a:ext cx="9144000" cy="325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9"/>
          <p:cNvSpPr txBox="1">
            <a:spLocks noGrp="1"/>
          </p:cNvSpPr>
          <p:nvPr>
            <p:ph type="title"/>
          </p:nvPr>
        </p:nvSpPr>
        <p:spPr>
          <a:xfrm>
            <a:off x="317500" y="216695"/>
            <a:ext cx="8470800" cy="7740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5" name="Google Shape;105;p19"/>
          <p:cNvSpPr txBox="1">
            <a:spLocks noGrp="1"/>
          </p:cNvSpPr>
          <p:nvPr>
            <p:ph type="sldNum" idx="12"/>
          </p:nvPr>
        </p:nvSpPr>
        <p:spPr>
          <a:xfrm>
            <a:off x="8496300" y="4843463"/>
            <a:ext cx="565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06" name="Google Shape;106;p19"/>
          <p:cNvSpPr txBox="1">
            <a:spLocks noGrp="1"/>
          </p:cNvSpPr>
          <p:nvPr>
            <p:ph type="body" idx="1"/>
          </p:nvPr>
        </p:nvSpPr>
        <p:spPr>
          <a:xfrm>
            <a:off x="317500" y="1171575"/>
            <a:ext cx="8470800" cy="33339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7"/>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8"/>
        <p:cNvGrpSpPr/>
        <p:nvPr/>
      </p:nvGrpSpPr>
      <p:grpSpPr>
        <a:xfrm>
          <a:off x="0" y="0"/>
          <a:ext cx="0" cy="0"/>
          <a:chOff x="0" y="0"/>
          <a:chExt cx="0" cy="0"/>
        </a:xfrm>
      </p:grpSpPr>
      <p:sp>
        <p:nvSpPr>
          <p:cNvPr id="109" name="Google Shape;109;p21"/>
          <p:cNvSpPr txBox="1">
            <a:spLocks noGrp="1"/>
          </p:cNvSpPr>
          <p:nvPr>
            <p:ph type="sldNum" idx="12"/>
          </p:nvPr>
        </p:nvSpPr>
        <p:spPr>
          <a:xfrm>
            <a:off x="8445500" y="4786313"/>
            <a:ext cx="565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200"/>
              <a:buFont typeface="Arial"/>
              <a:buNone/>
              <a:defRPr sz="1200" b="0" i="0">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10" name="Google Shape;110;p21"/>
          <p:cNvSpPr txBox="1">
            <a:spLocks noGrp="1"/>
          </p:cNvSpPr>
          <p:nvPr>
            <p:ph type="title"/>
          </p:nvPr>
        </p:nvSpPr>
        <p:spPr>
          <a:xfrm>
            <a:off x="336550" y="451247"/>
            <a:ext cx="3968700" cy="1653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16" name="Google Shape;16;p3"/>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7" name="Google Shape;17;p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Google Shape;18;p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20" name="Google Shape;20;p3"/>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3" name="Google Shape;23;p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25" name="Google Shape;25;p4"/>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 name="Google Shape;26;p4"/>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7" name="Google Shape;27;p4"/>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8" name="Google Shape;28;p4"/>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9" name="Google Shape;29;p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32" name="Google Shape;32;p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34" name="Google Shape;34;p5"/>
          <p:cNvSpPr txBox="1">
            <a:spLocks noGrp="1"/>
          </p:cNvSpPr>
          <p:nvPr>
            <p:ph type="body" idx="2"/>
          </p:nvPr>
        </p:nvSpPr>
        <p:spPr>
          <a:xfrm>
            <a:off x="6020425" y="1200150"/>
            <a:ext cx="2952125" cy="3314700"/>
          </a:xfrm>
          <a:prstGeom prst="rect">
            <a:avLst/>
          </a:prstGeom>
          <a:solidFill>
            <a:schemeClr val="accent1"/>
          </a:solidFill>
          <a:ln>
            <a:noFill/>
          </a:ln>
          <a:effectLst>
            <a:outerShdw blurRad="63500" sx="102000" sy="102000" algn="ctr" rotWithShape="0">
              <a:srgbClr val="000000">
                <a:alpha val="2745"/>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 name="Google Shape;35;p5"/>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6" name="Google Shape;36;p5"/>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7" name="Google Shape;37;p5"/>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38" name="Google Shape;38;p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39"/>
        <p:cNvGrpSpPr/>
        <p:nvPr/>
      </p:nvGrpSpPr>
      <p:grpSpPr>
        <a:xfrm>
          <a:off x="0" y="0"/>
          <a:ext cx="0" cy="0"/>
          <a:chOff x="0" y="0"/>
          <a:chExt cx="0" cy="0"/>
        </a:xfrm>
      </p:grpSpPr>
      <p:pic>
        <p:nvPicPr>
          <p:cNvPr id="40" name="Google Shape;40;p6"/>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41" name="Google Shape;41;p6"/>
          <p:cNvPicPr preferRelativeResize="0"/>
          <p:nvPr/>
        </p:nvPicPr>
        <p:blipFill rotWithShape="1">
          <a:blip r:embed="rId3">
            <a:alphaModFix/>
          </a:blip>
          <a:srcRect l="29372" r="1943"/>
          <a:stretch/>
        </p:blipFill>
        <p:spPr>
          <a:xfrm>
            <a:off x="2857500" y="678942"/>
            <a:ext cx="5960974" cy="463942"/>
          </a:xfrm>
          <a:prstGeom prst="rect">
            <a:avLst/>
          </a:prstGeom>
          <a:noFill/>
          <a:ln>
            <a:noFill/>
          </a:ln>
        </p:spPr>
      </p:pic>
      <p:sp>
        <p:nvSpPr>
          <p:cNvPr id="42" name="Google Shape;42;p6"/>
          <p:cNvSpPr txBox="1">
            <a:spLocks noGrp="1"/>
          </p:cNvSpPr>
          <p:nvPr>
            <p:ph type="body" idx="1"/>
          </p:nvPr>
        </p:nvSpPr>
        <p:spPr>
          <a:xfrm>
            <a:off x="2762250" y="1143000"/>
            <a:ext cx="622935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44" name="Google Shape;44;p6"/>
          <p:cNvSpPr txBox="1">
            <a:spLocks noGrp="1"/>
          </p:cNvSpPr>
          <p:nvPr>
            <p:ph type="body" idx="2"/>
          </p:nvPr>
        </p:nvSpPr>
        <p:spPr>
          <a:xfrm>
            <a:off x="190500" y="171450"/>
            <a:ext cx="2400300" cy="48006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46"/>
        <p:cNvGrpSpPr/>
        <p:nvPr/>
      </p:nvGrpSpPr>
      <p:grpSpPr>
        <a:xfrm>
          <a:off x="0" y="0"/>
          <a:ext cx="0" cy="0"/>
          <a:chOff x="0" y="0"/>
          <a:chExt cx="0" cy="0"/>
        </a:xfrm>
      </p:grpSpPr>
      <p:pic>
        <p:nvPicPr>
          <p:cNvPr id="47" name="Google Shape;47;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48" name="Google Shape;48;p7"/>
          <p:cNvSpPr txBox="1">
            <a:spLocks noGrp="1"/>
          </p:cNvSpPr>
          <p:nvPr>
            <p:ph type="title"/>
          </p:nvPr>
        </p:nvSpPr>
        <p:spPr>
          <a:xfrm>
            <a:off x="0" y="1600200"/>
            <a:ext cx="9144000" cy="1657350"/>
          </a:xfrm>
          <a:prstGeom prst="rect">
            <a:avLst/>
          </a:prstGeom>
          <a:solidFill>
            <a:schemeClr val="lt1">
              <a:alpha val="49803"/>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49"/>
        <p:cNvGrpSpPr/>
        <p:nvPr/>
      </p:nvGrpSpPr>
      <p:grpSpPr>
        <a:xfrm>
          <a:off x="0" y="0"/>
          <a:ext cx="0" cy="0"/>
          <a:chOff x="0" y="0"/>
          <a:chExt cx="0" cy="0"/>
        </a:xfrm>
      </p:grpSpPr>
      <p:pic>
        <p:nvPicPr>
          <p:cNvPr id="50" name="Google Shape;50;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 name="Google Shape;51;p8"/>
          <p:cNvSpPr txBox="1">
            <a:spLocks noGrp="1"/>
          </p:cNvSpPr>
          <p:nvPr>
            <p:ph type="body" idx="1"/>
          </p:nvPr>
        </p:nvSpPr>
        <p:spPr>
          <a:xfrm>
            <a:off x="400050" y="1200150"/>
            <a:ext cx="8343900" cy="35433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0" name="Google Shape;60;p1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61" name="Google Shape;61;p10"/>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2"/>
        <p:cNvGrpSpPr/>
        <p:nvPr/>
      </p:nvGrpSpPr>
      <p:grpSpPr>
        <a:xfrm>
          <a:off x="0" y="0"/>
          <a:ext cx="0" cy="0"/>
          <a:chOff x="0" y="0"/>
          <a:chExt cx="0" cy="0"/>
        </a:xfrm>
      </p:grpSpPr>
      <p:sp>
        <p:nvSpPr>
          <p:cNvPr id="63" name="Google Shape;63;p11"/>
          <p:cNvSpPr/>
          <p:nvPr/>
        </p:nvSpPr>
        <p:spPr>
          <a:xfrm>
            <a:off x="0" y="4818459"/>
            <a:ext cx="9144000" cy="325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11"/>
          <p:cNvSpPr txBox="1">
            <a:spLocks noGrp="1"/>
          </p:cNvSpPr>
          <p:nvPr>
            <p:ph type="title"/>
          </p:nvPr>
        </p:nvSpPr>
        <p:spPr>
          <a:xfrm>
            <a:off x="317500" y="216695"/>
            <a:ext cx="8470800" cy="7740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5" name="Google Shape;65;p11"/>
          <p:cNvSpPr txBox="1">
            <a:spLocks noGrp="1"/>
          </p:cNvSpPr>
          <p:nvPr>
            <p:ph type="sldNum" idx="12"/>
          </p:nvPr>
        </p:nvSpPr>
        <p:spPr>
          <a:xfrm>
            <a:off x="8496300" y="4843463"/>
            <a:ext cx="565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66" name="Google Shape;66;p11"/>
          <p:cNvSpPr txBox="1">
            <a:spLocks noGrp="1"/>
          </p:cNvSpPr>
          <p:nvPr>
            <p:ph type="body" idx="1"/>
          </p:nvPr>
        </p:nvSpPr>
        <p:spPr>
          <a:xfrm>
            <a:off x="317500" y="1171575"/>
            <a:ext cx="8470800" cy="33339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8.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54" name="Google Shape;54;p9" descr="Louisiana Believes (PPT Footer)_Footer.png"/>
          <p:cNvPicPr preferRelativeResize="0"/>
          <p:nvPr/>
        </p:nvPicPr>
        <p:blipFill rotWithShape="1">
          <a:blip r:embed="rId14">
            <a:alphaModFix/>
          </a:blip>
          <a:srcRect/>
          <a:stretch/>
        </p:blipFill>
        <p:spPr>
          <a:xfrm>
            <a:off x="0" y="4740749"/>
            <a:ext cx="6857999" cy="418338"/>
          </a:xfrm>
          <a:prstGeom prst="rect">
            <a:avLst/>
          </a:prstGeom>
          <a:noFill/>
          <a:ln>
            <a:noFill/>
          </a:ln>
        </p:spPr>
      </p:pic>
      <p:pic>
        <p:nvPicPr>
          <p:cNvPr id="55" name="Google Shape;55;p9"/>
          <p:cNvPicPr preferRelativeResize="0"/>
          <p:nvPr/>
        </p:nvPicPr>
        <p:blipFill rotWithShape="1">
          <a:blip r:embed="rId15">
            <a:alphaModFix/>
          </a:blip>
          <a:srcRect/>
          <a:stretch/>
        </p:blipFill>
        <p:spPr>
          <a:xfrm>
            <a:off x="0" y="0"/>
            <a:ext cx="9143998" cy="1028700"/>
          </a:xfrm>
          <a:prstGeom prst="rect">
            <a:avLst/>
          </a:prstGeom>
          <a:noFill/>
          <a:ln>
            <a:noFill/>
          </a:ln>
        </p:spPr>
      </p:pic>
      <p:sp>
        <p:nvSpPr>
          <p:cNvPr id="56" name="Google Shape;56;p9"/>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legis.la.gov/legis/ViewDocument.aspx?d=110275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ouisianabelieves.com/docs/default-source/teacher-toolbox-resources/educator-resource-guide.pdf?sfvrsn=2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louisianabelieves.com/resources/library/family-support-toolbox-library"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louisianabelieves.com/docs/default-source/teacher-toolbox-resources/back-to-school-night-presentation.pptx?sfvrsn=1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ouisianabelieves.com/docs/default-source/teacher-toolbox-resources/educator-resource-guide.pdf?sfvrsn=2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idx="2"/>
          </p:nvPr>
        </p:nvSpPr>
        <p:spPr>
          <a:xfrm>
            <a:off x="827575" y="1699350"/>
            <a:ext cx="7530300" cy="1744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latin typeface="Calibri" panose="020F0502020204030204" pitchFamily="34" charset="0"/>
              </a:rPr>
              <a:t>Family Engagement Coordinator Meeting</a:t>
            </a:r>
            <a:endParaRPr dirty="0">
              <a:latin typeface="Calibri" panose="020F0502020204030204" pitchFamily="34" charset="0"/>
            </a:endParaRPr>
          </a:p>
          <a:p>
            <a:pPr marL="0" lvl="0" indent="0">
              <a:spcBef>
                <a:spcPts val="0"/>
              </a:spcBef>
              <a:spcAft>
                <a:spcPts val="0"/>
              </a:spcAft>
              <a:buNone/>
            </a:pPr>
            <a:r>
              <a:rPr lang="en-US" sz="2400" dirty="0">
                <a:latin typeface="Calibri" panose="020F0502020204030204" pitchFamily="34" charset="0"/>
              </a:rPr>
              <a:t>July 25, 2018</a:t>
            </a:r>
            <a:endParaRPr sz="24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New Family-Focused Legislation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Louisiana Parents’ Bill of Rights</a:t>
            </a:r>
            <a:endParaRPr/>
          </a:p>
        </p:txBody>
      </p:sp>
      <p:sp>
        <p:nvSpPr>
          <p:cNvPr id="184" name="Google Shape;184;p32"/>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sz="1800" b="1" u="sng">
                <a:solidFill>
                  <a:srgbClr val="1155CC"/>
                </a:solidFill>
                <a:hlinkClick r:id="rId3"/>
              </a:rPr>
              <a:t>Act 547</a:t>
            </a:r>
            <a:r>
              <a:rPr lang="en-US" sz="1800" b="1">
                <a:solidFill>
                  <a:srgbClr val="000000"/>
                </a:solidFill>
              </a:rPr>
              <a:t> </a:t>
            </a:r>
            <a:r>
              <a:rPr lang="en-US" sz="1800">
                <a:solidFill>
                  <a:srgbClr val="000000"/>
                </a:solidFill>
              </a:rPr>
              <a:t>of the 2018 Legislative Session expands the Louisiana Parents’ Bill of Rights for public schools, which affirms parents’ rights in the following new ways:</a:t>
            </a: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r>
              <a:rPr lang="en-US" sz="1800">
                <a:solidFill>
                  <a:srgbClr val="000000"/>
                </a:solidFill>
              </a:rPr>
              <a:t>Parents have the right to:</a:t>
            </a:r>
            <a:endParaRPr sz="1000">
              <a:solidFill>
                <a:srgbClr val="000000"/>
              </a:solidFill>
            </a:endParaRPr>
          </a:p>
          <a:p>
            <a:pPr marL="685800" lvl="0" indent="-342900" rtl="0">
              <a:lnSpc>
                <a:spcPct val="100000"/>
              </a:lnSpc>
              <a:spcBef>
                <a:spcPts val="0"/>
              </a:spcBef>
              <a:spcAft>
                <a:spcPts val="0"/>
              </a:spcAft>
              <a:buClr>
                <a:srgbClr val="000000"/>
              </a:buClr>
              <a:buSzPts val="1800"/>
              <a:buFont typeface="Noto Sans Symbols"/>
              <a:buChar char="●"/>
            </a:pPr>
            <a:r>
              <a:rPr lang="en-US" sz="1800">
                <a:solidFill>
                  <a:srgbClr val="000000"/>
                </a:solidFill>
              </a:rPr>
              <a:t>receive a child’s education records within 10 business days of the parent’s request;</a:t>
            </a:r>
            <a:endParaRPr sz="1800">
              <a:solidFill>
                <a:srgbClr val="000000"/>
              </a:solidFill>
            </a:endParaRPr>
          </a:p>
          <a:p>
            <a:pPr marL="685800" lvl="0" indent="-342900" rtl="0">
              <a:lnSpc>
                <a:spcPct val="100000"/>
              </a:lnSpc>
              <a:spcBef>
                <a:spcPts val="0"/>
              </a:spcBef>
              <a:spcAft>
                <a:spcPts val="0"/>
              </a:spcAft>
              <a:buClr>
                <a:srgbClr val="000000"/>
              </a:buClr>
              <a:buSzPts val="1800"/>
              <a:buFont typeface="Noto Sans Symbols"/>
              <a:buChar char="●"/>
            </a:pPr>
            <a:r>
              <a:rPr lang="en-US" sz="1800">
                <a:solidFill>
                  <a:srgbClr val="000000"/>
                </a:solidFill>
              </a:rPr>
              <a:t>access the final school calendar at least 30 days prior to the beginning of the school year;</a:t>
            </a:r>
            <a:endParaRPr sz="1800">
              <a:solidFill>
                <a:srgbClr val="000000"/>
              </a:solidFill>
            </a:endParaRPr>
          </a:p>
          <a:p>
            <a:pPr marL="685800" lvl="0" indent="-342900" rtl="0">
              <a:lnSpc>
                <a:spcPct val="100000"/>
              </a:lnSpc>
              <a:spcBef>
                <a:spcPts val="0"/>
              </a:spcBef>
              <a:spcAft>
                <a:spcPts val="0"/>
              </a:spcAft>
              <a:buClr>
                <a:srgbClr val="000000"/>
              </a:buClr>
              <a:buSzPts val="1800"/>
              <a:buFont typeface="Noto Sans Symbols"/>
              <a:buChar char="●"/>
            </a:pPr>
            <a:r>
              <a:rPr lang="en-US" sz="1800">
                <a:solidFill>
                  <a:srgbClr val="000000"/>
                </a:solidFill>
              </a:rPr>
              <a:t>view a complete listing of all school fees, the purpose of each fee, and how economic hardships can be addressed;</a:t>
            </a:r>
            <a:endParaRPr sz="1800">
              <a:solidFill>
                <a:srgbClr val="000000"/>
              </a:solidFill>
            </a:endParaRPr>
          </a:p>
          <a:p>
            <a:pPr marL="685800" lvl="0" indent="-342900" rtl="0">
              <a:lnSpc>
                <a:spcPct val="100000"/>
              </a:lnSpc>
              <a:spcBef>
                <a:spcPts val="0"/>
              </a:spcBef>
              <a:spcAft>
                <a:spcPts val="0"/>
              </a:spcAft>
              <a:buClr>
                <a:srgbClr val="000000"/>
              </a:buClr>
              <a:buSzPts val="1800"/>
              <a:buFont typeface="Noto Sans Symbols"/>
              <a:buChar char="●"/>
            </a:pPr>
            <a:r>
              <a:rPr lang="en-US" sz="1800">
                <a:solidFill>
                  <a:srgbClr val="000000"/>
                </a:solidFill>
              </a:rPr>
              <a:t>view any school uniform requirements on the school’s website; and</a:t>
            </a:r>
            <a:endParaRPr sz="1800">
              <a:solidFill>
                <a:srgbClr val="000000"/>
              </a:solidFill>
            </a:endParaRPr>
          </a:p>
          <a:p>
            <a:pPr marL="685800" lvl="0" indent="-342900" rtl="0">
              <a:lnSpc>
                <a:spcPct val="100000"/>
              </a:lnSpc>
              <a:spcBef>
                <a:spcPts val="0"/>
              </a:spcBef>
              <a:spcAft>
                <a:spcPts val="0"/>
              </a:spcAft>
              <a:buClr>
                <a:srgbClr val="000000"/>
              </a:buClr>
              <a:buSzPts val="1800"/>
              <a:buFont typeface="Noto Sans Symbols"/>
              <a:buChar char="●"/>
            </a:pPr>
            <a:r>
              <a:rPr lang="en-US" sz="1800">
                <a:solidFill>
                  <a:srgbClr val="000000"/>
                </a:solidFill>
              </a:rPr>
              <a:t>be informed if their child is at risk of not being promoted to the next grade level.</a:t>
            </a:r>
            <a:endParaRPr sz="1800">
              <a:solidFill>
                <a:srgbClr val="000000"/>
              </a:solidFill>
            </a:endParaRPr>
          </a:p>
          <a:p>
            <a:pPr marL="0" lvl="0" indent="0" rtl="0">
              <a:spcBef>
                <a:spcPts val="75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2762250" y="0"/>
            <a:ext cx="6381600" cy="762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solidFill>
                  <a:srgbClr val="333333"/>
                </a:solidFill>
              </a:rPr>
              <a:t>Additional New Family-Focused Legislation</a:t>
            </a:r>
            <a:endParaRPr/>
          </a:p>
        </p:txBody>
      </p:sp>
      <p:sp>
        <p:nvSpPr>
          <p:cNvPr id="191" name="Google Shape;191;p33"/>
          <p:cNvSpPr txBox="1">
            <a:spLocks noGrp="1"/>
          </p:cNvSpPr>
          <p:nvPr>
            <p:ph type="body" idx="1"/>
          </p:nvPr>
        </p:nvSpPr>
        <p:spPr>
          <a:xfrm>
            <a:off x="2939725" y="897475"/>
            <a:ext cx="6044700" cy="40716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US" sz="1800" dirty="0"/>
              <a:t>The 2018 Legislative Session also brought forth several new family-focused pieces of legislation that school systems should be aware of and adhere to.</a:t>
            </a:r>
            <a:endParaRPr sz="1800" dirty="0"/>
          </a:p>
          <a:p>
            <a:pPr marL="0" lvl="0" indent="0" rtl="0">
              <a:spcBef>
                <a:spcPts val="750"/>
              </a:spcBef>
              <a:spcAft>
                <a:spcPts val="0"/>
              </a:spcAft>
              <a:buNone/>
            </a:pPr>
            <a:endParaRPr sz="1000" dirty="0"/>
          </a:p>
          <a:p>
            <a:pPr marL="0" lvl="0" indent="0" rtl="0">
              <a:spcBef>
                <a:spcPts val="750"/>
              </a:spcBef>
              <a:spcAft>
                <a:spcPts val="0"/>
              </a:spcAft>
              <a:buNone/>
            </a:pPr>
            <a:r>
              <a:rPr lang="en-US" sz="1800" dirty="0"/>
              <a:t>The 2018 Parent-Focused Legislation Guide provides families and school systems with an overview of new state education laws enacted during this year’s session. </a:t>
            </a:r>
            <a:endParaRPr sz="1800" dirty="0"/>
          </a:p>
          <a:p>
            <a:pPr marL="0" lvl="0" indent="0" rtl="0">
              <a:spcBef>
                <a:spcPts val="750"/>
              </a:spcBef>
              <a:spcAft>
                <a:spcPts val="0"/>
              </a:spcAft>
              <a:buNone/>
            </a:pPr>
            <a:endParaRPr sz="1000" dirty="0"/>
          </a:p>
          <a:p>
            <a:pPr marL="0" lvl="0" indent="0" rtl="0">
              <a:spcBef>
                <a:spcPts val="750"/>
              </a:spcBef>
              <a:spcAft>
                <a:spcPts val="0"/>
              </a:spcAft>
              <a:buNone/>
            </a:pPr>
            <a:r>
              <a:rPr lang="en-US" sz="1800" dirty="0" smtClean="0"/>
              <a:t>The Guide will be added to the August edition (8/7) of the </a:t>
            </a:r>
            <a:r>
              <a:rPr lang="en-US" sz="1800" dirty="0" smtClean="0">
                <a:hlinkClick r:id="rId3"/>
              </a:rPr>
              <a:t>Educator Resource Guide </a:t>
            </a:r>
            <a:r>
              <a:rPr lang="en-US" sz="1800" dirty="0" smtClean="0"/>
              <a:t>and school systems are encouraged to </a:t>
            </a:r>
            <a:r>
              <a:rPr lang="en-US" sz="1800" dirty="0"/>
              <a:t>share this resource with families and make it available on their websites. </a:t>
            </a:r>
            <a:endParaRPr sz="1800" dirty="0"/>
          </a:p>
          <a:p>
            <a:pPr marL="0" lvl="0" indent="0" rtl="0">
              <a:spcBef>
                <a:spcPts val="750"/>
              </a:spcBef>
              <a:spcAft>
                <a:spcPts val="0"/>
              </a:spcAft>
              <a:buNone/>
            </a:pP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Break: Be Back Soon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2018-2019 ESSA Consolidated Application Best Practices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33333"/>
              </a:buClr>
              <a:buSzPts val="2800"/>
              <a:buFont typeface="Calibri"/>
              <a:buNone/>
            </a:pPr>
            <a:r>
              <a:rPr lang="en-US" sz="2800" b="0" i="0" u="none" strike="noStrike" cap="none" dirty="0" smtClean="0">
                <a:solidFill>
                  <a:srgbClr val="333333"/>
                </a:solidFill>
                <a:latin typeface="Calibri"/>
                <a:ea typeface="Calibri"/>
                <a:cs typeface="Calibri"/>
                <a:sym typeface="Calibri"/>
              </a:rPr>
              <a:t>Involving Families in School Improvement Plans </a:t>
            </a:r>
            <a:r>
              <a:rPr lang="en-US" sz="2800" dirty="0" smtClean="0"/>
              <a:t>Per </a:t>
            </a:r>
            <a:r>
              <a:rPr lang="en-US" sz="2800" dirty="0"/>
              <a:t>ESSA</a:t>
            </a:r>
            <a:endParaRPr sz="2800" b="0" i="0" u="none" strike="noStrike" cap="none" dirty="0">
              <a:solidFill>
                <a:srgbClr val="333333"/>
              </a:solidFill>
              <a:latin typeface="Calibri"/>
              <a:ea typeface="Calibri"/>
              <a:cs typeface="Calibri"/>
              <a:sym typeface="Calibri"/>
            </a:endParaRPr>
          </a:p>
        </p:txBody>
      </p:sp>
      <p:sp>
        <p:nvSpPr>
          <p:cNvPr id="209" name="Google Shape;209;p36"/>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US" sz="1200" b="0" i="0">
                <a:solidFill>
                  <a:srgbClr val="888888"/>
                </a:solidFill>
                <a:latin typeface="Arial"/>
                <a:ea typeface="Arial"/>
                <a:cs typeface="Arial"/>
                <a:sym typeface="Arial"/>
              </a:rPr>
              <a:t>15</a:t>
            </a:fld>
            <a:endParaRPr sz="1200" b="0" i="0">
              <a:solidFill>
                <a:srgbClr val="888888"/>
              </a:solidFill>
              <a:latin typeface="Arial"/>
              <a:ea typeface="Arial"/>
              <a:cs typeface="Arial"/>
              <a:sym typeface="Arial"/>
            </a:endParaRPr>
          </a:p>
        </p:txBody>
      </p:sp>
      <p:sp>
        <p:nvSpPr>
          <p:cNvPr id="210" name="Google Shape;210;p36"/>
          <p:cNvSpPr txBox="1"/>
          <p:nvPr/>
        </p:nvSpPr>
        <p:spPr>
          <a:xfrm>
            <a:off x="170500" y="1138518"/>
            <a:ext cx="8793000" cy="2859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Section </a:t>
            </a:r>
            <a:r>
              <a:rPr lang="en-US" sz="1800" b="1" dirty="0" smtClean="0">
                <a:solidFill>
                  <a:schemeClr val="dk1"/>
                </a:solidFill>
                <a:latin typeface="Calibri"/>
                <a:ea typeface="Calibri"/>
                <a:cs typeface="Calibri"/>
                <a:sym typeface="Calibri"/>
              </a:rPr>
              <a:t>1114 (b)(</a:t>
            </a:r>
            <a:r>
              <a:rPr lang="en-US" sz="1800" b="1" dirty="0">
                <a:solidFill>
                  <a:schemeClr val="dk1"/>
                </a:solidFill>
                <a:latin typeface="Calibri"/>
                <a:ea typeface="Calibri"/>
                <a:cs typeface="Calibri"/>
                <a:sym typeface="Calibri"/>
              </a:rPr>
              <a:t>2</a:t>
            </a:r>
            <a:r>
              <a:rPr lang="en-US" sz="1800" b="1" dirty="0" smtClean="0">
                <a:solidFill>
                  <a:schemeClr val="dk1"/>
                </a:solidFill>
                <a:latin typeface="Calibri"/>
                <a:ea typeface="Calibri"/>
                <a:cs typeface="Calibri"/>
                <a:sym typeface="Calibri"/>
              </a:rPr>
              <a:t>)</a:t>
            </a:r>
          </a:p>
          <a:p>
            <a:r>
              <a:rPr lang="en-US" sz="1800" dirty="0" smtClean="0">
                <a:latin typeface="Calibri" panose="020F0502020204030204" pitchFamily="34" charset="0"/>
              </a:rPr>
              <a:t>Schools operating a schoolwide Title I program </a:t>
            </a:r>
            <a:r>
              <a:rPr lang="en-US" sz="1800" dirty="0">
                <a:latin typeface="Calibri" panose="020F0502020204030204" pitchFamily="34" charset="0"/>
              </a:rPr>
              <a:t>shall develop a comprehensive plan </a:t>
            </a:r>
            <a:r>
              <a:rPr lang="en-US" sz="1800" dirty="0" smtClean="0">
                <a:latin typeface="Calibri" panose="020F0502020204030204" pitchFamily="34" charset="0"/>
              </a:rPr>
              <a:t>with </a:t>
            </a:r>
            <a:r>
              <a:rPr lang="en-US" sz="1800" dirty="0">
                <a:latin typeface="Calibri" panose="020F0502020204030204" pitchFamily="34" charset="0"/>
              </a:rPr>
              <a:t>the involvement of parents and other members of the community to be served and individuals who will carry out such plan, including teachers, principals, other school leaders, paraprofessionals present in the school, </a:t>
            </a:r>
            <a:r>
              <a:rPr lang="en-US" sz="1800" dirty="0" smtClean="0">
                <a:latin typeface="Calibri" panose="020F0502020204030204" pitchFamily="34" charset="0"/>
              </a:rPr>
              <a:t>administrators, </a:t>
            </a:r>
            <a:r>
              <a:rPr lang="en-US" sz="1800" dirty="0">
                <a:latin typeface="Calibri" panose="020F0502020204030204" pitchFamily="34" charset="0"/>
              </a:rPr>
              <a:t>the local educational agency, to the extent feasible, tribes and tribal </a:t>
            </a:r>
            <a:r>
              <a:rPr lang="en-US" sz="1800" dirty="0" smtClean="0">
                <a:latin typeface="Calibri" panose="020F0502020204030204" pitchFamily="34" charset="0"/>
              </a:rPr>
              <a:t>organizations.</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7644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333333"/>
              </a:buClr>
              <a:buSzPts val="2800"/>
              <a:buFont typeface="Calibri"/>
              <a:buNone/>
            </a:pPr>
            <a:r>
              <a:rPr lang="en-US" sz="2800" b="0" i="0" u="none" strike="noStrike" cap="none">
                <a:solidFill>
                  <a:srgbClr val="333333"/>
                </a:solidFill>
                <a:latin typeface="Calibri"/>
                <a:ea typeface="Calibri"/>
                <a:cs typeface="Calibri"/>
                <a:sym typeface="Calibri"/>
              </a:rPr>
              <a:t>Developing Parent and Family Engagement Polic</a:t>
            </a:r>
            <a:r>
              <a:rPr lang="en-US" sz="2800"/>
              <a:t>ies Per ESSA</a:t>
            </a:r>
            <a:endParaRPr sz="2800" b="0" i="0" u="none" strike="noStrike" cap="none">
              <a:solidFill>
                <a:srgbClr val="333333"/>
              </a:solidFill>
              <a:latin typeface="Calibri"/>
              <a:ea typeface="Calibri"/>
              <a:cs typeface="Calibri"/>
              <a:sym typeface="Calibri"/>
            </a:endParaRPr>
          </a:p>
        </p:txBody>
      </p:sp>
      <p:sp>
        <p:nvSpPr>
          <p:cNvPr id="209" name="Google Shape;209;p36"/>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US" sz="1200" b="0" i="0">
                <a:solidFill>
                  <a:srgbClr val="888888"/>
                </a:solidFill>
                <a:latin typeface="Arial"/>
                <a:ea typeface="Arial"/>
                <a:cs typeface="Arial"/>
                <a:sym typeface="Arial"/>
              </a:rPr>
              <a:t>16</a:t>
            </a:fld>
            <a:endParaRPr sz="1200" b="0" i="0">
              <a:solidFill>
                <a:srgbClr val="888888"/>
              </a:solidFill>
              <a:latin typeface="Arial"/>
              <a:ea typeface="Arial"/>
              <a:cs typeface="Arial"/>
              <a:sym typeface="Arial"/>
            </a:endParaRPr>
          </a:p>
        </p:txBody>
      </p:sp>
      <p:sp>
        <p:nvSpPr>
          <p:cNvPr id="210" name="Google Shape;210;p36"/>
          <p:cNvSpPr txBox="1"/>
          <p:nvPr/>
        </p:nvSpPr>
        <p:spPr>
          <a:xfrm>
            <a:off x="170500" y="1229075"/>
            <a:ext cx="8793000" cy="295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Section 1116 (a)(2) </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School systems </a:t>
            </a:r>
            <a:r>
              <a:rPr lang="en-US" sz="1800" b="1" dirty="0">
                <a:solidFill>
                  <a:schemeClr val="dk1"/>
                </a:solidFill>
                <a:latin typeface="Calibri"/>
                <a:ea typeface="Calibri"/>
                <a:cs typeface="Calibri"/>
                <a:sym typeface="Calibri"/>
              </a:rPr>
              <a:t>shall</a:t>
            </a:r>
            <a:r>
              <a:rPr lang="en-US" sz="1800" dirty="0">
                <a:solidFill>
                  <a:schemeClr val="dk1"/>
                </a:solidFill>
                <a:latin typeface="Calibri"/>
                <a:ea typeface="Calibri"/>
                <a:cs typeface="Calibri"/>
                <a:sym typeface="Calibri"/>
              </a:rPr>
              <a:t> develop a written parent and family engagement policy jointly with families that establish expectations and objectives for meaningful parent and family involvement. The policy shall be incorporated into the local educational agency's plan developed under section 1112, and shared with families.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Section 1116 (a)(1)</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A school system may only receive funds if their plan is developed and implemented with the inclusion of ALL families and reaches beyond barriers of culture, language, disabilities, and poverty.</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Family Engagement Questions in 2018-2019 Application</a:t>
            </a:r>
            <a:endParaRPr/>
          </a:p>
        </p:txBody>
      </p:sp>
      <p:sp>
        <p:nvSpPr>
          <p:cNvPr id="217" name="Google Shape;217;p37"/>
          <p:cNvSpPr txBox="1">
            <a:spLocks noGrp="1"/>
          </p:cNvSpPr>
          <p:nvPr>
            <p:ph type="body" idx="1"/>
          </p:nvPr>
        </p:nvSpPr>
        <p:spPr>
          <a:xfrm>
            <a:off x="89645" y="918881"/>
            <a:ext cx="8839200" cy="3543300"/>
          </a:xfrm>
          <a:prstGeom prst="rect">
            <a:avLst/>
          </a:prstGeom>
        </p:spPr>
        <p:txBody>
          <a:bodyPr spcFirstLastPara="1" wrap="square" lIns="91425" tIns="91425" rIns="91425" bIns="91425" anchor="t" anchorCtr="0">
            <a:noAutofit/>
          </a:bodyPr>
          <a:lstStyle/>
          <a:p>
            <a:pPr marL="457200" lvl="0" indent="-330200" rtl="0">
              <a:lnSpc>
                <a:spcPct val="114000"/>
              </a:lnSpc>
              <a:spcBef>
                <a:spcPts val="750"/>
              </a:spcBef>
              <a:spcAft>
                <a:spcPts val="0"/>
              </a:spcAft>
              <a:buClr>
                <a:srgbClr val="000000"/>
              </a:buClr>
              <a:buSzPts val="1600"/>
              <a:buFont typeface="Calibri"/>
              <a:buAutoNum type="arabicPeriod"/>
            </a:pPr>
            <a:r>
              <a:rPr lang="en-US" sz="1600" dirty="0">
                <a:solidFill>
                  <a:srgbClr val="000000"/>
                </a:solidFill>
              </a:rPr>
              <a:t>Enter a description of how the district provided all families with the opportunity to provide input on the development of the district’s family engagement policy.</a:t>
            </a:r>
            <a:endParaRPr sz="1600" dirty="0">
              <a:solidFill>
                <a:srgbClr val="000000"/>
              </a:solidFill>
            </a:endParaRPr>
          </a:p>
          <a:p>
            <a:pPr marL="457200" lvl="0" indent="-330200" rtl="0">
              <a:lnSpc>
                <a:spcPct val="114000"/>
              </a:lnSpc>
              <a:spcBef>
                <a:spcPts val="0"/>
              </a:spcBef>
              <a:spcAft>
                <a:spcPts val="0"/>
              </a:spcAft>
              <a:buClr>
                <a:srgbClr val="000000"/>
              </a:buClr>
              <a:buSzPts val="1600"/>
              <a:buFont typeface="Calibri"/>
              <a:buAutoNum type="arabicPeriod"/>
            </a:pPr>
            <a:r>
              <a:rPr lang="en-US" sz="1600" dirty="0">
                <a:solidFill>
                  <a:srgbClr val="000000"/>
                </a:solidFill>
              </a:rPr>
              <a:t>Enter a description of how the district provided all families with the opportunity to provide input on the development of school improvement plans.</a:t>
            </a:r>
            <a:endParaRPr sz="1600" dirty="0">
              <a:solidFill>
                <a:srgbClr val="000000"/>
              </a:solidFill>
            </a:endParaRPr>
          </a:p>
          <a:p>
            <a:pPr marL="457200" lvl="0" indent="-330200" rtl="0">
              <a:lnSpc>
                <a:spcPct val="114000"/>
              </a:lnSpc>
              <a:spcBef>
                <a:spcPts val="0"/>
              </a:spcBef>
              <a:spcAft>
                <a:spcPts val="0"/>
              </a:spcAft>
              <a:buClr>
                <a:srgbClr val="000000"/>
              </a:buClr>
              <a:buSzPts val="1600"/>
              <a:buFont typeface="Calibri"/>
              <a:buAutoNum type="arabicPeriod"/>
            </a:pPr>
            <a:r>
              <a:rPr lang="en-US" sz="1600" dirty="0">
                <a:solidFill>
                  <a:srgbClr val="000000"/>
                </a:solidFill>
              </a:rPr>
              <a:t>Enter a description of how the district assists and builds capacity in schools in planning and implementing effective parental involvement activities.</a:t>
            </a:r>
            <a:endParaRPr sz="1600" dirty="0">
              <a:solidFill>
                <a:srgbClr val="000000"/>
              </a:solidFill>
            </a:endParaRPr>
          </a:p>
          <a:p>
            <a:pPr marL="457200" lvl="0" indent="-330200" rtl="0">
              <a:lnSpc>
                <a:spcPct val="114000"/>
              </a:lnSpc>
              <a:spcBef>
                <a:spcPts val="0"/>
              </a:spcBef>
              <a:spcAft>
                <a:spcPts val="0"/>
              </a:spcAft>
              <a:buClr>
                <a:srgbClr val="000000"/>
              </a:buClr>
              <a:buSzPts val="1600"/>
              <a:buFont typeface="Calibri"/>
              <a:buAutoNum type="arabicPeriod"/>
            </a:pPr>
            <a:r>
              <a:rPr lang="en-US" sz="1600" dirty="0">
                <a:solidFill>
                  <a:srgbClr val="000000"/>
                </a:solidFill>
              </a:rPr>
              <a:t>Describe how the district will inform families of schools’ curriculum and assessments.</a:t>
            </a:r>
            <a:endParaRPr sz="1600" dirty="0">
              <a:solidFill>
                <a:srgbClr val="000000"/>
              </a:solidFill>
            </a:endParaRPr>
          </a:p>
          <a:p>
            <a:pPr marL="457200" lvl="0" indent="-330200" rtl="0">
              <a:lnSpc>
                <a:spcPct val="114000"/>
              </a:lnSpc>
              <a:spcBef>
                <a:spcPts val="0"/>
              </a:spcBef>
              <a:spcAft>
                <a:spcPts val="0"/>
              </a:spcAft>
              <a:buClr>
                <a:srgbClr val="000000"/>
              </a:buClr>
              <a:buSzPts val="1600"/>
              <a:buFont typeface="Calibri"/>
              <a:buAutoNum type="arabicPeriod"/>
            </a:pPr>
            <a:r>
              <a:rPr lang="en-US" sz="1600" dirty="0">
                <a:solidFill>
                  <a:srgbClr val="000000"/>
                </a:solidFill>
              </a:rPr>
              <a:t>Describe how the district will ensure schools are providing families with materials and training needed to support student learning at home.</a:t>
            </a:r>
            <a:endParaRPr sz="1600" dirty="0">
              <a:solidFill>
                <a:srgbClr val="000000"/>
              </a:solidFill>
            </a:endParaRPr>
          </a:p>
          <a:p>
            <a:pPr marL="457200" lvl="0" indent="-330200" rtl="0">
              <a:lnSpc>
                <a:spcPct val="114000"/>
              </a:lnSpc>
              <a:spcBef>
                <a:spcPts val="0"/>
              </a:spcBef>
              <a:spcAft>
                <a:spcPts val="0"/>
              </a:spcAft>
              <a:buClr>
                <a:srgbClr val="000000"/>
              </a:buClr>
              <a:buSzPts val="1600"/>
              <a:buFont typeface="Calibri"/>
              <a:buAutoNum type="arabicPeriod"/>
            </a:pPr>
            <a:r>
              <a:rPr lang="en-US" sz="1600" dirty="0">
                <a:solidFill>
                  <a:srgbClr val="000000"/>
                </a:solidFill>
              </a:rPr>
              <a:t>Describe how the district will ensure that parental involvement policies and materials reach beyond barriers of culture, language, disabilities, and poverty.</a:t>
            </a:r>
            <a:endParaRPr sz="1600" dirty="0">
              <a:solidFill>
                <a:srgbClr val="000000"/>
              </a:solidFill>
            </a:endParaRPr>
          </a:p>
          <a:p>
            <a:pPr marL="457200" lvl="0" indent="-330200" rtl="0">
              <a:lnSpc>
                <a:spcPct val="114000"/>
              </a:lnSpc>
              <a:spcBef>
                <a:spcPts val="0"/>
              </a:spcBef>
              <a:spcAft>
                <a:spcPts val="0"/>
              </a:spcAft>
              <a:buClr>
                <a:srgbClr val="000000"/>
              </a:buClr>
              <a:buSzPts val="1600"/>
              <a:buFont typeface="Calibri"/>
              <a:buAutoNum type="arabicPeriod"/>
            </a:pPr>
            <a:r>
              <a:rPr lang="en-US" sz="1600" dirty="0">
                <a:solidFill>
                  <a:srgbClr val="000000"/>
                </a:solidFill>
              </a:rPr>
              <a:t>Describe how the district will evaluate its family engagement policy, in coordination with families, in order to ensure its effectiveness in improving the academic quality of all schools.</a:t>
            </a:r>
            <a:endParaRPr sz="1600" dirty="0">
              <a:solidFill>
                <a:srgbClr val="000000"/>
              </a:solidFill>
            </a:endParaRPr>
          </a:p>
          <a:p>
            <a:pPr marL="0" lvl="0" indent="0" rtl="0">
              <a:spcBef>
                <a:spcPts val="750"/>
              </a:spcBef>
              <a:spcAft>
                <a:spcPts val="0"/>
              </a:spcAft>
              <a:buNone/>
            </a:pPr>
            <a:endParaRPr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Consolidated Application Best Practices</a:t>
            </a:r>
            <a:endParaRPr/>
          </a:p>
        </p:txBody>
      </p:sp>
      <p:graphicFrame>
        <p:nvGraphicFramePr>
          <p:cNvPr id="224" name="Google Shape;224;p38"/>
          <p:cNvGraphicFramePr/>
          <p:nvPr>
            <p:extLst>
              <p:ext uri="{D42A27DB-BD31-4B8C-83A1-F6EECF244321}">
                <p14:modId xmlns:p14="http://schemas.microsoft.com/office/powerpoint/2010/main" val="2404675797"/>
              </p:ext>
            </p:extLst>
          </p:nvPr>
        </p:nvGraphicFramePr>
        <p:xfrm>
          <a:off x="55175" y="1065800"/>
          <a:ext cx="9088825" cy="3703170"/>
        </p:xfrm>
        <a:graphic>
          <a:graphicData uri="http://schemas.openxmlformats.org/drawingml/2006/table">
            <a:tbl>
              <a:tblPr>
                <a:noFill/>
                <a:tableStyleId>{BB9E1A5A-84B5-4524-9BC4-1E79B1659757}</a:tableStyleId>
              </a:tblPr>
              <a:tblGrid>
                <a:gridCol w="1086900"/>
                <a:gridCol w="4429125"/>
                <a:gridCol w="3572800"/>
              </a:tblGrid>
              <a:tr h="381000">
                <a:tc>
                  <a:txBody>
                    <a:bodyPr/>
                    <a:lstStyle/>
                    <a:p>
                      <a:pPr marL="0" lvl="0" indent="0">
                        <a:spcBef>
                          <a:spcPts val="0"/>
                        </a:spcBef>
                        <a:spcAft>
                          <a:spcPts val="0"/>
                        </a:spcAft>
                        <a:buNone/>
                      </a:pPr>
                      <a:r>
                        <a:rPr lang="en-US" b="1" dirty="0">
                          <a:latin typeface="Calibri"/>
                          <a:ea typeface="Calibri"/>
                          <a:cs typeface="Calibri"/>
                          <a:sym typeface="Calibri"/>
                        </a:rPr>
                        <a:t>Response</a:t>
                      </a:r>
                      <a:endParaRPr b="1" dirty="0">
                        <a:latin typeface="Calibri"/>
                        <a:ea typeface="Calibri"/>
                        <a:cs typeface="Calibri"/>
                        <a:sym typeface="Calibri"/>
                      </a:endParaRPr>
                    </a:p>
                  </a:txBody>
                  <a:tcPr marL="91425" marR="91425" marT="91425" marB="91425">
                    <a:solidFill>
                      <a:schemeClr val="accent5">
                        <a:lumMod val="40000"/>
                        <a:lumOff val="60000"/>
                      </a:schemeClr>
                    </a:solidFill>
                  </a:tcPr>
                </a:tc>
                <a:tc>
                  <a:txBody>
                    <a:bodyPr/>
                    <a:lstStyle/>
                    <a:p>
                      <a:pPr marL="0" lvl="0" indent="0">
                        <a:spcBef>
                          <a:spcPts val="0"/>
                        </a:spcBef>
                        <a:spcAft>
                          <a:spcPts val="0"/>
                        </a:spcAft>
                        <a:buNone/>
                      </a:pPr>
                      <a:r>
                        <a:rPr lang="en-US" b="1" dirty="0">
                          <a:latin typeface="Calibri"/>
                          <a:ea typeface="Calibri"/>
                          <a:cs typeface="Calibri"/>
                          <a:sym typeface="Calibri"/>
                        </a:rPr>
                        <a:t>Best Practice</a:t>
                      </a:r>
                      <a:endParaRPr b="1" dirty="0">
                        <a:latin typeface="Calibri"/>
                        <a:ea typeface="Calibri"/>
                        <a:cs typeface="Calibri"/>
                        <a:sym typeface="Calibri"/>
                      </a:endParaRPr>
                    </a:p>
                  </a:txBody>
                  <a:tcPr marL="91425" marR="91425" marT="91425" marB="91425">
                    <a:solidFill>
                      <a:schemeClr val="accent5">
                        <a:lumMod val="40000"/>
                        <a:lumOff val="60000"/>
                      </a:schemeClr>
                    </a:solidFill>
                  </a:tcPr>
                </a:tc>
                <a:tc>
                  <a:txBody>
                    <a:bodyPr/>
                    <a:lstStyle/>
                    <a:p>
                      <a:pPr marL="0" lvl="0" indent="0">
                        <a:spcBef>
                          <a:spcPts val="0"/>
                        </a:spcBef>
                        <a:spcAft>
                          <a:spcPts val="0"/>
                        </a:spcAft>
                        <a:buNone/>
                      </a:pPr>
                      <a:r>
                        <a:rPr lang="en-US" b="1" dirty="0">
                          <a:latin typeface="Calibri"/>
                          <a:ea typeface="Calibri"/>
                          <a:cs typeface="Calibri"/>
                          <a:sym typeface="Calibri"/>
                        </a:rPr>
                        <a:t>Not A Best Practice </a:t>
                      </a:r>
                      <a:endParaRPr b="1" dirty="0">
                        <a:latin typeface="Calibri"/>
                        <a:ea typeface="Calibri"/>
                        <a:cs typeface="Calibri"/>
                        <a:sym typeface="Calibri"/>
                      </a:endParaRPr>
                    </a:p>
                  </a:txBody>
                  <a:tcPr marL="91425" marR="91425" marT="91425" marB="91425">
                    <a:solidFill>
                      <a:schemeClr val="accent5">
                        <a:lumMod val="40000"/>
                        <a:lumOff val="60000"/>
                      </a:schemeClr>
                    </a:solidFill>
                  </a:tcPr>
                </a:tc>
              </a:tr>
              <a:tr h="381000">
                <a:tc>
                  <a:txBody>
                    <a:bodyPr/>
                    <a:lstStyle/>
                    <a:p>
                      <a:pPr marL="0" lvl="0" indent="0">
                        <a:spcBef>
                          <a:spcPts val="0"/>
                        </a:spcBef>
                        <a:spcAft>
                          <a:spcPts val="0"/>
                        </a:spcAft>
                        <a:buNone/>
                      </a:pPr>
                      <a:r>
                        <a:rPr lang="en-US" sz="1300" b="1">
                          <a:latin typeface="Calibri"/>
                          <a:ea typeface="Calibri"/>
                          <a:cs typeface="Calibri"/>
                          <a:sym typeface="Calibri"/>
                        </a:rPr>
                        <a:t>Question 1</a:t>
                      </a:r>
                      <a:endParaRPr sz="1300" b="1">
                        <a:latin typeface="Calibri"/>
                        <a:ea typeface="Calibri"/>
                        <a:cs typeface="Calibri"/>
                        <a:sym typeface="Calibri"/>
                      </a:endParaRPr>
                    </a:p>
                  </a:txBody>
                  <a:tcPr marL="91425" marR="91425" marT="91425" marB="91425"/>
                </a:tc>
                <a:tc>
                  <a:txBody>
                    <a:bodyPr/>
                    <a:lstStyle/>
                    <a:p>
                      <a:pPr marL="0" lvl="0" indent="0">
                        <a:spcBef>
                          <a:spcPts val="0"/>
                        </a:spcBef>
                        <a:spcAft>
                          <a:spcPts val="0"/>
                        </a:spcAft>
                        <a:buNone/>
                      </a:pPr>
                      <a:r>
                        <a:rPr lang="en-US" sz="1300">
                          <a:latin typeface="Calibri"/>
                          <a:ea typeface="Calibri"/>
                          <a:cs typeface="Calibri"/>
                          <a:sym typeface="Calibri"/>
                        </a:rPr>
                        <a:t>The district hosted a half-day parent forum and disseminated a questionnaire for parents to comment on ways to improve our family engagement policy. </a:t>
                      </a:r>
                      <a:endParaRPr sz="1300">
                        <a:latin typeface="Calibri"/>
                        <a:ea typeface="Calibri"/>
                        <a:cs typeface="Calibri"/>
                        <a:sym typeface="Calibri"/>
                      </a:endParaRPr>
                    </a:p>
                  </a:txBody>
                  <a:tcPr marL="91425" marR="91425" marT="91425" marB="91425"/>
                </a:tc>
                <a:tc>
                  <a:txBody>
                    <a:bodyPr/>
                    <a:lstStyle/>
                    <a:p>
                      <a:pPr marL="0" lvl="0" indent="0">
                        <a:spcBef>
                          <a:spcPts val="0"/>
                        </a:spcBef>
                        <a:spcAft>
                          <a:spcPts val="0"/>
                        </a:spcAft>
                        <a:buNone/>
                      </a:pPr>
                      <a:r>
                        <a:rPr lang="en-US" sz="1300">
                          <a:latin typeface="Calibri"/>
                          <a:ea typeface="Calibri"/>
                          <a:cs typeface="Calibri"/>
                          <a:sym typeface="Calibri"/>
                        </a:rPr>
                        <a:t>The district will post the family engagement policy on its website and have a copy available at the district office. </a:t>
                      </a:r>
                      <a:endParaRPr sz="1300">
                        <a:latin typeface="Calibri"/>
                        <a:ea typeface="Calibri"/>
                        <a:cs typeface="Calibri"/>
                        <a:sym typeface="Calibri"/>
                      </a:endParaRPr>
                    </a:p>
                  </a:txBody>
                  <a:tcPr marL="91425" marR="91425" marT="91425" marB="91425"/>
                </a:tc>
              </a:tr>
              <a:tr h="381000">
                <a:tc>
                  <a:txBody>
                    <a:bodyPr/>
                    <a:lstStyle/>
                    <a:p>
                      <a:pPr marL="0" lvl="0" indent="0">
                        <a:spcBef>
                          <a:spcPts val="0"/>
                        </a:spcBef>
                        <a:spcAft>
                          <a:spcPts val="0"/>
                        </a:spcAft>
                        <a:buNone/>
                      </a:pPr>
                      <a:r>
                        <a:rPr lang="en-US" sz="1300" b="1">
                          <a:latin typeface="Calibri"/>
                          <a:ea typeface="Calibri"/>
                          <a:cs typeface="Calibri"/>
                          <a:sym typeface="Calibri"/>
                        </a:rPr>
                        <a:t>Question 2</a:t>
                      </a:r>
                      <a:endParaRPr sz="1300" b="1">
                        <a:latin typeface="Calibri"/>
                        <a:ea typeface="Calibri"/>
                        <a:cs typeface="Calibri"/>
                        <a:sym typeface="Calibri"/>
                      </a:endParaRPr>
                    </a:p>
                  </a:txBody>
                  <a:tcPr marL="91425" marR="91425" marT="91425" marB="91425"/>
                </a:tc>
                <a:tc>
                  <a:txBody>
                    <a:bodyPr/>
                    <a:lstStyle/>
                    <a:p>
                      <a:pPr marL="0" lvl="0" indent="0">
                        <a:spcBef>
                          <a:spcPts val="0"/>
                        </a:spcBef>
                        <a:spcAft>
                          <a:spcPts val="0"/>
                        </a:spcAft>
                        <a:buNone/>
                      </a:pPr>
                      <a:r>
                        <a:rPr lang="en-US" sz="1300">
                          <a:latin typeface="Calibri"/>
                          <a:ea typeface="Calibri"/>
                          <a:cs typeface="Calibri"/>
                          <a:sym typeface="Calibri"/>
                        </a:rPr>
                        <a:t>The district will host two family meetings: one to collect feedback from families on how we can address struggling student performance collectively, and a second to provide an overview of the final plan and our performance objectives.   </a:t>
                      </a:r>
                      <a:endParaRPr sz="1300">
                        <a:latin typeface="Calibri"/>
                        <a:ea typeface="Calibri"/>
                        <a:cs typeface="Calibri"/>
                        <a:sym typeface="Calibri"/>
                      </a:endParaRPr>
                    </a:p>
                  </a:txBody>
                  <a:tcPr marL="91425" marR="91425" marT="91425" marB="91425"/>
                </a:tc>
                <a:tc>
                  <a:txBody>
                    <a:bodyPr/>
                    <a:lstStyle/>
                    <a:p>
                      <a:pPr marL="0" lvl="0" indent="0">
                        <a:spcBef>
                          <a:spcPts val="0"/>
                        </a:spcBef>
                        <a:spcAft>
                          <a:spcPts val="0"/>
                        </a:spcAft>
                        <a:buNone/>
                      </a:pPr>
                      <a:r>
                        <a:rPr lang="en-US" sz="1300">
                          <a:latin typeface="Calibri"/>
                          <a:ea typeface="Calibri"/>
                          <a:cs typeface="Calibri"/>
                          <a:sym typeface="Calibri"/>
                        </a:rPr>
                        <a:t>The district will send a copy of its school improvement plan home with students. </a:t>
                      </a:r>
                      <a:endParaRPr sz="1300">
                        <a:latin typeface="Calibri"/>
                        <a:ea typeface="Calibri"/>
                        <a:cs typeface="Calibri"/>
                        <a:sym typeface="Calibri"/>
                      </a:endParaRPr>
                    </a:p>
                  </a:txBody>
                  <a:tcPr marL="91425" marR="91425" marT="91425" marB="91425"/>
                </a:tc>
              </a:tr>
              <a:tr h="396200">
                <a:tc>
                  <a:txBody>
                    <a:bodyPr/>
                    <a:lstStyle/>
                    <a:p>
                      <a:pPr marL="0" lvl="0" indent="0">
                        <a:spcBef>
                          <a:spcPts val="0"/>
                        </a:spcBef>
                        <a:spcAft>
                          <a:spcPts val="0"/>
                        </a:spcAft>
                        <a:buNone/>
                      </a:pPr>
                      <a:r>
                        <a:rPr lang="en-US" sz="1300" b="1">
                          <a:latin typeface="Calibri"/>
                          <a:ea typeface="Calibri"/>
                          <a:cs typeface="Calibri"/>
                          <a:sym typeface="Calibri"/>
                        </a:rPr>
                        <a:t>Question 3</a:t>
                      </a:r>
                      <a:endParaRPr sz="1300" b="1">
                        <a:latin typeface="Calibri"/>
                        <a:ea typeface="Calibri"/>
                        <a:cs typeface="Calibri"/>
                        <a:sym typeface="Calibri"/>
                      </a:endParaRPr>
                    </a:p>
                  </a:txBody>
                  <a:tcPr marL="91425" marR="91425" marT="91425" marB="91425"/>
                </a:tc>
                <a:tc>
                  <a:txBody>
                    <a:bodyPr/>
                    <a:lstStyle/>
                    <a:p>
                      <a:pPr marL="0" lvl="0" indent="0">
                        <a:spcBef>
                          <a:spcPts val="0"/>
                        </a:spcBef>
                        <a:spcAft>
                          <a:spcPts val="0"/>
                        </a:spcAft>
                        <a:buNone/>
                      </a:pPr>
                      <a:r>
                        <a:rPr lang="en-US" sz="1300">
                          <a:latin typeface="Calibri"/>
                          <a:ea typeface="Calibri"/>
                          <a:cs typeface="Calibri"/>
                          <a:sym typeface="Calibri"/>
                        </a:rPr>
                        <a:t>The family engagement director will hold quarterly trainings with school coordinators aligned to key family engagement activities for the quarter.  </a:t>
                      </a:r>
                      <a:endParaRPr sz="1300">
                        <a:latin typeface="Calibri"/>
                        <a:ea typeface="Calibri"/>
                        <a:cs typeface="Calibri"/>
                        <a:sym typeface="Calibri"/>
                      </a:endParaRPr>
                    </a:p>
                  </a:txBody>
                  <a:tcPr marL="91425" marR="91425" marT="91425" marB="91425"/>
                </a:tc>
                <a:tc>
                  <a:txBody>
                    <a:bodyPr/>
                    <a:lstStyle/>
                    <a:p>
                      <a:pPr marL="0" lvl="0" indent="0">
                        <a:spcBef>
                          <a:spcPts val="0"/>
                        </a:spcBef>
                        <a:spcAft>
                          <a:spcPts val="0"/>
                        </a:spcAft>
                        <a:buNone/>
                      </a:pPr>
                      <a:r>
                        <a:rPr lang="en-US" sz="1300">
                          <a:latin typeface="Calibri"/>
                          <a:ea typeface="Calibri"/>
                          <a:cs typeface="Calibri"/>
                          <a:sym typeface="Calibri"/>
                        </a:rPr>
                        <a:t>The district will provide staff with a copy of the district family engagement policy. </a:t>
                      </a:r>
                      <a:endParaRPr sz="1300">
                        <a:latin typeface="Calibri"/>
                        <a:ea typeface="Calibri"/>
                        <a:cs typeface="Calibri"/>
                        <a:sym typeface="Calibri"/>
                      </a:endParaRPr>
                    </a:p>
                  </a:txBody>
                  <a:tcPr marL="91425" marR="91425" marT="91425" marB="91425"/>
                </a:tc>
              </a:tr>
              <a:tr h="396200">
                <a:tc>
                  <a:txBody>
                    <a:bodyPr/>
                    <a:lstStyle/>
                    <a:p>
                      <a:pPr marL="0" lvl="0" indent="0">
                        <a:spcBef>
                          <a:spcPts val="0"/>
                        </a:spcBef>
                        <a:spcAft>
                          <a:spcPts val="0"/>
                        </a:spcAft>
                        <a:buNone/>
                      </a:pPr>
                      <a:r>
                        <a:rPr lang="en-US" sz="1300" b="1">
                          <a:latin typeface="Calibri"/>
                          <a:ea typeface="Calibri"/>
                          <a:cs typeface="Calibri"/>
                          <a:sym typeface="Calibri"/>
                        </a:rPr>
                        <a:t>Question 4</a:t>
                      </a:r>
                      <a:endParaRPr sz="1300" b="1">
                        <a:latin typeface="Calibri"/>
                        <a:ea typeface="Calibri"/>
                        <a:cs typeface="Calibri"/>
                        <a:sym typeface="Calibri"/>
                      </a:endParaRPr>
                    </a:p>
                  </a:txBody>
                  <a:tcPr marL="91425" marR="91425" marT="91425" marB="91425"/>
                </a:tc>
                <a:tc>
                  <a:txBody>
                    <a:bodyPr/>
                    <a:lstStyle/>
                    <a:p>
                      <a:pPr marL="0" lvl="0" indent="0">
                        <a:spcBef>
                          <a:spcPts val="0"/>
                        </a:spcBef>
                        <a:spcAft>
                          <a:spcPts val="0"/>
                        </a:spcAft>
                        <a:buNone/>
                      </a:pPr>
                      <a:r>
                        <a:rPr lang="en-US" sz="1300" dirty="0">
                          <a:latin typeface="Calibri"/>
                          <a:ea typeface="Calibri"/>
                          <a:cs typeface="Calibri"/>
                          <a:sym typeface="Calibri"/>
                        </a:rPr>
                        <a:t>Schools will communicate the state and school’s curriculum, standards and assessments as part of back-to-school nights, and other family nights throughout the year</a:t>
                      </a:r>
                      <a:endParaRPr sz="1300" dirty="0">
                        <a:latin typeface="Calibri"/>
                        <a:ea typeface="Calibri"/>
                        <a:cs typeface="Calibri"/>
                        <a:sym typeface="Calibri"/>
                      </a:endParaRPr>
                    </a:p>
                  </a:txBody>
                  <a:tcPr marL="91425" marR="91425" marT="91425" marB="91425"/>
                </a:tc>
                <a:tc>
                  <a:txBody>
                    <a:bodyPr/>
                    <a:lstStyle/>
                    <a:p>
                      <a:pPr marL="0" lvl="0" indent="0">
                        <a:spcBef>
                          <a:spcPts val="0"/>
                        </a:spcBef>
                        <a:spcAft>
                          <a:spcPts val="0"/>
                        </a:spcAft>
                        <a:buNone/>
                      </a:pPr>
                      <a:r>
                        <a:rPr lang="en-US" sz="1300">
                          <a:latin typeface="Calibri"/>
                          <a:ea typeface="Calibri"/>
                          <a:cs typeface="Calibri"/>
                          <a:sym typeface="Calibri"/>
                        </a:rPr>
                        <a:t>Links to the Department’s standards and assessment pages will be provided on the district’s website. </a:t>
                      </a:r>
                      <a:endParaRPr sz="1300">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Consolidated Application Best Practices</a:t>
            </a:r>
            <a:endParaRPr/>
          </a:p>
        </p:txBody>
      </p:sp>
      <p:graphicFrame>
        <p:nvGraphicFramePr>
          <p:cNvPr id="231" name="Google Shape;231;p39"/>
          <p:cNvGraphicFramePr/>
          <p:nvPr>
            <p:extLst>
              <p:ext uri="{D42A27DB-BD31-4B8C-83A1-F6EECF244321}">
                <p14:modId xmlns:p14="http://schemas.microsoft.com/office/powerpoint/2010/main" val="1160875929"/>
              </p:ext>
            </p:extLst>
          </p:nvPr>
        </p:nvGraphicFramePr>
        <p:xfrm>
          <a:off x="42663" y="1064380"/>
          <a:ext cx="9058675" cy="3687960"/>
        </p:xfrm>
        <a:graphic>
          <a:graphicData uri="http://schemas.openxmlformats.org/drawingml/2006/table">
            <a:tbl>
              <a:tblPr>
                <a:noFill/>
                <a:tableStyleId>{BB9E1A5A-84B5-4524-9BC4-1E79B1659757}</a:tableStyleId>
              </a:tblPr>
              <a:tblGrid>
                <a:gridCol w="1172275"/>
                <a:gridCol w="4674874"/>
                <a:gridCol w="3211526"/>
              </a:tblGrid>
              <a:tr h="274320">
                <a:tc>
                  <a:txBody>
                    <a:bodyPr/>
                    <a:lstStyle/>
                    <a:p>
                      <a:pPr marL="0" lvl="0" indent="0" rtl="0">
                        <a:spcBef>
                          <a:spcPts val="0"/>
                        </a:spcBef>
                        <a:spcAft>
                          <a:spcPts val="0"/>
                        </a:spcAft>
                        <a:buNone/>
                      </a:pPr>
                      <a:r>
                        <a:rPr lang="en-US" sz="1200" b="1" dirty="0">
                          <a:latin typeface="Calibri"/>
                          <a:ea typeface="Calibri"/>
                          <a:cs typeface="Calibri"/>
                          <a:sym typeface="Calibri"/>
                        </a:rPr>
                        <a:t>Response</a:t>
                      </a:r>
                      <a:endParaRPr sz="1200" b="1" dirty="0">
                        <a:latin typeface="Calibri"/>
                        <a:ea typeface="Calibri"/>
                        <a:cs typeface="Calibri"/>
                        <a:sym typeface="Calibri"/>
                      </a:endParaRPr>
                    </a:p>
                  </a:txBody>
                  <a:tcPr marL="91425" marR="91425" marT="91425" marB="91425">
                    <a:solidFill>
                      <a:schemeClr val="accent5">
                        <a:lumMod val="40000"/>
                        <a:lumOff val="60000"/>
                      </a:schemeClr>
                    </a:solidFill>
                  </a:tcPr>
                </a:tc>
                <a:tc>
                  <a:txBody>
                    <a:bodyPr/>
                    <a:lstStyle/>
                    <a:p>
                      <a:pPr marL="0" lvl="0" indent="0" rtl="0">
                        <a:spcBef>
                          <a:spcPts val="0"/>
                        </a:spcBef>
                        <a:spcAft>
                          <a:spcPts val="0"/>
                        </a:spcAft>
                        <a:buNone/>
                      </a:pPr>
                      <a:r>
                        <a:rPr lang="en-US" sz="1200" b="1" dirty="0">
                          <a:latin typeface="Calibri"/>
                          <a:ea typeface="Calibri"/>
                          <a:cs typeface="Calibri"/>
                          <a:sym typeface="Calibri"/>
                        </a:rPr>
                        <a:t>Best Practice </a:t>
                      </a:r>
                      <a:endParaRPr sz="1200" b="1" dirty="0">
                        <a:latin typeface="Calibri"/>
                        <a:ea typeface="Calibri"/>
                        <a:cs typeface="Calibri"/>
                        <a:sym typeface="Calibri"/>
                      </a:endParaRPr>
                    </a:p>
                  </a:txBody>
                  <a:tcPr marL="91425" marR="91425" marT="91425" marB="91425">
                    <a:solidFill>
                      <a:schemeClr val="accent5">
                        <a:lumMod val="40000"/>
                        <a:lumOff val="60000"/>
                      </a:schemeClr>
                    </a:solidFill>
                  </a:tcPr>
                </a:tc>
                <a:tc>
                  <a:txBody>
                    <a:bodyPr/>
                    <a:lstStyle/>
                    <a:p>
                      <a:pPr marL="0" lvl="0" indent="0" rtl="0">
                        <a:spcBef>
                          <a:spcPts val="0"/>
                        </a:spcBef>
                        <a:spcAft>
                          <a:spcPts val="0"/>
                        </a:spcAft>
                        <a:buNone/>
                      </a:pPr>
                      <a:r>
                        <a:rPr lang="en-US" sz="1200" b="1" dirty="0">
                          <a:latin typeface="Calibri"/>
                          <a:ea typeface="Calibri"/>
                          <a:cs typeface="Calibri"/>
                          <a:sym typeface="Calibri"/>
                        </a:rPr>
                        <a:t>Not A Best Practice </a:t>
                      </a:r>
                      <a:endParaRPr sz="1200" b="1" dirty="0">
                        <a:latin typeface="Calibri"/>
                        <a:ea typeface="Calibri"/>
                        <a:cs typeface="Calibri"/>
                        <a:sym typeface="Calibri"/>
                      </a:endParaRPr>
                    </a:p>
                  </a:txBody>
                  <a:tcPr marL="91425" marR="91425" marT="91425" marB="91425">
                    <a:solidFill>
                      <a:schemeClr val="accent5">
                        <a:lumMod val="40000"/>
                        <a:lumOff val="60000"/>
                      </a:schemeClr>
                    </a:solidFill>
                  </a:tcPr>
                </a:tc>
              </a:tr>
              <a:tr h="899150">
                <a:tc>
                  <a:txBody>
                    <a:bodyPr/>
                    <a:lstStyle/>
                    <a:p>
                      <a:pPr marL="0" lvl="0" indent="0" rtl="0">
                        <a:spcBef>
                          <a:spcPts val="0"/>
                        </a:spcBef>
                        <a:spcAft>
                          <a:spcPts val="0"/>
                        </a:spcAft>
                        <a:buNone/>
                      </a:pPr>
                      <a:r>
                        <a:rPr lang="en-US" sz="1200" dirty="0">
                          <a:latin typeface="Calibri"/>
                          <a:ea typeface="Calibri"/>
                          <a:cs typeface="Calibri"/>
                          <a:sym typeface="Calibri"/>
                        </a:rPr>
                        <a:t>Question 5</a:t>
                      </a:r>
                      <a:endParaRPr sz="1200" dirty="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US" sz="1300" dirty="0">
                          <a:latin typeface="Calibri"/>
                          <a:ea typeface="Calibri"/>
                          <a:cs typeface="Calibri"/>
                          <a:sym typeface="Calibri"/>
                        </a:rPr>
                        <a:t>At the start of each month, schools will send a parent newsletter home with students providing families with key online resources to support student learning for that month, and inviting them to an upcoming district-hosted training (topics vary). </a:t>
                      </a:r>
                      <a:endParaRPr sz="1300" dirty="0">
                        <a:latin typeface="Calibri"/>
                        <a:ea typeface="Calibri"/>
                        <a:cs typeface="Calibri"/>
                        <a:sym typeface="Calibri"/>
                      </a:endParaRPr>
                    </a:p>
                  </a:txBody>
                  <a:tcPr marL="91425" marR="91425" marT="91425" marB="91425"/>
                </a:tc>
                <a:tc>
                  <a:txBody>
                    <a:bodyPr/>
                    <a:lstStyle/>
                    <a:p>
                      <a:pPr marL="0" lvl="0" indent="0">
                        <a:spcBef>
                          <a:spcPts val="0"/>
                        </a:spcBef>
                        <a:spcAft>
                          <a:spcPts val="0"/>
                        </a:spcAft>
                        <a:buNone/>
                      </a:pPr>
                      <a:r>
                        <a:rPr lang="en-US" sz="1300">
                          <a:latin typeface="Calibri"/>
                          <a:ea typeface="Calibri"/>
                          <a:cs typeface="Calibri"/>
                          <a:sym typeface="Calibri"/>
                        </a:rPr>
                        <a:t>The district will provide resources and materials on the district’s website. </a:t>
                      </a:r>
                      <a:endParaRPr sz="1300">
                        <a:latin typeface="Calibri"/>
                        <a:ea typeface="Calibri"/>
                        <a:cs typeface="Calibri"/>
                        <a:sym typeface="Calibri"/>
                      </a:endParaRPr>
                    </a:p>
                  </a:txBody>
                  <a:tcPr marL="91425" marR="91425" marT="91425" marB="91425"/>
                </a:tc>
              </a:tr>
              <a:tr h="1308475">
                <a:tc>
                  <a:txBody>
                    <a:bodyPr/>
                    <a:lstStyle/>
                    <a:p>
                      <a:pPr marL="0" lvl="0" indent="0" rtl="0">
                        <a:spcBef>
                          <a:spcPts val="0"/>
                        </a:spcBef>
                        <a:spcAft>
                          <a:spcPts val="0"/>
                        </a:spcAft>
                        <a:buNone/>
                      </a:pPr>
                      <a:r>
                        <a:rPr lang="en-US" sz="1200" dirty="0">
                          <a:latin typeface="Calibri"/>
                          <a:ea typeface="Calibri"/>
                          <a:cs typeface="Calibri"/>
                          <a:sym typeface="Calibri"/>
                        </a:rPr>
                        <a:t>Question 6</a:t>
                      </a:r>
                      <a:endParaRPr sz="1200" dirty="0"/>
                    </a:p>
                  </a:txBody>
                  <a:tcPr marL="91425" marR="91425" marT="91425" marB="91425"/>
                </a:tc>
                <a:tc>
                  <a:txBody>
                    <a:bodyPr/>
                    <a:lstStyle/>
                    <a:p>
                      <a:pPr marL="0" lvl="0" indent="0">
                        <a:spcBef>
                          <a:spcPts val="0"/>
                        </a:spcBef>
                        <a:spcAft>
                          <a:spcPts val="0"/>
                        </a:spcAft>
                        <a:buNone/>
                      </a:pPr>
                      <a:r>
                        <a:rPr lang="en-US" sz="1300">
                          <a:latin typeface="Calibri"/>
                          <a:ea typeface="Calibri"/>
                          <a:cs typeface="Calibri"/>
                          <a:sym typeface="Calibri"/>
                        </a:rPr>
                        <a:t>Hard copies of all parent materials will be available in the family resource room at each school, and will translated in Spanish and Vietnamese. All parent nights hosted by the district or schools will have translators available upon request. All contact to families will be made via paper (student folders/mailings), robo calls and email to compensate for the digital divide. </a:t>
                      </a:r>
                      <a:endParaRPr sz="1300">
                        <a:latin typeface="Calibri"/>
                        <a:ea typeface="Calibri"/>
                        <a:cs typeface="Calibri"/>
                        <a:sym typeface="Calibri"/>
                      </a:endParaRPr>
                    </a:p>
                  </a:txBody>
                  <a:tcPr marL="91425" marR="91425" marT="91425" marB="91425"/>
                </a:tc>
                <a:tc>
                  <a:txBody>
                    <a:bodyPr/>
                    <a:lstStyle/>
                    <a:p>
                      <a:pPr marL="0" lvl="0" indent="0">
                        <a:spcBef>
                          <a:spcPts val="0"/>
                        </a:spcBef>
                        <a:spcAft>
                          <a:spcPts val="0"/>
                        </a:spcAft>
                        <a:buNone/>
                      </a:pPr>
                      <a:r>
                        <a:rPr lang="en-US" sz="1300">
                          <a:latin typeface="Calibri"/>
                          <a:ea typeface="Calibri"/>
                          <a:cs typeface="Calibri"/>
                          <a:sym typeface="Calibri"/>
                        </a:rPr>
                        <a:t>All parent materials will be made available in an understable language and uniform format. </a:t>
                      </a:r>
                      <a:endParaRPr sz="1300">
                        <a:latin typeface="Calibri"/>
                        <a:ea typeface="Calibri"/>
                        <a:cs typeface="Calibri"/>
                        <a:sym typeface="Calibri"/>
                      </a:endParaRPr>
                    </a:p>
                  </a:txBody>
                  <a:tcPr marL="91425" marR="91425" marT="91425" marB="91425"/>
                </a:tc>
              </a:tr>
              <a:tr h="411325">
                <a:tc>
                  <a:txBody>
                    <a:bodyPr/>
                    <a:lstStyle/>
                    <a:p>
                      <a:pPr marL="0" lvl="0" indent="0" rtl="0">
                        <a:spcBef>
                          <a:spcPts val="0"/>
                        </a:spcBef>
                        <a:spcAft>
                          <a:spcPts val="0"/>
                        </a:spcAft>
                        <a:buNone/>
                      </a:pPr>
                      <a:r>
                        <a:rPr lang="en-US" sz="1200" dirty="0">
                          <a:latin typeface="Calibri"/>
                          <a:ea typeface="Calibri"/>
                          <a:cs typeface="Calibri"/>
                          <a:sym typeface="Calibri"/>
                        </a:rPr>
                        <a:t>Question 7</a:t>
                      </a:r>
                      <a:endParaRPr sz="1200" dirty="0"/>
                    </a:p>
                  </a:txBody>
                  <a:tcPr marL="91425" marR="91425" marT="91425" marB="91425"/>
                </a:tc>
                <a:tc>
                  <a:txBody>
                    <a:bodyPr/>
                    <a:lstStyle/>
                    <a:p>
                      <a:pPr marL="0" lvl="0" indent="0">
                        <a:spcBef>
                          <a:spcPts val="0"/>
                        </a:spcBef>
                        <a:spcAft>
                          <a:spcPts val="0"/>
                        </a:spcAft>
                        <a:buNone/>
                      </a:pPr>
                      <a:r>
                        <a:rPr lang="en-US" sz="1300" dirty="0">
                          <a:latin typeface="Calibri"/>
                          <a:ea typeface="Calibri"/>
                          <a:cs typeface="Calibri"/>
                          <a:sym typeface="Calibri"/>
                        </a:rPr>
                        <a:t>Each school is required to set a family engagement goal for the year and to have “reflection” meetings at the end of the year for families to weigh in on those goals and family engagement activities and policy. </a:t>
                      </a:r>
                      <a:endParaRPr sz="1300" dirty="0">
                        <a:latin typeface="Calibri"/>
                        <a:ea typeface="Calibri"/>
                        <a:cs typeface="Calibri"/>
                        <a:sym typeface="Calibri"/>
                      </a:endParaRPr>
                    </a:p>
                  </a:txBody>
                  <a:tcPr marL="91425" marR="91425" marT="91425" marB="91425"/>
                </a:tc>
                <a:tc>
                  <a:txBody>
                    <a:bodyPr/>
                    <a:lstStyle/>
                    <a:p>
                      <a:pPr marL="0" lvl="0" indent="0">
                        <a:spcBef>
                          <a:spcPts val="0"/>
                        </a:spcBef>
                        <a:spcAft>
                          <a:spcPts val="0"/>
                        </a:spcAft>
                        <a:buNone/>
                      </a:pPr>
                      <a:r>
                        <a:rPr lang="en-US" sz="1300" dirty="0">
                          <a:latin typeface="Calibri"/>
                          <a:ea typeface="Calibri"/>
                          <a:cs typeface="Calibri"/>
                          <a:sym typeface="Calibri"/>
                        </a:rPr>
                        <a:t>The district will modify the family engagement policy as needed, and post any updates to its website following Board approval. </a:t>
                      </a:r>
                      <a:endParaRPr sz="1300" dirty="0">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body" idx="1"/>
          </p:nvPr>
        </p:nvSpPr>
        <p:spPr>
          <a:xfrm>
            <a:off x="152400" y="766482"/>
            <a:ext cx="8839200" cy="3543300"/>
          </a:xfrm>
          <a:prstGeom prst="rect">
            <a:avLst/>
          </a:prstGeom>
        </p:spPr>
        <p:txBody>
          <a:bodyPr spcFirstLastPara="1" wrap="square" lIns="91425" tIns="91425" rIns="91425" bIns="91425" anchor="t" anchorCtr="0">
            <a:noAutofit/>
          </a:bodyPr>
          <a:lstStyle/>
          <a:p>
            <a:pPr marL="457200" lvl="0" indent="-342900" rtl="0">
              <a:lnSpc>
                <a:spcPct val="200000"/>
              </a:lnSpc>
              <a:spcBef>
                <a:spcPts val="750"/>
              </a:spcBef>
              <a:spcAft>
                <a:spcPts val="0"/>
              </a:spcAft>
              <a:buSzPts val="1800"/>
              <a:buAutoNum type="romanUcPeriod"/>
            </a:pPr>
            <a:r>
              <a:rPr lang="en-US" sz="1800" dirty="0"/>
              <a:t>Welcome</a:t>
            </a:r>
            <a:endParaRPr sz="1800" dirty="0"/>
          </a:p>
          <a:p>
            <a:pPr marL="457200" lvl="0" indent="-342900" rtl="0">
              <a:lnSpc>
                <a:spcPct val="200000"/>
              </a:lnSpc>
              <a:spcBef>
                <a:spcPts val="0"/>
              </a:spcBef>
              <a:spcAft>
                <a:spcPts val="0"/>
              </a:spcAft>
              <a:buSzPts val="1800"/>
              <a:buAutoNum type="romanUcPeriod"/>
            </a:pPr>
            <a:r>
              <a:rPr lang="en-US" sz="1800" dirty="0"/>
              <a:t>Back-to-School Resources</a:t>
            </a:r>
            <a:endParaRPr sz="1800" dirty="0"/>
          </a:p>
          <a:p>
            <a:pPr marL="457200" lvl="0" indent="-342900" rtl="0">
              <a:lnSpc>
                <a:spcPct val="200000"/>
              </a:lnSpc>
              <a:spcBef>
                <a:spcPts val="0"/>
              </a:spcBef>
              <a:spcAft>
                <a:spcPts val="0"/>
              </a:spcAft>
              <a:buSzPts val="1800"/>
              <a:buAutoNum type="romanUcPeriod"/>
            </a:pPr>
            <a:r>
              <a:rPr lang="en-US" sz="1800" dirty="0"/>
              <a:t>New Family-Focused Legislation</a:t>
            </a:r>
            <a:endParaRPr sz="1800" dirty="0"/>
          </a:p>
          <a:p>
            <a:pPr marL="457200" lvl="0" indent="-342900" rtl="0">
              <a:lnSpc>
                <a:spcPct val="200000"/>
              </a:lnSpc>
              <a:spcBef>
                <a:spcPts val="0"/>
              </a:spcBef>
              <a:spcAft>
                <a:spcPts val="0"/>
              </a:spcAft>
              <a:buSzPts val="1800"/>
              <a:buAutoNum type="romanUcPeriod"/>
            </a:pPr>
            <a:r>
              <a:rPr lang="en-US" sz="1800" dirty="0"/>
              <a:t>2018-2019 ESSA Consolidated Application Best Practices</a:t>
            </a:r>
            <a:endParaRPr sz="1800" dirty="0"/>
          </a:p>
          <a:p>
            <a:pPr marL="457200" lvl="0" indent="-342900" rtl="0">
              <a:lnSpc>
                <a:spcPct val="200000"/>
              </a:lnSpc>
              <a:spcBef>
                <a:spcPts val="0"/>
              </a:spcBef>
              <a:spcAft>
                <a:spcPts val="0"/>
              </a:spcAft>
              <a:buSzPts val="1800"/>
              <a:buAutoNum type="romanUcPeriod"/>
            </a:pPr>
            <a:r>
              <a:rPr lang="en-US" sz="1800" dirty="0"/>
              <a:t>Supporting Family Engagement in 2018-2019 </a:t>
            </a:r>
            <a:endParaRPr sz="1800" dirty="0"/>
          </a:p>
          <a:p>
            <a:pPr marL="457200" lvl="0" indent="-342900">
              <a:lnSpc>
                <a:spcPct val="200000"/>
              </a:lnSpc>
              <a:spcBef>
                <a:spcPts val="0"/>
              </a:spcBef>
              <a:spcAft>
                <a:spcPts val="0"/>
              </a:spcAft>
              <a:buSzPts val="1800"/>
              <a:buAutoNum type="romanUcPeriod"/>
            </a:pPr>
            <a:r>
              <a:rPr lang="en-US" sz="1800" dirty="0"/>
              <a:t>Next Steps</a:t>
            </a:r>
            <a:endParaRPr sz="1800" dirty="0"/>
          </a:p>
        </p:txBody>
      </p:sp>
      <p:sp>
        <p:nvSpPr>
          <p:cNvPr id="123" name="Google Shape;123;p23"/>
          <p:cNvSpPr txBox="1">
            <a:spLocks noGrp="1"/>
          </p:cNvSpPr>
          <p:nvPr>
            <p:ph type="title"/>
          </p:nvPr>
        </p:nvSpPr>
        <p:spPr>
          <a:xfrm>
            <a:off x="221600" y="-14125"/>
            <a:ext cx="8922300" cy="1047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Supporting Family Engagement in 2018-2019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How can the Department support you in 2018-2019?</a:t>
            </a:r>
            <a:endParaRPr/>
          </a:p>
        </p:txBody>
      </p:sp>
      <p:graphicFrame>
        <p:nvGraphicFramePr>
          <p:cNvPr id="244" name="Google Shape;244;p41"/>
          <p:cNvGraphicFramePr/>
          <p:nvPr>
            <p:extLst>
              <p:ext uri="{D42A27DB-BD31-4B8C-83A1-F6EECF244321}">
                <p14:modId xmlns:p14="http://schemas.microsoft.com/office/powerpoint/2010/main" val="3078056819"/>
              </p:ext>
            </p:extLst>
          </p:nvPr>
        </p:nvGraphicFramePr>
        <p:xfrm>
          <a:off x="76199" y="1293400"/>
          <a:ext cx="8991600" cy="3144710"/>
        </p:xfrm>
        <a:graphic>
          <a:graphicData uri="http://schemas.openxmlformats.org/drawingml/2006/table">
            <a:tbl>
              <a:tblPr>
                <a:noFill/>
                <a:tableStyleId>{AE0A590D-97EE-40DB-9BA8-CB55723C65B4}</a:tableStyleId>
              </a:tblPr>
              <a:tblGrid>
                <a:gridCol w="974100"/>
                <a:gridCol w="2202575"/>
                <a:gridCol w="3641950"/>
                <a:gridCol w="2172975"/>
              </a:tblGrid>
              <a:tr h="150025">
                <a:tc>
                  <a:txBody>
                    <a:bodyPr/>
                    <a:lstStyle/>
                    <a:p>
                      <a:pPr marL="0" marR="0" lvl="0" indent="0" algn="ctr" rtl="0">
                        <a:spcBef>
                          <a:spcPts val="0"/>
                        </a:spcBef>
                        <a:spcAft>
                          <a:spcPts val="0"/>
                        </a:spcAft>
                        <a:buNone/>
                      </a:pPr>
                      <a:r>
                        <a:rPr lang="en-US" sz="1200" b="1" u="none" strike="noStrike" cap="none" dirty="0"/>
                        <a:t>Month</a:t>
                      </a:r>
                      <a:endParaRPr sz="1200" b="1" i="0" u="none" strike="noStrike" cap="none" dirty="0">
                        <a:solidFill>
                          <a:srgbClr val="000000"/>
                        </a:solidFill>
                        <a:latin typeface="Calibri"/>
                        <a:ea typeface="Calibri"/>
                        <a:cs typeface="Calibri"/>
                        <a:sym typeface="Calibri"/>
                      </a:endParaRPr>
                    </a:p>
                  </a:txBody>
                  <a:tcPr marL="9525" marR="9525" marT="7150" marB="0">
                    <a:solidFill>
                      <a:srgbClr val="92CCDC"/>
                    </a:solidFill>
                  </a:tcPr>
                </a:tc>
                <a:tc>
                  <a:txBody>
                    <a:bodyPr/>
                    <a:lstStyle/>
                    <a:p>
                      <a:pPr marL="0" marR="0" lvl="0" indent="0" algn="ctr" rtl="0">
                        <a:spcBef>
                          <a:spcPts val="0"/>
                        </a:spcBef>
                        <a:spcAft>
                          <a:spcPts val="0"/>
                        </a:spcAft>
                        <a:buNone/>
                      </a:pPr>
                      <a:r>
                        <a:rPr lang="en-US" sz="1200" b="1" u="none" strike="noStrike" cap="none"/>
                        <a:t>Engagement Topic</a:t>
                      </a:r>
                      <a:endParaRPr sz="1200" b="1" i="0" u="none" strike="noStrike" cap="none">
                        <a:solidFill>
                          <a:srgbClr val="000000"/>
                        </a:solidFill>
                        <a:latin typeface="Calibri"/>
                        <a:ea typeface="Calibri"/>
                        <a:cs typeface="Calibri"/>
                        <a:sym typeface="Calibri"/>
                      </a:endParaRPr>
                    </a:p>
                  </a:txBody>
                  <a:tcPr marL="9525" marR="9525" marT="7150" marB="0">
                    <a:solidFill>
                      <a:srgbClr val="92CCDC"/>
                    </a:solidFill>
                  </a:tcPr>
                </a:tc>
                <a:tc>
                  <a:txBody>
                    <a:bodyPr/>
                    <a:lstStyle/>
                    <a:p>
                      <a:pPr marL="0" marR="0" lvl="0" indent="0" algn="ctr" rtl="0">
                        <a:spcBef>
                          <a:spcPts val="0"/>
                        </a:spcBef>
                        <a:spcAft>
                          <a:spcPts val="0"/>
                        </a:spcAft>
                        <a:buNone/>
                      </a:pPr>
                      <a:r>
                        <a:rPr lang="en-US" sz="1200" b="1" u="none" strike="noStrike" cap="none"/>
                        <a:t>Resources</a:t>
                      </a:r>
                      <a:endParaRPr sz="1200" b="1" i="0" u="none" strike="noStrike" cap="none">
                        <a:solidFill>
                          <a:srgbClr val="000000"/>
                        </a:solidFill>
                        <a:latin typeface="Calibri"/>
                        <a:ea typeface="Calibri"/>
                        <a:cs typeface="Calibri"/>
                        <a:sym typeface="Calibri"/>
                      </a:endParaRPr>
                    </a:p>
                  </a:txBody>
                  <a:tcPr marL="9525" marR="9525" marT="7150" marB="0">
                    <a:solidFill>
                      <a:srgbClr val="92CCDC"/>
                    </a:solidFill>
                  </a:tcPr>
                </a:tc>
                <a:tc>
                  <a:txBody>
                    <a:bodyPr/>
                    <a:lstStyle/>
                    <a:p>
                      <a:pPr marL="0" marR="0" lvl="0" indent="0" algn="ctr" rtl="0">
                        <a:spcBef>
                          <a:spcPts val="0"/>
                        </a:spcBef>
                        <a:spcAft>
                          <a:spcPts val="0"/>
                        </a:spcAft>
                        <a:buNone/>
                      </a:pPr>
                      <a:r>
                        <a:rPr lang="en-US" sz="1200" b="1" i="0" u="none" strike="noStrike" cap="none">
                          <a:solidFill>
                            <a:srgbClr val="000000"/>
                          </a:solidFill>
                          <a:latin typeface="Calibri"/>
                          <a:ea typeface="Calibri"/>
                          <a:cs typeface="Calibri"/>
                          <a:sym typeface="Calibri"/>
                        </a:rPr>
                        <a:t>ESSA Parent Engagement Support</a:t>
                      </a:r>
                      <a:endParaRPr sz="1200" b="1" i="0" u="none" strike="noStrike" cap="none">
                        <a:solidFill>
                          <a:srgbClr val="000000"/>
                        </a:solidFill>
                        <a:latin typeface="Calibri"/>
                        <a:ea typeface="Calibri"/>
                        <a:cs typeface="Calibri"/>
                        <a:sym typeface="Calibri"/>
                      </a:endParaRPr>
                    </a:p>
                  </a:txBody>
                  <a:tcPr marL="9525" marR="9525" marT="7150" marB="0">
                    <a:solidFill>
                      <a:srgbClr val="92CCDC"/>
                    </a:solidFill>
                  </a:tcPr>
                </a:tc>
              </a:tr>
              <a:tr h="413750">
                <a:tc>
                  <a:txBody>
                    <a:bodyPr/>
                    <a:lstStyle/>
                    <a:p>
                      <a:pPr marL="0" marR="0" lvl="0" indent="0" algn="l" rtl="0">
                        <a:spcBef>
                          <a:spcPts val="0"/>
                        </a:spcBef>
                        <a:spcAft>
                          <a:spcPts val="0"/>
                        </a:spcAft>
                        <a:buNone/>
                      </a:pPr>
                      <a:r>
                        <a:rPr lang="en-US" sz="1200" dirty="0"/>
                        <a:t>July</a:t>
                      </a:r>
                      <a:endParaRPr sz="1200" b="1" i="0" u="none" strike="noStrike" cap="none" dirty="0">
                        <a:solidFill>
                          <a:srgbClr val="000000"/>
                        </a:solidFill>
                        <a:latin typeface="Calibri"/>
                        <a:ea typeface="Calibri"/>
                        <a:cs typeface="Calibri"/>
                        <a:sym typeface="Calibri"/>
                      </a:endParaRPr>
                    </a:p>
                  </a:txBody>
                  <a:tcPr marL="9525" marR="9525" marT="7150" marB="0"/>
                </a:tc>
                <a:tc>
                  <a:txBody>
                    <a:bodyPr/>
                    <a:lstStyle/>
                    <a:p>
                      <a:pPr marL="0" marR="0" lvl="0" indent="0" algn="l" rtl="0">
                        <a:spcBef>
                          <a:spcPts val="0"/>
                        </a:spcBef>
                        <a:spcAft>
                          <a:spcPts val="0"/>
                        </a:spcAft>
                        <a:buNone/>
                      </a:pPr>
                      <a:r>
                        <a:rPr lang="en-US" sz="1200" u="none" strike="noStrike" cap="none" dirty="0"/>
                        <a:t>Back-to-School</a:t>
                      </a:r>
                      <a:endParaRPr sz="1200" dirty="0"/>
                    </a:p>
                    <a:p>
                      <a:pPr marL="0" marR="0" lvl="0" indent="0" algn="l" rtl="0">
                        <a:spcBef>
                          <a:spcPts val="0"/>
                        </a:spcBef>
                        <a:spcAft>
                          <a:spcPts val="0"/>
                        </a:spcAft>
                        <a:buNone/>
                      </a:pPr>
                      <a:endParaRPr sz="1200" b="1" i="0" u="none" strike="noStrike" cap="none" dirty="0">
                        <a:solidFill>
                          <a:srgbClr val="000000"/>
                        </a:solidFill>
                        <a:latin typeface="Calibri"/>
                        <a:ea typeface="Calibri"/>
                        <a:cs typeface="Calibri"/>
                        <a:sym typeface="Calibri"/>
                      </a:endParaRPr>
                    </a:p>
                  </a:txBody>
                  <a:tcPr marL="9525" marR="9525" marT="7150" marB="0"/>
                </a:tc>
                <a:tc>
                  <a:txBody>
                    <a:bodyPr/>
                    <a:lstStyle/>
                    <a:p>
                      <a:pPr marL="171450" marR="0" lvl="0" indent="-171450" algn="l" rtl="0">
                        <a:spcBef>
                          <a:spcPts val="0"/>
                        </a:spcBef>
                        <a:spcAft>
                          <a:spcPts val="0"/>
                        </a:spcAft>
                        <a:buClr>
                          <a:schemeClr val="dk1"/>
                        </a:buClr>
                        <a:buSzPts val="11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Parent Guides to LEAP </a:t>
                      </a:r>
                      <a:r>
                        <a:rPr lang="en-US" sz="1200" b="0" i="0" u="none" strike="noStrike" cap="none" dirty="0" smtClean="0">
                          <a:solidFill>
                            <a:schemeClr val="dk1"/>
                          </a:solidFill>
                          <a:latin typeface="Calibri"/>
                          <a:ea typeface="Calibri"/>
                          <a:cs typeface="Calibri"/>
                          <a:sym typeface="Calibri"/>
                        </a:rPr>
                        <a:t>Results</a:t>
                      </a:r>
                      <a:endParaRPr lang="en-US" sz="1200" b="0" i="0" u="none" strike="noStrike" cap="none" dirty="0">
                        <a:solidFill>
                          <a:schemeClr val="dk1"/>
                        </a:solidFill>
                        <a:latin typeface="Calibri"/>
                        <a:ea typeface="Calibri"/>
                        <a:cs typeface="Calibri"/>
                        <a:sym typeface="Arial"/>
                      </a:endParaRPr>
                    </a:p>
                    <a:p>
                      <a:pPr marL="171450" marR="0" lvl="0" indent="-171450" algn="l" rtl="0">
                        <a:spcBef>
                          <a:spcPts val="0"/>
                        </a:spcBef>
                        <a:spcAft>
                          <a:spcPts val="0"/>
                        </a:spcAft>
                        <a:buClr>
                          <a:schemeClr val="dk1"/>
                        </a:buClr>
                        <a:buSzPts val="1100"/>
                        <a:buFont typeface="Arial" panose="020B0604020202020204" pitchFamily="34" charset="0"/>
                        <a:buChar char="•"/>
                      </a:pPr>
                      <a:r>
                        <a:rPr lang="en-US" sz="1200" b="0" i="0" u="none" strike="noStrike" cap="none" dirty="0" smtClean="0">
                          <a:solidFill>
                            <a:schemeClr val="dk1"/>
                          </a:solidFill>
                          <a:latin typeface="Calibri"/>
                          <a:ea typeface="Calibri"/>
                          <a:cs typeface="Calibri"/>
                          <a:sym typeface="Calibri"/>
                        </a:rPr>
                        <a:t>Parent </a:t>
                      </a:r>
                      <a:r>
                        <a:rPr lang="en-US" sz="1200" b="0" i="0" u="none" strike="noStrike" cap="none" dirty="0">
                          <a:solidFill>
                            <a:schemeClr val="dk1"/>
                          </a:solidFill>
                          <a:latin typeface="Calibri"/>
                          <a:ea typeface="Calibri"/>
                          <a:cs typeface="Calibri"/>
                          <a:sym typeface="Calibri"/>
                        </a:rPr>
                        <a:t>Back-to-Sc</a:t>
                      </a:r>
                      <a:r>
                        <a:rPr lang="en-US" sz="1200" dirty="0"/>
                        <a:t>hool Guides </a:t>
                      </a:r>
                    </a:p>
                    <a:p>
                      <a:pPr marL="171450" marR="0" lvl="0" indent="-171450" algn="l" rtl="0">
                        <a:spcBef>
                          <a:spcPts val="0"/>
                        </a:spcBef>
                        <a:spcAft>
                          <a:spcPts val="0"/>
                        </a:spcAft>
                        <a:buClr>
                          <a:schemeClr val="dk1"/>
                        </a:buClr>
                        <a:buSzPts val="1100"/>
                        <a:buFont typeface="Arial" panose="020B0604020202020204" pitchFamily="34" charset="0"/>
                        <a:buChar char="•"/>
                      </a:pPr>
                      <a:r>
                        <a:rPr lang="en-US" sz="1200" b="0" i="0" u="none" strike="noStrike" cap="none" dirty="0" smtClean="0">
                          <a:solidFill>
                            <a:schemeClr val="dk1"/>
                          </a:solidFill>
                          <a:latin typeface="Calibri"/>
                          <a:ea typeface="Calibri"/>
                          <a:cs typeface="Calibri"/>
                          <a:sym typeface="Calibri"/>
                        </a:rPr>
                        <a:t>201</a:t>
                      </a:r>
                      <a:r>
                        <a:rPr lang="en-US" sz="1200" dirty="0" smtClean="0"/>
                        <a:t>8</a:t>
                      </a:r>
                      <a:r>
                        <a:rPr lang="en-US" sz="1200" b="0" i="0" u="none" strike="noStrike" cap="none" dirty="0" smtClean="0">
                          <a:solidFill>
                            <a:schemeClr val="dk1"/>
                          </a:solidFill>
                          <a:latin typeface="Calibri"/>
                          <a:ea typeface="Calibri"/>
                          <a:cs typeface="Calibri"/>
                          <a:sym typeface="Calibri"/>
                        </a:rPr>
                        <a:t>-201</a:t>
                      </a:r>
                      <a:r>
                        <a:rPr lang="en-US" sz="1200" dirty="0" smtClean="0"/>
                        <a:t>9</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Educator Resource Guide</a:t>
                      </a:r>
                      <a:endParaRPr sz="1200" dirty="0"/>
                    </a:p>
                    <a:p>
                      <a:pPr marL="215900" marR="0" lvl="0" indent="0" algn="l" rtl="0">
                        <a:spcBef>
                          <a:spcPts val="0"/>
                        </a:spcBef>
                        <a:spcAft>
                          <a:spcPts val="0"/>
                        </a:spcAft>
                        <a:buNone/>
                      </a:pPr>
                      <a:endParaRPr sz="1200" dirty="0"/>
                    </a:p>
                    <a:p>
                      <a:pPr marL="215900" marR="0" lvl="0" indent="-152400" algn="l" rtl="0">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txBody>
                  <a:tcPr marL="9525" marR="9525" marT="7150" marB="0"/>
                </a:tc>
                <a:tc>
                  <a:txBody>
                    <a:bodyPr/>
                    <a:lstStyle/>
                    <a:p>
                      <a:pPr marL="215900" marR="0" lvl="0" indent="-222250" algn="l" rtl="0">
                        <a:spcBef>
                          <a:spcPts val="0"/>
                        </a:spcBef>
                        <a:spcAft>
                          <a:spcPts val="0"/>
                        </a:spcAft>
                        <a:buClr>
                          <a:srgbClr val="000000"/>
                        </a:buClr>
                        <a:buSzPts val="1100"/>
                        <a:buFont typeface="Arial"/>
                        <a:buChar char="•"/>
                      </a:pPr>
                      <a:r>
                        <a:rPr lang="en-US" sz="1200" b="0" i="0" u="none" strike="noStrike" cap="none">
                          <a:solidFill>
                            <a:srgbClr val="000000"/>
                          </a:solidFill>
                          <a:latin typeface="Calibri"/>
                          <a:ea typeface="Calibri"/>
                          <a:cs typeface="Calibri"/>
                          <a:sym typeface="Calibri"/>
                        </a:rPr>
                        <a:t>Section 1116 (c)(4) </a:t>
                      </a:r>
                      <a:endParaRPr sz="1200"/>
                    </a:p>
                    <a:p>
                      <a:pPr marL="215900" marR="0" lvl="0" indent="-222250" algn="l" rtl="0">
                        <a:lnSpc>
                          <a:spcPct val="100000"/>
                        </a:lnSpc>
                        <a:spcBef>
                          <a:spcPts val="0"/>
                        </a:spcBef>
                        <a:spcAft>
                          <a:spcPts val="0"/>
                        </a:spcAft>
                        <a:buClr>
                          <a:schemeClr val="dk1"/>
                        </a:buClr>
                        <a:buSzPts val="1100"/>
                        <a:buFont typeface="Arial"/>
                        <a:buChar char="•"/>
                      </a:pPr>
                      <a:r>
                        <a:rPr lang="en-US" sz="1200" b="0" u="none" strike="noStrike" cap="none"/>
                        <a:t>Section 1116 (e)(2) </a:t>
                      </a:r>
                      <a:endParaRPr sz="1200"/>
                    </a:p>
                    <a:p>
                      <a:pPr marL="215900" marR="0" lvl="0" indent="-222250" algn="l" rtl="0">
                        <a:lnSpc>
                          <a:spcPct val="100000"/>
                        </a:lnSpc>
                        <a:spcBef>
                          <a:spcPts val="0"/>
                        </a:spcBef>
                        <a:spcAft>
                          <a:spcPts val="0"/>
                        </a:spcAft>
                        <a:buClr>
                          <a:schemeClr val="dk1"/>
                        </a:buClr>
                        <a:buSzPts val="1100"/>
                        <a:buFont typeface="Arial"/>
                        <a:buChar char="•"/>
                      </a:pPr>
                      <a:r>
                        <a:rPr lang="en-US" sz="1200" u="none" strike="noStrike" cap="none"/>
                        <a:t>Section 1111(b)(2)(B)(x)</a:t>
                      </a:r>
                      <a:endParaRPr sz="1200" b="0" u="none" strike="noStrike" cap="none"/>
                    </a:p>
                    <a:p>
                      <a:pPr marL="215900" marR="0" lvl="0" indent="-152400" algn="l" rtl="0">
                        <a:spcBef>
                          <a:spcPts val="0"/>
                        </a:spcBef>
                        <a:spcAft>
                          <a:spcPts val="0"/>
                        </a:spcAft>
                        <a:buClr>
                          <a:schemeClr val="dk1"/>
                        </a:buClr>
                        <a:buSzPts val="1100"/>
                        <a:buFont typeface="Arial"/>
                        <a:buNone/>
                      </a:pPr>
                      <a:endParaRPr sz="1200" b="0" i="0" u="none" strike="noStrike" cap="none">
                        <a:solidFill>
                          <a:srgbClr val="000000"/>
                        </a:solidFill>
                        <a:latin typeface="Calibri"/>
                        <a:ea typeface="Calibri"/>
                        <a:cs typeface="Calibri"/>
                        <a:sym typeface="Calibri"/>
                      </a:endParaRPr>
                    </a:p>
                    <a:p>
                      <a:pPr marL="215900" marR="0" lvl="0" indent="-152400" algn="l" rtl="0">
                        <a:spcBef>
                          <a:spcPts val="0"/>
                        </a:spcBef>
                        <a:spcAft>
                          <a:spcPts val="0"/>
                        </a:spcAft>
                        <a:buClr>
                          <a:schemeClr val="dk1"/>
                        </a:buClr>
                        <a:buSzPts val="1100"/>
                        <a:buFont typeface="Arial"/>
                        <a:buNone/>
                      </a:pPr>
                      <a:endParaRPr sz="1200" b="0" i="0" u="none" strike="noStrike" cap="none">
                        <a:solidFill>
                          <a:srgbClr val="000000"/>
                        </a:solidFill>
                        <a:latin typeface="Calibri"/>
                        <a:ea typeface="Calibri"/>
                        <a:cs typeface="Calibri"/>
                        <a:sym typeface="Calibri"/>
                      </a:endParaRPr>
                    </a:p>
                  </a:txBody>
                  <a:tcPr marL="9525" marR="9525" marT="7150" marB="0"/>
                </a:tc>
              </a:tr>
              <a:tr h="335750">
                <a:tc>
                  <a:txBody>
                    <a:bodyPr/>
                    <a:lstStyle/>
                    <a:p>
                      <a:pPr marL="0" marR="0" lvl="0" indent="0" algn="l" rtl="0">
                        <a:spcBef>
                          <a:spcPts val="0"/>
                        </a:spcBef>
                        <a:spcAft>
                          <a:spcPts val="0"/>
                        </a:spcAft>
                        <a:buNone/>
                      </a:pPr>
                      <a:r>
                        <a:rPr lang="en-US" sz="1200"/>
                        <a:t>September</a:t>
                      </a:r>
                      <a:endParaRPr sz="1200" b="1" i="0" u="none" strike="noStrike" cap="none">
                        <a:solidFill>
                          <a:srgbClr val="000000"/>
                        </a:solidFill>
                        <a:latin typeface="Calibri"/>
                        <a:ea typeface="Calibri"/>
                        <a:cs typeface="Calibri"/>
                        <a:sym typeface="Calibri"/>
                      </a:endParaRPr>
                    </a:p>
                  </a:txBody>
                  <a:tcPr marL="9525" marR="9525" marT="7150" marB="0"/>
                </a:tc>
                <a:tc>
                  <a:txBody>
                    <a:bodyPr/>
                    <a:lstStyle/>
                    <a:p>
                      <a:pPr marL="444500" marR="0" lvl="0" indent="-285750" algn="l" rtl="0">
                        <a:spcBef>
                          <a:spcPts val="0"/>
                        </a:spcBef>
                        <a:spcAft>
                          <a:spcPts val="0"/>
                        </a:spcAft>
                        <a:buSzPts val="1100"/>
                        <a:buFont typeface="Arial" panose="020B0604020202020204" pitchFamily="34" charset="0"/>
                        <a:buChar char="•"/>
                      </a:pPr>
                      <a:r>
                        <a:rPr lang="en-US" sz="1200" dirty="0"/>
                        <a:t>School Performance </a:t>
                      </a:r>
                      <a:r>
                        <a:rPr lang="en-US" sz="1200" dirty="0" smtClean="0"/>
                        <a:t>Scores</a:t>
                      </a:r>
                      <a:endParaRPr lang="en-US" sz="1200" dirty="0"/>
                    </a:p>
                    <a:p>
                      <a:pPr marL="444500" marR="0" lvl="0" indent="-285750" algn="l" rtl="0">
                        <a:spcBef>
                          <a:spcPts val="0"/>
                        </a:spcBef>
                        <a:spcAft>
                          <a:spcPts val="0"/>
                        </a:spcAft>
                        <a:buSzPts val="1100"/>
                        <a:buFont typeface="Arial" panose="020B0604020202020204" pitchFamily="34" charset="0"/>
                        <a:buChar char="•"/>
                      </a:pPr>
                      <a:r>
                        <a:rPr lang="en-US" sz="1200" dirty="0" smtClean="0"/>
                        <a:t>Communicating </a:t>
                      </a:r>
                      <a:r>
                        <a:rPr lang="en-US" sz="1200" dirty="0"/>
                        <a:t>School Redesign Plans and intervention labels</a:t>
                      </a:r>
                      <a:endParaRPr sz="1200" dirty="0"/>
                    </a:p>
                  </a:txBody>
                  <a:tcPr marL="9525" marR="9525" marT="7150" marB="0"/>
                </a:tc>
                <a:tc>
                  <a:txBody>
                    <a:bodyPr/>
                    <a:lstStyle/>
                    <a:p>
                      <a:pPr marL="215900" marR="0" lvl="0" indent="-222250" algn="l" rtl="0">
                        <a:spcBef>
                          <a:spcPts val="0"/>
                        </a:spcBef>
                        <a:spcAft>
                          <a:spcPts val="0"/>
                        </a:spcAft>
                        <a:buClr>
                          <a:schemeClr val="dk1"/>
                        </a:buClr>
                        <a:buSzPts val="1100"/>
                        <a:buFont typeface="Arial"/>
                        <a:buChar char="•"/>
                      </a:pPr>
                      <a:r>
                        <a:rPr lang="en-US" sz="1200" b="0" i="0" u="none" strike="noStrike" cap="none" dirty="0">
                          <a:solidFill>
                            <a:schemeClr val="dk1"/>
                          </a:solidFill>
                          <a:latin typeface="Calibri"/>
                          <a:ea typeface="Calibri"/>
                          <a:cs typeface="Calibri"/>
                          <a:sym typeface="Calibri"/>
                        </a:rPr>
                        <a:t>School Finder/School Report Cards</a:t>
                      </a:r>
                      <a:endParaRPr sz="1200" dirty="0"/>
                    </a:p>
                    <a:p>
                      <a:pPr marL="215900" marR="0" lvl="0" indent="-222250" algn="l" rtl="0">
                        <a:spcBef>
                          <a:spcPts val="0"/>
                        </a:spcBef>
                        <a:spcAft>
                          <a:spcPts val="0"/>
                        </a:spcAft>
                        <a:buClr>
                          <a:schemeClr val="dk1"/>
                        </a:buClr>
                        <a:buSzPts val="1100"/>
                        <a:buFont typeface="Arial"/>
                        <a:buChar char="•"/>
                      </a:pPr>
                      <a:r>
                        <a:rPr lang="en-US" sz="1200" b="0" i="0" u="none" strike="noStrike" cap="none" dirty="0">
                          <a:solidFill>
                            <a:schemeClr val="dk1"/>
                          </a:solidFill>
                          <a:latin typeface="Calibri"/>
                          <a:ea typeface="Calibri"/>
                          <a:cs typeface="Calibri"/>
                          <a:sym typeface="Calibri"/>
                        </a:rPr>
                        <a:t>School Performance Score videos</a:t>
                      </a:r>
                      <a:endParaRPr sz="1200" dirty="0"/>
                    </a:p>
                    <a:p>
                      <a:pPr marL="215900" marR="0" lvl="0" indent="-222250" algn="l" rtl="0">
                        <a:spcBef>
                          <a:spcPts val="0"/>
                        </a:spcBef>
                        <a:spcAft>
                          <a:spcPts val="0"/>
                        </a:spcAft>
                        <a:buClr>
                          <a:schemeClr val="dk1"/>
                        </a:buClr>
                        <a:buSzPts val="1100"/>
                        <a:buFont typeface="Arial"/>
                        <a:buChar char="•"/>
                      </a:pPr>
                      <a:r>
                        <a:rPr lang="en-US" sz="1200" b="0" i="0" u="none" strike="noStrike" cap="none" dirty="0">
                          <a:solidFill>
                            <a:schemeClr val="dk1"/>
                          </a:solidFill>
                          <a:latin typeface="Calibri"/>
                          <a:ea typeface="Calibri"/>
                          <a:cs typeface="Calibri"/>
                          <a:sym typeface="Calibri"/>
                        </a:rPr>
                        <a:t>Parent Night presentation</a:t>
                      </a:r>
                      <a:endParaRPr sz="1200" dirty="0"/>
                    </a:p>
                    <a:p>
                      <a:pPr marL="215900" marR="0" lvl="0" indent="-152400" algn="l" rtl="0">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txBody>
                  <a:tcPr marL="9525" marR="9525" marT="7150" marB="0"/>
                </a:tc>
                <a:tc>
                  <a:txBody>
                    <a:bodyPr/>
                    <a:lstStyle/>
                    <a:p>
                      <a:pPr marL="215900" marR="0" lvl="0" indent="-222250" algn="l" rtl="0">
                        <a:lnSpc>
                          <a:spcPct val="100000"/>
                        </a:lnSpc>
                        <a:spcBef>
                          <a:spcPts val="0"/>
                        </a:spcBef>
                        <a:spcAft>
                          <a:spcPts val="0"/>
                        </a:spcAft>
                        <a:buClr>
                          <a:schemeClr val="dk1"/>
                        </a:buClr>
                        <a:buSzPts val="1100"/>
                        <a:buFont typeface="Arial"/>
                        <a:buChar char="•"/>
                      </a:pPr>
                      <a:r>
                        <a:rPr lang="en-US" sz="1200" b="0" u="none" strike="noStrike" cap="none"/>
                        <a:t>Section 1116 (c)(4) </a:t>
                      </a:r>
                      <a:endParaRPr sz="1200"/>
                    </a:p>
                    <a:p>
                      <a:pPr marL="215900" marR="0" lvl="0" indent="-222250" algn="l" rtl="0">
                        <a:lnSpc>
                          <a:spcPct val="100000"/>
                        </a:lnSpc>
                        <a:spcBef>
                          <a:spcPts val="0"/>
                        </a:spcBef>
                        <a:spcAft>
                          <a:spcPts val="0"/>
                        </a:spcAft>
                        <a:buClr>
                          <a:schemeClr val="dk1"/>
                        </a:buClr>
                        <a:buSzPts val="1100"/>
                        <a:buFont typeface="Arial"/>
                        <a:buChar char="•"/>
                      </a:pPr>
                      <a:r>
                        <a:rPr lang="en-US" sz="1200" b="0" u="none" strike="noStrike" cap="none"/>
                        <a:t>Section 1111(g)(2)(B)</a:t>
                      </a:r>
                      <a:endParaRPr sz="1200"/>
                    </a:p>
                  </a:txBody>
                  <a:tcPr marL="9525" marR="9525" marT="7150" marB="0"/>
                </a:tc>
              </a:tr>
              <a:tr h="207175">
                <a:tc>
                  <a:txBody>
                    <a:bodyPr/>
                    <a:lstStyle/>
                    <a:p>
                      <a:pPr marL="0" marR="0" lvl="0" indent="0" algn="l" rtl="0">
                        <a:spcBef>
                          <a:spcPts val="0"/>
                        </a:spcBef>
                        <a:spcAft>
                          <a:spcPts val="0"/>
                        </a:spcAft>
                        <a:buNone/>
                      </a:pPr>
                      <a:r>
                        <a:rPr lang="en-US" sz="1200"/>
                        <a:t>January</a:t>
                      </a:r>
                      <a:endParaRPr sz="1200" b="1" i="0" u="none" strike="noStrike" cap="none">
                        <a:solidFill>
                          <a:srgbClr val="000000"/>
                        </a:solidFill>
                        <a:latin typeface="Calibri"/>
                        <a:ea typeface="Calibri"/>
                        <a:cs typeface="Calibri"/>
                        <a:sym typeface="Calibri"/>
                      </a:endParaRPr>
                    </a:p>
                  </a:txBody>
                  <a:tcPr marL="9525" marR="9525" marT="7150" marB="0"/>
                </a:tc>
                <a:tc>
                  <a:txBody>
                    <a:bodyPr/>
                    <a:lstStyle/>
                    <a:p>
                      <a:pPr marL="0" marR="0" lvl="0" indent="0" algn="l" rtl="0">
                        <a:spcBef>
                          <a:spcPts val="0"/>
                        </a:spcBef>
                        <a:spcAft>
                          <a:spcPts val="0"/>
                        </a:spcAft>
                        <a:buNone/>
                      </a:pPr>
                      <a:r>
                        <a:rPr lang="en-US" sz="1200" u="none" strike="noStrike" cap="none"/>
                        <a:t>Preparing for spring assessments </a:t>
                      </a:r>
                      <a:endParaRPr sz="1200" b="1" i="0" u="none" strike="noStrike" cap="none">
                        <a:solidFill>
                          <a:srgbClr val="000000"/>
                        </a:solidFill>
                        <a:latin typeface="Calibri"/>
                        <a:ea typeface="Calibri"/>
                        <a:cs typeface="Calibri"/>
                        <a:sym typeface="Calibri"/>
                      </a:endParaRPr>
                    </a:p>
                  </a:txBody>
                  <a:tcPr marL="9525" marR="9525" marT="7150" marB="0"/>
                </a:tc>
                <a:tc>
                  <a:txBody>
                    <a:bodyPr/>
                    <a:lstStyle/>
                    <a:p>
                      <a:pPr marL="215900" marR="0" lvl="0" indent="-222250" algn="l" rtl="0">
                        <a:spcBef>
                          <a:spcPts val="0"/>
                        </a:spcBef>
                        <a:spcAft>
                          <a:spcPts val="0"/>
                        </a:spcAft>
                        <a:buClr>
                          <a:schemeClr val="dk1"/>
                        </a:buClr>
                        <a:buSzPts val="1100"/>
                        <a:buFont typeface="Arial"/>
                        <a:buChar char="•"/>
                      </a:pPr>
                      <a:r>
                        <a:rPr lang="en-US" sz="1200" b="0" i="0" u="none" strike="noStrike" cap="none" dirty="0">
                          <a:solidFill>
                            <a:schemeClr val="dk1"/>
                          </a:solidFill>
                          <a:latin typeface="Calibri"/>
                          <a:ea typeface="Calibri"/>
                          <a:cs typeface="Calibri"/>
                          <a:sym typeface="Calibri"/>
                        </a:rPr>
                        <a:t>Parent Guides to </a:t>
                      </a:r>
                      <a:r>
                        <a:rPr lang="en-US" sz="1200" dirty="0"/>
                        <a:t>State </a:t>
                      </a:r>
                      <a:r>
                        <a:rPr lang="en-US" sz="1200" b="0" i="0" u="none" strike="noStrike" cap="none" dirty="0">
                          <a:solidFill>
                            <a:schemeClr val="dk1"/>
                          </a:solidFill>
                          <a:latin typeface="Calibri"/>
                          <a:ea typeface="Calibri"/>
                          <a:cs typeface="Calibri"/>
                          <a:sym typeface="Calibri"/>
                        </a:rPr>
                        <a:t>Tests</a:t>
                      </a:r>
                      <a:endParaRPr sz="1200" dirty="0"/>
                    </a:p>
                    <a:p>
                      <a:pPr marL="215900" marR="0" lvl="0" indent="-222250" algn="l" rtl="0">
                        <a:spcBef>
                          <a:spcPts val="0"/>
                        </a:spcBef>
                        <a:spcAft>
                          <a:spcPts val="0"/>
                        </a:spcAft>
                        <a:buClr>
                          <a:schemeClr val="dk1"/>
                        </a:buClr>
                        <a:buSzPts val="1100"/>
                        <a:buFont typeface="Arial"/>
                        <a:buChar char="•"/>
                      </a:pPr>
                      <a:r>
                        <a:rPr lang="en-US" sz="1200" b="0" i="0" u="none" strike="noStrike" cap="none" dirty="0">
                          <a:solidFill>
                            <a:schemeClr val="dk1"/>
                          </a:solidFill>
                          <a:latin typeface="Calibri"/>
                          <a:ea typeface="Calibri"/>
                          <a:cs typeface="Calibri"/>
                          <a:sym typeface="Calibri"/>
                        </a:rPr>
                        <a:t>Practice Tests</a:t>
                      </a:r>
                      <a:endParaRPr sz="1200" dirty="0"/>
                    </a:p>
                    <a:p>
                      <a:pPr marL="215900" marR="0" lvl="0" indent="-222250" algn="l" rtl="0">
                        <a:spcBef>
                          <a:spcPts val="0"/>
                        </a:spcBef>
                        <a:spcAft>
                          <a:spcPts val="0"/>
                        </a:spcAft>
                        <a:buClr>
                          <a:schemeClr val="dk1"/>
                        </a:buClr>
                        <a:buSzPts val="1100"/>
                        <a:buFont typeface="Arial"/>
                        <a:buChar char="•"/>
                      </a:pPr>
                      <a:r>
                        <a:rPr lang="en-US" sz="1200" b="0" i="0" u="none" strike="noStrike" cap="none" dirty="0">
                          <a:solidFill>
                            <a:schemeClr val="dk1"/>
                          </a:solidFill>
                          <a:latin typeface="Calibri"/>
                          <a:ea typeface="Calibri"/>
                          <a:cs typeface="Calibri"/>
                          <a:sym typeface="Calibri"/>
                        </a:rPr>
                        <a:t>Sample and Released Test items</a:t>
                      </a:r>
                      <a:endParaRPr sz="1200" dirty="0"/>
                    </a:p>
                    <a:p>
                      <a:pPr marL="215900" marR="0" lvl="0" indent="-152400" algn="l" rtl="0">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txBody>
                  <a:tcPr marL="9525" marR="9525" marT="7150" marB="0"/>
                </a:tc>
                <a:tc>
                  <a:txBody>
                    <a:bodyPr/>
                    <a:lstStyle/>
                    <a:p>
                      <a:pPr marL="215900" marR="0" lvl="0" indent="-222250" algn="l" rtl="0">
                        <a:lnSpc>
                          <a:spcPct val="100000"/>
                        </a:lnSpc>
                        <a:spcBef>
                          <a:spcPts val="0"/>
                        </a:spcBef>
                        <a:spcAft>
                          <a:spcPts val="0"/>
                        </a:spcAft>
                        <a:buClr>
                          <a:schemeClr val="dk1"/>
                        </a:buClr>
                        <a:buSzPts val="1100"/>
                        <a:buFont typeface="Arial"/>
                        <a:buChar char="•"/>
                      </a:pPr>
                      <a:r>
                        <a:rPr lang="en-US" sz="1200" b="0" u="none" strike="noStrike" cap="none"/>
                        <a:t>Section 1116 (e)(2) </a:t>
                      </a:r>
                      <a:endParaRPr sz="1200"/>
                    </a:p>
                    <a:p>
                      <a:pPr marL="215900" marR="0" lvl="0" indent="-152400" algn="l" rtl="0">
                        <a:spcBef>
                          <a:spcPts val="0"/>
                        </a:spcBef>
                        <a:spcAft>
                          <a:spcPts val="0"/>
                        </a:spcAft>
                        <a:buClr>
                          <a:schemeClr val="dk1"/>
                        </a:buClr>
                        <a:buSzPts val="1100"/>
                        <a:buFont typeface="Arial"/>
                        <a:buNone/>
                      </a:pPr>
                      <a:endParaRPr sz="1200" b="0" i="0" u="none" strike="noStrike" cap="none">
                        <a:solidFill>
                          <a:srgbClr val="000000"/>
                        </a:solidFill>
                        <a:latin typeface="Calibri"/>
                        <a:ea typeface="Calibri"/>
                        <a:cs typeface="Calibri"/>
                        <a:sym typeface="Calibri"/>
                      </a:endParaRPr>
                    </a:p>
                  </a:txBody>
                  <a:tcPr marL="9525" marR="9525" marT="7150" marB="0"/>
                </a:tc>
              </a:tr>
              <a:tr h="150025">
                <a:tc>
                  <a:txBody>
                    <a:bodyPr/>
                    <a:lstStyle/>
                    <a:p>
                      <a:pPr marL="0" marR="0" lvl="0" indent="0" algn="l" rtl="0">
                        <a:spcBef>
                          <a:spcPts val="0"/>
                        </a:spcBef>
                        <a:spcAft>
                          <a:spcPts val="0"/>
                        </a:spcAft>
                        <a:buNone/>
                      </a:pPr>
                      <a:r>
                        <a:rPr lang="en-US" sz="1200"/>
                        <a:t>March</a:t>
                      </a:r>
                      <a:endParaRPr sz="1200" b="1" i="0" u="none" strike="noStrike" cap="none">
                        <a:solidFill>
                          <a:schemeClr val="dk1"/>
                        </a:solidFill>
                        <a:latin typeface="Calibri"/>
                        <a:ea typeface="Calibri"/>
                        <a:cs typeface="Calibri"/>
                        <a:sym typeface="Calibri"/>
                      </a:endParaRPr>
                    </a:p>
                  </a:txBody>
                  <a:tcPr marL="9525" marR="9525" marT="7150" marB="0"/>
                </a:tc>
                <a:tc>
                  <a:txBody>
                    <a:bodyPr/>
                    <a:lstStyle/>
                    <a:p>
                      <a:pPr marL="0" marR="0" lvl="0" indent="0" algn="l" rtl="0">
                        <a:spcBef>
                          <a:spcPts val="0"/>
                        </a:spcBef>
                        <a:spcAft>
                          <a:spcPts val="0"/>
                        </a:spcAft>
                        <a:buNone/>
                      </a:pPr>
                      <a:r>
                        <a:rPr lang="en-US" sz="1200"/>
                        <a:t>20</a:t>
                      </a:r>
                      <a:r>
                        <a:rPr lang="en-US" sz="1200" u="none" strike="noStrike" cap="none"/>
                        <a:t>1</a:t>
                      </a:r>
                      <a:r>
                        <a:rPr lang="en-US" sz="1200"/>
                        <a:t>8</a:t>
                      </a:r>
                      <a:r>
                        <a:rPr lang="en-US" sz="1200" u="none" strike="noStrike" cap="none"/>
                        <a:t>-201</a:t>
                      </a:r>
                      <a:r>
                        <a:rPr lang="en-US" sz="1200"/>
                        <a:t>9</a:t>
                      </a:r>
                      <a:r>
                        <a:rPr lang="en-US" sz="1200" u="none" strike="noStrike" cap="none"/>
                        <a:t> </a:t>
                      </a:r>
                      <a:r>
                        <a:rPr lang="en-US" sz="1200"/>
                        <a:t>Reflection</a:t>
                      </a:r>
                      <a:endParaRPr sz="1200"/>
                    </a:p>
                    <a:p>
                      <a:pPr marL="0" marR="0" lvl="0" indent="0" algn="l" rtl="0">
                        <a:spcBef>
                          <a:spcPts val="0"/>
                        </a:spcBef>
                        <a:spcAft>
                          <a:spcPts val="0"/>
                        </a:spcAft>
                        <a:buNone/>
                      </a:pPr>
                      <a:endParaRPr sz="1200" b="1" i="0" u="none" strike="noStrike" cap="none">
                        <a:solidFill>
                          <a:srgbClr val="000000"/>
                        </a:solidFill>
                        <a:latin typeface="Calibri"/>
                        <a:ea typeface="Calibri"/>
                        <a:cs typeface="Calibri"/>
                        <a:sym typeface="Calibri"/>
                      </a:endParaRPr>
                    </a:p>
                  </a:txBody>
                  <a:tcPr marL="9525" marR="9525" marT="7150" marB="0"/>
                </a:tc>
                <a:tc>
                  <a:txBody>
                    <a:bodyPr/>
                    <a:lstStyle/>
                    <a:p>
                      <a:pPr marL="215900" marR="0" lvl="0" indent="-222250" algn="l" rtl="0">
                        <a:spcBef>
                          <a:spcPts val="0"/>
                        </a:spcBef>
                        <a:spcAft>
                          <a:spcPts val="0"/>
                        </a:spcAft>
                        <a:buClr>
                          <a:schemeClr val="dk1"/>
                        </a:buClr>
                        <a:buSzPts val="1100"/>
                        <a:buFont typeface="Arial"/>
                        <a:buChar char="•"/>
                      </a:pPr>
                      <a:r>
                        <a:rPr lang="en-US" sz="1200" b="0" i="0" u="none" strike="noStrike" cap="none" dirty="0">
                          <a:solidFill>
                            <a:schemeClr val="dk1"/>
                          </a:solidFill>
                          <a:latin typeface="Calibri"/>
                          <a:ea typeface="Calibri"/>
                          <a:cs typeface="Calibri"/>
                          <a:sym typeface="Calibri"/>
                        </a:rPr>
                        <a:t>Academic Progress Snapshot</a:t>
                      </a:r>
                      <a:endParaRPr sz="1200" b="0" i="0" u="none" strike="noStrike" cap="none" dirty="0">
                        <a:solidFill>
                          <a:schemeClr val="dk1"/>
                        </a:solidFill>
                        <a:latin typeface="Calibri"/>
                        <a:ea typeface="Calibri"/>
                        <a:cs typeface="Calibri"/>
                        <a:sym typeface="Calibri"/>
                      </a:endParaRPr>
                    </a:p>
                    <a:p>
                      <a:pPr marL="215900" marR="0" lvl="0" indent="-222250" algn="l" rtl="0">
                        <a:spcBef>
                          <a:spcPts val="0"/>
                        </a:spcBef>
                        <a:spcAft>
                          <a:spcPts val="0"/>
                        </a:spcAft>
                        <a:buClr>
                          <a:schemeClr val="dk1"/>
                        </a:buClr>
                        <a:buSzPts val="1100"/>
                        <a:buFont typeface="Arial"/>
                        <a:buChar char="•"/>
                      </a:pPr>
                      <a:r>
                        <a:rPr lang="en-US" sz="1200" dirty="0"/>
                        <a:t>Family Engagement Policy Evaluation</a:t>
                      </a:r>
                      <a:endParaRPr sz="1200" b="0" i="0" u="none" strike="noStrike" cap="none" dirty="0">
                        <a:solidFill>
                          <a:schemeClr val="dk1"/>
                        </a:solidFill>
                        <a:latin typeface="Calibri"/>
                        <a:ea typeface="Calibri"/>
                        <a:cs typeface="Calibri"/>
                        <a:sym typeface="Calibri"/>
                      </a:endParaRPr>
                    </a:p>
                  </a:txBody>
                  <a:tcPr marL="9525" marR="9525" marT="7150" marB="0"/>
                </a:tc>
                <a:tc>
                  <a:txBody>
                    <a:bodyPr/>
                    <a:lstStyle/>
                    <a:p>
                      <a:pPr marL="215900" marR="0" lvl="0" indent="-222250" algn="l" rtl="0">
                        <a:spcBef>
                          <a:spcPts val="0"/>
                        </a:spcBef>
                        <a:spcAft>
                          <a:spcPts val="0"/>
                        </a:spcAft>
                        <a:buClr>
                          <a:srgbClr val="000000"/>
                        </a:buClr>
                        <a:buSzPts val="1100"/>
                        <a:buFont typeface="Arial"/>
                        <a:buChar char="•"/>
                      </a:pPr>
                      <a:r>
                        <a:rPr lang="en-US" sz="1200" b="0" i="0" u="none" strike="noStrike" cap="none" dirty="0">
                          <a:solidFill>
                            <a:srgbClr val="000000"/>
                          </a:solidFill>
                          <a:latin typeface="Calibri"/>
                          <a:ea typeface="Calibri"/>
                          <a:cs typeface="Calibri"/>
                          <a:sym typeface="Calibri"/>
                        </a:rPr>
                        <a:t>Section 1116 (d)(2)(D) </a:t>
                      </a:r>
                      <a:endParaRPr sz="1200" dirty="0">
                        <a:solidFill>
                          <a:srgbClr val="000000"/>
                        </a:solidFill>
                      </a:endParaRPr>
                    </a:p>
                    <a:p>
                      <a:pPr marL="215900" lvl="0" indent="-222250" rtl="0">
                        <a:spcBef>
                          <a:spcPts val="0"/>
                        </a:spcBef>
                        <a:spcAft>
                          <a:spcPts val="0"/>
                        </a:spcAft>
                        <a:buClr>
                          <a:schemeClr val="dk1"/>
                        </a:buClr>
                        <a:buSzPts val="1100"/>
                        <a:buFont typeface="Arial"/>
                        <a:buChar char="•"/>
                      </a:pPr>
                      <a:r>
                        <a:rPr lang="en-US" sz="1200" dirty="0"/>
                        <a:t>Section 1116 (a)(2) &amp; (h)</a:t>
                      </a:r>
                      <a:endParaRPr sz="1200" dirty="0">
                        <a:solidFill>
                          <a:srgbClr val="000000"/>
                        </a:solidFill>
                      </a:endParaRPr>
                    </a:p>
                    <a:p>
                      <a:pPr marL="0" marR="0" lvl="0" indent="0" algn="l" rtl="0">
                        <a:spcBef>
                          <a:spcPts val="0"/>
                        </a:spcBef>
                        <a:spcAft>
                          <a:spcPts val="0"/>
                        </a:spcAft>
                        <a:buClr>
                          <a:schemeClr val="dk1"/>
                        </a:buClr>
                        <a:buSzPts val="1100"/>
                        <a:buFont typeface="Arial"/>
                        <a:buNone/>
                      </a:pPr>
                      <a:endParaRPr sz="1200" b="0" i="0" u="none" strike="noStrike" cap="none" dirty="0">
                        <a:solidFill>
                          <a:srgbClr val="000000"/>
                        </a:solidFill>
                        <a:latin typeface="Calibri"/>
                        <a:ea typeface="Calibri"/>
                        <a:cs typeface="Calibri"/>
                        <a:sym typeface="Calibri"/>
                      </a:endParaRPr>
                    </a:p>
                  </a:txBody>
                  <a:tcPr marL="9525" marR="9525" marT="7150" marB="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Next Steps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Preparing for 2018-2019</a:t>
            </a:r>
            <a:endParaRPr/>
          </a:p>
        </p:txBody>
      </p:sp>
      <p:sp>
        <p:nvSpPr>
          <p:cNvPr id="257" name="Google Shape;257;p43"/>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457200" lvl="0" indent="-342900" rtl="0">
              <a:spcBef>
                <a:spcPts val="750"/>
              </a:spcBef>
              <a:spcAft>
                <a:spcPts val="0"/>
              </a:spcAft>
              <a:buSzPts val="1800"/>
              <a:buChar char="•"/>
            </a:pPr>
            <a:r>
              <a:rPr lang="en-US" sz="1800"/>
              <a:t>Encourage schools to use the Back-to-School Night Presentation as a guide to hosting more meaningful back-to-school night events with families. </a:t>
            </a:r>
            <a:endParaRPr sz="1800"/>
          </a:p>
          <a:p>
            <a:pPr marL="457200" lvl="0" indent="0" rtl="0">
              <a:spcBef>
                <a:spcPts val="750"/>
              </a:spcBef>
              <a:spcAft>
                <a:spcPts val="0"/>
              </a:spcAft>
              <a:buNone/>
            </a:pPr>
            <a:endParaRPr sz="1800"/>
          </a:p>
          <a:p>
            <a:pPr marL="457200" lvl="0" indent="-342900" rtl="0">
              <a:spcBef>
                <a:spcPts val="750"/>
              </a:spcBef>
              <a:spcAft>
                <a:spcPts val="0"/>
              </a:spcAft>
              <a:buSzPts val="1800"/>
              <a:buChar char="•"/>
            </a:pPr>
            <a:r>
              <a:rPr lang="en-US" sz="1800"/>
              <a:t>Share Back-to-School Parent Guides with schools and encourage their dissemination in hard copies at back-to-school nights or open houses. </a:t>
            </a:r>
            <a:endParaRPr sz="1800"/>
          </a:p>
          <a:p>
            <a:pPr marL="457200" lvl="0" indent="0" rtl="0">
              <a:spcBef>
                <a:spcPts val="750"/>
              </a:spcBef>
              <a:spcAft>
                <a:spcPts val="0"/>
              </a:spcAft>
              <a:buNone/>
            </a:pPr>
            <a:endParaRPr sz="1800"/>
          </a:p>
          <a:p>
            <a:pPr marL="457200" lvl="0" indent="-342900" rtl="0">
              <a:spcBef>
                <a:spcPts val="750"/>
              </a:spcBef>
              <a:spcAft>
                <a:spcPts val="0"/>
              </a:spcAft>
              <a:buSzPts val="1800"/>
              <a:buChar char="•"/>
            </a:pPr>
            <a:r>
              <a:rPr lang="en-US" sz="1800"/>
              <a:t>Set your Family Engagement Calendar for the year and schedule trainings for school coordinators</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Welcome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501525" y="711450"/>
            <a:ext cx="8221500" cy="383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Using the “Chat” Feature, please enter your name and school system.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Back-to-School Resources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2762250" y="0"/>
            <a:ext cx="6381600" cy="762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333333"/>
                </a:solidFill>
              </a:rPr>
              <a:t>Parent Back-to-School Guides</a:t>
            </a:r>
            <a:endParaRPr/>
          </a:p>
        </p:txBody>
      </p:sp>
      <p:sp>
        <p:nvSpPr>
          <p:cNvPr id="148" name="Google Shape;148;p27"/>
          <p:cNvSpPr txBox="1">
            <a:spLocks noGrp="1"/>
          </p:cNvSpPr>
          <p:nvPr>
            <p:ph type="body" idx="1"/>
          </p:nvPr>
        </p:nvSpPr>
        <p:spPr>
          <a:xfrm>
            <a:off x="3009900" y="864275"/>
            <a:ext cx="58533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US" sz="1800" dirty="0"/>
              <a:t>The </a:t>
            </a:r>
            <a:r>
              <a:rPr lang="en-US" sz="1800" dirty="0">
                <a:hlinkClick r:id="rId3"/>
              </a:rPr>
              <a:t>Parent Back-to-School Guides </a:t>
            </a:r>
            <a:r>
              <a:rPr lang="en-US" sz="1800" dirty="0"/>
              <a:t>provide families with information on</a:t>
            </a:r>
            <a:endParaRPr sz="1800" dirty="0"/>
          </a:p>
          <a:p>
            <a:pPr marL="457200" lvl="0" indent="-342900" rtl="0">
              <a:spcBef>
                <a:spcPts val="750"/>
              </a:spcBef>
              <a:spcAft>
                <a:spcPts val="0"/>
              </a:spcAft>
              <a:buSzPts val="1800"/>
              <a:buChar char="•"/>
            </a:pPr>
            <a:r>
              <a:rPr lang="en-US" sz="1800" dirty="0"/>
              <a:t>what they should expect to see in their child’s classroom this year, </a:t>
            </a:r>
            <a:endParaRPr sz="1800" dirty="0"/>
          </a:p>
          <a:p>
            <a:pPr marL="457200" lvl="0" indent="-342900" rtl="0">
              <a:spcBef>
                <a:spcPts val="0"/>
              </a:spcBef>
              <a:spcAft>
                <a:spcPts val="0"/>
              </a:spcAft>
              <a:buSzPts val="1800"/>
              <a:buChar char="•"/>
            </a:pPr>
            <a:r>
              <a:rPr lang="en-US" sz="1800" dirty="0"/>
              <a:t>how to engage with their child’s teacher(s) to ensure they are on the right track, and </a:t>
            </a:r>
            <a:endParaRPr sz="1800" dirty="0"/>
          </a:p>
          <a:p>
            <a:pPr marL="457200" lvl="0" indent="-342900" rtl="0">
              <a:spcBef>
                <a:spcPts val="0"/>
              </a:spcBef>
              <a:spcAft>
                <a:spcPts val="0"/>
              </a:spcAft>
              <a:buSzPts val="1800"/>
              <a:buChar char="•"/>
            </a:pPr>
            <a:r>
              <a:rPr lang="en-US" sz="1800" dirty="0"/>
              <a:t>what resources are available to support learning at home. </a:t>
            </a:r>
            <a:endParaRPr sz="1800" dirty="0"/>
          </a:p>
          <a:p>
            <a:pPr marL="0" lvl="0" indent="0" rtl="0">
              <a:spcBef>
                <a:spcPts val="750"/>
              </a:spcBef>
              <a:spcAft>
                <a:spcPts val="0"/>
              </a:spcAft>
              <a:buNone/>
            </a:pPr>
            <a:r>
              <a:rPr lang="en-US" sz="1800" dirty="0"/>
              <a:t>Versions available for parents of students in grades 3-12, English learners and students and students with disabilities. A Prek-2 version will be released in August.  </a:t>
            </a:r>
            <a:endParaRPr sz="1800" dirty="0"/>
          </a:p>
          <a:p>
            <a:pPr marL="0" lvl="0" indent="0" rtl="0">
              <a:spcBef>
                <a:spcPts val="750"/>
              </a:spcBef>
              <a:spcAft>
                <a:spcPts val="0"/>
              </a:spcAft>
              <a:buNone/>
            </a:pPr>
            <a:r>
              <a:rPr lang="en-US" sz="1800" dirty="0"/>
              <a:t>Translated versions will also be available in Spanish, Arabic and Vietnamese. </a:t>
            </a:r>
            <a:endParaRPr sz="1800" dirty="0"/>
          </a:p>
        </p:txBody>
      </p:sp>
      <p:pic>
        <p:nvPicPr>
          <p:cNvPr id="149" name="Google Shape;149;p27"/>
          <p:cNvPicPr preferRelativeResize="0"/>
          <p:nvPr/>
        </p:nvPicPr>
        <p:blipFill>
          <a:blip r:embed="rId4">
            <a:alphaModFix/>
          </a:blip>
          <a:stretch>
            <a:fillRect/>
          </a:stretch>
        </p:blipFill>
        <p:spPr>
          <a:xfrm>
            <a:off x="0" y="914400"/>
            <a:ext cx="2762250" cy="36744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Back-to-School Night Presentation</a:t>
            </a:r>
            <a:endParaRPr/>
          </a:p>
        </p:txBody>
      </p:sp>
      <p:sp>
        <p:nvSpPr>
          <p:cNvPr id="156" name="Google Shape;156;p28"/>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rgbClr val="FF0000"/>
              </a:buClr>
              <a:buSzPts val="500"/>
              <a:buFont typeface="Arial"/>
              <a:buNone/>
            </a:pPr>
            <a:r>
              <a:rPr lang="en-US" sz="1800" dirty="0">
                <a:solidFill>
                  <a:srgbClr val="000000"/>
                </a:solidFill>
              </a:rPr>
              <a:t>The </a:t>
            </a:r>
            <a:r>
              <a:rPr lang="en-US" sz="1800" dirty="0">
                <a:solidFill>
                  <a:srgbClr val="000000"/>
                </a:solidFill>
                <a:hlinkClick r:id="rId3"/>
              </a:rPr>
              <a:t>Back-to-School Night Presentation </a:t>
            </a:r>
            <a:r>
              <a:rPr lang="en-US" sz="1800" dirty="0">
                <a:solidFill>
                  <a:srgbClr val="000000"/>
                </a:solidFill>
              </a:rPr>
              <a:t>is designed to provide school leaders with a template for back-to-school night conversations with students and families. </a:t>
            </a:r>
            <a:endParaRPr sz="1800" dirty="0">
              <a:solidFill>
                <a:srgbClr val="000000"/>
              </a:solidFill>
            </a:endParaRPr>
          </a:p>
          <a:p>
            <a:pPr marL="0" lvl="0" indent="0" rtl="0">
              <a:lnSpc>
                <a:spcPct val="100000"/>
              </a:lnSpc>
              <a:spcBef>
                <a:spcPts val="0"/>
              </a:spcBef>
              <a:spcAft>
                <a:spcPts val="0"/>
              </a:spcAft>
              <a:buNone/>
            </a:pPr>
            <a:endParaRPr sz="1800" dirty="0">
              <a:solidFill>
                <a:srgbClr val="000000"/>
              </a:solidFill>
            </a:endParaRPr>
          </a:p>
          <a:p>
            <a:pPr marL="0" lvl="0" indent="0" rtl="0">
              <a:lnSpc>
                <a:spcPct val="100000"/>
              </a:lnSpc>
              <a:spcBef>
                <a:spcPts val="0"/>
              </a:spcBef>
              <a:spcAft>
                <a:spcPts val="0"/>
              </a:spcAft>
              <a:buNone/>
            </a:pPr>
            <a:r>
              <a:rPr lang="en-US" sz="1800" dirty="0">
                <a:solidFill>
                  <a:srgbClr val="000000"/>
                </a:solidFill>
              </a:rPr>
              <a:t>Slides are included throughout to provide families with updates on:</a:t>
            </a:r>
            <a:endParaRPr sz="1800" dirty="0">
              <a:solidFill>
                <a:srgbClr val="000000"/>
              </a:solidFill>
            </a:endParaRPr>
          </a:p>
          <a:p>
            <a:pPr marL="457200" lvl="0" indent="-342900" rtl="0">
              <a:lnSpc>
                <a:spcPct val="100000"/>
              </a:lnSpc>
              <a:spcBef>
                <a:spcPts val="0"/>
              </a:spcBef>
              <a:spcAft>
                <a:spcPts val="0"/>
              </a:spcAft>
              <a:buClr>
                <a:srgbClr val="000000"/>
              </a:buClr>
              <a:buSzPts val="1800"/>
              <a:buChar char="•"/>
            </a:pPr>
            <a:r>
              <a:rPr lang="en-US" sz="1800" dirty="0">
                <a:solidFill>
                  <a:srgbClr val="000000"/>
                </a:solidFill>
              </a:rPr>
              <a:t>2017-2018 student performance, </a:t>
            </a:r>
            <a:endParaRPr sz="1800" dirty="0">
              <a:solidFill>
                <a:srgbClr val="000000"/>
              </a:solidFill>
            </a:endParaRPr>
          </a:p>
          <a:p>
            <a:pPr marL="457200" lvl="0" indent="-342900" rtl="0">
              <a:lnSpc>
                <a:spcPct val="100000"/>
              </a:lnSpc>
              <a:spcBef>
                <a:spcPts val="0"/>
              </a:spcBef>
              <a:spcAft>
                <a:spcPts val="0"/>
              </a:spcAft>
              <a:buClr>
                <a:srgbClr val="000000"/>
              </a:buClr>
              <a:buSzPts val="1800"/>
              <a:buChar char="•"/>
            </a:pPr>
            <a:r>
              <a:rPr lang="en-US" sz="1800" dirty="0">
                <a:solidFill>
                  <a:srgbClr val="000000"/>
                </a:solidFill>
              </a:rPr>
              <a:t>2018-2019 priorities, and </a:t>
            </a:r>
            <a:endParaRPr sz="1800" dirty="0">
              <a:solidFill>
                <a:srgbClr val="000000"/>
              </a:solidFill>
            </a:endParaRPr>
          </a:p>
          <a:p>
            <a:pPr marL="457200" lvl="0" indent="-342900" rtl="0">
              <a:lnSpc>
                <a:spcPct val="100000"/>
              </a:lnSpc>
              <a:spcBef>
                <a:spcPts val="0"/>
              </a:spcBef>
              <a:spcAft>
                <a:spcPts val="0"/>
              </a:spcAft>
              <a:buClr>
                <a:srgbClr val="000000"/>
              </a:buClr>
              <a:buSzPts val="1800"/>
              <a:buChar char="•"/>
            </a:pPr>
            <a:r>
              <a:rPr lang="en-US" sz="1800" dirty="0">
                <a:solidFill>
                  <a:srgbClr val="000000"/>
                </a:solidFill>
              </a:rPr>
              <a:t>the state and school’s curriculum, standards, and assessments*. </a:t>
            </a:r>
            <a:endParaRPr sz="1800" dirty="0">
              <a:solidFill>
                <a:srgbClr val="000000"/>
              </a:solidFill>
            </a:endParaRPr>
          </a:p>
          <a:p>
            <a:pPr marL="0" lvl="0" indent="0" rtl="0">
              <a:lnSpc>
                <a:spcPct val="100000"/>
              </a:lnSpc>
              <a:spcBef>
                <a:spcPts val="0"/>
              </a:spcBef>
              <a:spcAft>
                <a:spcPts val="0"/>
              </a:spcAft>
              <a:buNone/>
            </a:pPr>
            <a:endParaRPr sz="1800" dirty="0">
              <a:solidFill>
                <a:srgbClr val="000000"/>
              </a:solidFill>
            </a:endParaRPr>
          </a:p>
          <a:p>
            <a:pPr marL="0" lvl="0" indent="0" rtl="0">
              <a:lnSpc>
                <a:spcPct val="100000"/>
              </a:lnSpc>
              <a:spcBef>
                <a:spcPts val="0"/>
              </a:spcBef>
              <a:spcAft>
                <a:spcPts val="0"/>
              </a:spcAft>
              <a:buNone/>
            </a:pPr>
            <a:r>
              <a:rPr lang="en-US" sz="1800" dirty="0">
                <a:solidFill>
                  <a:srgbClr val="000000"/>
                </a:solidFill>
              </a:rPr>
              <a:t>Schools have the discretion to decide whether or not to use all of these slides or just keep the conversation focused on the school or school system.</a:t>
            </a:r>
            <a:endParaRPr sz="1800" dirty="0">
              <a:solidFill>
                <a:srgbClr val="000000"/>
              </a:solidFill>
            </a:endParaRPr>
          </a:p>
          <a:p>
            <a:pPr marL="0" lvl="0" indent="0" rtl="0">
              <a:lnSpc>
                <a:spcPct val="100000"/>
              </a:lnSpc>
              <a:spcBef>
                <a:spcPts val="0"/>
              </a:spcBef>
              <a:spcAft>
                <a:spcPts val="0"/>
              </a:spcAft>
              <a:buClr>
                <a:srgbClr val="FF0000"/>
              </a:buClr>
              <a:buSzPts val="500"/>
              <a:buFont typeface="Arial"/>
              <a:buNone/>
            </a:pPr>
            <a:endParaRPr sz="1800" dirty="0">
              <a:solidFill>
                <a:srgbClr val="000000"/>
              </a:solidFill>
            </a:endParaRPr>
          </a:p>
          <a:p>
            <a:pPr marL="0" lvl="0" indent="0" rtl="0">
              <a:lnSpc>
                <a:spcPct val="100000"/>
              </a:lnSpc>
              <a:spcBef>
                <a:spcPts val="0"/>
              </a:spcBef>
              <a:spcAft>
                <a:spcPts val="0"/>
              </a:spcAft>
              <a:buClr>
                <a:srgbClr val="FF0000"/>
              </a:buClr>
              <a:buSzPts val="500"/>
              <a:buFont typeface="Arial"/>
              <a:buNone/>
            </a:pPr>
            <a:r>
              <a:rPr lang="en-US" sz="1400" b="1" i="1" dirty="0">
                <a:solidFill>
                  <a:srgbClr val="000000"/>
                </a:solidFill>
              </a:rPr>
              <a:t>* </a:t>
            </a:r>
            <a:r>
              <a:rPr lang="en-US" sz="1400" i="1" dirty="0">
                <a:solidFill>
                  <a:srgbClr val="000000"/>
                </a:solidFill>
              </a:rPr>
              <a:t>ESSA (Section 1116(c)(4) requires schools to provide parents with a description and explanation of the school’s curriculum and assessments, and the achievement levels of the state academic standards.</a:t>
            </a:r>
            <a:endParaRPr sz="1400" dirty="0">
              <a:solidFill>
                <a:srgbClr val="000000"/>
              </a:solidFill>
            </a:endParaRPr>
          </a:p>
          <a:p>
            <a:pPr marL="0" lvl="0" indent="0" rtl="0">
              <a:lnSpc>
                <a:spcPct val="100000"/>
              </a:lnSpc>
              <a:spcBef>
                <a:spcPts val="0"/>
              </a:spcBef>
              <a:spcAft>
                <a:spcPts val="0"/>
              </a:spcAft>
              <a:buClr>
                <a:srgbClr val="FF0000"/>
              </a:buClr>
              <a:buSzPts val="500"/>
              <a:buFont typeface="Arial"/>
              <a:buNone/>
            </a:pPr>
            <a:endParaRPr sz="1800" dirty="0">
              <a:solidFill>
                <a:srgbClr val="FF0000"/>
              </a:solidFill>
            </a:endParaRPr>
          </a:p>
          <a:p>
            <a:pPr marL="0" lvl="0" indent="0">
              <a:lnSpc>
                <a:spcPct val="100000"/>
              </a:lnSpc>
              <a:spcBef>
                <a:spcPts val="75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2762250" y="0"/>
            <a:ext cx="6381600" cy="762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solidFill>
                  <a:srgbClr val="333333"/>
                </a:solidFill>
              </a:rPr>
              <a:t>Educator Resource Guide</a:t>
            </a:r>
            <a:endParaRPr/>
          </a:p>
        </p:txBody>
      </p:sp>
      <p:sp>
        <p:nvSpPr>
          <p:cNvPr id="163" name="Google Shape;163;p29"/>
          <p:cNvSpPr txBox="1">
            <a:spLocks noGrp="1"/>
          </p:cNvSpPr>
          <p:nvPr>
            <p:ph type="body" idx="1"/>
          </p:nvPr>
        </p:nvSpPr>
        <p:spPr>
          <a:xfrm>
            <a:off x="2939725" y="840970"/>
            <a:ext cx="5763300" cy="2870413"/>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US" sz="1800" dirty="0"/>
              <a:t>The </a:t>
            </a:r>
            <a:r>
              <a:rPr lang="en-US" sz="1800" dirty="0">
                <a:hlinkClick r:id="rId3"/>
              </a:rPr>
              <a:t>Educator Resource Guide </a:t>
            </a:r>
            <a:r>
              <a:rPr lang="en-US" sz="1800" dirty="0">
                <a:solidFill>
                  <a:srgbClr val="000000"/>
                </a:solidFill>
              </a:rPr>
              <a:t>provide teachers, principals and school system leaders with the tools they need the most to start the new school year. </a:t>
            </a:r>
            <a:endParaRPr sz="1800" dirty="0">
              <a:solidFill>
                <a:srgbClr val="000000"/>
              </a:solidFill>
            </a:endParaRPr>
          </a:p>
          <a:p>
            <a:pPr marL="0" lvl="0" indent="0" rtl="0">
              <a:spcBef>
                <a:spcPts val="750"/>
              </a:spcBef>
              <a:spcAft>
                <a:spcPts val="0"/>
              </a:spcAft>
              <a:buNone/>
            </a:pPr>
            <a:endParaRPr sz="1000" dirty="0">
              <a:solidFill>
                <a:srgbClr val="000000"/>
              </a:solidFill>
            </a:endParaRPr>
          </a:p>
          <a:p>
            <a:pPr marL="0" lvl="0" indent="0" rtl="0">
              <a:spcBef>
                <a:spcPts val="750"/>
              </a:spcBef>
              <a:spcAft>
                <a:spcPts val="0"/>
              </a:spcAft>
              <a:buNone/>
            </a:pPr>
            <a:r>
              <a:rPr lang="en-US" sz="1800" dirty="0">
                <a:solidFill>
                  <a:srgbClr val="000000"/>
                </a:solidFill>
              </a:rPr>
              <a:t>The Guide also identifies the state’s priority work for the 2018-2019 school year and the resources to support these initiatives. </a:t>
            </a:r>
            <a:endParaRPr sz="1800" dirty="0">
              <a:solidFill>
                <a:srgbClr val="000000"/>
              </a:solidFill>
            </a:endParaRPr>
          </a:p>
          <a:p>
            <a:pPr marL="0" lvl="0" indent="0" rtl="0">
              <a:spcBef>
                <a:spcPts val="750"/>
              </a:spcBef>
              <a:spcAft>
                <a:spcPts val="0"/>
              </a:spcAft>
              <a:buNone/>
            </a:pPr>
            <a:endParaRPr sz="1000" dirty="0">
              <a:solidFill>
                <a:srgbClr val="000000"/>
              </a:solidFill>
            </a:endParaRPr>
          </a:p>
          <a:p>
            <a:pPr marL="0" lvl="0" indent="0" rtl="0">
              <a:spcBef>
                <a:spcPts val="750"/>
              </a:spcBef>
              <a:spcAft>
                <a:spcPts val="0"/>
              </a:spcAft>
              <a:buNone/>
            </a:pPr>
            <a:r>
              <a:rPr lang="en-US" sz="1800" dirty="0">
                <a:solidFill>
                  <a:srgbClr val="000000"/>
                </a:solidFill>
              </a:rPr>
              <a:t>The Guide is available in the School System, Principal, and Teacher Toolboxes.</a:t>
            </a:r>
            <a:endParaRPr sz="1800" dirty="0">
              <a:solidFill>
                <a:srgbClr val="000000"/>
              </a:solidFill>
            </a:endParaRPr>
          </a:p>
          <a:p>
            <a:pPr marL="0" lvl="0" indent="0" rtl="0">
              <a:spcBef>
                <a:spcPts val="750"/>
              </a:spcBef>
              <a:spcAft>
                <a:spcPts val="0"/>
              </a:spcAft>
              <a:buNone/>
            </a:pPr>
            <a:endParaRPr sz="1800" dirty="0">
              <a:solidFill>
                <a:srgbClr val="000000"/>
              </a:solidFill>
            </a:endParaRPr>
          </a:p>
          <a:p>
            <a:pPr marL="0" lvl="0" indent="0" rtl="0">
              <a:spcBef>
                <a:spcPts val="750"/>
              </a:spcBef>
              <a:spcAft>
                <a:spcPts val="0"/>
              </a:spcAft>
              <a:buNone/>
            </a:pPr>
            <a:endParaRPr dirty="0"/>
          </a:p>
        </p:txBody>
      </p:sp>
      <p:pic>
        <p:nvPicPr>
          <p:cNvPr id="164" name="Google Shape;164;p29"/>
          <p:cNvPicPr preferRelativeResize="0"/>
          <p:nvPr/>
        </p:nvPicPr>
        <p:blipFill>
          <a:blip r:embed="rId4">
            <a:alphaModFix/>
          </a:blip>
          <a:stretch>
            <a:fillRect/>
          </a:stretch>
        </p:blipFill>
        <p:spPr>
          <a:xfrm>
            <a:off x="0" y="762000"/>
            <a:ext cx="2787325" cy="3665463"/>
          </a:xfrm>
          <a:prstGeom prst="rect">
            <a:avLst/>
          </a:prstGeom>
          <a:noFill/>
          <a:ln>
            <a:noFill/>
          </a:ln>
        </p:spPr>
      </p:pic>
      <p:pic>
        <p:nvPicPr>
          <p:cNvPr id="2" name="Picture 1"/>
          <p:cNvPicPr>
            <a:picLocks noChangeAspect="1"/>
          </p:cNvPicPr>
          <p:nvPr/>
        </p:nvPicPr>
        <p:blipFill>
          <a:blip r:embed="rId5"/>
          <a:stretch>
            <a:fillRect/>
          </a:stretch>
        </p:blipFill>
        <p:spPr>
          <a:xfrm>
            <a:off x="3684495" y="3790353"/>
            <a:ext cx="4848201" cy="12380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Family Support Toolbox</a:t>
            </a:r>
            <a:endParaRPr/>
          </a:p>
        </p:txBody>
      </p:sp>
      <p:pic>
        <p:nvPicPr>
          <p:cNvPr id="171" name="Google Shape;171;p30"/>
          <p:cNvPicPr preferRelativeResize="0"/>
          <p:nvPr/>
        </p:nvPicPr>
        <p:blipFill>
          <a:blip r:embed="rId3">
            <a:alphaModFix/>
          </a:blip>
          <a:stretch>
            <a:fillRect/>
          </a:stretch>
        </p:blipFill>
        <p:spPr>
          <a:xfrm>
            <a:off x="2101525" y="898200"/>
            <a:ext cx="5741075" cy="4183125"/>
          </a:xfrm>
          <a:prstGeom prst="rect">
            <a:avLst/>
          </a:prstGeom>
          <a:noFill/>
          <a:ln>
            <a:noFill/>
          </a:ln>
        </p:spPr>
      </p:pic>
    </p:spTree>
  </p:cSld>
  <p:clrMapOvr>
    <a:masterClrMapping/>
  </p:clrMapOvr>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1693</Words>
  <Application>Microsoft Office PowerPoint</Application>
  <PresentationFormat>On-screen Show (16:9)</PresentationFormat>
  <Paragraphs>176</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Noto Sans Symbols</vt:lpstr>
      <vt:lpstr>LA Believes</vt:lpstr>
      <vt:lpstr>Louisiana Believes</vt:lpstr>
      <vt:lpstr>Family Engagement Coordinator Meeting July 25, 2018</vt:lpstr>
      <vt:lpstr>Agenda</vt:lpstr>
      <vt:lpstr>Welcome</vt:lpstr>
      <vt:lpstr>Using the “Chat” Feature, please enter your name and school system. </vt:lpstr>
      <vt:lpstr>Back-to-School Resources</vt:lpstr>
      <vt:lpstr>Parent Back-to-School Guides</vt:lpstr>
      <vt:lpstr>Back-to-School Night Presentation</vt:lpstr>
      <vt:lpstr>Educator Resource Guide</vt:lpstr>
      <vt:lpstr>Family Support Toolbox</vt:lpstr>
      <vt:lpstr>New Family-Focused Legislation</vt:lpstr>
      <vt:lpstr>Louisiana Parents’ Bill of Rights</vt:lpstr>
      <vt:lpstr>Additional New Family-Focused Legislation</vt:lpstr>
      <vt:lpstr>Break: Be Back Soon</vt:lpstr>
      <vt:lpstr>2018-2019 ESSA Consolidated Application Best Practices</vt:lpstr>
      <vt:lpstr>Involving Families in School Improvement Plans Per ESSA</vt:lpstr>
      <vt:lpstr>Developing Parent and Family Engagement Policies Per ESSA</vt:lpstr>
      <vt:lpstr>Family Engagement Questions in 2018-2019 Application</vt:lpstr>
      <vt:lpstr>Consolidated Application Best Practices</vt:lpstr>
      <vt:lpstr>Consolidated Application Best Practices</vt:lpstr>
      <vt:lpstr>Supporting Family Engagement in 2018-2019</vt:lpstr>
      <vt:lpstr>How can the Department support you in 2018-2019?</vt:lpstr>
      <vt:lpstr>Next Steps</vt:lpstr>
      <vt:lpstr>Preparing for 2018-2019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Engagement Coordinator Meeting July 25, 2018</dc:title>
  <dc:creator>Annie Morrison</dc:creator>
  <cp:lastModifiedBy>Annie Morrison</cp:lastModifiedBy>
  <cp:revision>5</cp:revision>
  <cp:lastPrinted>2018-07-24T19:22:01Z</cp:lastPrinted>
  <dcterms:modified xsi:type="dcterms:W3CDTF">2018-07-24T19:28:25Z</dcterms:modified>
</cp:coreProperties>
</file>