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</p:sldMasterIdLst>
  <p:notesMasterIdLst>
    <p:notesMasterId r:id="rId18"/>
  </p:notesMasterIdLst>
  <p:handoutMasterIdLst>
    <p:handoutMasterId r:id="rId19"/>
  </p:handoutMasterIdLst>
  <p:sldIdLst>
    <p:sldId id="327" r:id="rId4"/>
    <p:sldId id="399" r:id="rId5"/>
    <p:sldId id="400" r:id="rId6"/>
    <p:sldId id="401" r:id="rId7"/>
    <p:sldId id="402" r:id="rId8"/>
    <p:sldId id="403" r:id="rId9"/>
    <p:sldId id="406" r:id="rId10"/>
    <p:sldId id="407" r:id="rId11"/>
    <p:sldId id="408" r:id="rId12"/>
    <p:sldId id="411" r:id="rId13"/>
    <p:sldId id="412" r:id="rId14"/>
    <p:sldId id="410" r:id="rId15"/>
    <p:sldId id="409" r:id="rId16"/>
    <p:sldId id="397" r:id="rId17"/>
  </p:sldIdLst>
  <p:sldSz cx="9144000" cy="6858000" type="screen4x3"/>
  <p:notesSz cx="6858000" cy="9236075"/>
  <p:embeddedFontLst>
    <p:embeddedFont>
      <p:font typeface="Steinem Unicode" panose="020B0604020202020204" charset="0"/>
      <p:regular r:id="rId20"/>
    </p:embeddedFont>
    <p:embeddedFont>
      <p:font typeface="Chalkduster" panose="020B0604020202020204" charset="0"/>
      <p:regular r:id="rId21"/>
    </p:embeddedFont>
    <p:embeddedFont>
      <p:font typeface="Steinem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7" name="Rene Steele" initials="RS" lastIdx="8" clrIdx="7"/>
  <p:cmAuthor id="1" name="deleteme2" initials="d" lastIdx="10" clrIdx="1"/>
  <p:cmAuthor id="2" name="jtucker" initials="j" lastIdx="10" clrIdx="2"/>
  <p:cmAuthor id="3" name="nancy hicks" initials="nh" lastIdx="2" clrIdx="3"/>
  <p:cmAuthor id="4" name="Jessica Baghian" initials="JB" lastIdx="2" clrIdx="4"/>
  <p:cmAuthor id="5" name="Hattie Arrington" initials="HA" lastIdx="1" clrIdx="5"/>
  <p:cmAuthor id="6" name="Jessica Baghian" initials="" lastIdx="2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9E4C65"/>
    <a:srgbClr val="000000"/>
    <a:srgbClr val="AF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23" autoAdjust="0"/>
    <p:restoredTop sz="77677" autoAdjust="0"/>
  </p:normalViewPr>
  <p:slideViewPr>
    <p:cSldViewPr>
      <p:cViewPr>
        <p:scale>
          <a:sx n="70" d="100"/>
          <a:sy n="70" d="100"/>
        </p:scale>
        <p:origin x="-2586" y="-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9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our webinar</a:t>
            </a:r>
            <a:r>
              <a:rPr lang="en-US" baseline="0" dirty="0" smtClean="0"/>
              <a:t> today. We hope to provide …….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take questions through the notes feature and after the 2 webinars will combine the questions into a FAQ document. This FAQ and the power point presentation will be included in next week’s LDOE newsletter.</a:t>
            </a:r>
          </a:p>
          <a:p>
            <a:r>
              <a:rPr lang="en-US" baseline="0" dirty="0" smtClean="0"/>
              <a:t>Thank you for joining in, let’s begin.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If you have any questions,</a:t>
            </a:r>
            <a:r>
              <a:rPr lang="en-US" baseline="0" dirty="0" smtClean="0"/>
              <a:t> p</a:t>
            </a:r>
            <a:r>
              <a:rPr lang="en-US" dirty="0" smtClean="0"/>
              <a:t>lease contact your </a:t>
            </a:r>
            <a:r>
              <a:rPr lang="en-US" dirty="0" smtClean="0">
                <a:solidFill>
                  <a:srgbClr val="FF0000"/>
                </a:solidFill>
              </a:rPr>
              <a:t>IDEA Point of Contact </a:t>
            </a:r>
            <a:r>
              <a:rPr lang="en-US" dirty="0" smtClean="0"/>
              <a:t>with any additional questions regarding the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1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hicks@l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porche@l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gmsp.doe.louisiana.gov/LDEGMSWeb/Logon.aspx" TargetMode="External"/><Relationship Id="rId2" Type="http://schemas.openxmlformats.org/officeDocument/2006/relationships/hyperlink" Target="http://www.louisianabelieves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6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464497"/>
            <a:ext cx="80772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b="1" spc="300" dirty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Guidance on </a:t>
            </a:r>
            <a:r>
              <a:rPr lang="en-US" sz="35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Preparing the </a:t>
            </a:r>
            <a:r>
              <a:rPr lang="en-US" sz="3500" b="1" spc="300" dirty="0" err="1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eGMS</a:t>
            </a:r>
            <a:r>
              <a:rPr lang="en-US" sz="35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 Competitive Application for the High Cost Services (HCS) Grant for FY2016</a:t>
            </a:r>
            <a:endParaRPr lang="en-US" sz="3500" b="1" spc="300" dirty="0">
              <a:latin typeface="Steinem" pitchFamily="2" charset="0"/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Steinem"/>
              </a:rPr>
              <a:t>Student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5613" indent="-457200"/>
            <a:r>
              <a:rPr lang="en-US" sz="2800" dirty="0" smtClean="0"/>
              <a:t>Next you </a:t>
            </a:r>
            <a:r>
              <a:rPr lang="en-US" sz="2800" dirty="0"/>
              <a:t>will see </a:t>
            </a:r>
            <a:r>
              <a:rPr lang="en-US" sz="2800" dirty="0">
                <a:solidFill>
                  <a:srgbClr val="0000FF"/>
                </a:solidFill>
              </a:rPr>
              <a:t>Student Data. </a:t>
            </a:r>
            <a:r>
              <a:rPr lang="en-US" sz="2800" dirty="0"/>
              <a:t>You will first enter the total number of students you wish to submit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smtClean="0"/>
              <a:t>You are allowed to submit </a:t>
            </a:r>
            <a:r>
              <a:rPr lang="en-US" sz="2800" dirty="0" smtClean="0">
                <a:solidFill>
                  <a:srgbClr val="0000FF"/>
                </a:solidFill>
              </a:rPr>
              <a:t>30 </a:t>
            </a:r>
            <a:r>
              <a:rPr lang="en-US" sz="2800" dirty="0" smtClean="0"/>
              <a:t>students. The other tabs are for us to make student transfers after the allocations are approved.</a:t>
            </a:r>
            <a:endParaRPr lang="en-US" sz="2800" dirty="0"/>
          </a:p>
          <a:p>
            <a:pPr marL="909638" lvl="2" indent="-457200"/>
            <a:r>
              <a:rPr lang="en-US" sz="2800" dirty="0"/>
              <a:t>click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SAVE PAGE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4" y="1295400"/>
            <a:ext cx="6706611" cy="5105400"/>
          </a:xfrm>
        </p:spPr>
      </p:pic>
    </p:spTree>
    <p:extLst>
      <p:ext uri="{BB962C8B-B14F-4D97-AF65-F5344CB8AC3E}">
        <p14:creationId xmlns:p14="http://schemas.microsoft.com/office/powerpoint/2010/main" val="22909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the screen shot as a visual from the previous slide For </a:t>
            </a:r>
            <a:r>
              <a:rPr lang="en-US" dirty="0"/>
              <a:t>each student:</a:t>
            </a:r>
          </a:p>
          <a:p>
            <a:pPr lvl="0"/>
            <a:r>
              <a:rPr lang="en-US" dirty="0"/>
              <a:t>Complete student </a:t>
            </a:r>
            <a:r>
              <a:rPr lang="en-US" dirty="0" smtClean="0"/>
              <a:t>information. This year you will need to enter the </a:t>
            </a:r>
            <a:r>
              <a:rPr lang="en-US" i="1" dirty="0" smtClean="0">
                <a:solidFill>
                  <a:srgbClr val="0000FF"/>
                </a:solidFill>
              </a:rPr>
              <a:t>Student Identifier </a:t>
            </a:r>
            <a:r>
              <a:rPr lang="en-US" dirty="0" smtClean="0"/>
              <a:t>in order to pass the consistency check at the end before submitting. </a:t>
            </a:r>
          </a:p>
          <a:p>
            <a:pPr lvl="0"/>
            <a:r>
              <a:rPr lang="en-US" dirty="0" smtClean="0"/>
              <a:t>List </a:t>
            </a:r>
            <a:r>
              <a:rPr lang="en-US" dirty="0"/>
              <a:t>each requested material, service, support, and personnel separately</a:t>
            </a:r>
          </a:p>
          <a:p>
            <a:pPr lvl="0"/>
            <a:r>
              <a:rPr lang="en-US" dirty="0"/>
              <a:t>List the estimated cost of each material, service, support, and </a:t>
            </a:r>
            <a:r>
              <a:rPr lang="en-US" dirty="0" smtClean="0"/>
              <a:t>personnel</a:t>
            </a:r>
          </a:p>
          <a:p>
            <a:pPr lvl="0"/>
            <a:r>
              <a:rPr lang="en-US" b="1" dirty="0" smtClean="0"/>
              <a:t>All services must be supported by the student’s IEP.</a:t>
            </a:r>
            <a:endParaRPr lang="en-US" b="1" dirty="0"/>
          </a:p>
          <a:p>
            <a:pPr lvl="0"/>
            <a:r>
              <a:rPr lang="en-US" dirty="0"/>
              <a:t>Scroll down and click </a:t>
            </a:r>
            <a:r>
              <a:rPr lang="en-US" b="1" i="1" dirty="0">
                <a:solidFill>
                  <a:srgbClr val="0000FF"/>
                </a:solidFill>
              </a:rPr>
              <a:t>Calculate Totals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/>
              <a:t>Click </a:t>
            </a:r>
            <a:r>
              <a:rPr lang="en-US" b="1" i="1" dirty="0">
                <a:solidFill>
                  <a:srgbClr val="FF0000"/>
                </a:solidFill>
              </a:rPr>
              <a:t>Save Page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sz="4400" dirty="0" err="1" smtClean="0">
                <a:latin typeface="Steinem"/>
              </a:rPr>
              <a:t>eGMS</a:t>
            </a:r>
            <a:endParaRPr lang="en-US" sz="4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5257800"/>
          </a:xfrm>
        </p:spPr>
        <p:txBody>
          <a:bodyPr>
            <a:normAutofit/>
          </a:bodyPr>
          <a:lstStyle/>
          <a:p>
            <a:pPr marL="230188" lvl="1" indent="0">
              <a:buNone/>
            </a:pPr>
            <a:endParaRPr lang="en-US" sz="900" dirty="0" smtClean="0"/>
          </a:p>
          <a:p>
            <a:pPr marL="230188" lvl="1" indent="0">
              <a:buNone/>
            </a:pPr>
            <a:endParaRPr lang="en-US" sz="900" dirty="0"/>
          </a:p>
          <a:p>
            <a:pPr marL="230188" lvl="1" indent="0">
              <a:buNone/>
            </a:pPr>
            <a:r>
              <a:rPr lang="en-US" sz="3000" dirty="0" smtClean="0"/>
              <a:t>Once you are finished entering all students, you will Click the </a:t>
            </a:r>
            <a:r>
              <a:rPr lang="en-US" sz="3000" i="1" dirty="0" smtClean="0">
                <a:solidFill>
                  <a:srgbClr val="0000FF"/>
                </a:solidFill>
              </a:rPr>
              <a:t>Submit</a:t>
            </a:r>
            <a:r>
              <a:rPr lang="en-US" sz="3000" dirty="0" smtClean="0"/>
              <a:t> tab</a:t>
            </a:r>
          </a:p>
          <a:p>
            <a:pPr marL="230188" lvl="1" indent="0">
              <a:buNone/>
            </a:pPr>
            <a:r>
              <a:rPr lang="en-US" sz="3000" dirty="0" smtClean="0"/>
              <a:t>Click </a:t>
            </a:r>
            <a:r>
              <a:rPr lang="en-US" sz="3000" i="1" dirty="0" smtClean="0">
                <a:solidFill>
                  <a:srgbClr val="0000FF"/>
                </a:solidFill>
              </a:rPr>
              <a:t>Consistency Check</a:t>
            </a:r>
          </a:p>
          <a:p>
            <a:pPr marL="230188" lvl="1" indent="0">
              <a:buNone/>
            </a:pPr>
            <a:endParaRPr lang="en-US" sz="1200" i="1" dirty="0">
              <a:solidFill>
                <a:srgbClr val="0000FF"/>
              </a:solidFill>
            </a:endParaRPr>
          </a:p>
          <a:p>
            <a:pPr marL="230188" lvl="1" indent="0">
              <a:buNone/>
            </a:pPr>
            <a:r>
              <a:rPr lang="en-US" sz="3000" dirty="0" smtClean="0"/>
              <a:t>If your application is error free, you will see the </a:t>
            </a:r>
            <a:r>
              <a:rPr lang="en-US" sz="3000" i="1" dirty="0" smtClean="0">
                <a:solidFill>
                  <a:srgbClr val="0000FF"/>
                </a:solidFill>
              </a:rPr>
              <a:t>Submit to LDE button, </a:t>
            </a:r>
            <a:r>
              <a:rPr lang="en-US" sz="3000" dirty="0" smtClean="0"/>
              <a:t>click that button when you are ready to submit.</a:t>
            </a:r>
          </a:p>
          <a:p>
            <a:pPr marL="230188" lvl="1" indent="0">
              <a:buNone/>
            </a:pPr>
            <a:endParaRPr lang="en-US" sz="1200" dirty="0" smtClean="0"/>
          </a:p>
          <a:p>
            <a:pPr marL="230188" lvl="1" indent="0">
              <a:buNone/>
            </a:pPr>
            <a:r>
              <a:rPr lang="en-US" sz="3000" dirty="0" smtClean="0"/>
              <a:t>The deadline to submit this competitive application is </a:t>
            </a:r>
            <a:r>
              <a:rPr lang="en-US" sz="3000" dirty="0" smtClean="0">
                <a:solidFill>
                  <a:srgbClr val="FF0000"/>
                </a:solidFill>
              </a:rPr>
              <a:t>July 10, 2015</a:t>
            </a:r>
            <a:r>
              <a:rPr lang="en-US" sz="3000" dirty="0" smtClean="0"/>
              <a:t>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Steinem"/>
              </a:rPr>
              <a:t>Questions?</a:t>
            </a:r>
            <a:endParaRPr lang="en-US" sz="4000" dirty="0">
              <a:latin typeface="Steine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43000" y="1295400"/>
            <a:ext cx="7391400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contact  Nancy Hicks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hlinkClick r:id="rId3"/>
              </a:rPr>
              <a:t>Nancy.hicks@la.gov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225-342-5182</a:t>
            </a:r>
          </a:p>
          <a:p>
            <a:pPr marL="0" indent="0" algn="ctr">
              <a:buNone/>
            </a:pPr>
            <a:r>
              <a:rPr lang="en-US" dirty="0" smtClean="0"/>
              <a:t>with any additional questions </a:t>
            </a:r>
          </a:p>
          <a:p>
            <a:pPr marL="0" indent="0" algn="ctr">
              <a:buNone/>
            </a:pPr>
            <a:r>
              <a:rPr lang="en-US" dirty="0" smtClean="0"/>
              <a:t>regarding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</a:t>
            </a:r>
            <a:r>
              <a:rPr lang="en-US" b="1" dirty="0" smtClean="0"/>
              <a:t>Directors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</a:t>
            </a:r>
            <a:r>
              <a:rPr lang="en-US" dirty="0" smtClean="0"/>
              <a:t>Security Coordinator in the District</a:t>
            </a:r>
          </a:p>
          <a:p>
            <a:pPr lvl="1"/>
            <a:r>
              <a:rPr lang="en-US" dirty="0"/>
              <a:t>Assigns Passwords </a:t>
            </a:r>
          </a:p>
          <a:p>
            <a:pPr lvl="1"/>
            <a:r>
              <a:rPr lang="en-US" dirty="0"/>
              <a:t>Grants Access to Parts of Application</a:t>
            </a:r>
          </a:p>
          <a:p>
            <a:pPr lvl="1"/>
            <a:r>
              <a:rPr lang="en-US" dirty="0"/>
              <a:t>Assists in changing passwords</a:t>
            </a:r>
          </a:p>
          <a:p>
            <a:pPr lvl="1"/>
            <a:endParaRPr lang="en-US" dirty="0"/>
          </a:p>
          <a:p>
            <a:r>
              <a:rPr lang="en-US" dirty="0"/>
              <a:t>Complete Security Designation form and send to Caroline Porche (</a:t>
            </a:r>
            <a:r>
              <a:rPr lang="en-US" dirty="0" smtClean="0">
                <a:hlinkClick r:id="rId2"/>
              </a:rPr>
              <a:t>caroline.porche@la.gov</a:t>
            </a:r>
            <a:r>
              <a:rPr lang="en-US" dirty="0" smtClean="0"/>
              <a:t>) to obtain </a:t>
            </a:r>
            <a:r>
              <a:rPr lang="en-US" dirty="0"/>
              <a:t>Security Coordinator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Electronic Grants Management (</a:t>
            </a:r>
            <a:r>
              <a:rPr lang="en-US" dirty="0" err="1" smtClean="0"/>
              <a:t>eGMS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 </a:t>
            </a:r>
            <a:r>
              <a:rPr lang="en-US" sz="2800" u="sng" dirty="0" smtClean="0">
                <a:hlinkClick r:id="rId2"/>
              </a:rPr>
              <a:t>www.louisianabelieves.com</a:t>
            </a:r>
            <a:endParaRPr lang="en-US" sz="2800" u="sng" dirty="0" smtClean="0"/>
          </a:p>
          <a:p>
            <a:r>
              <a:rPr lang="en-US" sz="2800" dirty="0" smtClean="0"/>
              <a:t>Click </a:t>
            </a:r>
            <a:r>
              <a:rPr lang="en-US" sz="2800" dirty="0">
                <a:solidFill>
                  <a:srgbClr val="0000FF"/>
                </a:solidFill>
              </a:rPr>
              <a:t>Funding</a:t>
            </a:r>
          </a:p>
          <a:p>
            <a:r>
              <a:rPr lang="en-US" sz="2800" dirty="0"/>
              <a:t>On the left side – click </a:t>
            </a:r>
            <a:r>
              <a:rPr lang="en-US" sz="2800" dirty="0">
                <a:solidFill>
                  <a:srgbClr val="0000FF"/>
                </a:solidFill>
              </a:rPr>
              <a:t>Grants Management</a:t>
            </a:r>
          </a:p>
          <a:p>
            <a:r>
              <a:rPr lang="en-US" sz="2800" dirty="0" smtClean="0"/>
              <a:t>In the middle of screen- Click </a:t>
            </a:r>
            <a:r>
              <a:rPr lang="en-US" sz="2800" dirty="0">
                <a:solidFill>
                  <a:srgbClr val="0000FF"/>
                </a:solidFill>
              </a:rPr>
              <a:t>Access </a:t>
            </a:r>
            <a:r>
              <a:rPr lang="en-US" sz="2800" u="sng" dirty="0" err="1">
                <a:solidFill>
                  <a:srgbClr val="0000FF"/>
                </a:solidFill>
              </a:rPr>
              <a:t>eGrant</a:t>
            </a:r>
            <a:endParaRPr lang="en-US" sz="2800" u="sng" dirty="0">
              <a:solidFill>
                <a:srgbClr val="0000FF"/>
              </a:solidFill>
            </a:endParaRPr>
          </a:p>
          <a:p>
            <a:r>
              <a:rPr lang="en-US" sz="2800" dirty="0"/>
              <a:t>Save a short-cut to your </a:t>
            </a:r>
            <a:r>
              <a:rPr lang="en-US" sz="2800" dirty="0" smtClean="0"/>
              <a:t>Desktop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b="1" dirty="0" err="1" smtClean="0"/>
              <a:t>eGMS</a:t>
            </a:r>
            <a:endParaRPr lang="en-US" sz="2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600" b="1" dirty="0">
                <a:hlinkClick r:id="rId3"/>
              </a:rPr>
              <a:t>https://</a:t>
            </a:r>
            <a:r>
              <a:rPr lang="en-US" sz="2600" b="1" dirty="0" smtClean="0">
                <a:hlinkClick r:id="rId3"/>
              </a:rPr>
              <a:t>egmsp.doe.louisiana.gov/LDEGMSWeb/Logon.aspx</a:t>
            </a:r>
            <a:endParaRPr lang="en-US" sz="26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Logon Page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Enter User ID</a:t>
            </a:r>
          </a:p>
          <a:p>
            <a:pPr>
              <a:lnSpc>
                <a:spcPct val="150000"/>
              </a:lnSpc>
            </a:pPr>
            <a:r>
              <a:rPr lang="en-US" dirty="0"/>
              <a:t>Enter Password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page shows pages that have been granted to the user by the Security Administrator</a:t>
            </a:r>
          </a:p>
          <a:p>
            <a:r>
              <a:rPr lang="en-US" dirty="0"/>
              <a:t>Click on </a:t>
            </a:r>
            <a:r>
              <a:rPr lang="en-US" dirty="0">
                <a:solidFill>
                  <a:srgbClr val="0000FF"/>
                </a:solidFill>
              </a:rPr>
              <a:t>GMS Access/Select</a:t>
            </a:r>
          </a:p>
          <a:p>
            <a:pPr marL="0" indent="0">
              <a:buNone/>
            </a:pPr>
            <a:r>
              <a:rPr lang="en-US" dirty="0"/>
              <a:t>On the left side  </a:t>
            </a:r>
            <a:r>
              <a:rPr lang="en-US" dirty="0">
                <a:solidFill>
                  <a:srgbClr val="0000FF"/>
                </a:solidFill>
              </a:rPr>
              <a:t>Select Fiscal Year- </a:t>
            </a:r>
            <a:r>
              <a:rPr lang="en-US" dirty="0"/>
              <a:t>Choose </a:t>
            </a:r>
            <a:r>
              <a:rPr lang="en-US" dirty="0">
                <a:solidFill>
                  <a:srgbClr val="0000FF"/>
                </a:solidFill>
              </a:rPr>
              <a:t>2016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eGrant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Go to LEA Central Data</a:t>
            </a:r>
          </a:p>
          <a:p>
            <a:pPr>
              <a:lnSpc>
                <a:spcPct val="150000"/>
              </a:lnSpc>
            </a:pPr>
            <a:r>
              <a:rPr lang="en-US" dirty="0"/>
              <a:t>Click </a:t>
            </a:r>
            <a:r>
              <a:rPr lang="en-US" dirty="0" smtClean="0">
                <a:solidFill>
                  <a:srgbClr val="0000FF"/>
                </a:solidFill>
              </a:rPr>
              <a:t>Create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00FF"/>
                </a:solidFill>
              </a:rPr>
              <a:t>Open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Areas</a:t>
            </a:r>
            <a:br>
              <a:rPr lang="en-US" b="1" dirty="0"/>
            </a:br>
            <a:r>
              <a:rPr lang="en-US" b="1" dirty="0"/>
              <a:t>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/>
              <a:t>Open LEA Central Data</a:t>
            </a:r>
          </a:p>
          <a:p>
            <a:pPr lvl="1"/>
            <a:r>
              <a:rPr lang="en-US" dirty="0"/>
              <a:t>Indicate the </a:t>
            </a:r>
            <a:r>
              <a:rPr lang="en-US" dirty="0" smtClean="0"/>
              <a:t>TOTAL </a:t>
            </a:r>
            <a:r>
              <a:rPr lang="en-US" dirty="0"/>
              <a:t>number of </a:t>
            </a:r>
            <a:r>
              <a:rPr lang="en-US" dirty="0" smtClean="0"/>
              <a:t>Focus Areas </a:t>
            </a:r>
            <a:r>
              <a:rPr lang="en-US" dirty="0"/>
              <a:t>in the </a:t>
            </a:r>
            <a:r>
              <a:rPr lang="en-US" dirty="0" smtClean="0"/>
              <a:t>box-</a:t>
            </a:r>
          </a:p>
          <a:p>
            <a:pPr marL="461963" lvl="2" indent="0">
              <a:buNone/>
            </a:pPr>
            <a:endParaRPr lang="en-US" sz="800" dirty="0">
              <a:solidFill>
                <a:srgbClr val="0000FF"/>
              </a:solidFill>
            </a:endParaRPr>
          </a:p>
          <a:p>
            <a:endParaRPr lang="en-US" sz="1000" dirty="0" smtClean="0"/>
          </a:p>
          <a:p>
            <a:r>
              <a:rPr lang="en-US" sz="2800" dirty="0" smtClean="0"/>
              <a:t>Choose </a:t>
            </a:r>
            <a:r>
              <a:rPr lang="en-US" sz="2800" dirty="0"/>
              <a:t>the Focus </a:t>
            </a:r>
            <a:r>
              <a:rPr lang="en-US" sz="2800" dirty="0" smtClean="0"/>
              <a:t>Areas  from </a:t>
            </a:r>
            <a:r>
              <a:rPr lang="en-US" sz="2800" dirty="0"/>
              <a:t>the drop down box </a:t>
            </a:r>
            <a:r>
              <a:rPr lang="en-US" sz="2800" dirty="0" smtClean="0"/>
              <a:t>for each activity</a:t>
            </a:r>
          </a:p>
          <a:p>
            <a:pPr lvl="1"/>
            <a:r>
              <a:rPr lang="en-US" sz="2400" dirty="0" smtClean="0"/>
              <a:t>Enter </a:t>
            </a:r>
            <a:r>
              <a:rPr lang="en-US" sz="2400" dirty="0"/>
              <a:t>a description for </a:t>
            </a:r>
            <a:r>
              <a:rPr lang="en-US" sz="2400" dirty="0" smtClean="0"/>
              <a:t>each activity that HCS supports</a:t>
            </a:r>
          </a:p>
          <a:p>
            <a:pPr marL="230188" lvl="1" indent="0">
              <a:buNone/>
            </a:pPr>
            <a:endParaRPr lang="en-US" sz="1000" dirty="0" smtClean="0"/>
          </a:p>
          <a:p>
            <a:r>
              <a:rPr lang="en-US" sz="2800" dirty="0" smtClean="0"/>
              <a:t>Under Funding Source, click High Cost Services-IDEA </a:t>
            </a:r>
            <a:r>
              <a:rPr lang="en-US" sz="2800" dirty="0"/>
              <a:t>and High Cost </a:t>
            </a:r>
            <a:r>
              <a:rPr lang="en-US" sz="2800" dirty="0" smtClean="0"/>
              <a:t>Services-IDEA -MFP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SAVE </a:t>
            </a:r>
            <a:r>
              <a:rPr lang="en-US" sz="2800" b="1" dirty="0">
                <a:solidFill>
                  <a:srgbClr val="FF0000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1276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Now go back to the top and click </a:t>
            </a:r>
            <a:r>
              <a:rPr lang="en-US" sz="3600" dirty="0" smtClean="0">
                <a:solidFill>
                  <a:srgbClr val="0000FF"/>
                </a:solidFill>
              </a:rPr>
              <a:t>Contact Information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Find Competitive Program </a:t>
            </a:r>
            <a:r>
              <a:rPr lang="en-US" sz="3600" dirty="0" smtClean="0">
                <a:solidFill>
                  <a:srgbClr val="0000FF"/>
                </a:solidFill>
              </a:rPr>
              <a:t>Competitive </a:t>
            </a:r>
            <a:r>
              <a:rPr lang="en-US" sz="3600" dirty="0">
                <a:solidFill>
                  <a:srgbClr val="0000FF"/>
                </a:solidFill>
              </a:rPr>
              <a:t>Program</a:t>
            </a:r>
            <a:r>
              <a:rPr lang="en-US" sz="3600" dirty="0" smtClean="0">
                <a:solidFill>
                  <a:srgbClr val="0000FF"/>
                </a:solidFill>
              </a:rPr>
              <a:t> Contacts </a:t>
            </a:r>
            <a:r>
              <a:rPr lang="en-US" sz="3600" dirty="0" smtClean="0"/>
              <a:t>tab, click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On line three, find </a:t>
            </a:r>
            <a:r>
              <a:rPr lang="en-US" sz="3600" dirty="0">
                <a:solidFill>
                  <a:srgbClr val="0000FF"/>
                </a:solidFill>
              </a:rPr>
              <a:t>H</a:t>
            </a:r>
            <a:r>
              <a:rPr lang="en-US" sz="3600" dirty="0" smtClean="0">
                <a:solidFill>
                  <a:srgbClr val="0000FF"/>
                </a:solidFill>
              </a:rPr>
              <a:t>igh Cost Services Contact </a:t>
            </a:r>
            <a:r>
              <a:rPr lang="en-US" sz="3600" dirty="0" smtClean="0"/>
              <a:t>tab, Click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Complete the information for  each Program Contact</a:t>
            </a:r>
            <a:endParaRPr lang="en-US" sz="3600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If you want to add more Program Contacts click the box at the bottom, then add more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Be </a:t>
            </a:r>
            <a:r>
              <a:rPr lang="en-US" sz="3600" b="1" dirty="0"/>
              <a:t>sure to click </a:t>
            </a:r>
            <a:r>
              <a:rPr lang="en-US" sz="3600" b="1" dirty="0" smtClean="0">
                <a:solidFill>
                  <a:srgbClr val="FF0000"/>
                </a:solidFill>
              </a:rPr>
              <a:t>SAVE PAGE </a:t>
            </a:r>
            <a:r>
              <a:rPr lang="en-US" sz="3600" b="1" dirty="0" smtClean="0"/>
              <a:t>for each page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032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Assurances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>
                    <a:lumMod val="50000"/>
                  </a:srgbClr>
                </a:solidFill>
              </a:rPr>
              <a:t>Louisiana Believes</a:t>
            </a:r>
            <a:endParaRPr lang="en-US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Next, go back to the top and click </a:t>
            </a:r>
            <a:r>
              <a:rPr lang="en-US" sz="3600" b="1" dirty="0" smtClean="0">
                <a:solidFill>
                  <a:srgbClr val="0000FF"/>
                </a:solidFill>
              </a:rPr>
              <a:t>Assurances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Complete </a:t>
            </a:r>
            <a:r>
              <a:rPr lang="en-US" dirty="0" smtClean="0">
                <a:solidFill>
                  <a:srgbClr val="0000FF"/>
                </a:solidFill>
              </a:rPr>
              <a:t>Common Assurances</a:t>
            </a:r>
          </a:p>
          <a:p>
            <a:pPr marL="230188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Next click on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ompetitive Program Assurances</a:t>
            </a:r>
          </a:p>
          <a:p>
            <a:pPr lvl="1"/>
            <a:r>
              <a:rPr lang="en-US" dirty="0" smtClean="0"/>
              <a:t>Click on </a:t>
            </a:r>
            <a:r>
              <a:rPr lang="en-US" dirty="0" smtClean="0">
                <a:solidFill>
                  <a:srgbClr val="0000FF"/>
                </a:solidFill>
              </a:rPr>
              <a:t>High School Services Assurances 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complete</a:t>
            </a:r>
          </a:p>
          <a:p>
            <a:pPr marL="461963" lvl="2" indent="0">
              <a:buNone/>
            </a:pPr>
            <a:endParaRPr lang="en-US" dirty="0" smtClean="0"/>
          </a:p>
          <a:p>
            <a:pPr marL="230188" lvl="1" indent="0">
              <a:buNone/>
            </a:pPr>
            <a:r>
              <a:rPr lang="en-US" sz="3600" b="1" dirty="0" smtClean="0"/>
              <a:t>Be </a:t>
            </a:r>
            <a:r>
              <a:rPr lang="en-US" sz="3600" b="1" dirty="0"/>
              <a:t>sure to click </a:t>
            </a:r>
            <a:r>
              <a:rPr lang="en-US" sz="3600" b="1" dirty="0">
                <a:solidFill>
                  <a:srgbClr val="FF0000"/>
                </a:solidFill>
              </a:rPr>
              <a:t>SAVE PAGE </a:t>
            </a:r>
            <a:r>
              <a:rPr lang="en-US" sz="3600" b="1" dirty="0"/>
              <a:t>for each </a:t>
            </a:r>
            <a:r>
              <a:rPr lang="en-US" sz="3600" b="1" dirty="0" smtClean="0"/>
              <a:t>page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sz="4400" dirty="0" err="1" smtClean="0">
                <a:latin typeface="Steinem"/>
              </a:rPr>
              <a:t>eGMS</a:t>
            </a:r>
            <a:endParaRPr lang="en-US" sz="4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5257800"/>
          </a:xfrm>
        </p:spPr>
        <p:txBody>
          <a:bodyPr>
            <a:normAutofit/>
          </a:bodyPr>
          <a:lstStyle/>
          <a:p>
            <a:pPr marL="230188" lvl="1" indent="0">
              <a:buNone/>
            </a:pPr>
            <a:endParaRPr lang="en-US" sz="900" dirty="0" smtClean="0"/>
          </a:p>
          <a:p>
            <a:r>
              <a:rPr lang="en-US" sz="2800" dirty="0" smtClean="0"/>
              <a:t>Now you are ready to complete the HCS Application.</a:t>
            </a:r>
          </a:p>
          <a:p>
            <a:r>
              <a:rPr lang="en-US" sz="2800" dirty="0" smtClean="0"/>
              <a:t>Go to upper right corner and choose </a:t>
            </a:r>
            <a:r>
              <a:rPr lang="en-US" sz="2800" dirty="0" smtClean="0">
                <a:solidFill>
                  <a:srgbClr val="0000FF"/>
                </a:solidFill>
              </a:rPr>
              <a:t>GMS Access </a:t>
            </a:r>
            <a:r>
              <a:rPr lang="en-US" sz="2800" dirty="0" smtClean="0">
                <a:solidFill>
                  <a:srgbClr val="FF0000"/>
                </a:solidFill>
              </a:rPr>
              <a:t>(never use the arrow back option on your computer.)</a:t>
            </a:r>
          </a:p>
          <a:p>
            <a:r>
              <a:rPr lang="en-US" sz="2800" dirty="0" smtClean="0"/>
              <a:t>Scroll down to the bottom under </a:t>
            </a:r>
            <a:r>
              <a:rPr lang="en-US" sz="2800" dirty="0" smtClean="0">
                <a:solidFill>
                  <a:srgbClr val="0000FF"/>
                </a:solidFill>
              </a:rPr>
              <a:t>Available</a:t>
            </a:r>
          </a:p>
          <a:p>
            <a:pPr lvl="1"/>
            <a:r>
              <a:rPr lang="en-US" sz="2400" dirty="0" smtClean="0"/>
              <a:t>choose </a:t>
            </a:r>
            <a:r>
              <a:rPr lang="en-US" sz="2400" dirty="0" smtClean="0">
                <a:solidFill>
                  <a:srgbClr val="0000FF"/>
                </a:solidFill>
              </a:rPr>
              <a:t>High Cost Services Competitive - </a:t>
            </a:r>
            <a:r>
              <a:rPr lang="en-US" sz="2400" dirty="0" smtClean="0"/>
              <a:t>click</a:t>
            </a:r>
            <a:r>
              <a:rPr lang="en-US" sz="2400" dirty="0" smtClean="0">
                <a:solidFill>
                  <a:srgbClr val="0000FF"/>
                </a:solidFill>
              </a:rPr>
              <a:t> create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00FF"/>
                </a:solidFill>
              </a:rPr>
              <a:t>open</a:t>
            </a:r>
          </a:p>
          <a:p>
            <a:pPr marL="230188" lvl="1" indent="0">
              <a:buNone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455613" indent="-457200"/>
            <a:r>
              <a:rPr lang="en-US" sz="2800" dirty="0" smtClean="0"/>
              <a:t>You will see the </a:t>
            </a:r>
            <a:r>
              <a:rPr lang="en-US" sz="2800" dirty="0" smtClean="0">
                <a:solidFill>
                  <a:srgbClr val="0000FF"/>
                </a:solidFill>
              </a:rPr>
              <a:t>Overview- </a:t>
            </a:r>
            <a:r>
              <a:rPr lang="en-US" sz="2800" i="1" dirty="0" smtClean="0"/>
              <a:t>the High Cost Services State Plan for 15-16 </a:t>
            </a:r>
            <a:r>
              <a:rPr lang="en-US" sz="2800" dirty="0" smtClean="0"/>
              <a:t>is located here</a:t>
            </a:r>
            <a:r>
              <a:rPr lang="en-US" sz="2800" i="1" dirty="0" smtClean="0"/>
              <a:t>. </a:t>
            </a:r>
            <a:r>
              <a:rPr lang="en-US" sz="2800" dirty="0" smtClean="0"/>
              <a:t>The Plan will guide you through the eligible and ineligible costs while creating your application. </a:t>
            </a:r>
          </a:p>
          <a:p>
            <a:pPr marL="452438" lvl="2" indent="0">
              <a:buNone/>
            </a:pPr>
            <a:endParaRPr lang="en-US" sz="1100" dirty="0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6269</TotalTime>
  <Words>716</Words>
  <Application>Microsoft Office PowerPoint</Application>
  <PresentationFormat>On-screen Show (4:3)</PresentationFormat>
  <Paragraphs>131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Steinem Unicode</vt:lpstr>
      <vt:lpstr>Chalkduster</vt:lpstr>
      <vt:lpstr>Steinem</vt:lpstr>
      <vt:lpstr>Calibri</vt:lpstr>
      <vt:lpstr>Louisiana Believes</vt:lpstr>
      <vt:lpstr>Blank</vt:lpstr>
      <vt:lpstr>Section</vt:lpstr>
      <vt:lpstr>PowerPoint Presentation</vt:lpstr>
      <vt:lpstr>New Directors</vt:lpstr>
      <vt:lpstr>Accessing Electronic Grants Management (eGMS)</vt:lpstr>
      <vt:lpstr>Logon Page</vt:lpstr>
      <vt:lpstr>Accessing eGrant</vt:lpstr>
      <vt:lpstr>Focus Areas Planning</vt:lpstr>
      <vt:lpstr>Contact Information</vt:lpstr>
      <vt:lpstr>Assurances</vt:lpstr>
      <vt:lpstr>eGMS</vt:lpstr>
      <vt:lpstr>Student Data</vt:lpstr>
      <vt:lpstr>Student Data</vt:lpstr>
      <vt:lpstr>Student Data</vt:lpstr>
      <vt:lpstr>eGMS</vt:lpstr>
      <vt:lpstr>Questions?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Torry Chatman</cp:lastModifiedBy>
  <cp:revision>479</cp:revision>
  <cp:lastPrinted>2014-01-13T19:47:43Z</cp:lastPrinted>
  <dcterms:created xsi:type="dcterms:W3CDTF">2012-07-26T15:41:14Z</dcterms:created>
  <dcterms:modified xsi:type="dcterms:W3CDTF">2015-06-17T20:03:00Z</dcterms:modified>
</cp:coreProperties>
</file>