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327" r:id="rId4"/>
    <p:sldId id="262" r:id="rId5"/>
    <p:sldId id="339" r:id="rId6"/>
    <p:sldId id="328" r:id="rId7"/>
    <p:sldId id="336" r:id="rId8"/>
    <p:sldId id="332" r:id="rId9"/>
    <p:sldId id="333" r:id="rId10"/>
    <p:sldId id="340" r:id="rId11"/>
    <p:sldId id="338" r:id="rId1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1" name="deleteme2" initials="d" lastIdx="10" clrIdx="1"/>
  <p:cmAuthor id="2" name="Hattie Arrington" initials="HA" lastIdx="14" clrIdx="2"/>
  <p:cmAuthor id="3" name="cmanieri" initials="ECM" lastIdx="1" clrIdx="3"/>
  <p:cmAuthor id="4" name="Kunjan Narechania" initials="" lastIdx="9" clrIdx="4"/>
  <p:cmAuthor id="5" name="Charlotte Stevens" initials="CS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7" autoAdjust="0"/>
    <p:restoredTop sz="77681" autoAdjust="0"/>
  </p:normalViewPr>
  <p:slideViewPr>
    <p:cSldViewPr>
      <p:cViewPr>
        <p:scale>
          <a:sx n="62" d="100"/>
          <a:sy n="62" d="100"/>
        </p:scale>
        <p:origin x="-830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5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8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002088"/>
            <a:ext cx="807720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en-US" sz="3500" spc="300" dirty="0" smtClean="0">
              <a:ea typeface="Steinem Unicode" pitchFamily="18" charset="2"/>
              <a:cs typeface="Steinem Unicode" pitchFamily="18" charset="2"/>
            </a:endParaRPr>
          </a:p>
          <a:p>
            <a:pPr algn="ctr"/>
            <a:r>
              <a:rPr lang="en-US" sz="3500" spc="300" dirty="0" smtClean="0">
                <a:ea typeface="Steinem Unicode" pitchFamily="18" charset="2"/>
                <a:cs typeface="Steinem Unicode" pitchFamily="18" charset="2"/>
              </a:rPr>
              <a:t>High Cost Services Allocation</a:t>
            </a:r>
          </a:p>
          <a:p>
            <a:pPr algn="ctr"/>
            <a:r>
              <a:rPr lang="en-US" sz="3500" spc="300" dirty="0" smtClean="0">
                <a:ea typeface="Steinem Unicode" pitchFamily="18" charset="2"/>
                <a:cs typeface="Steinem Unicode" pitchFamily="18" charset="2"/>
              </a:rPr>
              <a:t>Round 2</a:t>
            </a:r>
          </a:p>
          <a:p>
            <a:pPr algn="ctr"/>
            <a:r>
              <a:rPr lang="en-US" sz="3500" spc="300" dirty="0" smtClean="0">
                <a:ea typeface="Steinem Unicode" pitchFamily="18" charset="2"/>
                <a:cs typeface="Steinem Unicode" pitchFamily="18" charset="2"/>
              </a:rPr>
              <a:t>2014-2015</a:t>
            </a:r>
            <a:endParaRPr lang="en-US" sz="3500" spc="300" dirty="0">
              <a:ea typeface="Steinem Unicode" pitchFamily="18" charset="2"/>
              <a:cs typeface="Steinem Unicode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3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Overview of Webinar</a:t>
            </a:r>
            <a:endParaRPr lang="en-US" dirty="0"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8392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Agenda</a:t>
            </a:r>
          </a:p>
          <a:p>
            <a:pPr marL="457200" indent="-457200" algn="just">
              <a:buAutoNum type="arabicParenBoth"/>
            </a:pPr>
            <a:r>
              <a:rPr lang="en-US" sz="2050" dirty="0" smtClean="0"/>
              <a:t>Overview of High Cost Services</a:t>
            </a:r>
          </a:p>
          <a:p>
            <a:pPr marL="457200" indent="-457200" algn="just">
              <a:buAutoNum type="arabicParenBoth"/>
            </a:pPr>
            <a:r>
              <a:rPr lang="en-US" sz="2050" dirty="0" smtClean="0"/>
              <a:t>Allowable Costs</a:t>
            </a:r>
          </a:p>
          <a:p>
            <a:pPr marL="457200" indent="-457200" algn="just">
              <a:buAutoNum type="arabicParenBoth"/>
            </a:pPr>
            <a:r>
              <a:rPr lang="en-US" sz="2050" dirty="0" smtClean="0"/>
              <a:t>Application Process-Round 2 Timelines</a:t>
            </a:r>
          </a:p>
          <a:p>
            <a:pPr marL="457200" indent="-457200" algn="just">
              <a:buAutoNum type="arabicParenBoth"/>
            </a:pPr>
            <a:r>
              <a:rPr lang="en-US" sz="2050" dirty="0" smtClean="0"/>
              <a:t>Allocation Methodology</a:t>
            </a:r>
          </a:p>
          <a:p>
            <a:pPr marL="457200" indent="-457200" algn="just">
              <a:buAutoNum type="arabicParenBoth"/>
            </a:pPr>
            <a:r>
              <a:rPr lang="en-US" sz="2050" dirty="0" smtClean="0"/>
              <a:t>Procedural Safeguards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High Cost Services (HCS) Overview</a:t>
            </a:r>
            <a:endParaRPr lang="en-US" dirty="0"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9916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50" dirty="0" smtClean="0"/>
          </a:p>
          <a:p>
            <a:pPr algn="just"/>
            <a:r>
              <a:rPr lang="en-US" sz="2050" dirty="0" smtClean="0"/>
              <a:t>High Cost Services (HCS) provides financial </a:t>
            </a:r>
            <a:r>
              <a:rPr lang="en-US" sz="2050" dirty="0"/>
              <a:t>support to </a:t>
            </a:r>
            <a:r>
              <a:rPr lang="en-US" sz="2050" dirty="0" smtClean="0"/>
              <a:t>school systems and schools </a:t>
            </a:r>
            <a:r>
              <a:rPr lang="en-US" sz="2050" dirty="0"/>
              <a:t>to </a:t>
            </a:r>
            <a:r>
              <a:rPr lang="en-US" sz="2050" dirty="0" smtClean="0"/>
              <a:t>support educating </a:t>
            </a:r>
            <a:r>
              <a:rPr lang="en-US" sz="2050" dirty="0"/>
              <a:t>students </a:t>
            </a:r>
            <a:r>
              <a:rPr lang="en-US" sz="2050" dirty="0" smtClean="0"/>
              <a:t>with high cost disabilities during the 2014-2015 school year. </a:t>
            </a:r>
          </a:p>
          <a:p>
            <a:endParaRPr lang="en-US" sz="2050" dirty="0" smtClean="0"/>
          </a:p>
          <a:p>
            <a:r>
              <a:rPr lang="en-US" sz="2050" dirty="0" smtClean="0"/>
              <a:t>LDOE has approximately $400,000 IDEA dollars for HCS</a:t>
            </a:r>
          </a:p>
          <a:p>
            <a:endParaRPr lang="en-US" sz="2050" dirty="0" smtClean="0"/>
          </a:p>
          <a:p>
            <a:r>
              <a:rPr lang="en-US" sz="2050" dirty="0" smtClean="0"/>
              <a:t>Applications are </a:t>
            </a:r>
            <a:r>
              <a:rPr lang="en-US" sz="2050" dirty="0"/>
              <a:t>a</a:t>
            </a:r>
            <a:r>
              <a:rPr lang="en-US" sz="2050" dirty="0" smtClean="0"/>
              <a:t>vailable through </a:t>
            </a:r>
            <a:r>
              <a:rPr lang="en-US" sz="2050" dirty="0" err="1" smtClean="0"/>
              <a:t>eGMS</a:t>
            </a:r>
            <a:r>
              <a:rPr lang="en-US" sz="2050" dirty="0" smtClean="0"/>
              <a:t> from </a:t>
            </a:r>
            <a:r>
              <a:rPr lang="en-US" sz="2050" u="sng" dirty="0" smtClean="0"/>
              <a:t>November </a:t>
            </a:r>
            <a:r>
              <a:rPr lang="en-US" sz="2050" u="sng" dirty="0" smtClean="0"/>
              <a:t>17</a:t>
            </a:r>
            <a:r>
              <a:rPr lang="en-US" sz="2050" u="sng" baseline="30000" dirty="0" smtClean="0"/>
              <a:t>th</a:t>
            </a:r>
            <a:r>
              <a:rPr lang="en-US" sz="2050" baseline="30000" dirty="0" smtClean="0"/>
              <a:t>  </a:t>
            </a:r>
            <a:r>
              <a:rPr lang="en-US" sz="2050" dirty="0" smtClean="0"/>
              <a:t>to </a:t>
            </a:r>
            <a:r>
              <a:rPr lang="en-US" sz="2050" u="sng" dirty="0" smtClean="0"/>
              <a:t>December 19</a:t>
            </a:r>
            <a:r>
              <a:rPr lang="en-US" sz="2050" u="sng" baseline="30000" dirty="0" smtClean="0"/>
              <a:t>th</a:t>
            </a:r>
            <a:r>
              <a:rPr lang="en-US" sz="2050" dirty="0" smtClean="0"/>
              <a:t>.   </a:t>
            </a:r>
          </a:p>
          <a:p>
            <a:endParaRPr lang="en-US" sz="2050" dirty="0"/>
          </a:p>
          <a:p>
            <a:r>
              <a:rPr lang="en-US" sz="2050" dirty="0" smtClean="0"/>
              <a:t>Round 2 targets </a:t>
            </a:r>
            <a:r>
              <a:rPr lang="en-US" sz="2050" b="1" u="sng" dirty="0" smtClean="0"/>
              <a:t>new</a:t>
            </a:r>
            <a:r>
              <a:rPr lang="en-US" sz="2050" dirty="0" smtClean="0"/>
              <a:t> students to the school district or school since the original application period ended (June 30, 2014), and meet the established criteria.</a:t>
            </a:r>
          </a:p>
          <a:p>
            <a:pPr marL="0" indent="0">
              <a:buNone/>
            </a:pPr>
            <a:endParaRPr lang="en-US" sz="2050" dirty="0" smtClean="0"/>
          </a:p>
          <a:p>
            <a:pPr marL="0" indent="0">
              <a:buNone/>
            </a:pPr>
            <a:endParaRPr lang="en-US" sz="2050" dirty="0"/>
          </a:p>
          <a:p>
            <a:pPr lvl="0"/>
            <a:endParaRPr lang="en-US" sz="2100" dirty="0"/>
          </a:p>
          <a:p>
            <a:endParaRPr lang="en-US" sz="24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Definition of a High Cost Student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50" dirty="0" smtClean="0"/>
              <a:t>Students are eligible for HCS funds if they meet the following criteria:</a:t>
            </a:r>
          </a:p>
          <a:p>
            <a:pPr marL="0" indent="0">
              <a:buNone/>
            </a:pPr>
            <a:endParaRPr lang="en-US" sz="2050" dirty="0"/>
          </a:p>
          <a:p>
            <a:pPr lvl="1"/>
            <a:r>
              <a:rPr lang="en-US" sz="2050" dirty="0" smtClean="0"/>
              <a:t>The </a:t>
            </a:r>
            <a:r>
              <a:rPr lang="en-US" sz="2050" dirty="0"/>
              <a:t>cost to educate and provide services to </a:t>
            </a:r>
            <a:r>
              <a:rPr lang="en-US" sz="2050" dirty="0" smtClean="0"/>
              <a:t>the </a:t>
            </a:r>
            <a:r>
              <a:rPr lang="en-US" sz="2050" dirty="0"/>
              <a:t>student </a:t>
            </a:r>
            <a:r>
              <a:rPr lang="en-US" sz="2050" b="1" dirty="0" smtClean="0"/>
              <a:t>exceeds </a:t>
            </a:r>
            <a:r>
              <a:rPr lang="en-US" sz="2050" dirty="0" smtClean="0"/>
              <a:t>three </a:t>
            </a:r>
            <a:r>
              <a:rPr lang="en-US" sz="2050" dirty="0"/>
              <a:t>times the average per pupil </a:t>
            </a:r>
            <a:r>
              <a:rPr lang="en-US" sz="2050" dirty="0" smtClean="0"/>
              <a:t>cost of $11,277.</a:t>
            </a:r>
          </a:p>
          <a:p>
            <a:pPr marL="230188" lvl="1" indent="0" algn="ctr">
              <a:buNone/>
            </a:pPr>
            <a:r>
              <a:rPr lang="en-US" sz="2050" b="1" dirty="0" smtClean="0">
                <a:solidFill>
                  <a:srgbClr val="FF0000"/>
                </a:solidFill>
              </a:rPr>
              <a:t>3 </a:t>
            </a:r>
            <a:r>
              <a:rPr lang="en-US" sz="2050" b="1" dirty="0">
                <a:solidFill>
                  <a:srgbClr val="FF0000"/>
                </a:solidFill>
              </a:rPr>
              <a:t>x $11,277 = $</a:t>
            </a:r>
            <a:r>
              <a:rPr lang="en-US" sz="2050" b="1" dirty="0" smtClean="0">
                <a:solidFill>
                  <a:srgbClr val="FF0000"/>
                </a:solidFill>
              </a:rPr>
              <a:t>33,831</a:t>
            </a:r>
          </a:p>
          <a:p>
            <a:pPr marL="230188" lvl="1" indent="0" algn="ctr">
              <a:buNone/>
            </a:pPr>
            <a:endParaRPr lang="en-US" sz="2050" dirty="0"/>
          </a:p>
          <a:p>
            <a:pPr lvl="1"/>
            <a:r>
              <a:rPr lang="en-US" sz="2050" dirty="0" smtClean="0"/>
              <a:t>The cost to educate and provide services to the student has </a:t>
            </a:r>
            <a:r>
              <a:rPr lang="en-US" sz="2050" dirty="0"/>
              <a:t>a significant impact on the overall budget of the </a:t>
            </a:r>
            <a:r>
              <a:rPr lang="en-US" sz="2050" dirty="0" smtClean="0"/>
              <a:t>LEA.</a:t>
            </a:r>
          </a:p>
          <a:p>
            <a:pPr lvl="1"/>
            <a:endParaRPr lang="en-US" sz="2050" dirty="0" smtClean="0"/>
          </a:p>
          <a:p>
            <a:pPr lvl="1"/>
            <a:r>
              <a:rPr lang="en-US" sz="2050" dirty="0" smtClean="0"/>
              <a:t>All costs in the application are linked to </a:t>
            </a:r>
            <a:r>
              <a:rPr lang="en-US" sz="2050" dirty="0"/>
              <a:t>the student’s </a:t>
            </a:r>
            <a:r>
              <a:rPr lang="en-US" sz="2050" dirty="0" smtClean="0"/>
              <a:t>IEP with other supporting documentation like the educational evaluation, individual health plan, or behavior intervention plan.</a:t>
            </a:r>
            <a:endParaRPr lang="en-US" sz="2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Eligible vs. Ineligible Costs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50" dirty="0" smtClean="0"/>
              <a:t>Eligible and ineligible costs include, but may not be limited to: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34264"/>
              </p:ext>
            </p:extLst>
          </p:nvPr>
        </p:nvGraphicFramePr>
        <p:xfrm>
          <a:off x="304800" y="1676400"/>
          <a:ext cx="8534400" cy="444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445750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Eligible</a:t>
                      </a:r>
                      <a:endParaRPr lang="en-US" sz="2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Ineligible</a:t>
                      </a:r>
                      <a:endParaRPr lang="en-US" sz="2050" dirty="0"/>
                    </a:p>
                  </a:txBody>
                  <a:tcPr/>
                </a:tc>
              </a:tr>
              <a:tr h="924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One-to-one nursing services and paraprofessional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costs of the classroom, such as materials and supplies, and routine transportation</a:t>
                      </a:r>
                      <a:endParaRPr lang="en-US" dirty="0"/>
                    </a:p>
                  </a:txBody>
                  <a:tcPr/>
                </a:tc>
              </a:tr>
              <a:tr h="1158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transportation and/or special transportation aide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fees, court costs or other costs associated with a cause of action brought on behalf of a student with a disability to ensure a FAPE</a:t>
                      </a:r>
                      <a:endParaRPr lang="en-US" dirty="0"/>
                    </a:p>
                  </a:txBody>
                  <a:tcPr/>
                </a:tc>
              </a:tr>
              <a:tr h="924896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 equipment or training such as wheelchair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s, assistive technology, or specialized equipment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that otherwise would be reimbursed as medical assistance for a child with a disability under the State Medicaid program </a:t>
                      </a:r>
                      <a:endParaRPr lang="en-US" i="0" dirty="0"/>
                    </a:p>
                  </a:txBody>
                  <a:tcPr/>
                </a:tc>
              </a:tr>
              <a:tr h="965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 services, such as occupational therapy, physical therapy, speech-language pathology,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20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Application Process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General Information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50" dirty="0" smtClean="0"/>
              <a:t>Applications are due to the </a:t>
            </a:r>
            <a:r>
              <a:rPr lang="en-US" sz="2050" dirty="0"/>
              <a:t>LDOE no later than </a:t>
            </a:r>
            <a:r>
              <a:rPr lang="en-US" sz="2050" b="1" u="sng" dirty="0" smtClean="0"/>
              <a:t>December 19</a:t>
            </a:r>
            <a:r>
              <a:rPr lang="en-US" sz="2050" dirty="0" smtClean="0"/>
              <a:t>, 2014. </a:t>
            </a:r>
          </a:p>
          <a:p>
            <a:pPr lvl="0"/>
            <a:endParaRPr lang="en-US" sz="2050" dirty="0"/>
          </a:p>
          <a:p>
            <a:pPr lvl="0"/>
            <a:r>
              <a:rPr lang="en-US" sz="2050" dirty="0" smtClean="0"/>
              <a:t>Applicants should </a:t>
            </a:r>
            <a:r>
              <a:rPr lang="en-US" sz="2050" dirty="0"/>
              <a:t>complete all parts of the </a:t>
            </a:r>
            <a:r>
              <a:rPr lang="en-US" sz="2050" dirty="0" smtClean="0"/>
              <a:t>HCS application in </a:t>
            </a:r>
            <a:r>
              <a:rPr lang="en-US" sz="2050" dirty="0" err="1" smtClean="0"/>
              <a:t>eGMS</a:t>
            </a:r>
            <a:r>
              <a:rPr lang="en-US" sz="2050" dirty="0" smtClean="0"/>
              <a:t> to be considered for HCS funds.</a:t>
            </a:r>
          </a:p>
          <a:p>
            <a:pPr lvl="0"/>
            <a:endParaRPr lang="en-US" sz="2050" dirty="0"/>
          </a:p>
          <a:p>
            <a:pPr lvl="0"/>
            <a:r>
              <a:rPr lang="en-US" sz="2050" dirty="0" smtClean="0"/>
              <a:t>Must target </a:t>
            </a:r>
            <a:r>
              <a:rPr lang="en-US" sz="2050" b="1" dirty="0" smtClean="0"/>
              <a:t>new</a:t>
            </a:r>
            <a:r>
              <a:rPr lang="en-US" sz="2050" dirty="0" smtClean="0"/>
              <a:t> students who have entered the LEA (school district or school) on </a:t>
            </a:r>
            <a:r>
              <a:rPr lang="en-US" sz="2050" u="sng" dirty="0"/>
              <a:t>J</a:t>
            </a:r>
            <a:r>
              <a:rPr lang="en-US" sz="2050" u="sng" dirty="0" smtClean="0"/>
              <a:t>uly 1, 2014 </a:t>
            </a:r>
            <a:r>
              <a:rPr lang="en-US" sz="2050" dirty="0" smtClean="0"/>
              <a:t>or after.</a:t>
            </a:r>
          </a:p>
          <a:p>
            <a:pPr lvl="0"/>
            <a:endParaRPr lang="en-US" sz="2050" dirty="0" smtClean="0"/>
          </a:p>
          <a:p>
            <a:pPr lvl="0"/>
            <a:r>
              <a:rPr lang="en-US" sz="2050" dirty="0" smtClean="0"/>
              <a:t>The </a:t>
            </a:r>
            <a:r>
              <a:rPr lang="en-US" sz="2050" dirty="0"/>
              <a:t>school systems and </a:t>
            </a:r>
            <a:r>
              <a:rPr lang="en-US" sz="2050" dirty="0" smtClean="0"/>
              <a:t>charter schools are responsible for submitting additional information in the application such as the evaluation, health plan or behavior plan</a:t>
            </a:r>
            <a:r>
              <a:rPr lang="en-US" sz="2050" dirty="0"/>
              <a:t> </a:t>
            </a:r>
            <a:r>
              <a:rPr lang="en-US" sz="2050" dirty="0" smtClean="0"/>
              <a:t>unless they have been uploaded into SER in the Supporting Documentation window. The most current IEP will be viewed in SER.</a:t>
            </a:r>
            <a:endParaRPr lang="en-US" sz="2050" dirty="0"/>
          </a:p>
        </p:txBody>
      </p:sp>
    </p:spTree>
    <p:extLst>
      <p:ext uri="{BB962C8B-B14F-4D97-AF65-F5344CB8AC3E}">
        <p14:creationId xmlns:p14="http://schemas.microsoft.com/office/powerpoint/2010/main" val="56992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 Required in The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50" dirty="0" smtClean="0"/>
              <a:t>School </a:t>
            </a:r>
            <a:r>
              <a:rPr lang="en-US" sz="2050" dirty="0"/>
              <a:t>systems and schools</a:t>
            </a:r>
            <a:r>
              <a:rPr lang="en-US" sz="2050" dirty="0" smtClean="0"/>
              <a:t> must include the following items for each student for whom they wish to receive HCS funds:</a:t>
            </a:r>
          </a:p>
          <a:p>
            <a:pPr marL="0" lvl="0" indent="0">
              <a:buNone/>
            </a:pPr>
            <a:endParaRPr lang="en-US" sz="2050" dirty="0" smtClean="0"/>
          </a:p>
          <a:p>
            <a:r>
              <a:rPr lang="en-US" sz="2050" dirty="0"/>
              <a:t>A</a:t>
            </a:r>
            <a:r>
              <a:rPr lang="en-US" sz="2050" dirty="0" smtClean="0"/>
              <a:t>n itemized list of the materials, services, and personnel the student needs in order to receive a free appropriate public education, and</a:t>
            </a:r>
          </a:p>
          <a:p>
            <a:pPr marL="0" lvl="0" indent="0">
              <a:buNone/>
            </a:pPr>
            <a:endParaRPr lang="en-US" sz="2050" dirty="0" smtClean="0"/>
          </a:p>
          <a:p>
            <a:pPr lvl="0"/>
            <a:r>
              <a:rPr lang="en-US" sz="2050" dirty="0"/>
              <a:t>A</a:t>
            </a:r>
            <a:r>
              <a:rPr lang="en-US" sz="2050" dirty="0" smtClean="0"/>
              <a:t> </a:t>
            </a:r>
            <a:r>
              <a:rPr lang="en-US" sz="2050" dirty="0"/>
              <a:t>reasonable cost estimate for </a:t>
            </a:r>
            <a:r>
              <a:rPr lang="en-US" sz="2050" dirty="0" smtClean="0"/>
              <a:t>each of the </a:t>
            </a:r>
            <a:r>
              <a:rPr lang="en-US" sz="2050" dirty="0"/>
              <a:t>materials, services, supports, and/or personnel included in the </a:t>
            </a:r>
            <a:r>
              <a:rPr lang="en-US" sz="2050" dirty="0" smtClean="0"/>
              <a:t>application.</a:t>
            </a:r>
          </a:p>
          <a:p>
            <a:pPr marL="0" lvl="0" indent="0">
              <a:buNone/>
            </a:pPr>
            <a:endParaRPr lang="en-US" sz="2050" dirty="0" smtClean="0"/>
          </a:p>
          <a:p>
            <a:pPr marL="0" lvl="0" indent="0">
              <a:buNone/>
            </a:pPr>
            <a:endParaRPr lang="en-US" sz="2050" i="1" dirty="0" smtClean="0"/>
          </a:p>
          <a:p>
            <a:pPr marL="0" lvl="0" indent="0">
              <a:buNone/>
            </a:pPr>
            <a:endParaRPr lang="en-US" sz="1600" i="1" dirty="0"/>
          </a:p>
          <a:p>
            <a:pPr marL="0" lvl="0" indent="0">
              <a:buNone/>
            </a:pPr>
            <a:r>
              <a:rPr lang="en-US" sz="1800" i="1" dirty="0" smtClean="0"/>
              <a:t>Note: Costs </a:t>
            </a:r>
            <a:r>
              <a:rPr lang="en-US" sz="1800" i="1" dirty="0"/>
              <a:t>for related service providers should be estimated based on amount of service hours on the student’s </a:t>
            </a:r>
            <a:r>
              <a:rPr lang="en-US" sz="1800" i="1" dirty="0" smtClean="0"/>
              <a:t>IEP.</a:t>
            </a:r>
          </a:p>
          <a:p>
            <a:pPr marL="0" lvl="0" indent="0">
              <a:buNone/>
            </a:pPr>
            <a:r>
              <a:rPr lang="en-US" sz="1800" i="1" dirty="0" smtClean="0"/>
              <a:t>Costs </a:t>
            </a:r>
            <a:r>
              <a:rPr lang="en-US" sz="1800" i="1" dirty="0"/>
              <a:t>for materials and services should be prorated according to the specific use of the </a:t>
            </a:r>
            <a:r>
              <a:rPr lang="en-US" sz="1800" i="1" dirty="0" smtClean="0"/>
              <a:t>student.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39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Allocation Methodology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486400"/>
          </a:xfrm>
        </p:spPr>
        <p:txBody>
          <a:bodyPr>
            <a:noAutofit/>
          </a:bodyPr>
          <a:lstStyle/>
          <a:p>
            <a:pPr marL="687388" lvl="1" indent="-457200">
              <a:buFont typeface="+mj-lt"/>
              <a:buAutoNum type="arabicPeriod"/>
            </a:pPr>
            <a:r>
              <a:rPr lang="en-US" sz="2050" dirty="0" smtClean="0"/>
              <a:t>Applications will be reviewed to determine eligibility.</a:t>
            </a:r>
          </a:p>
          <a:p>
            <a:pPr marL="687388" lvl="1" indent="-457200">
              <a:buFont typeface="+mj-lt"/>
              <a:buAutoNum type="arabicPeriod"/>
            </a:pPr>
            <a:endParaRPr lang="en-US" sz="1000" dirty="0" smtClean="0"/>
          </a:p>
          <a:p>
            <a:pPr marL="687388" lvl="1" indent="-457200">
              <a:buFont typeface="+mj-lt"/>
              <a:buAutoNum type="arabicPeriod"/>
            </a:pPr>
            <a:r>
              <a:rPr lang="en-US" sz="2050" dirty="0" smtClean="0"/>
              <a:t>Allowable costs will be determined for each student.</a:t>
            </a:r>
          </a:p>
          <a:p>
            <a:pPr marL="687388" lvl="1" indent="-457200">
              <a:buFont typeface="+mj-lt"/>
              <a:buAutoNum type="arabicPeriod"/>
            </a:pPr>
            <a:endParaRPr lang="en-US" sz="1000" dirty="0" smtClean="0"/>
          </a:p>
          <a:p>
            <a:pPr marL="687388" lvl="1" indent="-457200">
              <a:buFont typeface="+mj-lt"/>
              <a:buAutoNum type="arabicPeriod"/>
            </a:pPr>
            <a:r>
              <a:rPr lang="en-US" sz="2050" dirty="0" smtClean="0"/>
              <a:t>After reducing the allowable costs by the amount of MFP funding available, the financial impact to the applicant ‘s budget will be determined.</a:t>
            </a:r>
          </a:p>
          <a:p>
            <a:pPr marL="687388" lvl="1" indent="-457200">
              <a:buFont typeface="+mj-lt"/>
              <a:buAutoNum type="arabicPeriod"/>
            </a:pPr>
            <a:endParaRPr lang="en-US" sz="1000" dirty="0" smtClean="0"/>
          </a:p>
          <a:p>
            <a:pPr marL="687388" lvl="1" indent="-457200">
              <a:buFont typeface="+mj-lt"/>
              <a:buAutoNum type="arabicPeriod"/>
            </a:pPr>
            <a:r>
              <a:rPr lang="en-US" sz="2050" dirty="0" smtClean="0"/>
              <a:t>Applications will be ranked based on the percent impact of the allowable costs to the applicant’s  budget.</a:t>
            </a:r>
          </a:p>
          <a:p>
            <a:pPr marL="687388" lvl="1" indent="-457200">
              <a:buFont typeface="+mj-lt"/>
              <a:buAutoNum type="arabicPeriod"/>
            </a:pPr>
            <a:endParaRPr lang="en-US" sz="1000" dirty="0" smtClean="0"/>
          </a:p>
          <a:p>
            <a:pPr marL="687388" lvl="1" indent="-457200">
              <a:buFont typeface="+mj-lt"/>
              <a:buAutoNum type="arabicPeriod"/>
            </a:pPr>
            <a:r>
              <a:rPr lang="en-US" sz="2050" dirty="0" smtClean="0"/>
              <a:t>Four tiers of impact will be established  and a funding percentage assigned to each tier.</a:t>
            </a:r>
          </a:p>
          <a:p>
            <a:pPr marL="687388" lvl="1" indent="-457200">
              <a:buFont typeface="+mj-lt"/>
              <a:buAutoNum type="arabicPeriod"/>
            </a:pPr>
            <a:endParaRPr lang="en-US" sz="1000" dirty="0" smtClean="0"/>
          </a:p>
          <a:p>
            <a:pPr marL="687388" lvl="1" indent="-457200">
              <a:buFont typeface="+mj-lt"/>
              <a:buAutoNum type="arabicPeriod"/>
            </a:pPr>
            <a:r>
              <a:rPr lang="en-US" sz="2050" dirty="0" smtClean="0"/>
              <a:t>Recommended allocations will be presented to BESE for approval.</a:t>
            </a:r>
          </a:p>
          <a:p>
            <a:pPr marL="687388" lvl="1" indent="-457200">
              <a:buFont typeface="+mj-lt"/>
              <a:buAutoNum type="arabicPeriod"/>
            </a:pPr>
            <a:endParaRPr lang="en-US" sz="2000" dirty="0"/>
          </a:p>
          <a:p>
            <a:pPr marL="230188" lvl="1" indent="0">
              <a:buNone/>
            </a:pPr>
            <a:r>
              <a:rPr lang="en-US" sz="2000" i="1" dirty="0" smtClean="0"/>
              <a:t>Note: Even other MFP funds are not being used, the methodology is the same.</a:t>
            </a:r>
            <a:endParaRPr lang="en-US" sz="2000" i="1" dirty="0"/>
          </a:p>
          <a:p>
            <a:pPr marL="0" lvl="0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23384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HCS Procedural Safeguards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839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dirty="0"/>
          </a:p>
          <a:p>
            <a:r>
              <a:rPr lang="en-US" sz="2000" dirty="0" smtClean="0"/>
              <a:t>HCS funds </a:t>
            </a:r>
            <a:r>
              <a:rPr lang="en-US" sz="2000" dirty="0"/>
              <a:t>are student specific and cannot be used to support other </a:t>
            </a:r>
            <a:r>
              <a:rPr lang="en-US" sz="2000" dirty="0" smtClean="0"/>
              <a:t>students.</a:t>
            </a:r>
          </a:p>
          <a:p>
            <a:endParaRPr lang="en-US" sz="1000" dirty="0"/>
          </a:p>
          <a:p>
            <a:r>
              <a:rPr lang="en-US" sz="2000" dirty="0"/>
              <a:t>Any specialized equipment purchased with </a:t>
            </a:r>
            <a:r>
              <a:rPr lang="en-US" sz="2000" dirty="0" smtClean="0"/>
              <a:t>HCS funds </a:t>
            </a:r>
            <a:r>
              <a:rPr lang="en-US" sz="2000" dirty="0"/>
              <a:t>will follow the student to any public school system or school within the </a:t>
            </a:r>
            <a:r>
              <a:rPr lang="en-US" sz="2000" dirty="0" smtClean="0"/>
              <a:t>state.</a:t>
            </a:r>
            <a:endParaRPr lang="en-US" sz="2000" dirty="0"/>
          </a:p>
          <a:p>
            <a:endParaRPr lang="en-US" sz="1000" dirty="0"/>
          </a:p>
          <a:p>
            <a:r>
              <a:rPr lang="en-US" sz="2000" dirty="0"/>
              <a:t>If the student approved for funds no longer needs the services designated in the application, or if the student withdraws or transfers to another school systems </a:t>
            </a:r>
            <a:r>
              <a:rPr lang="en-US" sz="2000" dirty="0" smtClean="0"/>
              <a:t>or school, </a:t>
            </a:r>
            <a:r>
              <a:rPr lang="en-US" sz="2000" dirty="0"/>
              <a:t>the </a:t>
            </a:r>
            <a:r>
              <a:rPr lang="en-US" sz="2000" dirty="0" smtClean="0"/>
              <a:t>system or school </a:t>
            </a:r>
            <a:r>
              <a:rPr lang="en-US" sz="2000" dirty="0"/>
              <a:t>that was allocated funds must notify the </a:t>
            </a:r>
            <a:r>
              <a:rPr lang="en-US" sz="2000" dirty="0" smtClean="0"/>
              <a:t>LDOE. </a:t>
            </a:r>
          </a:p>
          <a:p>
            <a:pPr marL="0" indent="0">
              <a:buNone/>
            </a:pPr>
            <a:endParaRPr lang="en-US" sz="1000" dirty="0" smtClean="0"/>
          </a:p>
          <a:p>
            <a:pPr lvl="2"/>
            <a:r>
              <a:rPr lang="en-US" sz="2000" dirty="0" smtClean="0"/>
              <a:t>Remaining funds will follow the student who transfers to any public school system or school within the state, if the LEA requests the funds.</a:t>
            </a:r>
          </a:p>
          <a:p>
            <a:endParaRPr lang="en-US" sz="1000" dirty="0"/>
          </a:p>
          <a:p>
            <a:r>
              <a:rPr lang="en-US" sz="2000" dirty="0" smtClean="0"/>
              <a:t>The IDEA funds </a:t>
            </a:r>
            <a:r>
              <a:rPr lang="en-US" sz="2000" dirty="0"/>
              <a:t>must </a:t>
            </a:r>
            <a:r>
              <a:rPr lang="en-US" sz="2000" dirty="0" smtClean="0"/>
              <a:t>be obligated by </a:t>
            </a:r>
            <a:r>
              <a:rPr lang="en-US" sz="2000" u="sng" dirty="0" smtClean="0"/>
              <a:t>September 30, 2015</a:t>
            </a:r>
            <a:r>
              <a:rPr lang="en-US" sz="2000" dirty="0" smtClean="0"/>
              <a:t>.  All </a:t>
            </a:r>
            <a:r>
              <a:rPr lang="en-US" sz="2000" dirty="0"/>
              <a:t>unused funds will revert to the </a:t>
            </a:r>
            <a:r>
              <a:rPr lang="en-US" sz="2000" dirty="0" smtClean="0"/>
              <a:t>LDOE after the liquation period ending on </a:t>
            </a:r>
            <a:r>
              <a:rPr lang="en-US" sz="2000" u="sng" dirty="0" smtClean="0"/>
              <a:t>November 15, 2015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1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822</Words>
  <Application>Microsoft Office PowerPoint</Application>
  <PresentationFormat>On-screen Show (4:3)</PresentationFormat>
  <Paragraphs>105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Steinem</vt:lpstr>
      <vt:lpstr>Steinem Unicode</vt:lpstr>
      <vt:lpstr>Calibri</vt:lpstr>
      <vt:lpstr>Chalkduster</vt:lpstr>
      <vt:lpstr>Louisiana Believes</vt:lpstr>
      <vt:lpstr>Blank</vt:lpstr>
      <vt:lpstr>Section</vt:lpstr>
      <vt:lpstr>PowerPoint Presentation</vt:lpstr>
      <vt:lpstr>Overview of Webinar</vt:lpstr>
      <vt:lpstr>High Cost Services (HCS) Overview</vt:lpstr>
      <vt:lpstr>Definition of a High Cost Student</vt:lpstr>
      <vt:lpstr>Eligible vs. Ineligible Costs</vt:lpstr>
      <vt:lpstr>Application Process  General Information</vt:lpstr>
      <vt:lpstr>Student Data Required in The Application</vt:lpstr>
      <vt:lpstr>Allocation Methodology</vt:lpstr>
      <vt:lpstr>HCS Procedural Safeguards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Nancy Hicks</cp:lastModifiedBy>
  <cp:revision>191</cp:revision>
  <cp:lastPrinted>2014-04-25T14:18:39Z</cp:lastPrinted>
  <dcterms:created xsi:type="dcterms:W3CDTF">2012-07-26T15:41:14Z</dcterms:created>
  <dcterms:modified xsi:type="dcterms:W3CDTF">2014-11-10T16:11:47Z</dcterms:modified>
</cp:coreProperties>
</file>