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1" r:id="rId2"/>
    <p:sldMasterId id="2147483663" r:id="rId3"/>
  </p:sldMasterIdLst>
  <p:notesMasterIdLst>
    <p:notesMasterId r:id="rId9"/>
  </p:notesMasterIdLst>
  <p:handoutMasterIdLst>
    <p:handoutMasterId r:id="rId10"/>
  </p:handoutMasterIdLst>
  <p:sldIdLst>
    <p:sldId id="327" r:id="rId4"/>
    <p:sldId id="340" r:id="rId5"/>
    <p:sldId id="341" r:id="rId6"/>
    <p:sldId id="342" r:id="rId7"/>
    <p:sldId id="343" r:id="rId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halkduster" panose="03050602040202020205" pitchFamily="66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ouisiana Department of Education" initials="LDoE" lastIdx="15" clrIdx="0"/>
  <p:cmAuthor id="1" name="deleteme2" initials="d" lastIdx="1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E4C65"/>
    <a:srgbClr val="AF5D8C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46" autoAdjust="0"/>
    <p:restoredTop sz="97666" autoAdjust="0"/>
  </p:normalViewPr>
  <p:slideViewPr>
    <p:cSldViewPr>
      <p:cViewPr varScale="1">
        <p:scale>
          <a:sx n="70" d="100"/>
          <a:sy n="70" d="100"/>
        </p:scale>
        <p:origin x="-820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-374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font" Target="fonts/font1.fntdata"/><Relationship Id="rId5" Type="http://schemas.openxmlformats.org/officeDocument/2006/relationships/slide" Target="slides/slide2.xml"/><Relationship Id="rId15" Type="http://schemas.openxmlformats.org/officeDocument/2006/relationships/font" Target="fonts/font5.fntdata"/><Relationship Id="rId10" Type="http://schemas.openxmlformats.org/officeDocument/2006/relationships/handoutMaster" Target="handoutMasters/handoutMaster1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6DFC0B-0794-4AFD-BD8A-181E06725F27}" type="datetimeFigureOut">
              <a:rPr lang="en-US" smtClean="0"/>
              <a:pPr/>
              <a:t>2/26/2016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D0207C-B002-435E-99D1-C3D69078E9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9246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1CA6CE-8A7F-4E37-A715-9178284F6F81}" type="datetimeFigureOut">
              <a:rPr lang="en-US" smtClean="0"/>
              <a:pPr/>
              <a:t>2/26/2016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7D4113-607C-4C8C-A317-57A1D107AA5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28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D4113-607C-4C8C-A317-57A1D107AA5D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827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6800"/>
          </a:xfrm>
          <a:prstGeom prst="rect">
            <a:avLst/>
          </a:prstGeom>
        </p:spPr>
        <p:txBody>
          <a:bodyPr anchor="ctr"/>
          <a:lstStyle>
            <a:lvl1pPr>
              <a:defRPr sz="3000">
                <a:solidFill>
                  <a:schemeClr val="bg1"/>
                </a:solidFill>
                <a:latin typeface="Chalkduster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553200"/>
            <a:ext cx="2133600" cy="342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teinem" pitchFamily="2" charset="0"/>
              </a:defRPr>
            </a:lvl1pPr>
          </a:lstStyle>
          <a:p>
            <a:fld id="{79BA4B8F-8B3F-4B52-9164-AF2CA95F68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" y="6553200"/>
            <a:ext cx="2895600" cy="342899"/>
          </a:xfrm>
          <a:prstGeom prst="rect">
            <a:avLst/>
          </a:prstGeom>
          <a:noFill/>
        </p:spPr>
        <p:txBody>
          <a:bodyPr/>
          <a:lstStyle>
            <a:lvl1pPr>
              <a:defRPr sz="1800">
                <a:solidFill>
                  <a:schemeClr val="bg2">
                    <a:lumMod val="50000"/>
                  </a:schemeClr>
                </a:solidFill>
                <a:latin typeface="Chalkduster" pitchFamily="66" charset="0"/>
              </a:defRPr>
            </a:lvl1pPr>
          </a:lstStyle>
          <a:p>
            <a:r>
              <a:rPr lang="en-US" dirty="0" smtClean="0"/>
              <a:t>Louisiana Believes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52400" y="1295400"/>
            <a:ext cx="8839200" cy="5105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09181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4693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0804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halkboard-Box-Header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270000"/>
          </a:xfrm>
          <a:prstGeom prst="rect">
            <a:avLst/>
          </a:prstGeom>
        </p:spPr>
      </p:pic>
      <p:pic>
        <p:nvPicPr>
          <p:cNvPr id="8" name="Picture 7" descr="Chalkboard-Box-Footer-Blu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6477000"/>
            <a:ext cx="9144000" cy="41909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295400"/>
            <a:ext cx="88392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553200"/>
            <a:ext cx="2133600" cy="342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teinem" pitchFamily="2" charset="0"/>
              </a:defRPr>
            </a:lvl1pPr>
          </a:lstStyle>
          <a:p>
            <a:fld id="{79BA4B8F-8B3F-4B52-9164-AF2CA95F68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" y="6553200"/>
            <a:ext cx="2895600" cy="342899"/>
          </a:xfrm>
          <a:prstGeom prst="rect">
            <a:avLst/>
          </a:prstGeom>
          <a:noFill/>
        </p:spPr>
        <p:txBody>
          <a:bodyPr/>
          <a:lstStyle>
            <a:lvl1pPr>
              <a:defRPr sz="1800">
                <a:solidFill>
                  <a:schemeClr val="bg2">
                    <a:lumMod val="50000"/>
                  </a:schemeClr>
                </a:solidFill>
                <a:latin typeface="Chalkduster" pitchFamily="66" charset="0"/>
              </a:defRPr>
            </a:lvl1pPr>
          </a:lstStyle>
          <a:p>
            <a:r>
              <a:rPr lang="en-US" dirty="0" smtClean="0"/>
              <a:t>Louisiana Believes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257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188" indent="-230188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j-lt"/>
          <a:ea typeface="+mn-ea"/>
          <a:cs typeface="+mn-cs"/>
        </a:defRPr>
      </a:lvl1pPr>
      <a:lvl2pPr marL="461963" indent="-231775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2pPr>
      <a:lvl3pPr marL="684213" indent="-22225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5045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43200"/>
            <a:ext cx="914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0323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3400" y="3850704"/>
            <a:ext cx="8077200" cy="116955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3500" b="1" spc="200" dirty="0" smtClean="0">
                <a:latin typeface="Steinem" pitchFamily="2" charset="0"/>
                <a:ea typeface="Steinem Unicode" pitchFamily="18" charset="2"/>
                <a:cs typeface="Steinem Unicode" pitchFamily="18" charset="2"/>
              </a:rPr>
              <a:t>How </a:t>
            </a:r>
            <a:r>
              <a:rPr lang="en-US" sz="3500" b="1" spc="200" smtClean="0">
                <a:latin typeface="Steinem" pitchFamily="2" charset="0"/>
                <a:ea typeface="Steinem Unicode" pitchFamily="18" charset="2"/>
                <a:cs typeface="Steinem Unicode" pitchFamily="18" charset="2"/>
              </a:rPr>
              <a:t>to </a:t>
            </a:r>
            <a:r>
              <a:rPr lang="en-US" sz="3500" b="1" spc="200" smtClean="0">
                <a:latin typeface="Steinem" pitchFamily="2" charset="0"/>
                <a:ea typeface="Steinem Unicode" pitchFamily="18" charset="2"/>
                <a:cs typeface="Steinem Unicode" pitchFamily="18" charset="2"/>
              </a:rPr>
              <a:t>Access GANs</a:t>
            </a:r>
            <a:endParaRPr lang="en-US" sz="3500" b="1" spc="200" dirty="0" smtClean="0">
              <a:latin typeface="Steinem" pitchFamily="2" charset="0"/>
              <a:ea typeface="Steinem Unicode" pitchFamily="18" charset="2"/>
              <a:cs typeface="Steinem Unicode" pitchFamily="18" charset="2"/>
            </a:endParaRPr>
          </a:p>
          <a:p>
            <a:pPr algn="ctr"/>
            <a:r>
              <a:rPr lang="en-US" sz="3500" b="1" spc="200" dirty="0" smtClean="0">
                <a:latin typeface="Steinem" pitchFamily="2" charset="0"/>
                <a:ea typeface="Steinem Unicode" pitchFamily="18" charset="2"/>
                <a:cs typeface="Steinem Unicode" pitchFamily="18" charset="2"/>
              </a:rPr>
              <a:t>Feb. 29, 2016</a:t>
            </a:r>
            <a:endParaRPr lang="en-US" sz="3500" b="1" spc="200" dirty="0">
              <a:latin typeface="Steinem" pitchFamily="2" charset="0"/>
              <a:ea typeface="Steinem Unicode" pitchFamily="18" charset="2"/>
              <a:cs typeface="Steinem Unicode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4367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BA4B8F-8B3F-4B52-9164-AF2CA95F68E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Louisiana Believes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52400" y="1295400"/>
            <a:ext cx="3048000" cy="5105400"/>
          </a:xfrm>
        </p:spPr>
        <p:txBody>
          <a:bodyPr/>
          <a:lstStyle/>
          <a:p>
            <a:r>
              <a:rPr lang="en-US" dirty="0" smtClean="0"/>
              <a:t>From the GMS page, find </a:t>
            </a:r>
            <a:r>
              <a:rPr lang="en-US" i="1" dirty="0" smtClean="0">
                <a:solidFill>
                  <a:srgbClr val="C00000"/>
                </a:solidFill>
              </a:rPr>
              <a:t>NCLB Consolidated Grant Application </a:t>
            </a:r>
            <a:r>
              <a:rPr lang="en-US" dirty="0" smtClean="0"/>
              <a:t>(under Formula Grant) and select </a:t>
            </a:r>
            <a:r>
              <a:rPr lang="en-US" i="1" dirty="0" smtClean="0">
                <a:solidFill>
                  <a:srgbClr val="C00000"/>
                </a:solidFill>
              </a:rPr>
              <a:t>Open</a:t>
            </a:r>
            <a:endParaRPr lang="en-US" i="1" dirty="0">
              <a:solidFill>
                <a:srgbClr val="C00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197382" y="1268317"/>
            <a:ext cx="5654518" cy="3227483"/>
            <a:chOff x="3197382" y="1268317"/>
            <a:chExt cx="5654518" cy="3227483"/>
          </a:xfrm>
        </p:grpSpPr>
        <p:pic>
          <p:nvPicPr>
            <p:cNvPr id="2051" name="Picture 3" descr="C:\Users\jhanley\Desktop\Capture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400" y="1268317"/>
              <a:ext cx="5651500" cy="322748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schemeClr val="tx1">
                  <a:alpha val="4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5"/>
            <p:cNvSpPr/>
            <p:nvPr/>
          </p:nvSpPr>
          <p:spPr>
            <a:xfrm>
              <a:off x="3197382" y="3962400"/>
              <a:ext cx="1295400" cy="5334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45714" tIns="49315" rIns="45714" bIns="49315" rtlCol="0" anchor="ctr" anchorCtr="0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endPara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7532357" y="3860926"/>
              <a:ext cx="1295400" cy="5334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45714" tIns="49315" rIns="45714" bIns="49315" rtlCol="0" anchor="ctr" anchorCtr="0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endPara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733800" y="4507468"/>
            <a:ext cx="301686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180057" y="4507468"/>
            <a:ext cx="301686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37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BA4B8F-8B3F-4B52-9164-AF2CA95F68E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Louisiana Believes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52400" y="1295400"/>
            <a:ext cx="4038600" cy="5105400"/>
          </a:xfrm>
        </p:spPr>
        <p:txBody>
          <a:bodyPr/>
          <a:lstStyle/>
          <a:p>
            <a:r>
              <a:rPr lang="en-US" dirty="0" smtClean="0"/>
              <a:t>When the page opens, select </a:t>
            </a:r>
            <a:r>
              <a:rPr lang="en-US" i="1" dirty="0" smtClean="0">
                <a:solidFill>
                  <a:srgbClr val="C00000"/>
                </a:solidFill>
              </a:rPr>
              <a:t>Allocations</a:t>
            </a:r>
            <a:endParaRPr lang="en-US" i="1" dirty="0">
              <a:solidFill>
                <a:srgbClr val="C0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419600" y="1524000"/>
            <a:ext cx="4381500" cy="2733675"/>
            <a:chOff x="4419600" y="1524000"/>
            <a:chExt cx="4381500" cy="2733675"/>
          </a:xfrm>
        </p:grpSpPr>
        <p:pic>
          <p:nvPicPr>
            <p:cNvPr id="3074" name="Picture 2" descr="C:\Users\jhanley\Desktop\New folder\Capture2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0" y="1524000"/>
              <a:ext cx="4381500" cy="27336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Oval 6"/>
            <p:cNvSpPr/>
            <p:nvPr/>
          </p:nvSpPr>
          <p:spPr>
            <a:xfrm>
              <a:off x="6858000" y="3124200"/>
              <a:ext cx="1295400" cy="5334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45714" tIns="49315" rIns="45714" bIns="49315" rtlCol="0" anchor="ctr" anchorCtr="0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endPara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354857" y="4343172"/>
            <a:ext cx="301686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37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</a:t>
            </a:r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BA4B8F-8B3F-4B52-9164-AF2CA95F68E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Louisiana Believes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52400" y="1295400"/>
            <a:ext cx="3962400" cy="5105400"/>
          </a:xfrm>
        </p:spPr>
        <p:txBody>
          <a:bodyPr/>
          <a:lstStyle/>
          <a:p>
            <a:r>
              <a:rPr lang="en-US" dirty="0" smtClean="0"/>
              <a:t>When the </a:t>
            </a:r>
            <a:r>
              <a:rPr lang="en-US" i="1" dirty="0" smtClean="0">
                <a:solidFill>
                  <a:srgbClr val="C00000"/>
                </a:solidFill>
              </a:rPr>
              <a:t>Allocations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page opens, a chart will appear that provides detailed  information about these funds. The top row of the chart will show </a:t>
            </a:r>
            <a:r>
              <a:rPr lang="en-US" i="1" dirty="0" smtClean="0">
                <a:solidFill>
                  <a:srgbClr val="C00000"/>
                </a:solidFill>
              </a:rPr>
              <a:t>Grant Award Notification </a:t>
            </a:r>
            <a:r>
              <a:rPr lang="en-US" dirty="0" smtClean="0"/>
              <a:t>for various grants.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53001" y="4953000"/>
            <a:ext cx="36385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Click on a date to open the GAN.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71750" y="4600858"/>
            <a:ext cx="301686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dirty="0"/>
              <a:t>4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876800" y="1905000"/>
            <a:ext cx="3714750" cy="2743200"/>
            <a:chOff x="4876800" y="1905000"/>
            <a:chExt cx="3714750" cy="2743200"/>
          </a:xfrm>
        </p:grpSpPr>
        <p:pic>
          <p:nvPicPr>
            <p:cNvPr id="4098" name="Picture 2" descr="C:\Users\jhanley\Desktop\New folder\Capture3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00" y="1905000"/>
              <a:ext cx="3714750" cy="26860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Oval 8"/>
            <p:cNvSpPr/>
            <p:nvPr/>
          </p:nvSpPr>
          <p:spPr>
            <a:xfrm>
              <a:off x="6974893" y="4114800"/>
              <a:ext cx="1295400" cy="5334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45714" tIns="49315" rIns="45714" bIns="49315" rtlCol="0" anchor="ctr" anchorCtr="0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endPara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937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 the GAN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BA4B8F-8B3F-4B52-9164-AF2CA95F68E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Louisiana Believes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28600" y="1752600"/>
            <a:ext cx="8610600" cy="4419600"/>
            <a:chOff x="533400" y="1981200"/>
            <a:chExt cx="8610600" cy="4419600"/>
          </a:xfrm>
        </p:grpSpPr>
        <p:grpSp>
          <p:nvGrpSpPr>
            <p:cNvPr id="6" name="Group 5"/>
            <p:cNvGrpSpPr/>
            <p:nvPr/>
          </p:nvGrpSpPr>
          <p:grpSpPr>
            <a:xfrm>
              <a:off x="685040" y="2127209"/>
              <a:ext cx="8281186" cy="4114800"/>
              <a:chOff x="177014" y="1371600"/>
              <a:chExt cx="9525000" cy="4857750"/>
            </a:xfrm>
          </p:grpSpPr>
          <p:pic>
            <p:nvPicPr>
              <p:cNvPr id="5124" name="Picture 4" descr="C:\Users\jhanley\Desktop\imageedit_3_9477783869.jp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014" y="1524000"/>
                <a:ext cx="9525000" cy="47053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23" name="Picture 3" descr="C:\Users\jhanley\Desktop\New folder\Capture5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9655" y="1371600"/>
                <a:ext cx="7620000" cy="14792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" name="Rectangle 6"/>
            <p:cNvSpPr/>
            <p:nvPr/>
          </p:nvSpPr>
          <p:spPr>
            <a:xfrm>
              <a:off x="533400" y="1981200"/>
              <a:ext cx="8610600" cy="4419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45714" tIns="49315" rIns="45714" bIns="49315" rtlCol="0" anchor="ctr" anchorCtr="0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endPara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937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ouisiana Believ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65000"/>
            <a:lumOff val="35000"/>
          </a:schemeClr>
        </a:solidFill>
        <a:ln>
          <a:noFill/>
        </a:ln>
        <a:effectLst/>
      </a:spPr>
      <a:bodyPr vert="horz" wrap="square" lIns="45714" tIns="49315" rIns="45714" bIns="49315" rtlCol="0" anchor="ctr" anchorCtr="0">
        <a:noAutofit/>
      </a:bodyPr>
      <a:lstStyle>
        <a:defPPr algn="ctr">
          <a:lnSpc>
            <a:spcPct val="90000"/>
          </a:lnSpc>
          <a:spcBef>
            <a:spcPct val="0"/>
          </a:spcBef>
          <a:defRPr b="1" dirty="0" smtClean="0">
            <a:solidFill>
              <a:schemeClr val="bg1"/>
            </a:solidFill>
            <a:latin typeface="Calibri" pitchFamily="34" charset="0"/>
            <a:cs typeface="Calibr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ec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1984</TotalTime>
  <Words>103</Words>
  <Application>Microsoft Office PowerPoint</Application>
  <PresentationFormat>On-screen Show (4:3)</PresentationFormat>
  <Paragraphs>24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Steinem</vt:lpstr>
      <vt:lpstr>Steinem Unicode</vt:lpstr>
      <vt:lpstr>Chalkduster</vt:lpstr>
      <vt:lpstr>Louisiana Believes</vt:lpstr>
      <vt:lpstr>Blank</vt:lpstr>
      <vt:lpstr>Section</vt:lpstr>
      <vt:lpstr>PowerPoint Presentation</vt:lpstr>
      <vt:lpstr>Step 1</vt:lpstr>
      <vt:lpstr>Step 2</vt:lpstr>
      <vt:lpstr>Step 3</vt:lpstr>
      <vt:lpstr>View the GAN</vt:lpstr>
    </vt:vector>
  </TitlesOfParts>
  <Company>LDOE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 Team Training  Opening Session</dc:title>
  <dc:creator>Louisiana Department of Education</dc:creator>
  <cp:lastModifiedBy>John Hanley</cp:lastModifiedBy>
  <cp:revision>150</cp:revision>
  <dcterms:created xsi:type="dcterms:W3CDTF">2012-07-26T15:41:14Z</dcterms:created>
  <dcterms:modified xsi:type="dcterms:W3CDTF">2016-02-26T20:26:26Z</dcterms:modified>
</cp:coreProperties>
</file>