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46"/>
  </p:notesMasterIdLst>
  <p:sldIdLst>
    <p:sldId id="288" r:id="rId3"/>
    <p:sldId id="289" r:id="rId4"/>
    <p:sldId id="259" r:id="rId5"/>
    <p:sldId id="297" r:id="rId6"/>
    <p:sldId id="260" r:id="rId7"/>
    <p:sldId id="298" r:id="rId8"/>
    <p:sldId id="299" r:id="rId9"/>
    <p:sldId id="300" r:id="rId10"/>
    <p:sldId id="301" r:id="rId11"/>
    <p:sldId id="302" r:id="rId12"/>
    <p:sldId id="303" r:id="rId13"/>
    <p:sldId id="304" r:id="rId14"/>
    <p:sldId id="305" r:id="rId15"/>
    <p:sldId id="306" r:id="rId16"/>
    <p:sldId id="291" r:id="rId17"/>
    <p:sldId id="292" r:id="rId18"/>
    <p:sldId id="263" r:id="rId19"/>
    <p:sldId id="266" r:id="rId20"/>
    <p:sldId id="267" r:id="rId21"/>
    <p:sldId id="268" r:id="rId22"/>
    <p:sldId id="269" r:id="rId23"/>
    <p:sldId id="270" r:id="rId24"/>
    <p:sldId id="293" r:id="rId25"/>
    <p:sldId id="271" r:id="rId26"/>
    <p:sldId id="294" r:id="rId27"/>
    <p:sldId id="274"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286" r:id="rId44"/>
    <p:sldId id="28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3" d="100"/>
          <a:sy n="73" d="100"/>
        </p:scale>
        <p:origin x="4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98020-0395-42B9-B85C-63E884E59B98}" type="datetimeFigureOut">
              <a:rPr lang="en-US" smtClean="0"/>
              <a:t>9/30/2021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6D7345-8D04-4484-B4F0-AA228E13C572}" type="slidenum">
              <a:rPr lang="en-US" smtClean="0"/>
              <a:t>‹#›</a:t>
            </a:fld>
            <a:endParaRPr lang="en-US"/>
          </a:p>
        </p:txBody>
      </p:sp>
    </p:spTree>
    <p:extLst>
      <p:ext uri="{BB962C8B-B14F-4D97-AF65-F5344CB8AC3E}">
        <p14:creationId xmlns:p14="http://schemas.microsoft.com/office/powerpoint/2010/main" val="383549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97b7fa6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97b7fa60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g797b7fa60e_0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extLst>
      <p:ext uri="{BB962C8B-B14F-4D97-AF65-F5344CB8AC3E}">
        <p14:creationId xmlns:p14="http://schemas.microsoft.com/office/powerpoint/2010/main" val="527014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97b7fa60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97b7fa60e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797b7fa60e_0_8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1745261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97b7fa60e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97b7fa60e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797b7fa60e_4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3003553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f304128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8f304128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28f3041288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316611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A30B1D-F958-47B4-A17B-7611803D14F6}"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173B-23A9-40A3-A4C0-538712C1B657}" type="slidenum">
              <a:rPr lang="en-US" smtClean="0"/>
              <a:t>‹#›</a:t>
            </a:fld>
            <a:endParaRPr lang="en-US"/>
          </a:p>
        </p:txBody>
      </p:sp>
    </p:spTree>
    <p:extLst>
      <p:ext uri="{BB962C8B-B14F-4D97-AF65-F5344CB8AC3E}">
        <p14:creationId xmlns:p14="http://schemas.microsoft.com/office/powerpoint/2010/main" val="144303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A30B1D-F958-47B4-A17B-7611803D14F6}"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173B-23A9-40A3-A4C0-538712C1B657}" type="slidenum">
              <a:rPr lang="en-US" smtClean="0"/>
              <a:t>‹#›</a:t>
            </a:fld>
            <a:endParaRPr lang="en-US"/>
          </a:p>
        </p:txBody>
      </p:sp>
    </p:spTree>
    <p:extLst>
      <p:ext uri="{BB962C8B-B14F-4D97-AF65-F5344CB8AC3E}">
        <p14:creationId xmlns:p14="http://schemas.microsoft.com/office/powerpoint/2010/main" val="1784081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A30B1D-F958-47B4-A17B-7611803D14F6}"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173B-23A9-40A3-A4C0-538712C1B657}" type="slidenum">
              <a:rPr lang="en-US" smtClean="0"/>
              <a:t>‹#›</a:t>
            </a:fld>
            <a:endParaRPr lang="en-US"/>
          </a:p>
        </p:txBody>
      </p:sp>
    </p:spTree>
    <p:extLst>
      <p:ext uri="{BB962C8B-B14F-4D97-AF65-F5344CB8AC3E}">
        <p14:creationId xmlns:p14="http://schemas.microsoft.com/office/powerpoint/2010/main" val="1789745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a:stretch/>
        </p:blipFill>
        <p:spPr>
          <a:xfrm>
            <a:off x="0" y="6369050"/>
            <a:ext cx="12094464" cy="488812"/>
          </a:xfrm>
          <a:prstGeom prst="rect">
            <a:avLst/>
          </a:prstGeom>
          <a:noFill/>
          <a:ln>
            <a:noFill/>
          </a:ln>
        </p:spPr>
      </p:pic>
      <p:sp>
        <p:nvSpPr>
          <p:cNvPr id="22" name="Google Shape;22;p4"/>
          <p:cNvSpPr txBox="1">
            <a:spLocks noGrp="1"/>
          </p:cNvSpPr>
          <p:nvPr>
            <p:ph type="body" idx="1"/>
          </p:nvPr>
        </p:nvSpPr>
        <p:spPr>
          <a:xfrm>
            <a:off x="203200" y="1524000"/>
            <a:ext cx="7416800" cy="4724400"/>
          </a:xfrm>
          <a:prstGeom prst="rect">
            <a:avLst/>
          </a:prstGeom>
          <a:noFill/>
          <a:ln>
            <a:noFill/>
          </a:ln>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sldNum" idx="12"/>
          </p:nvPr>
        </p:nvSpPr>
        <p:spPr>
          <a:xfrm>
            <a:off x="9067800" y="6400801"/>
            <a:ext cx="2971800" cy="4572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9pPr>
          </a:lstStyle>
          <a:p>
            <a:fld id="{00000000-1234-1234-1234-123412341234}" type="slidenum">
              <a:rPr lang="en-US" smtClean="0"/>
              <a:pPr/>
              <a:t>‹#›</a:t>
            </a:fld>
            <a:endParaRPr lang="en-US"/>
          </a:p>
        </p:txBody>
      </p:sp>
      <p:sp>
        <p:nvSpPr>
          <p:cNvPr id="24" name="Google Shape;24;p4"/>
          <p:cNvSpPr>
            <a:spLocks noGrp="1"/>
          </p:cNvSpPr>
          <p:nvPr>
            <p:ph type="pic" idx="2"/>
          </p:nvPr>
        </p:nvSpPr>
        <p:spPr>
          <a:xfrm>
            <a:off x="7772400" y="1701800"/>
            <a:ext cx="4267200" cy="42672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L="228594" marR="0" lvl="0" indent="-203195"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685783" marR="0" lvl="1" indent="-228594"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142971" marR="0" lvl="2" indent="-253994"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600160" marR="0" lvl="3"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057349" marR="0" lvl="4"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514537" marR="0" lvl="5"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2971726" marR="0" lvl="6"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428914" marR="0" lvl="7"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3886103" marR="0" lvl="8"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p:nvPr/>
        </p:nvSpPr>
        <p:spPr>
          <a:xfrm>
            <a:off x="9067800" y="6400801"/>
            <a:ext cx="2971800" cy="457201"/>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200" b="0" i="0" u="none" strike="noStrike" cap="none">
                <a:solidFill>
                  <a:srgbClr val="8A8A8A"/>
                </a:solidFill>
                <a:latin typeface="Calibri"/>
                <a:ea typeface="Calibri"/>
                <a:cs typeface="Calibri"/>
                <a:sym typeface="Calibri"/>
              </a:rPr>
              <a:pPr marL="0" marR="0" lvl="0" indent="0" algn="r" rtl="0">
                <a:lnSpc>
                  <a:spcPct val="100000"/>
                </a:lnSpc>
                <a:spcBef>
                  <a:spcPts val="0"/>
                </a:spcBef>
                <a:spcAft>
                  <a:spcPts val="0"/>
                </a:spcAft>
                <a:buClr>
                  <a:srgbClr val="8A8A8A"/>
                </a:buClr>
                <a:buFont typeface="Calibri"/>
                <a:buNone/>
              </a:pPr>
              <a:t>‹#›</a:t>
            </a:fld>
            <a:endParaRPr sz="1200" b="0" i="0" u="none" strike="noStrike" cap="none">
              <a:solidFill>
                <a:srgbClr val="8A8A8A"/>
              </a:solidFill>
              <a:latin typeface="Calibri"/>
              <a:ea typeface="Calibri"/>
              <a:cs typeface="Calibri"/>
              <a:sym typeface="Calibri"/>
            </a:endParaRPr>
          </a:p>
        </p:txBody>
      </p:sp>
      <p:sp>
        <p:nvSpPr>
          <p:cNvPr id="26" name="Google Shape;26;p4"/>
          <p:cNvSpPr txBox="1"/>
          <p:nvPr/>
        </p:nvSpPr>
        <p:spPr>
          <a:xfrm>
            <a:off x="9067800" y="6400801"/>
            <a:ext cx="2971800" cy="457201"/>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200" b="0" i="0" u="none" strike="noStrike" cap="none">
                <a:solidFill>
                  <a:srgbClr val="8A8A8A"/>
                </a:solidFill>
                <a:latin typeface="Calibri"/>
                <a:ea typeface="Calibri"/>
                <a:cs typeface="Calibri"/>
                <a:sym typeface="Calibri"/>
              </a:rPr>
              <a:pPr marL="0" marR="0" lvl="0" indent="0" algn="r" rtl="0">
                <a:lnSpc>
                  <a:spcPct val="100000"/>
                </a:lnSpc>
                <a:spcBef>
                  <a:spcPts val="0"/>
                </a:spcBef>
                <a:spcAft>
                  <a:spcPts val="0"/>
                </a:spcAft>
                <a:buClr>
                  <a:srgbClr val="8A8A8A"/>
                </a:buClr>
                <a:buFont typeface="Calibri"/>
                <a:buNone/>
              </a:pPr>
              <a:t>‹#›</a:t>
            </a:fld>
            <a:endParaRPr sz="1200" b="0" i="0" u="none" strike="noStrike" cap="none">
              <a:solidFill>
                <a:srgbClr val="8A8A8A"/>
              </a:solidFill>
              <a:latin typeface="Calibri"/>
              <a:ea typeface="Calibri"/>
              <a:cs typeface="Calibri"/>
              <a:sym typeface="Calibri"/>
            </a:endParaRPr>
          </a:p>
        </p:txBody>
      </p:sp>
      <p:pic>
        <p:nvPicPr>
          <p:cNvPr id="27" name="Google Shape;27;p4"/>
          <p:cNvPicPr preferRelativeResize="0"/>
          <p:nvPr/>
        </p:nvPicPr>
        <p:blipFill>
          <a:blip r:embed="rId3">
            <a:alphaModFix/>
          </a:blip>
          <a:stretch>
            <a:fillRect/>
          </a:stretch>
        </p:blipFill>
        <p:spPr>
          <a:xfrm>
            <a:off x="0" y="-19033"/>
            <a:ext cx="12192000" cy="1397000"/>
          </a:xfrm>
          <a:prstGeom prst="rect">
            <a:avLst/>
          </a:prstGeom>
          <a:noFill/>
          <a:ln>
            <a:noFill/>
          </a:ln>
        </p:spPr>
      </p:pic>
      <p:sp>
        <p:nvSpPr>
          <p:cNvPr id="28" name="Google Shape;28;p4"/>
          <p:cNvSpPr txBox="1">
            <a:spLocks noGrp="1"/>
          </p:cNvSpPr>
          <p:nvPr>
            <p:ph type="title"/>
          </p:nvPr>
        </p:nvSpPr>
        <p:spPr>
          <a:xfrm>
            <a:off x="5" y="-18833"/>
            <a:ext cx="12192000" cy="13968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3733"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214058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48"/>
        <p:cNvGrpSpPr/>
        <p:nvPr/>
      </p:nvGrpSpPr>
      <p:grpSpPr>
        <a:xfrm>
          <a:off x="0" y="0"/>
          <a:ext cx="0" cy="0"/>
          <a:chOff x="0" y="0"/>
          <a:chExt cx="0" cy="0"/>
        </a:xfrm>
      </p:grpSpPr>
      <p:pic>
        <p:nvPicPr>
          <p:cNvPr id="49" name="Google Shape;49;p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0" name="Google Shape;50;p8"/>
          <p:cNvSpPr txBox="1">
            <a:spLocks noGrp="1"/>
          </p:cNvSpPr>
          <p:nvPr>
            <p:ph type="body" idx="1"/>
          </p:nvPr>
        </p:nvSpPr>
        <p:spPr>
          <a:xfrm>
            <a:off x="533400" y="1600200"/>
            <a:ext cx="11125200" cy="4724400"/>
          </a:xfrm>
          <a:prstGeom prst="rect">
            <a:avLst/>
          </a:prstGeom>
          <a:solidFill>
            <a:schemeClr val="lt1">
              <a:alpha val="49803"/>
            </a:schemeClr>
          </a:solidFill>
          <a:ln>
            <a:noFill/>
          </a:ln>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title"/>
          </p:nvPr>
        </p:nvSpPr>
        <p:spPr>
          <a:xfrm>
            <a:off x="533400" y="152400"/>
            <a:ext cx="11125200" cy="12192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3733" b="0" i="0" u="none" strike="noStrike" cap="none">
                <a:solidFill>
                  <a:srgbClr val="434343"/>
                </a:solidFill>
                <a:latin typeface="Calibri"/>
                <a:ea typeface="Calibri"/>
                <a:cs typeface="Calibri"/>
                <a:sym typeface="Calibri"/>
              </a:defRPr>
            </a:lvl1pPr>
            <a:lvl2pPr lvl="1" indent="0">
              <a:spcBef>
                <a:spcPts val="0"/>
              </a:spcBef>
              <a:spcAft>
                <a:spcPts val="0"/>
              </a:spcAft>
              <a:buSzPts val="1400"/>
              <a:buNone/>
              <a:defRPr sz="2400"/>
            </a:lvl2pPr>
            <a:lvl3pPr lvl="2" indent="0">
              <a:spcBef>
                <a:spcPts val="0"/>
              </a:spcBef>
              <a:spcAft>
                <a:spcPts val="0"/>
              </a:spcAft>
              <a:buSzPts val="1400"/>
              <a:buNone/>
              <a:defRPr sz="2400"/>
            </a:lvl3pPr>
            <a:lvl4pPr lvl="3" indent="0">
              <a:spcBef>
                <a:spcPts val="0"/>
              </a:spcBef>
              <a:spcAft>
                <a:spcPts val="0"/>
              </a:spcAft>
              <a:buSzPts val="1400"/>
              <a:buNone/>
              <a:defRPr sz="2400"/>
            </a:lvl4pPr>
            <a:lvl5pPr lvl="4" indent="0">
              <a:spcBef>
                <a:spcPts val="0"/>
              </a:spcBef>
              <a:spcAft>
                <a:spcPts val="0"/>
              </a:spcAft>
              <a:buSzPts val="1400"/>
              <a:buNone/>
              <a:defRPr sz="2400"/>
            </a:lvl5pPr>
            <a:lvl6pPr lvl="5" indent="0">
              <a:spcBef>
                <a:spcPts val="0"/>
              </a:spcBef>
              <a:spcAft>
                <a:spcPts val="0"/>
              </a:spcAft>
              <a:buSzPts val="1400"/>
              <a:buNone/>
              <a:defRPr sz="2400"/>
            </a:lvl6pPr>
            <a:lvl7pPr lvl="6" indent="0">
              <a:spcBef>
                <a:spcPts val="0"/>
              </a:spcBef>
              <a:spcAft>
                <a:spcPts val="0"/>
              </a:spcAft>
              <a:buSzPts val="1400"/>
              <a:buNone/>
              <a:defRPr sz="2400"/>
            </a:lvl7pPr>
            <a:lvl8pPr lvl="7" indent="0">
              <a:spcBef>
                <a:spcPts val="0"/>
              </a:spcBef>
              <a:spcAft>
                <a:spcPts val="0"/>
              </a:spcAft>
              <a:buSzPts val="1400"/>
              <a:buNone/>
              <a:defRPr sz="2400"/>
            </a:lvl8pPr>
            <a:lvl9pPr lvl="8" indent="0">
              <a:spcBef>
                <a:spcPts val="0"/>
              </a:spcBef>
              <a:spcAft>
                <a:spcPts val="0"/>
              </a:spcAft>
              <a:buSzPts val="1400"/>
              <a:buNone/>
              <a:defRPr sz="2400"/>
            </a:lvl9pPr>
          </a:lstStyle>
          <a:p>
            <a:endParaRPr/>
          </a:p>
        </p:txBody>
      </p:sp>
    </p:spTree>
    <p:extLst>
      <p:ext uri="{BB962C8B-B14F-4D97-AF65-F5344CB8AC3E}">
        <p14:creationId xmlns:p14="http://schemas.microsoft.com/office/powerpoint/2010/main" val="176719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School System Financial Services)">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7"/>
          <p:cNvSpPr txBox="1">
            <a:spLocks noGrp="1"/>
          </p:cNvSpPr>
          <p:nvPr>
            <p:ph type="title"/>
          </p:nvPr>
        </p:nvSpPr>
        <p:spPr>
          <a:xfrm>
            <a:off x="5239267" y="2328533"/>
            <a:ext cx="6301600" cy="2965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3733"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195740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Alligator)">
  <p:cSld name="Content (Alligator)">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5"/>
          <p:cNvSpPr txBox="1">
            <a:spLocks noGrp="1"/>
          </p:cNvSpPr>
          <p:nvPr>
            <p:ph type="sldNum" idx="12"/>
          </p:nvPr>
        </p:nvSpPr>
        <p:spPr>
          <a:xfrm>
            <a:off x="9067800" y="6400800"/>
            <a:ext cx="2972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9pPr>
          </a:lstStyle>
          <a:p>
            <a:fld id="{00000000-1234-1234-1234-123412341234}" type="slidenum">
              <a:rPr lang="en-US" smtClean="0"/>
              <a:pPr/>
              <a:t>‹#›</a:t>
            </a:fld>
            <a:endParaRPr lang="en-US"/>
          </a:p>
        </p:txBody>
      </p:sp>
      <p:sp>
        <p:nvSpPr>
          <p:cNvPr id="44" name="Google Shape;44;p15"/>
          <p:cNvSpPr txBox="1">
            <a:spLocks noGrp="1"/>
          </p:cNvSpPr>
          <p:nvPr>
            <p:ph type="title"/>
          </p:nvPr>
        </p:nvSpPr>
        <p:spPr>
          <a:xfrm>
            <a:off x="0" y="568233"/>
            <a:ext cx="12192000" cy="1213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3733"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45" name="Google Shape;45;p15"/>
          <p:cNvSpPr txBox="1">
            <a:spLocks noGrp="1"/>
          </p:cNvSpPr>
          <p:nvPr>
            <p:ph type="body" idx="1"/>
          </p:nvPr>
        </p:nvSpPr>
        <p:spPr>
          <a:xfrm>
            <a:off x="1674000" y="1781833"/>
            <a:ext cx="8844000" cy="3457200"/>
          </a:xfrm>
          <a:prstGeom prst="rect">
            <a:avLst/>
          </a:prstGeom>
          <a:noFill/>
          <a:ln>
            <a:noFill/>
          </a:ln>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46" name="Google Shape;46;p15"/>
          <p:cNvSpPr txBox="1"/>
          <p:nvPr/>
        </p:nvSpPr>
        <p:spPr>
          <a:xfrm>
            <a:off x="11618633" y="6300800"/>
            <a:ext cx="568800" cy="557200"/>
          </a:xfrm>
          <a:prstGeom prst="rect">
            <a:avLst/>
          </a:prstGeom>
          <a:no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600" b="1" i="0" u="none" strike="noStrike" cap="none">
                <a:solidFill>
                  <a:schemeClr val="lt1"/>
                </a:solidFill>
                <a:latin typeface="Calibri"/>
                <a:ea typeface="Calibri"/>
                <a:cs typeface="Calibri"/>
                <a:sym typeface="Calibri"/>
              </a:rPr>
              <a:pPr marL="0" marR="0" lvl="0" indent="0" algn="ctr" rtl="0">
                <a:lnSpc>
                  <a:spcPct val="100000"/>
                </a:lnSpc>
                <a:spcBef>
                  <a:spcPts val="0"/>
                </a:spcBef>
                <a:spcAft>
                  <a:spcPts val="0"/>
                </a:spcAft>
                <a:buClr>
                  <a:srgbClr val="8A8A8A"/>
                </a:buClr>
                <a:buFont typeface="Calibri"/>
                <a:buNone/>
              </a:pPr>
              <a:t>‹#›</a:t>
            </a:fld>
            <a:endParaRPr sz="16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402017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Basic Frame)">
  <p:cSld name="Content (Basic Frame)">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12"/>
          <p:cNvSpPr txBox="1"/>
          <p:nvPr/>
        </p:nvSpPr>
        <p:spPr>
          <a:xfrm>
            <a:off x="11618633" y="6300800"/>
            <a:ext cx="568800" cy="557200"/>
          </a:xfrm>
          <a:prstGeom prst="rect">
            <a:avLst/>
          </a:prstGeom>
          <a:no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600" b="1" i="0" u="none" strike="noStrike" cap="none">
                <a:solidFill>
                  <a:schemeClr val="lt1"/>
                </a:solidFill>
                <a:latin typeface="Calibri"/>
                <a:ea typeface="Calibri"/>
                <a:cs typeface="Calibri"/>
                <a:sym typeface="Calibri"/>
              </a:rPr>
              <a:pPr marL="0" marR="0" lvl="0" indent="0" algn="ctr" rtl="0">
                <a:lnSpc>
                  <a:spcPct val="100000"/>
                </a:lnSpc>
                <a:spcBef>
                  <a:spcPts val="0"/>
                </a:spcBef>
                <a:spcAft>
                  <a:spcPts val="0"/>
                </a:spcAft>
                <a:buClr>
                  <a:srgbClr val="8A8A8A"/>
                </a:buClr>
                <a:buFont typeface="Calibri"/>
                <a:buNone/>
              </a:pPr>
              <a:t>‹#›</a:t>
            </a:fld>
            <a:endParaRPr sz="1600" b="1" i="0" u="none" strike="noStrike" cap="none">
              <a:solidFill>
                <a:schemeClr val="lt1"/>
              </a:solidFill>
              <a:latin typeface="Calibri"/>
              <a:ea typeface="Calibri"/>
              <a:cs typeface="Calibri"/>
              <a:sym typeface="Calibri"/>
            </a:endParaRPr>
          </a:p>
        </p:txBody>
      </p:sp>
      <p:sp>
        <p:nvSpPr>
          <p:cNvPr id="32" name="Google Shape;32;p12"/>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3733"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33" name="Google Shape;33;p12"/>
          <p:cNvSpPr txBox="1">
            <a:spLocks noGrp="1"/>
          </p:cNvSpPr>
          <p:nvPr>
            <p:ph type="body" idx="1"/>
          </p:nvPr>
        </p:nvSpPr>
        <p:spPr>
          <a:xfrm>
            <a:off x="573433" y="1781833"/>
            <a:ext cx="11045200" cy="4484800"/>
          </a:xfrm>
          <a:prstGeom prst="rect">
            <a:avLst/>
          </a:prstGeom>
          <a:noFill/>
          <a:ln>
            <a:noFill/>
          </a:ln>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01911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Crawfish Right)">
  <p:cSld name="Content (Crawfish Right)">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0" y="568233"/>
            <a:ext cx="9605600" cy="1213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3733"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57" name="Google Shape;57;p18"/>
          <p:cNvSpPr txBox="1">
            <a:spLocks noGrp="1"/>
          </p:cNvSpPr>
          <p:nvPr>
            <p:ph type="body" idx="1"/>
          </p:nvPr>
        </p:nvSpPr>
        <p:spPr>
          <a:xfrm>
            <a:off x="0" y="1781833"/>
            <a:ext cx="9605600" cy="4448800"/>
          </a:xfrm>
          <a:prstGeom prst="rect">
            <a:avLst/>
          </a:prstGeom>
          <a:noFill/>
          <a:ln>
            <a:noFill/>
          </a:ln>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58" name="Google Shape;58;p18"/>
          <p:cNvSpPr txBox="1"/>
          <p:nvPr/>
        </p:nvSpPr>
        <p:spPr>
          <a:xfrm>
            <a:off x="11618633" y="6300800"/>
            <a:ext cx="568800" cy="557200"/>
          </a:xfrm>
          <a:prstGeom prst="rect">
            <a:avLst/>
          </a:prstGeom>
          <a:no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600" b="1" i="0" u="none" strike="noStrike" cap="none">
                <a:solidFill>
                  <a:schemeClr val="lt1"/>
                </a:solidFill>
                <a:latin typeface="Calibri"/>
                <a:ea typeface="Calibri"/>
                <a:cs typeface="Calibri"/>
                <a:sym typeface="Calibri"/>
              </a:rPr>
              <a:pPr marL="0" marR="0" lvl="0" indent="0" algn="ctr" rtl="0">
                <a:lnSpc>
                  <a:spcPct val="100000"/>
                </a:lnSpc>
                <a:spcBef>
                  <a:spcPts val="0"/>
                </a:spcBef>
                <a:spcAft>
                  <a:spcPts val="0"/>
                </a:spcAft>
                <a:buClr>
                  <a:srgbClr val="8A8A8A"/>
                </a:buClr>
                <a:buFont typeface="Calibri"/>
                <a:buNone/>
              </a:pPr>
              <a:t>‹#›</a:t>
            </a:fld>
            <a:endParaRPr sz="16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777679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Pelican Right)">
  <p:cSld name="Content (Pelican Right)">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16"/>
          <p:cNvSpPr txBox="1">
            <a:spLocks noGrp="1"/>
          </p:cNvSpPr>
          <p:nvPr>
            <p:ph type="title"/>
          </p:nvPr>
        </p:nvSpPr>
        <p:spPr>
          <a:xfrm>
            <a:off x="0" y="568233"/>
            <a:ext cx="8172800" cy="1213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3733"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49" name="Google Shape;49;p16"/>
          <p:cNvSpPr txBox="1">
            <a:spLocks noGrp="1"/>
          </p:cNvSpPr>
          <p:nvPr>
            <p:ph type="body" idx="1"/>
          </p:nvPr>
        </p:nvSpPr>
        <p:spPr>
          <a:xfrm>
            <a:off x="0" y="1781833"/>
            <a:ext cx="8172800" cy="4448800"/>
          </a:xfrm>
          <a:prstGeom prst="rect">
            <a:avLst/>
          </a:prstGeom>
          <a:noFill/>
          <a:ln>
            <a:noFill/>
          </a:ln>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50" name="Google Shape;50;p16"/>
          <p:cNvSpPr txBox="1"/>
          <p:nvPr/>
        </p:nvSpPr>
        <p:spPr>
          <a:xfrm>
            <a:off x="11618633" y="6300800"/>
            <a:ext cx="568800" cy="557200"/>
          </a:xfrm>
          <a:prstGeom prst="rect">
            <a:avLst/>
          </a:prstGeom>
          <a:no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600" b="1" i="0" u="none" strike="noStrike" cap="none">
                <a:solidFill>
                  <a:schemeClr val="dk1"/>
                </a:solidFill>
                <a:latin typeface="Calibri"/>
                <a:ea typeface="Calibri"/>
                <a:cs typeface="Calibri"/>
                <a:sym typeface="Calibri"/>
              </a:rPr>
              <a:pPr marL="0" marR="0" lvl="0" indent="0" algn="ctr" rtl="0">
                <a:lnSpc>
                  <a:spcPct val="100000"/>
                </a:lnSpc>
                <a:spcBef>
                  <a:spcPts val="0"/>
                </a:spcBef>
                <a:spcAft>
                  <a:spcPts val="0"/>
                </a:spcAft>
                <a:buClr>
                  <a:srgbClr val="8A8A8A"/>
                </a:buClr>
                <a:buFont typeface="Calibri"/>
                <a:buNone/>
              </a:pPr>
              <a:t>‹#›</a:t>
            </a:fld>
            <a:endParaRPr sz="1600" b="1"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5728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9347200" y="6553201"/>
            <a:ext cx="28448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203200" y="6553201"/>
            <a:ext cx="38608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203200" y="1295400"/>
            <a:ext cx="117856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88997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A30B1D-F958-47B4-A17B-7611803D14F6}"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173B-23A9-40A3-A4C0-538712C1B657}" type="slidenum">
              <a:rPr lang="en-US" smtClean="0"/>
              <a:t>‹#›</a:t>
            </a:fld>
            <a:endParaRPr lang="en-US"/>
          </a:p>
        </p:txBody>
      </p:sp>
    </p:spTree>
    <p:extLst>
      <p:ext uri="{BB962C8B-B14F-4D97-AF65-F5344CB8AC3E}">
        <p14:creationId xmlns:p14="http://schemas.microsoft.com/office/powerpoint/2010/main" val="237048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A30B1D-F958-47B4-A17B-7611803D14F6}"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173B-23A9-40A3-A4C0-538712C1B657}" type="slidenum">
              <a:rPr lang="en-US" smtClean="0"/>
              <a:t>‹#›</a:t>
            </a:fld>
            <a:endParaRPr lang="en-US"/>
          </a:p>
        </p:txBody>
      </p:sp>
    </p:spTree>
    <p:extLst>
      <p:ext uri="{BB962C8B-B14F-4D97-AF65-F5344CB8AC3E}">
        <p14:creationId xmlns:p14="http://schemas.microsoft.com/office/powerpoint/2010/main" val="160768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A30B1D-F958-47B4-A17B-7611803D14F6}"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173B-23A9-40A3-A4C0-538712C1B657}" type="slidenum">
              <a:rPr lang="en-US" smtClean="0"/>
              <a:t>‹#›</a:t>
            </a:fld>
            <a:endParaRPr lang="en-US"/>
          </a:p>
        </p:txBody>
      </p:sp>
    </p:spTree>
    <p:extLst>
      <p:ext uri="{BB962C8B-B14F-4D97-AF65-F5344CB8AC3E}">
        <p14:creationId xmlns:p14="http://schemas.microsoft.com/office/powerpoint/2010/main" val="3224581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A30B1D-F958-47B4-A17B-7611803D14F6}" type="datetimeFigureOut">
              <a:rPr lang="en-US" smtClean="0"/>
              <a:t>9/30/2021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4173B-23A9-40A3-A4C0-538712C1B657}" type="slidenum">
              <a:rPr lang="en-US" smtClean="0"/>
              <a:t>‹#›</a:t>
            </a:fld>
            <a:endParaRPr lang="en-US"/>
          </a:p>
        </p:txBody>
      </p:sp>
    </p:spTree>
    <p:extLst>
      <p:ext uri="{BB962C8B-B14F-4D97-AF65-F5344CB8AC3E}">
        <p14:creationId xmlns:p14="http://schemas.microsoft.com/office/powerpoint/2010/main" val="209138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A30B1D-F958-47B4-A17B-7611803D14F6}" type="datetimeFigureOut">
              <a:rPr lang="en-US" smtClean="0"/>
              <a:t>9/30/2021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4173B-23A9-40A3-A4C0-538712C1B657}" type="slidenum">
              <a:rPr lang="en-US" smtClean="0"/>
              <a:t>‹#›</a:t>
            </a:fld>
            <a:endParaRPr lang="en-US"/>
          </a:p>
        </p:txBody>
      </p:sp>
    </p:spTree>
    <p:extLst>
      <p:ext uri="{BB962C8B-B14F-4D97-AF65-F5344CB8AC3E}">
        <p14:creationId xmlns:p14="http://schemas.microsoft.com/office/powerpoint/2010/main" val="382074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30B1D-F958-47B4-A17B-7611803D14F6}" type="datetimeFigureOut">
              <a:rPr lang="en-US" smtClean="0"/>
              <a:t>9/30/2021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4173B-23A9-40A3-A4C0-538712C1B657}" type="slidenum">
              <a:rPr lang="en-US" smtClean="0"/>
              <a:t>‹#›</a:t>
            </a:fld>
            <a:endParaRPr lang="en-US"/>
          </a:p>
        </p:txBody>
      </p:sp>
    </p:spTree>
    <p:extLst>
      <p:ext uri="{BB962C8B-B14F-4D97-AF65-F5344CB8AC3E}">
        <p14:creationId xmlns:p14="http://schemas.microsoft.com/office/powerpoint/2010/main" val="9594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A30B1D-F958-47B4-A17B-7611803D14F6}"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173B-23A9-40A3-A4C0-538712C1B657}" type="slidenum">
              <a:rPr lang="en-US" smtClean="0"/>
              <a:t>‹#›</a:t>
            </a:fld>
            <a:endParaRPr lang="en-US"/>
          </a:p>
        </p:txBody>
      </p:sp>
    </p:spTree>
    <p:extLst>
      <p:ext uri="{BB962C8B-B14F-4D97-AF65-F5344CB8AC3E}">
        <p14:creationId xmlns:p14="http://schemas.microsoft.com/office/powerpoint/2010/main" val="59232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A30B1D-F958-47B4-A17B-7611803D14F6}"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173B-23A9-40A3-A4C0-538712C1B657}" type="slidenum">
              <a:rPr lang="en-US" smtClean="0"/>
              <a:t>‹#›</a:t>
            </a:fld>
            <a:endParaRPr lang="en-US"/>
          </a:p>
        </p:txBody>
      </p:sp>
    </p:spTree>
    <p:extLst>
      <p:ext uri="{BB962C8B-B14F-4D97-AF65-F5344CB8AC3E}">
        <p14:creationId xmlns:p14="http://schemas.microsoft.com/office/powerpoint/2010/main" val="7258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9.xml"/><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30B1D-F958-47B4-A17B-7611803D14F6}" type="datetimeFigureOut">
              <a:rPr lang="en-US" smtClean="0"/>
              <a:t>9/30/2021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4173B-23A9-40A3-A4C0-538712C1B657}" type="slidenum">
              <a:rPr lang="en-US" smtClean="0"/>
              <a:t>‹#›</a:t>
            </a:fld>
            <a:endParaRPr lang="en-US"/>
          </a:p>
        </p:txBody>
      </p:sp>
    </p:spTree>
    <p:extLst>
      <p:ext uri="{BB962C8B-B14F-4D97-AF65-F5344CB8AC3E}">
        <p14:creationId xmlns:p14="http://schemas.microsoft.com/office/powerpoint/2010/main" val="3692718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6" r:id="rId14"/>
    <p:sldLayoutId id="2147483667" r:id="rId15"/>
    <p:sldLayoutId id="2147483668" r:id="rId16"/>
    <p:sldLayoutId id="2147483669" r:id="rId17"/>
    <p:sldLayoutId id="2147483670"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3" cstate="print"/>
          <a:stretch>
            <a:fillRect/>
          </a:stretch>
        </p:blipFill>
        <p:spPr>
          <a:xfrm>
            <a:off x="0" y="0"/>
            <a:ext cx="12192000" cy="1270000"/>
          </a:xfrm>
          <a:prstGeom prst="rect">
            <a:avLst/>
          </a:prstGeom>
        </p:spPr>
      </p:pic>
      <p:pic>
        <p:nvPicPr>
          <p:cNvPr id="8" name="Picture 7" descr="Chalkboard-Box-Footer-Blue.png"/>
          <p:cNvPicPr>
            <a:picLocks noChangeAspect="1"/>
          </p:cNvPicPr>
          <p:nvPr userDrawn="1"/>
        </p:nvPicPr>
        <p:blipFill>
          <a:blip r:embed="rId4" cstate="print"/>
          <a:stretch>
            <a:fillRect/>
          </a:stretch>
        </p:blipFill>
        <p:spPr>
          <a:xfrm>
            <a:off x="0" y="6477001"/>
            <a:ext cx="12192000" cy="419099"/>
          </a:xfrm>
          <a:prstGeom prst="rect">
            <a:avLst/>
          </a:prstGeom>
        </p:spPr>
      </p:pic>
      <p:sp>
        <p:nvSpPr>
          <p:cNvPr id="3" name="Text Placeholder 2"/>
          <p:cNvSpPr>
            <a:spLocks noGrp="1"/>
          </p:cNvSpPr>
          <p:nvPr>
            <p:ph type="body" idx="1"/>
          </p:nvPr>
        </p:nvSpPr>
        <p:spPr>
          <a:xfrm>
            <a:off x="203200" y="1295400"/>
            <a:ext cx="117856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9347200" y="6553201"/>
            <a:ext cx="28448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203200" y="6553201"/>
            <a:ext cx="38608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322504775"/>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hyperlink" Target="http://www.legis.la.gov/legis/ViewDocument.aspx?d=913483&amp;n=SB460%20Act)"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hyperlink" Target="https://www.louisianabelieves.com/schools/louisiana-scholarship-program" TargetMode="External"/><Relationship Id="rId2" Type="http://schemas.openxmlformats.org/officeDocument/2006/relationships/hyperlink" Target="mailto:Jameka.Henderson@la.gov" TargetMode="Externa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hyperlink" Target="mailto:Studentscholarships@la.gov" TargetMode="External"/><Relationship Id="rId2" Type="http://schemas.openxmlformats.org/officeDocument/2006/relationships/hyperlink" Target="mailto:Staudit@la.gov"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6"/>
          <p:cNvSpPr txBox="1">
            <a:spLocks noGrp="1"/>
          </p:cNvSpPr>
          <p:nvPr>
            <p:ph type="title"/>
          </p:nvPr>
        </p:nvSpPr>
        <p:spPr>
          <a:xfrm>
            <a:off x="5239267" y="2328533"/>
            <a:ext cx="6301600" cy="2948861"/>
          </a:xfrm>
          <a:prstGeom prst="rect">
            <a:avLst/>
          </a:prstGeom>
        </p:spPr>
        <p:txBody>
          <a:bodyPr spcFirstLastPara="1" vert="horz" wrap="square" lIns="121900" tIns="121900" rIns="121900" bIns="121900" rtlCol="0" anchor="ctr" anchorCtr="0">
            <a:noAutofit/>
          </a:bodyPr>
          <a:lstStyle/>
          <a:p>
            <a:r>
              <a:rPr lang="en-US" sz="4000" spc="300" dirty="0">
                <a:solidFill>
                  <a:srgbClr val="434343"/>
                </a:solidFill>
                <a:latin typeface="Chalkduster"/>
                <a:ea typeface="Steinem Unicode" pitchFamily="18" charset="2"/>
                <a:cs typeface="Steinem Unicode" pitchFamily="18" charset="2"/>
              </a:rPr>
              <a:t>Louisiana Scholarship Program (LSP)</a:t>
            </a:r>
            <a:br>
              <a:rPr lang="en-US" sz="4000" spc="300" dirty="0">
                <a:solidFill>
                  <a:srgbClr val="434343"/>
                </a:solidFill>
                <a:latin typeface="Chalkduster"/>
                <a:ea typeface="Steinem Unicode" pitchFamily="18" charset="2"/>
                <a:cs typeface="Steinem Unicode" pitchFamily="18" charset="2"/>
              </a:rPr>
            </a:br>
            <a:r>
              <a:rPr lang="en-US" sz="2800" spc="300" dirty="0">
                <a:solidFill>
                  <a:srgbClr val="434343"/>
                </a:solidFill>
                <a:latin typeface="Chalkduster"/>
                <a:ea typeface="Steinem Unicode" pitchFamily="18" charset="2"/>
                <a:cs typeface="Steinem Unicode" pitchFamily="18" charset="2"/>
              </a:rPr>
              <a:t>Independent Financial Audit Guide </a:t>
            </a:r>
            <a:br>
              <a:rPr lang="en-US" sz="2800" spc="300" dirty="0">
                <a:solidFill>
                  <a:srgbClr val="434343"/>
                </a:solidFill>
                <a:latin typeface="Chalkduster"/>
                <a:ea typeface="Steinem Unicode" pitchFamily="18" charset="2"/>
                <a:cs typeface="Steinem Unicode" pitchFamily="18" charset="2"/>
              </a:rPr>
            </a:br>
            <a:r>
              <a:rPr lang="en-US" sz="2800" spc="300" dirty="0">
                <a:solidFill>
                  <a:srgbClr val="434343"/>
                </a:solidFill>
                <a:latin typeface="Chalkduster"/>
                <a:ea typeface="Steinem Unicode" pitchFamily="18" charset="2"/>
                <a:cs typeface="Steinem Unicode" pitchFamily="18" charset="2"/>
              </a:rPr>
              <a:t>for Participating Schools</a:t>
            </a:r>
            <a:endParaRPr dirty="0">
              <a:solidFill>
                <a:schemeClr val="dk1"/>
              </a:solidFill>
            </a:endParaRPr>
          </a:p>
        </p:txBody>
      </p:sp>
      <p:sp>
        <p:nvSpPr>
          <p:cNvPr id="2" name="TextBox 1"/>
          <p:cNvSpPr txBox="1"/>
          <p:nvPr/>
        </p:nvSpPr>
        <p:spPr>
          <a:xfrm>
            <a:off x="5630091" y="5617029"/>
            <a:ext cx="5303520" cy="707886"/>
          </a:xfrm>
          <a:prstGeom prst="rect">
            <a:avLst/>
          </a:prstGeom>
          <a:noFill/>
        </p:spPr>
        <p:txBody>
          <a:bodyPr wrap="square" rtlCol="0">
            <a:spAutoFit/>
          </a:bodyPr>
          <a:lstStyle/>
          <a:p>
            <a:pPr algn="ctr"/>
            <a:r>
              <a:rPr lang="en-US" sz="4000" dirty="0" smtClean="0"/>
              <a:t>September 2021</a:t>
            </a:r>
            <a:endParaRPr lang="en-US" sz="4000" dirty="0"/>
          </a:p>
        </p:txBody>
      </p:sp>
    </p:spTree>
    <p:extLst>
      <p:ext uri="{BB962C8B-B14F-4D97-AF65-F5344CB8AC3E}">
        <p14:creationId xmlns:p14="http://schemas.microsoft.com/office/powerpoint/2010/main" val="252390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panose="020B0604020202020204"/>
              </a:rPr>
              <a:t>Budget and Expenditure Reports</a:t>
            </a:r>
            <a:endParaRPr lang="en-US" dirty="0"/>
          </a:p>
        </p:txBody>
      </p:sp>
      <p:sp>
        <p:nvSpPr>
          <p:cNvPr id="3" name="Text Placeholder 2"/>
          <p:cNvSpPr>
            <a:spLocks noGrp="1"/>
          </p:cNvSpPr>
          <p:nvPr>
            <p:ph type="body" idx="1"/>
          </p:nvPr>
        </p:nvSpPr>
        <p:spPr>
          <a:xfrm>
            <a:off x="1058092" y="1781833"/>
            <a:ext cx="5203007" cy="4265920"/>
          </a:xfrm>
        </p:spPr>
        <p:txBody>
          <a:bodyPr/>
          <a:lstStyle/>
          <a:p>
            <a:endParaRPr lang="en-US" dirty="0"/>
          </a:p>
        </p:txBody>
      </p:sp>
      <p:pic>
        <p:nvPicPr>
          <p:cNvPr id="4" name="Picture 3"/>
          <p:cNvPicPr>
            <a:picLocks noChangeAspect="1"/>
          </p:cNvPicPr>
          <p:nvPr/>
        </p:nvPicPr>
        <p:blipFill>
          <a:blip r:embed="rId2"/>
          <a:stretch>
            <a:fillRect/>
          </a:stretch>
        </p:blipFill>
        <p:spPr>
          <a:xfrm>
            <a:off x="1058092" y="1598952"/>
            <a:ext cx="7837714" cy="4553653"/>
          </a:xfrm>
          <a:prstGeom prst="rect">
            <a:avLst/>
          </a:prstGeom>
        </p:spPr>
      </p:pic>
    </p:spTree>
    <p:extLst>
      <p:ext uri="{BB962C8B-B14F-4D97-AF65-F5344CB8AC3E}">
        <p14:creationId xmlns:p14="http://schemas.microsoft.com/office/powerpoint/2010/main" val="3227600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panose="020B0604020202020204"/>
              </a:rPr>
              <a:t>Segregation of Funds</a:t>
            </a:r>
            <a:endParaRPr lang="en-US" dirty="0"/>
          </a:p>
        </p:txBody>
      </p:sp>
      <p:sp>
        <p:nvSpPr>
          <p:cNvPr id="3" name="Text Placeholder 2"/>
          <p:cNvSpPr>
            <a:spLocks noGrp="1"/>
          </p:cNvSpPr>
          <p:nvPr>
            <p:ph type="body" idx="1"/>
          </p:nvPr>
        </p:nvSpPr>
        <p:spPr/>
        <p:txBody>
          <a:bodyPr/>
          <a:lstStyle/>
          <a:p>
            <a:pPr marL="457200" indent="-342900" algn="just"/>
            <a:r>
              <a:rPr lang="en-US" dirty="0"/>
              <a:t>Schools are required to implement processes and procedures that will allow </a:t>
            </a:r>
            <a:r>
              <a:rPr lang="en-US" dirty="0" smtClean="0"/>
              <a:t>LSP </a:t>
            </a:r>
            <a:r>
              <a:rPr lang="en-US" dirty="0"/>
              <a:t>revenue and expenditures to be easily segregated from the non-scholarship revenue and expenditures. </a:t>
            </a:r>
          </a:p>
          <a:p>
            <a:pPr marL="911225" lvl="2" indent="-342900" algn="just">
              <a:buFont typeface="Wingdings" panose="05000000000000000000" pitchFamily="2" charset="2"/>
              <a:buChar char="v"/>
            </a:pPr>
            <a:r>
              <a:rPr lang="en-US" sz="2000" dirty="0"/>
              <a:t>See this requirement in Act No. 467 of the 2014 Regular Session – R.S. 17:4022(3)</a:t>
            </a:r>
          </a:p>
          <a:p>
            <a:pPr marL="568325" lvl="2" indent="0" algn="just">
              <a:buNone/>
            </a:pPr>
            <a:r>
              <a:rPr lang="en-US" sz="1500" dirty="0">
                <a:hlinkClick r:id="rId2"/>
              </a:rPr>
              <a:t>(http://www.legis.la.gov/legis/ViewDocument.aspx?d=913483&amp;n=SB460 Act)</a:t>
            </a:r>
            <a:endParaRPr lang="en-US" sz="1500" dirty="0"/>
          </a:p>
          <a:p>
            <a:pPr marL="457200" indent="-342900" algn="just"/>
            <a:r>
              <a:rPr lang="en-US" dirty="0"/>
              <a:t>The use of the accounting controls and processes will readily provide documentation that evidences compliance with </a:t>
            </a:r>
            <a:r>
              <a:rPr lang="en-US" dirty="0" smtClean="0"/>
              <a:t>LSP </a:t>
            </a:r>
            <a:r>
              <a:rPr lang="en-US" dirty="0"/>
              <a:t>requirements.</a:t>
            </a:r>
          </a:p>
          <a:p>
            <a:pPr marL="457200" indent="-342900" algn="just"/>
            <a:r>
              <a:rPr lang="en-US" dirty="0"/>
              <a:t>An added benefit of the separate accounting is the protection of the privacy of each participating school’s non-public funds.</a:t>
            </a:r>
          </a:p>
          <a:p>
            <a:pPr marL="152396" indent="0">
              <a:buNone/>
            </a:pPr>
            <a:endParaRPr lang="en-US" dirty="0"/>
          </a:p>
        </p:txBody>
      </p:sp>
    </p:spTree>
    <p:extLst>
      <p:ext uri="{BB962C8B-B14F-4D97-AF65-F5344CB8AC3E}">
        <p14:creationId xmlns:p14="http://schemas.microsoft.com/office/powerpoint/2010/main" val="3665411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panose="020B0604020202020204"/>
              </a:rPr>
              <a:t>Segregation of Funds</a:t>
            </a:r>
            <a:endParaRPr lang="en-US" dirty="0"/>
          </a:p>
        </p:txBody>
      </p:sp>
      <p:sp>
        <p:nvSpPr>
          <p:cNvPr id="3" name="Text Placeholder 2"/>
          <p:cNvSpPr>
            <a:spLocks noGrp="1"/>
          </p:cNvSpPr>
          <p:nvPr>
            <p:ph type="body" idx="1"/>
          </p:nvPr>
        </p:nvSpPr>
        <p:spPr>
          <a:xfrm>
            <a:off x="573433" y="1463040"/>
            <a:ext cx="11045200" cy="4803593"/>
          </a:xfrm>
        </p:spPr>
        <p:txBody>
          <a:bodyPr/>
          <a:lstStyle/>
          <a:p>
            <a:pPr marL="571500" indent="-457200" algn="just"/>
            <a:r>
              <a:rPr lang="en-US" sz="2000" dirty="0"/>
              <a:t>To effectively distinguish Scholarship funding and related expenditures from private funding and related expenditures, accounting controls should be implemented through the use of one of the following three methods:  </a:t>
            </a:r>
          </a:p>
          <a:p>
            <a:pPr marL="803275" lvl="1" indent="-457200" algn="just">
              <a:buAutoNum type="arabicParenR"/>
            </a:pPr>
            <a:r>
              <a:rPr lang="en-US" sz="2000" dirty="0"/>
              <a:t>Separate bank accounts for each fund source</a:t>
            </a:r>
          </a:p>
          <a:p>
            <a:pPr marL="1373187" lvl="3" indent="-342900" algn="just">
              <a:buFont typeface="Wingdings" panose="05000000000000000000" pitchFamily="2" charset="2"/>
              <a:buChar char="v"/>
            </a:pPr>
            <a:r>
              <a:rPr lang="en-US" sz="2000" dirty="0"/>
              <a:t>Tuition and other income from private sources is deposited in the main operating account(s) for the school</a:t>
            </a:r>
          </a:p>
          <a:p>
            <a:pPr marL="1373187" lvl="3" indent="-342900" algn="just">
              <a:buFont typeface="Wingdings" panose="05000000000000000000" pitchFamily="2" charset="2"/>
              <a:buChar char="v"/>
            </a:pPr>
            <a:r>
              <a:rPr lang="en-US" sz="2000" dirty="0"/>
              <a:t>Tuition for LSP students is deposited in a separate account upon receipt</a:t>
            </a:r>
          </a:p>
          <a:p>
            <a:pPr marL="1373187" lvl="3" indent="-342900" algn="just">
              <a:buFont typeface="Wingdings" panose="05000000000000000000" pitchFamily="2" charset="2"/>
              <a:buChar char="v"/>
            </a:pPr>
            <a:r>
              <a:rPr lang="en-US" sz="2000" dirty="0"/>
              <a:t>Invoices, payroll, and other obligations are paid as due from the main operating account</a:t>
            </a:r>
          </a:p>
          <a:p>
            <a:pPr marL="1373187" lvl="3" indent="-342900" algn="just">
              <a:buFont typeface="Wingdings" panose="05000000000000000000" pitchFamily="2" charset="2"/>
              <a:buChar char="v"/>
            </a:pPr>
            <a:r>
              <a:rPr lang="en-US" sz="2000" dirty="0"/>
              <a:t>Either on a by disbursement basis or on some regular basis (weekly, bi-weekly, monthly) funds are transferred  from the </a:t>
            </a:r>
            <a:r>
              <a:rPr lang="en-US" sz="2000" dirty="0" smtClean="0"/>
              <a:t>LSP </a:t>
            </a:r>
            <a:r>
              <a:rPr lang="en-US" sz="2000" dirty="0"/>
              <a:t>account to the main operating account(s) to cover the expenses paid on behalf of the </a:t>
            </a:r>
            <a:r>
              <a:rPr lang="en-US" sz="2000" dirty="0" smtClean="0"/>
              <a:t>LSP </a:t>
            </a:r>
            <a:r>
              <a:rPr lang="en-US" sz="2000" dirty="0"/>
              <a:t>students </a:t>
            </a:r>
            <a:endParaRPr lang="en-US" sz="2000" b="1" dirty="0"/>
          </a:p>
          <a:p>
            <a:pPr marL="1830387" lvl="4" indent="-342900" algn="just">
              <a:buFont typeface="Wingdings" panose="05000000000000000000" pitchFamily="2" charset="2"/>
              <a:buChar char="§"/>
            </a:pPr>
            <a:r>
              <a:rPr lang="en-US" sz="2000" b="1" dirty="0"/>
              <a:t>Supporting documentation should be on file for each transfer</a:t>
            </a:r>
            <a:endParaRPr lang="en-US" sz="2000" dirty="0"/>
          </a:p>
          <a:p>
            <a:pPr marL="1373187" lvl="3" indent="-342900" algn="just">
              <a:buFont typeface="Wingdings" panose="05000000000000000000" pitchFamily="2" charset="2"/>
              <a:buChar char="v"/>
            </a:pPr>
            <a:r>
              <a:rPr lang="en-US" sz="2000" dirty="0"/>
              <a:t>The transfer must be based on a reasonable allocation methodology such as the proportion of </a:t>
            </a:r>
            <a:r>
              <a:rPr lang="en-US" sz="2000" dirty="0" smtClean="0"/>
              <a:t>LSP </a:t>
            </a:r>
            <a:r>
              <a:rPr lang="en-US" sz="2000" dirty="0"/>
              <a:t>students to the total student population </a:t>
            </a:r>
          </a:p>
          <a:p>
            <a:endParaRPr lang="en-US" dirty="0"/>
          </a:p>
        </p:txBody>
      </p:sp>
    </p:spTree>
    <p:extLst>
      <p:ext uri="{BB962C8B-B14F-4D97-AF65-F5344CB8AC3E}">
        <p14:creationId xmlns:p14="http://schemas.microsoft.com/office/powerpoint/2010/main" val="1825267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panose="020B0604020202020204"/>
              </a:rPr>
              <a:t>Segregation of Funds – Unique Coding in the Accounting System</a:t>
            </a:r>
            <a:endParaRPr lang="en-US" dirty="0"/>
          </a:p>
        </p:txBody>
      </p:sp>
      <p:sp>
        <p:nvSpPr>
          <p:cNvPr id="3" name="Text Placeholder 2"/>
          <p:cNvSpPr>
            <a:spLocks noGrp="1"/>
          </p:cNvSpPr>
          <p:nvPr>
            <p:ph type="body" idx="1"/>
          </p:nvPr>
        </p:nvSpPr>
        <p:spPr/>
        <p:txBody>
          <a:bodyPr/>
          <a:lstStyle/>
          <a:p>
            <a:pPr marL="514350" indent="-514350">
              <a:buFont typeface="+mj-lt"/>
              <a:buAutoNum type="arabicParenR" startAt="2"/>
            </a:pPr>
            <a:r>
              <a:rPr lang="en-US" sz="1850" dirty="0"/>
              <a:t>An accounting system with unique revenue codes or account identifiers for tuition and other income from private </a:t>
            </a:r>
            <a:r>
              <a:rPr lang="en-US" sz="1850" dirty="0" smtClean="0"/>
              <a:t>sources</a:t>
            </a:r>
          </a:p>
          <a:p>
            <a:pPr marL="1123935" lvl="1" indent="-514350">
              <a:buFont typeface="Wingdings" panose="05000000000000000000" pitchFamily="2" charset="2"/>
              <a:buChar char="v"/>
            </a:pPr>
            <a:r>
              <a:rPr lang="en-US" sz="1850" dirty="0" smtClean="0"/>
              <a:t>Tuition </a:t>
            </a:r>
            <a:r>
              <a:rPr lang="en-US" sz="1850" dirty="0"/>
              <a:t>and other income from private sources is recorded with unique revenue coding or identifiers in the accounting system and deposited in the main operating account(s) for the </a:t>
            </a:r>
            <a:r>
              <a:rPr lang="en-US" sz="1850" dirty="0" smtClean="0"/>
              <a:t>school</a:t>
            </a:r>
          </a:p>
          <a:p>
            <a:pPr marL="1123935" lvl="1" indent="-514350">
              <a:buFont typeface="Wingdings" panose="05000000000000000000" pitchFamily="2" charset="2"/>
              <a:buChar char="v"/>
            </a:pPr>
            <a:r>
              <a:rPr lang="en-US" sz="1850" dirty="0" smtClean="0"/>
              <a:t>Tuition </a:t>
            </a:r>
            <a:r>
              <a:rPr lang="en-US" sz="1850" dirty="0"/>
              <a:t>for </a:t>
            </a:r>
            <a:r>
              <a:rPr lang="en-US" sz="1850" dirty="0" smtClean="0"/>
              <a:t>LSP </a:t>
            </a:r>
            <a:r>
              <a:rPr lang="en-US" sz="1850" dirty="0"/>
              <a:t>students is recorded with unique revenue coding and identifiers in the accounting system and deposited in the main operating account(s) for the </a:t>
            </a:r>
            <a:r>
              <a:rPr lang="en-US" sz="1850" dirty="0" smtClean="0"/>
              <a:t>school</a:t>
            </a:r>
          </a:p>
          <a:p>
            <a:pPr marL="1123935" lvl="1" indent="-514350">
              <a:buFont typeface="Wingdings" panose="05000000000000000000" pitchFamily="2" charset="2"/>
              <a:buChar char="v"/>
            </a:pPr>
            <a:r>
              <a:rPr lang="en-US" sz="1850" dirty="0" smtClean="0"/>
              <a:t>Invoices</a:t>
            </a:r>
            <a:r>
              <a:rPr lang="en-US" sz="1850" dirty="0"/>
              <a:t>, payroll and other obligations are paid as due from the main operating </a:t>
            </a:r>
            <a:r>
              <a:rPr lang="en-US" sz="1850" dirty="0" smtClean="0"/>
              <a:t>account</a:t>
            </a:r>
          </a:p>
          <a:p>
            <a:pPr marL="1123935" lvl="1" indent="-514350">
              <a:buFont typeface="Wingdings" panose="05000000000000000000" pitchFamily="2" charset="2"/>
              <a:buChar char="v"/>
            </a:pPr>
            <a:r>
              <a:rPr lang="en-US" sz="1850" dirty="0" smtClean="0"/>
              <a:t>For </a:t>
            </a:r>
            <a:r>
              <a:rPr lang="en-US" sz="1850" dirty="0"/>
              <a:t>each expense, the proportionate  share allocable to </a:t>
            </a:r>
            <a:r>
              <a:rPr lang="en-US" sz="1850" dirty="0" smtClean="0"/>
              <a:t>LSP </a:t>
            </a:r>
            <a:r>
              <a:rPr lang="en-US" sz="1850" dirty="0"/>
              <a:t>students is determined and coded with unique expenditure codes in the accounting </a:t>
            </a:r>
            <a:r>
              <a:rPr lang="en-US" sz="1850" dirty="0" smtClean="0"/>
              <a:t>system</a:t>
            </a:r>
          </a:p>
          <a:p>
            <a:pPr marL="1123935" lvl="1" indent="-514350">
              <a:buFont typeface="Wingdings" panose="05000000000000000000" pitchFamily="2" charset="2"/>
              <a:buChar char="v"/>
            </a:pPr>
            <a:r>
              <a:rPr lang="en-US" sz="1850" dirty="0" smtClean="0"/>
              <a:t>A </a:t>
            </a:r>
            <a:r>
              <a:rPr lang="en-US" sz="1850" dirty="0"/>
              <a:t>reasonable allocation methodology is used to determine the proportion of each expense that is eligible to be paid from the </a:t>
            </a:r>
            <a:r>
              <a:rPr lang="en-US" sz="1850" dirty="0" smtClean="0"/>
              <a:t>LSP </a:t>
            </a:r>
            <a:r>
              <a:rPr lang="en-US" sz="1850" dirty="0"/>
              <a:t>tuition </a:t>
            </a:r>
            <a:r>
              <a:rPr lang="en-US" sz="1850" dirty="0" smtClean="0"/>
              <a:t>revenue</a:t>
            </a:r>
          </a:p>
          <a:p>
            <a:pPr marL="1733519" lvl="2" indent="-514350">
              <a:buFont typeface="Wingdings" panose="05000000000000000000" pitchFamily="2" charset="2"/>
              <a:buChar char="§"/>
            </a:pPr>
            <a:r>
              <a:rPr lang="en-US" sz="1850" b="1" dirty="0" smtClean="0"/>
              <a:t>Schools </a:t>
            </a:r>
            <a:r>
              <a:rPr lang="en-US" sz="1850" b="1" dirty="0"/>
              <a:t>should ensure that there is supporting documentation on file to support the allocation methodology used</a:t>
            </a:r>
          </a:p>
          <a:p>
            <a:endParaRPr lang="en-US" dirty="0"/>
          </a:p>
        </p:txBody>
      </p:sp>
    </p:spTree>
    <p:extLst>
      <p:ext uri="{BB962C8B-B14F-4D97-AF65-F5344CB8AC3E}">
        <p14:creationId xmlns:p14="http://schemas.microsoft.com/office/powerpoint/2010/main" val="1500930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panose="020B0604020202020204"/>
              </a:rPr>
              <a:t>Segregation of funds – Substitutionary System</a:t>
            </a:r>
            <a:endParaRPr lang="en-US" dirty="0"/>
          </a:p>
        </p:txBody>
      </p:sp>
      <p:sp>
        <p:nvSpPr>
          <p:cNvPr id="3" name="Text Placeholder 2"/>
          <p:cNvSpPr>
            <a:spLocks noGrp="1"/>
          </p:cNvSpPr>
          <p:nvPr>
            <p:ph type="body" idx="1"/>
          </p:nvPr>
        </p:nvSpPr>
        <p:spPr>
          <a:xfrm>
            <a:off x="573433" y="1528354"/>
            <a:ext cx="11045200" cy="4738279"/>
          </a:xfrm>
        </p:spPr>
        <p:txBody>
          <a:bodyPr/>
          <a:lstStyle/>
          <a:p>
            <a:pPr marL="571500" indent="-457200" algn="just">
              <a:buFont typeface="+mj-lt"/>
              <a:buAutoNum type="arabicParenR" startAt="3"/>
            </a:pPr>
            <a:r>
              <a:rPr lang="en-US" dirty="0"/>
              <a:t>Substitutionary System – Allocation </a:t>
            </a:r>
            <a:r>
              <a:rPr lang="en-US" dirty="0" smtClean="0"/>
              <a:t>Spreadsheet</a:t>
            </a:r>
          </a:p>
          <a:p>
            <a:pPr marL="1066785" lvl="1" indent="-342900" algn="just">
              <a:buFont typeface="Wingdings" panose="05000000000000000000" pitchFamily="2" charset="2"/>
              <a:buChar char="v"/>
            </a:pPr>
            <a:r>
              <a:rPr lang="en-US" dirty="0" smtClean="0"/>
              <a:t>A </a:t>
            </a:r>
            <a:r>
              <a:rPr lang="en-US" dirty="0"/>
              <a:t>rational methodology for allocating the expenditures must be developed and utilized </a:t>
            </a:r>
            <a:r>
              <a:rPr lang="en-US" dirty="0" smtClean="0"/>
              <a:t>consistently</a:t>
            </a:r>
          </a:p>
          <a:p>
            <a:pPr marL="1066785" lvl="1" indent="-342900" algn="just">
              <a:buFont typeface="Wingdings" panose="05000000000000000000" pitchFamily="2" charset="2"/>
              <a:buChar char="v"/>
            </a:pPr>
            <a:r>
              <a:rPr lang="en-US" dirty="0" smtClean="0"/>
              <a:t>The </a:t>
            </a:r>
            <a:r>
              <a:rPr lang="en-US" dirty="0"/>
              <a:t>Department approved allocation spreadsheet may be used as a substitutionary system of demonstrating the segregation of funds through an allocation of expenditures based on the percent of scholarship student population to the total student population by classroom, grade or </a:t>
            </a:r>
            <a:r>
              <a:rPr lang="en-US" dirty="0" smtClean="0"/>
              <a:t>school.</a:t>
            </a:r>
          </a:p>
          <a:p>
            <a:pPr marL="1066785" lvl="1" indent="-342900" algn="just">
              <a:buFont typeface="Wingdings" panose="05000000000000000000" pitchFamily="2" charset="2"/>
              <a:buChar char="v"/>
            </a:pPr>
            <a:r>
              <a:rPr lang="en-US" dirty="0" smtClean="0"/>
              <a:t>The </a:t>
            </a:r>
            <a:r>
              <a:rPr lang="en-US" dirty="0"/>
              <a:t>allocation spreadsheet will provide data relative to scholarship expenditures in the areas of salaries, benefits and other </a:t>
            </a:r>
            <a:r>
              <a:rPr lang="en-US" dirty="0" smtClean="0"/>
              <a:t>charges.</a:t>
            </a:r>
          </a:p>
          <a:p>
            <a:pPr marL="1066785" lvl="1" indent="-342900" algn="just">
              <a:buFont typeface="Wingdings" panose="05000000000000000000" pitchFamily="2" charset="2"/>
              <a:buChar char="v"/>
            </a:pPr>
            <a:r>
              <a:rPr lang="en-US" dirty="0" smtClean="0"/>
              <a:t>The </a:t>
            </a:r>
            <a:r>
              <a:rPr lang="en-US" dirty="0"/>
              <a:t>allocation spreadsheet must provide enough detail to allow a sample to be pulled for expenditure testing.</a:t>
            </a:r>
          </a:p>
          <a:p>
            <a:endParaRPr lang="en-US" dirty="0"/>
          </a:p>
        </p:txBody>
      </p:sp>
    </p:spTree>
    <p:extLst>
      <p:ext uri="{BB962C8B-B14F-4D97-AF65-F5344CB8AC3E}">
        <p14:creationId xmlns:p14="http://schemas.microsoft.com/office/powerpoint/2010/main" val="1302211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9"/>
          <p:cNvSpPr txBox="1">
            <a:spLocks noGrp="1"/>
          </p:cNvSpPr>
          <p:nvPr>
            <p:ph type="body" idx="1"/>
          </p:nvPr>
        </p:nvSpPr>
        <p:spPr>
          <a:xfrm>
            <a:off x="0" y="1781833"/>
            <a:ext cx="8172800" cy="4448800"/>
          </a:xfrm>
          <a:prstGeom prst="rect">
            <a:avLst/>
          </a:prstGeom>
        </p:spPr>
        <p:txBody>
          <a:bodyPr spcFirstLastPara="1" vert="horz" wrap="square" lIns="121900" tIns="121900" rIns="121900" bIns="121900" rtlCol="0" anchor="t" anchorCtr="0">
            <a:noAutofit/>
          </a:bodyPr>
          <a:lstStyle/>
          <a:p>
            <a:pPr>
              <a:lnSpc>
                <a:spcPct val="115000"/>
              </a:lnSpc>
              <a:spcBef>
                <a:spcPts val="0"/>
              </a:spcBef>
              <a:buChar char="●"/>
            </a:pPr>
            <a:endParaRPr>
              <a:solidFill>
                <a:schemeClr val="dk1"/>
              </a:solidFill>
            </a:endParaRPr>
          </a:p>
          <a:p>
            <a:pPr marL="0" indent="0">
              <a:buNone/>
            </a:pPr>
            <a:endParaRPr>
              <a:solidFill>
                <a:schemeClr val="dk1"/>
              </a:solidFill>
            </a:endParaRPr>
          </a:p>
        </p:txBody>
      </p:sp>
      <p:sp>
        <p:nvSpPr>
          <p:cNvPr id="129" name="Google Shape;129;p39"/>
          <p:cNvSpPr txBox="1">
            <a:spLocks noGrp="1"/>
          </p:cNvSpPr>
          <p:nvPr>
            <p:ph type="title"/>
          </p:nvPr>
        </p:nvSpPr>
        <p:spPr>
          <a:xfrm>
            <a:off x="0" y="1454433"/>
            <a:ext cx="8172800" cy="1213600"/>
          </a:xfrm>
          <a:prstGeom prst="rect">
            <a:avLst/>
          </a:prstGeom>
        </p:spPr>
        <p:txBody>
          <a:bodyPr spcFirstLastPara="1" vert="horz" wrap="square" lIns="121900" tIns="121900" rIns="121900" bIns="121900" rtlCol="0" anchor="ctr" anchorCtr="0">
            <a:noAutofit/>
          </a:bodyPr>
          <a:lstStyle/>
          <a:p>
            <a:r>
              <a:rPr lang="en-US" sz="4000" dirty="0">
                <a:solidFill>
                  <a:schemeClr val="tx1"/>
                </a:solidFill>
                <a:latin typeface="Calibri" panose="020F0502020204030204" pitchFamily="34" charset="0"/>
                <a:cs typeface="Calibri" panose="020F0502020204030204" pitchFamily="34" charset="0"/>
              </a:rPr>
              <a:t>Allocation Spreadsheet – Part I</a:t>
            </a:r>
            <a:endParaRPr dirty="0"/>
          </a:p>
        </p:txBody>
      </p:sp>
    </p:spTree>
    <p:extLst>
      <p:ext uri="{BB962C8B-B14F-4D97-AF65-F5344CB8AC3E}">
        <p14:creationId xmlns:p14="http://schemas.microsoft.com/office/powerpoint/2010/main" val="3346764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7"/>
          <p:cNvSpPr txBox="1">
            <a:spLocks noGrp="1"/>
          </p:cNvSpPr>
          <p:nvPr>
            <p:ph type="title"/>
          </p:nvPr>
        </p:nvSpPr>
        <p:spPr>
          <a:xfrm>
            <a:off x="573433" y="568233"/>
            <a:ext cx="11045200" cy="1213600"/>
          </a:xfrm>
          <a:prstGeom prst="rect">
            <a:avLst/>
          </a:prstGeom>
        </p:spPr>
        <p:txBody>
          <a:bodyPr spcFirstLastPara="1" vert="horz" wrap="square" lIns="121900" tIns="121900" rIns="121900" bIns="121900" rtlCol="0" anchor="ctr" anchorCtr="0">
            <a:noAutofit/>
          </a:bodyPr>
          <a:lstStyle/>
          <a:p>
            <a:r>
              <a:rPr lang="en-US" sz="3600" dirty="0"/>
              <a:t>Allocation Spreadsheet Part I</a:t>
            </a:r>
            <a:endParaRPr dirty="0"/>
          </a:p>
        </p:txBody>
      </p:sp>
      <p:sp>
        <p:nvSpPr>
          <p:cNvPr id="115" name="Google Shape;115;p37"/>
          <p:cNvSpPr txBox="1">
            <a:spLocks noGrp="1"/>
          </p:cNvSpPr>
          <p:nvPr>
            <p:ph type="body" idx="1"/>
          </p:nvPr>
        </p:nvSpPr>
        <p:spPr>
          <a:xfrm>
            <a:off x="573433" y="1781833"/>
            <a:ext cx="11045200" cy="4484800"/>
          </a:xfrm>
          <a:prstGeom prst="rect">
            <a:avLst/>
          </a:prstGeom>
        </p:spPr>
        <p:txBody>
          <a:bodyPr spcFirstLastPara="1" vert="horz" wrap="square" lIns="121900" tIns="121900" rIns="121900" bIns="121900" rtlCol="0" anchor="t" anchorCtr="0">
            <a:noAutofit/>
          </a:bodyPr>
          <a:lstStyle/>
          <a:p>
            <a:r>
              <a:rPr lang="en-US" sz="2000" dirty="0" smtClean="0"/>
              <a:t>Salary </a:t>
            </a:r>
            <a:r>
              <a:rPr lang="en-US" sz="2000" dirty="0"/>
              <a:t>expenditures for employees that serve a portion of the total scholarship population are included in Part I of the spreadsheet. </a:t>
            </a:r>
          </a:p>
          <a:p>
            <a:r>
              <a:rPr lang="en-US" sz="2000" dirty="0"/>
              <a:t>The portion of the cost of the teacher’s salary attributable to Scholarship students is identified in the spreadsheet.   </a:t>
            </a:r>
          </a:p>
          <a:p>
            <a:pPr marL="0" indent="0">
              <a:buNone/>
            </a:pPr>
            <a:r>
              <a:rPr lang="en-US" sz="2000" dirty="0"/>
              <a:t>Instructions:</a:t>
            </a:r>
          </a:p>
          <a:p>
            <a:pPr marL="0" indent="0">
              <a:buNone/>
            </a:pPr>
            <a:r>
              <a:rPr lang="en-US" sz="2000" dirty="0"/>
              <a:t> 1. Column 1 – Enter the name of the school employee.</a:t>
            </a:r>
          </a:p>
          <a:p>
            <a:pPr marL="0" indent="0">
              <a:buNone/>
            </a:pPr>
            <a:r>
              <a:rPr lang="en-US" sz="2000" dirty="0"/>
              <a:t> 2. Column 2 – Enter the job title of the school employee listed in Column 1.</a:t>
            </a:r>
          </a:p>
          <a:p>
            <a:pPr marL="0" indent="0">
              <a:buNone/>
            </a:pPr>
            <a:r>
              <a:rPr lang="en-US" sz="2000" dirty="0"/>
              <a:t> 3. Column 3 – Enter the number of students in the respective teacher’s classroom</a:t>
            </a:r>
          </a:p>
          <a:p>
            <a:pPr marL="0" indent="0">
              <a:buNone/>
            </a:pPr>
            <a:r>
              <a:rPr lang="en-US" sz="2000" dirty="0"/>
              <a:t>                           (Number of Scholarship Students).</a:t>
            </a:r>
          </a:p>
          <a:p>
            <a:pPr marL="0" indent="0">
              <a:buNone/>
            </a:pPr>
            <a:r>
              <a:rPr lang="en-US" sz="2000" dirty="0"/>
              <a:t> 4. Column 4 – Enter the total number of students in the respective teacher’s </a:t>
            </a:r>
          </a:p>
          <a:p>
            <a:pPr marL="0" indent="0">
              <a:buNone/>
            </a:pPr>
            <a:r>
              <a:rPr lang="en-US" sz="2000" dirty="0"/>
              <a:t>                           classroom (Scholarship &amp; Non-scholarship).</a:t>
            </a:r>
          </a:p>
          <a:p>
            <a:pPr marL="0" indent="0">
              <a:lnSpc>
                <a:spcPct val="115000"/>
              </a:lnSpc>
              <a:spcBef>
                <a:spcPts val="0"/>
              </a:spcBef>
              <a:buNone/>
            </a:pPr>
            <a:endParaRPr sz="1867" dirty="0">
              <a:solidFill>
                <a:srgbClr val="000000"/>
              </a:solidFill>
            </a:endParaRPr>
          </a:p>
          <a:p>
            <a:pPr marL="0" indent="0">
              <a:lnSpc>
                <a:spcPct val="115000"/>
              </a:lnSpc>
              <a:spcBef>
                <a:spcPts val="0"/>
              </a:spcBef>
              <a:buNone/>
            </a:pPr>
            <a:endParaRPr sz="1867" dirty="0">
              <a:solidFill>
                <a:srgbClr val="000000"/>
              </a:solidFill>
            </a:endParaRPr>
          </a:p>
          <a:p>
            <a:pPr marL="0" indent="0">
              <a:lnSpc>
                <a:spcPct val="115000"/>
              </a:lnSpc>
              <a:spcBef>
                <a:spcPts val="0"/>
              </a:spcBef>
              <a:buNone/>
            </a:pPr>
            <a:endParaRPr sz="1867" i="1" dirty="0">
              <a:solidFill>
                <a:srgbClr val="212121"/>
              </a:solidFill>
            </a:endParaRPr>
          </a:p>
          <a:p>
            <a:pPr marL="0" indent="0">
              <a:lnSpc>
                <a:spcPct val="115000"/>
              </a:lnSpc>
              <a:spcBef>
                <a:spcPts val="0"/>
              </a:spcBef>
              <a:buNone/>
            </a:pPr>
            <a:endParaRPr sz="1733" dirty="0">
              <a:solidFill>
                <a:srgbClr val="212121"/>
              </a:solidFill>
            </a:endParaRPr>
          </a:p>
          <a:p>
            <a:pPr marL="0" indent="0">
              <a:lnSpc>
                <a:spcPct val="115000"/>
              </a:lnSpc>
              <a:spcBef>
                <a:spcPts val="0"/>
              </a:spcBef>
              <a:buNone/>
            </a:pPr>
            <a:endParaRPr dirty="0">
              <a:solidFill>
                <a:srgbClr val="212121"/>
              </a:solidFill>
            </a:endParaRPr>
          </a:p>
          <a:p>
            <a:pPr indent="0">
              <a:buNone/>
            </a:pPr>
            <a:endParaRPr dirty="0"/>
          </a:p>
        </p:txBody>
      </p:sp>
    </p:spTree>
    <p:extLst>
      <p:ext uri="{BB962C8B-B14F-4D97-AF65-F5344CB8AC3E}">
        <p14:creationId xmlns:p14="http://schemas.microsoft.com/office/powerpoint/2010/main" val="4253641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433" y="377733"/>
            <a:ext cx="11045200" cy="1213600"/>
          </a:xfrm>
        </p:spPr>
        <p:txBody>
          <a:bodyPr/>
          <a:lstStyle/>
          <a:p>
            <a:pPr algn="ctr"/>
            <a:r>
              <a:rPr lang="en-US" sz="4000" b="1" dirty="0"/>
              <a:t>Allocation Spreadsheet Part </a:t>
            </a:r>
            <a:r>
              <a:rPr lang="en-US" sz="4000" b="1" dirty="0" smtClean="0"/>
              <a:t>I Cont’d</a:t>
            </a:r>
            <a:endParaRPr lang="en-US" sz="4000" b="1" dirty="0"/>
          </a:p>
        </p:txBody>
      </p:sp>
      <p:sp>
        <p:nvSpPr>
          <p:cNvPr id="2" name="Text Placeholder 1"/>
          <p:cNvSpPr>
            <a:spLocks noGrp="1"/>
          </p:cNvSpPr>
          <p:nvPr>
            <p:ph type="body" idx="1"/>
          </p:nvPr>
        </p:nvSpPr>
        <p:spPr>
          <a:xfrm>
            <a:off x="573433" y="1216966"/>
            <a:ext cx="11045200" cy="4484800"/>
          </a:xfrm>
        </p:spPr>
        <p:txBody>
          <a:bodyPr/>
          <a:lstStyle/>
          <a:p>
            <a:pPr marL="0" indent="0" algn="just">
              <a:buNone/>
            </a:pPr>
            <a:r>
              <a:rPr lang="en-US" sz="2200" dirty="0"/>
              <a:t> 5. Column 5 – This column contains a formula and will auto calculate the </a:t>
            </a:r>
          </a:p>
          <a:p>
            <a:pPr marL="0" indent="0" algn="just">
              <a:buNone/>
            </a:pPr>
            <a:r>
              <a:rPr lang="en-US" sz="2200" dirty="0"/>
              <a:t>                           percentage of scholarship students in the teacher’s classroom based</a:t>
            </a:r>
          </a:p>
          <a:p>
            <a:pPr marL="0" indent="0" algn="just">
              <a:buNone/>
            </a:pPr>
            <a:r>
              <a:rPr lang="en-US" sz="2200" dirty="0"/>
              <a:t>                           on the data entered in Columns 3 &amp; 4.</a:t>
            </a:r>
          </a:p>
          <a:p>
            <a:pPr marL="0" indent="0">
              <a:buNone/>
            </a:pPr>
            <a:r>
              <a:rPr lang="en-US" sz="2200" dirty="0"/>
              <a:t> 6. Column 6 – Enter the </a:t>
            </a:r>
            <a:r>
              <a:rPr lang="en-US" sz="2200" dirty="0" smtClean="0"/>
              <a:t>salary for the employee for the school year for </a:t>
            </a:r>
            <a:r>
              <a:rPr lang="en-US" sz="2200" dirty="0"/>
              <a:t>each employee </a:t>
            </a:r>
            <a:r>
              <a:rPr lang="en-US" sz="2200" dirty="0" smtClean="0"/>
              <a:t>listed in 	            Column </a:t>
            </a:r>
            <a:r>
              <a:rPr lang="en-US" sz="2200" dirty="0"/>
              <a:t>1.</a:t>
            </a:r>
          </a:p>
          <a:p>
            <a:pPr marL="0" indent="0">
              <a:buNone/>
            </a:pPr>
            <a:r>
              <a:rPr lang="en-US" sz="2200" dirty="0"/>
              <a:t> 7. Column 7 –  This column contains a formula and will auto calculate the amount</a:t>
            </a:r>
          </a:p>
          <a:p>
            <a:pPr marL="0" indent="0">
              <a:buNone/>
            </a:pPr>
            <a:r>
              <a:rPr lang="en-US" sz="2200" dirty="0"/>
              <a:t>                           of the salary that is allocable to </a:t>
            </a:r>
            <a:r>
              <a:rPr lang="en-US" sz="2200" dirty="0" smtClean="0"/>
              <a:t>LSP</a:t>
            </a:r>
            <a:r>
              <a:rPr lang="en-US" sz="2200" dirty="0" smtClean="0"/>
              <a:t>.</a:t>
            </a:r>
            <a:endParaRPr lang="en-US" sz="2200" dirty="0"/>
          </a:p>
          <a:p>
            <a:pPr marL="0" indent="0">
              <a:buNone/>
            </a:pPr>
            <a:r>
              <a:rPr lang="en-US" sz="2200" dirty="0"/>
              <a:t> 8. Column 8 – Enter the employer portion of FICA contributions </a:t>
            </a:r>
            <a:r>
              <a:rPr lang="en-US" sz="2200" dirty="0" smtClean="0"/>
              <a:t>that will be paid for the year</a:t>
            </a:r>
            <a:endParaRPr lang="en-US" sz="2200" dirty="0"/>
          </a:p>
          <a:p>
            <a:pPr marL="0" indent="0">
              <a:buNone/>
            </a:pPr>
            <a:r>
              <a:rPr lang="en-US" sz="2200" dirty="0"/>
              <a:t> 9. Column 9 – Enter the employer portion of Medicare </a:t>
            </a:r>
            <a:r>
              <a:rPr lang="en-US" sz="2200" dirty="0" smtClean="0"/>
              <a:t>contributions that will be paid for the 	            year</a:t>
            </a:r>
            <a:endParaRPr lang="en-US" sz="2200" dirty="0"/>
          </a:p>
          <a:p>
            <a:endParaRPr lang="en-US" dirty="0"/>
          </a:p>
        </p:txBody>
      </p:sp>
    </p:spTree>
    <p:extLst>
      <p:ext uri="{BB962C8B-B14F-4D97-AF65-F5344CB8AC3E}">
        <p14:creationId xmlns:p14="http://schemas.microsoft.com/office/powerpoint/2010/main" val="2130346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b="1" dirty="0"/>
              <a:t>Allocation Spreadsheet Part </a:t>
            </a:r>
            <a:r>
              <a:rPr lang="en-US" sz="4000" b="1" dirty="0" smtClean="0"/>
              <a:t>I Cont’d</a:t>
            </a:r>
            <a:endParaRPr lang="en-US" sz="4000" dirty="0"/>
          </a:p>
        </p:txBody>
      </p:sp>
      <p:sp>
        <p:nvSpPr>
          <p:cNvPr id="2" name="Text Placeholder 1"/>
          <p:cNvSpPr>
            <a:spLocks noGrp="1"/>
          </p:cNvSpPr>
          <p:nvPr>
            <p:ph type="body" idx="1"/>
          </p:nvPr>
        </p:nvSpPr>
        <p:spPr/>
        <p:txBody>
          <a:bodyPr/>
          <a:lstStyle/>
          <a:p>
            <a:pPr marL="0" indent="0" algn="just">
              <a:buNone/>
            </a:pPr>
            <a:r>
              <a:rPr lang="en-US" dirty="0"/>
              <a:t> </a:t>
            </a:r>
            <a:r>
              <a:rPr lang="en-US" sz="2200" dirty="0"/>
              <a:t>10. Column 10 – This column contains a formula and will auto calculate the total</a:t>
            </a:r>
          </a:p>
          <a:p>
            <a:pPr marL="0" indent="0" algn="just">
              <a:buNone/>
            </a:pPr>
            <a:r>
              <a:rPr lang="en-US" sz="2200" dirty="0"/>
              <a:t>                                salary and payroll taxes entered in Columns 6, 8 and 9.</a:t>
            </a:r>
          </a:p>
          <a:p>
            <a:pPr marL="457200" indent="-457200" algn="just">
              <a:buAutoNum type="arabicPeriod" startAt="11"/>
            </a:pPr>
            <a:r>
              <a:rPr lang="en-US" sz="2200" dirty="0"/>
              <a:t>Column 11 – This column contains a formula and will auto calculate the </a:t>
            </a:r>
          </a:p>
          <a:p>
            <a:pPr marL="0" indent="0" algn="just">
              <a:buNone/>
            </a:pPr>
            <a:r>
              <a:rPr lang="en-US" sz="2200" dirty="0"/>
              <a:t>                                amount allocable to </a:t>
            </a:r>
            <a:r>
              <a:rPr lang="en-US" sz="2200" dirty="0" smtClean="0"/>
              <a:t>LSP</a:t>
            </a:r>
            <a:r>
              <a:rPr lang="en-US" sz="2200" dirty="0" smtClean="0"/>
              <a:t>.  </a:t>
            </a:r>
            <a:r>
              <a:rPr lang="en-US" sz="2200" dirty="0"/>
              <a:t>This formula will apply the percentage</a:t>
            </a:r>
          </a:p>
          <a:p>
            <a:pPr marL="0" indent="0" algn="just">
              <a:buNone/>
            </a:pPr>
            <a:r>
              <a:rPr lang="en-US" sz="2200" dirty="0"/>
              <a:t>                                of </a:t>
            </a:r>
            <a:r>
              <a:rPr lang="en-US" sz="2200" dirty="0" smtClean="0"/>
              <a:t>LSP</a:t>
            </a:r>
            <a:r>
              <a:rPr lang="en-US" sz="2200" dirty="0" smtClean="0"/>
              <a:t> </a:t>
            </a:r>
            <a:r>
              <a:rPr lang="en-US" sz="2200" dirty="0"/>
              <a:t>students in Column 5 and multiply that percentage by</a:t>
            </a:r>
          </a:p>
          <a:p>
            <a:pPr marL="0" indent="0" algn="just">
              <a:buNone/>
            </a:pPr>
            <a:r>
              <a:rPr lang="en-US" sz="2200" dirty="0"/>
              <a:t>                                total salary and payroll taxes in Column 10 to determine the amount</a:t>
            </a:r>
          </a:p>
          <a:p>
            <a:pPr marL="0" indent="0" algn="just">
              <a:buNone/>
            </a:pPr>
            <a:r>
              <a:rPr lang="en-US" sz="2200" dirty="0"/>
              <a:t>                                of salary and payroll taxes allocable to </a:t>
            </a:r>
            <a:r>
              <a:rPr lang="en-US" sz="2200" dirty="0" smtClean="0"/>
              <a:t>LSP</a:t>
            </a:r>
            <a:r>
              <a:rPr lang="en-US" sz="2200" dirty="0" smtClean="0"/>
              <a:t>.</a:t>
            </a:r>
            <a:endParaRPr lang="en-US" sz="2200" dirty="0"/>
          </a:p>
          <a:p>
            <a:pPr marL="152396" indent="0">
              <a:buNone/>
            </a:pPr>
            <a:endParaRPr lang="en-US" dirty="0"/>
          </a:p>
        </p:txBody>
      </p:sp>
    </p:spTree>
    <p:extLst>
      <p:ext uri="{BB962C8B-B14F-4D97-AF65-F5344CB8AC3E}">
        <p14:creationId xmlns:p14="http://schemas.microsoft.com/office/powerpoint/2010/main" val="1262305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62033"/>
            <a:ext cx="8172800" cy="1213600"/>
          </a:xfrm>
        </p:spPr>
        <p:txBody>
          <a:bodyPr/>
          <a:lstStyle/>
          <a:p>
            <a:r>
              <a:rPr lang="en-US" sz="4000" b="1" dirty="0">
                <a:solidFill>
                  <a:schemeClr val="tx1"/>
                </a:solidFill>
                <a:latin typeface="Calibri" panose="020F0502020204030204" pitchFamily="34" charset="0"/>
                <a:cs typeface="Calibri" panose="020F0502020204030204" pitchFamily="34" charset="0"/>
              </a:rPr>
              <a:t>Allocation Spreadsheet – Part </a:t>
            </a:r>
            <a:r>
              <a:rPr lang="en-US" sz="4000" b="1" dirty="0" smtClean="0">
                <a:solidFill>
                  <a:schemeClr val="tx1"/>
                </a:solidFill>
                <a:latin typeface="Calibri" panose="020F0502020204030204" pitchFamily="34" charset="0"/>
                <a:cs typeface="Calibri" panose="020F0502020204030204" pitchFamily="34" charset="0"/>
              </a:rPr>
              <a:t>II</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9511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8"/>
          <p:cNvSpPr txBox="1">
            <a:spLocks noGrp="1"/>
          </p:cNvSpPr>
          <p:nvPr>
            <p:ph type="title"/>
          </p:nvPr>
        </p:nvSpPr>
        <p:spPr>
          <a:xfrm>
            <a:off x="0" y="568233"/>
            <a:ext cx="12192000" cy="1213600"/>
          </a:xfrm>
          <a:prstGeom prst="rect">
            <a:avLst/>
          </a:prstGeom>
        </p:spPr>
        <p:txBody>
          <a:bodyPr spcFirstLastPara="1" vert="horz" wrap="square" lIns="121900" tIns="121900" rIns="121900" bIns="121900" rtlCol="0" anchor="ctr" anchorCtr="0">
            <a:noAutofit/>
          </a:bodyPr>
          <a:lstStyle/>
          <a:p>
            <a:r>
              <a:rPr lang="en-US" sz="3600" dirty="0">
                <a:solidFill>
                  <a:schemeClr val="tx1"/>
                </a:solidFill>
                <a:latin typeface="Chalkduster" panose="020B0604020202020204" charset="0"/>
              </a:rPr>
              <a:t>Overview</a:t>
            </a:r>
            <a:endParaRPr dirty="0"/>
          </a:p>
        </p:txBody>
      </p:sp>
      <p:sp>
        <p:nvSpPr>
          <p:cNvPr id="122" name="Google Shape;122;p38"/>
          <p:cNvSpPr txBox="1">
            <a:spLocks noGrp="1"/>
          </p:cNvSpPr>
          <p:nvPr>
            <p:ph type="body" idx="1"/>
          </p:nvPr>
        </p:nvSpPr>
        <p:spPr>
          <a:xfrm>
            <a:off x="1037667" y="1631967"/>
            <a:ext cx="9980400" cy="3607200"/>
          </a:xfrm>
          <a:prstGeom prst="rect">
            <a:avLst/>
          </a:prstGeom>
        </p:spPr>
        <p:txBody>
          <a:bodyPr spcFirstLastPara="1" vert="horz" wrap="square" lIns="121900" tIns="121900" rIns="121900" bIns="121900" rtlCol="0" anchor="t" anchorCtr="0">
            <a:noAutofit/>
          </a:bodyPr>
          <a:lstStyle/>
          <a:p>
            <a:pPr lvl="0" algn="just">
              <a:buClr>
                <a:prstClr val="black"/>
              </a:buClr>
            </a:pPr>
            <a:r>
              <a:rPr lang="en-US" sz="2800" dirty="0">
                <a:solidFill>
                  <a:prstClr val="black"/>
                </a:solidFill>
              </a:rPr>
              <a:t>Scholarship funds are public tax dollars and thus come with a high level of responsibility and accountability. </a:t>
            </a:r>
          </a:p>
          <a:p>
            <a:pPr lvl="0" algn="just">
              <a:buClr>
                <a:prstClr val="black"/>
              </a:buClr>
            </a:pPr>
            <a:r>
              <a:rPr lang="en-US" sz="2800" dirty="0">
                <a:solidFill>
                  <a:prstClr val="black"/>
                </a:solidFill>
              </a:rPr>
              <a:t>La. R.S. 17:4022(3) requires a financial audit of those schools receiving </a:t>
            </a:r>
            <a:r>
              <a:rPr lang="en-US" sz="2800" dirty="0" smtClean="0">
                <a:solidFill>
                  <a:prstClr val="black"/>
                </a:solidFill>
              </a:rPr>
              <a:t>LSP</a:t>
            </a:r>
            <a:r>
              <a:rPr lang="en-US" sz="2800" dirty="0" smtClean="0">
                <a:solidFill>
                  <a:prstClr val="black"/>
                </a:solidFill>
              </a:rPr>
              <a:t> </a:t>
            </a:r>
            <a:r>
              <a:rPr lang="en-US" sz="2800" dirty="0">
                <a:solidFill>
                  <a:prstClr val="black"/>
                </a:solidFill>
              </a:rPr>
              <a:t>funds which must be conducted by a certified public accountant</a:t>
            </a:r>
            <a:r>
              <a:rPr lang="en-US" sz="2800" dirty="0" smtClean="0">
                <a:solidFill>
                  <a:prstClr val="black"/>
                </a:solidFill>
              </a:rPr>
              <a:t>.</a:t>
            </a:r>
            <a:endParaRPr lang="en-US" sz="2800" dirty="0">
              <a:solidFill>
                <a:prstClr val="black"/>
              </a:solidFill>
            </a:endParaRPr>
          </a:p>
          <a:p>
            <a:pPr lvl="0" algn="just">
              <a:buClr>
                <a:prstClr val="black"/>
              </a:buClr>
            </a:pPr>
            <a:r>
              <a:rPr lang="en-US" sz="2800" dirty="0">
                <a:solidFill>
                  <a:prstClr val="black"/>
                </a:solidFill>
              </a:rPr>
              <a:t>The LDOE coordinates and pays for these audits</a:t>
            </a:r>
            <a:r>
              <a:rPr lang="en-US" sz="2800" dirty="0" smtClean="0">
                <a:solidFill>
                  <a:prstClr val="black"/>
                </a:solidFill>
              </a:rPr>
              <a:t>.</a:t>
            </a:r>
            <a:endParaRPr lang="en-US" sz="2800" dirty="0">
              <a:solidFill>
                <a:prstClr val="black"/>
              </a:solidFill>
            </a:endParaRPr>
          </a:p>
          <a:p>
            <a:pPr lvl="0" algn="just">
              <a:buClr>
                <a:prstClr val="black"/>
              </a:buClr>
            </a:pPr>
            <a:r>
              <a:rPr lang="en-US" sz="2800" dirty="0">
                <a:solidFill>
                  <a:prstClr val="black"/>
                </a:solidFill>
              </a:rPr>
              <a:t>Audit guidance regarding the annual independent audit is published so as to ensure compliance with the law.</a:t>
            </a:r>
          </a:p>
          <a:p>
            <a:pPr marL="0" indent="0" algn="just">
              <a:buNone/>
            </a:pPr>
            <a:endParaRPr dirty="0"/>
          </a:p>
        </p:txBody>
      </p:sp>
    </p:spTree>
    <p:extLst>
      <p:ext uri="{BB962C8B-B14F-4D97-AF65-F5344CB8AC3E}">
        <p14:creationId xmlns:p14="http://schemas.microsoft.com/office/powerpoint/2010/main" val="1900737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b="1" dirty="0"/>
              <a:t>Allocation Spreadsheet Part II</a:t>
            </a:r>
          </a:p>
        </p:txBody>
      </p:sp>
      <p:sp>
        <p:nvSpPr>
          <p:cNvPr id="2" name="Text Placeholder 1"/>
          <p:cNvSpPr>
            <a:spLocks noGrp="1"/>
          </p:cNvSpPr>
          <p:nvPr>
            <p:ph type="body" idx="1"/>
          </p:nvPr>
        </p:nvSpPr>
        <p:spPr>
          <a:xfrm>
            <a:off x="573433" y="1451633"/>
            <a:ext cx="11045200" cy="4844664"/>
          </a:xfrm>
        </p:spPr>
        <p:txBody>
          <a:bodyPr/>
          <a:lstStyle/>
          <a:p>
            <a:r>
              <a:rPr lang="en-US" sz="2000" dirty="0"/>
              <a:t>Benefits expenditures for employees that serve a portion of the total scholarship population are included in Part I of the spreadsheet. </a:t>
            </a:r>
            <a:endParaRPr lang="en-US" sz="2000" dirty="0" smtClean="0"/>
          </a:p>
          <a:p>
            <a:pPr marL="152396" indent="0">
              <a:buNone/>
            </a:pPr>
            <a:endParaRPr lang="en-US" sz="2000" dirty="0"/>
          </a:p>
          <a:p>
            <a:r>
              <a:rPr lang="en-US" sz="2000" dirty="0"/>
              <a:t>The portion of the cost of the employee’s benefits attributable to Scholarship students is identified in the spreadsheet.   </a:t>
            </a:r>
          </a:p>
          <a:p>
            <a:endParaRPr lang="en-US" sz="2000" dirty="0"/>
          </a:p>
          <a:p>
            <a:r>
              <a:rPr lang="en-US" sz="2000" dirty="0"/>
              <a:t>This Part is designed only for the portion of the employee’s benefits that are </a:t>
            </a:r>
            <a:r>
              <a:rPr lang="en-US" sz="2000" b="1" i="1" dirty="0"/>
              <a:t>directly paid by the school. </a:t>
            </a:r>
            <a:endParaRPr lang="en-US" sz="2000" b="1" i="1" dirty="0" smtClean="0"/>
          </a:p>
          <a:p>
            <a:pPr marL="152396" indent="0">
              <a:buNone/>
            </a:pPr>
            <a:endParaRPr lang="en-US" sz="2000" i="1" dirty="0"/>
          </a:p>
          <a:p>
            <a:r>
              <a:rPr lang="en-US" sz="2000" dirty="0"/>
              <a:t>If the school </a:t>
            </a:r>
            <a:r>
              <a:rPr lang="en-US" sz="2000" dirty="0" smtClean="0"/>
              <a:t>do </a:t>
            </a:r>
            <a:r>
              <a:rPr lang="en-US" sz="2000" dirty="0"/>
              <a:t>not offer benefits, this section should be left blank. </a:t>
            </a:r>
            <a:endParaRPr lang="en-US" sz="2000" dirty="0" smtClean="0"/>
          </a:p>
          <a:p>
            <a:pPr marL="152396" indent="0">
              <a:buNone/>
            </a:pPr>
            <a:endParaRPr lang="en-US" sz="2000" dirty="0"/>
          </a:p>
          <a:p>
            <a:r>
              <a:rPr lang="en-US" sz="2000" dirty="0"/>
              <a:t>If the school only </a:t>
            </a:r>
            <a:r>
              <a:rPr lang="en-US" sz="2000" dirty="0" smtClean="0"/>
              <a:t>pay </a:t>
            </a:r>
            <a:r>
              <a:rPr lang="en-US" sz="2000" dirty="0"/>
              <a:t>one benefit (i.e. – Health insurance), this amount should be reported and the remaining benefits listed should reflect zero</a:t>
            </a:r>
            <a:r>
              <a:rPr lang="en-US" sz="2000" dirty="0" smtClean="0"/>
              <a:t>.</a:t>
            </a:r>
            <a:endParaRPr lang="en-US" sz="2000" dirty="0"/>
          </a:p>
        </p:txBody>
      </p:sp>
    </p:spTree>
    <p:extLst>
      <p:ext uri="{BB962C8B-B14F-4D97-AF65-F5344CB8AC3E}">
        <p14:creationId xmlns:p14="http://schemas.microsoft.com/office/powerpoint/2010/main" val="136941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b="1" dirty="0"/>
              <a:t>Allocation Spreadsheet Part II</a:t>
            </a:r>
          </a:p>
        </p:txBody>
      </p:sp>
      <p:sp>
        <p:nvSpPr>
          <p:cNvPr id="2" name="Text Placeholder 1"/>
          <p:cNvSpPr>
            <a:spLocks noGrp="1"/>
          </p:cNvSpPr>
          <p:nvPr>
            <p:ph type="body" idx="1"/>
          </p:nvPr>
        </p:nvSpPr>
        <p:spPr>
          <a:xfrm>
            <a:off x="573433" y="1578633"/>
            <a:ext cx="11045200" cy="4484800"/>
          </a:xfrm>
        </p:spPr>
        <p:txBody>
          <a:bodyPr/>
          <a:lstStyle/>
          <a:p>
            <a:r>
              <a:rPr lang="en-US" sz="2000" dirty="0"/>
              <a:t>Part II is used to allocate employee benefits paid by the school</a:t>
            </a:r>
          </a:p>
          <a:p>
            <a:pPr marL="0" indent="0">
              <a:buNone/>
            </a:pPr>
            <a:r>
              <a:rPr lang="en-US" sz="2000" b="1" dirty="0" smtClean="0"/>
              <a:t>Instructions</a:t>
            </a:r>
            <a:r>
              <a:rPr lang="en-US" sz="2000" b="1" dirty="0"/>
              <a:t>:</a:t>
            </a:r>
          </a:p>
          <a:p>
            <a:pPr marL="457200" indent="-457200">
              <a:buAutoNum type="arabicPeriod"/>
            </a:pPr>
            <a:r>
              <a:rPr lang="en-US" sz="2000" dirty="0"/>
              <a:t>Column 1 – Enter the name of school employee(s)</a:t>
            </a:r>
          </a:p>
          <a:p>
            <a:pPr marL="457200" indent="-457200">
              <a:buAutoNum type="arabicPeriod"/>
            </a:pPr>
            <a:r>
              <a:rPr lang="en-US" sz="2000" dirty="0"/>
              <a:t>Column 2 – Enter the job title of the school employee(s) listed in Column 1</a:t>
            </a:r>
          </a:p>
          <a:p>
            <a:pPr marL="457200" indent="-457200">
              <a:buAutoNum type="arabicPeriod"/>
            </a:pPr>
            <a:r>
              <a:rPr lang="en-US" sz="2000" dirty="0"/>
              <a:t>Column 3 – Enter the number of students in the teacher’s classroom </a:t>
            </a:r>
          </a:p>
          <a:p>
            <a:pPr marL="0" indent="0">
              <a:buNone/>
            </a:pPr>
            <a:r>
              <a:rPr lang="en-US" sz="2000" dirty="0"/>
              <a:t>                              scholarship students)</a:t>
            </a:r>
          </a:p>
          <a:p>
            <a:pPr marL="457200" indent="-457200">
              <a:buAutoNum type="arabicPeriod" startAt="4"/>
            </a:pPr>
            <a:r>
              <a:rPr lang="en-US" sz="2000" dirty="0"/>
              <a:t>Column 4 – Enter the total number of students in the teacher’s classroom</a:t>
            </a:r>
          </a:p>
          <a:p>
            <a:pPr marL="0" indent="0">
              <a:buNone/>
            </a:pPr>
            <a:r>
              <a:rPr lang="en-US" sz="2000" dirty="0"/>
              <a:t>                              (Scholarship &amp; Non-scholarship)</a:t>
            </a:r>
          </a:p>
          <a:p>
            <a:pPr marL="457200" indent="-457200">
              <a:buAutoNum type="arabicPeriod" startAt="5"/>
            </a:pPr>
            <a:r>
              <a:rPr lang="en-US" sz="2000" dirty="0"/>
              <a:t>Column 5 – This column contains a formula and will auto calculate the </a:t>
            </a:r>
          </a:p>
          <a:p>
            <a:pPr marL="0" indent="0">
              <a:buNone/>
            </a:pPr>
            <a:r>
              <a:rPr lang="en-US" sz="2000" dirty="0"/>
              <a:t>                              percentage of scholarship students in the employee’s classroom</a:t>
            </a:r>
          </a:p>
          <a:p>
            <a:pPr marL="0" indent="0">
              <a:buNone/>
            </a:pPr>
            <a:r>
              <a:rPr lang="en-US" sz="2000" dirty="0"/>
              <a:t>                              based on the data entered in Columns 3 &amp; 4</a:t>
            </a:r>
          </a:p>
          <a:p>
            <a:endParaRPr lang="en-US" dirty="0"/>
          </a:p>
        </p:txBody>
      </p:sp>
    </p:spTree>
    <p:extLst>
      <p:ext uri="{BB962C8B-B14F-4D97-AF65-F5344CB8AC3E}">
        <p14:creationId xmlns:p14="http://schemas.microsoft.com/office/powerpoint/2010/main" val="1101503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433" y="263433"/>
            <a:ext cx="11045200" cy="1213600"/>
          </a:xfrm>
        </p:spPr>
        <p:txBody>
          <a:bodyPr/>
          <a:lstStyle/>
          <a:p>
            <a:pPr algn="ctr"/>
            <a:r>
              <a:rPr lang="en-US" sz="4000" b="1" dirty="0"/>
              <a:t>Allocation Spreadsheet Part II, Cont’d</a:t>
            </a:r>
          </a:p>
        </p:txBody>
      </p:sp>
      <p:sp>
        <p:nvSpPr>
          <p:cNvPr id="2" name="Text Placeholder 1"/>
          <p:cNvSpPr>
            <a:spLocks noGrp="1"/>
          </p:cNvSpPr>
          <p:nvPr>
            <p:ph type="body" idx="1"/>
          </p:nvPr>
        </p:nvSpPr>
        <p:spPr>
          <a:xfrm>
            <a:off x="573433" y="981733"/>
            <a:ext cx="11045200" cy="4484800"/>
          </a:xfrm>
        </p:spPr>
        <p:txBody>
          <a:bodyPr/>
          <a:lstStyle/>
          <a:p>
            <a:pPr marL="457200" indent="-457200">
              <a:buAutoNum type="arabicPeriod" startAt="6"/>
            </a:pPr>
            <a:r>
              <a:rPr lang="en-US" sz="1800" dirty="0"/>
              <a:t>Column 6 – Enter the amount of life insurance your school </a:t>
            </a:r>
            <a:r>
              <a:rPr lang="en-US" sz="1800" dirty="0" smtClean="0"/>
              <a:t>pay </a:t>
            </a:r>
            <a:r>
              <a:rPr lang="en-US" sz="1800" dirty="0"/>
              <a:t>on behalf of</a:t>
            </a:r>
          </a:p>
          <a:p>
            <a:pPr marL="0" indent="0">
              <a:buNone/>
            </a:pPr>
            <a:r>
              <a:rPr lang="en-US" sz="1800" dirty="0"/>
              <a:t>                              each employee listed, if applicable.</a:t>
            </a:r>
          </a:p>
          <a:p>
            <a:pPr marL="0" indent="0">
              <a:buNone/>
            </a:pPr>
            <a:r>
              <a:rPr lang="en-US" sz="1800" dirty="0"/>
              <a:t>7.     Column 7 – Enter the amount of health insurance your school </a:t>
            </a:r>
            <a:r>
              <a:rPr lang="en-US" sz="1800" dirty="0" smtClean="0"/>
              <a:t>pay </a:t>
            </a:r>
            <a:r>
              <a:rPr lang="en-US" sz="1800" dirty="0"/>
              <a:t>on behalf of </a:t>
            </a:r>
          </a:p>
          <a:p>
            <a:pPr marL="0" indent="0">
              <a:buNone/>
            </a:pPr>
            <a:r>
              <a:rPr lang="en-US" sz="1800" dirty="0"/>
              <a:t>                              each employee listed, if applicable.</a:t>
            </a:r>
          </a:p>
          <a:p>
            <a:pPr marL="0" indent="0">
              <a:buNone/>
            </a:pPr>
            <a:r>
              <a:rPr lang="en-US" sz="1800" dirty="0"/>
              <a:t>8.     Column 8 - Enter the amount of retirement your school </a:t>
            </a:r>
            <a:r>
              <a:rPr lang="en-US" sz="1800" dirty="0" smtClean="0"/>
              <a:t>pay </a:t>
            </a:r>
            <a:r>
              <a:rPr lang="en-US" sz="1800" dirty="0"/>
              <a:t>on behalf of each</a:t>
            </a:r>
          </a:p>
          <a:p>
            <a:pPr marL="0" indent="0">
              <a:buNone/>
            </a:pPr>
            <a:r>
              <a:rPr lang="en-US" sz="1800" dirty="0"/>
              <a:t>                              employee listed, if applicable.</a:t>
            </a:r>
          </a:p>
          <a:p>
            <a:pPr marL="457200" indent="-457200">
              <a:buAutoNum type="arabicPeriod" startAt="9"/>
            </a:pPr>
            <a:r>
              <a:rPr lang="en-US" sz="1800" dirty="0"/>
              <a:t>Column </a:t>
            </a:r>
            <a:r>
              <a:rPr lang="en-US" sz="1800" dirty="0" smtClean="0"/>
              <a:t>9 </a:t>
            </a:r>
            <a:r>
              <a:rPr lang="en-US" sz="1800" dirty="0"/>
              <a:t>– This column contains a formula and will auto calculate the benefit</a:t>
            </a:r>
          </a:p>
          <a:p>
            <a:pPr marL="0" indent="0">
              <a:buNone/>
            </a:pPr>
            <a:r>
              <a:rPr lang="en-US" sz="1800" dirty="0"/>
              <a:t>                              amount entered in Column 6 through Column 8 for a total benefit</a:t>
            </a:r>
          </a:p>
          <a:p>
            <a:pPr marL="0" indent="0">
              <a:buNone/>
            </a:pPr>
            <a:r>
              <a:rPr lang="en-US" sz="1800" dirty="0"/>
              <a:t>                              amount.</a:t>
            </a:r>
          </a:p>
          <a:p>
            <a:pPr marL="457200" indent="-457200">
              <a:buAutoNum type="arabicPeriod" startAt="10"/>
            </a:pPr>
            <a:r>
              <a:rPr lang="en-US" sz="1800" dirty="0"/>
              <a:t>Column 10 – This column contains a formula and will auto calculate the </a:t>
            </a:r>
          </a:p>
          <a:p>
            <a:pPr marL="0" indent="0">
              <a:buNone/>
            </a:pPr>
            <a:r>
              <a:rPr lang="en-US" sz="1800" dirty="0"/>
              <a:t>                                amount allocable to </a:t>
            </a:r>
            <a:r>
              <a:rPr lang="en-US" sz="1800" dirty="0" smtClean="0"/>
              <a:t>LSP</a:t>
            </a:r>
            <a:r>
              <a:rPr lang="en-US" sz="1800" dirty="0" smtClean="0"/>
              <a:t>.  </a:t>
            </a:r>
            <a:r>
              <a:rPr lang="en-US" sz="1800" dirty="0"/>
              <a:t>It will apply the percentage of </a:t>
            </a:r>
            <a:r>
              <a:rPr lang="en-US" sz="1800" dirty="0" smtClean="0"/>
              <a:t>LSP</a:t>
            </a:r>
            <a:endParaRPr lang="en-US" sz="1800" dirty="0"/>
          </a:p>
          <a:p>
            <a:pPr marL="0" indent="0">
              <a:buNone/>
            </a:pPr>
            <a:r>
              <a:rPr lang="en-US" sz="1800" dirty="0"/>
              <a:t>                                students in Column 5 and multiply that percentage by total</a:t>
            </a:r>
          </a:p>
          <a:p>
            <a:pPr marL="0" indent="0">
              <a:buNone/>
            </a:pPr>
            <a:r>
              <a:rPr lang="en-US" sz="1800" dirty="0"/>
              <a:t>                                benefits in Column 9 to determine the amount of benefits </a:t>
            </a:r>
          </a:p>
          <a:p>
            <a:pPr marL="0" indent="0">
              <a:buNone/>
            </a:pPr>
            <a:r>
              <a:rPr lang="en-US" sz="1800" dirty="0"/>
              <a:t>                                allocable to </a:t>
            </a:r>
            <a:r>
              <a:rPr lang="en-US" sz="1800" dirty="0" smtClean="0"/>
              <a:t>LSP</a:t>
            </a:r>
            <a:endParaRPr lang="en-US" sz="1800" dirty="0"/>
          </a:p>
          <a:p>
            <a:endParaRPr lang="en-US" dirty="0"/>
          </a:p>
        </p:txBody>
      </p:sp>
    </p:spTree>
    <p:extLst>
      <p:ext uri="{BB962C8B-B14F-4D97-AF65-F5344CB8AC3E}">
        <p14:creationId xmlns:p14="http://schemas.microsoft.com/office/powerpoint/2010/main" val="3554839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62033"/>
            <a:ext cx="8172800" cy="1213600"/>
          </a:xfrm>
        </p:spPr>
        <p:txBody>
          <a:bodyPr/>
          <a:lstStyle/>
          <a:p>
            <a:r>
              <a:rPr lang="en-US" sz="4000" b="1" dirty="0">
                <a:solidFill>
                  <a:schemeClr val="tx1"/>
                </a:solidFill>
                <a:latin typeface="Calibri" panose="020F0502020204030204" pitchFamily="34" charset="0"/>
                <a:cs typeface="Calibri" panose="020F0502020204030204" pitchFamily="34" charset="0"/>
              </a:rPr>
              <a:t>Allocation Spreadsheet – Part </a:t>
            </a:r>
            <a:r>
              <a:rPr lang="en-US" sz="4000" b="1" dirty="0" smtClean="0">
                <a:solidFill>
                  <a:schemeClr val="tx1"/>
                </a:solidFill>
                <a:latin typeface="Calibri" panose="020F0502020204030204" pitchFamily="34" charset="0"/>
                <a:cs typeface="Calibri" panose="020F0502020204030204" pitchFamily="34" charset="0"/>
              </a:rPr>
              <a:t>III</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6885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433" y="415833"/>
            <a:ext cx="11045200" cy="1213600"/>
          </a:xfrm>
        </p:spPr>
        <p:txBody>
          <a:bodyPr/>
          <a:lstStyle/>
          <a:p>
            <a:pPr algn="ctr"/>
            <a:r>
              <a:rPr lang="en-US" sz="4000" b="1" dirty="0"/>
              <a:t>Allocation Spreadsheet Part III</a:t>
            </a:r>
          </a:p>
        </p:txBody>
      </p:sp>
      <p:sp>
        <p:nvSpPr>
          <p:cNvPr id="2" name="Text Placeholder 1"/>
          <p:cNvSpPr>
            <a:spLocks noGrp="1"/>
          </p:cNvSpPr>
          <p:nvPr>
            <p:ph type="body" idx="1"/>
          </p:nvPr>
        </p:nvSpPr>
        <p:spPr>
          <a:xfrm>
            <a:off x="573433" y="1324633"/>
            <a:ext cx="11045200" cy="4484800"/>
          </a:xfrm>
        </p:spPr>
        <p:txBody>
          <a:bodyPr/>
          <a:lstStyle/>
          <a:p>
            <a:r>
              <a:rPr lang="en-US" sz="2000" dirty="0"/>
              <a:t>Part III identifies the costs associated with any employee that serves both Scholarship and non-Scholarship students.  </a:t>
            </a:r>
          </a:p>
          <a:p>
            <a:r>
              <a:rPr lang="en-US" sz="2000" dirty="0"/>
              <a:t>This section uses the overall </a:t>
            </a:r>
            <a:r>
              <a:rPr lang="en-US" sz="2000" dirty="0" smtClean="0"/>
              <a:t>LSP</a:t>
            </a:r>
            <a:r>
              <a:rPr lang="en-US" sz="2000" dirty="0" smtClean="0"/>
              <a:t> </a:t>
            </a:r>
            <a:r>
              <a:rPr lang="en-US" sz="2000" dirty="0"/>
              <a:t>percentage (Column 5) and applies that percentage to all salaries and payroll taxes entered in Part III.</a:t>
            </a:r>
          </a:p>
          <a:p>
            <a:pPr marL="0" indent="0">
              <a:buNone/>
            </a:pPr>
            <a:r>
              <a:rPr lang="en-US" sz="2000" dirty="0"/>
              <a:t>Notes:</a:t>
            </a:r>
          </a:p>
          <a:p>
            <a:pPr marL="0" indent="0">
              <a:buNone/>
            </a:pPr>
            <a:r>
              <a:rPr lang="en-US" sz="2000" dirty="0"/>
              <a:t>The same instructions apply as in Part I with the exception of employees listed.  Employees listed in this section serve all students </a:t>
            </a:r>
            <a:r>
              <a:rPr lang="en-US" sz="2000" dirty="0" smtClean="0"/>
              <a:t>(</a:t>
            </a:r>
            <a:r>
              <a:rPr lang="en-US" sz="2000" dirty="0" smtClean="0"/>
              <a:t>LSP</a:t>
            </a:r>
            <a:r>
              <a:rPr lang="en-US" sz="2000" dirty="0" smtClean="0"/>
              <a:t> </a:t>
            </a:r>
            <a:r>
              <a:rPr lang="en-US" sz="2000" dirty="0"/>
              <a:t>&amp; </a:t>
            </a:r>
            <a:r>
              <a:rPr lang="en-US" sz="2000" dirty="0" smtClean="0"/>
              <a:t>Non-LSP) </a:t>
            </a:r>
            <a:r>
              <a:rPr lang="en-US" sz="2000" dirty="0"/>
              <a:t>and may include but are not limited to:</a:t>
            </a:r>
          </a:p>
          <a:p>
            <a:pPr marL="457200" indent="-457200">
              <a:buFont typeface="+mj-lt"/>
              <a:buAutoNum type="alphaLcParenR"/>
            </a:pPr>
            <a:r>
              <a:rPr lang="en-US" sz="2000" dirty="0"/>
              <a:t>Principals</a:t>
            </a:r>
          </a:p>
          <a:p>
            <a:pPr marL="457200" indent="-457200">
              <a:buFont typeface="+mj-lt"/>
              <a:buAutoNum type="alphaLcParenR"/>
            </a:pPr>
            <a:r>
              <a:rPr lang="en-US" sz="2000" dirty="0"/>
              <a:t>Guidance Counselors</a:t>
            </a:r>
          </a:p>
          <a:p>
            <a:pPr marL="457200" indent="-457200">
              <a:buFont typeface="+mj-lt"/>
              <a:buAutoNum type="alphaLcParenR"/>
            </a:pPr>
            <a:r>
              <a:rPr lang="en-US" sz="2000" dirty="0"/>
              <a:t>Secretaries</a:t>
            </a:r>
          </a:p>
          <a:p>
            <a:pPr marL="457200" indent="-457200">
              <a:buFont typeface="+mj-lt"/>
              <a:buAutoNum type="alphaLcParenR"/>
            </a:pPr>
            <a:r>
              <a:rPr lang="en-US" sz="2000" dirty="0"/>
              <a:t>Bookkeepers</a:t>
            </a:r>
          </a:p>
          <a:p>
            <a:pPr marL="457200" indent="-457200">
              <a:buFont typeface="+mj-lt"/>
              <a:buAutoNum type="alphaLcParenR"/>
            </a:pPr>
            <a:r>
              <a:rPr lang="en-US" sz="2000" dirty="0"/>
              <a:t>PE Instructors</a:t>
            </a:r>
          </a:p>
          <a:p>
            <a:pPr marL="457200" indent="-457200">
              <a:buFont typeface="+mj-lt"/>
              <a:buAutoNum type="alphaLcParenR"/>
            </a:pPr>
            <a:r>
              <a:rPr lang="en-US" sz="2000" dirty="0"/>
              <a:t>Art Instructors</a:t>
            </a:r>
          </a:p>
          <a:p>
            <a:pPr marL="152396" indent="0">
              <a:buNone/>
            </a:pPr>
            <a:endParaRPr lang="en-US" dirty="0"/>
          </a:p>
        </p:txBody>
      </p:sp>
    </p:spTree>
    <p:extLst>
      <p:ext uri="{BB962C8B-B14F-4D97-AF65-F5344CB8AC3E}">
        <p14:creationId xmlns:p14="http://schemas.microsoft.com/office/powerpoint/2010/main" val="3588918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62033"/>
            <a:ext cx="8172800" cy="1213600"/>
          </a:xfrm>
        </p:spPr>
        <p:txBody>
          <a:bodyPr/>
          <a:lstStyle/>
          <a:p>
            <a:r>
              <a:rPr lang="en-US" sz="4000" b="1" dirty="0">
                <a:solidFill>
                  <a:schemeClr val="tx1"/>
                </a:solidFill>
                <a:latin typeface="Calibri" panose="020F0502020204030204" pitchFamily="34" charset="0"/>
                <a:cs typeface="Calibri" panose="020F0502020204030204" pitchFamily="34" charset="0"/>
              </a:rPr>
              <a:t>Allocation Spreadsheet – Part </a:t>
            </a:r>
            <a:r>
              <a:rPr lang="en-US" sz="4000" b="1" dirty="0" smtClean="0">
                <a:solidFill>
                  <a:schemeClr val="tx1"/>
                </a:solidFill>
                <a:latin typeface="Calibri" panose="020F0502020204030204" pitchFamily="34" charset="0"/>
                <a:cs typeface="Calibri" panose="020F0502020204030204" pitchFamily="34" charset="0"/>
              </a:rPr>
              <a:t>IV</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8728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433" y="466633"/>
            <a:ext cx="11045200" cy="1213600"/>
          </a:xfrm>
        </p:spPr>
        <p:txBody>
          <a:bodyPr/>
          <a:lstStyle/>
          <a:p>
            <a:pPr algn="ctr"/>
            <a:r>
              <a:rPr lang="en-US" sz="4000" b="1" dirty="0"/>
              <a:t>Allocation Spreadsheet Part IV</a:t>
            </a:r>
          </a:p>
        </p:txBody>
      </p:sp>
      <p:sp>
        <p:nvSpPr>
          <p:cNvPr id="2" name="Text Placeholder 1"/>
          <p:cNvSpPr>
            <a:spLocks noGrp="1"/>
          </p:cNvSpPr>
          <p:nvPr>
            <p:ph type="body" idx="1"/>
          </p:nvPr>
        </p:nvSpPr>
        <p:spPr>
          <a:xfrm>
            <a:off x="573433" y="1337333"/>
            <a:ext cx="11045200" cy="4484800"/>
          </a:xfrm>
        </p:spPr>
        <p:txBody>
          <a:bodyPr/>
          <a:lstStyle/>
          <a:p>
            <a:r>
              <a:rPr lang="en-US" sz="2000" dirty="0"/>
              <a:t>Part IV identifies benefit costs associated with any employee that serves both Scholarship and non-Scholarship students.  </a:t>
            </a:r>
          </a:p>
          <a:p>
            <a:r>
              <a:rPr lang="en-US" sz="2000" dirty="0"/>
              <a:t>This section uses the overall SSEEP percentage (Column 5) and applies that percentage to all benefits entered in Part III.</a:t>
            </a:r>
          </a:p>
          <a:p>
            <a:pPr marL="0" indent="0">
              <a:buNone/>
            </a:pPr>
            <a:r>
              <a:rPr lang="en-US" sz="2000" dirty="0"/>
              <a:t>Notes:</a:t>
            </a:r>
          </a:p>
          <a:p>
            <a:pPr marL="0" indent="0">
              <a:buNone/>
            </a:pPr>
            <a:r>
              <a:rPr lang="en-US" sz="2000" dirty="0"/>
              <a:t>The same instructions apply as in Part II with the exception of employees listed.  Employees listed in this section serve all students </a:t>
            </a:r>
            <a:r>
              <a:rPr lang="en-US" sz="2000" dirty="0" smtClean="0"/>
              <a:t>(</a:t>
            </a:r>
            <a:r>
              <a:rPr lang="en-US" sz="2000" dirty="0" smtClean="0"/>
              <a:t>LSP</a:t>
            </a:r>
            <a:r>
              <a:rPr lang="en-US" sz="2000" dirty="0" smtClean="0"/>
              <a:t> </a:t>
            </a:r>
            <a:r>
              <a:rPr lang="en-US" sz="2000" dirty="0"/>
              <a:t>&amp; </a:t>
            </a:r>
            <a:r>
              <a:rPr lang="en-US" sz="2000" dirty="0" smtClean="0"/>
              <a:t>Non-LSP) </a:t>
            </a:r>
            <a:r>
              <a:rPr lang="en-US" sz="2000" dirty="0"/>
              <a:t>and may include but are not limited to:</a:t>
            </a:r>
          </a:p>
          <a:p>
            <a:pPr marL="457200" indent="-457200">
              <a:buFont typeface="+mj-lt"/>
              <a:buAutoNum type="alphaLcParenR"/>
            </a:pPr>
            <a:r>
              <a:rPr lang="en-US" sz="2000" dirty="0"/>
              <a:t>Principals</a:t>
            </a:r>
          </a:p>
          <a:p>
            <a:pPr marL="457200" indent="-457200">
              <a:buFont typeface="+mj-lt"/>
              <a:buAutoNum type="alphaLcParenR"/>
            </a:pPr>
            <a:r>
              <a:rPr lang="en-US" sz="2000" dirty="0"/>
              <a:t>Guidance Counselors</a:t>
            </a:r>
          </a:p>
          <a:p>
            <a:pPr marL="457200" indent="-457200">
              <a:buFont typeface="+mj-lt"/>
              <a:buAutoNum type="alphaLcParenR"/>
            </a:pPr>
            <a:r>
              <a:rPr lang="en-US" sz="2000" dirty="0"/>
              <a:t>Secretaries</a:t>
            </a:r>
          </a:p>
          <a:p>
            <a:pPr marL="457200" indent="-457200">
              <a:buFont typeface="+mj-lt"/>
              <a:buAutoNum type="alphaLcParenR"/>
            </a:pPr>
            <a:r>
              <a:rPr lang="en-US" sz="2000" dirty="0"/>
              <a:t>Bookkeepers</a:t>
            </a:r>
          </a:p>
          <a:p>
            <a:pPr marL="457200" indent="-457200">
              <a:buFont typeface="+mj-lt"/>
              <a:buAutoNum type="alphaLcParenR"/>
            </a:pPr>
            <a:r>
              <a:rPr lang="en-US" sz="2000" dirty="0"/>
              <a:t>PE Instructors</a:t>
            </a:r>
          </a:p>
          <a:p>
            <a:pPr marL="457200" indent="-457200">
              <a:buFont typeface="+mj-lt"/>
              <a:buAutoNum type="alphaLcParenR"/>
            </a:pPr>
            <a:r>
              <a:rPr lang="en-US" sz="2000" dirty="0"/>
              <a:t>Art Instructors</a:t>
            </a:r>
          </a:p>
          <a:p>
            <a:pPr marL="152396" indent="0">
              <a:buNone/>
            </a:pPr>
            <a:endParaRPr lang="en-US" dirty="0"/>
          </a:p>
        </p:txBody>
      </p:sp>
    </p:spTree>
    <p:extLst>
      <p:ext uri="{BB962C8B-B14F-4D97-AF65-F5344CB8AC3E}">
        <p14:creationId xmlns:p14="http://schemas.microsoft.com/office/powerpoint/2010/main" val="3580224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panose="020B0604020202020204"/>
              </a:rPr>
              <a:t>Enrollment Records</a:t>
            </a:r>
            <a:endParaRPr lang="en-US" dirty="0"/>
          </a:p>
        </p:txBody>
      </p:sp>
      <p:sp>
        <p:nvSpPr>
          <p:cNvPr id="3" name="Text Placeholder 2"/>
          <p:cNvSpPr>
            <a:spLocks noGrp="1"/>
          </p:cNvSpPr>
          <p:nvPr>
            <p:ph type="body" idx="1"/>
          </p:nvPr>
        </p:nvSpPr>
        <p:spPr/>
        <p:txBody>
          <a:bodyPr/>
          <a:lstStyle/>
          <a:p>
            <a:pPr algn="just"/>
            <a:r>
              <a:rPr lang="en-US" sz="1800" dirty="0"/>
              <a:t>Payments of tuition are based on student enrollment</a:t>
            </a:r>
          </a:p>
          <a:p>
            <a:pPr algn="just"/>
            <a:r>
              <a:rPr lang="en-US" sz="1800" dirty="0"/>
              <a:t>Therefore, schools must maintain records in order to substantiate that the </a:t>
            </a:r>
            <a:r>
              <a:rPr lang="en-US" sz="1800" dirty="0" smtClean="0"/>
              <a:t>LSP </a:t>
            </a:r>
            <a:r>
              <a:rPr lang="en-US" sz="1800" dirty="0"/>
              <a:t>students were actually enrolled and present on each of the four count dates</a:t>
            </a:r>
          </a:p>
          <a:p>
            <a:pPr algn="just"/>
            <a:r>
              <a:rPr lang="en-US" sz="1800" dirty="0"/>
              <a:t>In order to do this, the following documents must be prepared and maintained by the school and available for audit annually:</a:t>
            </a:r>
          </a:p>
          <a:p>
            <a:pPr lvl="2" algn="just">
              <a:buFont typeface="Wingdings" panose="05000000000000000000" pitchFamily="2" charset="2"/>
              <a:buChar char="v"/>
            </a:pPr>
            <a:r>
              <a:rPr lang="en-US" sz="1800" dirty="0"/>
              <a:t>Application and enrollment forms for each </a:t>
            </a:r>
            <a:r>
              <a:rPr lang="en-US" sz="1800" dirty="0" smtClean="0"/>
              <a:t>LSP </a:t>
            </a:r>
            <a:r>
              <a:rPr lang="en-US" sz="1800" dirty="0"/>
              <a:t>student</a:t>
            </a:r>
          </a:p>
          <a:p>
            <a:pPr lvl="2" algn="just">
              <a:buFont typeface="Wingdings" panose="05000000000000000000" pitchFamily="2" charset="2"/>
              <a:buChar char="v"/>
            </a:pPr>
            <a:r>
              <a:rPr lang="en-US" sz="1800" dirty="0"/>
              <a:t>Daily attendance rosters (manual or electronic) inclusive of all </a:t>
            </a:r>
            <a:r>
              <a:rPr lang="en-US" sz="1800" dirty="0" smtClean="0"/>
              <a:t>LSP </a:t>
            </a:r>
            <a:r>
              <a:rPr lang="en-US" sz="1800" dirty="0"/>
              <a:t>students. </a:t>
            </a:r>
          </a:p>
          <a:p>
            <a:pPr lvl="2" algn="just">
              <a:buFont typeface="Wingdings" panose="05000000000000000000" pitchFamily="2" charset="2"/>
              <a:buChar char="v"/>
            </a:pPr>
            <a:r>
              <a:rPr lang="en-US" sz="1800" dirty="0"/>
              <a:t>Auditors will look for a pattern of attendance for a period of time before and after the count date to verify that each student is accurately included in a count.  Attendance data will be requested for the following period for each count date:  </a:t>
            </a:r>
          </a:p>
          <a:p>
            <a:pPr lvl="3" algn="just">
              <a:buFont typeface="Courier New" panose="02070309020205020404" pitchFamily="49" charset="0"/>
              <a:buChar char="o"/>
            </a:pPr>
            <a:r>
              <a:rPr lang="en-US" sz="1800" dirty="0"/>
              <a:t>September 2</a:t>
            </a:r>
            <a:r>
              <a:rPr lang="en-US" sz="1800" baseline="30000" dirty="0"/>
              <a:t>nd</a:t>
            </a:r>
            <a:r>
              <a:rPr lang="en-US" sz="1800" dirty="0"/>
              <a:t>  count date – August </a:t>
            </a:r>
            <a:r>
              <a:rPr lang="en-US" sz="1800" dirty="0" smtClean="0"/>
              <a:t>16</a:t>
            </a:r>
            <a:r>
              <a:rPr lang="en-US" sz="1800" baseline="30000" dirty="0" smtClean="0"/>
              <a:t>th</a:t>
            </a:r>
            <a:r>
              <a:rPr lang="en-US" sz="1800" dirty="0" smtClean="0"/>
              <a:t> </a:t>
            </a:r>
            <a:r>
              <a:rPr lang="en-US" sz="1800" dirty="0"/>
              <a:t>through September </a:t>
            </a:r>
            <a:r>
              <a:rPr lang="en-US" sz="1800" dirty="0" smtClean="0"/>
              <a:t>24</a:t>
            </a:r>
            <a:r>
              <a:rPr lang="en-US" sz="1800" baseline="30000" dirty="0" smtClean="0"/>
              <a:t>th</a:t>
            </a:r>
            <a:endParaRPr lang="en-US" sz="1800" dirty="0"/>
          </a:p>
          <a:p>
            <a:pPr lvl="3" algn="just">
              <a:buFont typeface="Courier New" panose="02070309020205020404" pitchFamily="49" charset="0"/>
              <a:buChar char="o"/>
            </a:pPr>
            <a:r>
              <a:rPr lang="en-US" sz="1800" dirty="0"/>
              <a:t>December </a:t>
            </a:r>
            <a:r>
              <a:rPr lang="en-US" sz="1800" dirty="0" smtClean="0"/>
              <a:t>1</a:t>
            </a:r>
            <a:r>
              <a:rPr lang="en-US" sz="1800" baseline="30000" dirty="0" smtClean="0"/>
              <a:t>st</a:t>
            </a:r>
            <a:r>
              <a:rPr lang="en-US" sz="1800" dirty="0" smtClean="0"/>
              <a:t> count </a:t>
            </a:r>
            <a:r>
              <a:rPr lang="en-US" sz="1800" dirty="0"/>
              <a:t>date – November </a:t>
            </a:r>
            <a:r>
              <a:rPr lang="en-US" sz="1800" dirty="0" smtClean="0"/>
              <a:t>15</a:t>
            </a:r>
            <a:r>
              <a:rPr lang="en-US" sz="1800" baseline="30000" dirty="0" smtClean="0"/>
              <a:t>th</a:t>
            </a:r>
            <a:r>
              <a:rPr lang="en-US" sz="1800" dirty="0" smtClean="0"/>
              <a:t> </a:t>
            </a:r>
            <a:r>
              <a:rPr lang="en-US" sz="1800" dirty="0"/>
              <a:t>through December </a:t>
            </a:r>
            <a:r>
              <a:rPr lang="en-US" sz="1800" dirty="0" smtClean="0"/>
              <a:t>17</a:t>
            </a:r>
            <a:r>
              <a:rPr lang="en-US" sz="1800" baseline="30000" dirty="0" smtClean="0"/>
              <a:t>th</a:t>
            </a:r>
            <a:endParaRPr lang="en-US" sz="1800" dirty="0"/>
          </a:p>
          <a:p>
            <a:pPr lvl="3" algn="just">
              <a:buFont typeface="Courier New" panose="02070309020205020404" pitchFamily="49" charset="0"/>
              <a:buChar char="o"/>
            </a:pPr>
            <a:r>
              <a:rPr lang="en-US" sz="1800" dirty="0"/>
              <a:t>February </a:t>
            </a:r>
            <a:r>
              <a:rPr lang="en-US" sz="1800" dirty="0" smtClean="0"/>
              <a:t>2</a:t>
            </a:r>
            <a:r>
              <a:rPr lang="en-US" sz="1800" baseline="30000" dirty="0" smtClean="0"/>
              <a:t>nd</a:t>
            </a:r>
            <a:r>
              <a:rPr lang="en-US" sz="1800" dirty="0" smtClean="0"/>
              <a:t> count </a:t>
            </a:r>
            <a:r>
              <a:rPr lang="en-US" sz="1800" dirty="0"/>
              <a:t>date – January </a:t>
            </a:r>
            <a:r>
              <a:rPr lang="en-US" sz="1800" dirty="0" smtClean="0"/>
              <a:t>17</a:t>
            </a:r>
            <a:r>
              <a:rPr lang="en-US" sz="1800" baseline="30000" dirty="0" smtClean="0"/>
              <a:t>th</a:t>
            </a:r>
            <a:r>
              <a:rPr lang="en-US" sz="1800" dirty="0" smtClean="0"/>
              <a:t> </a:t>
            </a:r>
            <a:r>
              <a:rPr lang="en-US" sz="1800" dirty="0"/>
              <a:t>through February </a:t>
            </a:r>
            <a:r>
              <a:rPr lang="en-US" sz="1800" dirty="0" smtClean="0"/>
              <a:t>18</a:t>
            </a:r>
            <a:r>
              <a:rPr lang="en-US" sz="1800" baseline="30000" dirty="0" smtClean="0"/>
              <a:t>th</a:t>
            </a:r>
            <a:endParaRPr lang="en-US" sz="1800" dirty="0"/>
          </a:p>
          <a:p>
            <a:endParaRPr lang="en-US" sz="1800" dirty="0"/>
          </a:p>
          <a:p>
            <a:endParaRPr lang="en-US" dirty="0"/>
          </a:p>
        </p:txBody>
      </p:sp>
    </p:spTree>
    <p:extLst>
      <p:ext uri="{BB962C8B-B14F-4D97-AF65-F5344CB8AC3E}">
        <p14:creationId xmlns:p14="http://schemas.microsoft.com/office/powerpoint/2010/main" val="3871282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panose="020B0604020202020204"/>
              </a:rPr>
              <a:t>Independent Financial Audit Procedures</a:t>
            </a:r>
            <a:endParaRPr lang="en-US" dirty="0"/>
          </a:p>
        </p:txBody>
      </p:sp>
      <p:sp>
        <p:nvSpPr>
          <p:cNvPr id="3" name="Text Placeholder 2"/>
          <p:cNvSpPr>
            <a:spLocks noGrp="1"/>
          </p:cNvSpPr>
          <p:nvPr>
            <p:ph type="body" idx="1"/>
          </p:nvPr>
        </p:nvSpPr>
        <p:spPr/>
        <p:txBody>
          <a:bodyPr/>
          <a:lstStyle/>
          <a:p>
            <a:pPr lvl="1"/>
            <a:r>
              <a:rPr lang="en-US" sz="3000" b="1" dirty="0"/>
              <a:t>The audit will include five separate tests:</a:t>
            </a:r>
          </a:p>
          <a:p>
            <a:pPr marL="911225" lvl="2" indent="-457200" algn="just">
              <a:buFont typeface="+mj-lt"/>
              <a:buAutoNum type="arabicParenR"/>
            </a:pPr>
            <a:r>
              <a:rPr lang="en-US" dirty="0"/>
              <a:t>Use of funds (BESE Bulletin 133 – Financial Practices) – </a:t>
            </a:r>
          </a:p>
          <a:p>
            <a:pPr marL="1709737" lvl="3" indent="-225425">
              <a:buFont typeface="+mj-lt"/>
              <a:buAutoNum type="alphaLcPeriod"/>
            </a:pPr>
            <a:r>
              <a:rPr lang="en-US" dirty="0"/>
              <a:t>Program funds are managed using </a:t>
            </a:r>
            <a:r>
              <a:rPr lang="en-US" b="1" dirty="0"/>
              <a:t>adequate accounting controls</a:t>
            </a:r>
          </a:p>
          <a:p>
            <a:pPr marL="1709737" lvl="3" indent="-225425">
              <a:buFont typeface="+mj-lt"/>
              <a:buAutoNum type="alphaLcPeriod"/>
            </a:pPr>
            <a:r>
              <a:rPr lang="en-US" dirty="0"/>
              <a:t>Program funds are spent only on </a:t>
            </a:r>
            <a:r>
              <a:rPr lang="en-US" b="1" dirty="0"/>
              <a:t>educational purposes</a:t>
            </a:r>
          </a:p>
          <a:p>
            <a:pPr marL="1709737" lvl="3" indent="-225425">
              <a:buFont typeface="+mj-lt"/>
              <a:buAutoNum type="alphaLcPeriod"/>
            </a:pPr>
            <a:r>
              <a:rPr lang="en-US" dirty="0"/>
              <a:t>Funds are not spent in a manner that is </a:t>
            </a:r>
            <a:r>
              <a:rPr lang="en-US" b="1" dirty="0"/>
              <a:t>grossly irresponsible</a:t>
            </a:r>
          </a:p>
          <a:p>
            <a:pPr marL="1709737" lvl="3" indent="-225425">
              <a:buFont typeface="+mj-lt"/>
              <a:buAutoNum type="alphaLcPeriod"/>
            </a:pPr>
            <a:r>
              <a:rPr lang="en-US" dirty="0"/>
              <a:t>Funds are not used for </a:t>
            </a:r>
            <a:r>
              <a:rPr lang="en-US" b="1" dirty="0"/>
              <a:t>gross individual enrichment</a:t>
            </a:r>
          </a:p>
          <a:p>
            <a:pPr marL="796925" lvl="2" indent="-342900" algn="just">
              <a:buFont typeface="+mj-lt"/>
              <a:buAutoNum type="arabicParenR"/>
            </a:pPr>
            <a:r>
              <a:rPr lang="en-US" dirty="0"/>
              <a:t>Tuition and Fees (BESE Bulletin 133 – Financial Practices)</a:t>
            </a:r>
          </a:p>
          <a:p>
            <a:pPr marL="796925" lvl="2" indent="-342900" algn="just">
              <a:buFont typeface="+mj-lt"/>
              <a:buAutoNum type="arabicParenR"/>
            </a:pPr>
            <a:r>
              <a:rPr lang="en-US" dirty="0"/>
              <a:t>Payment verification (Enrollment/Attendance Confirmation) (R.S. 17:4014(B)</a:t>
            </a:r>
          </a:p>
          <a:p>
            <a:pPr marL="796925" lvl="2" indent="-342900" algn="just">
              <a:buFont typeface="+mj-lt"/>
              <a:buAutoNum type="arabicParenR"/>
            </a:pPr>
            <a:r>
              <a:rPr lang="en-US" dirty="0"/>
              <a:t>Income Eligibility (R.S. 17: 4013(2)</a:t>
            </a:r>
          </a:p>
          <a:p>
            <a:pPr marL="796925" lvl="2" indent="-342900" algn="just">
              <a:buFont typeface="+mj-lt"/>
              <a:buAutoNum type="arabicParenR"/>
            </a:pPr>
            <a:r>
              <a:rPr lang="en-US" dirty="0"/>
              <a:t>Special Education Tuition (BESE Bulletin 133 – Financial Practices)</a:t>
            </a:r>
          </a:p>
          <a:p>
            <a:endParaRPr lang="en-US" dirty="0"/>
          </a:p>
        </p:txBody>
      </p:sp>
    </p:spTree>
    <p:extLst>
      <p:ext uri="{BB962C8B-B14F-4D97-AF65-F5344CB8AC3E}">
        <p14:creationId xmlns:p14="http://schemas.microsoft.com/office/powerpoint/2010/main" val="2345773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panose="020B0604020202020204"/>
              </a:rPr>
              <a:t>Test 1a): Use of Funds – Adequate Accounting Controls</a:t>
            </a:r>
            <a:endParaRPr lang="en-US" dirty="0"/>
          </a:p>
        </p:txBody>
      </p:sp>
      <p:sp>
        <p:nvSpPr>
          <p:cNvPr id="3" name="Text Placeholder 2"/>
          <p:cNvSpPr>
            <a:spLocks noGrp="1"/>
          </p:cNvSpPr>
          <p:nvPr>
            <p:ph type="body" idx="1"/>
          </p:nvPr>
        </p:nvSpPr>
        <p:spPr/>
        <p:txBody>
          <a:bodyPr/>
          <a:lstStyle/>
          <a:p>
            <a:r>
              <a:rPr lang="en-US" dirty="0"/>
              <a:t>A sample of program expenditures will be tested to verify that program funds were managed using adequate accounting controls. </a:t>
            </a:r>
          </a:p>
          <a:p>
            <a:pPr>
              <a:buNone/>
            </a:pPr>
            <a:endParaRPr lang="en-US" sz="2200" dirty="0"/>
          </a:p>
          <a:p>
            <a:pPr algn="just">
              <a:buNone/>
            </a:pPr>
            <a:r>
              <a:rPr lang="en-US" b="1" dirty="0"/>
              <a:t>Documentation Needed:</a:t>
            </a:r>
          </a:p>
          <a:p>
            <a:pPr algn="just"/>
            <a:r>
              <a:rPr lang="en-US" dirty="0"/>
              <a:t>Program expenditure report (check register or report generated from accounting system)</a:t>
            </a:r>
          </a:p>
          <a:p>
            <a:pPr algn="just"/>
            <a:r>
              <a:rPr lang="en-US" dirty="0"/>
              <a:t>Supporting documentation to substantiate the expenditure (original invoice, purchase order, contract, payroll documents, cancelled check and/or bank statement)</a:t>
            </a:r>
          </a:p>
          <a:p>
            <a:endParaRPr lang="en-US" dirty="0"/>
          </a:p>
        </p:txBody>
      </p:sp>
    </p:spTree>
    <p:extLst>
      <p:ext uri="{BB962C8B-B14F-4D97-AF65-F5344CB8AC3E}">
        <p14:creationId xmlns:p14="http://schemas.microsoft.com/office/powerpoint/2010/main" val="2560016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b="1" dirty="0"/>
              <a:t>Audit Procedures</a:t>
            </a:r>
            <a:endParaRPr lang="en-US" sz="4000" b="1" dirty="0">
              <a:latin typeface="Chalkduster" panose="020B0604020202020204" charset="0"/>
            </a:endParaRPr>
          </a:p>
        </p:txBody>
      </p:sp>
      <p:sp>
        <p:nvSpPr>
          <p:cNvPr id="2" name="Text Placeholder 1"/>
          <p:cNvSpPr>
            <a:spLocks noGrp="1"/>
          </p:cNvSpPr>
          <p:nvPr>
            <p:ph type="body" idx="1"/>
          </p:nvPr>
        </p:nvSpPr>
        <p:spPr/>
        <p:txBody>
          <a:bodyPr/>
          <a:lstStyle/>
          <a:p>
            <a:pPr algn="just"/>
            <a:r>
              <a:rPr lang="en-US" sz="2800" dirty="0" smtClean="0"/>
              <a:t>The </a:t>
            </a:r>
            <a:r>
              <a:rPr lang="en-US" sz="2800" dirty="0"/>
              <a:t>Allocation Spreadsheet was designed as a tool for each Scholarship school to demonstrate compliance to meet this goal</a:t>
            </a:r>
            <a:r>
              <a:rPr lang="en-US" sz="2800" dirty="0" smtClean="0"/>
              <a:t>.</a:t>
            </a:r>
          </a:p>
          <a:p>
            <a:pPr marL="152396" indent="0" algn="just">
              <a:buNone/>
            </a:pPr>
            <a:endParaRPr lang="en-US" sz="2800" dirty="0"/>
          </a:p>
          <a:p>
            <a:pPr algn="just"/>
            <a:r>
              <a:rPr lang="en-US" sz="2800" dirty="0"/>
              <a:t>The purpose of the Allocation Spreadsheet is to demonstrate the segregation of funds through an allocation of expenditures based on student population</a:t>
            </a:r>
            <a:r>
              <a:rPr lang="en-US" sz="2800" dirty="0" smtClean="0"/>
              <a:t>.</a:t>
            </a:r>
          </a:p>
          <a:p>
            <a:pPr marL="152396" indent="0" algn="just">
              <a:buNone/>
            </a:pPr>
            <a:endParaRPr lang="en-US" sz="2800" dirty="0"/>
          </a:p>
          <a:p>
            <a:pPr algn="just"/>
            <a:r>
              <a:rPr lang="en-US" sz="2800" dirty="0"/>
              <a:t>The allocation spreadsheet is completed and submitted to the audit firms to conduct expenditure testing in Spring </a:t>
            </a:r>
            <a:r>
              <a:rPr lang="en-US" sz="2800" dirty="0" smtClean="0"/>
              <a:t>2022.</a:t>
            </a:r>
            <a:endParaRPr lang="en-US" sz="2800" dirty="0"/>
          </a:p>
        </p:txBody>
      </p:sp>
    </p:spTree>
    <p:extLst>
      <p:ext uri="{BB962C8B-B14F-4D97-AF65-F5344CB8AC3E}">
        <p14:creationId xmlns:p14="http://schemas.microsoft.com/office/powerpoint/2010/main" val="3745179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panose="020B0604020202020204"/>
              </a:rPr>
              <a:t>Test 1b): Use of Funds – Educational Purposes</a:t>
            </a:r>
            <a:endParaRPr lang="en-US" dirty="0"/>
          </a:p>
        </p:txBody>
      </p:sp>
      <p:sp>
        <p:nvSpPr>
          <p:cNvPr id="3" name="Text Placeholder 2"/>
          <p:cNvSpPr>
            <a:spLocks noGrp="1"/>
          </p:cNvSpPr>
          <p:nvPr>
            <p:ph type="body" idx="1"/>
          </p:nvPr>
        </p:nvSpPr>
        <p:spPr/>
        <p:txBody>
          <a:bodyPr/>
          <a:lstStyle/>
          <a:p>
            <a:r>
              <a:rPr lang="en-US" dirty="0"/>
              <a:t>A sample of program expenditures will be tested to verify that program funds were spent only for educational purposes.</a:t>
            </a:r>
          </a:p>
          <a:p>
            <a:pPr>
              <a:buNone/>
            </a:pPr>
            <a:endParaRPr lang="en-US" sz="2200" dirty="0"/>
          </a:p>
          <a:p>
            <a:pPr>
              <a:buNone/>
            </a:pPr>
            <a:r>
              <a:rPr lang="en-US" b="1" dirty="0"/>
              <a:t>Documentation needed:</a:t>
            </a:r>
          </a:p>
          <a:p>
            <a:r>
              <a:rPr lang="en-US" dirty="0"/>
              <a:t>Educational Purposes Assurance Form (Collected &amp; Provided by Department)</a:t>
            </a:r>
          </a:p>
          <a:p>
            <a:r>
              <a:rPr lang="en-US" dirty="0"/>
              <a:t>Program expenditure report (check register or report generated from accounting system)</a:t>
            </a:r>
          </a:p>
          <a:p>
            <a:r>
              <a:rPr lang="en-US" dirty="0"/>
              <a:t>Salary schedule for the current school year (list of employees paid with LSP funds including title, job description, and salary and benefits)</a:t>
            </a:r>
          </a:p>
          <a:p>
            <a:endParaRPr lang="en-US" dirty="0"/>
          </a:p>
        </p:txBody>
      </p:sp>
    </p:spTree>
    <p:extLst>
      <p:ext uri="{BB962C8B-B14F-4D97-AF65-F5344CB8AC3E}">
        <p14:creationId xmlns:p14="http://schemas.microsoft.com/office/powerpoint/2010/main" val="3741923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panose="020B0604020202020204"/>
              </a:rPr>
              <a:t>Test 1c): Use of Funds – Gross Irresponsibility</a:t>
            </a:r>
            <a:endParaRPr lang="en-US" dirty="0"/>
          </a:p>
        </p:txBody>
      </p:sp>
      <p:sp>
        <p:nvSpPr>
          <p:cNvPr id="3" name="Text Placeholder 2"/>
          <p:cNvSpPr>
            <a:spLocks noGrp="1"/>
          </p:cNvSpPr>
          <p:nvPr>
            <p:ph type="body" idx="1"/>
          </p:nvPr>
        </p:nvSpPr>
        <p:spPr/>
        <p:txBody>
          <a:bodyPr/>
          <a:lstStyle/>
          <a:p>
            <a:pPr algn="just"/>
            <a:r>
              <a:rPr lang="en-US" sz="1800" dirty="0"/>
              <a:t>Two tests will be performed to identify if program funds were managed in a responsible manner:</a:t>
            </a:r>
          </a:p>
          <a:p>
            <a:pPr marL="911225" lvl="2" indent="-457200">
              <a:buFont typeface="+mj-lt"/>
              <a:buAutoNum type="arabicParenR"/>
            </a:pPr>
            <a:r>
              <a:rPr lang="en-US" sz="1800" dirty="0"/>
              <a:t>An assessment of the internal controls over program processes based on the internal control questionnaire collected by Department. This item will be handled by Department staff.</a:t>
            </a:r>
          </a:p>
          <a:p>
            <a:pPr marL="911225" lvl="2" indent="-457200">
              <a:buFont typeface="+mj-lt"/>
              <a:buAutoNum type="arabicParenR"/>
            </a:pPr>
            <a:r>
              <a:rPr lang="en-US" sz="1800" dirty="0"/>
              <a:t>Budget to actual comparison of program expenditures.</a:t>
            </a:r>
          </a:p>
          <a:p>
            <a:pPr algn="just">
              <a:buNone/>
            </a:pPr>
            <a:endParaRPr lang="en-US" sz="1800" dirty="0"/>
          </a:p>
          <a:p>
            <a:pPr algn="just">
              <a:buNone/>
            </a:pPr>
            <a:r>
              <a:rPr lang="en-US" sz="1800" b="1" dirty="0"/>
              <a:t>Documentation needed:</a:t>
            </a:r>
          </a:p>
          <a:p>
            <a:pPr algn="just"/>
            <a:r>
              <a:rPr lang="en-US" sz="1800" dirty="0"/>
              <a:t>Program budget and expenditures document (Provided by Department as reported by School)</a:t>
            </a:r>
          </a:p>
          <a:p>
            <a:pPr algn="just"/>
            <a:r>
              <a:rPr lang="en-US" sz="1800" dirty="0"/>
              <a:t>Initial and final number of enrolled scholarship students by grade (Provided by Department as reported by School)</a:t>
            </a:r>
          </a:p>
          <a:p>
            <a:pPr algn="just"/>
            <a:r>
              <a:rPr lang="en-US" sz="1800" dirty="0"/>
              <a:t>Approved Tuition and fees charged by grade (Provided by Department)</a:t>
            </a:r>
          </a:p>
          <a:p>
            <a:pPr algn="just"/>
            <a:r>
              <a:rPr lang="en-US" sz="1800" dirty="0" smtClean="0"/>
              <a:t>Explanations </a:t>
            </a:r>
            <a:r>
              <a:rPr lang="en-US" sz="1800" dirty="0"/>
              <a:t>for variances where the actual expenditures to budget are greater than 30%</a:t>
            </a:r>
          </a:p>
          <a:p>
            <a:endParaRPr lang="en-US" dirty="0"/>
          </a:p>
        </p:txBody>
      </p:sp>
    </p:spTree>
    <p:extLst>
      <p:ext uri="{BB962C8B-B14F-4D97-AF65-F5344CB8AC3E}">
        <p14:creationId xmlns:p14="http://schemas.microsoft.com/office/powerpoint/2010/main" val="1476792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panose="020B0604020202020204"/>
              </a:rPr>
              <a:t>Test 1d): Use of Funds – Individual Enrichment</a:t>
            </a:r>
            <a:endParaRPr lang="en-US" dirty="0"/>
          </a:p>
        </p:txBody>
      </p:sp>
      <p:sp>
        <p:nvSpPr>
          <p:cNvPr id="3" name="Text Placeholder 2"/>
          <p:cNvSpPr>
            <a:spLocks noGrp="1"/>
          </p:cNvSpPr>
          <p:nvPr>
            <p:ph type="body" idx="1"/>
          </p:nvPr>
        </p:nvSpPr>
        <p:spPr/>
        <p:txBody>
          <a:bodyPr/>
          <a:lstStyle/>
          <a:p>
            <a:pPr algn="just"/>
            <a:r>
              <a:rPr lang="en-US" dirty="0"/>
              <a:t>A review of program expenditures will be performed to identify any expenditures indicative of individual enrichment.</a:t>
            </a:r>
          </a:p>
          <a:p>
            <a:pPr algn="just">
              <a:buNone/>
            </a:pPr>
            <a:r>
              <a:rPr lang="en-US" b="1" dirty="0" smtClean="0"/>
              <a:t>Documentation </a:t>
            </a:r>
            <a:r>
              <a:rPr lang="en-US" b="1" dirty="0"/>
              <a:t>needed:</a:t>
            </a:r>
          </a:p>
          <a:p>
            <a:pPr algn="just"/>
            <a:r>
              <a:rPr lang="en-US" dirty="0"/>
              <a:t>Individual Enrichment Assurance Form (Collected and Provided by Department)</a:t>
            </a:r>
          </a:p>
          <a:p>
            <a:pPr algn="just"/>
            <a:r>
              <a:rPr lang="en-US" dirty="0"/>
              <a:t>Program expenditure report (check register or report generated from accounting system)</a:t>
            </a:r>
          </a:p>
          <a:p>
            <a:pPr algn="just"/>
            <a:r>
              <a:rPr lang="en-US" dirty="0"/>
              <a:t>Salary schedule for the current school year (list of employees paid with LSP funds including title, job description, and salary and benefits)</a:t>
            </a:r>
          </a:p>
          <a:p>
            <a:pPr algn="just"/>
            <a:r>
              <a:rPr lang="en-US" dirty="0"/>
              <a:t>Explanation for all salaries and benefits where the total expenditures for any key personnel increased by 15% </a:t>
            </a:r>
          </a:p>
          <a:p>
            <a:endParaRPr lang="en-US" dirty="0"/>
          </a:p>
        </p:txBody>
      </p:sp>
    </p:spTree>
    <p:extLst>
      <p:ext uri="{BB962C8B-B14F-4D97-AF65-F5344CB8AC3E}">
        <p14:creationId xmlns:p14="http://schemas.microsoft.com/office/powerpoint/2010/main" val="3711656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panose="020B0604020202020204"/>
              </a:rPr>
              <a:t>Test 2: Tuition &amp; Fee Accuracy</a:t>
            </a:r>
            <a:endParaRPr lang="en-US" dirty="0"/>
          </a:p>
        </p:txBody>
      </p:sp>
      <p:sp>
        <p:nvSpPr>
          <p:cNvPr id="3" name="Text Placeholder 2"/>
          <p:cNvSpPr>
            <a:spLocks noGrp="1"/>
          </p:cNvSpPr>
          <p:nvPr>
            <p:ph type="body" idx="1"/>
          </p:nvPr>
        </p:nvSpPr>
        <p:spPr/>
        <p:txBody>
          <a:bodyPr/>
          <a:lstStyle/>
          <a:p>
            <a:pPr algn="just"/>
            <a:r>
              <a:rPr lang="en-US" sz="1800" dirty="0"/>
              <a:t>The tuition and fees charged for a sample of non-scholarship students will be reviewed to verify that the tuition and fee amount charged to paying students is not less than the amount charged to students participating in the Scholarship Program.</a:t>
            </a:r>
          </a:p>
          <a:p>
            <a:pPr lvl="2">
              <a:buNone/>
            </a:pPr>
            <a:r>
              <a:rPr lang="en-US" sz="1800" dirty="0" smtClean="0"/>
              <a:t>NOTE</a:t>
            </a:r>
            <a:r>
              <a:rPr lang="en-US" sz="1800" dirty="0"/>
              <a:t>:  This portion of the audit will take place soon after the 1</a:t>
            </a:r>
            <a:r>
              <a:rPr lang="en-US" sz="1800" baseline="30000" dirty="0"/>
              <a:t>st</a:t>
            </a:r>
            <a:r>
              <a:rPr lang="en-US" sz="1800" dirty="0"/>
              <a:t> quarter payment is released in Fall </a:t>
            </a:r>
            <a:r>
              <a:rPr lang="en-US" sz="1800" dirty="0" smtClean="0"/>
              <a:t>2021.</a:t>
            </a:r>
            <a:endParaRPr lang="en-US" sz="1800" dirty="0"/>
          </a:p>
          <a:p>
            <a:pPr algn="just">
              <a:buNone/>
            </a:pPr>
            <a:r>
              <a:rPr lang="en-US" sz="1800" b="1" dirty="0"/>
              <a:t>Documentation needed:</a:t>
            </a:r>
          </a:p>
          <a:p>
            <a:pPr algn="just"/>
            <a:r>
              <a:rPr lang="en-US" sz="1800" dirty="0"/>
              <a:t>Tuition and fee schedule for all students (Provided by the Department)</a:t>
            </a:r>
          </a:p>
          <a:p>
            <a:pPr algn="just"/>
            <a:r>
              <a:rPr lang="en-US" sz="1800" dirty="0"/>
              <a:t>Policies and Procedures if awarding scholarship/financial assistance to non-scholarship students (if applicable)</a:t>
            </a:r>
          </a:p>
          <a:p>
            <a:pPr algn="just"/>
            <a:r>
              <a:rPr lang="en-US" sz="1800" dirty="0"/>
              <a:t>Discounts should be clearly noted in the school’s policies and procedures</a:t>
            </a:r>
          </a:p>
          <a:p>
            <a:pPr algn="just"/>
            <a:r>
              <a:rPr lang="en-US" sz="1800" dirty="0"/>
              <a:t>Award letters for paying students awarded a scholarship from the school</a:t>
            </a:r>
          </a:p>
          <a:p>
            <a:pPr algn="just"/>
            <a:r>
              <a:rPr lang="en-US" sz="1800" dirty="0"/>
              <a:t>Appropriate accounting records to indicate tuition was assessed and appropriate credit was applied upon receipt of a </a:t>
            </a:r>
            <a:r>
              <a:rPr lang="en-US" sz="1800" dirty="0" smtClean="0"/>
              <a:t>scholarship</a:t>
            </a:r>
          </a:p>
          <a:p>
            <a:pPr algn="just"/>
            <a:r>
              <a:rPr lang="en-US" sz="1800" dirty="0" smtClean="0"/>
              <a:t>Proof of payment for each selected student</a:t>
            </a:r>
          </a:p>
          <a:p>
            <a:pPr algn="just"/>
            <a:endParaRPr lang="en-US" sz="1800" dirty="0"/>
          </a:p>
          <a:p>
            <a:endParaRPr lang="en-US" dirty="0"/>
          </a:p>
        </p:txBody>
      </p:sp>
    </p:spTree>
    <p:extLst>
      <p:ext uri="{BB962C8B-B14F-4D97-AF65-F5344CB8AC3E}">
        <p14:creationId xmlns:p14="http://schemas.microsoft.com/office/powerpoint/2010/main" val="2912151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panose="020B0604020202020204"/>
              </a:rPr>
              <a:t>Test 3: Payment Accuracy</a:t>
            </a:r>
            <a:endParaRPr lang="en-US" dirty="0"/>
          </a:p>
        </p:txBody>
      </p:sp>
      <p:sp>
        <p:nvSpPr>
          <p:cNvPr id="3" name="Text Placeholder 2"/>
          <p:cNvSpPr>
            <a:spLocks noGrp="1"/>
          </p:cNvSpPr>
          <p:nvPr>
            <p:ph type="body" idx="1"/>
          </p:nvPr>
        </p:nvSpPr>
        <p:spPr/>
        <p:txBody>
          <a:bodyPr/>
          <a:lstStyle/>
          <a:p>
            <a:r>
              <a:rPr lang="en-US" sz="2000" dirty="0"/>
              <a:t>In order to determine that payments are accurate, enrollment and attendance documentation for a sample of new students identified as participating in the program will be reviewed.</a:t>
            </a:r>
          </a:p>
          <a:p>
            <a:pPr>
              <a:buNone/>
            </a:pPr>
            <a:endParaRPr lang="en-US" sz="2000" dirty="0"/>
          </a:p>
          <a:p>
            <a:pPr algn="just">
              <a:buNone/>
            </a:pPr>
            <a:r>
              <a:rPr lang="en-US" sz="2000" b="1" dirty="0"/>
              <a:t>Documentation needed:</a:t>
            </a:r>
          </a:p>
          <a:p>
            <a:r>
              <a:rPr lang="en-US" sz="2000" dirty="0"/>
              <a:t>Application and enrollment documentation for scholarship students</a:t>
            </a:r>
          </a:p>
          <a:p>
            <a:pPr algn="just"/>
            <a:r>
              <a:rPr lang="en-US" sz="2000" dirty="0"/>
              <a:t>Daily attendance roster (manual or electronic)  </a:t>
            </a:r>
          </a:p>
          <a:p>
            <a:pPr marL="0" indent="0" algn="just">
              <a:buNone/>
            </a:pPr>
            <a:endParaRPr lang="en-US" sz="2000" dirty="0"/>
          </a:p>
          <a:p>
            <a:pPr lvl="1" algn="just">
              <a:buFont typeface="Wingdings" panose="05000000000000000000" pitchFamily="2" charset="2"/>
              <a:buChar char="v"/>
            </a:pPr>
            <a:r>
              <a:rPr lang="en-US" sz="2000" dirty="0"/>
              <a:t>Attendance data will be requested through the following period for each count date:  </a:t>
            </a:r>
          </a:p>
          <a:p>
            <a:pPr lvl="3" algn="just">
              <a:buFont typeface="Courier New" panose="02070309020205020404" pitchFamily="49" charset="0"/>
              <a:buChar char="o"/>
            </a:pPr>
            <a:r>
              <a:rPr lang="en-US" sz="2000" dirty="0"/>
              <a:t>September 2</a:t>
            </a:r>
            <a:r>
              <a:rPr lang="en-US" sz="2000" baseline="30000" dirty="0"/>
              <a:t>nd</a:t>
            </a:r>
            <a:r>
              <a:rPr lang="en-US" sz="2000" dirty="0"/>
              <a:t> count date – August </a:t>
            </a:r>
            <a:r>
              <a:rPr lang="en-US" sz="2000" dirty="0" smtClean="0"/>
              <a:t>16</a:t>
            </a:r>
            <a:r>
              <a:rPr lang="en-US" sz="2000" baseline="30000" dirty="0" smtClean="0"/>
              <a:t>th</a:t>
            </a:r>
            <a:r>
              <a:rPr lang="en-US" sz="2000" dirty="0" smtClean="0"/>
              <a:t> </a:t>
            </a:r>
            <a:r>
              <a:rPr lang="en-US" sz="2000" dirty="0"/>
              <a:t>through September </a:t>
            </a:r>
            <a:r>
              <a:rPr lang="en-US" sz="2000" dirty="0" smtClean="0"/>
              <a:t>24</a:t>
            </a:r>
            <a:r>
              <a:rPr lang="en-US" sz="2000" baseline="30000" dirty="0" smtClean="0"/>
              <a:t>th</a:t>
            </a:r>
            <a:r>
              <a:rPr lang="en-US" sz="2000" dirty="0" smtClean="0"/>
              <a:t>   </a:t>
            </a:r>
            <a:endParaRPr lang="en-US" sz="2000" dirty="0"/>
          </a:p>
          <a:p>
            <a:pPr lvl="3" algn="just">
              <a:buFont typeface="Courier New" panose="02070309020205020404" pitchFamily="49" charset="0"/>
              <a:buChar char="o"/>
            </a:pPr>
            <a:r>
              <a:rPr lang="en-US" sz="2000" dirty="0"/>
              <a:t>December </a:t>
            </a:r>
            <a:r>
              <a:rPr lang="en-US" sz="2000" dirty="0" smtClean="0"/>
              <a:t>1</a:t>
            </a:r>
            <a:r>
              <a:rPr lang="en-US" sz="2000" baseline="30000" dirty="0" smtClean="0"/>
              <a:t>st</a:t>
            </a:r>
            <a:r>
              <a:rPr lang="en-US" sz="2000" dirty="0" smtClean="0"/>
              <a:t>  </a:t>
            </a:r>
            <a:r>
              <a:rPr lang="en-US" sz="2000" dirty="0"/>
              <a:t>count date – November </a:t>
            </a:r>
            <a:r>
              <a:rPr lang="en-US" sz="2000" dirty="0" smtClean="0"/>
              <a:t>15</a:t>
            </a:r>
            <a:r>
              <a:rPr lang="en-US" sz="2000" baseline="30000" dirty="0" smtClean="0"/>
              <a:t>th</a:t>
            </a:r>
            <a:r>
              <a:rPr lang="en-US" sz="2000" dirty="0" smtClean="0"/>
              <a:t> </a:t>
            </a:r>
            <a:r>
              <a:rPr lang="en-US" sz="2000" dirty="0"/>
              <a:t>through December </a:t>
            </a:r>
            <a:r>
              <a:rPr lang="en-US" sz="2000" dirty="0" smtClean="0"/>
              <a:t>17</a:t>
            </a:r>
            <a:r>
              <a:rPr lang="en-US" sz="2000" baseline="30000" dirty="0" smtClean="0"/>
              <a:t>th</a:t>
            </a:r>
            <a:endParaRPr lang="en-US" sz="2000" dirty="0"/>
          </a:p>
          <a:p>
            <a:pPr lvl="3" algn="just">
              <a:buFont typeface="Courier New" panose="02070309020205020404" pitchFamily="49" charset="0"/>
              <a:buChar char="o"/>
            </a:pPr>
            <a:r>
              <a:rPr lang="en-US" sz="2000" dirty="0"/>
              <a:t>February </a:t>
            </a:r>
            <a:r>
              <a:rPr lang="en-US" sz="2000" dirty="0" smtClean="0"/>
              <a:t>2</a:t>
            </a:r>
            <a:r>
              <a:rPr lang="en-US" sz="2000" baseline="30000" dirty="0" smtClean="0"/>
              <a:t>nd</a:t>
            </a:r>
            <a:r>
              <a:rPr lang="en-US" sz="2000" dirty="0" smtClean="0"/>
              <a:t> </a:t>
            </a:r>
            <a:r>
              <a:rPr lang="en-US" sz="2000" dirty="0"/>
              <a:t>count date – January </a:t>
            </a:r>
            <a:r>
              <a:rPr lang="en-US" sz="2000" dirty="0" smtClean="0"/>
              <a:t>17</a:t>
            </a:r>
            <a:r>
              <a:rPr lang="en-US" sz="2000" baseline="30000" dirty="0" smtClean="0"/>
              <a:t>th</a:t>
            </a:r>
            <a:r>
              <a:rPr lang="en-US" sz="2000" dirty="0" smtClean="0"/>
              <a:t>  </a:t>
            </a:r>
            <a:r>
              <a:rPr lang="en-US" sz="2000" dirty="0"/>
              <a:t>through February </a:t>
            </a:r>
            <a:r>
              <a:rPr lang="en-US" sz="2000" dirty="0" smtClean="0"/>
              <a:t>18</a:t>
            </a:r>
            <a:r>
              <a:rPr lang="en-US" sz="2000" baseline="30000" dirty="0" smtClean="0"/>
              <a:t>th</a:t>
            </a:r>
            <a:r>
              <a:rPr lang="en-US" sz="2000" dirty="0" smtClean="0"/>
              <a:t> </a:t>
            </a:r>
            <a:endParaRPr lang="en-US" sz="2000" dirty="0"/>
          </a:p>
          <a:p>
            <a:endParaRPr lang="en-US" dirty="0"/>
          </a:p>
        </p:txBody>
      </p:sp>
    </p:spTree>
    <p:extLst>
      <p:ext uri="{BB962C8B-B14F-4D97-AF65-F5344CB8AC3E}">
        <p14:creationId xmlns:p14="http://schemas.microsoft.com/office/powerpoint/2010/main" val="2993877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panose="020B0604020202020204"/>
              </a:rPr>
              <a:t>Test 4: Income Eligibility</a:t>
            </a:r>
            <a:endParaRPr lang="en-US" dirty="0"/>
          </a:p>
        </p:txBody>
      </p:sp>
      <p:sp>
        <p:nvSpPr>
          <p:cNvPr id="3" name="Text Placeholder 2"/>
          <p:cNvSpPr>
            <a:spLocks noGrp="1"/>
          </p:cNvSpPr>
          <p:nvPr>
            <p:ph type="body" idx="1"/>
          </p:nvPr>
        </p:nvSpPr>
        <p:spPr/>
        <p:txBody>
          <a:bodyPr/>
          <a:lstStyle/>
          <a:p>
            <a:r>
              <a:rPr lang="en-US" dirty="0"/>
              <a:t>Income eligibility documentation as collected in the registration process, for a sample of new students identified as participating in the program will be reviewed to:</a:t>
            </a:r>
          </a:p>
          <a:p>
            <a:pPr marL="909638" lvl="2" indent="-457200" algn="just">
              <a:buAutoNum type="arabicParenR"/>
            </a:pPr>
            <a:r>
              <a:rPr lang="en-US" sz="2000" dirty="0"/>
              <a:t>Verify that required and acceptable income verification documentation is on file for each new student contained in the sample, and</a:t>
            </a:r>
          </a:p>
          <a:p>
            <a:pPr marL="909638" lvl="2" indent="-457200">
              <a:buAutoNum type="arabicParenR"/>
            </a:pPr>
            <a:r>
              <a:rPr lang="en-US" sz="2000" dirty="0"/>
              <a:t>That these students meet the income eligibility requirements.</a:t>
            </a:r>
          </a:p>
          <a:p>
            <a:pPr>
              <a:buNone/>
            </a:pPr>
            <a:endParaRPr lang="en-US" dirty="0"/>
          </a:p>
          <a:p>
            <a:pPr>
              <a:buNone/>
            </a:pPr>
            <a:r>
              <a:rPr lang="en-US" b="1" dirty="0"/>
              <a:t>Documentation needed:</a:t>
            </a:r>
          </a:p>
          <a:p>
            <a:r>
              <a:rPr lang="en-US" dirty="0"/>
              <a:t>Acceptable income verification documentation for each new participating student </a:t>
            </a:r>
            <a:r>
              <a:rPr lang="en-US" dirty="0" smtClean="0"/>
              <a:t>selected for testing</a:t>
            </a:r>
            <a:endParaRPr lang="en-US" dirty="0"/>
          </a:p>
          <a:p>
            <a:pPr marL="152396" indent="0">
              <a:buNone/>
            </a:pPr>
            <a:endParaRPr lang="en-US" dirty="0"/>
          </a:p>
        </p:txBody>
      </p:sp>
    </p:spTree>
    <p:extLst>
      <p:ext uri="{BB962C8B-B14F-4D97-AF65-F5344CB8AC3E}">
        <p14:creationId xmlns:p14="http://schemas.microsoft.com/office/powerpoint/2010/main" val="4268197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panose="020B0604020202020204"/>
              </a:rPr>
              <a:t>Income Eligibility</a:t>
            </a:r>
            <a:endParaRPr lang="en-US" dirty="0"/>
          </a:p>
        </p:txBody>
      </p:sp>
      <p:sp>
        <p:nvSpPr>
          <p:cNvPr id="3" name="Text Placeholder 2"/>
          <p:cNvSpPr>
            <a:spLocks noGrp="1"/>
          </p:cNvSpPr>
          <p:nvPr>
            <p:ph type="body" idx="1"/>
          </p:nvPr>
        </p:nvSpPr>
        <p:spPr/>
        <p:txBody>
          <a:bodyPr/>
          <a:lstStyle/>
          <a:p>
            <a:r>
              <a:rPr lang="en-US" sz="1800" dirty="0"/>
              <a:t>Family income cannot be greater than 250% of the current federal poverty guidelines as outlined in the chart below.</a:t>
            </a:r>
          </a:p>
          <a:p>
            <a:pPr marL="152396" indent="0">
              <a:buNone/>
            </a:pPr>
            <a:endParaRPr lang="en-US" dirty="0" smtClean="0"/>
          </a:p>
          <a:p>
            <a:pPr marL="152396" indent="0">
              <a:buNone/>
            </a:pPr>
            <a:endParaRPr lang="en-US" dirty="0"/>
          </a:p>
          <a:p>
            <a:pPr marL="152396" indent="0">
              <a:buNone/>
            </a:pPr>
            <a:endParaRPr lang="en-US" dirty="0" smtClean="0"/>
          </a:p>
          <a:p>
            <a:pPr marL="152396" indent="0">
              <a:buNone/>
            </a:pPr>
            <a:endParaRPr lang="en-US" dirty="0"/>
          </a:p>
          <a:p>
            <a:pPr marL="152396" indent="0">
              <a:buNone/>
            </a:pPr>
            <a:endParaRPr lang="en-US" dirty="0" smtClean="0"/>
          </a:p>
          <a:p>
            <a:pPr marL="152396" indent="0">
              <a:buNone/>
            </a:pPr>
            <a:r>
              <a:rPr lang="en-US" sz="1600" dirty="0" smtClean="0"/>
              <a:t>If a student participates in any one of these federal assistance programs, income requirements for the scholarship program is met and one of the following forms of documentation is required:</a:t>
            </a:r>
          </a:p>
          <a:p>
            <a:pPr lvl="1">
              <a:buFont typeface="Arial" panose="020B0604020202020204" pitchFamily="34" charset="0"/>
              <a:buChar char="•"/>
            </a:pPr>
            <a:r>
              <a:rPr lang="en-US" sz="1600" dirty="0" smtClean="0"/>
              <a:t>Louisiana Purchase Card</a:t>
            </a:r>
          </a:p>
          <a:p>
            <a:pPr lvl="1">
              <a:buFont typeface="Arial" panose="020B0604020202020204" pitchFamily="34" charset="0"/>
              <a:buChar char="•"/>
            </a:pPr>
            <a:r>
              <a:rPr lang="en-US" sz="1600" dirty="0" smtClean="0"/>
              <a:t>SNAP Benefits</a:t>
            </a:r>
          </a:p>
          <a:p>
            <a:pPr lvl="1">
              <a:buFont typeface="Arial" panose="020B0604020202020204" pitchFamily="34" charset="0"/>
              <a:buChar char="•"/>
            </a:pPr>
            <a:r>
              <a:rPr lang="en-US" sz="1600" dirty="0" smtClean="0"/>
              <a:t>Social Security Benefits</a:t>
            </a:r>
            <a:endParaRPr lang="en-US" sz="1600" dirty="0"/>
          </a:p>
          <a:p>
            <a:pPr marL="152396" indent="0">
              <a:buNone/>
            </a:pPr>
            <a:endParaRPr lang="en-US" sz="1600" dirty="0"/>
          </a:p>
        </p:txBody>
      </p:sp>
      <p:pic>
        <p:nvPicPr>
          <p:cNvPr id="4" name="Picture 3"/>
          <p:cNvPicPr>
            <a:picLocks noChangeAspect="1"/>
          </p:cNvPicPr>
          <p:nvPr/>
        </p:nvPicPr>
        <p:blipFill>
          <a:blip r:embed="rId2"/>
          <a:stretch>
            <a:fillRect/>
          </a:stretch>
        </p:blipFill>
        <p:spPr>
          <a:xfrm>
            <a:off x="1994295" y="2534194"/>
            <a:ext cx="8203475" cy="1985555"/>
          </a:xfrm>
          <a:prstGeom prst="rect">
            <a:avLst/>
          </a:prstGeom>
        </p:spPr>
      </p:pic>
    </p:spTree>
    <p:extLst>
      <p:ext uri="{BB962C8B-B14F-4D97-AF65-F5344CB8AC3E}">
        <p14:creationId xmlns:p14="http://schemas.microsoft.com/office/powerpoint/2010/main" val="1388161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panose="020B0604020202020204"/>
              </a:rPr>
              <a:t>Income Eligibility</a:t>
            </a:r>
            <a:endParaRPr lang="en-US" dirty="0"/>
          </a:p>
        </p:txBody>
      </p:sp>
      <p:sp>
        <p:nvSpPr>
          <p:cNvPr id="3" name="Text Placeholder 2"/>
          <p:cNvSpPr>
            <a:spLocks noGrp="1"/>
          </p:cNvSpPr>
          <p:nvPr>
            <p:ph type="body" idx="1"/>
          </p:nvPr>
        </p:nvSpPr>
        <p:spPr/>
        <p:txBody>
          <a:bodyPr/>
          <a:lstStyle/>
          <a:p>
            <a:pPr algn="just"/>
            <a:r>
              <a:rPr lang="en-US" dirty="0"/>
              <a:t>If a student does not participate in a federal assistance program, one of the following documents is required:</a:t>
            </a:r>
          </a:p>
          <a:p>
            <a:pPr lvl="1" algn="just">
              <a:buFont typeface="Wingdings" panose="05000000000000000000" pitchFamily="2" charset="2"/>
              <a:buChar char="v"/>
            </a:pPr>
            <a:r>
              <a:rPr lang="en-US" dirty="0"/>
              <a:t>Federal Tax Return for the </a:t>
            </a:r>
            <a:r>
              <a:rPr lang="en-US" dirty="0" smtClean="0"/>
              <a:t>2020 </a:t>
            </a:r>
            <a:r>
              <a:rPr lang="en-US" dirty="0"/>
              <a:t>Calendar Year</a:t>
            </a:r>
          </a:p>
          <a:p>
            <a:pPr lvl="1" algn="just">
              <a:buFont typeface="Wingdings" panose="05000000000000000000" pitchFamily="2" charset="2"/>
              <a:buChar char="v"/>
            </a:pPr>
            <a:r>
              <a:rPr lang="en-US" dirty="0"/>
              <a:t>Unemployment Compensation Statement for the Period Ending on December 31, </a:t>
            </a:r>
            <a:r>
              <a:rPr lang="en-US" dirty="0" smtClean="0"/>
              <a:t>2020</a:t>
            </a:r>
            <a:endParaRPr lang="en-US" dirty="0"/>
          </a:p>
          <a:p>
            <a:pPr lvl="1" algn="just">
              <a:buFont typeface="Wingdings" panose="05000000000000000000" pitchFamily="2" charset="2"/>
              <a:buChar char="v"/>
            </a:pPr>
            <a:r>
              <a:rPr lang="en-US" dirty="0"/>
              <a:t>Alimony as shown in Court Decree or Agreement</a:t>
            </a:r>
          </a:p>
          <a:p>
            <a:pPr lvl="1" algn="just">
              <a:buFont typeface="Wingdings" panose="05000000000000000000" pitchFamily="2" charset="2"/>
              <a:buChar char="v"/>
            </a:pPr>
            <a:r>
              <a:rPr lang="en-US" dirty="0"/>
              <a:t>Social Security Benefits Statement for the Period Ending on December 31, </a:t>
            </a:r>
            <a:r>
              <a:rPr lang="en-US" dirty="0" smtClean="0"/>
              <a:t>2020</a:t>
            </a:r>
            <a:endParaRPr lang="en-US" dirty="0"/>
          </a:p>
          <a:p>
            <a:pPr lvl="1" algn="just">
              <a:buFont typeface="Wingdings" panose="05000000000000000000" pitchFamily="2" charset="2"/>
              <a:buChar char="v"/>
            </a:pPr>
            <a:r>
              <a:rPr lang="en-US" dirty="0"/>
              <a:t>Pension Statement for the Period Ending on December 31, </a:t>
            </a:r>
            <a:r>
              <a:rPr lang="en-US" dirty="0" smtClean="0"/>
              <a:t>2020</a:t>
            </a:r>
            <a:endParaRPr lang="en-US" dirty="0"/>
          </a:p>
          <a:p>
            <a:pPr lvl="1" algn="just">
              <a:buFont typeface="Wingdings" panose="05000000000000000000" pitchFamily="2" charset="2"/>
              <a:buChar char="v"/>
            </a:pPr>
            <a:r>
              <a:rPr lang="en-US" dirty="0"/>
              <a:t>DCFS placement form, in the case of foster children</a:t>
            </a:r>
          </a:p>
          <a:p>
            <a:endParaRPr lang="en-US" dirty="0"/>
          </a:p>
        </p:txBody>
      </p:sp>
    </p:spTree>
    <p:extLst>
      <p:ext uri="{BB962C8B-B14F-4D97-AF65-F5344CB8AC3E}">
        <p14:creationId xmlns:p14="http://schemas.microsoft.com/office/powerpoint/2010/main" val="3637666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panose="020B0604020202020204"/>
              </a:rPr>
              <a:t>Test 5: Special Education Tuition</a:t>
            </a:r>
            <a:endParaRPr lang="en-US" dirty="0"/>
          </a:p>
        </p:txBody>
      </p:sp>
      <p:sp>
        <p:nvSpPr>
          <p:cNvPr id="3" name="Text Placeholder 2"/>
          <p:cNvSpPr>
            <a:spLocks noGrp="1"/>
          </p:cNvSpPr>
          <p:nvPr>
            <p:ph type="body" idx="1"/>
          </p:nvPr>
        </p:nvSpPr>
        <p:spPr/>
        <p:txBody>
          <a:bodyPr/>
          <a:lstStyle/>
          <a:p>
            <a:pPr algn="just"/>
            <a:r>
              <a:rPr lang="en-US" sz="1800" dirty="0"/>
              <a:t>A sample of eligible special education students will be selected to verify that the school is providing services to those students for which tuition was charged.</a:t>
            </a:r>
          </a:p>
          <a:p>
            <a:pPr algn="just">
              <a:buNone/>
            </a:pPr>
            <a:endParaRPr lang="en-US" sz="1800" dirty="0"/>
          </a:p>
          <a:p>
            <a:pPr algn="just">
              <a:buNone/>
            </a:pPr>
            <a:r>
              <a:rPr lang="en-US" sz="1800" b="1" dirty="0"/>
              <a:t>Documentation needed:</a:t>
            </a:r>
          </a:p>
          <a:p>
            <a:pPr algn="just"/>
            <a:r>
              <a:rPr lang="en-US" sz="1800" dirty="0"/>
              <a:t>List of students for which special education tuition is being paid</a:t>
            </a:r>
          </a:p>
          <a:p>
            <a:r>
              <a:rPr lang="en-US" sz="1800" dirty="0"/>
              <a:t>Application and enrollment documentation  for each participating student receiving special education services</a:t>
            </a:r>
          </a:p>
          <a:p>
            <a:pPr algn="just"/>
            <a:r>
              <a:rPr lang="en-US" sz="1800" dirty="0"/>
              <a:t>Daily attendance roster</a:t>
            </a:r>
          </a:p>
          <a:p>
            <a:pPr algn="just"/>
            <a:r>
              <a:rPr lang="en-US" sz="1800" dirty="0"/>
              <a:t>Service logs for the selected students must include:</a:t>
            </a:r>
          </a:p>
          <a:p>
            <a:pPr lvl="1" algn="just">
              <a:buFont typeface="Wingdings" panose="05000000000000000000" pitchFamily="2" charset="2"/>
              <a:buChar char="v"/>
            </a:pPr>
            <a:r>
              <a:rPr lang="en-US" sz="1800" dirty="0"/>
              <a:t>Name of student receiving services</a:t>
            </a:r>
          </a:p>
          <a:p>
            <a:pPr lvl="1" algn="just">
              <a:buFont typeface="Wingdings" panose="05000000000000000000" pitchFamily="2" charset="2"/>
              <a:buChar char="v"/>
            </a:pPr>
            <a:r>
              <a:rPr lang="en-US" sz="1800" dirty="0"/>
              <a:t>Date services are rendered</a:t>
            </a:r>
          </a:p>
          <a:p>
            <a:pPr lvl="1" algn="just">
              <a:buFont typeface="Wingdings" panose="05000000000000000000" pitchFamily="2" charset="2"/>
              <a:buChar char="v"/>
            </a:pPr>
            <a:r>
              <a:rPr lang="en-US" sz="1800" dirty="0"/>
              <a:t>Services rendered</a:t>
            </a:r>
          </a:p>
          <a:p>
            <a:pPr lvl="1" algn="just">
              <a:buFont typeface="Wingdings" panose="05000000000000000000" pitchFamily="2" charset="2"/>
              <a:buChar char="v"/>
            </a:pPr>
            <a:r>
              <a:rPr lang="en-US" sz="1800" dirty="0"/>
              <a:t>Name of service provider</a:t>
            </a:r>
          </a:p>
          <a:p>
            <a:endParaRPr lang="en-US" dirty="0"/>
          </a:p>
        </p:txBody>
      </p:sp>
    </p:spTree>
    <p:extLst>
      <p:ext uri="{BB962C8B-B14F-4D97-AF65-F5344CB8AC3E}">
        <p14:creationId xmlns:p14="http://schemas.microsoft.com/office/powerpoint/2010/main" val="897214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panose="020B0604020202020204"/>
              </a:rPr>
              <a:t>Independent Financial Audit Procedures</a:t>
            </a:r>
            <a:endParaRPr lang="en-US" dirty="0"/>
          </a:p>
        </p:txBody>
      </p:sp>
      <p:sp>
        <p:nvSpPr>
          <p:cNvPr id="3" name="Text Placeholder 2"/>
          <p:cNvSpPr>
            <a:spLocks noGrp="1"/>
          </p:cNvSpPr>
          <p:nvPr>
            <p:ph type="body" idx="1"/>
          </p:nvPr>
        </p:nvSpPr>
        <p:spPr/>
        <p:txBody>
          <a:bodyPr/>
          <a:lstStyle/>
          <a:p>
            <a:pPr algn="just"/>
            <a:r>
              <a:rPr lang="en-US" dirty="0"/>
              <a:t>In the event that the financial audit identifies a finding, payment adjustments will be made, schools will be required to reimburse the Department for the ineligible student(s), and schools may receive further sanctions.</a:t>
            </a:r>
          </a:p>
          <a:p>
            <a:endParaRPr lang="en-US" dirty="0"/>
          </a:p>
          <a:p>
            <a:pPr algn="just"/>
            <a:r>
              <a:rPr lang="en-US" dirty="0"/>
              <a:t>In addition, ineligible students will lose their Scholarship and be ineligible to receive a new award because they have attended a nonpublic school and therefore, will not meet prior school eligibility requirements.</a:t>
            </a:r>
          </a:p>
          <a:p>
            <a:endParaRPr lang="en-US" dirty="0"/>
          </a:p>
        </p:txBody>
      </p:sp>
    </p:spTree>
    <p:extLst>
      <p:ext uri="{BB962C8B-B14F-4D97-AF65-F5344CB8AC3E}">
        <p14:creationId xmlns:p14="http://schemas.microsoft.com/office/powerpoint/2010/main" val="2590188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Requirement</a:t>
            </a:r>
            <a:endParaRPr lang="en-US" dirty="0"/>
          </a:p>
        </p:txBody>
      </p:sp>
      <p:sp>
        <p:nvSpPr>
          <p:cNvPr id="3" name="Text Placeholder 2"/>
          <p:cNvSpPr>
            <a:spLocks noGrp="1"/>
          </p:cNvSpPr>
          <p:nvPr>
            <p:ph type="body" idx="1"/>
          </p:nvPr>
        </p:nvSpPr>
        <p:spPr/>
        <p:txBody>
          <a:bodyPr/>
          <a:lstStyle/>
          <a:p>
            <a:r>
              <a:rPr lang="en-US" sz="2000" dirty="0"/>
              <a:t>In order to prepare for the audit, school staff must ensure that the following are in order:</a:t>
            </a:r>
          </a:p>
          <a:p>
            <a:endParaRPr lang="en-US" sz="2000" dirty="0"/>
          </a:p>
          <a:p>
            <a:pPr lvl="1">
              <a:buFont typeface="Wingdings" panose="05000000000000000000" pitchFamily="2" charset="2"/>
              <a:buChar char="v"/>
            </a:pPr>
            <a:r>
              <a:rPr lang="en-US" sz="2000" dirty="0"/>
              <a:t>Assurances</a:t>
            </a:r>
          </a:p>
          <a:p>
            <a:pPr marL="1828765" lvl="2" indent="-457200">
              <a:buFont typeface="+mj-lt"/>
              <a:buAutoNum type="arabicPeriod"/>
            </a:pPr>
            <a:r>
              <a:rPr lang="en-US" sz="2000" dirty="0"/>
              <a:t>Educational Purpose Assurance</a:t>
            </a:r>
          </a:p>
          <a:p>
            <a:pPr marL="1828765" lvl="2" indent="-457200">
              <a:buFont typeface="+mj-lt"/>
              <a:buAutoNum type="arabicPeriod"/>
            </a:pPr>
            <a:r>
              <a:rPr lang="en-US" sz="2000" dirty="0"/>
              <a:t>Individual Enrichment Assurance</a:t>
            </a:r>
          </a:p>
          <a:p>
            <a:pPr marL="1184259" lvl="2" indent="-342900">
              <a:spcBef>
                <a:spcPts val="1200"/>
              </a:spcBef>
              <a:buFont typeface="Wingdings" panose="05000000000000000000" pitchFamily="2" charset="2"/>
              <a:buChar char="v"/>
            </a:pPr>
            <a:r>
              <a:rPr lang="en-US" sz="2000" dirty="0"/>
              <a:t>Financial Controls</a:t>
            </a:r>
          </a:p>
          <a:p>
            <a:pPr marL="1184259" lvl="2" indent="-342900">
              <a:spcBef>
                <a:spcPts val="1200"/>
              </a:spcBef>
              <a:buFont typeface="Wingdings" panose="05000000000000000000" pitchFamily="2" charset="2"/>
              <a:buChar char="v"/>
            </a:pPr>
            <a:r>
              <a:rPr lang="en-US" sz="2000" dirty="0"/>
              <a:t>Financial Reports</a:t>
            </a:r>
          </a:p>
          <a:p>
            <a:pPr marL="1184259" lvl="2" indent="-342900">
              <a:spcBef>
                <a:spcPts val="1200"/>
              </a:spcBef>
              <a:buFont typeface="Wingdings" panose="05000000000000000000" pitchFamily="2" charset="2"/>
              <a:buChar char="v"/>
            </a:pPr>
            <a:r>
              <a:rPr lang="en-US" sz="2000" dirty="0"/>
              <a:t>Segregation of Funds</a:t>
            </a:r>
          </a:p>
          <a:p>
            <a:pPr marL="1184259" lvl="2" indent="-342900">
              <a:spcBef>
                <a:spcPts val="1200"/>
              </a:spcBef>
              <a:buFont typeface="Wingdings" panose="05000000000000000000" pitchFamily="2" charset="2"/>
              <a:buChar char="v"/>
            </a:pPr>
            <a:r>
              <a:rPr lang="en-US" sz="2000" dirty="0"/>
              <a:t>Enrollment Records</a:t>
            </a:r>
          </a:p>
          <a:p>
            <a:pPr marL="1184259" lvl="2" indent="-342900">
              <a:spcBef>
                <a:spcPts val="1200"/>
              </a:spcBef>
              <a:buFont typeface="Wingdings" panose="05000000000000000000" pitchFamily="2" charset="2"/>
              <a:buChar char="v"/>
            </a:pPr>
            <a:r>
              <a:rPr lang="en-US" sz="2000" dirty="0"/>
              <a:t>Independent Financial Audit Procedures</a:t>
            </a:r>
          </a:p>
          <a:p>
            <a:endParaRPr lang="en-US" dirty="0"/>
          </a:p>
        </p:txBody>
      </p:sp>
    </p:spTree>
    <p:extLst>
      <p:ext uri="{BB962C8B-B14F-4D97-AF65-F5344CB8AC3E}">
        <p14:creationId xmlns:p14="http://schemas.microsoft.com/office/powerpoint/2010/main" val="1576674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panose="020B0604020202020204"/>
              </a:rPr>
              <a:t>Consequences of Fiscal Irresponsibility</a:t>
            </a:r>
            <a:endParaRPr lang="en-US" dirty="0"/>
          </a:p>
        </p:txBody>
      </p:sp>
      <p:sp>
        <p:nvSpPr>
          <p:cNvPr id="3" name="Text Placeholder 2"/>
          <p:cNvSpPr>
            <a:spLocks noGrp="1"/>
          </p:cNvSpPr>
          <p:nvPr>
            <p:ph type="body" idx="1"/>
          </p:nvPr>
        </p:nvSpPr>
        <p:spPr/>
        <p:txBody>
          <a:bodyPr/>
          <a:lstStyle/>
          <a:p>
            <a:pPr marL="0" indent="0" algn="just">
              <a:buNone/>
            </a:pPr>
            <a:r>
              <a:rPr lang="en-US" dirty="0"/>
              <a:t>Schools that demonstrate fiscal irresponsibility by:</a:t>
            </a:r>
          </a:p>
          <a:p>
            <a:pPr algn="just"/>
            <a:r>
              <a:rPr lang="en-US" dirty="0"/>
              <a:t> Failing to submit required documentation for the audit according to a timeline  established and shared by the Department</a:t>
            </a:r>
          </a:p>
          <a:p>
            <a:pPr algn="just"/>
            <a:r>
              <a:rPr lang="en-US" dirty="0"/>
              <a:t>Failing to comply with the aforementioned audit provisions, and/or </a:t>
            </a:r>
          </a:p>
          <a:p>
            <a:pPr algn="just"/>
            <a:r>
              <a:rPr lang="en-US" dirty="0"/>
              <a:t>Failing to correct violation(s) of the rules may incur penalties.  These penalties include:</a:t>
            </a:r>
          </a:p>
          <a:p>
            <a:pPr lvl="1" algn="just"/>
            <a:r>
              <a:rPr lang="en-US" dirty="0"/>
              <a:t>Being placed on probation for one year, during which time the school will not be allowed to enroll additional Scholarship students.  Removal from probation will occur upon correction of the violation(s).</a:t>
            </a:r>
          </a:p>
          <a:p>
            <a:pPr lvl="1"/>
            <a:r>
              <a:rPr lang="en-US" dirty="0"/>
              <a:t>Being declared ineligible to participate in the program</a:t>
            </a:r>
          </a:p>
          <a:p>
            <a:endParaRPr lang="en-US" dirty="0"/>
          </a:p>
        </p:txBody>
      </p:sp>
    </p:spTree>
    <p:extLst>
      <p:ext uri="{BB962C8B-B14F-4D97-AF65-F5344CB8AC3E}">
        <p14:creationId xmlns:p14="http://schemas.microsoft.com/office/powerpoint/2010/main" val="1988365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panose="020B0604020202020204"/>
              </a:rPr>
              <a:t>Audit Schedule</a:t>
            </a:r>
            <a:endParaRPr lang="en-US" dirty="0"/>
          </a:p>
        </p:txBody>
      </p:sp>
      <p:sp>
        <p:nvSpPr>
          <p:cNvPr id="3" name="Text Placeholder 2"/>
          <p:cNvSpPr>
            <a:spLocks noGrp="1"/>
          </p:cNvSpPr>
          <p:nvPr>
            <p:ph type="body" idx="1"/>
          </p:nvPr>
        </p:nvSpPr>
        <p:spPr/>
        <p:txBody>
          <a:bodyPr/>
          <a:lstStyle/>
          <a:p>
            <a:pPr>
              <a:spcAft>
                <a:spcPts val="600"/>
              </a:spcAft>
            </a:pPr>
            <a:r>
              <a:rPr lang="en-US" b="1" dirty="0"/>
              <a:t>Audit Dates</a:t>
            </a:r>
          </a:p>
          <a:p>
            <a:pPr marL="342900" lvl="1" indent="-342900" algn="just">
              <a:spcAft>
                <a:spcPts val="600"/>
              </a:spcAft>
              <a:buFont typeface="Wingdings" panose="05000000000000000000" pitchFamily="2" charset="2"/>
              <a:buChar char="v"/>
            </a:pPr>
            <a:r>
              <a:rPr lang="en-US" sz="2200" dirty="0"/>
              <a:t>Tuition and Fees Verification and Income Eligibility - October through November </a:t>
            </a:r>
            <a:r>
              <a:rPr lang="en-US" sz="2200" dirty="0" smtClean="0"/>
              <a:t>2021</a:t>
            </a:r>
            <a:endParaRPr lang="en-US" sz="2200" dirty="0"/>
          </a:p>
          <a:p>
            <a:pPr marL="342900" lvl="1" indent="-342900" algn="just">
              <a:spcAft>
                <a:spcPts val="600"/>
              </a:spcAft>
              <a:buFont typeface="Wingdings" panose="05000000000000000000" pitchFamily="2" charset="2"/>
              <a:buChar char="v"/>
            </a:pPr>
            <a:r>
              <a:rPr lang="en-US" sz="2200" dirty="0"/>
              <a:t>Use of Funds and Payment Accuracy Verification – </a:t>
            </a:r>
            <a:r>
              <a:rPr lang="en-US" sz="2200" dirty="0" smtClean="0"/>
              <a:t>February 2021 </a:t>
            </a:r>
            <a:r>
              <a:rPr lang="en-US" sz="2200" dirty="0"/>
              <a:t>through March </a:t>
            </a:r>
            <a:r>
              <a:rPr lang="en-US" sz="2200" dirty="0" smtClean="0"/>
              <a:t>2021</a:t>
            </a:r>
            <a:endParaRPr lang="en-US" sz="2200" dirty="0"/>
          </a:p>
          <a:p>
            <a:pPr marL="342900" lvl="1" indent="-342900" algn="just">
              <a:spcAft>
                <a:spcPts val="600"/>
              </a:spcAft>
              <a:buFont typeface="Wingdings" panose="05000000000000000000" pitchFamily="2" charset="2"/>
              <a:buChar char="v"/>
            </a:pPr>
            <a:r>
              <a:rPr lang="en-US" sz="2200" dirty="0"/>
              <a:t> Special Education Tuition – </a:t>
            </a:r>
            <a:r>
              <a:rPr lang="en-US" sz="2200" dirty="0" smtClean="0"/>
              <a:t>February 2021 </a:t>
            </a:r>
            <a:r>
              <a:rPr lang="en-US" sz="2200" dirty="0"/>
              <a:t>through March </a:t>
            </a:r>
            <a:r>
              <a:rPr lang="en-US" sz="2200" dirty="0" smtClean="0"/>
              <a:t>2021</a:t>
            </a:r>
            <a:endParaRPr lang="en-US" sz="2200" dirty="0"/>
          </a:p>
          <a:p>
            <a:endParaRPr lang="en-US" sz="2200" dirty="0"/>
          </a:p>
        </p:txBody>
      </p:sp>
    </p:spTree>
    <p:extLst>
      <p:ext uri="{BB962C8B-B14F-4D97-AF65-F5344CB8AC3E}">
        <p14:creationId xmlns:p14="http://schemas.microsoft.com/office/powerpoint/2010/main" val="983891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Department Contacts</a:t>
            </a:r>
            <a:endParaRPr lang="en-US" sz="4000" b="1" dirty="0"/>
          </a:p>
        </p:txBody>
      </p:sp>
      <p:sp>
        <p:nvSpPr>
          <p:cNvPr id="6" name="Rectangle 5"/>
          <p:cNvSpPr/>
          <p:nvPr/>
        </p:nvSpPr>
        <p:spPr>
          <a:xfrm>
            <a:off x="3810000" y="1371601"/>
            <a:ext cx="4572000" cy="1200329"/>
          </a:xfrm>
          <a:prstGeom prst="rect">
            <a:avLst/>
          </a:prstGeom>
        </p:spPr>
        <p:txBody>
          <a:bodyPr>
            <a:spAutoFit/>
          </a:bodyPr>
          <a:lstStyle/>
          <a:p>
            <a:pPr algn="ctr"/>
            <a:r>
              <a:rPr lang="en-US" sz="2400" dirty="0">
                <a:latin typeface="Chalkduster" charset="0"/>
              </a:rPr>
              <a:t>Louisiana Department of Education</a:t>
            </a:r>
          </a:p>
          <a:p>
            <a:pPr algn="ctr"/>
            <a:r>
              <a:rPr lang="en-US" sz="2400" dirty="0">
                <a:latin typeface="Chalkduster" charset="0"/>
              </a:rPr>
              <a:t>1-877-453-2721</a:t>
            </a:r>
          </a:p>
        </p:txBody>
      </p:sp>
      <p:sp>
        <p:nvSpPr>
          <p:cNvPr id="7" name="Rectangle 6"/>
          <p:cNvSpPr/>
          <p:nvPr/>
        </p:nvSpPr>
        <p:spPr>
          <a:xfrm>
            <a:off x="3435350" y="2685027"/>
            <a:ext cx="5886450" cy="1785104"/>
          </a:xfrm>
          <a:prstGeom prst="rect">
            <a:avLst/>
          </a:prstGeom>
        </p:spPr>
        <p:txBody>
          <a:bodyPr wrap="square">
            <a:spAutoFit/>
          </a:bodyPr>
          <a:lstStyle/>
          <a:p>
            <a:pPr algn="ctr"/>
            <a:r>
              <a:rPr lang="en-US" sz="2000" b="1" u="sng" dirty="0" smtClean="0"/>
              <a:t>School </a:t>
            </a:r>
            <a:r>
              <a:rPr lang="en-US" sz="2000" b="1" u="sng" dirty="0" smtClean="0"/>
              <a:t>System Financial </a:t>
            </a:r>
            <a:r>
              <a:rPr lang="en-US" sz="2000" b="1" u="sng" dirty="0" smtClean="0"/>
              <a:t>Services </a:t>
            </a:r>
            <a:endParaRPr lang="en-US" sz="2000" b="1" u="sng" dirty="0"/>
          </a:p>
          <a:p>
            <a:pPr algn="ctr"/>
            <a:endParaRPr lang="en-US" dirty="0"/>
          </a:p>
          <a:p>
            <a:pPr algn="ctr"/>
            <a:endParaRPr lang="en-US" dirty="0"/>
          </a:p>
          <a:p>
            <a:pPr algn="ctr"/>
            <a:r>
              <a:rPr lang="en-US" b="1" dirty="0"/>
              <a:t>    Jameka Henderson </a:t>
            </a:r>
            <a:endParaRPr lang="en-US" b="1" dirty="0" smtClean="0"/>
          </a:p>
          <a:p>
            <a:pPr algn="ctr"/>
            <a:r>
              <a:rPr lang="en-US" dirty="0" smtClean="0"/>
              <a:t>State </a:t>
            </a:r>
            <a:r>
              <a:rPr lang="en-US" dirty="0"/>
              <a:t>Audit Supervisor                                    </a:t>
            </a:r>
            <a:r>
              <a:rPr lang="en-US" dirty="0" smtClean="0">
                <a:hlinkClick r:id="rId2"/>
              </a:rPr>
              <a:t>Jameka.Henderson@la.gov</a:t>
            </a:r>
            <a:endParaRPr lang="en-US" dirty="0"/>
          </a:p>
        </p:txBody>
      </p:sp>
      <p:sp>
        <p:nvSpPr>
          <p:cNvPr id="9" name="Rectangle 8"/>
          <p:cNvSpPr/>
          <p:nvPr/>
        </p:nvSpPr>
        <p:spPr>
          <a:xfrm>
            <a:off x="2387600" y="4696217"/>
            <a:ext cx="7696200" cy="954107"/>
          </a:xfrm>
          <a:prstGeom prst="rect">
            <a:avLst/>
          </a:prstGeom>
        </p:spPr>
        <p:txBody>
          <a:bodyPr wrap="square">
            <a:spAutoFit/>
          </a:bodyPr>
          <a:lstStyle/>
          <a:p>
            <a:pPr algn="ctr"/>
            <a:r>
              <a:rPr lang="en-US" sz="2000" b="1" dirty="0"/>
              <a:t>Louisiana Scholarship Program:</a:t>
            </a:r>
          </a:p>
          <a:p>
            <a:pPr algn="ctr"/>
            <a:r>
              <a:rPr lang="en-US" dirty="0">
                <a:hlinkClick r:id="rId3"/>
              </a:rPr>
              <a:t>https://www.louisianabelieves.com/schools/louisiana-scholarship-program</a:t>
            </a:r>
            <a:endParaRPr lang="en-US" dirty="0"/>
          </a:p>
          <a:p>
            <a:pPr algn="ctr"/>
            <a:endParaRPr lang="en-US" dirty="0"/>
          </a:p>
        </p:txBody>
      </p:sp>
    </p:spTree>
    <p:extLst>
      <p:ext uri="{BB962C8B-B14F-4D97-AF65-F5344CB8AC3E}">
        <p14:creationId xmlns:p14="http://schemas.microsoft.com/office/powerpoint/2010/main" val="33233566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Questions</a:t>
            </a:r>
            <a:endParaRPr lang="en-US" sz="4000" b="1" dirty="0"/>
          </a:p>
        </p:txBody>
      </p:sp>
      <p:sp>
        <p:nvSpPr>
          <p:cNvPr id="5" name="Content Placeholder 4"/>
          <p:cNvSpPr>
            <a:spLocks noGrp="1"/>
          </p:cNvSpPr>
          <p:nvPr>
            <p:ph type="body" idx="1"/>
          </p:nvPr>
        </p:nvSpPr>
        <p:spPr/>
        <p:txBody>
          <a:bodyPr>
            <a:normAutofit/>
          </a:bodyPr>
          <a:lstStyle/>
          <a:p>
            <a:pPr algn="ctr"/>
            <a:endParaRPr lang="en-US" sz="2400" dirty="0"/>
          </a:p>
          <a:p>
            <a:pPr algn="ctr"/>
            <a:r>
              <a:rPr lang="en-US" sz="2400" dirty="0"/>
              <a:t>Please address questions to the following email addresses:</a:t>
            </a:r>
          </a:p>
          <a:p>
            <a:pPr marL="152396" indent="0" algn="ctr">
              <a:buNone/>
            </a:pPr>
            <a:endParaRPr lang="en-US" sz="2400" dirty="0"/>
          </a:p>
          <a:p>
            <a:pPr algn="ctr">
              <a:buFont typeface="Wingdings" panose="05000000000000000000" pitchFamily="2" charset="2"/>
              <a:buChar char="v"/>
            </a:pPr>
            <a:r>
              <a:rPr lang="en-US" sz="2400" dirty="0"/>
              <a:t>Financial or Audit questions:</a:t>
            </a:r>
          </a:p>
          <a:p>
            <a:pPr algn="ctr"/>
            <a:r>
              <a:rPr lang="en-US" sz="2400" dirty="0">
                <a:hlinkClick r:id="rId2"/>
              </a:rPr>
              <a:t>Staudit@la.gov</a:t>
            </a:r>
            <a:endParaRPr lang="en-US" sz="2400" dirty="0"/>
          </a:p>
          <a:p>
            <a:pPr algn="ctr"/>
            <a:endParaRPr lang="en-US" sz="2400" dirty="0"/>
          </a:p>
          <a:p>
            <a:pPr algn="ctr">
              <a:buFont typeface="Wingdings" panose="05000000000000000000" pitchFamily="2" charset="2"/>
              <a:buChar char="v"/>
            </a:pPr>
            <a:r>
              <a:rPr lang="en-US" sz="2400" dirty="0"/>
              <a:t>Program questions:</a:t>
            </a:r>
          </a:p>
          <a:p>
            <a:pPr algn="ctr"/>
            <a:r>
              <a:rPr lang="en-US" sz="2400" dirty="0">
                <a:hlinkClick r:id="rId3"/>
              </a:rPr>
              <a:t>Studentscholarships@la.gov</a:t>
            </a:r>
            <a:endParaRPr lang="en-US" sz="2400" dirty="0"/>
          </a:p>
          <a:p>
            <a:pPr>
              <a:spcAft>
                <a:spcPts val="600"/>
              </a:spcAft>
            </a:pPr>
            <a:endParaRPr lang="en-US" sz="2200" dirty="0"/>
          </a:p>
        </p:txBody>
      </p:sp>
    </p:spTree>
    <p:extLst>
      <p:ext uri="{BB962C8B-B14F-4D97-AF65-F5344CB8AC3E}">
        <p14:creationId xmlns:p14="http://schemas.microsoft.com/office/powerpoint/2010/main" val="2429892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b="1" dirty="0"/>
              <a:t>Audit Procedures</a:t>
            </a:r>
          </a:p>
        </p:txBody>
      </p:sp>
      <p:sp>
        <p:nvSpPr>
          <p:cNvPr id="2" name="Text Placeholder 1"/>
          <p:cNvSpPr>
            <a:spLocks noGrp="1"/>
          </p:cNvSpPr>
          <p:nvPr>
            <p:ph type="body" idx="1"/>
          </p:nvPr>
        </p:nvSpPr>
        <p:spPr/>
        <p:txBody>
          <a:bodyPr/>
          <a:lstStyle/>
          <a:p>
            <a:pPr marL="0" indent="0">
              <a:buNone/>
            </a:pPr>
            <a:r>
              <a:rPr lang="en-US" b="1" dirty="0"/>
              <a:t>Audit Testing: </a:t>
            </a:r>
          </a:p>
          <a:p>
            <a:pPr algn="just"/>
            <a:r>
              <a:rPr lang="en-US" dirty="0"/>
              <a:t>A sample of program expenditures will be tested to verify that program funds were spent on educational purpose.</a:t>
            </a:r>
          </a:p>
          <a:p>
            <a:pPr marL="0" indent="0">
              <a:buNone/>
            </a:pPr>
            <a:endParaRPr lang="en-US" dirty="0"/>
          </a:p>
          <a:p>
            <a:pPr marL="0" indent="0">
              <a:buNone/>
            </a:pPr>
            <a:r>
              <a:rPr lang="en-US" b="1" dirty="0"/>
              <a:t>Documentation Needed:</a:t>
            </a:r>
          </a:p>
          <a:p>
            <a:pPr algn="just"/>
            <a:r>
              <a:rPr lang="en-US" dirty="0"/>
              <a:t>Program expenditure report (check register or report generated from accounting system)</a:t>
            </a:r>
          </a:p>
          <a:p>
            <a:pPr algn="just"/>
            <a:r>
              <a:rPr lang="en-US" dirty="0"/>
              <a:t>Supporting documentation to substantiate the expenditure selected for testing (original invoice, purchase order, contract, payroll documents, cancelled check and/or bank statement)</a:t>
            </a:r>
          </a:p>
          <a:p>
            <a:pPr marL="152396" indent="0">
              <a:buNone/>
            </a:pPr>
            <a:endParaRPr lang="en-US" dirty="0"/>
          </a:p>
        </p:txBody>
      </p:sp>
    </p:spTree>
    <p:extLst>
      <p:ext uri="{BB962C8B-B14F-4D97-AF65-F5344CB8AC3E}">
        <p14:creationId xmlns:p14="http://schemas.microsoft.com/office/powerpoint/2010/main" val="2918545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Controls</a:t>
            </a:r>
            <a:endParaRPr lang="en-US" dirty="0"/>
          </a:p>
        </p:txBody>
      </p:sp>
      <p:sp>
        <p:nvSpPr>
          <p:cNvPr id="3" name="Text Placeholder 2"/>
          <p:cNvSpPr>
            <a:spLocks noGrp="1"/>
          </p:cNvSpPr>
          <p:nvPr>
            <p:ph type="body" idx="1"/>
          </p:nvPr>
        </p:nvSpPr>
        <p:spPr/>
        <p:txBody>
          <a:bodyPr/>
          <a:lstStyle/>
          <a:p>
            <a:r>
              <a:rPr lang="en-US" dirty="0"/>
              <a:t>The financial environment in which LSP funds are managed will be audited to determine if adequate internal controls exist to safeguard state funds</a:t>
            </a:r>
          </a:p>
          <a:p>
            <a:r>
              <a:rPr lang="en-US" dirty="0"/>
              <a:t>In anticipation of this review, existing financial systems should be reviewed to ensure controls are present as follows:</a:t>
            </a:r>
          </a:p>
          <a:p>
            <a:pPr lvl="1">
              <a:buFont typeface="Wingdings" panose="05000000000000000000" pitchFamily="2" charset="2"/>
              <a:buChar char="v"/>
            </a:pPr>
            <a:r>
              <a:rPr lang="en-US" dirty="0"/>
              <a:t>Up-to-date accounting policies and procedures</a:t>
            </a:r>
          </a:p>
          <a:p>
            <a:pPr lvl="1">
              <a:buFont typeface="Wingdings" panose="05000000000000000000" pitchFamily="2" charset="2"/>
              <a:buChar char="v"/>
            </a:pPr>
            <a:r>
              <a:rPr lang="en-US" dirty="0"/>
              <a:t>Trained finance and accounting staff</a:t>
            </a:r>
          </a:p>
          <a:p>
            <a:pPr lvl="1">
              <a:buFont typeface="Wingdings" panose="05000000000000000000" pitchFamily="2" charset="2"/>
              <a:buChar char="v"/>
            </a:pPr>
            <a:r>
              <a:rPr lang="en-US" dirty="0"/>
              <a:t>Ability to report on program funds via system account coding, separate fund/account or a substitutionary system such as an allocation methodology</a:t>
            </a:r>
          </a:p>
          <a:p>
            <a:endParaRPr lang="en-US" dirty="0"/>
          </a:p>
        </p:txBody>
      </p:sp>
    </p:spTree>
    <p:extLst>
      <p:ext uri="{BB962C8B-B14F-4D97-AF65-F5344CB8AC3E}">
        <p14:creationId xmlns:p14="http://schemas.microsoft.com/office/powerpoint/2010/main" val="1763494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panose="020B0604020202020204"/>
              </a:rPr>
              <a:t>Financial Controls-Cont’d</a:t>
            </a:r>
            <a:endParaRPr lang="en-US" dirty="0"/>
          </a:p>
        </p:txBody>
      </p:sp>
      <p:sp>
        <p:nvSpPr>
          <p:cNvPr id="3" name="Text Placeholder 2"/>
          <p:cNvSpPr>
            <a:spLocks noGrp="1"/>
          </p:cNvSpPr>
          <p:nvPr>
            <p:ph type="body" idx="1"/>
          </p:nvPr>
        </p:nvSpPr>
        <p:spPr/>
        <p:txBody>
          <a:bodyPr/>
          <a:lstStyle/>
          <a:p>
            <a:pPr lvl="1">
              <a:buFont typeface="Wingdings" panose="05000000000000000000" pitchFamily="2" charset="2"/>
              <a:buChar char="v"/>
            </a:pPr>
            <a:r>
              <a:rPr lang="en-US" sz="2000" dirty="0"/>
              <a:t> </a:t>
            </a:r>
            <a:r>
              <a:rPr lang="en-US" sz="2000" dirty="0" smtClean="0"/>
              <a:t>   </a:t>
            </a:r>
            <a:r>
              <a:rPr lang="en-US" dirty="0" smtClean="0"/>
              <a:t>Maintenance </a:t>
            </a:r>
            <a:r>
              <a:rPr lang="en-US" dirty="0"/>
              <a:t>of supporting documentation for transactions</a:t>
            </a:r>
          </a:p>
          <a:p>
            <a:pPr lvl="1">
              <a:buFont typeface="Wingdings" panose="05000000000000000000" pitchFamily="2" charset="2"/>
              <a:buChar char="v"/>
            </a:pPr>
            <a:r>
              <a:rPr lang="en-US" dirty="0"/>
              <a:t>    Dual signatures on checks required</a:t>
            </a:r>
          </a:p>
          <a:p>
            <a:pPr lvl="1">
              <a:buFont typeface="Wingdings" panose="05000000000000000000" pitchFamily="2" charset="2"/>
              <a:buChar char="v"/>
            </a:pPr>
            <a:r>
              <a:rPr lang="en-US" dirty="0"/>
              <a:t>    Bank statements reconciled and discrepancies resolved</a:t>
            </a:r>
          </a:p>
          <a:p>
            <a:pPr lvl="1">
              <a:buFont typeface="Wingdings" panose="05000000000000000000" pitchFamily="2" charset="2"/>
              <a:buChar char="v"/>
            </a:pPr>
            <a:r>
              <a:rPr lang="en-US" dirty="0"/>
              <a:t>    Limits on access and changes to master payroll files</a:t>
            </a:r>
          </a:p>
          <a:p>
            <a:pPr lvl="1">
              <a:buFont typeface="Wingdings" panose="05000000000000000000" pitchFamily="2" charset="2"/>
              <a:buChar char="v"/>
            </a:pPr>
            <a:r>
              <a:rPr lang="en-US" dirty="0"/>
              <a:t>    Adequate segregation of duties</a:t>
            </a:r>
          </a:p>
        </p:txBody>
      </p:sp>
    </p:spTree>
    <p:extLst>
      <p:ext uri="{BB962C8B-B14F-4D97-AF65-F5344CB8AC3E}">
        <p14:creationId xmlns:p14="http://schemas.microsoft.com/office/powerpoint/2010/main" val="3823976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panose="020B0604020202020204"/>
              </a:rPr>
              <a:t>Financial Reports</a:t>
            </a:r>
            <a:endParaRPr lang="en-US" dirty="0"/>
          </a:p>
        </p:txBody>
      </p:sp>
      <p:sp>
        <p:nvSpPr>
          <p:cNvPr id="3" name="Text Placeholder 2"/>
          <p:cNvSpPr>
            <a:spLocks noGrp="1"/>
          </p:cNvSpPr>
          <p:nvPr>
            <p:ph type="body" idx="1"/>
          </p:nvPr>
        </p:nvSpPr>
        <p:spPr/>
        <p:txBody>
          <a:bodyPr/>
          <a:lstStyle/>
          <a:p>
            <a:pPr algn="just"/>
            <a:r>
              <a:rPr lang="en-US" sz="2300" dirty="0"/>
              <a:t>Financial records maintained by a participating school and all financial reports must thoroughly document the use of </a:t>
            </a:r>
            <a:r>
              <a:rPr lang="en-US" sz="2300" dirty="0" smtClean="0"/>
              <a:t>LSP </a:t>
            </a:r>
            <a:r>
              <a:rPr lang="en-US" sz="2300" dirty="0"/>
              <a:t>funds</a:t>
            </a:r>
          </a:p>
          <a:p>
            <a:pPr algn="just"/>
            <a:r>
              <a:rPr lang="en-US" sz="2300" dirty="0"/>
              <a:t>As a result, each participating school must complete and submit the following financial report: </a:t>
            </a:r>
          </a:p>
          <a:p>
            <a:pPr marL="687388" lvl="1" indent="-457200">
              <a:buFont typeface="+mj-lt"/>
              <a:buAutoNum type="arabicParenR"/>
            </a:pPr>
            <a:r>
              <a:rPr lang="en-US" sz="2300" u="sng" dirty="0"/>
              <a:t>Budget </a:t>
            </a:r>
            <a:r>
              <a:rPr lang="en-US" sz="2300" dirty="0"/>
              <a:t>briefly detailing the manner in which the total estimated program revenue allocated to the school will be spent </a:t>
            </a:r>
          </a:p>
          <a:p>
            <a:pPr lvl="3" algn="just">
              <a:buFont typeface="Wingdings" panose="05000000000000000000" pitchFamily="2" charset="2"/>
              <a:buChar char="v"/>
            </a:pPr>
            <a:r>
              <a:rPr lang="en-US" dirty="0"/>
              <a:t>An annual Budget must be submitted on or before October </a:t>
            </a:r>
            <a:r>
              <a:rPr lang="en-US" dirty="0" smtClean="0"/>
              <a:t>22, 2021</a:t>
            </a:r>
            <a:endParaRPr lang="en-US" dirty="0"/>
          </a:p>
          <a:p>
            <a:pPr lvl="3" algn="just">
              <a:buFont typeface="Wingdings" panose="05000000000000000000" pitchFamily="2" charset="2"/>
              <a:buChar char="v"/>
            </a:pPr>
            <a:r>
              <a:rPr lang="en-US" dirty="0"/>
              <a:t>Categories of expenditures may include: Salaries, Benefits,    Purchased Services, Supplies and Materials, Property, or Other</a:t>
            </a:r>
          </a:p>
          <a:p>
            <a:endParaRPr lang="en-US" dirty="0"/>
          </a:p>
        </p:txBody>
      </p:sp>
    </p:spTree>
    <p:extLst>
      <p:ext uri="{BB962C8B-B14F-4D97-AF65-F5344CB8AC3E}">
        <p14:creationId xmlns:p14="http://schemas.microsoft.com/office/powerpoint/2010/main" val="2121441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panose="020B0604020202020204"/>
              </a:rPr>
              <a:t>Financial Reports</a:t>
            </a:r>
            <a:endParaRPr lang="en-US" dirty="0"/>
          </a:p>
        </p:txBody>
      </p:sp>
      <p:sp>
        <p:nvSpPr>
          <p:cNvPr id="3" name="Text Placeholder 2"/>
          <p:cNvSpPr>
            <a:spLocks noGrp="1"/>
          </p:cNvSpPr>
          <p:nvPr>
            <p:ph type="body" idx="1"/>
          </p:nvPr>
        </p:nvSpPr>
        <p:spPr/>
        <p:txBody>
          <a:bodyPr/>
          <a:lstStyle/>
          <a:p>
            <a:pPr marL="230188" lvl="1" indent="0">
              <a:buNone/>
            </a:pPr>
            <a:r>
              <a:rPr lang="en-US" dirty="0"/>
              <a:t>2)   </a:t>
            </a:r>
            <a:r>
              <a:rPr lang="en-US" u="sng" dirty="0"/>
              <a:t>Total expenditures </a:t>
            </a:r>
            <a:r>
              <a:rPr lang="en-US" dirty="0"/>
              <a:t>year to date (as of January </a:t>
            </a:r>
            <a:r>
              <a:rPr lang="en-US" dirty="0" smtClean="0"/>
              <a:t>31, 2022) </a:t>
            </a:r>
            <a:r>
              <a:rPr lang="en-US" dirty="0"/>
              <a:t>by</a:t>
            </a:r>
          </a:p>
          <a:p>
            <a:pPr marL="230188" lvl="1" indent="0">
              <a:buNone/>
            </a:pPr>
            <a:r>
              <a:rPr lang="en-US" dirty="0"/>
              <a:t>       budgeted </a:t>
            </a:r>
            <a:r>
              <a:rPr lang="en-US" dirty="0" smtClean="0"/>
              <a:t>category</a:t>
            </a:r>
          </a:p>
          <a:p>
            <a:pPr marL="1182672" lvl="2" indent="-342900">
              <a:buFont typeface="Wingdings" panose="05000000000000000000" pitchFamily="2" charset="2"/>
              <a:buChar char="v"/>
            </a:pPr>
            <a:r>
              <a:rPr lang="en-US" dirty="0" smtClean="0"/>
              <a:t>Expenditures </a:t>
            </a:r>
            <a:r>
              <a:rPr lang="en-US" dirty="0"/>
              <a:t>must be submitted on or before  February </a:t>
            </a:r>
            <a:r>
              <a:rPr lang="en-US" dirty="0" smtClean="0"/>
              <a:t>11, 2022</a:t>
            </a:r>
          </a:p>
          <a:p>
            <a:pPr marL="1182672" lvl="2" indent="-342900">
              <a:buFont typeface="Wingdings" panose="05000000000000000000" pitchFamily="2" charset="2"/>
              <a:buChar char="v"/>
            </a:pPr>
            <a:r>
              <a:rPr lang="en-US" dirty="0" smtClean="0"/>
              <a:t>If </a:t>
            </a:r>
            <a:r>
              <a:rPr lang="en-US" dirty="0"/>
              <a:t>an allocation methodology is being used to account for </a:t>
            </a:r>
            <a:r>
              <a:rPr lang="en-US" dirty="0" smtClean="0"/>
              <a:t>LSP </a:t>
            </a:r>
            <a:r>
              <a:rPr lang="en-US" dirty="0"/>
              <a:t>funds, the allocation spreadsheet with expenditures through January </a:t>
            </a:r>
            <a:r>
              <a:rPr lang="en-US" dirty="0" smtClean="0"/>
              <a:t>31, 2022 </a:t>
            </a:r>
            <a:r>
              <a:rPr lang="en-US" dirty="0"/>
              <a:t>must be submitted with the total expenditures to date </a:t>
            </a:r>
            <a:r>
              <a:rPr lang="en-US" dirty="0" smtClean="0"/>
              <a:t>form</a:t>
            </a:r>
          </a:p>
          <a:p>
            <a:pPr marL="1792257" lvl="3" indent="-342900">
              <a:buFont typeface="Wingdings" panose="05000000000000000000" pitchFamily="2" charset="2"/>
              <a:buChar char="§"/>
            </a:pPr>
            <a:r>
              <a:rPr lang="en-US" dirty="0" smtClean="0"/>
              <a:t>Schools </a:t>
            </a:r>
            <a:r>
              <a:rPr lang="en-US" dirty="0"/>
              <a:t>should ensure that the expenditures reported through January </a:t>
            </a:r>
            <a:r>
              <a:rPr lang="en-US" dirty="0" smtClean="0"/>
              <a:t>31, 2022 </a:t>
            </a:r>
            <a:r>
              <a:rPr lang="en-US" dirty="0"/>
              <a:t>on the budget to actual agree to the expenditures reported on the allocation spreadsheet</a:t>
            </a:r>
          </a:p>
          <a:p>
            <a:endParaRPr lang="en-US" dirty="0"/>
          </a:p>
          <a:p>
            <a:endParaRPr lang="en-US" dirty="0"/>
          </a:p>
        </p:txBody>
      </p:sp>
    </p:spTree>
    <p:extLst>
      <p:ext uri="{BB962C8B-B14F-4D97-AF65-F5344CB8AC3E}">
        <p14:creationId xmlns:p14="http://schemas.microsoft.com/office/powerpoint/2010/main" val="2640452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3389</Words>
  <Application>Microsoft Office PowerPoint</Application>
  <PresentationFormat>Widescreen</PresentationFormat>
  <Paragraphs>328</Paragraphs>
  <Slides>43</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Arial</vt:lpstr>
      <vt:lpstr>Calibri</vt:lpstr>
      <vt:lpstr>Calibri Light</vt:lpstr>
      <vt:lpstr>Chalkduster</vt:lpstr>
      <vt:lpstr>Courier New</vt:lpstr>
      <vt:lpstr>Steinem</vt:lpstr>
      <vt:lpstr>Steinem Unicode</vt:lpstr>
      <vt:lpstr>Wingdings</vt:lpstr>
      <vt:lpstr>Office Theme</vt:lpstr>
      <vt:lpstr>Louisiana Believes</vt:lpstr>
      <vt:lpstr>Louisiana Scholarship Program (LSP) Independent Financial Audit Guide  for Participating Schools</vt:lpstr>
      <vt:lpstr>Overview</vt:lpstr>
      <vt:lpstr>Audit Procedures</vt:lpstr>
      <vt:lpstr>Audit Requirement</vt:lpstr>
      <vt:lpstr>Audit Procedures</vt:lpstr>
      <vt:lpstr>Financial Controls</vt:lpstr>
      <vt:lpstr>Financial Controls-Cont’d</vt:lpstr>
      <vt:lpstr>Financial Reports</vt:lpstr>
      <vt:lpstr>Financial Reports</vt:lpstr>
      <vt:lpstr>Budget and Expenditure Reports</vt:lpstr>
      <vt:lpstr>Segregation of Funds</vt:lpstr>
      <vt:lpstr>Segregation of Funds</vt:lpstr>
      <vt:lpstr>Segregation of Funds – Unique Coding in the Accounting System</vt:lpstr>
      <vt:lpstr>Segregation of funds – Substitutionary System</vt:lpstr>
      <vt:lpstr>Allocation Spreadsheet – Part I</vt:lpstr>
      <vt:lpstr>Allocation Spreadsheet Part I</vt:lpstr>
      <vt:lpstr>Allocation Spreadsheet Part I Cont’d</vt:lpstr>
      <vt:lpstr>Allocation Spreadsheet Part I Cont’d</vt:lpstr>
      <vt:lpstr>Allocation Spreadsheet – Part II</vt:lpstr>
      <vt:lpstr>Allocation Spreadsheet Part II</vt:lpstr>
      <vt:lpstr>Allocation Spreadsheet Part II</vt:lpstr>
      <vt:lpstr>Allocation Spreadsheet Part II, Cont’d</vt:lpstr>
      <vt:lpstr>Allocation Spreadsheet – Part III</vt:lpstr>
      <vt:lpstr>Allocation Spreadsheet Part III</vt:lpstr>
      <vt:lpstr>Allocation Spreadsheet – Part IV</vt:lpstr>
      <vt:lpstr>Allocation Spreadsheet Part IV</vt:lpstr>
      <vt:lpstr>Enrollment Records</vt:lpstr>
      <vt:lpstr>Independent Financial Audit Procedures</vt:lpstr>
      <vt:lpstr>Test 1a): Use of Funds – Adequate Accounting Controls</vt:lpstr>
      <vt:lpstr>Test 1b): Use of Funds – Educational Purposes</vt:lpstr>
      <vt:lpstr>Test 1c): Use of Funds – Gross Irresponsibility</vt:lpstr>
      <vt:lpstr>Test 1d): Use of Funds – Individual Enrichment</vt:lpstr>
      <vt:lpstr>Test 2: Tuition &amp; Fee Accuracy</vt:lpstr>
      <vt:lpstr>Test 3: Payment Accuracy</vt:lpstr>
      <vt:lpstr>Test 4: Income Eligibility</vt:lpstr>
      <vt:lpstr>Income Eligibility</vt:lpstr>
      <vt:lpstr>Income Eligibility</vt:lpstr>
      <vt:lpstr>Test 5: Special Education Tuition</vt:lpstr>
      <vt:lpstr>Independent Financial Audit Procedures</vt:lpstr>
      <vt:lpstr>Consequences of Fiscal Irresponsibility</vt:lpstr>
      <vt:lpstr>Audit Schedule</vt:lpstr>
      <vt:lpstr>Department Contacts</vt:lpstr>
      <vt:lpstr>Questions</vt:lpstr>
    </vt:vector>
  </TitlesOfParts>
  <Company>Louisiana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Scholarships for Educational Excellence Program (SSEEP) Independent Financial Audit Guide  for Participating Schools November 5, 2019</dc:title>
  <dc:creator>Ronnie Davis</dc:creator>
  <cp:lastModifiedBy>Jameka Henderson</cp:lastModifiedBy>
  <cp:revision>50</cp:revision>
  <dcterms:created xsi:type="dcterms:W3CDTF">2019-11-13T15:19:04Z</dcterms:created>
  <dcterms:modified xsi:type="dcterms:W3CDTF">2021-09-30T20:00:20Z</dcterms:modified>
</cp:coreProperties>
</file>