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9" r:id="rId4"/>
    <p:sldMasterId id="2147483672" r:id="rId5"/>
    <p:sldMasterId id="2147483675" r:id="rId6"/>
    <p:sldMasterId id="2147483677" r:id="rId7"/>
    <p:sldMasterId id="2147483680" r:id="rId8"/>
  </p:sldMasterIdLst>
  <p:notesMasterIdLst>
    <p:notesMasterId r:id="rId59"/>
  </p:notesMasterIdLst>
  <p:sldIdLst>
    <p:sldId id="290" r:id="rId9"/>
    <p:sldId id="367" r:id="rId10"/>
    <p:sldId id="461" r:id="rId11"/>
    <p:sldId id="462" r:id="rId12"/>
    <p:sldId id="423" r:id="rId13"/>
    <p:sldId id="470" r:id="rId14"/>
    <p:sldId id="477" r:id="rId15"/>
    <p:sldId id="517" r:id="rId16"/>
    <p:sldId id="471" r:id="rId17"/>
    <p:sldId id="518" r:id="rId18"/>
    <p:sldId id="472" r:id="rId19"/>
    <p:sldId id="501" r:id="rId20"/>
    <p:sldId id="507" r:id="rId21"/>
    <p:sldId id="508" r:id="rId22"/>
    <p:sldId id="509" r:id="rId23"/>
    <p:sldId id="510" r:id="rId24"/>
    <p:sldId id="474" r:id="rId25"/>
    <p:sldId id="525" r:id="rId26"/>
    <p:sldId id="453" r:id="rId27"/>
    <p:sldId id="454" r:id="rId28"/>
    <p:sldId id="535" r:id="rId29"/>
    <p:sldId id="519" r:id="rId30"/>
    <p:sldId id="534" r:id="rId31"/>
    <p:sldId id="502" r:id="rId32"/>
    <p:sldId id="528" r:id="rId33"/>
    <p:sldId id="475" r:id="rId34"/>
    <p:sldId id="529" r:id="rId35"/>
    <p:sldId id="468" r:id="rId36"/>
    <p:sldId id="503" r:id="rId37"/>
    <p:sldId id="536" r:id="rId38"/>
    <p:sldId id="537" r:id="rId39"/>
    <p:sldId id="538" r:id="rId40"/>
    <p:sldId id="530" r:id="rId41"/>
    <p:sldId id="479" r:id="rId42"/>
    <p:sldId id="531" r:id="rId43"/>
    <p:sldId id="432" r:id="rId44"/>
    <p:sldId id="497" r:id="rId45"/>
    <p:sldId id="498" r:id="rId46"/>
    <p:sldId id="496" r:id="rId47"/>
    <p:sldId id="481" r:id="rId48"/>
    <p:sldId id="485" r:id="rId49"/>
    <p:sldId id="490" r:id="rId50"/>
    <p:sldId id="532" r:id="rId51"/>
    <p:sldId id="499" r:id="rId52"/>
    <p:sldId id="500" r:id="rId53"/>
    <p:sldId id="533" r:id="rId54"/>
    <p:sldId id="430" r:id="rId55"/>
    <p:sldId id="526" r:id="rId56"/>
    <p:sldId id="527" r:id="rId57"/>
    <p:sldId id="46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Baghian" initials="JB" lastIdx="1" clrIdx="0"/>
  <p:cmAuthor id="1" name="Jessica Baghian" initials="" lastIdx="7" clrIdx="1"/>
  <p:cmAuthor id="2" name="Hannah Dietsch" initials="" lastIdx="5" clrIdx="2"/>
  <p:cmAuthor id="3" name="Susan Kahn" initials="" lastIdx="22" clrIdx="3"/>
  <p:cmAuthor id="4" name="Marie Henderson" initials="MH"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EEA"/>
    <a:srgbClr val="ABBDD3"/>
    <a:srgbClr val="CDD5E1"/>
    <a:srgbClr val="AFC1D8"/>
    <a:srgbClr val="A9BAD1"/>
    <a:srgbClr val="D9E5F5"/>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6" autoAdjust="0"/>
    <p:restoredTop sz="74951" autoAdjust="0"/>
  </p:normalViewPr>
  <p:slideViewPr>
    <p:cSldViewPr>
      <p:cViewPr>
        <p:scale>
          <a:sx n="72" d="100"/>
          <a:sy n="72" d="100"/>
        </p:scale>
        <p:origin x="-1692" y="54"/>
      </p:cViewPr>
      <p:guideLst>
        <p:guide orient="horz" pos="2160"/>
        <p:guide pos="2880"/>
      </p:guideLst>
    </p:cSldViewPr>
  </p:slideViewPr>
  <p:outlineViewPr>
    <p:cViewPr>
      <p:scale>
        <a:sx n="33" d="100"/>
        <a:sy n="33" d="100"/>
      </p:scale>
      <p:origin x="0" y="2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8B38-147B-4DA0-BE3C-2551A3AC6785}" type="datetimeFigureOut">
              <a:rPr lang="en-US" smtClean="0"/>
              <a:t>5/14/2014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EB665-CAF4-4EC4-BB8A-AD03E702F540}" type="slidenum">
              <a:rPr lang="en-US" smtClean="0"/>
              <a:t>‹#›</a:t>
            </a:fld>
            <a:endParaRPr lang="en-US" dirty="0"/>
          </a:p>
        </p:txBody>
      </p:sp>
    </p:spTree>
    <p:extLst>
      <p:ext uri="{BB962C8B-B14F-4D97-AF65-F5344CB8AC3E}">
        <p14:creationId xmlns:p14="http://schemas.microsoft.com/office/powerpoint/2010/main" val="11073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11</a:t>
            </a:fld>
            <a:endParaRPr lang="en-US" dirty="0"/>
          </a:p>
        </p:txBody>
      </p:sp>
    </p:spTree>
    <p:extLst>
      <p:ext uri="{BB962C8B-B14F-4D97-AF65-F5344CB8AC3E}">
        <p14:creationId xmlns:p14="http://schemas.microsoft.com/office/powerpoint/2010/main" val="252886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12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16</a:t>
            </a:fld>
            <a:endParaRPr lang="en-US" dirty="0"/>
          </a:p>
        </p:txBody>
      </p:sp>
    </p:spTree>
    <p:extLst>
      <p:ext uri="{BB962C8B-B14F-4D97-AF65-F5344CB8AC3E}">
        <p14:creationId xmlns:p14="http://schemas.microsoft.com/office/powerpoint/2010/main" val="252886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17</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27</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28</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7DF4FC9-CCEB-594A-9DCE-C37E6A0F055A}" type="slidenum">
              <a:rPr lang="en-US">
                <a:solidFill>
                  <a:prstClr val="black"/>
                </a:solidFill>
              </a:rPr>
              <a:pPr/>
              <a:t>30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69A85DF-B100-7C42-A57B-6F71F64824FA}" type="slidenum">
              <a:rPr lang="en-US">
                <a:solidFill>
                  <a:prstClr val="black"/>
                </a:solidFill>
              </a:rPr>
              <a:p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DC98D3E-D9AC-4E46-8550-A6F572CAC3A4}" type="slidenum">
              <a:rPr lang="en-US">
                <a:solidFill>
                  <a:prstClr val="black"/>
                </a:solidFill>
              </a:rPr>
              <a:pPr/>
              <a:t>32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33</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34</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36</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37</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38</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40</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41</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3</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42</a:t>
            </a:fld>
            <a:endParaRPr lang="en-US" dirty="0"/>
          </a:p>
        </p:txBody>
      </p:sp>
    </p:spTree>
    <p:extLst>
      <p:ext uri="{BB962C8B-B14F-4D97-AF65-F5344CB8AC3E}">
        <p14:creationId xmlns:p14="http://schemas.microsoft.com/office/powerpoint/2010/main" val="17563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43</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46</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47</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48</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50</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294599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7</a:t>
            </a:fld>
            <a:endParaRPr lang="en-US" dirty="0"/>
          </a:p>
        </p:txBody>
      </p:sp>
    </p:spTree>
    <p:extLst>
      <p:ext uri="{BB962C8B-B14F-4D97-AF65-F5344CB8AC3E}">
        <p14:creationId xmlns:p14="http://schemas.microsoft.com/office/powerpoint/2010/main" val="414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8</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10</a:t>
            </a:fld>
            <a:endParaRPr lang="en-US" dirty="0"/>
          </a:p>
        </p:txBody>
      </p:sp>
    </p:spTree>
    <p:extLst>
      <p:ext uri="{BB962C8B-B14F-4D97-AF65-F5344CB8AC3E}">
        <p14:creationId xmlns:p14="http://schemas.microsoft.com/office/powerpoint/2010/main" val="294599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92626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1"/>
          </p:nvPr>
        </p:nvSpPr>
        <p:spPr/>
        <p:txBody>
          <a:bodyPr/>
          <a:lstStyle>
            <a:lvl1pPr algn="r">
              <a:defRPr sz="1200">
                <a:solidFill>
                  <a:prstClr val="black">
                    <a:tint val="75000"/>
                  </a:prstClr>
                </a:solidFill>
                <a:latin typeface="Steinem" pitchFamily="2" charset="0"/>
              </a:defRPr>
            </a:lvl1pPr>
          </a:lstStyle>
          <a:p>
            <a:pPr>
              <a:defRPr/>
            </a:pPr>
            <a:endParaRPr lang="en-US"/>
          </a:p>
        </p:txBody>
      </p:sp>
      <p:sp>
        <p:nvSpPr>
          <p:cNvPr id="6" name="Footer Placeholder 4"/>
          <p:cNvSpPr>
            <a:spLocks noGrp="1"/>
          </p:cNvSpPr>
          <p:nvPr>
            <p:ph type="ftr" sz="quarter" idx="12"/>
          </p:nvPr>
        </p:nvSpPr>
        <p:spPr/>
        <p:txBody>
          <a:bodyPr/>
          <a:lstStyle>
            <a:lvl1pPr>
              <a:defRPr sz="1800">
                <a:solidFill>
                  <a:srgbClr val="EEECE1">
                    <a:lumMod val="50000"/>
                  </a:srgbClr>
                </a:solidFill>
                <a:latin typeface="Chalkduster" pitchFamily="66" charset="0"/>
              </a:defRPr>
            </a:lvl1pPr>
          </a:lstStyle>
          <a:p>
            <a:pPr>
              <a:defRPr/>
            </a:pPr>
            <a:endParaRPr lang="en-US"/>
          </a:p>
        </p:txBody>
      </p:sp>
    </p:spTree>
    <p:extLst>
      <p:ext uri="{BB962C8B-B14F-4D97-AF65-F5344CB8AC3E}">
        <p14:creationId xmlns:p14="http://schemas.microsoft.com/office/powerpoint/2010/main" val="7126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5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4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0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559341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06800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62094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4365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77747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933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r>
              <a:rPr lang="en-US" dirty="0" smtClean="0">
                <a:solidFill>
                  <a:prstClr val="black">
                    <a:tint val="75000"/>
                  </a:prstClr>
                </a:solidFill>
              </a:rPr>
              <a:t>#</a:t>
            </a:r>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Tree>
    <p:extLst>
      <p:ext uri="{BB962C8B-B14F-4D97-AF65-F5344CB8AC3E}">
        <p14:creationId xmlns:p14="http://schemas.microsoft.com/office/powerpoint/2010/main" val="2434225338"/>
      </p:ext>
    </p:extLst>
  </p:cSld>
  <p:clrMap bg1="lt1" tx1="dk1" bg2="lt2" tx2="dk2" accent1="accent1" accent2="accent2" accent3="accent3" accent4="accent4" accent5="accent5" accent6="accent6" hlink="hlink" folHlink="folHlink"/>
  <p:sldLayoutIdLst>
    <p:sldLayoutId id="2147483661" r:id="rId1"/>
    <p:sldLayoutId id="214748366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2091232266"/>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33441771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929081997"/>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621266870"/>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949565391"/>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653482316"/>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halkboard-Box-Head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Chalkboard-Box-Foote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152400" y="12954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7010400" y="6553200"/>
            <a:ext cx="2133600" cy="342900"/>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Steinem" pitchFamily="2" charset="0"/>
                <a:ea typeface="+mn-ea"/>
                <a:cs typeface="+mn-cs"/>
              </a:defRPr>
            </a:lvl1pPr>
          </a:lstStyle>
          <a:p>
            <a:pPr>
              <a:defRPr/>
            </a:pPr>
            <a:r>
              <a:rPr lang="en-US"/>
              <a:t>#</a:t>
            </a:r>
          </a:p>
        </p:txBody>
      </p:sp>
      <p:sp>
        <p:nvSpPr>
          <p:cNvPr id="9" name="Footer Placeholder 4"/>
          <p:cNvSpPr>
            <a:spLocks noGrp="1"/>
          </p:cNvSpPr>
          <p:nvPr>
            <p:ph type="ftr" sz="quarter" idx="3"/>
          </p:nvPr>
        </p:nvSpPr>
        <p:spPr>
          <a:xfrm>
            <a:off x="152400" y="6553200"/>
            <a:ext cx="2895600" cy="342900"/>
          </a:xfrm>
          <a:prstGeom prst="rect">
            <a:avLst/>
          </a:prstGeom>
          <a:noFill/>
        </p:spPr>
        <p:txBody>
          <a:bodyPr/>
          <a:lstStyle>
            <a:lvl1pPr fontAlgn="auto">
              <a:spcBef>
                <a:spcPts val="0"/>
              </a:spcBef>
              <a:spcAft>
                <a:spcPts val="0"/>
              </a:spcAft>
              <a:defRPr sz="1800">
                <a:solidFill>
                  <a:srgbClr val="EEECE1">
                    <a:lumMod val="50000"/>
                  </a:srgbClr>
                </a:solidFill>
                <a:latin typeface="Chalkduster" pitchFamily="66" charset="0"/>
                <a:ea typeface="+mn-ea"/>
                <a:cs typeface="+mn-cs"/>
              </a:defRPr>
            </a:lvl1pPr>
          </a:lstStyle>
          <a:p>
            <a:pPr>
              <a:defRPr/>
            </a:pPr>
            <a:endParaRPr lang="en-US"/>
          </a:p>
        </p:txBody>
      </p:sp>
    </p:spTree>
    <p:extLst>
      <p:ext uri="{BB962C8B-B14F-4D97-AF65-F5344CB8AC3E}">
        <p14:creationId xmlns:p14="http://schemas.microsoft.com/office/powerpoint/2010/main" val="2262381843"/>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30188" indent="-230188" algn="l" rtl="0" eaLnBrk="0" fontAlgn="base" hangingPunct="0">
        <a:spcBef>
          <a:spcPct val="20000"/>
        </a:spcBef>
        <a:spcAft>
          <a:spcPct val="0"/>
        </a:spcAft>
        <a:buFont typeface="Arial" charset="0"/>
        <a:buChar char="•"/>
        <a:defRPr sz="3200" kern="1200">
          <a:solidFill>
            <a:schemeClr val="tx1"/>
          </a:solidFill>
          <a:latin typeface="+mj-lt"/>
          <a:ea typeface="MS PGothic" pitchFamily="34" charset="-128"/>
          <a:cs typeface="MS PGothic" charset="0"/>
        </a:defRPr>
      </a:lvl1pPr>
      <a:lvl2pPr marL="461963" indent="-231775" algn="l" rtl="0" eaLnBrk="0" fontAlgn="base" hangingPunct="0">
        <a:spcBef>
          <a:spcPct val="20000"/>
        </a:spcBef>
        <a:spcAft>
          <a:spcPct val="0"/>
        </a:spcAft>
        <a:buFont typeface="Arial" charset="0"/>
        <a:buChar char="•"/>
        <a:defRPr sz="2800" kern="1200">
          <a:solidFill>
            <a:schemeClr val="tx1"/>
          </a:solidFill>
          <a:latin typeface="+mj-lt"/>
          <a:ea typeface="MS PGothic" pitchFamily="34" charset="-128"/>
          <a:cs typeface="MS PGothic" charset="0"/>
        </a:defRPr>
      </a:lvl2pPr>
      <a:lvl3pPr marL="684213" indent="-222250" algn="l" rtl="0" eaLnBrk="0" fontAlgn="base" hangingPunct="0">
        <a:spcBef>
          <a:spcPct val="20000"/>
        </a:spcBef>
        <a:spcAft>
          <a:spcPct val="0"/>
        </a:spcAft>
        <a:buFont typeface="Arial" charset="0"/>
        <a:buChar char="•"/>
        <a:defRPr sz="2400" kern="1200">
          <a:solidFill>
            <a:schemeClr val="tx1"/>
          </a:solidFill>
          <a:latin typeface="+mj-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leapweb.org/reports/Training.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4th-grade-promotion-guidance.pdf?sfvrsn=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itunes.apple.com/us/podcast/transitional-9th-grade-policy/id574847167?i=306024671&amp;mt=2" TargetMode="External"/><Relationship Id="rId4" Type="http://schemas.openxmlformats.org/officeDocument/2006/relationships/hyperlink" Target="http://www.louisianabelieves.com/docs/default-source/teacher-toolbox-resources/transitional-9th-grade-promotion-policy-guidance.pdf?sfvrsn=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parcc-field-test-report.pdf?sfvrsn=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connect4.uc.att.com/EventEntry/Websites/?VaccId=stateoflouisiana&amp;ExEventID=81542513" TargetMode="External"/><Relationship Id="rId4" Type="http://schemas.openxmlformats.org/officeDocument/2006/relationships/hyperlink" Target="http://www.louisianabelieves.com/docs/default-source/links-for-newsletters/04-15-14-top-10-issues-and-answers-for-parcc-eoy-field-test.pdf?sfvrsn=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believes.com/courses/jump-start-career-education" TargetMode="External"/><Relationship Id="rId2" Type="http://schemas.openxmlformats.org/officeDocument/2006/relationships/hyperlink" Target="mailto:jumpstart@la.gov"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mailto:Bridget.Devlin@la.gov"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urveymonkey.com/s/9Y2DQXJ"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assessment@la.gov" TargetMode="External"/><Relationship Id="rId4" Type="http://schemas.openxmlformats.org/officeDocument/2006/relationships/hyperlink" Target="http://www.louisianabelieves.com/newsroom/newsletter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resources/classroom-support-toolbox/teacher-support-toolbox/end-of-year-assessments" TargetMode="External"/><Relationship Id="rId2" Type="http://schemas.openxmlformats.org/officeDocument/2006/relationships/hyperlink" Target="http://www.louisianabelieves.com/resources/library/assessment" TargetMode="External"/><Relationship Id="rId1" Type="http://schemas.openxmlformats.org/officeDocument/2006/relationships/slideLayout" Target="../slideLayouts/slideLayout1.xml"/><Relationship Id="rId6" Type="http://schemas.openxmlformats.org/officeDocument/2006/relationships/hyperlink" Target="http://www.act.org/aap/resources.html" TargetMode="External"/><Relationship Id="rId5" Type="http://schemas.openxmlformats.org/officeDocument/2006/relationships/hyperlink" Target="http://www.act.org/plan/downloads.html" TargetMode="External"/><Relationship Id="rId4" Type="http://schemas.openxmlformats.org/officeDocument/2006/relationships/hyperlink" Target="http://www.act.org/explore/download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mailto:Dana.Maxie@la.gov"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louisianabelieves.com/docs/default-source/links-for-newsletters/04-15-14-acct_codes_overview.pdf?sfvrsn=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EdTech@la.gov"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techreadiness.net" TargetMode="External"/><Relationship Id="rId2" Type="http://schemas.openxmlformats.org/officeDocument/2006/relationships/hyperlink" Target="https://connect4.uc.att.com/stateoflouisiana/meet/?ExEventID=89571670"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louisianabelieves.com/docs/assessment/louisiana-statewide-assessment-schedule-2014-2015.pdf?sfvrsn=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louisianabelieves.com/docs/default-source/links-for-newsletters/2014-15-fillable-application-for-dibels-and-steep-waivers.pdf?sfvrsn=14" TargetMode="External"/><Relationship Id="rId2" Type="http://schemas.openxmlformats.org/officeDocument/2006/relationships/hyperlink" Target="http://www.louisianabelieves.com/docs/default-source/links-for-newsletters/dibels-next-2014-2015-guide-and-assurance.pdf?sfvrsn=2" TargetMode="External"/><Relationship Id="rId1" Type="http://schemas.openxmlformats.org/officeDocument/2006/relationships/slideLayout" Target="../slideLayouts/slideLayout1.xml"/><Relationship Id="rId5" Type="http://schemas.openxmlformats.org/officeDocument/2006/relationships/hyperlink" Target="http://www.louisianabelieves.com/assessment/dibels-next" TargetMode="External"/><Relationship Id="rId4" Type="http://schemas.openxmlformats.org/officeDocument/2006/relationships/hyperlink" Target="mailto:assessment@l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219200" y="3810000"/>
            <a:ext cx="6934200" cy="1077218"/>
          </a:xfrm>
          <a:prstGeom prst="rect">
            <a:avLst/>
          </a:prstGeom>
          <a:noFill/>
        </p:spPr>
        <p:txBody>
          <a:bodyPr wrap="square" rtlCol="0">
            <a:spAutoFit/>
          </a:bodyPr>
          <a:lstStyle/>
          <a:p>
            <a:pPr algn="ctr"/>
            <a:r>
              <a:rPr lang="en-US" sz="3200" b="1" dirty="0" smtClean="0">
                <a:latin typeface="+mj-lt"/>
              </a:rPr>
              <a:t>DTC Contact Call</a:t>
            </a:r>
          </a:p>
          <a:p>
            <a:pPr algn="ctr"/>
            <a:r>
              <a:rPr lang="en-US" sz="3200" b="1" dirty="0" smtClean="0">
                <a:latin typeface="+mj-lt"/>
              </a:rPr>
              <a:t>May 13, 2014</a:t>
            </a:r>
            <a:endParaRPr lang="en-US" sz="3200" b="1" dirty="0">
              <a:latin typeface="+mj-lt"/>
            </a:endParaRPr>
          </a:p>
        </p:txBody>
      </p:sp>
    </p:spTree>
    <p:extLst>
      <p:ext uri="{BB962C8B-B14F-4D97-AF65-F5344CB8AC3E}">
        <p14:creationId xmlns:p14="http://schemas.microsoft.com/office/powerpoint/2010/main" val="133631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0"/>
            <a:ext cx="9144000" cy="4572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280878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
          </p:nvPr>
        </p:nvSpPr>
        <p:spPr>
          <a:noFill/>
        </p:spPr>
        <p:txBody>
          <a:bodyPr/>
          <a:lstStyle/>
          <a:p>
            <a:fld id="{441BB119-B817-48C6-8611-D0A992ACEBE9}" type="slidenum">
              <a:rPr lang="en-US" smtClean="0">
                <a:solidFill>
                  <a:prstClr val="black">
                    <a:tint val="75000"/>
                  </a:prstClr>
                </a:solidFill>
              </a:rPr>
              <a:pPr/>
              <a:t>11</a:t>
            </a:fld>
            <a:endParaRPr lang="en-US" smtClean="0">
              <a:solidFill>
                <a:prstClr val="black">
                  <a:tint val="75000"/>
                </a:prstClr>
              </a:solidFill>
            </a:endParaRPr>
          </a:p>
        </p:txBody>
      </p:sp>
      <p:sp>
        <p:nvSpPr>
          <p:cNvPr id="353283" name="Rectangle 3"/>
          <p:cNvSpPr>
            <a:spLocks noGrp="1" noChangeArrowheads="1"/>
          </p:cNvSpPr>
          <p:nvPr>
            <p:ph sz="quarter" idx="10"/>
          </p:nvPr>
        </p:nvSpPr>
        <p:spPr>
          <a:xfrm>
            <a:off x="0" y="1143000"/>
            <a:ext cx="9144000" cy="5334000"/>
          </a:xfrm>
        </p:spPr>
        <p:txBody>
          <a:bodyPr>
            <a:normAutofit fontScale="25000" lnSpcReduction="20000"/>
          </a:bodyPr>
          <a:lstStyle/>
          <a:p>
            <a:pPr marL="0" indent="0">
              <a:lnSpc>
                <a:spcPct val="115000"/>
              </a:lnSpc>
              <a:buNone/>
            </a:pPr>
            <a:r>
              <a:rPr lang="en-US" sz="9600" b="1" dirty="0"/>
              <a:t>LEAP series </a:t>
            </a:r>
            <a:endParaRPr lang="en-US" sz="9600" b="1" dirty="0" smtClean="0">
              <a:solidFill>
                <a:srgbClr val="FF0000"/>
              </a:solidFill>
            </a:endParaRPr>
          </a:p>
          <a:p>
            <a:pPr marL="0" indent="0">
              <a:lnSpc>
                <a:spcPct val="115000"/>
              </a:lnSpc>
              <a:buNone/>
            </a:pPr>
            <a:r>
              <a:rPr lang="en-US" sz="8000" dirty="0" smtClean="0"/>
              <a:t>Release via </a:t>
            </a:r>
            <a:r>
              <a:rPr lang="en-US" sz="8000" dirty="0" err="1" smtClean="0"/>
              <a:t>LEAPweb</a:t>
            </a:r>
            <a:r>
              <a:rPr lang="en-US" sz="8000" dirty="0" smtClean="0"/>
              <a:t> reporting portal</a:t>
            </a:r>
          </a:p>
          <a:p>
            <a:pPr marL="0" indent="0">
              <a:lnSpc>
                <a:spcPct val="115000"/>
              </a:lnSpc>
              <a:buNone/>
            </a:pPr>
            <a:r>
              <a:rPr lang="en-US" sz="8000" dirty="0" smtClean="0"/>
              <a:t>Student Reports- available April/May 2014</a:t>
            </a:r>
            <a:endParaRPr lang="en-US" sz="8000" dirty="0"/>
          </a:p>
          <a:p>
            <a:pPr lvl="1">
              <a:lnSpc>
                <a:spcPct val="115000"/>
              </a:lnSpc>
            </a:pPr>
            <a:r>
              <a:rPr lang="en-US" sz="6800" dirty="0" smtClean="0"/>
              <a:t>Student Score Report</a:t>
            </a:r>
          </a:p>
          <a:p>
            <a:pPr lvl="1">
              <a:lnSpc>
                <a:spcPct val="115000"/>
              </a:lnSpc>
            </a:pPr>
            <a:r>
              <a:rPr lang="en-US" sz="6800" dirty="0" smtClean="0"/>
              <a:t>School Data </a:t>
            </a:r>
            <a:r>
              <a:rPr lang="en-US" sz="6800" dirty="0"/>
              <a:t>File (CSV)</a:t>
            </a:r>
          </a:p>
          <a:p>
            <a:pPr marL="0" indent="0">
              <a:lnSpc>
                <a:spcPct val="115000"/>
              </a:lnSpc>
              <a:buNone/>
            </a:pPr>
            <a:r>
              <a:rPr lang="en-US" sz="8000" dirty="0" smtClean="0"/>
              <a:t>School/District </a:t>
            </a:r>
            <a:r>
              <a:rPr lang="en-US" sz="8000" dirty="0"/>
              <a:t>Summary </a:t>
            </a:r>
            <a:r>
              <a:rPr lang="en-US" sz="8000" dirty="0" smtClean="0"/>
              <a:t>Reports- available July 2014</a:t>
            </a:r>
            <a:endParaRPr lang="en-US" sz="8000" dirty="0"/>
          </a:p>
          <a:p>
            <a:pPr lvl="1">
              <a:lnSpc>
                <a:spcPct val="115000"/>
              </a:lnSpc>
            </a:pPr>
            <a:r>
              <a:rPr lang="en-US" sz="6800" dirty="0" smtClean="0"/>
              <a:t>Subgroup/Education Classification Report</a:t>
            </a:r>
          </a:p>
          <a:p>
            <a:pPr lvl="1">
              <a:lnSpc>
                <a:spcPct val="115000"/>
              </a:lnSpc>
            </a:pPr>
            <a:r>
              <a:rPr lang="en-US" sz="6800" dirty="0" smtClean="0"/>
              <a:t>Economic Status Subgroup Report</a:t>
            </a:r>
          </a:p>
          <a:p>
            <a:pPr lvl="1">
              <a:lnSpc>
                <a:spcPct val="115000"/>
              </a:lnSpc>
            </a:pPr>
            <a:r>
              <a:rPr lang="en-US" sz="6800" dirty="0" smtClean="0"/>
              <a:t>Special Education Exceptionality Report</a:t>
            </a:r>
          </a:p>
          <a:p>
            <a:pPr lvl="1">
              <a:lnSpc>
                <a:spcPct val="115000"/>
              </a:lnSpc>
            </a:pPr>
            <a:r>
              <a:rPr lang="en-US" sz="6800" dirty="0" smtClean="0"/>
              <a:t>Test Accommodations Report</a:t>
            </a:r>
          </a:p>
          <a:p>
            <a:pPr lvl="1">
              <a:lnSpc>
                <a:spcPct val="115000"/>
              </a:lnSpc>
            </a:pPr>
            <a:r>
              <a:rPr lang="en-US" sz="6800" dirty="0" smtClean="0"/>
              <a:t>Performance Report</a:t>
            </a:r>
            <a:endParaRPr lang="en-US" sz="6800" dirty="0"/>
          </a:p>
          <a:p>
            <a:pPr marL="0" indent="0">
              <a:lnSpc>
                <a:spcPct val="115000"/>
              </a:lnSpc>
              <a:buNone/>
            </a:pPr>
            <a:r>
              <a:rPr lang="en-US" sz="8000" dirty="0" smtClean="0"/>
              <a:t>Rescore Requests</a:t>
            </a:r>
          </a:p>
          <a:p>
            <a:pPr lvl="1">
              <a:lnSpc>
                <a:spcPct val="115000"/>
              </a:lnSpc>
            </a:pPr>
            <a:r>
              <a:rPr lang="en-US" sz="7200" dirty="0"/>
              <a:t>The DTC may request a rescore from the scoring contractor within 20 working days of receipt of scores for a fee. For more information, see </a:t>
            </a:r>
            <a:r>
              <a:rPr lang="en-US" sz="7200" dirty="0" smtClean="0"/>
              <a:t>pages 72</a:t>
            </a:r>
            <a:r>
              <a:rPr lang="en-US" sz="7200" dirty="0"/>
              <a:t>-75 of the LEAP/</a:t>
            </a:r>
            <a:r>
              <a:rPr lang="en-US" sz="7200" dirty="0" err="1"/>
              <a:t>iLEAP</a:t>
            </a:r>
            <a:r>
              <a:rPr lang="en-US" sz="7200" dirty="0"/>
              <a:t>/LAA2 Test Coordinator’s </a:t>
            </a:r>
            <a:r>
              <a:rPr lang="en-US" sz="7200" dirty="0" smtClean="0"/>
              <a:t>Manual. </a:t>
            </a:r>
            <a:endParaRPr lang="en-US" sz="4800" b="1" dirty="0" smtClean="0"/>
          </a:p>
          <a:p>
            <a:pPr marL="0" indent="0">
              <a:lnSpc>
                <a:spcPct val="115000"/>
              </a:lnSpc>
              <a:buNone/>
            </a:pPr>
            <a:r>
              <a:rPr lang="en-US" sz="8000" b="1" dirty="0" smtClean="0"/>
              <a:t>Note: </a:t>
            </a:r>
            <a:r>
              <a:rPr lang="en-US" sz="8000" dirty="0" smtClean="0"/>
              <a:t>Results released will override existing files in the </a:t>
            </a:r>
            <a:r>
              <a:rPr lang="en-US" sz="8000" dirty="0" err="1" smtClean="0"/>
              <a:t>LEAPweb</a:t>
            </a:r>
            <a:r>
              <a:rPr lang="en-US" sz="8000" dirty="0" smtClean="0"/>
              <a:t> reporting portal. Please ensure archive of existing records prior to the release of results.</a:t>
            </a:r>
          </a:p>
          <a:p>
            <a:pPr>
              <a:lnSpc>
                <a:spcPct val="115000"/>
              </a:lnSpc>
            </a:pPr>
            <a:endParaRPr lang="en-US" sz="8000" dirty="0"/>
          </a:p>
          <a:p>
            <a:pPr marL="0" indent="0">
              <a:lnSpc>
                <a:spcPct val="115000"/>
              </a:lnSpc>
              <a:buNone/>
            </a:pPr>
            <a:endParaRPr lang="en-US" sz="8000" dirty="0" smtClean="0"/>
          </a:p>
          <a:p>
            <a:pPr>
              <a:lnSpc>
                <a:spcPct val="115000"/>
              </a:lnSpc>
            </a:pPr>
            <a:endParaRPr lang="en-US" sz="8000" dirty="0" smtClean="0"/>
          </a:p>
        </p:txBody>
      </p:sp>
      <p:sp>
        <p:nvSpPr>
          <p:cNvPr id="2" name="TextBox 1"/>
          <p:cNvSpPr txBox="1"/>
          <p:nvPr/>
        </p:nvSpPr>
        <p:spPr>
          <a:xfrm>
            <a:off x="-2004" y="228600"/>
            <a:ext cx="9143999" cy="1077218"/>
          </a:xfrm>
          <a:prstGeom prst="rect">
            <a:avLst/>
          </a:prstGeom>
          <a:noFill/>
        </p:spPr>
        <p:txBody>
          <a:bodyPr wrap="square" rtlCol="0">
            <a:spAutoFit/>
          </a:bodyPr>
          <a:lstStyle/>
          <a:p>
            <a:pPr algn="ctr">
              <a:spcAft>
                <a:spcPts val="1200"/>
              </a:spcAft>
              <a:defRPr/>
            </a:pPr>
            <a:r>
              <a:rPr lang="en-US" sz="3600" b="1" dirty="0" smtClean="0">
                <a:solidFill>
                  <a:prstClr val="white"/>
                </a:solidFill>
                <a:latin typeface="Chalkduster" charset="0"/>
              </a:rPr>
              <a:t>Assessment</a:t>
            </a:r>
            <a:endParaRPr lang="en-US" sz="3600" b="1" dirty="0">
              <a:solidFill>
                <a:prstClr val="white"/>
              </a:solidFill>
              <a:latin typeface="Chalkduster" charset="0"/>
            </a:endParaRPr>
          </a:p>
          <a:p>
            <a:pPr algn="ctr">
              <a:spcAft>
                <a:spcPts val="1200"/>
              </a:spcAft>
              <a:defRPr/>
            </a:pPr>
            <a:endParaRPr lang="en-US" b="1" dirty="0">
              <a:solidFill>
                <a:prstClr val="white"/>
              </a:solidFill>
              <a:latin typeface="Chalkduster" charset="0"/>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21019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12</a:t>
            </a:fld>
            <a:endParaRPr lang="en-US" dirty="0">
              <a:solidFill>
                <a:prstClr val="black">
                  <a:tint val="75000"/>
                </a:prstClr>
              </a:solidFill>
            </a:endParaRPr>
          </a:p>
        </p:txBody>
      </p:sp>
      <p:sp>
        <p:nvSpPr>
          <p:cNvPr id="6" name="Title 1"/>
          <p:cNvSpPr>
            <a:spLocks noGrp="1"/>
          </p:cNvSpPr>
          <p:nvPr>
            <p:ph type="title"/>
          </p:nvPr>
        </p:nvSpPr>
        <p:spPr/>
        <p:txBody>
          <a:bodyPr>
            <a:noAutofit/>
          </a:bodyPr>
          <a:lstStyle/>
          <a:p>
            <a:r>
              <a:rPr lang="en-US" sz="3600" dirty="0" smtClean="0"/>
              <a:t>Assessment</a:t>
            </a:r>
            <a:endParaRPr lang="en-US" sz="3600" dirty="0"/>
          </a:p>
        </p:txBody>
      </p:sp>
      <p:pic>
        <p:nvPicPr>
          <p:cNvPr id="5" name="Content Placeholder 4" descr="Screen Shot 2014-05-05 at 3.05.06 AM.png"/>
          <p:cNvPicPr>
            <a:picLocks noGrp="1" noChangeAspect="1"/>
          </p:cNvPicPr>
          <p:nvPr>
            <p:ph sz="quarter" idx="10"/>
          </p:nvPr>
        </p:nvPicPr>
        <p:blipFill>
          <a:blip r:embed="rId3">
            <a:extLst>
              <a:ext uri="{28A0092B-C50C-407E-A947-70E740481C1C}">
                <a14:useLocalDpi xmlns:a14="http://schemas.microsoft.com/office/drawing/2010/main" val="0"/>
              </a:ext>
            </a:extLst>
          </a:blip>
          <a:srcRect l="-18695" r="-18695"/>
          <a:stretch>
            <a:fillRect/>
          </a:stretch>
        </p:blipFill>
        <p:spPr>
          <a:xfrm>
            <a:off x="228600" y="1676400"/>
            <a:ext cx="8382000" cy="4756875"/>
          </a:xfrm>
        </p:spPr>
      </p:pic>
      <p:sp>
        <p:nvSpPr>
          <p:cNvPr id="7" name="TextBox 6"/>
          <p:cNvSpPr txBox="1"/>
          <p:nvPr/>
        </p:nvSpPr>
        <p:spPr>
          <a:xfrm>
            <a:off x="0" y="6488668"/>
            <a:ext cx="4343400" cy="369332"/>
          </a:xfrm>
          <a:prstGeom prst="rect">
            <a:avLst/>
          </a:prstGeom>
          <a:noFill/>
        </p:spPr>
        <p:txBody>
          <a:bodyPr wrap="square" rtlCol="0">
            <a:spAutoFit/>
          </a:bodyPr>
          <a:lstStyle/>
          <a:p>
            <a:r>
              <a:rPr lang="en-US" dirty="0" err="1" smtClean="0"/>
              <a:t>www.leapweb.org</a:t>
            </a:r>
            <a:endParaRPr lang="en-US" dirty="0"/>
          </a:p>
        </p:txBody>
      </p:sp>
      <p:sp>
        <p:nvSpPr>
          <p:cNvPr id="2" name="TextBox 1"/>
          <p:cNvSpPr txBox="1"/>
          <p:nvPr/>
        </p:nvSpPr>
        <p:spPr>
          <a:xfrm>
            <a:off x="0" y="1143000"/>
            <a:ext cx="3441717" cy="461665"/>
          </a:xfrm>
          <a:prstGeom prst="rect">
            <a:avLst/>
          </a:prstGeom>
          <a:noFill/>
        </p:spPr>
        <p:txBody>
          <a:bodyPr wrap="none" rtlCol="0">
            <a:spAutoFit/>
          </a:bodyPr>
          <a:lstStyle/>
          <a:p>
            <a:r>
              <a:rPr lang="en-US" sz="2400" dirty="0" err="1" smtClean="0">
                <a:hlinkClick r:id="rId4"/>
              </a:rPr>
              <a:t>LEAPweb</a:t>
            </a:r>
            <a:r>
              <a:rPr lang="en-US" sz="2400" dirty="0" smtClean="0">
                <a:hlinkClick r:id="rId4"/>
              </a:rPr>
              <a:t> Training Manual </a:t>
            </a:r>
            <a:endParaRPr lang="en-US" sz="2400" dirty="0"/>
          </a:p>
        </p:txBody>
      </p:sp>
    </p:spTree>
    <p:extLst>
      <p:ext uri="{BB962C8B-B14F-4D97-AF65-F5344CB8AC3E}">
        <p14:creationId xmlns:p14="http://schemas.microsoft.com/office/powerpoint/2010/main" val="2705877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5" name="Content Placeholder 6"/>
          <p:cNvSpPr>
            <a:spLocks noGrp="1"/>
          </p:cNvSpPr>
          <p:nvPr>
            <p:ph sz="quarter" idx="10"/>
          </p:nvPr>
        </p:nvSpPr>
        <p:spPr>
          <a:xfrm>
            <a:off x="0" y="1066800"/>
            <a:ext cx="9144000" cy="5486400"/>
          </a:xfrm>
        </p:spPr>
        <p:txBody>
          <a:bodyPr>
            <a:normAutofit lnSpcReduction="10000"/>
          </a:bodyPr>
          <a:lstStyle/>
          <a:p>
            <a:pPr marL="0" lvl="1" indent="0">
              <a:spcBef>
                <a:spcPts val="0"/>
              </a:spcBef>
              <a:spcAft>
                <a:spcPts val="600"/>
              </a:spcAft>
              <a:buSzPct val="85000"/>
              <a:buNone/>
            </a:pPr>
            <a:r>
              <a:rPr lang="en-US" b="1" dirty="0" smtClean="0"/>
              <a:t>Types of Merges</a:t>
            </a:r>
          </a:p>
          <a:p>
            <a:pPr marL="0" lvl="1" indent="0">
              <a:spcBef>
                <a:spcPts val="0"/>
              </a:spcBef>
              <a:spcAft>
                <a:spcPts val="600"/>
              </a:spcAft>
              <a:buSzPct val="85000"/>
              <a:buNone/>
            </a:pPr>
            <a:r>
              <a:rPr lang="en-US" sz="2000" dirty="0" smtClean="0"/>
              <a:t>Merge Within a Content Area</a:t>
            </a:r>
          </a:p>
          <a:p>
            <a:pPr marL="898525" lvl="3" indent="-342900">
              <a:spcBef>
                <a:spcPts val="0"/>
              </a:spcBef>
              <a:spcAft>
                <a:spcPts val="600"/>
              </a:spcAft>
              <a:buClr>
                <a:schemeClr val="tx1"/>
              </a:buClr>
              <a:buFont typeface="Arial"/>
              <a:buChar char="•"/>
            </a:pPr>
            <a:r>
              <a:rPr lang="en-US" dirty="0" smtClean="0"/>
              <a:t>For a student who responded to portions of a single content area on two different answer documents.</a:t>
            </a:r>
          </a:p>
          <a:p>
            <a:pPr marL="898525" lvl="3" indent="-342900">
              <a:spcBef>
                <a:spcPts val="0"/>
              </a:spcBef>
              <a:spcAft>
                <a:spcPts val="1800"/>
              </a:spcAft>
              <a:buClr>
                <a:schemeClr val="tx1"/>
              </a:buClr>
              <a:buFont typeface="Arial"/>
              <a:buChar char="•"/>
            </a:pPr>
            <a:r>
              <a:rPr lang="en-US" dirty="0" smtClean="0"/>
              <a:t>Request for Merging Scores forms (LEAP Phase 2 form or </a:t>
            </a:r>
            <a:r>
              <a:rPr lang="en-US" i="1" dirty="0" smtClean="0"/>
              <a:t>i</a:t>
            </a:r>
            <a:r>
              <a:rPr lang="en-US" dirty="0" smtClean="0"/>
              <a:t>LEAP and LAA 2 form) should be faxed to DRC </a:t>
            </a:r>
            <a:r>
              <a:rPr lang="en-US" dirty="0"/>
              <a:t>at 763-268-</a:t>
            </a:r>
            <a:r>
              <a:rPr lang="en-US" dirty="0" smtClean="0"/>
              <a:t>2600 when requesting this type of merge.</a:t>
            </a:r>
          </a:p>
          <a:p>
            <a:pPr marL="0" lvl="1" indent="0">
              <a:spcBef>
                <a:spcPts val="0"/>
              </a:spcBef>
              <a:spcAft>
                <a:spcPts val="600"/>
              </a:spcAft>
              <a:buNone/>
            </a:pPr>
            <a:r>
              <a:rPr lang="en-US" sz="2000" dirty="0" smtClean="0"/>
              <a:t>Student History Merge via </a:t>
            </a:r>
            <a:r>
              <a:rPr lang="en-US" sz="2000" dirty="0" err="1" smtClean="0"/>
              <a:t>LEAP</a:t>
            </a:r>
            <a:r>
              <a:rPr lang="en-US" sz="2000" i="1" dirty="0" err="1" smtClean="0"/>
              <a:t>web</a:t>
            </a:r>
            <a:endParaRPr lang="en-US" sz="2000" dirty="0" smtClean="0"/>
          </a:p>
          <a:p>
            <a:pPr marL="749300" lvl="3" indent="-193675">
              <a:spcBef>
                <a:spcPts val="0"/>
              </a:spcBef>
              <a:spcAft>
                <a:spcPts val="600"/>
              </a:spcAft>
              <a:buClr>
                <a:schemeClr val="tx1"/>
              </a:buClr>
              <a:buFont typeface="Wingdings" pitchFamily="2" charset="2"/>
              <a:buChar char=""/>
            </a:pPr>
            <a:r>
              <a:rPr lang="en-US" dirty="0" smtClean="0"/>
              <a:t>DTC function</a:t>
            </a:r>
          </a:p>
          <a:p>
            <a:pPr marL="749300" lvl="3" indent="-193675">
              <a:spcBef>
                <a:spcPts val="0"/>
              </a:spcBef>
              <a:spcAft>
                <a:spcPts val="1800"/>
              </a:spcAft>
              <a:buClr>
                <a:schemeClr val="tx1"/>
              </a:buClr>
              <a:buFont typeface="Wingdings" pitchFamily="2" charset="2"/>
              <a:buChar char=""/>
            </a:pPr>
            <a:r>
              <a:rPr lang="en-US" dirty="0" smtClean="0"/>
              <a:t>The Electronic Merge request in </a:t>
            </a:r>
            <a:r>
              <a:rPr lang="en-US" dirty="0" err="1" smtClean="0"/>
              <a:t>LEAP</a:t>
            </a:r>
            <a:r>
              <a:rPr lang="en-US" i="1" dirty="0" err="1" smtClean="0"/>
              <a:t>web</a:t>
            </a:r>
            <a:r>
              <a:rPr lang="en-US" dirty="0" smtClean="0"/>
              <a:t> should be used to merge incomplete histories that require LDOE assistance.</a:t>
            </a:r>
          </a:p>
          <a:p>
            <a:pPr marL="0" lvl="1" indent="0">
              <a:spcBef>
                <a:spcPts val="0"/>
              </a:spcBef>
              <a:spcAft>
                <a:spcPts val="600"/>
              </a:spcAft>
              <a:buNone/>
            </a:pPr>
            <a:r>
              <a:rPr lang="en-US" sz="2000" dirty="0" smtClean="0"/>
              <a:t>LEAP </a:t>
            </a:r>
            <a:r>
              <a:rPr lang="en-US" sz="2000" dirty="0"/>
              <a:t>Phase 1/Phase 2 Merge </a:t>
            </a:r>
          </a:p>
          <a:p>
            <a:pPr marL="898525" lvl="3" indent="-342900">
              <a:spcBef>
                <a:spcPts val="0"/>
              </a:spcBef>
              <a:spcAft>
                <a:spcPts val="1200"/>
              </a:spcAft>
              <a:buClr>
                <a:schemeClr val="tx1"/>
              </a:buClr>
              <a:buFont typeface="Arial"/>
              <a:buChar char="•"/>
            </a:pPr>
            <a:r>
              <a:rPr lang="en-US" dirty="0"/>
              <a:t>A manual merge completed by DRC to combine a student’s LEAP Phase 1 and Phase 2 scores so the student has one complete score within a content area </a:t>
            </a:r>
          </a:p>
          <a:p>
            <a:pPr indent="-419100">
              <a:spcBef>
                <a:spcPts val="1200"/>
              </a:spcBef>
              <a:buNone/>
            </a:pPr>
            <a:endParaRPr lang="en-US" sz="2000" dirty="0" smtClean="0"/>
          </a:p>
        </p:txBody>
      </p:sp>
      <p:sp>
        <p:nvSpPr>
          <p:cNvPr id="6" name="Rectangle 2"/>
          <p:cNvSpPr>
            <a:spLocks noGrp="1" noChangeArrowheads="1"/>
          </p:cNvSpPr>
          <p:nvPr>
            <p:ph type="title"/>
          </p:nvPr>
        </p:nvSpPr>
        <p:spPr/>
        <p:txBody>
          <a:bodyPr/>
          <a:lstStyle/>
          <a:p>
            <a:pPr algn="ctr"/>
            <a:r>
              <a:rPr lang="en-US" sz="3600" dirty="0" smtClean="0">
                <a:latin typeface="Chalkduster"/>
                <a:cs typeface="Chalkduster"/>
              </a:rPr>
              <a:t>Assessment</a:t>
            </a:r>
          </a:p>
        </p:txBody>
      </p:sp>
      <p:sp>
        <p:nvSpPr>
          <p:cNvPr id="7"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3172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5" name="Content Placeholder 6"/>
          <p:cNvSpPr>
            <a:spLocks noGrp="1"/>
          </p:cNvSpPr>
          <p:nvPr>
            <p:ph sz="quarter" idx="10"/>
          </p:nvPr>
        </p:nvSpPr>
        <p:spPr>
          <a:xfrm>
            <a:off x="0" y="1143000"/>
            <a:ext cx="9144000" cy="5334000"/>
          </a:xfrm>
        </p:spPr>
        <p:txBody>
          <a:bodyPr>
            <a:normAutofit/>
          </a:bodyPr>
          <a:lstStyle/>
          <a:p>
            <a:pPr marL="0" lvl="1" indent="0">
              <a:spcBef>
                <a:spcPts val="0"/>
              </a:spcBef>
              <a:spcAft>
                <a:spcPts val="600"/>
              </a:spcAft>
              <a:buNone/>
            </a:pPr>
            <a:r>
              <a:rPr lang="en-US" b="1" dirty="0"/>
              <a:t>LEAP Phase 1/Phase 2 Merge </a:t>
            </a:r>
          </a:p>
          <a:p>
            <a:pPr marL="0" indent="0">
              <a:spcBef>
                <a:spcPts val="0"/>
              </a:spcBef>
              <a:spcAft>
                <a:spcPts val="1200"/>
              </a:spcAft>
              <a:buNone/>
            </a:pPr>
            <a:r>
              <a:rPr lang="en-US" sz="2000" dirty="0" smtClean="0"/>
              <a:t>If a student has records that require a Phase 1/Phase 2 merge:</a:t>
            </a:r>
            <a:endParaRPr lang="en-US" sz="2000" dirty="0"/>
          </a:p>
          <a:p>
            <a:pPr>
              <a:spcBef>
                <a:spcPts val="0"/>
              </a:spcBef>
              <a:spcAft>
                <a:spcPts val="1200"/>
              </a:spcAft>
            </a:pPr>
            <a:r>
              <a:rPr lang="en-US" sz="2000" dirty="0" smtClean="0"/>
              <a:t>Print copies of the student’s multiple reports for one content-area test (the unmatched student reports). </a:t>
            </a:r>
          </a:p>
          <a:p>
            <a:pPr>
              <a:spcBef>
                <a:spcPts val="0"/>
              </a:spcBef>
              <a:spcAft>
                <a:spcPts val="600"/>
              </a:spcAft>
            </a:pPr>
            <a:r>
              <a:rPr lang="en-US" sz="2000" dirty="0" smtClean="0"/>
              <a:t>Indicate which of the reports will be the primary record by writing “primary” on the top of the student report. </a:t>
            </a:r>
          </a:p>
          <a:p>
            <a:pPr lvl="1" indent="-265113">
              <a:spcBef>
                <a:spcPts val="0"/>
              </a:spcBef>
              <a:spcAft>
                <a:spcPts val="1200"/>
              </a:spcAft>
            </a:pPr>
            <a:r>
              <a:rPr lang="en-US" sz="2000" dirty="0" smtClean="0"/>
              <a:t>The demographic information on the primary record will override the secondary record’s demographics and be used on the score memo that contains the merged score.</a:t>
            </a:r>
          </a:p>
          <a:p>
            <a:pPr>
              <a:spcBef>
                <a:spcPts val="0"/>
              </a:spcBef>
              <a:spcAft>
                <a:spcPts val="1200"/>
              </a:spcAft>
            </a:pPr>
            <a:r>
              <a:rPr lang="en-US" sz="2000" dirty="0" smtClean="0"/>
              <a:t>Fax copies of the student reports that require the merge to DRC at 763-268-2600.</a:t>
            </a:r>
          </a:p>
          <a:p>
            <a:pPr>
              <a:buNone/>
            </a:pPr>
            <a:endParaRPr lang="en-US" sz="2000" dirty="0" smtClean="0">
              <a:solidFill>
                <a:srgbClr val="FF0000"/>
              </a:solidFill>
              <a:latin typeface="Verdana" pitchFamily="34" charset="0"/>
            </a:endParaRPr>
          </a:p>
          <a:p>
            <a:pPr>
              <a:buNone/>
            </a:pPr>
            <a:endParaRPr lang="en-US" sz="2000" dirty="0" smtClean="0"/>
          </a:p>
          <a:p>
            <a:endParaRPr lang="en-US" sz="2000" dirty="0"/>
          </a:p>
        </p:txBody>
      </p:sp>
      <p:sp>
        <p:nvSpPr>
          <p:cNvPr id="6" name="Rectangle 2"/>
          <p:cNvSpPr>
            <a:spLocks noGrp="1" noChangeArrowheads="1"/>
          </p:cNvSpPr>
          <p:nvPr>
            <p:ph type="title"/>
          </p:nvPr>
        </p:nvSpPr>
        <p:spPr/>
        <p:txBody>
          <a:bodyPr/>
          <a:lstStyle/>
          <a:p>
            <a:pPr algn="ctr"/>
            <a:r>
              <a:rPr lang="en-US" sz="3600" dirty="0" smtClean="0">
                <a:latin typeface="Chalkduster"/>
                <a:cs typeface="Chalkduster"/>
              </a:rPr>
              <a:t>Assessment</a:t>
            </a:r>
          </a:p>
        </p:txBody>
      </p:sp>
      <p:sp>
        <p:nvSpPr>
          <p:cNvPr id="7"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28885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5" name="Content Placeholder 6"/>
          <p:cNvSpPr>
            <a:spLocks noGrp="1"/>
          </p:cNvSpPr>
          <p:nvPr>
            <p:ph sz="quarter" idx="10"/>
          </p:nvPr>
        </p:nvSpPr>
        <p:spPr>
          <a:xfrm>
            <a:off x="0" y="1143000"/>
            <a:ext cx="9144000" cy="5334000"/>
          </a:xfrm>
        </p:spPr>
        <p:txBody>
          <a:bodyPr>
            <a:normAutofit/>
          </a:bodyPr>
          <a:lstStyle/>
          <a:p>
            <a:pPr marL="0" lvl="1" indent="0">
              <a:spcBef>
                <a:spcPts val="0"/>
              </a:spcBef>
              <a:spcAft>
                <a:spcPts val="1200"/>
              </a:spcAft>
              <a:buNone/>
            </a:pPr>
            <a:r>
              <a:rPr lang="en-US" b="1" dirty="0"/>
              <a:t>LEAP Phase 1/Phase 2 Merge </a:t>
            </a:r>
            <a:r>
              <a:rPr lang="en-US" b="1" dirty="0" smtClean="0"/>
              <a:t>Procedures</a:t>
            </a:r>
            <a:endParaRPr lang="en-US" sz="2000" b="1" dirty="0" smtClean="0"/>
          </a:p>
          <a:p>
            <a:pPr marL="0" indent="0">
              <a:spcBef>
                <a:spcPts val="0"/>
              </a:spcBef>
              <a:spcAft>
                <a:spcPts val="600"/>
              </a:spcAft>
              <a:buNone/>
            </a:pPr>
            <a:r>
              <a:rPr lang="en-US" sz="2000" dirty="0" smtClean="0"/>
              <a:t>After review and DRC has performed a Phase 1/Phase 2 merge and the scores are loaded to </a:t>
            </a:r>
            <a:r>
              <a:rPr lang="en-US" sz="2000" dirty="0" err="1" smtClean="0"/>
              <a:t>LEAP</a:t>
            </a:r>
            <a:r>
              <a:rPr lang="en-US" sz="2000" i="1" dirty="0" err="1" smtClean="0"/>
              <a:t>web</a:t>
            </a:r>
            <a:r>
              <a:rPr lang="en-US" sz="2000" dirty="0" smtClean="0"/>
              <a:t>, the LEA will still see the two records in </a:t>
            </a:r>
            <a:r>
              <a:rPr lang="en-US" sz="2000" dirty="0" err="1" smtClean="0"/>
              <a:t>LEAP</a:t>
            </a:r>
            <a:r>
              <a:rPr lang="en-US" sz="2000" i="1" dirty="0" err="1" smtClean="0"/>
              <a:t>web</a:t>
            </a:r>
            <a:r>
              <a:rPr lang="en-US" sz="2000" dirty="0" smtClean="0"/>
              <a:t>:</a:t>
            </a:r>
          </a:p>
          <a:p>
            <a:pPr lvl="1">
              <a:spcBef>
                <a:spcPts val="0"/>
              </a:spcBef>
              <a:spcAft>
                <a:spcPts val="600"/>
              </a:spcAft>
            </a:pPr>
            <a:r>
              <a:rPr lang="en-US" sz="2000" dirty="0" smtClean="0"/>
              <a:t>The primary record will contain the student’s complete score.</a:t>
            </a:r>
          </a:p>
          <a:p>
            <a:pPr lvl="1">
              <a:spcBef>
                <a:spcPts val="0"/>
              </a:spcBef>
              <a:spcAft>
                <a:spcPts val="1200"/>
              </a:spcAft>
            </a:pPr>
            <a:r>
              <a:rPr lang="en-US" sz="2000" dirty="0" smtClean="0"/>
              <a:t>The secondary record will remain in Web history but will not have scores linked to it.</a:t>
            </a:r>
          </a:p>
          <a:p>
            <a:pPr marL="36512" indent="0">
              <a:spcBef>
                <a:spcPts val="0"/>
              </a:spcBef>
              <a:spcAft>
                <a:spcPts val="1200"/>
              </a:spcAft>
              <a:buNone/>
            </a:pPr>
            <a:r>
              <a:rPr lang="en-US" sz="2000" dirty="0" smtClean="0"/>
              <a:t>The LEA will then need to perform a student history merge in </a:t>
            </a:r>
            <a:r>
              <a:rPr lang="en-US" sz="2000" dirty="0" err="1" smtClean="0"/>
              <a:t>LEAP</a:t>
            </a:r>
            <a:r>
              <a:rPr lang="en-US" sz="2000" i="1" dirty="0" err="1" smtClean="0"/>
              <a:t>web</a:t>
            </a:r>
            <a:r>
              <a:rPr lang="en-US" sz="2000" dirty="0" smtClean="0"/>
              <a:t> to eliminate the secondary student record.</a:t>
            </a:r>
          </a:p>
          <a:p>
            <a:pPr marL="0" indent="0">
              <a:spcBef>
                <a:spcPts val="1200"/>
              </a:spcBef>
              <a:buNone/>
            </a:pPr>
            <a:r>
              <a:rPr lang="en-US" sz="2000" b="1" dirty="0" smtClean="0"/>
              <a:t>NOTE: </a:t>
            </a:r>
            <a:r>
              <a:rPr lang="en-US" sz="2000" dirty="0" smtClean="0"/>
              <a:t>When a LEAP Phase 1/Phase 2 merge is complete, the demographic fields cannot be modified.</a:t>
            </a:r>
          </a:p>
          <a:p>
            <a:pPr marL="0" indent="0">
              <a:buNone/>
            </a:pPr>
            <a:endParaRPr lang="en-US" sz="1500" dirty="0" smtClean="0"/>
          </a:p>
          <a:p>
            <a:pPr marL="0" indent="0">
              <a:buNone/>
            </a:pPr>
            <a:endParaRPr lang="en-US" sz="1500" dirty="0" smtClean="0">
              <a:latin typeface="Verdana" pitchFamily="34" charset="0"/>
            </a:endParaRPr>
          </a:p>
          <a:p>
            <a:pPr>
              <a:buNone/>
            </a:pPr>
            <a:endParaRPr lang="en-US" sz="2000" dirty="0" smtClean="0">
              <a:solidFill>
                <a:srgbClr val="FF0000"/>
              </a:solidFill>
              <a:latin typeface="Verdana" pitchFamily="34" charset="0"/>
            </a:endParaRPr>
          </a:p>
          <a:p>
            <a:pPr>
              <a:buNone/>
            </a:pPr>
            <a:endParaRPr lang="en-US" sz="2000" dirty="0" smtClean="0"/>
          </a:p>
          <a:p>
            <a:endParaRPr lang="en-US" sz="2000" dirty="0"/>
          </a:p>
        </p:txBody>
      </p:sp>
      <p:sp>
        <p:nvSpPr>
          <p:cNvPr id="6" name="Rectangle 2"/>
          <p:cNvSpPr>
            <a:spLocks noGrp="1" noChangeArrowheads="1"/>
          </p:cNvSpPr>
          <p:nvPr>
            <p:ph type="title"/>
          </p:nvPr>
        </p:nvSpPr>
        <p:spPr/>
        <p:txBody>
          <a:bodyPr/>
          <a:lstStyle/>
          <a:p>
            <a:pPr algn="ctr"/>
            <a:r>
              <a:rPr lang="en-US" sz="3600" dirty="0" smtClean="0">
                <a:latin typeface="Chalkduster"/>
                <a:cs typeface="Chalkduster"/>
              </a:rPr>
              <a:t>Assessment</a:t>
            </a:r>
          </a:p>
        </p:txBody>
      </p:sp>
      <p:sp>
        <p:nvSpPr>
          <p:cNvPr id="7"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17152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
          </p:nvPr>
        </p:nvSpPr>
        <p:spPr>
          <a:noFill/>
        </p:spPr>
        <p:txBody>
          <a:bodyPr/>
          <a:lstStyle/>
          <a:p>
            <a:fld id="{441BB119-B817-48C6-8611-D0A992ACEBE9}" type="slidenum">
              <a:rPr lang="en-US" smtClean="0">
                <a:solidFill>
                  <a:prstClr val="black">
                    <a:tint val="75000"/>
                  </a:prstClr>
                </a:solidFill>
              </a:rPr>
              <a:pPr/>
              <a:t>16</a:t>
            </a:fld>
            <a:endParaRPr lang="en-US" smtClean="0">
              <a:solidFill>
                <a:prstClr val="black">
                  <a:tint val="75000"/>
                </a:prstClr>
              </a:solidFill>
            </a:endParaRPr>
          </a:p>
        </p:txBody>
      </p:sp>
      <p:sp>
        <p:nvSpPr>
          <p:cNvPr id="353283" name="Rectangle 3"/>
          <p:cNvSpPr>
            <a:spLocks noGrp="1" noChangeArrowheads="1"/>
          </p:cNvSpPr>
          <p:nvPr>
            <p:ph sz="quarter" idx="10"/>
          </p:nvPr>
        </p:nvSpPr>
        <p:spPr>
          <a:xfrm>
            <a:off x="0" y="1143000"/>
            <a:ext cx="9144000" cy="5562600"/>
          </a:xfrm>
        </p:spPr>
        <p:txBody>
          <a:bodyPr>
            <a:normAutofit/>
          </a:bodyPr>
          <a:lstStyle/>
          <a:p>
            <a:pPr marL="0" indent="0">
              <a:lnSpc>
                <a:spcPct val="115000"/>
              </a:lnSpc>
              <a:buNone/>
            </a:pPr>
            <a:r>
              <a:rPr lang="en-US" sz="2800" b="1" dirty="0" smtClean="0"/>
              <a:t>High Stakes Testing Policy</a:t>
            </a:r>
          </a:p>
          <a:p>
            <a:pPr marL="0" indent="0">
              <a:lnSpc>
                <a:spcPct val="115000"/>
              </a:lnSpc>
              <a:buNone/>
            </a:pPr>
            <a:r>
              <a:rPr lang="en-US" sz="2400" dirty="0" smtClean="0">
                <a:hlinkClick r:id="rId3"/>
              </a:rPr>
              <a:t>4</a:t>
            </a:r>
            <a:r>
              <a:rPr lang="en-US" sz="2400" baseline="30000" dirty="0" smtClean="0">
                <a:hlinkClick r:id="rId3"/>
              </a:rPr>
              <a:t>th</a:t>
            </a:r>
            <a:r>
              <a:rPr lang="en-US" sz="2400" dirty="0" smtClean="0">
                <a:hlinkClick r:id="rId3"/>
              </a:rPr>
              <a:t> </a:t>
            </a:r>
            <a:r>
              <a:rPr lang="en-US" sz="2400" dirty="0">
                <a:hlinkClick r:id="rId3"/>
              </a:rPr>
              <a:t>Grade Promotion Policy Guidance</a:t>
            </a:r>
            <a:endParaRPr lang="en-US" sz="2400" dirty="0"/>
          </a:p>
          <a:p>
            <a:pPr marL="0" indent="0">
              <a:lnSpc>
                <a:spcPct val="115000"/>
              </a:lnSpc>
              <a:buNone/>
            </a:pPr>
            <a:r>
              <a:rPr lang="en-US" sz="2400" dirty="0">
                <a:hlinkClick r:id="rId4"/>
              </a:rPr>
              <a:t>8</a:t>
            </a:r>
            <a:r>
              <a:rPr lang="en-US" sz="2400" baseline="30000" dirty="0">
                <a:hlinkClick r:id="rId4"/>
              </a:rPr>
              <a:t>th</a:t>
            </a:r>
            <a:r>
              <a:rPr lang="en-US" sz="2400" dirty="0">
                <a:hlinkClick r:id="rId4"/>
              </a:rPr>
              <a:t> Grade Promotion and Transitional 9</a:t>
            </a:r>
            <a:r>
              <a:rPr lang="en-US" sz="2400" baseline="30000" dirty="0">
                <a:hlinkClick r:id="rId4"/>
              </a:rPr>
              <a:t>th</a:t>
            </a:r>
            <a:r>
              <a:rPr lang="en-US" sz="2400" dirty="0">
                <a:hlinkClick r:id="rId4"/>
              </a:rPr>
              <a:t> Grade</a:t>
            </a:r>
            <a:endParaRPr lang="en-US" sz="2400" dirty="0"/>
          </a:p>
          <a:p>
            <a:pPr lvl="1">
              <a:lnSpc>
                <a:spcPct val="115000"/>
              </a:lnSpc>
            </a:pPr>
            <a:r>
              <a:rPr lang="en-US" sz="2000" dirty="0"/>
              <a:t>Webinar archive available </a:t>
            </a:r>
            <a:r>
              <a:rPr lang="en-US" sz="2000" dirty="0">
                <a:hlinkClick r:id="rId5"/>
              </a:rPr>
              <a:t>here</a:t>
            </a:r>
            <a:endParaRPr lang="en-US" sz="2000" dirty="0"/>
          </a:p>
          <a:p>
            <a:pPr marL="0" indent="0">
              <a:buNone/>
            </a:pPr>
            <a:endParaRPr lang="en-US" sz="2400" dirty="0" smtClean="0"/>
          </a:p>
          <a:p>
            <a:pPr marL="0" indent="0">
              <a:buNone/>
            </a:pPr>
            <a:r>
              <a:rPr lang="en-US" sz="2400" dirty="0" smtClean="0"/>
              <a:t>Placement test materials will be delivered to LEAs July 2014. </a:t>
            </a:r>
          </a:p>
          <a:p>
            <a:r>
              <a:rPr lang="en-US" sz="2000" dirty="0" smtClean="0"/>
              <a:t>These tests are for </a:t>
            </a:r>
            <a:r>
              <a:rPr lang="en-US" sz="2000" dirty="0"/>
              <a:t>s</a:t>
            </a:r>
            <a:r>
              <a:rPr lang="en-US" sz="2000" dirty="0" smtClean="0"/>
              <a:t>tudents </a:t>
            </a:r>
            <a:r>
              <a:rPr lang="en-US" sz="2000" dirty="0"/>
              <a:t>from out-of-district or in-state educational settings, such as approved home study programs or nonpublic schools, who wish to enroll in public schools at grades 5 and 9 </a:t>
            </a:r>
            <a:r>
              <a:rPr lang="en-US" sz="2000" dirty="0" smtClean="0"/>
              <a:t>and </a:t>
            </a:r>
            <a:r>
              <a:rPr lang="en-US" sz="2000" dirty="0"/>
              <a:t>they have not taken and met the requirements for LEAP. </a:t>
            </a:r>
            <a:endParaRPr lang="en-US" sz="2000" dirty="0" smtClean="0"/>
          </a:p>
        </p:txBody>
      </p:sp>
      <p:sp>
        <p:nvSpPr>
          <p:cNvPr id="2" name="TextBox 1"/>
          <p:cNvSpPr txBox="1"/>
          <p:nvPr/>
        </p:nvSpPr>
        <p:spPr>
          <a:xfrm>
            <a:off x="-2004" y="228600"/>
            <a:ext cx="9143999" cy="1077218"/>
          </a:xfrm>
          <a:prstGeom prst="rect">
            <a:avLst/>
          </a:prstGeom>
          <a:noFill/>
        </p:spPr>
        <p:txBody>
          <a:bodyPr wrap="square" rtlCol="0">
            <a:spAutoFit/>
          </a:bodyPr>
          <a:lstStyle/>
          <a:p>
            <a:pPr algn="ctr">
              <a:spcAft>
                <a:spcPts val="1200"/>
              </a:spcAft>
              <a:defRPr/>
            </a:pPr>
            <a:r>
              <a:rPr lang="en-US" sz="3600" b="1" dirty="0" smtClean="0">
                <a:solidFill>
                  <a:prstClr val="white"/>
                </a:solidFill>
                <a:latin typeface="Chalkduster" charset="0"/>
              </a:rPr>
              <a:t>Assessment</a:t>
            </a:r>
            <a:endParaRPr lang="en-US" sz="3600" b="1" dirty="0">
              <a:solidFill>
                <a:prstClr val="white"/>
              </a:solidFill>
              <a:latin typeface="Chalkduster" charset="0"/>
            </a:endParaRPr>
          </a:p>
          <a:p>
            <a:pPr algn="ctr">
              <a:spcAft>
                <a:spcPts val="1200"/>
              </a:spcAft>
              <a:defRPr/>
            </a:pPr>
            <a:endParaRPr lang="en-US" b="1" dirty="0">
              <a:solidFill>
                <a:prstClr val="white"/>
              </a:solidFill>
              <a:latin typeface="Chalkduster" charset="0"/>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15551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8011" y="1600200"/>
            <a:ext cx="8839200" cy="5029200"/>
          </a:xfrm>
          <a:ln>
            <a:noFill/>
          </a:ln>
        </p:spPr>
        <p:txBody>
          <a:bodyPr>
            <a:noAutofit/>
          </a:bodyPr>
          <a:lstStyle/>
          <a:p>
            <a:pPr marL="0" indent="0">
              <a:buNone/>
            </a:pPr>
            <a:r>
              <a:rPr lang="en-US" sz="2000" dirty="0" smtClean="0"/>
              <a:t>Spring 2014 </a:t>
            </a:r>
            <a:r>
              <a:rPr lang="en-US" sz="2000" dirty="0" smtClean="0">
                <a:hlinkClick r:id="rId3"/>
              </a:rPr>
              <a:t>Field Test Report</a:t>
            </a:r>
            <a:endParaRPr lang="en-US" sz="2000" dirty="0" smtClean="0"/>
          </a:p>
          <a:p>
            <a:r>
              <a:rPr lang="en-US" sz="2000" dirty="0" smtClean="0"/>
              <a:t>More than 24,000 students in 60 traditional districts and 16 charter operators successfully complete testing</a:t>
            </a:r>
          </a:p>
          <a:p>
            <a:r>
              <a:rPr lang="en-US" sz="2000" dirty="0" smtClean="0"/>
              <a:t>Survey data </a:t>
            </a:r>
            <a:r>
              <a:rPr lang="en-US" sz="2000" dirty="0"/>
              <a:t>i</a:t>
            </a:r>
            <a:r>
              <a:rPr lang="en-US" sz="2000" dirty="0" smtClean="0"/>
              <a:t>s collected from students, test administrators, and test coordinators following administration </a:t>
            </a:r>
          </a:p>
          <a:p>
            <a:pPr marL="0" indent="0">
              <a:buNone/>
            </a:pPr>
            <a:endParaRPr lang="en-US" sz="2000" dirty="0" smtClean="0"/>
          </a:p>
          <a:p>
            <a:pPr marL="0" indent="0">
              <a:buNone/>
            </a:pPr>
            <a:r>
              <a:rPr lang="en-US" sz="2000" dirty="0" smtClean="0"/>
              <a:t>EOY Administration</a:t>
            </a:r>
          </a:p>
          <a:p>
            <a:r>
              <a:rPr lang="en-US" sz="2000" dirty="0">
                <a:hlinkClick r:id="rId4"/>
              </a:rPr>
              <a:t>Top 10 Issues and Answers for PARCC EOY Field Test</a:t>
            </a:r>
            <a:endParaRPr lang="en-US" sz="2000" dirty="0"/>
          </a:p>
          <a:p>
            <a:r>
              <a:rPr lang="en-US" sz="2000" dirty="0" smtClean="0"/>
              <a:t>Support </a:t>
            </a:r>
            <a:r>
              <a:rPr lang="en-US" sz="2000" dirty="0"/>
              <a:t>Hotline for District Staff:</a:t>
            </a:r>
            <a:r>
              <a:rPr lang="en-US" sz="2000" b="1" i="1" dirty="0"/>
              <a:t> </a:t>
            </a:r>
            <a:r>
              <a:rPr lang="en-US" sz="2000" dirty="0" smtClean="0"/>
              <a:t>1</a:t>
            </a:r>
            <a:r>
              <a:rPr lang="en-US" sz="2000" dirty="0"/>
              <a:t>-800-223-</a:t>
            </a:r>
            <a:r>
              <a:rPr lang="en-US" sz="2000" dirty="0" smtClean="0"/>
              <a:t>2950</a:t>
            </a:r>
            <a:endParaRPr lang="en-US" sz="2000" dirty="0"/>
          </a:p>
          <a:p>
            <a:r>
              <a:rPr lang="en-US" sz="2000" dirty="0" smtClean="0"/>
              <a:t>Weekly Q </a:t>
            </a:r>
            <a:r>
              <a:rPr lang="en-US" sz="2000" dirty="0"/>
              <a:t>and A Sessions for Users</a:t>
            </a:r>
            <a:r>
              <a:rPr lang="en-US" sz="2000" dirty="0" smtClean="0"/>
              <a:t>: Tuesdays at 1:00pm</a:t>
            </a:r>
          </a:p>
          <a:p>
            <a:pPr lvl="1"/>
            <a:r>
              <a:rPr lang="en-US" sz="2000" dirty="0" smtClean="0"/>
              <a:t>click </a:t>
            </a:r>
            <a:r>
              <a:rPr lang="en-US" sz="2000" dirty="0" smtClean="0">
                <a:hlinkClick r:id="rId5"/>
              </a:rPr>
              <a:t>here</a:t>
            </a:r>
            <a:r>
              <a:rPr lang="en-US" sz="2000" dirty="0" smtClean="0"/>
              <a:t> to enter </a:t>
            </a:r>
            <a:r>
              <a:rPr lang="en-US" sz="2000" dirty="0"/>
              <a:t>the conference or </a:t>
            </a:r>
            <a:r>
              <a:rPr lang="en-US" sz="2000" dirty="0" smtClean="0"/>
              <a:t>call </a:t>
            </a:r>
            <a:r>
              <a:rPr lang="en-US" sz="2000" dirty="0"/>
              <a:t>888-278-0296 Access Code: </a:t>
            </a:r>
            <a:r>
              <a:rPr lang="en-US" sz="2000" dirty="0" smtClean="0"/>
              <a:t>1542513</a:t>
            </a:r>
          </a:p>
          <a:p>
            <a:pPr marL="0" indent="0">
              <a:buNone/>
            </a:pPr>
            <a:endParaRPr lang="en-US" sz="2400" dirty="0" smtClean="0"/>
          </a:p>
          <a:p>
            <a:pPr marL="0" indent="0">
              <a:buNone/>
            </a:pPr>
            <a:endParaRPr lang="en-US" sz="3600" b="1" dirty="0" smtClean="0"/>
          </a:p>
        </p:txBody>
      </p:sp>
      <p:sp>
        <p:nvSpPr>
          <p:cNvPr id="6" name="Title 1"/>
          <p:cNvSpPr>
            <a:spLocks noGrp="1"/>
          </p:cNvSpPr>
          <p:nvPr>
            <p:ph type="title"/>
          </p:nvPr>
        </p:nvSpPr>
        <p:spPr/>
        <p:txBody>
          <a:bodyPr>
            <a:noAutofit/>
          </a:bodyPr>
          <a:lstStyle/>
          <a:p>
            <a:r>
              <a:rPr lang="en-US" sz="3600" dirty="0" smtClean="0"/>
              <a:t>Assessment</a:t>
            </a:r>
            <a:endParaRPr lang="en-US" sz="3600" dirty="0"/>
          </a:p>
        </p:txBody>
      </p:sp>
      <p:sp>
        <p:nvSpPr>
          <p:cNvPr id="7" name="Title 1"/>
          <p:cNvSpPr txBox="1">
            <a:spLocks/>
          </p:cNvSpPr>
          <p:nvPr/>
        </p:nvSpPr>
        <p:spPr>
          <a:xfrm>
            <a:off x="0" y="838200"/>
            <a:ext cx="9144000" cy="1066800"/>
          </a:xfrm>
          <a:prstGeom prst="rect">
            <a:avLst/>
          </a:prstGeom>
        </p:spPr>
        <p:txBody>
          <a:bodyPr anchor="ctr"/>
          <a:lstStyle>
            <a:lvl1pPr algn="ctr" defTabSz="914400" rtl="0" eaLnBrk="1" latinLnBrk="0" hangingPunct="1">
              <a:spcBef>
                <a:spcPct val="0"/>
              </a:spcBef>
              <a:buNone/>
              <a:defRPr sz="3000" kern="1200">
                <a:solidFill>
                  <a:schemeClr val="bg1"/>
                </a:solidFill>
                <a:latin typeface="Chalkduster" pitchFamily="66" charset="0"/>
                <a:ea typeface="+mj-ea"/>
                <a:cs typeface="+mj-cs"/>
              </a:defRPr>
            </a:lvl1pPr>
          </a:lstStyle>
          <a:p>
            <a:pPr algn="l"/>
            <a:r>
              <a:rPr lang="en-US" sz="2800" b="1" dirty="0" smtClean="0">
                <a:solidFill>
                  <a:schemeClr val="tx1"/>
                </a:solidFill>
                <a:latin typeface="+mn-lt"/>
              </a:rPr>
              <a:t>PARCC Field Test</a:t>
            </a:r>
            <a:endParaRPr lang="en-US" sz="2800" b="1" dirty="0">
              <a:solidFill>
                <a:schemeClr val="tx1"/>
              </a:solidFill>
              <a:latin typeface="+mn-lt"/>
            </a:endParaRPr>
          </a:p>
        </p:txBody>
      </p:sp>
    </p:spTree>
    <p:extLst>
      <p:ext uri="{BB962C8B-B14F-4D97-AF65-F5344CB8AC3E}">
        <p14:creationId xmlns:p14="http://schemas.microsoft.com/office/powerpoint/2010/main" val="832003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smtClean="0">
                <a:latin typeface="Chalkduster" charset="0"/>
                <a:cs typeface="Arial" pitchFamily="34" charset="0"/>
              </a:rPr>
              <a:t>Assessment</a:t>
            </a:r>
            <a:endParaRPr lang="en-US" sz="3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18</a:t>
            </a:fld>
            <a:endParaRPr lang="en-US" dirty="0"/>
          </a:p>
        </p:txBody>
      </p:sp>
      <p:sp>
        <p:nvSpPr>
          <p:cNvPr id="6" name="Content Placeholder 5"/>
          <p:cNvSpPr>
            <a:spLocks noGrp="1"/>
          </p:cNvSpPr>
          <p:nvPr>
            <p:ph sz="quarter" idx="10"/>
          </p:nvPr>
        </p:nvSpPr>
        <p:spPr>
          <a:xfrm>
            <a:off x="0" y="1066800"/>
            <a:ext cx="9143999" cy="5486400"/>
          </a:xfrm>
        </p:spPr>
        <p:txBody>
          <a:bodyPr>
            <a:noAutofit/>
          </a:bodyPr>
          <a:lstStyle/>
          <a:p>
            <a:pPr marL="0" indent="0">
              <a:buNone/>
            </a:pPr>
            <a:r>
              <a:rPr lang="en-US" sz="2800" b="1" dirty="0" smtClean="0"/>
              <a:t>PARCC Field Test Focus Group Feedback</a:t>
            </a:r>
          </a:p>
          <a:p>
            <a:pPr marL="0" indent="0">
              <a:buNone/>
            </a:pPr>
            <a:r>
              <a:rPr lang="en-US" sz="1800" dirty="0" smtClean="0"/>
              <a:t>In the month between the PBA and EOY windows over 100 district leaders came together to provide feedback on that first window through 4 focus groups.</a:t>
            </a:r>
            <a:r>
              <a:rPr lang="en-US" sz="2000" dirty="0" smtClean="0"/>
              <a:t> </a:t>
            </a:r>
          </a:p>
          <a:p>
            <a:pPr marL="0" indent="0">
              <a:buNone/>
            </a:pPr>
            <a:r>
              <a:rPr lang="en-US" sz="2000" b="1" u="sng" dirty="0" smtClean="0"/>
              <a:t>Successes</a:t>
            </a:r>
          </a:p>
          <a:p>
            <a:r>
              <a:rPr lang="en-US" sz="1800" dirty="0" smtClean="0"/>
              <a:t>Hands on Trainings, call in times, and the LDOE hotline were useful in preparing  for and administering the online assessments.</a:t>
            </a:r>
          </a:p>
          <a:p>
            <a:r>
              <a:rPr lang="en-US" sz="1800" dirty="0" smtClean="0"/>
              <a:t>Districts were able to administer the assessments without major technology issues.</a:t>
            </a:r>
            <a:endParaRPr lang="en-US" sz="1800" b="1" dirty="0" smtClean="0"/>
          </a:p>
          <a:p>
            <a:pPr marL="0" indent="0">
              <a:buNone/>
            </a:pPr>
            <a:r>
              <a:rPr lang="en-US" sz="2000" b="1" u="sng" dirty="0" smtClean="0"/>
              <a:t>Areas to Improve</a:t>
            </a:r>
            <a:endParaRPr lang="en-US" sz="2000" b="1" dirty="0" smtClean="0"/>
          </a:p>
          <a:p>
            <a:r>
              <a:rPr lang="en-US" sz="1800" dirty="0" smtClean="0"/>
              <a:t>Real time communication with other districts and LDOE</a:t>
            </a:r>
          </a:p>
          <a:p>
            <a:r>
              <a:rPr lang="en-US" sz="1800" dirty="0" smtClean="0"/>
              <a:t>Better test administrator and coordinator manuals</a:t>
            </a:r>
          </a:p>
          <a:p>
            <a:r>
              <a:rPr lang="en-US" sz="1800" dirty="0" smtClean="0"/>
              <a:t>More opportunities for students to practice on the platform and with the embedded tools</a:t>
            </a:r>
            <a:endParaRPr lang="en-US" sz="1800" b="1" dirty="0" smtClean="0"/>
          </a:p>
          <a:p>
            <a:pPr marL="0" indent="0">
              <a:buNone/>
            </a:pPr>
            <a:r>
              <a:rPr lang="en-US" sz="2000" b="1" u="sng" dirty="0" smtClean="0"/>
              <a:t>Coming Up</a:t>
            </a:r>
            <a:endParaRPr lang="en-US" sz="2000" b="1" dirty="0" smtClean="0"/>
          </a:p>
          <a:p>
            <a:r>
              <a:rPr lang="en-US" sz="1800" dirty="0" err="1" smtClean="0"/>
              <a:t>Edmodo</a:t>
            </a:r>
            <a:r>
              <a:rPr lang="en-US" sz="1800" dirty="0" smtClean="0"/>
              <a:t> group for district test and tech coordinators</a:t>
            </a:r>
          </a:p>
          <a:p>
            <a:r>
              <a:rPr lang="en-US" sz="1800" dirty="0" smtClean="0"/>
              <a:t>September Dry Run</a:t>
            </a:r>
          </a:p>
        </p:txBody>
      </p:sp>
    </p:spTree>
    <p:extLst>
      <p:ext uri="{BB962C8B-B14F-4D97-AF65-F5344CB8AC3E}">
        <p14:creationId xmlns:p14="http://schemas.microsoft.com/office/powerpoint/2010/main" val="321602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Assessment</a:t>
            </a:r>
            <a:endParaRPr lang="en-US" sz="3600" dirty="0"/>
          </a:p>
        </p:txBody>
      </p:sp>
      <p:sp>
        <p:nvSpPr>
          <p:cNvPr id="6"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3" name="Content Placeholder 2"/>
          <p:cNvSpPr>
            <a:spLocks noGrp="1"/>
          </p:cNvSpPr>
          <p:nvPr>
            <p:ph sz="quarter" idx="10"/>
          </p:nvPr>
        </p:nvSpPr>
        <p:spPr>
          <a:xfrm>
            <a:off x="21132" y="1066800"/>
            <a:ext cx="9122868" cy="5638800"/>
          </a:xfrm>
        </p:spPr>
        <p:txBody>
          <a:bodyPr>
            <a:normAutofit fontScale="85000" lnSpcReduction="20000"/>
          </a:bodyPr>
          <a:lstStyle/>
          <a:p>
            <a:pPr marL="0" indent="0">
              <a:buNone/>
            </a:pPr>
            <a:r>
              <a:rPr lang="en-US" sz="3300" b="1" dirty="0"/>
              <a:t>EOC</a:t>
            </a:r>
          </a:p>
          <a:p>
            <a:pPr marL="0" indent="0">
              <a:buNone/>
            </a:pPr>
            <a:r>
              <a:rPr lang="en-US" sz="2400" dirty="0" smtClean="0"/>
              <a:t>Release </a:t>
            </a:r>
            <a:r>
              <a:rPr lang="en-US" sz="2400" dirty="0"/>
              <a:t>via </a:t>
            </a:r>
            <a:r>
              <a:rPr lang="en-US" sz="2400" dirty="0" smtClean="0"/>
              <a:t>EOC test system</a:t>
            </a:r>
            <a:endParaRPr lang="en-US" sz="2400" dirty="0"/>
          </a:p>
          <a:p>
            <a:pPr marL="0" indent="0">
              <a:buNone/>
            </a:pPr>
            <a:r>
              <a:rPr lang="en-US" sz="2400" dirty="0" smtClean="0"/>
              <a:t>Student </a:t>
            </a:r>
            <a:r>
              <a:rPr lang="en-US" sz="2400" dirty="0"/>
              <a:t>s</a:t>
            </a:r>
            <a:r>
              <a:rPr lang="en-US" sz="2400" dirty="0" smtClean="0"/>
              <a:t>core reports- available April/May 2014</a:t>
            </a:r>
          </a:p>
          <a:p>
            <a:pPr lvl="1"/>
            <a:r>
              <a:rPr lang="en-US" sz="1800" dirty="0"/>
              <a:t>T</a:t>
            </a:r>
            <a:r>
              <a:rPr lang="en-US" sz="1800" dirty="0" smtClean="0"/>
              <a:t>ypically available 48 business-hours after test completion</a:t>
            </a:r>
          </a:p>
          <a:p>
            <a:pPr lvl="1"/>
            <a:r>
              <a:rPr lang="en-US" sz="1800" dirty="0" smtClean="0"/>
              <a:t>Student Report</a:t>
            </a:r>
          </a:p>
          <a:p>
            <a:pPr lvl="1"/>
            <a:r>
              <a:rPr lang="en-US" sz="1800" dirty="0" smtClean="0"/>
              <a:t>Student Item Analysis</a:t>
            </a:r>
          </a:p>
          <a:p>
            <a:pPr lvl="1"/>
            <a:r>
              <a:rPr lang="en-US" sz="1800" dirty="0" smtClean="0"/>
              <a:t>Class Report</a:t>
            </a:r>
          </a:p>
          <a:p>
            <a:pPr lvl="1"/>
            <a:r>
              <a:rPr lang="en-US" sz="1800" dirty="0" smtClean="0"/>
              <a:t>Student CSV Score File</a:t>
            </a:r>
          </a:p>
          <a:p>
            <a:pPr lvl="1"/>
            <a:r>
              <a:rPr lang="en-US" sz="1800" dirty="0" smtClean="0"/>
              <a:t>For information on access, see pages 71-72 of the EOC Test Coordinator’s Manual</a:t>
            </a:r>
            <a:endParaRPr lang="en-US" sz="1800" dirty="0"/>
          </a:p>
          <a:p>
            <a:pPr marL="0" indent="0">
              <a:lnSpc>
                <a:spcPct val="115000"/>
              </a:lnSpc>
              <a:buNone/>
            </a:pPr>
            <a:r>
              <a:rPr lang="en-US" sz="2400" dirty="0" smtClean="0"/>
              <a:t>School/District Summary Reports- available June/July 2014</a:t>
            </a:r>
          </a:p>
          <a:p>
            <a:pPr lvl="1"/>
            <a:r>
              <a:rPr lang="en-US" sz="1800" dirty="0" smtClean="0"/>
              <a:t>School/District CSV File</a:t>
            </a:r>
          </a:p>
          <a:p>
            <a:pPr lvl="1"/>
            <a:r>
              <a:rPr lang="en-US" sz="1800" dirty="0"/>
              <a:t>Subgroup CSV </a:t>
            </a:r>
            <a:r>
              <a:rPr lang="en-US" sz="1800" dirty="0" smtClean="0"/>
              <a:t>File</a:t>
            </a:r>
          </a:p>
          <a:p>
            <a:pPr lvl="1"/>
            <a:r>
              <a:rPr lang="en-US" sz="1800" dirty="0" smtClean="0"/>
              <a:t>District Summary Report</a:t>
            </a:r>
          </a:p>
          <a:p>
            <a:pPr lvl="1"/>
            <a:r>
              <a:rPr lang="en-US" sz="1800" dirty="0" smtClean="0"/>
              <a:t>Achievement Level Report</a:t>
            </a:r>
          </a:p>
          <a:p>
            <a:pPr lvl="1"/>
            <a:r>
              <a:rPr lang="en-US" sz="1800" dirty="0" smtClean="0"/>
              <a:t>Subgroup Report</a:t>
            </a:r>
          </a:p>
          <a:p>
            <a:pPr lvl="1"/>
            <a:r>
              <a:rPr lang="en-US" sz="1800" dirty="0" smtClean="0"/>
              <a:t>Economic Status Report</a:t>
            </a:r>
          </a:p>
          <a:p>
            <a:pPr lvl="1"/>
            <a:r>
              <a:rPr lang="en-US" sz="1800" dirty="0" smtClean="0"/>
              <a:t>Special Education Exceptionality Report</a:t>
            </a:r>
          </a:p>
          <a:p>
            <a:pPr lvl="1"/>
            <a:r>
              <a:rPr lang="en-US" sz="1800" dirty="0" smtClean="0"/>
              <a:t>Test Accommodations Report</a:t>
            </a:r>
          </a:p>
          <a:p>
            <a:pPr marL="0" indent="0">
              <a:lnSpc>
                <a:spcPct val="115000"/>
              </a:lnSpc>
              <a:buNone/>
            </a:pPr>
            <a:r>
              <a:rPr lang="en-US" sz="2400" dirty="0" smtClean="0"/>
              <a:t>Rescore </a:t>
            </a:r>
            <a:r>
              <a:rPr lang="en-US" sz="2400" dirty="0"/>
              <a:t>Requests</a:t>
            </a:r>
          </a:p>
          <a:p>
            <a:pPr>
              <a:lnSpc>
                <a:spcPct val="115000"/>
              </a:lnSpc>
            </a:pPr>
            <a:r>
              <a:rPr lang="en-US" sz="2000" dirty="0"/>
              <a:t>The DTC may request a rescore </a:t>
            </a:r>
            <a:r>
              <a:rPr lang="en-US" sz="2000" dirty="0" smtClean="0"/>
              <a:t>from the scoring contractor by June 2 or June 23 </a:t>
            </a:r>
            <a:r>
              <a:rPr lang="en-US" sz="2000" dirty="0"/>
              <a:t>for a fee. For more information, see pages 107</a:t>
            </a:r>
            <a:r>
              <a:rPr lang="en-US" sz="2000" dirty="0" smtClean="0"/>
              <a:t>-109 of </a:t>
            </a:r>
            <a:r>
              <a:rPr lang="en-US" sz="2000" dirty="0"/>
              <a:t>the </a:t>
            </a:r>
            <a:r>
              <a:rPr lang="en-US" sz="2000" dirty="0" smtClean="0"/>
              <a:t>EOC Test </a:t>
            </a:r>
            <a:r>
              <a:rPr lang="en-US" sz="2000" dirty="0"/>
              <a:t>Coordinator’s Manual</a:t>
            </a:r>
          </a:p>
          <a:p>
            <a:pPr marL="0" indent="0">
              <a:lnSpc>
                <a:spcPct val="115000"/>
              </a:lnSpc>
              <a:buNone/>
            </a:pPr>
            <a:endParaRPr lang="en-US" sz="2400" dirty="0"/>
          </a:p>
          <a:p>
            <a:pPr lvl="1"/>
            <a:endParaRPr lang="en-US" dirty="0" smtClean="0"/>
          </a:p>
        </p:txBody>
      </p:sp>
      <p:sp>
        <p:nvSpPr>
          <p:cNvPr id="7" name="Title 1"/>
          <p:cNvSpPr txBox="1">
            <a:spLocks/>
          </p:cNvSpPr>
          <p:nvPr/>
        </p:nvSpPr>
        <p:spPr>
          <a:xfrm>
            <a:off x="-19695" y="990600"/>
            <a:ext cx="9144000" cy="1066800"/>
          </a:xfrm>
          <a:prstGeom prst="rect">
            <a:avLst/>
          </a:prstGeom>
        </p:spPr>
        <p:txBody>
          <a:bodyPr anchor="ctr"/>
          <a:lstStyle>
            <a:lvl1pPr algn="ctr" defTabSz="914400" rtl="0" eaLnBrk="1" latinLnBrk="0" hangingPunct="1">
              <a:spcBef>
                <a:spcPct val="0"/>
              </a:spcBef>
              <a:buNone/>
              <a:defRPr sz="3000" kern="1200">
                <a:solidFill>
                  <a:schemeClr val="bg1"/>
                </a:solidFill>
                <a:latin typeface="Chalkduster" pitchFamily="66" charset="0"/>
                <a:ea typeface="+mj-ea"/>
                <a:cs typeface="+mj-cs"/>
              </a:defRPr>
            </a:lvl1pPr>
          </a:lstStyle>
          <a:p>
            <a:pPr algn="l"/>
            <a:endParaRPr lang="en-US" sz="2800" b="1" dirty="0">
              <a:solidFill>
                <a:schemeClr val="tx1"/>
              </a:solidFill>
              <a:latin typeface="+mn-lt"/>
            </a:endParaRPr>
          </a:p>
        </p:txBody>
      </p:sp>
    </p:spTree>
    <p:extLst>
      <p:ext uri="{BB962C8B-B14F-4D97-AF65-F5344CB8AC3E}">
        <p14:creationId xmlns:p14="http://schemas.microsoft.com/office/powerpoint/2010/main" val="82682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715000"/>
          </a:xfrm>
        </p:spPr>
        <p:txBody>
          <a:bodyPr>
            <a:noAutofit/>
          </a:bodyPr>
          <a:lstStyle/>
          <a:p>
            <a:pPr marL="0" indent="0">
              <a:buNone/>
            </a:pPr>
            <a:r>
              <a:rPr lang="en-US" sz="2000" b="1" dirty="0" smtClean="0"/>
              <a:t>Objective</a:t>
            </a:r>
            <a:r>
              <a:rPr lang="en-US" sz="2000" dirty="0" smtClean="0"/>
              <a:t>: These contact calls bring together LEA coordinators for the purpose of planning for and implementing statewide assessment programs within local education agencies. </a:t>
            </a:r>
          </a:p>
          <a:p>
            <a:pPr marL="0" indent="0">
              <a:buNone/>
            </a:pPr>
            <a:endParaRPr lang="en-US" sz="1200" b="1" dirty="0" smtClean="0"/>
          </a:p>
          <a:p>
            <a:pPr marL="0" indent="0">
              <a:buNone/>
            </a:pPr>
            <a:r>
              <a:rPr lang="en-US" sz="2000" b="1" dirty="0" smtClean="0"/>
              <a:t>Who:  </a:t>
            </a:r>
            <a:r>
              <a:rPr lang="en-US" sz="2000" dirty="0" smtClean="0"/>
              <a:t>District Test Coordinators, District Technology Coordinators, and Accountability Contacts</a:t>
            </a:r>
          </a:p>
          <a:p>
            <a:pPr marL="0" indent="0">
              <a:buNone/>
            </a:pPr>
            <a:endParaRPr lang="en-US" sz="1200" b="1" dirty="0" smtClean="0"/>
          </a:p>
          <a:p>
            <a:pPr marL="0" indent="0">
              <a:buNone/>
            </a:pPr>
            <a:r>
              <a:rPr lang="en-US" sz="2000" b="1" dirty="0" smtClean="0"/>
              <a:t>Topics:</a:t>
            </a:r>
            <a:endParaRPr lang="en-US" sz="2000" b="1" dirty="0"/>
          </a:p>
          <a:p>
            <a:pPr marL="457200" indent="-457200">
              <a:buAutoNum type="arabicPeriod"/>
            </a:pPr>
            <a:r>
              <a:rPr lang="en-US" sz="2000" dirty="0" smtClean="0"/>
              <a:t>Assessment</a:t>
            </a:r>
          </a:p>
          <a:p>
            <a:pPr marL="457200" indent="-457200">
              <a:buAutoNum type="arabicPeriod"/>
            </a:pPr>
            <a:r>
              <a:rPr lang="en-US" sz="2000" dirty="0" smtClean="0"/>
              <a:t>Accountability</a:t>
            </a:r>
          </a:p>
          <a:p>
            <a:pPr marL="457200" indent="-457200">
              <a:buAutoNum type="arabicPeriod"/>
            </a:pPr>
            <a:r>
              <a:rPr lang="en-US" sz="2000" dirty="0" smtClean="0"/>
              <a:t>Technology </a:t>
            </a:r>
          </a:p>
          <a:p>
            <a:pPr marL="0" indent="0">
              <a:buNone/>
            </a:pPr>
            <a:endParaRPr lang="en-US" sz="2000" dirty="0" smtClean="0"/>
          </a:p>
          <a:p>
            <a:pPr marL="0" indent="0">
              <a:buNone/>
            </a:pPr>
            <a:r>
              <a:rPr lang="en-US" sz="2000" b="1" dirty="0"/>
              <a:t>Archives: </a:t>
            </a:r>
            <a:r>
              <a:rPr lang="en-US" sz="2000" b="1" dirty="0">
                <a:hlinkClick r:id="rId3"/>
              </a:rPr>
              <a:t>http://www.louisianabelieves.com/resources/library/</a:t>
            </a:r>
            <a:r>
              <a:rPr lang="en-US" sz="2000" b="1" dirty="0" smtClean="0">
                <a:hlinkClick r:id="rId3"/>
              </a:rPr>
              <a:t>assessment</a:t>
            </a:r>
            <a:r>
              <a:rPr lang="en-US" sz="2000" b="1" dirty="0" smtClean="0"/>
              <a:t> </a:t>
            </a:r>
            <a:endParaRPr lang="en-US" sz="1600" dirty="0"/>
          </a:p>
          <a:p>
            <a:pPr marL="0" indent="0">
              <a:buNone/>
            </a:pPr>
            <a:endParaRPr lang="en-US" sz="2000" dirty="0" smtClean="0"/>
          </a:p>
          <a:p>
            <a:pPr marL="457200" indent="-457200">
              <a:buAutoNum type="arabicPeriod" startAt="2"/>
            </a:pPr>
            <a:endParaRPr lang="en-US" sz="2000" dirty="0"/>
          </a:p>
        </p:txBody>
      </p:sp>
      <p:sp>
        <p:nvSpPr>
          <p:cNvPr id="6" name="Title 1"/>
          <p:cNvSpPr>
            <a:spLocks noGrp="1"/>
          </p:cNvSpPr>
          <p:nvPr>
            <p:ph type="title"/>
          </p:nvPr>
        </p:nvSpPr>
        <p:spPr/>
        <p:txBody>
          <a:bodyPr>
            <a:noAutofit/>
          </a:bodyPr>
          <a:lstStyle/>
          <a:p>
            <a:r>
              <a:rPr lang="en-US" sz="3600" dirty="0" smtClean="0"/>
              <a:t>Welcome</a:t>
            </a:r>
            <a:endParaRPr lang="en-US" sz="3600" dirty="0"/>
          </a:p>
        </p:txBody>
      </p:sp>
    </p:spTree>
    <p:extLst>
      <p:ext uri="{BB962C8B-B14F-4D97-AF65-F5344CB8AC3E}">
        <p14:creationId xmlns:p14="http://schemas.microsoft.com/office/powerpoint/2010/main" val="982220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Assessment</a:t>
            </a:r>
            <a:endParaRPr lang="en-US" sz="3600" dirty="0"/>
          </a:p>
        </p:txBody>
      </p:sp>
      <p:sp>
        <p:nvSpPr>
          <p:cNvPr id="6"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pic>
        <p:nvPicPr>
          <p:cNvPr id="4" name="Content Placeholder 3" descr="Screen Shot 2014-05-05 at 4.54.30 AM.png"/>
          <p:cNvPicPr>
            <a:picLocks noGrp="1" noChangeAspect="1"/>
          </p:cNvPicPr>
          <p:nvPr>
            <p:ph sz="quarter" idx="10"/>
          </p:nvPr>
        </p:nvPicPr>
        <p:blipFill>
          <a:blip r:embed="rId2">
            <a:extLst>
              <a:ext uri="{28A0092B-C50C-407E-A947-70E740481C1C}">
                <a14:useLocalDpi xmlns:a14="http://schemas.microsoft.com/office/drawing/2010/main" val="0"/>
              </a:ext>
            </a:extLst>
          </a:blip>
          <a:srcRect l="-6571" r="-6571"/>
          <a:stretch>
            <a:fillRect/>
          </a:stretch>
        </p:blipFill>
        <p:spPr>
          <a:xfrm>
            <a:off x="152400" y="1295400"/>
            <a:ext cx="8839200" cy="4114800"/>
          </a:xfrm>
        </p:spPr>
      </p:pic>
    </p:spTree>
    <p:extLst>
      <p:ext uri="{BB962C8B-B14F-4D97-AF65-F5344CB8AC3E}">
        <p14:creationId xmlns:p14="http://schemas.microsoft.com/office/powerpoint/2010/main" val="150355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Assessment</a:t>
            </a:r>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0" y="1143000"/>
            <a:ext cx="9144000" cy="5562600"/>
          </a:xfrm>
        </p:spPr>
        <p:txBody>
          <a:bodyPr>
            <a:normAutofit fontScale="70000" lnSpcReduction="20000"/>
          </a:bodyPr>
          <a:lstStyle/>
          <a:p>
            <a:pPr marL="0" indent="0">
              <a:buNone/>
            </a:pPr>
            <a:r>
              <a:rPr lang="en-US" sz="4000" b="1" dirty="0" smtClean="0"/>
              <a:t>EXPLORE and PLAN</a:t>
            </a:r>
          </a:p>
          <a:p>
            <a:pPr marL="0" indent="0">
              <a:buNone/>
            </a:pPr>
            <a:r>
              <a:rPr lang="en-US" sz="3600" dirty="0" smtClean="0"/>
              <a:t>Release </a:t>
            </a:r>
            <a:r>
              <a:rPr lang="en-US" sz="3600" dirty="0"/>
              <a:t>via </a:t>
            </a:r>
            <a:r>
              <a:rPr lang="en-US" sz="3600" dirty="0" smtClean="0"/>
              <a:t>postal mail delivery (password </a:t>
            </a:r>
            <a:r>
              <a:rPr lang="en-US" sz="3600" dirty="0"/>
              <a:t>letter, where applicable</a:t>
            </a:r>
            <a:r>
              <a:rPr lang="en-US" sz="3600" dirty="0" smtClean="0"/>
              <a:t>)</a:t>
            </a:r>
            <a:endParaRPr lang="en-US" sz="3600" dirty="0"/>
          </a:p>
          <a:p>
            <a:pPr marL="0" indent="0">
              <a:buNone/>
            </a:pPr>
            <a:r>
              <a:rPr lang="en-US" sz="3400" dirty="0" smtClean="0"/>
              <a:t> </a:t>
            </a:r>
          </a:p>
          <a:p>
            <a:pPr marL="0" indent="0">
              <a:buNone/>
            </a:pPr>
            <a:r>
              <a:rPr lang="en-US" dirty="0" smtClean="0"/>
              <a:t>Student </a:t>
            </a:r>
            <a:r>
              <a:rPr lang="en-US" dirty="0"/>
              <a:t>and School Level </a:t>
            </a:r>
            <a:r>
              <a:rPr lang="en-US" dirty="0" smtClean="0"/>
              <a:t>Report- available March 2014</a:t>
            </a:r>
            <a:endParaRPr lang="en-US" dirty="0"/>
          </a:p>
          <a:p>
            <a:pPr lvl="1"/>
            <a:r>
              <a:rPr lang="en-US" dirty="0" smtClean="0"/>
              <a:t>Profile </a:t>
            </a:r>
            <a:r>
              <a:rPr lang="en-US" dirty="0"/>
              <a:t>S</a:t>
            </a:r>
            <a:r>
              <a:rPr lang="en-US" dirty="0" smtClean="0"/>
              <a:t>ummary </a:t>
            </a:r>
            <a:r>
              <a:rPr lang="en-US" dirty="0"/>
              <a:t>R</a:t>
            </a:r>
            <a:r>
              <a:rPr lang="en-US" dirty="0" smtClean="0"/>
              <a:t>eport </a:t>
            </a:r>
            <a:r>
              <a:rPr lang="en-US" dirty="0"/>
              <a:t>by g</a:t>
            </a:r>
            <a:r>
              <a:rPr lang="en-US" dirty="0" smtClean="0"/>
              <a:t>rade includes </a:t>
            </a:r>
          </a:p>
          <a:p>
            <a:pPr lvl="2"/>
            <a:r>
              <a:rPr lang="en-US" dirty="0"/>
              <a:t>S</a:t>
            </a:r>
            <a:r>
              <a:rPr lang="en-US" dirty="0" smtClean="0"/>
              <a:t>cale </a:t>
            </a:r>
            <a:r>
              <a:rPr lang="en-US" dirty="0"/>
              <a:t>scores and the </a:t>
            </a:r>
            <a:r>
              <a:rPr lang="en-US" dirty="0" smtClean="0"/>
              <a:t>composite </a:t>
            </a:r>
            <a:r>
              <a:rPr lang="en-US" dirty="0"/>
              <a:t>range</a:t>
            </a:r>
          </a:p>
          <a:p>
            <a:pPr lvl="2"/>
            <a:r>
              <a:rPr lang="en-US" dirty="0"/>
              <a:t>S</a:t>
            </a:r>
            <a:r>
              <a:rPr lang="en-US" dirty="0" smtClean="0"/>
              <a:t>hows </a:t>
            </a:r>
            <a:r>
              <a:rPr lang="en-US" dirty="0"/>
              <a:t>percentage of students who selected correct/incorrect response to each item</a:t>
            </a:r>
          </a:p>
          <a:p>
            <a:pPr lvl="2"/>
            <a:r>
              <a:rPr lang="en-US" dirty="0"/>
              <a:t>A</a:t>
            </a:r>
            <a:r>
              <a:rPr lang="en-US" dirty="0" smtClean="0"/>
              <a:t>verage </a:t>
            </a:r>
            <a:r>
              <a:rPr lang="en-US" dirty="0"/>
              <a:t>percentage of students who responded correctly to the items in each content area.</a:t>
            </a:r>
          </a:p>
          <a:p>
            <a:pPr marL="0" indent="0">
              <a:buNone/>
            </a:pPr>
            <a:r>
              <a:rPr lang="en-US" dirty="0"/>
              <a:t> </a:t>
            </a:r>
          </a:p>
          <a:p>
            <a:pPr marL="0" indent="0">
              <a:buNone/>
            </a:pPr>
            <a:r>
              <a:rPr lang="en-US" dirty="0"/>
              <a:t>District Level </a:t>
            </a:r>
            <a:r>
              <a:rPr lang="en-US" dirty="0" smtClean="0"/>
              <a:t>Reports- available April 2014</a:t>
            </a:r>
          </a:p>
          <a:p>
            <a:pPr lvl="1"/>
            <a:r>
              <a:rPr lang="en-US" dirty="0"/>
              <a:t>P</a:t>
            </a:r>
            <a:r>
              <a:rPr lang="en-US" dirty="0" smtClean="0"/>
              <a:t>rofile </a:t>
            </a:r>
            <a:r>
              <a:rPr lang="en-US" dirty="0"/>
              <a:t>S</a:t>
            </a:r>
            <a:r>
              <a:rPr lang="en-US" dirty="0" smtClean="0"/>
              <a:t>ummary </a:t>
            </a:r>
            <a:r>
              <a:rPr lang="en-US" dirty="0"/>
              <a:t>R</a:t>
            </a:r>
            <a:r>
              <a:rPr lang="en-US" dirty="0" smtClean="0"/>
              <a:t>eport </a:t>
            </a:r>
            <a:r>
              <a:rPr lang="en-US" dirty="0"/>
              <a:t>by </a:t>
            </a:r>
            <a:r>
              <a:rPr lang="en-US" dirty="0" smtClean="0"/>
              <a:t>grade shows </a:t>
            </a:r>
          </a:p>
          <a:p>
            <a:pPr lvl="2"/>
            <a:r>
              <a:rPr lang="en-US" dirty="0"/>
              <a:t>P</a:t>
            </a:r>
            <a:r>
              <a:rPr lang="en-US" dirty="0" smtClean="0"/>
              <a:t>ercentage </a:t>
            </a:r>
            <a:r>
              <a:rPr lang="en-US" dirty="0"/>
              <a:t>of students who selected correct/incorrect response to each item</a:t>
            </a:r>
          </a:p>
          <a:p>
            <a:pPr lvl="2"/>
            <a:r>
              <a:rPr lang="en-US" dirty="0"/>
              <a:t>A</a:t>
            </a:r>
            <a:r>
              <a:rPr lang="en-US" dirty="0" smtClean="0"/>
              <a:t>verage </a:t>
            </a:r>
            <a:r>
              <a:rPr lang="en-US" dirty="0"/>
              <a:t>percentage of students who responded correctly to the items in each content area.</a:t>
            </a:r>
          </a:p>
          <a:p>
            <a:pPr marL="0" indent="0">
              <a:buNone/>
            </a:pPr>
            <a:r>
              <a:rPr lang="en-US" dirty="0"/>
              <a:t> </a:t>
            </a: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33197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43200"/>
            <a:ext cx="9144000" cy="4572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250460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Assessment</a:t>
            </a:r>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0" y="1066800"/>
            <a:ext cx="9144000" cy="5791200"/>
          </a:xfrm>
        </p:spPr>
        <p:txBody>
          <a:bodyPr>
            <a:normAutofit fontScale="32500" lnSpcReduction="20000"/>
          </a:bodyPr>
          <a:lstStyle/>
          <a:p>
            <a:pPr marL="0" indent="0">
              <a:buNone/>
            </a:pPr>
            <a:r>
              <a:rPr lang="en-US" sz="8600" b="1" dirty="0" smtClean="0"/>
              <a:t>ACT</a:t>
            </a:r>
            <a:r>
              <a:rPr lang="en-US" sz="8600" dirty="0" smtClean="0"/>
              <a:t> </a:t>
            </a:r>
          </a:p>
          <a:p>
            <a:pPr marL="0" indent="0">
              <a:buNone/>
            </a:pPr>
            <a:r>
              <a:rPr lang="en-US" sz="6600" dirty="0"/>
              <a:t>Release via postal mail delivery </a:t>
            </a:r>
            <a:r>
              <a:rPr lang="en-US" sz="6600" dirty="0" smtClean="0"/>
              <a:t>(password letter, where applicable)</a:t>
            </a:r>
            <a:endParaRPr lang="en-US" sz="6200" dirty="0" smtClean="0"/>
          </a:p>
          <a:p>
            <a:pPr marL="0" indent="0">
              <a:buNone/>
            </a:pPr>
            <a:r>
              <a:rPr lang="en-US" sz="6200" dirty="0" smtClean="0"/>
              <a:t>ACT </a:t>
            </a:r>
            <a:r>
              <a:rPr lang="en-US" sz="6200" dirty="0"/>
              <a:t>Student </a:t>
            </a:r>
            <a:r>
              <a:rPr lang="en-US" sz="6200" dirty="0" smtClean="0"/>
              <a:t>Report- </a:t>
            </a:r>
            <a:r>
              <a:rPr lang="en-US" sz="6200" dirty="0"/>
              <a:t>available April/May 2014</a:t>
            </a:r>
          </a:p>
          <a:p>
            <a:pPr lvl="1"/>
            <a:r>
              <a:rPr lang="en-US" sz="4200" dirty="0" smtClean="0"/>
              <a:t>Printed </a:t>
            </a:r>
            <a:r>
              <a:rPr lang="en-US" sz="4200" dirty="0"/>
              <a:t>paper report containing College Reportable Scores mailed to the </a:t>
            </a:r>
            <a:r>
              <a:rPr lang="en-US" sz="4200" dirty="0" smtClean="0"/>
              <a:t>student</a:t>
            </a:r>
          </a:p>
          <a:p>
            <a:pPr marL="0" indent="0">
              <a:buNone/>
            </a:pPr>
            <a:r>
              <a:rPr lang="en-US" sz="6200" dirty="0" smtClean="0"/>
              <a:t>ACT </a:t>
            </a:r>
            <a:r>
              <a:rPr lang="en-US" sz="6200" dirty="0"/>
              <a:t>High School Report and Student Score Labels available April/May 2014</a:t>
            </a:r>
          </a:p>
          <a:p>
            <a:pPr lvl="1"/>
            <a:r>
              <a:rPr lang="en-US" sz="4200" dirty="0" smtClean="0"/>
              <a:t>1 </a:t>
            </a:r>
            <a:r>
              <a:rPr lang="en-US" sz="4200" dirty="0"/>
              <a:t>paper copy and 2 printed labels mailed to the Director of Counseling</a:t>
            </a:r>
          </a:p>
          <a:p>
            <a:pPr marL="0" indent="0">
              <a:buNone/>
            </a:pPr>
            <a:r>
              <a:rPr lang="en-US" sz="6200" dirty="0" smtClean="0"/>
              <a:t>ACT </a:t>
            </a:r>
            <a:r>
              <a:rPr lang="en-US" sz="6200" dirty="0"/>
              <a:t>Student College </a:t>
            </a:r>
            <a:r>
              <a:rPr lang="en-US" sz="6200" dirty="0" smtClean="0"/>
              <a:t>Reports- </a:t>
            </a:r>
            <a:r>
              <a:rPr lang="en-US" sz="6200" dirty="0"/>
              <a:t>available April/May 2014</a:t>
            </a:r>
          </a:p>
          <a:p>
            <a:pPr lvl="1"/>
            <a:r>
              <a:rPr lang="en-US" sz="4200" dirty="0" smtClean="0"/>
              <a:t>College </a:t>
            </a:r>
            <a:r>
              <a:rPr lang="en-US" sz="4200" dirty="0"/>
              <a:t>Reportable scores are reported to colleges selected by the student</a:t>
            </a:r>
          </a:p>
          <a:p>
            <a:pPr marL="0" indent="0">
              <a:buNone/>
            </a:pPr>
            <a:r>
              <a:rPr lang="en-US" sz="6200" dirty="0" smtClean="0"/>
              <a:t>ACT </a:t>
            </a:r>
            <a:r>
              <a:rPr lang="en-US" sz="6200" dirty="0"/>
              <a:t>State-Allowed Score Notification </a:t>
            </a:r>
            <a:r>
              <a:rPr lang="en-US" sz="6200" dirty="0" smtClean="0"/>
              <a:t>Letter- </a:t>
            </a:r>
            <a:r>
              <a:rPr lang="en-US" sz="6200" dirty="0"/>
              <a:t>available June 2014</a:t>
            </a:r>
          </a:p>
          <a:p>
            <a:pPr lvl="1"/>
            <a:r>
              <a:rPr lang="en-US" sz="4200" dirty="0" smtClean="0"/>
              <a:t>Printed </a:t>
            </a:r>
            <a:r>
              <a:rPr lang="en-US" sz="4200" dirty="0"/>
              <a:t>letters containing scores achieved using state-allowed accommodations</a:t>
            </a:r>
          </a:p>
          <a:p>
            <a:pPr lvl="1"/>
            <a:r>
              <a:rPr lang="en-US" sz="4200" dirty="0" smtClean="0"/>
              <a:t>2 </a:t>
            </a:r>
            <a:r>
              <a:rPr lang="en-US" sz="4200" dirty="0"/>
              <a:t>printed copies mailed to the District Test Coordinator</a:t>
            </a:r>
          </a:p>
          <a:p>
            <a:pPr marL="0" indent="0">
              <a:buNone/>
            </a:pPr>
            <a:r>
              <a:rPr lang="en-US" sz="6200" dirty="0" smtClean="0"/>
              <a:t>ACT </a:t>
            </a:r>
            <a:r>
              <a:rPr lang="en-US" sz="6200" dirty="0"/>
              <a:t>High School Profile </a:t>
            </a:r>
            <a:r>
              <a:rPr lang="en-US" sz="6200" dirty="0" smtClean="0"/>
              <a:t>Report- </a:t>
            </a:r>
            <a:r>
              <a:rPr lang="en-US" sz="6200" dirty="0"/>
              <a:t>available July 2014*</a:t>
            </a:r>
          </a:p>
          <a:p>
            <a:pPr lvl="1"/>
            <a:r>
              <a:rPr lang="en-US" sz="4200" dirty="0" smtClean="0"/>
              <a:t>An </a:t>
            </a:r>
            <a:r>
              <a:rPr lang="en-US" sz="4200" dirty="0"/>
              <a:t>aggregate report that provides trends and averages of the high school based on the state tested population</a:t>
            </a:r>
          </a:p>
          <a:p>
            <a:pPr lvl="1"/>
            <a:r>
              <a:rPr lang="en-US" sz="4200" dirty="0" smtClean="0"/>
              <a:t>1 </a:t>
            </a:r>
            <a:r>
              <a:rPr lang="en-US" sz="4200" dirty="0"/>
              <a:t>copy included on CD mailed to the District Test Coordinator</a:t>
            </a:r>
          </a:p>
          <a:p>
            <a:pPr marL="0" indent="0">
              <a:buNone/>
            </a:pPr>
            <a:r>
              <a:rPr lang="en-US" sz="6200" dirty="0" smtClean="0"/>
              <a:t>ACT </a:t>
            </a:r>
            <a:r>
              <a:rPr lang="en-US" sz="6200" dirty="0"/>
              <a:t>District Profile Report*</a:t>
            </a:r>
          </a:p>
          <a:p>
            <a:pPr lvl="1"/>
            <a:r>
              <a:rPr lang="en-US" sz="4200" dirty="0" smtClean="0"/>
              <a:t>An </a:t>
            </a:r>
            <a:r>
              <a:rPr lang="en-US" sz="4200" dirty="0"/>
              <a:t>aggregate report that provides trends and averages of the district based on the state tested population</a:t>
            </a:r>
          </a:p>
          <a:p>
            <a:pPr lvl="1"/>
            <a:r>
              <a:rPr lang="en-US" sz="4200" dirty="0" smtClean="0"/>
              <a:t>1 </a:t>
            </a:r>
            <a:r>
              <a:rPr lang="en-US" sz="4200" dirty="0"/>
              <a:t>copy included on CD mailed to the District Test Coordinator</a:t>
            </a:r>
          </a:p>
          <a:p>
            <a:pPr marL="0" indent="0">
              <a:buNone/>
            </a:pPr>
            <a:r>
              <a:rPr lang="en-US" sz="6200" dirty="0" smtClean="0"/>
              <a:t>ACT </a:t>
            </a:r>
            <a:r>
              <a:rPr lang="en-US" sz="6200" dirty="0"/>
              <a:t>District Student Level Data File*</a:t>
            </a:r>
          </a:p>
          <a:p>
            <a:pPr lvl="1"/>
            <a:r>
              <a:rPr lang="en-US" sz="4200" dirty="0" smtClean="0"/>
              <a:t>A </a:t>
            </a:r>
            <a:r>
              <a:rPr lang="en-US" sz="4200" dirty="0"/>
              <a:t>student data file that includes all College-Reportable scores for all students for whom ACT processed and answer document</a:t>
            </a:r>
          </a:p>
          <a:p>
            <a:pPr lvl="1"/>
            <a:r>
              <a:rPr lang="en-US" sz="4200" dirty="0" smtClean="0"/>
              <a:t>1 </a:t>
            </a:r>
            <a:r>
              <a:rPr lang="en-US" sz="4200" dirty="0"/>
              <a:t>copy included on CD mailed to the District Test Coordinator</a:t>
            </a:r>
          </a:p>
          <a:p>
            <a:pPr marL="0" indent="0">
              <a:buNone/>
            </a:pPr>
            <a:endParaRPr lang="en-US" dirty="0"/>
          </a:p>
          <a:p>
            <a:pPr marL="0" indent="0">
              <a:buNone/>
            </a:pPr>
            <a:r>
              <a:rPr lang="en-US" dirty="0"/>
              <a:t>*</a:t>
            </a:r>
            <a:r>
              <a:rPr lang="en-US" i="1" dirty="0"/>
              <a:t>Each district will receive 1 CD which will include all the reports indicated.</a:t>
            </a:r>
            <a:endParaRPr lang="en-US" dirty="0"/>
          </a:p>
        </p:txBody>
      </p:sp>
    </p:spTree>
    <p:extLst>
      <p:ext uri="{BB962C8B-B14F-4D97-AF65-F5344CB8AC3E}">
        <p14:creationId xmlns:p14="http://schemas.microsoft.com/office/powerpoint/2010/main" val="1811500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Assessment</a:t>
            </a:r>
            <a:endParaRPr lang="en-US" sz="3600" dirty="0"/>
          </a:p>
        </p:txBody>
      </p:sp>
      <p:sp>
        <p:nvSpPr>
          <p:cNvPr id="6"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3" name="Content Placeholder 2"/>
          <p:cNvSpPr>
            <a:spLocks noGrp="1"/>
          </p:cNvSpPr>
          <p:nvPr>
            <p:ph sz="quarter" idx="10"/>
          </p:nvPr>
        </p:nvSpPr>
        <p:spPr>
          <a:xfrm>
            <a:off x="0" y="1219200"/>
            <a:ext cx="9144000" cy="5029200"/>
          </a:xfrm>
        </p:spPr>
        <p:txBody>
          <a:bodyPr>
            <a:normAutofit/>
          </a:bodyPr>
          <a:lstStyle/>
          <a:p>
            <a:pPr marL="0" indent="0">
              <a:buNone/>
            </a:pPr>
            <a:r>
              <a:rPr lang="en-US" sz="2800" b="1" dirty="0" smtClean="0"/>
              <a:t>Placement Test</a:t>
            </a:r>
          </a:p>
          <a:p>
            <a:pPr marL="0" indent="0">
              <a:buNone/>
            </a:pPr>
            <a:r>
              <a:rPr lang="en-US" sz="2000" dirty="0" smtClean="0"/>
              <a:t>The LDOE administers the Iowa Test Complete Battery Form C placement test for </a:t>
            </a:r>
            <a:r>
              <a:rPr lang="en-US" sz="2000" dirty="0"/>
              <a:t>the students who plan to switch from the Career Diploma to College and Career Diploma. </a:t>
            </a:r>
            <a:endParaRPr lang="en-US" sz="2000" dirty="0" smtClean="0"/>
          </a:p>
          <a:p>
            <a:r>
              <a:rPr lang="en-US" sz="2000" dirty="0" smtClean="0"/>
              <a:t>Materials order via Riverside Publishing</a:t>
            </a:r>
          </a:p>
          <a:p>
            <a:r>
              <a:rPr lang="en-US" sz="2000" dirty="0"/>
              <a:t>Administration: May 7-May 23, </a:t>
            </a:r>
            <a:r>
              <a:rPr lang="en-US" sz="2000" dirty="0" smtClean="0"/>
              <a:t>2014</a:t>
            </a:r>
          </a:p>
          <a:p>
            <a:r>
              <a:rPr lang="en-US" sz="2000" dirty="0" smtClean="0"/>
              <a:t>Final administration</a:t>
            </a:r>
          </a:p>
          <a:p>
            <a:pPr marL="0" indent="0">
              <a:buNone/>
            </a:pPr>
            <a:endParaRPr lang="en-US" sz="2000" dirty="0"/>
          </a:p>
          <a:p>
            <a:pPr marL="0" indent="0">
              <a:buNone/>
            </a:pPr>
            <a:r>
              <a:rPr lang="en-US" sz="2000" dirty="0" smtClean="0"/>
              <a:t>For more information, contact </a:t>
            </a:r>
            <a:r>
              <a:rPr lang="en-US" sz="2000" dirty="0" smtClean="0">
                <a:hlinkClick r:id="rId2"/>
              </a:rPr>
              <a:t>jumpstart@la.gov</a:t>
            </a:r>
            <a:r>
              <a:rPr lang="en-US" sz="2000" dirty="0" smtClean="0"/>
              <a:t>. </a:t>
            </a:r>
          </a:p>
          <a:p>
            <a:pPr marL="0" indent="0">
              <a:buNone/>
            </a:pPr>
            <a:r>
              <a:rPr lang="en-US" sz="2000" dirty="0" smtClean="0"/>
              <a:t>Additional information is available </a:t>
            </a:r>
            <a:r>
              <a:rPr lang="en-US" sz="2000" dirty="0" smtClean="0">
                <a:hlinkClick r:id="rId3"/>
              </a:rPr>
              <a:t>here</a:t>
            </a:r>
            <a:r>
              <a:rPr lang="en-US" sz="2000" dirty="0" smtClean="0"/>
              <a:t>. </a:t>
            </a:r>
            <a:endParaRPr lang="en-US" dirty="0"/>
          </a:p>
        </p:txBody>
      </p:sp>
    </p:spTree>
    <p:extLst>
      <p:ext uri="{BB962C8B-B14F-4D97-AF65-F5344CB8AC3E}">
        <p14:creationId xmlns:p14="http://schemas.microsoft.com/office/powerpoint/2010/main" val="308612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200400"/>
            <a:ext cx="9144000" cy="4572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3347887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
          </p:nvPr>
        </p:nvSpPr>
        <p:spPr>
          <a:noFill/>
        </p:spPr>
        <p:txBody>
          <a:bodyPr/>
          <a:lstStyle/>
          <a:p>
            <a:fld id="{441BB119-B817-48C6-8611-D0A992ACEBE9}" type="slidenum">
              <a:rPr lang="en-US" smtClean="0">
                <a:solidFill>
                  <a:prstClr val="black">
                    <a:tint val="75000"/>
                  </a:prstClr>
                </a:solidFill>
              </a:rPr>
              <a:pPr/>
              <a:t>26</a:t>
            </a:fld>
            <a:endParaRPr lang="en-US" smtClean="0">
              <a:solidFill>
                <a:prstClr val="black">
                  <a:tint val="75000"/>
                </a:prstClr>
              </a:solidFill>
            </a:endParaRPr>
          </a:p>
        </p:txBody>
      </p:sp>
      <p:sp>
        <p:nvSpPr>
          <p:cNvPr id="353283" name="Rectangle 3"/>
          <p:cNvSpPr>
            <a:spLocks noGrp="1" noChangeArrowheads="1"/>
          </p:cNvSpPr>
          <p:nvPr>
            <p:ph sz="quarter" idx="10"/>
          </p:nvPr>
        </p:nvSpPr>
        <p:spPr>
          <a:xfrm>
            <a:off x="0" y="990600"/>
            <a:ext cx="9144000" cy="5562600"/>
          </a:xfrm>
        </p:spPr>
        <p:txBody>
          <a:bodyPr>
            <a:normAutofit/>
          </a:bodyPr>
          <a:lstStyle/>
          <a:p>
            <a:pPr marL="0" indent="0">
              <a:lnSpc>
                <a:spcPct val="115000"/>
              </a:lnSpc>
              <a:buNone/>
            </a:pPr>
            <a:r>
              <a:rPr lang="en-US" sz="3600" b="1" dirty="0" smtClean="0"/>
              <a:t>Alternate Assessments</a:t>
            </a:r>
          </a:p>
          <a:p>
            <a:pPr marL="0" indent="0">
              <a:lnSpc>
                <a:spcPct val="115000"/>
              </a:lnSpc>
              <a:buNone/>
            </a:pPr>
            <a:r>
              <a:rPr lang="en-US" sz="2400" dirty="0" smtClean="0"/>
              <a:t>LEAP </a:t>
            </a:r>
            <a:r>
              <a:rPr lang="en-US" sz="2400" dirty="0"/>
              <a:t>Alternate Assessment, Level 2 (LAA 2) </a:t>
            </a:r>
          </a:p>
          <a:p>
            <a:r>
              <a:rPr lang="en-US" sz="2000" dirty="0"/>
              <a:t>Students with disabilities in grades 4-11, who are functioning significantly below enrolled grade level were previously eligible to participate in LEAP Alternate Assessment, Level 2 (LAA 2) as defined by the LEAP Alternate Assessment Level 2 Participation Criteria.</a:t>
            </a:r>
          </a:p>
          <a:p>
            <a:r>
              <a:rPr lang="en-US" sz="2000" dirty="0"/>
              <a:t>Starting with the 2014-2015 school year, the LAA 2 assessment will no longer be administered in grades 4-8. Students who entered high school prior to the 14-15 school will continue to have access to the LAA 2 graduation exams. </a:t>
            </a:r>
          </a:p>
          <a:p>
            <a:r>
              <a:rPr lang="en-US" sz="2000" dirty="0"/>
              <a:t>The Department continues to work with stakeholders to determine </a:t>
            </a:r>
            <a:r>
              <a:rPr lang="en-US" sz="2000" dirty="0" smtClean="0"/>
              <a:t>the use of the LAA </a:t>
            </a:r>
            <a:r>
              <a:rPr lang="en-US" sz="2000" dirty="0"/>
              <a:t>2 classification </a:t>
            </a:r>
            <a:r>
              <a:rPr lang="en-US" sz="2000" dirty="0" smtClean="0"/>
              <a:t>in determining </a:t>
            </a:r>
            <a:r>
              <a:rPr lang="en-US" sz="2000" dirty="0"/>
              <a:t>promotion and graduation in the future. </a:t>
            </a:r>
            <a:endParaRPr lang="en-US" sz="2000" dirty="0" smtClean="0"/>
          </a:p>
          <a:p>
            <a:pPr marL="0" indent="0">
              <a:buNone/>
            </a:pPr>
            <a:endParaRPr lang="en-US" sz="2000" dirty="0" smtClean="0"/>
          </a:p>
          <a:p>
            <a:pPr marL="0" indent="0">
              <a:buNone/>
            </a:pPr>
            <a:r>
              <a:rPr lang="en-US" sz="2000" dirty="0" smtClean="0"/>
              <a:t>For more information, contact </a:t>
            </a:r>
            <a:r>
              <a:rPr lang="en-US" sz="2000" dirty="0" smtClean="0">
                <a:hlinkClick r:id="rId2"/>
              </a:rPr>
              <a:t>Bridget.Devlin@la.gov</a:t>
            </a:r>
            <a:r>
              <a:rPr lang="en-US" sz="2000" dirty="0" smtClean="0"/>
              <a:t> </a:t>
            </a:r>
            <a:endParaRPr lang="en-US" sz="2000" dirty="0"/>
          </a:p>
          <a:p>
            <a:pPr marL="0" indent="0">
              <a:lnSpc>
                <a:spcPct val="115000"/>
              </a:lnSpc>
              <a:buNone/>
            </a:pPr>
            <a:endParaRPr lang="en-US" sz="2400" dirty="0" smtClean="0"/>
          </a:p>
        </p:txBody>
      </p:sp>
      <p:sp>
        <p:nvSpPr>
          <p:cNvPr id="2" name="TextBox 1"/>
          <p:cNvSpPr txBox="1"/>
          <p:nvPr/>
        </p:nvSpPr>
        <p:spPr>
          <a:xfrm>
            <a:off x="-2004" y="228600"/>
            <a:ext cx="9143999" cy="1077218"/>
          </a:xfrm>
          <a:prstGeom prst="rect">
            <a:avLst/>
          </a:prstGeom>
          <a:noFill/>
        </p:spPr>
        <p:txBody>
          <a:bodyPr wrap="square" rtlCol="0">
            <a:spAutoFit/>
          </a:bodyPr>
          <a:lstStyle/>
          <a:p>
            <a:pPr algn="ctr">
              <a:spcAft>
                <a:spcPts val="1200"/>
              </a:spcAft>
              <a:defRPr/>
            </a:pPr>
            <a:r>
              <a:rPr lang="en-US" sz="3600" b="1" dirty="0" smtClean="0">
                <a:solidFill>
                  <a:prstClr val="white"/>
                </a:solidFill>
                <a:latin typeface="Chalkduster" charset="0"/>
              </a:rPr>
              <a:t>Assessment</a:t>
            </a:r>
            <a:endParaRPr lang="en-US" sz="3600" b="1" dirty="0">
              <a:solidFill>
                <a:prstClr val="white"/>
              </a:solidFill>
              <a:latin typeface="Chalkduster" charset="0"/>
            </a:endParaRPr>
          </a:p>
          <a:p>
            <a:pPr algn="ctr">
              <a:spcAft>
                <a:spcPts val="1200"/>
              </a:spcAft>
              <a:defRPr/>
            </a:pPr>
            <a:endParaRPr lang="en-US" b="1" dirty="0">
              <a:solidFill>
                <a:prstClr val="white"/>
              </a:solidFill>
              <a:latin typeface="Chalkduster" charset="0"/>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93219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57600"/>
            <a:ext cx="9144000" cy="4572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1398703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0" y="1066800"/>
            <a:ext cx="9067800" cy="5410200"/>
          </a:xfrm>
        </p:spPr>
        <p:txBody>
          <a:bodyPr>
            <a:noAutofit/>
          </a:bodyPr>
          <a:lstStyle/>
          <a:p>
            <a:pPr marL="0" indent="0">
              <a:buNone/>
            </a:pPr>
            <a:r>
              <a:rPr lang="en-US" sz="2800" b="1" dirty="0" smtClean="0"/>
              <a:t>Programming</a:t>
            </a:r>
            <a:endParaRPr lang="en-US" sz="2000" dirty="0" smtClean="0"/>
          </a:p>
          <a:p>
            <a:pPr marL="0" indent="0">
              <a:buNone/>
            </a:pPr>
            <a:endParaRPr lang="en-US" sz="1200" dirty="0" smtClean="0"/>
          </a:p>
          <a:p>
            <a:pPr marL="0" indent="0">
              <a:buNone/>
            </a:pPr>
            <a:r>
              <a:rPr lang="en-US" sz="2000" dirty="0" smtClean="0">
                <a:hlinkClick r:id="rId3"/>
              </a:rPr>
              <a:t>End-of-Year Survey</a:t>
            </a:r>
            <a:endParaRPr lang="en-US" sz="2000" dirty="0" smtClean="0"/>
          </a:p>
          <a:p>
            <a:r>
              <a:rPr lang="en-US" sz="2000" dirty="0" smtClean="0"/>
              <a:t>As we close out SY 13-14, please provide thoughtful reflection on the implementation of statewide assessment systems to inform future development.</a:t>
            </a:r>
            <a:endParaRPr lang="en-US" sz="2000" dirty="0"/>
          </a:p>
          <a:p>
            <a:pPr marL="0" indent="0">
              <a:buNone/>
            </a:pPr>
            <a:endParaRPr lang="en-US" sz="2000" dirty="0" smtClean="0"/>
          </a:p>
          <a:p>
            <a:pPr marL="0" indent="0">
              <a:buNone/>
            </a:pPr>
            <a:r>
              <a:rPr lang="en-US" sz="2000" dirty="0" smtClean="0"/>
              <a:t>The </a:t>
            </a:r>
            <a:r>
              <a:rPr lang="en-US" sz="2000" dirty="0" smtClean="0">
                <a:hlinkClick r:id="rId4"/>
              </a:rPr>
              <a:t>LDOE Weekly Newsletter </a:t>
            </a:r>
            <a:r>
              <a:rPr lang="en-US" sz="2000" dirty="0" smtClean="0"/>
              <a:t>continues to serve as the primary method for communication. All District Test and Technology Coordinators have been added to the mailing list for direct receipt of this publication. </a:t>
            </a:r>
            <a:endParaRPr lang="en-US" sz="2800" b="1" dirty="0" smtClean="0"/>
          </a:p>
          <a:p>
            <a:pPr marL="0" indent="0">
              <a:buNone/>
            </a:pPr>
            <a:endParaRPr lang="en-US" sz="2000" dirty="0" smtClean="0"/>
          </a:p>
          <a:p>
            <a:pPr marL="0" indent="0">
              <a:buNone/>
            </a:pPr>
            <a:r>
              <a:rPr lang="en-US" sz="2000" dirty="0" smtClean="0"/>
              <a:t>Contact </a:t>
            </a:r>
            <a:r>
              <a:rPr lang="en-US" sz="2000" dirty="0"/>
              <a:t>Information Updates</a:t>
            </a:r>
          </a:p>
          <a:p>
            <a:pPr lvl="2"/>
            <a:r>
              <a:rPr lang="en-US" sz="1600" dirty="0"/>
              <a:t>LEA shipping address</a:t>
            </a:r>
          </a:p>
          <a:p>
            <a:pPr lvl="2"/>
            <a:r>
              <a:rPr lang="en-US" sz="1600" dirty="0"/>
              <a:t>DTC: phone, fax, email</a:t>
            </a:r>
          </a:p>
          <a:p>
            <a:pPr lvl="2"/>
            <a:r>
              <a:rPr lang="en-US" sz="1600" dirty="0"/>
              <a:t>DTC backup: phone, fax, </a:t>
            </a:r>
            <a:r>
              <a:rPr lang="en-US" sz="1600" dirty="0" smtClean="0"/>
              <a:t>email</a:t>
            </a:r>
          </a:p>
          <a:p>
            <a:pPr lvl="2"/>
            <a:r>
              <a:rPr lang="en-US" sz="1600" dirty="0" smtClean="0"/>
              <a:t>Please </a:t>
            </a:r>
            <a:r>
              <a:rPr lang="en-US" sz="1600" dirty="0"/>
              <a:t>send updates to </a:t>
            </a:r>
            <a:r>
              <a:rPr lang="en-US" sz="1600" dirty="0">
                <a:hlinkClick r:id="rId5"/>
              </a:rPr>
              <a:t>assessment@la.gov</a:t>
            </a:r>
            <a:r>
              <a:rPr lang="en-US" sz="1600" dirty="0"/>
              <a:t> </a:t>
            </a:r>
          </a:p>
          <a:p>
            <a:pPr marL="0" indent="0">
              <a:buNone/>
            </a:pPr>
            <a:endParaRPr lang="en-US" sz="3600" b="1" dirty="0" smtClean="0"/>
          </a:p>
        </p:txBody>
      </p:sp>
      <p:sp>
        <p:nvSpPr>
          <p:cNvPr id="6" name="Title 1"/>
          <p:cNvSpPr>
            <a:spLocks noGrp="1"/>
          </p:cNvSpPr>
          <p:nvPr>
            <p:ph type="title"/>
          </p:nvPr>
        </p:nvSpPr>
        <p:spPr/>
        <p:txBody>
          <a:bodyPr>
            <a:noAutofit/>
          </a:bodyPr>
          <a:lstStyle/>
          <a:p>
            <a:r>
              <a:rPr lang="en-US" sz="3600" dirty="0" smtClean="0"/>
              <a:t>Assessment</a:t>
            </a:r>
            <a:endParaRPr lang="en-US" sz="3600" dirty="0"/>
          </a:p>
        </p:txBody>
      </p:sp>
    </p:spTree>
    <p:extLst>
      <p:ext uri="{BB962C8B-B14F-4D97-AF65-F5344CB8AC3E}">
        <p14:creationId xmlns:p14="http://schemas.microsoft.com/office/powerpoint/2010/main" val="621377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
          </p:nvPr>
        </p:nvSpPr>
        <p:spPr>
          <a:noFill/>
        </p:spPr>
        <p:txBody>
          <a:bodyPr/>
          <a:lstStyle/>
          <a:p>
            <a:fld id="{441BB119-B817-48C6-8611-D0A992ACEBE9}" type="slidenum">
              <a:rPr lang="en-US" smtClean="0">
                <a:solidFill>
                  <a:prstClr val="black">
                    <a:tint val="75000"/>
                  </a:prstClr>
                </a:solidFill>
              </a:rPr>
              <a:pPr/>
              <a:t>29</a:t>
            </a:fld>
            <a:endParaRPr lang="en-US" smtClean="0">
              <a:solidFill>
                <a:prstClr val="black">
                  <a:tint val="75000"/>
                </a:prstClr>
              </a:solidFill>
            </a:endParaRPr>
          </a:p>
        </p:txBody>
      </p:sp>
      <p:sp>
        <p:nvSpPr>
          <p:cNvPr id="353283" name="Rectangle 3"/>
          <p:cNvSpPr>
            <a:spLocks noGrp="1" noChangeArrowheads="1"/>
          </p:cNvSpPr>
          <p:nvPr>
            <p:ph sz="quarter" idx="10"/>
          </p:nvPr>
        </p:nvSpPr>
        <p:spPr>
          <a:xfrm>
            <a:off x="0" y="1143000"/>
            <a:ext cx="9144000" cy="5562600"/>
          </a:xfrm>
        </p:spPr>
        <p:txBody>
          <a:bodyPr>
            <a:normAutofit/>
          </a:bodyPr>
          <a:lstStyle/>
          <a:p>
            <a:pPr marL="0" indent="0">
              <a:lnSpc>
                <a:spcPct val="115000"/>
              </a:lnSpc>
              <a:buNone/>
            </a:pPr>
            <a:r>
              <a:rPr lang="en-US" sz="2800" b="1" dirty="0" smtClean="0"/>
              <a:t>Resources</a:t>
            </a:r>
            <a:endParaRPr lang="en-US" sz="2800" dirty="0" smtClean="0"/>
          </a:p>
          <a:p>
            <a:pPr marL="0" indent="0">
              <a:lnSpc>
                <a:spcPct val="115000"/>
              </a:lnSpc>
              <a:buNone/>
            </a:pPr>
            <a:r>
              <a:rPr lang="en-US" sz="2400" dirty="0" smtClean="0"/>
              <a:t>Understanding assessment design, results, and reports:</a:t>
            </a:r>
          </a:p>
          <a:p>
            <a:pPr marL="0" indent="0">
              <a:lnSpc>
                <a:spcPct val="115000"/>
              </a:lnSpc>
              <a:buNone/>
            </a:pPr>
            <a:r>
              <a:rPr lang="en-US" sz="2400" dirty="0" smtClean="0"/>
              <a:t>LEAP series and EOC</a:t>
            </a:r>
          </a:p>
          <a:p>
            <a:pPr lvl="1">
              <a:lnSpc>
                <a:spcPct val="115000"/>
              </a:lnSpc>
            </a:pPr>
            <a:r>
              <a:rPr lang="en-US" sz="2000" dirty="0" smtClean="0">
                <a:hlinkClick r:id="rId2"/>
              </a:rPr>
              <a:t>Assessment Guidance</a:t>
            </a:r>
            <a:r>
              <a:rPr lang="en-US" sz="2000" dirty="0" smtClean="0"/>
              <a:t> </a:t>
            </a:r>
          </a:p>
          <a:p>
            <a:pPr lvl="1">
              <a:lnSpc>
                <a:spcPct val="115000"/>
              </a:lnSpc>
            </a:pPr>
            <a:r>
              <a:rPr lang="en-US" sz="2000" dirty="0" smtClean="0">
                <a:hlinkClick r:id="rId2"/>
              </a:rPr>
              <a:t>Achievement Level Descriptors</a:t>
            </a:r>
            <a:endParaRPr lang="en-US" sz="2000" dirty="0" smtClean="0"/>
          </a:p>
          <a:p>
            <a:pPr lvl="1">
              <a:lnSpc>
                <a:spcPct val="115000"/>
              </a:lnSpc>
            </a:pPr>
            <a:r>
              <a:rPr lang="en-US" sz="2000" dirty="0" smtClean="0">
                <a:hlinkClick r:id="rId2"/>
              </a:rPr>
              <a:t>Interpretive Guides </a:t>
            </a:r>
            <a:endParaRPr lang="en-US" sz="2000" dirty="0" smtClean="0"/>
          </a:p>
          <a:p>
            <a:pPr lvl="1">
              <a:lnSpc>
                <a:spcPct val="115000"/>
              </a:lnSpc>
            </a:pPr>
            <a:r>
              <a:rPr lang="en-US" sz="2000" dirty="0" smtClean="0">
                <a:hlinkClick r:id="rId2"/>
              </a:rPr>
              <a:t>Technical Reports</a:t>
            </a:r>
            <a:endParaRPr lang="en-US" sz="2000" dirty="0" smtClean="0"/>
          </a:p>
          <a:p>
            <a:pPr lvl="1">
              <a:lnSpc>
                <a:spcPct val="115000"/>
              </a:lnSpc>
            </a:pPr>
            <a:r>
              <a:rPr lang="en-US" sz="2000" dirty="0" smtClean="0">
                <a:hlinkClick r:id="rId3"/>
              </a:rPr>
              <a:t>Louisiana PARCC Assessment Guides</a:t>
            </a:r>
            <a:endParaRPr lang="en-US" sz="2000" dirty="0" smtClean="0"/>
          </a:p>
          <a:p>
            <a:pPr marL="0" indent="0">
              <a:lnSpc>
                <a:spcPct val="115000"/>
              </a:lnSpc>
              <a:buNone/>
            </a:pPr>
            <a:r>
              <a:rPr lang="en-US" sz="2400" dirty="0" smtClean="0"/>
              <a:t>ACT series</a:t>
            </a:r>
          </a:p>
          <a:p>
            <a:pPr lvl="1">
              <a:lnSpc>
                <a:spcPct val="115000"/>
              </a:lnSpc>
            </a:pPr>
            <a:r>
              <a:rPr lang="en-US" sz="2000" dirty="0" smtClean="0">
                <a:hlinkClick r:id="rId4"/>
              </a:rPr>
              <a:t>EXPLORE</a:t>
            </a:r>
            <a:endParaRPr lang="en-US" sz="2000" dirty="0" smtClean="0"/>
          </a:p>
          <a:p>
            <a:pPr lvl="1">
              <a:lnSpc>
                <a:spcPct val="115000"/>
              </a:lnSpc>
            </a:pPr>
            <a:r>
              <a:rPr lang="en-US" sz="2000" dirty="0" smtClean="0">
                <a:hlinkClick r:id="rId5"/>
              </a:rPr>
              <a:t>PLAN</a:t>
            </a:r>
            <a:endParaRPr lang="en-US" sz="2000" dirty="0" smtClean="0"/>
          </a:p>
          <a:p>
            <a:pPr lvl="1">
              <a:lnSpc>
                <a:spcPct val="115000"/>
              </a:lnSpc>
            </a:pPr>
            <a:r>
              <a:rPr lang="en-US" sz="2000" dirty="0" smtClean="0">
                <a:hlinkClick r:id="rId6"/>
              </a:rPr>
              <a:t>ACT</a:t>
            </a:r>
            <a:endParaRPr lang="en-US" sz="2000" dirty="0" smtClean="0"/>
          </a:p>
          <a:p>
            <a:pPr lvl="1">
              <a:lnSpc>
                <a:spcPct val="115000"/>
              </a:lnSpc>
            </a:pPr>
            <a:endParaRPr lang="en-US" sz="2000" dirty="0" smtClean="0"/>
          </a:p>
        </p:txBody>
      </p:sp>
      <p:sp>
        <p:nvSpPr>
          <p:cNvPr id="2" name="TextBox 1"/>
          <p:cNvSpPr txBox="1"/>
          <p:nvPr/>
        </p:nvSpPr>
        <p:spPr>
          <a:xfrm>
            <a:off x="-2004" y="228600"/>
            <a:ext cx="9143999" cy="1077218"/>
          </a:xfrm>
          <a:prstGeom prst="rect">
            <a:avLst/>
          </a:prstGeom>
          <a:noFill/>
        </p:spPr>
        <p:txBody>
          <a:bodyPr wrap="square" rtlCol="0">
            <a:spAutoFit/>
          </a:bodyPr>
          <a:lstStyle/>
          <a:p>
            <a:pPr algn="ctr">
              <a:spcAft>
                <a:spcPts val="1200"/>
              </a:spcAft>
              <a:defRPr/>
            </a:pPr>
            <a:r>
              <a:rPr lang="en-US" sz="3600" b="1" dirty="0" smtClean="0">
                <a:solidFill>
                  <a:prstClr val="white"/>
                </a:solidFill>
                <a:latin typeface="Chalkduster" charset="0"/>
              </a:rPr>
              <a:t>Assessment</a:t>
            </a:r>
            <a:endParaRPr lang="en-US" sz="3600" b="1" dirty="0">
              <a:solidFill>
                <a:prstClr val="white"/>
              </a:solidFill>
              <a:latin typeface="Chalkduster" charset="0"/>
            </a:endParaRPr>
          </a:p>
          <a:p>
            <a:pPr algn="ctr">
              <a:spcAft>
                <a:spcPts val="1200"/>
              </a:spcAft>
              <a:defRPr/>
            </a:pPr>
            <a:endParaRPr lang="en-US" b="1" dirty="0">
              <a:solidFill>
                <a:prstClr val="white"/>
              </a:solidFill>
              <a:latin typeface="Chalkduster" charset="0"/>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97985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6" name="Title 1"/>
          <p:cNvSpPr>
            <a:spLocks noGrp="1"/>
          </p:cNvSpPr>
          <p:nvPr>
            <p:ph type="title"/>
          </p:nvPr>
        </p:nvSpPr>
        <p:spPr/>
        <p:txBody>
          <a:bodyPr>
            <a:noAutofit/>
          </a:bodyPr>
          <a:lstStyle/>
          <a:p>
            <a:r>
              <a:rPr lang="en-US" sz="3600" dirty="0" smtClean="0"/>
              <a:t>14-15 Scope and Sequence</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500452332"/>
              </p:ext>
            </p:extLst>
          </p:nvPr>
        </p:nvGraphicFramePr>
        <p:xfrm>
          <a:off x="0" y="990601"/>
          <a:ext cx="9144000" cy="6273932"/>
        </p:xfrm>
        <a:graphic>
          <a:graphicData uri="http://schemas.openxmlformats.org/drawingml/2006/table">
            <a:tbl>
              <a:tblPr firstRow="1" bandRow="1">
                <a:tableStyleId>{5C22544A-7EE6-4342-B048-85BDC9FD1C3A}</a:tableStyleId>
              </a:tblPr>
              <a:tblGrid>
                <a:gridCol w="2028196"/>
                <a:gridCol w="7115804"/>
              </a:tblGrid>
              <a:tr h="496418">
                <a:tc>
                  <a:txBody>
                    <a:bodyPr/>
                    <a:lstStyle/>
                    <a:p>
                      <a:r>
                        <a:rPr lang="en-US" sz="1400" dirty="0" smtClean="0"/>
                        <a:t>Key</a:t>
                      </a:r>
                      <a:r>
                        <a:rPr lang="en-US" sz="1400" baseline="0" dirty="0" smtClean="0"/>
                        <a:t> Dates </a:t>
                      </a:r>
                      <a:endParaRPr lang="en-US" sz="1400" dirty="0"/>
                    </a:p>
                  </a:txBody>
                  <a:tcPr/>
                </a:tc>
                <a:tc>
                  <a:txBody>
                    <a:bodyPr/>
                    <a:lstStyle/>
                    <a:p>
                      <a:r>
                        <a:rPr lang="en-US" sz="1400" dirty="0" smtClean="0"/>
                        <a:t>Agenda</a:t>
                      </a:r>
                      <a:endParaRPr lang="en-US" sz="1400" dirty="0"/>
                    </a:p>
                  </a:txBody>
                  <a:tcPr/>
                </a:tc>
              </a:tr>
              <a:tr h="756367">
                <a:tc>
                  <a:txBody>
                    <a:bodyPr/>
                    <a:lstStyle/>
                    <a:p>
                      <a:r>
                        <a:rPr lang="en-US" sz="1400" b="1" dirty="0" smtClean="0"/>
                        <a:t>May 13,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LEAP and ACT Series Spring Administration Results Release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Accountability Clean-Up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End-of-Year Survey</a:t>
                      </a:r>
                    </a:p>
                  </a:txBody>
                  <a:tcPr/>
                </a:tc>
              </a:tr>
              <a:tr h="699413">
                <a:tc>
                  <a:txBody>
                    <a:bodyPr/>
                    <a:lstStyle/>
                    <a:p>
                      <a:r>
                        <a:rPr lang="en-US" sz="1400" b="1" dirty="0" smtClean="0"/>
                        <a:t>June 3,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Summer Retest Administration Training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Exceptions to the High-Stakes Testing Policy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GEE Transition Plan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Data Certification </a:t>
                      </a:r>
                    </a:p>
                  </a:txBody>
                  <a:tcPr/>
                </a:tc>
              </a:tr>
              <a:tr h="720686">
                <a:tc>
                  <a:txBody>
                    <a:bodyPr/>
                    <a:lstStyle/>
                    <a:p>
                      <a:r>
                        <a:rPr lang="en-US" sz="1400" b="1" dirty="0" smtClean="0"/>
                        <a:t>July 1,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SY 14-15 Planning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Planning Meeting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Placement Materials Receipt</a:t>
                      </a:r>
                    </a:p>
                  </a:txBody>
                  <a:tcPr/>
                </a:tc>
              </a:tr>
              <a:tr h="521198">
                <a:tc>
                  <a:txBody>
                    <a:bodyPr/>
                    <a:lstStyle/>
                    <a:p>
                      <a:r>
                        <a:rPr lang="en-US" sz="1400" b="1" dirty="0" smtClean="0"/>
                        <a:t>August 5,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i="0" baseline="0" dirty="0" smtClean="0"/>
                        <a:t>Summer Administration Results Release</a:t>
                      </a:r>
                    </a:p>
                    <a:p>
                      <a:pPr marL="285750" indent="-285750">
                        <a:buFont typeface="Arial" panose="020B0604020202020204" pitchFamily="34" charset="0"/>
                        <a:buChar char="•"/>
                      </a:pPr>
                      <a:r>
                        <a:rPr lang="en-US" sz="1400" i="0" baseline="0" dirty="0" smtClean="0"/>
                        <a:t>Dry Run Preparation</a:t>
                      </a:r>
                    </a:p>
                  </a:txBody>
                  <a:tcPr/>
                </a:tc>
              </a:tr>
              <a:tr h="5526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September</a:t>
                      </a:r>
                      <a:r>
                        <a:rPr lang="en-US" sz="1400" b="1" baseline="0" dirty="0" smtClean="0"/>
                        <a:t> 2, 2014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Enrollment Verification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School Letter Grades and Related Resources Release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Dry Run Administration </a:t>
                      </a:r>
                    </a:p>
                  </a:txBody>
                  <a:tcPr/>
                </a:tc>
              </a:tr>
              <a:tr h="559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October</a:t>
                      </a:r>
                      <a:r>
                        <a:rPr lang="en-US" sz="1400" b="1" baseline="0" dirty="0" smtClean="0"/>
                        <a:t> 7, 2014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Dry Run Waiver Submission</a:t>
                      </a:r>
                    </a:p>
                  </a:txBody>
                  <a:tcPr/>
                </a:tc>
              </a:tr>
              <a:tr h="298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November</a:t>
                      </a:r>
                      <a:r>
                        <a:rPr lang="en-US" sz="1400" b="1" baseline="0" dirty="0" smtClean="0"/>
                        <a:t> 11, 2014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EOC Fall Administration Training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Technology Requirements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ACT CEA for Retesting Seniors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ACT Applications for Accommodations </a:t>
                      </a:r>
                    </a:p>
                  </a:txBody>
                  <a:tcPr/>
                </a:tc>
              </a:tr>
              <a:tr h="587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December 2, 2014</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ACT Match/No Match Distribution</a:t>
                      </a:r>
                    </a:p>
                  </a:txBody>
                  <a:tcPr/>
                </a:tc>
              </a:tr>
            </a:tbl>
          </a:graphicData>
        </a:graphic>
      </p:graphicFrame>
    </p:spTree>
    <p:extLst>
      <p:ext uri="{BB962C8B-B14F-4D97-AF65-F5344CB8AC3E}">
        <p14:creationId xmlns:p14="http://schemas.microsoft.com/office/powerpoint/2010/main" val="2956830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3600" dirty="0" smtClean="0">
                <a:latin typeface="Chalkduster" charset="0"/>
                <a:ea typeface="MS PGothic" charset="0"/>
              </a:rPr>
              <a:t>Assessment</a:t>
            </a:r>
            <a:endParaRPr lang="en-US" sz="3600" dirty="0">
              <a:latin typeface="Chalkduster" charset="0"/>
              <a:ea typeface="MS PGothic" charset="0"/>
            </a:endParaRPr>
          </a:p>
        </p:txBody>
      </p:sp>
      <p:sp>
        <p:nvSpPr>
          <p:cNvPr id="2048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Calibri" charset="0"/>
                <a:ea typeface="MS PGothic" charset="0"/>
                <a:cs typeface="MS PGothic" charset="0"/>
              </a:defRPr>
            </a:lvl1pPr>
            <a:lvl2pPr marL="742950" indent="-285750">
              <a:defRPr sz="28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base">
              <a:spcBef>
                <a:spcPct val="0"/>
              </a:spcBef>
              <a:spcAft>
                <a:spcPct val="0"/>
              </a:spcAft>
            </a:pPr>
            <a:fld id="{FC91E69D-B02F-0C47-A2C8-B68E93F75B38}" type="slidenum">
              <a:rPr lang="en-US" sz="1200">
                <a:solidFill>
                  <a:srgbClr val="898989"/>
                </a:solidFill>
                <a:latin typeface="Steinem" charset="0"/>
              </a:rPr>
              <a:pPr fontAlgn="base">
                <a:spcBef>
                  <a:spcPct val="0"/>
                </a:spcBef>
                <a:spcAft>
                  <a:spcPct val="0"/>
                </a:spcAft>
              </a:pPr>
              <a:t>30</a:t>
            </a:fld>
            <a:endParaRPr lang="en-US" sz="1200">
              <a:solidFill>
                <a:srgbClr val="898989"/>
              </a:solidFill>
              <a:latin typeface="Steinem" charset="0"/>
            </a:endParaRPr>
          </a:p>
        </p:txBody>
      </p:sp>
      <p:sp>
        <p:nvSpPr>
          <p:cNvPr id="4" name="Footer Placeholder 3"/>
          <p:cNvSpPr>
            <a:spLocks noGrp="1"/>
          </p:cNvSpPr>
          <p:nvPr>
            <p:ph type="ftr" sz="quarter" idx="12"/>
          </p:nvPr>
        </p:nvSpPr>
        <p:spPr/>
        <p:txBody>
          <a:bodyPr/>
          <a:lstStyle/>
          <a:p>
            <a:pPr>
              <a:defRPr/>
            </a:pPr>
            <a:r>
              <a:rPr lang="en-US" dirty="0" smtClean="0"/>
              <a:t>Louisiana Believes</a:t>
            </a:r>
            <a:endParaRPr lang="en-US" dirty="0"/>
          </a:p>
        </p:txBody>
      </p:sp>
      <p:graphicFrame>
        <p:nvGraphicFramePr>
          <p:cNvPr id="13" name="Content Placeholder 12"/>
          <p:cNvGraphicFramePr>
            <a:graphicFrameLocks noGrp="1"/>
          </p:cNvGraphicFramePr>
          <p:nvPr>
            <p:ph sz="quarter" idx="10"/>
            <p:extLst>
              <p:ext uri="{D42A27DB-BD31-4B8C-83A1-F6EECF244321}">
                <p14:modId xmlns:p14="http://schemas.microsoft.com/office/powerpoint/2010/main" val="516762161"/>
              </p:ext>
            </p:extLst>
          </p:nvPr>
        </p:nvGraphicFramePr>
        <p:xfrm>
          <a:off x="533400" y="1600200"/>
          <a:ext cx="8077200" cy="4846320"/>
        </p:xfrm>
        <a:graphic>
          <a:graphicData uri="http://schemas.openxmlformats.org/drawingml/2006/table">
            <a:tbl>
              <a:tblPr firstRow="1" bandRow="1">
                <a:tableStyleId>{5C22544A-7EE6-4342-B048-85BDC9FD1C3A}</a:tableStyleId>
              </a:tblPr>
              <a:tblGrid>
                <a:gridCol w="4038600"/>
                <a:gridCol w="4038600"/>
              </a:tblGrid>
              <a:tr h="349135">
                <a:tc>
                  <a:txBody>
                    <a:bodyPr/>
                    <a:lstStyle/>
                    <a:p>
                      <a:pPr algn="ctr"/>
                      <a:r>
                        <a:rPr lang="en-US" dirty="0" smtClean="0"/>
                        <a:t>ELA/Math</a:t>
                      </a:r>
                      <a:endParaRPr lang="en-US" dirty="0"/>
                    </a:p>
                  </a:txBody>
                  <a:tcPr/>
                </a:tc>
                <a:tc>
                  <a:txBody>
                    <a:bodyPr/>
                    <a:lstStyle/>
                    <a:p>
                      <a:pPr algn="ctr"/>
                      <a:r>
                        <a:rPr lang="en-US" dirty="0" smtClean="0"/>
                        <a:t>Science and</a:t>
                      </a:r>
                      <a:r>
                        <a:rPr lang="en-US" baseline="0" dirty="0" smtClean="0"/>
                        <a:t> Social Studies</a:t>
                      </a:r>
                      <a:endParaRPr lang="en-US" dirty="0"/>
                    </a:p>
                  </a:txBody>
                  <a:tcPr/>
                </a:tc>
              </a:tr>
              <a:tr h="4451465">
                <a:tc>
                  <a:txBody>
                    <a:bodyPr/>
                    <a:lstStyle/>
                    <a:p>
                      <a:pPr marL="338138" lvl="2" indent="-282575">
                        <a:buFont typeface="Arial" panose="020B0604020202020204" pitchFamily="34" charset="0"/>
                        <a:buChar char="•"/>
                      </a:pPr>
                      <a:r>
                        <a:rPr lang="en-US" sz="1600" dirty="0" smtClean="0"/>
                        <a:t>Full coverage of CCSS</a:t>
                      </a:r>
                    </a:p>
                    <a:p>
                      <a:pPr marL="338138" lvl="3" indent="-282575">
                        <a:buFont typeface="Arial" panose="020B0604020202020204" pitchFamily="34" charset="0"/>
                        <a:buChar char="•"/>
                      </a:pPr>
                      <a:r>
                        <a:rPr lang="en-US" sz="1600" dirty="0" smtClean="0"/>
                        <a:t>Items will demonstrate depth and rigor of standards</a:t>
                      </a:r>
                    </a:p>
                    <a:p>
                      <a:pPr marL="338138" lvl="3" indent="-282575">
                        <a:buFont typeface="Arial" panose="020B0604020202020204" pitchFamily="34" charset="0"/>
                        <a:buChar char="•"/>
                      </a:pPr>
                      <a:r>
                        <a:rPr lang="en-US" sz="1600" dirty="0" smtClean="0"/>
                        <a:t>Items will assess multiple standards (not just isolated standards) </a:t>
                      </a:r>
                    </a:p>
                    <a:p>
                      <a:pPr marL="338138" marR="0" lvl="2"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New item types from Louisiana</a:t>
                      </a:r>
                      <a:r>
                        <a:rPr lang="en-US" sz="1600" baseline="0" dirty="0" smtClean="0"/>
                        <a:t> </a:t>
                      </a:r>
                      <a:r>
                        <a:rPr lang="en-US" sz="1600" dirty="0" smtClean="0"/>
                        <a:t>Guidebook loaded</a:t>
                      </a:r>
                      <a:r>
                        <a:rPr lang="en-US" sz="1600" baseline="0" dirty="0" smtClean="0"/>
                        <a:t> into the system</a:t>
                      </a:r>
                    </a:p>
                    <a:p>
                      <a:pPr marL="795338" marR="0" lvl="5"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Instructional Tasks</a:t>
                      </a:r>
                    </a:p>
                    <a:p>
                      <a:pPr marL="795338" marR="0" lvl="5"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Extended Constructed Response</a:t>
                      </a:r>
                    </a:p>
                    <a:p>
                      <a:pPr marL="795338" marR="0" lvl="5"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Prose Constructed Response</a:t>
                      </a:r>
                    </a:p>
                    <a:p>
                      <a:pPr marL="795338" marR="0" lvl="5"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Evidence Based Selected Response</a:t>
                      </a:r>
                    </a:p>
                    <a:p>
                      <a:pPr marL="338138" marR="0" lvl="2" indent="-2825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Grade 9-12 assessment items will be course</a:t>
                      </a:r>
                      <a:r>
                        <a:rPr lang="en-US" sz="1600" baseline="0" dirty="0" smtClean="0"/>
                        <a:t> </a:t>
                      </a:r>
                      <a:r>
                        <a:rPr lang="en-US" sz="1600" dirty="0" smtClean="0"/>
                        <a:t>specific</a:t>
                      </a:r>
                    </a:p>
                    <a:p>
                      <a:pPr marL="338138" lvl="2" indent="-282575">
                        <a:buFont typeface="Arial" panose="020B0604020202020204" pitchFamily="34" charset="0"/>
                        <a:buChar char="•"/>
                      </a:pPr>
                      <a:r>
                        <a:rPr lang="en-US" sz="1600" dirty="0" smtClean="0"/>
                        <a:t>Items</a:t>
                      </a:r>
                      <a:r>
                        <a:rPr lang="en-US" sz="1600" baseline="0" dirty="0" smtClean="0"/>
                        <a:t> will be built to reflect o</a:t>
                      </a:r>
                      <a:r>
                        <a:rPr lang="en-US" sz="1600" dirty="0" smtClean="0"/>
                        <a:t>ther statewide assessments (i.e., EOCs, PARCC) </a:t>
                      </a:r>
                    </a:p>
                    <a:p>
                      <a:pPr marL="338138" lvl="2" indent="-282575">
                        <a:buFont typeface="Arial" panose="020B0604020202020204" pitchFamily="34" charset="0"/>
                        <a:buChar char="•"/>
                      </a:pPr>
                      <a:r>
                        <a:rPr lang="en-US" sz="1600" dirty="0" smtClean="0"/>
                        <a:t>More technology enabled items added</a:t>
                      </a:r>
                    </a:p>
                    <a:p>
                      <a:pPr marL="338138" lvl="2" indent="-282575">
                        <a:buFont typeface="Arial" panose="020B0604020202020204" pitchFamily="34" charset="0"/>
                        <a:buChar char="•"/>
                      </a:pPr>
                      <a:r>
                        <a:rPr lang="en-US" sz="1600" dirty="0" smtClean="0"/>
                        <a:t>Printable student/teacher</a:t>
                      </a:r>
                      <a:r>
                        <a:rPr lang="en-US" sz="1600" baseline="0" dirty="0" smtClean="0"/>
                        <a:t> </a:t>
                      </a:r>
                      <a:r>
                        <a:rPr lang="en-US" sz="1600" dirty="0" smtClean="0"/>
                        <a:t>resources available</a:t>
                      </a:r>
                      <a:endParaRPr lang="en-US" sz="1100" dirty="0"/>
                    </a:p>
                  </a:txBody>
                  <a:tcPr/>
                </a:tc>
                <a:tc>
                  <a:txBody>
                    <a:bodyPr/>
                    <a:lstStyle/>
                    <a:p>
                      <a:pPr marL="393700" lvl="0" indent="-280988">
                        <a:buFont typeface="Arial" panose="020B0604020202020204" pitchFamily="34" charset="0"/>
                        <a:buChar char="•"/>
                      </a:pPr>
                      <a:r>
                        <a:rPr lang="en-US" sz="1600" dirty="0" smtClean="0"/>
                        <a:t>Full</a:t>
                      </a:r>
                      <a:r>
                        <a:rPr lang="en-US" sz="1600" baseline="0" dirty="0" smtClean="0"/>
                        <a:t> coverage of GLEs</a:t>
                      </a:r>
                    </a:p>
                    <a:p>
                      <a:pPr marL="393700" lvl="0" indent="-280988">
                        <a:buFont typeface="Arial" panose="020B0604020202020204" pitchFamily="34" charset="0"/>
                        <a:buChar char="•"/>
                      </a:pPr>
                      <a:r>
                        <a:rPr lang="en-US" sz="1600" baseline="0" dirty="0" smtClean="0"/>
                        <a:t>Items will be moved from PASS* to EAGLE</a:t>
                      </a:r>
                      <a:endParaRPr lang="en-US" sz="1600" dirty="0" smtClean="0"/>
                    </a:p>
                    <a:p>
                      <a:pPr marL="850900" lvl="2" indent="-280988">
                        <a:buFont typeface="Arial" panose="020B0604020202020204" pitchFamily="34" charset="0"/>
                        <a:buChar char="•"/>
                      </a:pPr>
                      <a:r>
                        <a:rPr lang="en-US" sz="1600" baseline="0" dirty="0" smtClean="0"/>
                        <a:t>Instructional tasks</a:t>
                      </a:r>
                    </a:p>
                    <a:p>
                      <a:pPr marL="850900" lvl="2" indent="-280988">
                        <a:buFont typeface="Arial" panose="020B0604020202020204" pitchFamily="34" charset="0"/>
                        <a:buChar char="•"/>
                      </a:pPr>
                      <a:r>
                        <a:rPr lang="en-US" sz="1600" dirty="0" smtClean="0"/>
                        <a:t>Multiple</a:t>
                      </a:r>
                      <a:r>
                        <a:rPr lang="en-US" sz="1600" baseline="0" dirty="0" smtClean="0"/>
                        <a:t> choice </a:t>
                      </a:r>
                    </a:p>
                    <a:p>
                      <a:pPr marL="850900" lvl="2" indent="-280988">
                        <a:buFont typeface="Arial" panose="020B0604020202020204" pitchFamily="34" charset="0"/>
                        <a:buChar char="•"/>
                      </a:pPr>
                      <a:r>
                        <a:rPr lang="en-US" sz="1600" baseline="0" dirty="0" smtClean="0"/>
                        <a:t>Constructed Response (Teacher scored)</a:t>
                      </a:r>
                    </a:p>
                    <a:p>
                      <a:pPr marL="393700" lvl="0" indent="-280988">
                        <a:buFont typeface="Arial" panose="020B0604020202020204" pitchFamily="34" charset="0"/>
                        <a:buChar char="•"/>
                      </a:pPr>
                      <a:r>
                        <a:rPr lang="en-US" sz="1600" dirty="0" smtClean="0"/>
                        <a:t>New items will be developed based</a:t>
                      </a:r>
                      <a:r>
                        <a:rPr lang="en-US" sz="1600" baseline="0" dirty="0" smtClean="0"/>
                        <a:t> on</a:t>
                      </a:r>
                      <a:r>
                        <a:rPr lang="en-US" sz="1600" dirty="0" smtClean="0"/>
                        <a:t> gap analysis results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l"/>
                      <a:endParaRPr lang="en-US" dirty="0" smtClean="0"/>
                    </a:p>
                    <a:p>
                      <a:pPr algn="l"/>
                      <a:r>
                        <a:rPr lang="en-US" sz="1400" dirty="0" smtClean="0"/>
                        <a:t>*The</a:t>
                      </a:r>
                      <a:r>
                        <a:rPr lang="en-US" sz="1400" baseline="0" dirty="0" smtClean="0"/>
                        <a:t> Louisiana PASS system (all components and services ) will be discontinued on June 30, 2014.</a:t>
                      </a:r>
                      <a:endParaRPr lang="en-US" sz="1400" dirty="0">
                        <a:solidFill>
                          <a:schemeClr val="tx1"/>
                        </a:solidFill>
                      </a:endParaRPr>
                    </a:p>
                  </a:txBody>
                  <a:tcPr/>
                </a:tc>
              </a:tr>
            </a:tbl>
          </a:graphicData>
        </a:graphic>
      </p:graphicFrame>
      <p:sp>
        <p:nvSpPr>
          <p:cNvPr id="2" name="TextBox 1"/>
          <p:cNvSpPr txBox="1"/>
          <p:nvPr/>
        </p:nvSpPr>
        <p:spPr>
          <a:xfrm>
            <a:off x="12623" y="1066800"/>
            <a:ext cx="5245872" cy="523220"/>
          </a:xfrm>
          <a:prstGeom prst="rect">
            <a:avLst/>
          </a:prstGeom>
          <a:noFill/>
        </p:spPr>
        <p:txBody>
          <a:bodyPr wrap="none" rtlCol="0">
            <a:spAutoFit/>
          </a:bodyPr>
          <a:lstStyle/>
          <a:p>
            <a:r>
              <a:rPr lang="en-US" sz="2800" b="1" dirty="0" smtClean="0"/>
              <a:t>EAGLE Content Development Plan</a:t>
            </a:r>
            <a:endParaRPr lang="en-US" sz="2800" b="1" dirty="0"/>
          </a:p>
        </p:txBody>
      </p:sp>
    </p:spTree>
    <p:extLst>
      <p:ext uri="{BB962C8B-B14F-4D97-AF65-F5344CB8AC3E}">
        <p14:creationId xmlns:p14="http://schemas.microsoft.com/office/powerpoint/2010/main" val="2232304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3600" dirty="0" smtClean="0">
                <a:latin typeface="Chalkduster" charset="0"/>
                <a:ea typeface="MS PGothic" charset="0"/>
              </a:rPr>
              <a:t>Assessment</a:t>
            </a:r>
            <a:endParaRPr lang="en-US" sz="3600" dirty="0">
              <a:latin typeface="Chalkduster" charset="0"/>
              <a:ea typeface="MS PGothic" charset="0"/>
            </a:endParaRPr>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Calibri" charset="0"/>
                <a:ea typeface="MS PGothic" charset="0"/>
                <a:cs typeface="MS PGothic" charset="0"/>
              </a:defRPr>
            </a:lvl1pPr>
            <a:lvl2pPr marL="742950" indent="-285750">
              <a:defRPr sz="28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base">
              <a:spcBef>
                <a:spcPct val="0"/>
              </a:spcBef>
              <a:spcAft>
                <a:spcPct val="0"/>
              </a:spcAft>
            </a:pPr>
            <a:fld id="{4013D534-8FDC-9B45-911D-38C7DB695219}" type="slidenum">
              <a:rPr lang="en-US" sz="1200">
                <a:solidFill>
                  <a:srgbClr val="898989"/>
                </a:solidFill>
                <a:latin typeface="Steinem" charset="0"/>
              </a:rPr>
              <a:pPr fontAlgn="base">
                <a:spcBef>
                  <a:spcPct val="0"/>
                </a:spcBef>
                <a:spcAft>
                  <a:spcPct val="0"/>
                </a:spcAft>
              </a:pPr>
              <a:t>31</a:t>
            </a:fld>
            <a:endParaRPr lang="en-US" sz="1200">
              <a:solidFill>
                <a:srgbClr val="898989"/>
              </a:solidFill>
              <a:latin typeface="Steinem" charset="0"/>
            </a:endParaRPr>
          </a:p>
        </p:txBody>
      </p:sp>
      <p:sp>
        <p:nvSpPr>
          <p:cNvPr id="4" name="Footer Placeholder 3"/>
          <p:cNvSpPr>
            <a:spLocks noGrp="1"/>
          </p:cNvSpPr>
          <p:nvPr>
            <p:ph type="ftr" sz="quarter" idx="12"/>
          </p:nvPr>
        </p:nvSpPr>
        <p:spPr/>
        <p:txBody>
          <a:bodyPr/>
          <a:lstStyle/>
          <a:p>
            <a:pPr>
              <a:defRPr/>
            </a:pPr>
            <a:r>
              <a:rPr lang="en-US" dirty="0" smtClean="0"/>
              <a:t>Louisiana Believes</a:t>
            </a:r>
            <a:endParaRPr lang="en-US" dirty="0"/>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820054581"/>
              </p:ext>
            </p:extLst>
          </p:nvPr>
        </p:nvGraphicFramePr>
        <p:xfrm>
          <a:off x="381000" y="1600200"/>
          <a:ext cx="8382000" cy="4733608"/>
        </p:xfrm>
        <a:graphic>
          <a:graphicData uri="http://schemas.openxmlformats.org/drawingml/2006/table">
            <a:tbl>
              <a:tblPr firstRow="1" bandRow="1">
                <a:tableStyleId>{5C22544A-7EE6-4342-B048-85BDC9FD1C3A}</a:tableStyleId>
              </a:tblPr>
              <a:tblGrid>
                <a:gridCol w="2186609"/>
                <a:gridCol w="6195391"/>
              </a:tblGrid>
              <a:tr h="356569">
                <a:tc gridSpan="2">
                  <a:txBody>
                    <a:bodyPr/>
                    <a:lstStyle/>
                    <a:p>
                      <a:r>
                        <a:rPr lang="en-US" sz="1800" dirty="0" smtClean="0"/>
                        <a:t>TIMELINE </a:t>
                      </a:r>
                      <a:endParaRPr lang="en-US" sz="1800" dirty="0"/>
                    </a:p>
                  </a:txBody>
                  <a:tcPr marT="45729" marB="45729"/>
                </a:tc>
                <a:tc hMerge="1">
                  <a:txBody>
                    <a:bodyPr/>
                    <a:lstStyle/>
                    <a:p>
                      <a:endParaRPr lang="en-US" dirty="0"/>
                    </a:p>
                  </a:txBody>
                  <a:tcPr/>
                </a:tc>
              </a:tr>
              <a:tr h="2228467">
                <a:tc>
                  <a:txBody>
                    <a:bodyPr/>
                    <a:lstStyle/>
                    <a:p>
                      <a:r>
                        <a:rPr lang="en-US" sz="1800" b="1" dirty="0" smtClean="0">
                          <a:solidFill>
                            <a:schemeClr val="tx1"/>
                          </a:solidFill>
                        </a:rPr>
                        <a:t>September</a:t>
                      </a:r>
                    </a:p>
                  </a:txBody>
                  <a:tcPr marT="45729" marB="45729"/>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tx1"/>
                          </a:solidFill>
                        </a:rPr>
                        <a:t>Improved user Interface</a:t>
                      </a:r>
                      <a:endParaRPr lang="en-US" sz="1800"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tx1"/>
                          </a:solidFill>
                        </a:rPr>
                        <a:t>New item types and teacher resources (printer friendly format) added to item bank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tx1"/>
                          </a:solidFill>
                        </a:rPr>
                        <a:t>New </a:t>
                      </a:r>
                      <a:r>
                        <a:rPr lang="en-US" sz="1800" baseline="0" dirty="0" smtClean="0">
                          <a:solidFill>
                            <a:schemeClr val="tx1"/>
                          </a:solidFill>
                        </a:rPr>
                        <a:t>search item bank functionality with filters</a:t>
                      </a:r>
                    </a:p>
                    <a:p>
                      <a:pPr marL="285750" indent="-285750">
                        <a:buFont typeface="Arial" panose="020B0604020202020204" pitchFamily="34" charset="0"/>
                        <a:buChar char="•"/>
                      </a:pPr>
                      <a:r>
                        <a:rPr lang="en-US" sz="1800" baseline="0" dirty="0" smtClean="0">
                          <a:solidFill>
                            <a:schemeClr val="tx1"/>
                          </a:solidFill>
                        </a:rPr>
                        <a:t>New test building functionality</a:t>
                      </a:r>
                    </a:p>
                    <a:p>
                      <a:pPr marL="285750" indent="-285750">
                        <a:buFont typeface="Arial" panose="020B0604020202020204" pitchFamily="34" charset="0"/>
                        <a:buChar char="•"/>
                      </a:pPr>
                      <a:r>
                        <a:rPr lang="en-US" sz="1800" baseline="0" dirty="0" smtClean="0">
                          <a:solidFill>
                            <a:schemeClr val="tx1"/>
                          </a:solidFill>
                        </a:rPr>
                        <a:t>New split screen design for stude</a:t>
                      </a:r>
                      <a:r>
                        <a:rPr lang="en-US" sz="1800" baseline="0" dirty="0" smtClean="0"/>
                        <a:t>nt testing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Training</a:t>
                      </a:r>
                      <a:r>
                        <a:rPr lang="en-US" sz="1800" baseline="0" dirty="0" smtClean="0"/>
                        <a:t> site available for all users</a:t>
                      </a:r>
                    </a:p>
                  </a:txBody>
                  <a:tcPr marT="45729" marB="45729"/>
                </a:tc>
              </a:tr>
              <a:tr h="623983">
                <a:tc>
                  <a:txBody>
                    <a:bodyPr/>
                    <a:lstStyle/>
                    <a:p>
                      <a:r>
                        <a:rPr lang="en-US" sz="1800" b="1" dirty="0" smtClean="0">
                          <a:solidFill>
                            <a:schemeClr val="tx1"/>
                          </a:solidFill>
                        </a:rPr>
                        <a:t>October</a:t>
                      </a:r>
                      <a:endParaRPr lang="en-US" sz="1800" b="1" dirty="0">
                        <a:solidFill>
                          <a:schemeClr val="tx1"/>
                        </a:solidFill>
                      </a:endParaRPr>
                    </a:p>
                  </a:txBody>
                  <a:tcPr marT="45729" marB="45729"/>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New item types and teacher resources added to item bank</a:t>
                      </a:r>
                    </a:p>
                  </a:txBody>
                  <a:tcPr marT="45729" marB="45729"/>
                </a:tc>
              </a:tr>
              <a:tr h="891397">
                <a:tc>
                  <a:txBody>
                    <a:bodyPr/>
                    <a:lstStyle/>
                    <a:p>
                      <a:r>
                        <a:rPr lang="en-US" sz="1800" b="1" dirty="0" smtClean="0">
                          <a:solidFill>
                            <a:schemeClr val="tx1"/>
                          </a:solidFill>
                        </a:rPr>
                        <a:t>November</a:t>
                      </a:r>
                      <a:endParaRPr lang="en-US" sz="1800" b="1" dirty="0">
                        <a:solidFill>
                          <a:schemeClr val="tx1"/>
                        </a:solidFill>
                      </a:endParaRPr>
                    </a:p>
                  </a:txBody>
                  <a:tcPr marT="45729" marB="45729"/>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mn-lt"/>
                          <a:ea typeface="+mn-ea"/>
                          <a:cs typeface="+mn-cs"/>
                        </a:rPr>
                        <a:t>All items</a:t>
                      </a:r>
                      <a:r>
                        <a:rPr lang="en-US" sz="1800" kern="1200" baseline="0" dirty="0" smtClean="0">
                          <a:solidFill>
                            <a:schemeClr val="tx1"/>
                          </a:solidFill>
                          <a:effectLst/>
                          <a:latin typeface="+mn-lt"/>
                          <a:ea typeface="+mn-ea"/>
                          <a:cs typeface="+mn-cs"/>
                        </a:rPr>
                        <a:t> available in printer friendly format</a:t>
                      </a:r>
                      <a:r>
                        <a:rPr lang="en-US" sz="1800" kern="1200" dirty="0" smtClean="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tx1"/>
                          </a:solidFill>
                        </a:rPr>
                        <a:t>Tablet</a:t>
                      </a:r>
                      <a:r>
                        <a:rPr lang="en-US" sz="1800" baseline="0" dirty="0" smtClean="0">
                          <a:solidFill>
                            <a:schemeClr val="tx1"/>
                          </a:solidFill>
                        </a:rPr>
                        <a:t> support for student testing*</a:t>
                      </a:r>
                    </a:p>
                  </a:txBody>
                  <a:tcPr marT="45729" marB="45729"/>
                </a:tc>
              </a:tr>
              <a:tr h="623983">
                <a:tc>
                  <a:txBody>
                    <a:bodyPr/>
                    <a:lstStyle/>
                    <a:p>
                      <a:r>
                        <a:rPr lang="en-US" sz="1800" b="1" dirty="0" smtClean="0">
                          <a:solidFill>
                            <a:schemeClr val="tx1"/>
                          </a:solidFill>
                        </a:rPr>
                        <a:t>December</a:t>
                      </a:r>
                      <a:endParaRPr lang="en-US" sz="1800" b="1" dirty="0">
                        <a:solidFill>
                          <a:schemeClr val="tx1"/>
                        </a:solidFill>
                      </a:endParaRPr>
                    </a:p>
                  </a:txBody>
                  <a:tcPr marT="45729" marB="45729"/>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New item types and teacher resources added to item bank</a:t>
                      </a:r>
                    </a:p>
                  </a:txBody>
                  <a:tcPr marT="45729" marB="45729"/>
                </a:tc>
              </a:tr>
            </a:tbl>
          </a:graphicData>
        </a:graphic>
      </p:graphicFrame>
      <p:sp>
        <p:nvSpPr>
          <p:cNvPr id="21528" name="TextBox 4"/>
          <p:cNvSpPr txBox="1">
            <a:spLocks noChangeArrowheads="1"/>
          </p:cNvSpPr>
          <p:nvPr/>
        </p:nvSpPr>
        <p:spPr bwMode="auto">
          <a:xfrm>
            <a:off x="381000" y="6248400"/>
            <a:ext cx="8186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marL="742950" indent="-285750">
              <a:defRPr sz="28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base">
              <a:spcBef>
                <a:spcPct val="0"/>
              </a:spcBef>
              <a:spcAft>
                <a:spcPct val="0"/>
              </a:spcAft>
            </a:pPr>
            <a:r>
              <a:rPr lang="en-US" sz="1400" dirty="0" smtClean="0">
                <a:solidFill>
                  <a:prstClr val="black"/>
                </a:solidFill>
              </a:rPr>
              <a:t>*List of supported devices released in September</a:t>
            </a:r>
          </a:p>
        </p:txBody>
      </p:sp>
      <p:sp>
        <p:nvSpPr>
          <p:cNvPr id="7" name="TextBox 6"/>
          <p:cNvSpPr txBox="1"/>
          <p:nvPr/>
        </p:nvSpPr>
        <p:spPr>
          <a:xfrm>
            <a:off x="12623" y="1066800"/>
            <a:ext cx="3897421" cy="523220"/>
          </a:xfrm>
          <a:prstGeom prst="rect">
            <a:avLst/>
          </a:prstGeom>
          <a:noFill/>
        </p:spPr>
        <p:txBody>
          <a:bodyPr wrap="none" rtlCol="0">
            <a:spAutoFit/>
          </a:bodyPr>
          <a:lstStyle/>
          <a:p>
            <a:r>
              <a:rPr lang="en-US" sz="2800" b="1" dirty="0" smtClean="0"/>
              <a:t>EAGLE Calendar SY 14-15</a:t>
            </a:r>
            <a:endParaRPr lang="en-US" sz="2800" b="1" dirty="0"/>
          </a:p>
        </p:txBody>
      </p:sp>
    </p:spTree>
    <p:extLst>
      <p:ext uri="{BB962C8B-B14F-4D97-AF65-F5344CB8AC3E}">
        <p14:creationId xmlns:p14="http://schemas.microsoft.com/office/powerpoint/2010/main" val="2480376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3600" dirty="0" smtClean="0">
                <a:latin typeface="Chalkduster" charset="0"/>
                <a:ea typeface="MS PGothic" charset="0"/>
              </a:rPr>
              <a:t>Assessment</a:t>
            </a:r>
            <a:endParaRPr lang="en-US" sz="3600" dirty="0">
              <a:latin typeface="Chalkduster" charset="0"/>
              <a:ea typeface="MS PGothic" charset="0"/>
            </a:endParaRPr>
          </a:p>
        </p:txBody>
      </p:sp>
      <p:sp>
        <p:nvSpPr>
          <p:cNvPr id="2253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Calibri" charset="0"/>
                <a:ea typeface="MS PGothic" charset="0"/>
                <a:cs typeface="MS PGothic" charset="0"/>
              </a:defRPr>
            </a:lvl1pPr>
            <a:lvl2pPr marL="742950" indent="-285750">
              <a:defRPr sz="28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base">
              <a:spcBef>
                <a:spcPct val="0"/>
              </a:spcBef>
              <a:spcAft>
                <a:spcPct val="0"/>
              </a:spcAft>
            </a:pPr>
            <a:fld id="{C1C9CEFC-1B7F-9A49-B135-71E77522FE75}" type="slidenum">
              <a:rPr lang="en-US" sz="1200">
                <a:solidFill>
                  <a:srgbClr val="898989"/>
                </a:solidFill>
                <a:latin typeface="Steinem" charset="0"/>
              </a:rPr>
              <a:pPr fontAlgn="base">
                <a:spcBef>
                  <a:spcPct val="0"/>
                </a:spcBef>
                <a:spcAft>
                  <a:spcPct val="0"/>
                </a:spcAft>
              </a:pPr>
              <a:t>32</a:t>
            </a:fld>
            <a:endParaRPr lang="en-US" sz="1200">
              <a:solidFill>
                <a:srgbClr val="898989"/>
              </a:solidFill>
              <a:latin typeface="Steinem" charset="0"/>
            </a:endParaRPr>
          </a:p>
        </p:txBody>
      </p:sp>
      <p:sp>
        <p:nvSpPr>
          <p:cNvPr id="4" name="Footer Placeholder 3"/>
          <p:cNvSpPr>
            <a:spLocks noGrp="1"/>
          </p:cNvSpPr>
          <p:nvPr>
            <p:ph type="ftr" sz="quarter" idx="12"/>
          </p:nvPr>
        </p:nvSpPr>
        <p:spPr/>
        <p:txBody>
          <a:bodyPr/>
          <a:lstStyle/>
          <a:p>
            <a:pPr>
              <a:defRPr/>
            </a:pPr>
            <a:r>
              <a:rPr lang="en-US" dirty="0" smtClean="0"/>
              <a:t>Louisiana Believes</a:t>
            </a:r>
            <a:endParaRPr lang="en-US" dirty="0"/>
          </a:p>
        </p:txBody>
      </p:sp>
      <p:sp>
        <p:nvSpPr>
          <p:cNvPr id="22533" name="Content Placeholder 4"/>
          <p:cNvSpPr>
            <a:spLocks noGrp="1"/>
          </p:cNvSpPr>
          <p:nvPr>
            <p:ph sz="quarter" idx="10"/>
          </p:nvPr>
        </p:nvSpPr>
        <p:spPr>
          <a:xfrm>
            <a:off x="0" y="1219200"/>
            <a:ext cx="9144000" cy="5257800"/>
          </a:xfrm>
        </p:spPr>
        <p:txBody>
          <a:bodyPr/>
          <a:lstStyle/>
          <a:p>
            <a:pPr marL="0" indent="0">
              <a:lnSpc>
                <a:spcPct val="90000"/>
              </a:lnSpc>
              <a:buFont typeface="Arial" charset="0"/>
              <a:buNone/>
            </a:pPr>
            <a:r>
              <a:rPr lang="en-US" sz="2800" b="1" dirty="0" smtClean="0">
                <a:latin typeface="Calibri" charset="0"/>
                <a:ea typeface="MS PGothic" charset="0"/>
              </a:rPr>
              <a:t>EAGLE Focus Group</a:t>
            </a:r>
          </a:p>
          <a:p>
            <a:pPr marL="0" indent="0">
              <a:lnSpc>
                <a:spcPct val="90000"/>
              </a:lnSpc>
              <a:buFont typeface="Arial" charset="0"/>
              <a:buNone/>
            </a:pPr>
            <a:r>
              <a:rPr lang="en-US" sz="2200" dirty="0" smtClean="0">
                <a:latin typeface="Calibri" charset="0"/>
                <a:ea typeface="MS PGothic" charset="0"/>
              </a:rPr>
              <a:t>Teachers </a:t>
            </a:r>
            <a:r>
              <a:rPr lang="en-US" sz="2200" dirty="0">
                <a:latin typeface="Calibri" charset="0"/>
                <a:ea typeface="MS PGothic" charset="0"/>
              </a:rPr>
              <a:t>and school/district administrators are encouraged to provide input on the 2014-15 EAGLE overhaul by joining the EAGLE Focus Group.</a:t>
            </a:r>
          </a:p>
          <a:p>
            <a:pPr marL="0" indent="0">
              <a:lnSpc>
                <a:spcPct val="90000"/>
              </a:lnSpc>
              <a:buNone/>
            </a:pPr>
            <a:endParaRPr lang="en-US" sz="2200" b="1" dirty="0">
              <a:latin typeface="Calibri" charset="0"/>
              <a:ea typeface="MS PGothic" charset="0"/>
            </a:endParaRPr>
          </a:p>
          <a:p>
            <a:pPr marL="0" indent="0">
              <a:lnSpc>
                <a:spcPct val="90000"/>
              </a:lnSpc>
            </a:pPr>
            <a:r>
              <a:rPr lang="en-US" sz="2200" b="1" dirty="0">
                <a:latin typeface="Calibri" charset="0"/>
                <a:ea typeface="MS PGothic" charset="0"/>
              </a:rPr>
              <a:t>Commitment</a:t>
            </a:r>
            <a:r>
              <a:rPr lang="en-US" sz="2200" dirty="0">
                <a:latin typeface="Calibri" charset="0"/>
                <a:ea typeface="MS PGothic" charset="0"/>
              </a:rPr>
              <a:t>: Educators will participate in 4 webinars, complete an online survey, and participate in one individual phone call with the LDOE team and/or vendor (May-July)</a:t>
            </a:r>
          </a:p>
          <a:p>
            <a:pPr marL="0" indent="0">
              <a:lnSpc>
                <a:spcPct val="90000"/>
              </a:lnSpc>
            </a:pPr>
            <a:r>
              <a:rPr lang="en-US" sz="2200" b="1" dirty="0">
                <a:latin typeface="Calibri" charset="0"/>
                <a:ea typeface="MS PGothic" charset="0"/>
              </a:rPr>
              <a:t>RSVP</a:t>
            </a:r>
            <a:r>
              <a:rPr lang="en-US" sz="2200" dirty="0">
                <a:latin typeface="Calibri" charset="0"/>
                <a:ea typeface="MS PGothic" charset="0"/>
              </a:rPr>
              <a:t>: Please encourage teachers, school administrators, or district administrators who would like to participate  to submit their names/position titles to Dana </a:t>
            </a:r>
            <a:r>
              <a:rPr lang="en-US" sz="2200" dirty="0" err="1">
                <a:latin typeface="Calibri" charset="0"/>
                <a:ea typeface="MS PGothic" charset="0"/>
              </a:rPr>
              <a:t>Maxie</a:t>
            </a:r>
            <a:r>
              <a:rPr lang="en-US" sz="2200" dirty="0">
                <a:latin typeface="Calibri" charset="0"/>
                <a:ea typeface="MS PGothic" charset="0"/>
              </a:rPr>
              <a:t> at </a:t>
            </a:r>
            <a:r>
              <a:rPr lang="en-US" sz="2200" u="sng" dirty="0">
                <a:latin typeface="Calibri" charset="0"/>
                <a:ea typeface="MS PGothic" charset="0"/>
                <a:hlinkClick r:id="rId3"/>
              </a:rPr>
              <a:t>Dana.Maxie@la.gov</a:t>
            </a:r>
            <a:r>
              <a:rPr lang="en-US" sz="2200" dirty="0">
                <a:latin typeface="Calibri" charset="0"/>
                <a:ea typeface="MS PGothic" charset="0"/>
              </a:rPr>
              <a:t> no later than May 14</a:t>
            </a:r>
            <a:r>
              <a:rPr lang="en-US" sz="2200" baseline="30000" dirty="0">
                <a:latin typeface="Calibri" charset="0"/>
                <a:ea typeface="MS PGothic" charset="0"/>
              </a:rPr>
              <a:t>th</a:t>
            </a:r>
            <a:r>
              <a:rPr lang="en-US" sz="2200" dirty="0">
                <a:latin typeface="Calibri" charset="0"/>
                <a:ea typeface="MS PGothic" charset="0"/>
              </a:rPr>
              <a:t> (this notice will also be posted in </a:t>
            </a:r>
            <a:r>
              <a:rPr lang="en-US" sz="2200" dirty="0" err="1">
                <a:latin typeface="Calibri" charset="0"/>
                <a:ea typeface="MS PGothic" charset="0"/>
              </a:rPr>
              <a:t>Edmodo</a:t>
            </a:r>
            <a:r>
              <a:rPr lang="en-US" sz="2200" dirty="0">
                <a:latin typeface="Calibri" charset="0"/>
                <a:ea typeface="MS PGothic" charset="0"/>
              </a:rPr>
              <a:t> for educators)  </a:t>
            </a:r>
          </a:p>
          <a:p>
            <a:pPr marL="0" indent="0">
              <a:lnSpc>
                <a:spcPct val="90000"/>
              </a:lnSpc>
              <a:buFont typeface="Arial" charset="0"/>
              <a:buNone/>
            </a:pPr>
            <a:endParaRPr lang="en-US" sz="2200" dirty="0">
              <a:latin typeface="Calibri" charset="0"/>
              <a:ea typeface="MS PGothic" charset="0"/>
            </a:endParaRPr>
          </a:p>
          <a:p>
            <a:pPr marL="0" indent="0">
              <a:lnSpc>
                <a:spcPct val="90000"/>
              </a:lnSpc>
              <a:buFont typeface="Arial" charset="0"/>
              <a:buNone/>
            </a:pPr>
            <a:r>
              <a:rPr lang="en-US" sz="2200" dirty="0">
                <a:latin typeface="Calibri" charset="0"/>
                <a:ea typeface="MS PGothic" charset="0"/>
              </a:rPr>
              <a:t>If you have any questions, please feel free to contact Dana </a:t>
            </a:r>
            <a:r>
              <a:rPr lang="en-US" sz="2200" dirty="0" err="1">
                <a:latin typeface="Calibri" charset="0"/>
                <a:ea typeface="MS PGothic" charset="0"/>
              </a:rPr>
              <a:t>Maxie</a:t>
            </a:r>
            <a:r>
              <a:rPr lang="en-US" sz="2200" dirty="0">
                <a:latin typeface="Calibri" charset="0"/>
                <a:ea typeface="MS PGothic" charset="0"/>
              </a:rPr>
              <a:t> at </a:t>
            </a:r>
            <a:r>
              <a:rPr lang="en-US" sz="2200" u="sng" dirty="0">
                <a:latin typeface="Calibri" charset="0"/>
                <a:ea typeface="MS PGothic" charset="0"/>
                <a:hlinkClick r:id="rId3"/>
              </a:rPr>
              <a:t>Dana.Maxie@la.gov</a:t>
            </a:r>
            <a:r>
              <a:rPr lang="en-US" sz="2200" dirty="0">
                <a:latin typeface="Calibri" charset="0"/>
                <a:ea typeface="MS PGothic" charset="0"/>
              </a:rPr>
              <a:t>. </a:t>
            </a:r>
          </a:p>
          <a:p>
            <a:pPr marL="0" indent="0">
              <a:lnSpc>
                <a:spcPct val="90000"/>
              </a:lnSpc>
            </a:pPr>
            <a:endParaRPr lang="en-US" dirty="0">
              <a:latin typeface="Calibri" charset="0"/>
              <a:ea typeface="MS PGothic" charset="0"/>
            </a:endParaRPr>
          </a:p>
        </p:txBody>
      </p:sp>
    </p:spTree>
    <p:extLst>
      <p:ext uri="{BB962C8B-B14F-4D97-AF65-F5344CB8AC3E}">
        <p14:creationId xmlns:p14="http://schemas.microsoft.com/office/powerpoint/2010/main" val="1912549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038600"/>
            <a:ext cx="9144000" cy="7620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1398703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34</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3600" dirty="0" smtClean="0"/>
              <a:t>Accountability</a:t>
            </a:r>
            <a:endParaRPr lang="en-US" sz="3600" dirty="0"/>
          </a:p>
        </p:txBody>
      </p:sp>
      <p:pic>
        <p:nvPicPr>
          <p:cNvPr id="5" name="Content Placeholder 4" descr="Screen Shot 2014-05-05 at 2.26.02 AM.png"/>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00" t="-4573" r="-200" b="626"/>
          <a:stretch/>
        </p:blipFill>
        <p:spPr>
          <a:xfrm>
            <a:off x="152400" y="3281255"/>
            <a:ext cx="8839200" cy="3228332"/>
          </a:xfrm>
        </p:spPr>
      </p:pic>
      <p:sp>
        <p:nvSpPr>
          <p:cNvPr id="7" name="Rectangle 6"/>
          <p:cNvSpPr/>
          <p:nvPr/>
        </p:nvSpPr>
        <p:spPr>
          <a:xfrm>
            <a:off x="0" y="1066800"/>
            <a:ext cx="9144000" cy="2377574"/>
          </a:xfrm>
          <a:prstGeom prst="rect">
            <a:avLst/>
          </a:prstGeom>
        </p:spPr>
        <p:txBody>
          <a:bodyPr wrap="square">
            <a:spAutoFit/>
          </a:bodyPr>
          <a:lstStyle/>
          <a:p>
            <a:r>
              <a:rPr lang="en-US" sz="2800" dirty="0"/>
              <a:t>Accountability </a:t>
            </a:r>
            <a:r>
              <a:rPr lang="en-US" sz="2800" dirty="0" smtClean="0"/>
              <a:t>Codes </a:t>
            </a:r>
            <a:r>
              <a:rPr lang="en-US" sz="2800" dirty="0" smtClean="0">
                <a:hlinkClick r:id="rId4"/>
              </a:rPr>
              <a:t>Reminder</a:t>
            </a:r>
            <a:r>
              <a:rPr lang="en-US" sz="2800" dirty="0" smtClean="0"/>
              <a:t> </a:t>
            </a:r>
          </a:p>
          <a:p>
            <a:pPr lvl="0">
              <a:spcBef>
                <a:spcPts val="300"/>
              </a:spcBef>
              <a:spcAft>
                <a:spcPts val="300"/>
              </a:spcAft>
            </a:pPr>
            <a:r>
              <a:rPr lang="en-US" dirty="0">
                <a:solidFill>
                  <a:prstClr val="black"/>
                </a:solidFill>
              </a:rPr>
              <a:t>Codes are used when students do not use pre-identified test materials for LEAP, </a:t>
            </a:r>
            <a:r>
              <a:rPr lang="en-US" i="1" dirty="0" err="1">
                <a:solidFill>
                  <a:prstClr val="black"/>
                </a:solidFill>
              </a:rPr>
              <a:t>i</a:t>
            </a:r>
            <a:r>
              <a:rPr lang="en-US" dirty="0" err="1">
                <a:solidFill>
                  <a:prstClr val="black"/>
                </a:solidFill>
              </a:rPr>
              <a:t>LEAP</a:t>
            </a:r>
            <a:r>
              <a:rPr lang="en-US" dirty="0">
                <a:solidFill>
                  <a:prstClr val="black"/>
                </a:solidFill>
              </a:rPr>
              <a:t>, EOC, ACT, LAA 1 (all grades) and LAA 2 (grades 3-8).  Please note: </a:t>
            </a:r>
          </a:p>
          <a:p>
            <a:pPr marL="285750" lvl="0" indent="-285750">
              <a:spcBef>
                <a:spcPts val="300"/>
              </a:spcBef>
              <a:spcAft>
                <a:spcPts val="300"/>
              </a:spcAft>
              <a:buFont typeface="Arial"/>
              <a:buChar char="•"/>
            </a:pPr>
            <a:r>
              <a:rPr lang="en-US" dirty="0">
                <a:solidFill>
                  <a:prstClr val="black"/>
                </a:solidFill>
              </a:rPr>
              <a:t>Scores of zero are assigned to unused pre-identified tests unless appropriate accountability codes are </a:t>
            </a:r>
            <a:r>
              <a:rPr lang="en-US" dirty="0" smtClean="0">
                <a:solidFill>
                  <a:prstClr val="black"/>
                </a:solidFill>
              </a:rPr>
              <a:t>applied.  </a:t>
            </a:r>
            <a:endParaRPr lang="en-US" dirty="0">
              <a:solidFill>
                <a:prstClr val="black"/>
              </a:solidFill>
            </a:endParaRPr>
          </a:p>
          <a:p>
            <a:pPr marL="285750" lvl="0" indent="-285750">
              <a:spcBef>
                <a:spcPts val="300"/>
              </a:spcBef>
              <a:spcAft>
                <a:spcPts val="300"/>
              </a:spcAft>
              <a:buFont typeface="Arial"/>
              <a:buChar char="•"/>
            </a:pPr>
            <a:r>
              <a:rPr lang="en-US" dirty="0">
                <a:solidFill>
                  <a:prstClr val="black"/>
                </a:solidFill>
              </a:rPr>
              <a:t>Accountability codes are applied directly to answer documents for LEAP, </a:t>
            </a:r>
            <a:r>
              <a:rPr lang="en-US" i="1" dirty="0" err="1">
                <a:solidFill>
                  <a:prstClr val="black"/>
                </a:solidFill>
              </a:rPr>
              <a:t>i</a:t>
            </a:r>
            <a:r>
              <a:rPr lang="en-US" dirty="0" err="1">
                <a:solidFill>
                  <a:prstClr val="black"/>
                </a:solidFill>
              </a:rPr>
              <a:t>LEAP</a:t>
            </a:r>
            <a:r>
              <a:rPr lang="en-US" dirty="0">
                <a:solidFill>
                  <a:prstClr val="black"/>
                </a:solidFill>
              </a:rPr>
              <a:t>, LAA 1 and LAA 2.  For EOC and ACT tests, accountability codes are entered into the EOC </a:t>
            </a:r>
            <a:r>
              <a:rPr lang="en-US" dirty="0" smtClean="0">
                <a:solidFill>
                  <a:prstClr val="black"/>
                </a:solidFill>
              </a:rPr>
              <a:t>test </a:t>
            </a:r>
            <a:r>
              <a:rPr lang="en-US" dirty="0">
                <a:solidFill>
                  <a:prstClr val="black"/>
                </a:solidFill>
              </a:rPr>
              <a:t>system</a:t>
            </a:r>
            <a:endParaRPr lang="en-US" sz="2800" dirty="0"/>
          </a:p>
        </p:txBody>
      </p:sp>
    </p:spTree>
    <p:extLst>
      <p:ext uri="{BB962C8B-B14F-4D97-AF65-F5344CB8AC3E}">
        <p14:creationId xmlns:p14="http://schemas.microsoft.com/office/powerpoint/2010/main" val="559261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0" y="4724400"/>
            <a:ext cx="9144000" cy="5334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4269657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3600" dirty="0" smtClean="0"/>
              <a:t>Accountability</a:t>
            </a:r>
            <a:endParaRPr lang="en-US" sz="3600" dirty="0"/>
          </a:p>
        </p:txBody>
      </p:sp>
      <p:sp>
        <p:nvSpPr>
          <p:cNvPr id="2" name="Content Placeholder 1"/>
          <p:cNvSpPr>
            <a:spLocks noGrp="1"/>
          </p:cNvSpPr>
          <p:nvPr>
            <p:ph sz="quarter" idx="10"/>
          </p:nvPr>
        </p:nvSpPr>
        <p:spPr>
          <a:xfrm>
            <a:off x="0" y="1066800"/>
            <a:ext cx="9144000" cy="5486400"/>
          </a:xfrm>
        </p:spPr>
        <p:txBody>
          <a:bodyPr>
            <a:normAutofit/>
          </a:bodyPr>
          <a:lstStyle/>
          <a:p>
            <a:pPr marL="0" indent="0">
              <a:buNone/>
            </a:pPr>
            <a:r>
              <a:rPr lang="en-US" b="1" dirty="0"/>
              <a:t>LEAP </a:t>
            </a:r>
            <a:r>
              <a:rPr lang="en-US" b="1" dirty="0" smtClean="0"/>
              <a:t>series</a:t>
            </a:r>
            <a:endParaRPr lang="en-US" dirty="0" smtClean="0"/>
          </a:p>
          <a:p>
            <a:r>
              <a:rPr lang="en-US" sz="2400" dirty="0" smtClean="0"/>
              <a:t>The </a:t>
            </a:r>
            <a:r>
              <a:rPr lang="en-US" sz="2400" dirty="0"/>
              <a:t>Online Corrections System (OCS) for </a:t>
            </a:r>
            <a:r>
              <a:rPr lang="en-US" sz="2400" i="1" dirty="0" err="1"/>
              <a:t>i</a:t>
            </a:r>
            <a:r>
              <a:rPr lang="en-US" sz="2400" dirty="0" err="1"/>
              <a:t>LEAP</a:t>
            </a:r>
            <a:r>
              <a:rPr lang="en-US" sz="2400" dirty="0"/>
              <a:t>, LEAP, LAA 1, and LAA 2 test data is used to correct or confirm information provided on </a:t>
            </a:r>
            <a:r>
              <a:rPr lang="en-US" sz="2400" dirty="0" smtClean="0"/>
              <a:t>answer documents during </a:t>
            </a:r>
            <a:r>
              <a:rPr lang="en-US" sz="2400" dirty="0"/>
              <a:t>the Statewide Spring Assessment</a:t>
            </a:r>
            <a:r>
              <a:rPr lang="en-US" sz="2400" dirty="0" smtClean="0"/>
              <a:t> </a:t>
            </a:r>
            <a:r>
              <a:rPr lang="en-US" sz="2400" dirty="0"/>
              <a:t>for these tests. </a:t>
            </a:r>
            <a:endParaRPr lang="en-US" sz="2400" dirty="0" smtClean="0"/>
          </a:p>
          <a:p>
            <a:r>
              <a:rPr lang="en-US" sz="2400" dirty="0" smtClean="0"/>
              <a:t>The </a:t>
            </a:r>
            <a:r>
              <a:rPr lang="en-US" sz="2400" dirty="0"/>
              <a:t>cleanup period for these tests will be </a:t>
            </a:r>
            <a:r>
              <a:rPr lang="en-US" sz="2400" b="1" u="sng" dirty="0"/>
              <a:t>May </a:t>
            </a:r>
            <a:r>
              <a:rPr lang="en-US" sz="2400" b="1" u="sng" dirty="0" smtClean="0"/>
              <a:t>16-22, 2014</a:t>
            </a:r>
            <a:r>
              <a:rPr lang="en-US" sz="2400" dirty="0" smtClean="0"/>
              <a:t>. </a:t>
            </a:r>
          </a:p>
          <a:p>
            <a:r>
              <a:rPr lang="en-US" sz="2400" dirty="0"/>
              <a:t>The DTC’s primary responsibilities are to monitor the progress each school is making toward completing their corrections in OCS and to review and approve those corrections once the school has finished updating its reports. </a:t>
            </a:r>
            <a:endParaRPr lang="en-US" sz="2000" b="1" dirty="0"/>
          </a:p>
          <a:p>
            <a:endParaRPr lang="en-US" sz="2400" dirty="0"/>
          </a:p>
        </p:txBody>
      </p:sp>
    </p:spTree>
    <p:extLst>
      <p:ext uri="{BB962C8B-B14F-4D97-AF65-F5344CB8AC3E}">
        <p14:creationId xmlns:p14="http://schemas.microsoft.com/office/powerpoint/2010/main" val="2423925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37</a:t>
            </a:fld>
            <a:endParaRPr lang="en-US" dirty="0">
              <a:solidFill>
                <a:prstClr val="black">
                  <a:tint val="75000"/>
                </a:prstClr>
              </a:solidFill>
            </a:endParaRPr>
          </a:p>
        </p:txBody>
      </p:sp>
      <p:sp>
        <p:nvSpPr>
          <p:cNvPr id="6" name="Title 1"/>
          <p:cNvSpPr>
            <a:spLocks noGrp="1"/>
          </p:cNvSpPr>
          <p:nvPr>
            <p:ph type="title"/>
          </p:nvPr>
        </p:nvSpPr>
        <p:spPr/>
        <p:txBody>
          <a:bodyPr>
            <a:noAutofit/>
          </a:bodyPr>
          <a:lstStyle/>
          <a:p>
            <a:r>
              <a:rPr lang="en-US" sz="3600" dirty="0" smtClean="0"/>
              <a:t>Accountability</a:t>
            </a:r>
            <a:endParaRPr lang="en-US" sz="3600" dirty="0"/>
          </a:p>
        </p:txBody>
      </p:sp>
      <p:pic>
        <p:nvPicPr>
          <p:cNvPr id="5" name="Content Placeholder 4" descr="Screen Shot 2014-05-05 at 3.05.06 AM.png"/>
          <p:cNvPicPr>
            <a:picLocks noGrp="1" noChangeAspect="1"/>
          </p:cNvPicPr>
          <p:nvPr>
            <p:ph sz="quarter" idx="10"/>
          </p:nvPr>
        </p:nvPicPr>
        <p:blipFill>
          <a:blip r:embed="rId3">
            <a:extLst>
              <a:ext uri="{28A0092B-C50C-407E-A947-70E740481C1C}">
                <a14:useLocalDpi xmlns:a14="http://schemas.microsoft.com/office/drawing/2010/main" val="0"/>
              </a:ext>
            </a:extLst>
          </a:blip>
          <a:srcRect l="-18695" r="-18695"/>
          <a:stretch>
            <a:fillRect/>
          </a:stretch>
        </p:blipFill>
        <p:spPr>
          <a:xfrm>
            <a:off x="13600" y="1219200"/>
            <a:ext cx="9130400" cy="5181600"/>
          </a:xfrm>
        </p:spPr>
      </p:pic>
      <p:sp>
        <p:nvSpPr>
          <p:cNvPr id="7" name="TextBox 6"/>
          <p:cNvSpPr txBox="1"/>
          <p:nvPr/>
        </p:nvSpPr>
        <p:spPr>
          <a:xfrm>
            <a:off x="0" y="6488668"/>
            <a:ext cx="4343400" cy="369332"/>
          </a:xfrm>
          <a:prstGeom prst="rect">
            <a:avLst/>
          </a:prstGeom>
          <a:noFill/>
        </p:spPr>
        <p:txBody>
          <a:bodyPr wrap="square" rtlCol="0">
            <a:spAutoFit/>
          </a:bodyPr>
          <a:lstStyle/>
          <a:p>
            <a:r>
              <a:rPr lang="en-US" dirty="0" err="1" smtClean="0"/>
              <a:t>www.leapweb.org</a:t>
            </a:r>
            <a:endParaRPr lang="en-US" dirty="0"/>
          </a:p>
        </p:txBody>
      </p:sp>
    </p:spTree>
    <p:extLst>
      <p:ext uri="{BB962C8B-B14F-4D97-AF65-F5344CB8AC3E}">
        <p14:creationId xmlns:p14="http://schemas.microsoft.com/office/powerpoint/2010/main" val="1944752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38</a:t>
            </a:fld>
            <a:endParaRPr lang="en-US" dirty="0">
              <a:solidFill>
                <a:prstClr val="black">
                  <a:tint val="75000"/>
                </a:prstClr>
              </a:solidFill>
            </a:endParaRPr>
          </a:p>
        </p:txBody>
      </p:sp>
      <p:sp>
        <p:nvSpPr>
          <p:cNvPr id="6" name="Title 1"/>
          <p:cNvSpPr>
            <a:spLocks noGrp="1"/>
          </p:cNvSpPr>
          <p:nvPr>
            <p:ph type="title"/>
          </p:nvPr>
        </p:nvSpPr>
        <p:spPr/>
        <p:txBody>
          <a:bodyPr>
            <a:noAutofit/>
          </a:bodyPr>
          <a:lstStyle/>
          <a:p>
            <a:r>
              <a:rPr lang="en-US" sz="3600" dirty="0" smtClean="0"/>
              <a:t>Accountability</a:t>
            </a:r>
            <a:endParaRPr lang="en-US" sz="3600" dirty="0"/>
          </a:p>
        </p:txBody>
      </p:sp>
      <p:sp>
        <p:nvSpPr>
          <p:cNvPr id="7" name="TextBox 6"/>
          <p:cNvSpPr txBox="1"/>
          <p:nvPr/>
        </p:nvSpPr>
        <p:spPr>
          <a:xfrm>
            <a:off x="0" y="6488668"/>
            <a:ext cx="4343400" cy="369332"/>
          </a:xfrm>
          <a:prstGeom prst="rect">
            <a:avLst/>
          </a:prstGeom>
          <a:noFill/>
        </p:spPr>
        <p:txBody>
          <a:bodyPr wrap="square" rtlCol="0">
            <a:spAutoFit/>
          </a:bodyPr>
          <a:lstStyle/>
          <a:p>
            <a:r>
              <a:rPr lang="en-US" dirty="0" err="1" smtClean="0"/>
              <a:t>www.leapweb.org</a:t>
            </a:r>
            <a:endParaRPr lang="en-US" dirty="0"/>
          </a:p>
        </p:txBody>
      </p:sp>
      <p:pic>
        <p:nvPicPr>
          <p:cNvPr id="8" name="Content Placeholder 7" descr="Screen Shot 2014-05-05 at 3.08.38 AM.png"/>
          <p:cNvPicPr>
            <a:picLocks noGrp="1" noChangeAspect="1"/>
          </p:cNvPicPr>
          <p:nvPr>
            <p:ph sz="quarter" idx="10"/>
          </p:nvPr>
        </p:nvPicPr>
        <p:blipFill>
          <a:blip r:embed="rId3">
            <a:extLst>
              <a:ext uri="{28A0092B-C50C-407E-A947-70E740481C1C}">
                <a14:useLocalDpi xmlns:a14="http://schemas.microsoft.com/office/drawing/2010/main" val="0"/>
              </a:ext>
            </a:extLst>
          </a:blip>
          <a:srcRect l="-15737" r="-15737"/>
          <a:stretch>
            <a:fillRect/>
          </a:stretch>
        </p:blipFill>
        <p:spPr/>
      </p:pic>
    </p:spTree>
    <p:extLst>
      <p:ext uri="{BB962C8B-B14F-4D97-AF65-F5344CB8AC3E}">
        <p14:creationId xmlns:p14="http://schemas.microsoft.com/office/powerpoint/2010/main" val="2753262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Accountability</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0" y="1066800"/>
            <a:ext cx="9144000" cy="5486400"/>
          </a:xfrm>
        </p:spPr>
        <p:txBody>
          <a:bodyPr>
            <a:noAutofit/>
          </a:bodyPr>
          <a:lstStyle/>
          <a:p>
            <a:pPr marL="0" indent="0">
              <a:buNone/>
            </a:pPr>
            <a:r>
              <a:rPr lang="en-US" sz="2600" b="1" dirty="0" smtClean="0"/>
              <a:t>Stages of Correction</a:t>
            </a:r>
          </a:p>
          <a:p>
            <a:r>
              <a:rPr lang="en-US" sz="2400" dirty="0" smtClean="0"/>
              <a:t>STC applies correction to student record</a:t>
            </a:r>
          </a:p>
          <a:p>
            <a:pPr lvl="1"/>
            <a:r>
              <a:rPr lang="en-US" sz="2000" dirty="0" smtClean="0"/>
              <a:t>Confirms record by clicking </a:t>
            </a:r>
            <a:r>
              <a:rPr lang="en-US" sz="2000" i="1" dirty="0" smtClean="0"/>
              <a:t>Update</a:t>
            </a:r>
            <a:endParaRPr lang="en-US" sz="2000" dirty="0" smtClean="0"/>
          </a:p>
          <a:p>
            <a:pPr lvl="1"/>
            <a:r>
              <a:rPr lang="en-US" sz="2000" dirty="0" smtClean="0"/>
              <a:t>Once all records have been confirmed, the school status is marked </a:t>
            </a:r>
            <a:r>
              <a:rPr lang="en-US" sz="2000" i="1" dirty="0" smtClean="0"/>
              <a:t>Complete</a:t>
            </a:r>
            <a:r>
              <a:rPr lang="en-US" sz="2000" dirty="0" smtClean="0"/>
              <a:t> and is available for review and approval by the DTC</a:t>
            </a:r>
            <a:endParaRPr lang="en-US" sz="2000" i="1" dirty="0" smtClean="0"/>
          </a:p>
          <a:p>
            <a:r>
              <a:rPr lang="en-US" sz="2400" dirty="0" smtClean="0"/>
              <a:t>DTC reviews completed corrections</a:t>
            </a:r>
          </a:p>
          <a:p>
            <a:pPr lvl="1"/>
            <a:r>
              <a:rPr lang="en-US" sz="2000" dirty="0" smtClean="0"/>
              <a:t>Highlight for review any additional correction needed by the STC</a:t>
            </a:r>
          </a:p>
          <a:p>
            <a:pPr lvl="1"/>
            <a:r>
              <a:rPr lang="en-US" sz="2000" dirty="0" smtClean="0"/>
              <a:t>Approve correction</a:t>
            </a:r>
          </a:p>
          <a:p>
            <a:pPr lvl="1"/>
            <a:r>
              <a:rPr lang="en-US" sz="2000" dirty="0" smtClean="0"/>
              <a:t>Once approved, a student record is locked from further changes. </a:t>
            </a:r>
            <a:endParaRPr lang="en-US" sz="1800" dirty="0"/>
          </a:p>
          <a:p>
            <a:pPr marL="0" indent="0">
              <a:buNone/>
            </a:pPr>
            <a:endParaRPr lang="en-US" sz="1600" b="1" dirty="0" smtClean="0"/>
          </a:p>
          <a:p>
            <a:pPr marL="0" indent="0">
              <a:buNone/>
            </a:pPr>
            <a:r>
              <a:rPr lang="en-US" sz="2000" b="1" dirty="0" smtClean="0"/>
              <a:t>Note: </a:t>
            </a:r>
            <a:r>
              <a:rPr lang="en-US" sz="2000" dirty="0" smtClean="0"/>
              <a:t>Ensure adequate timing for availability of </a:t>
            </a:r>
            <a:r>
              <a:rPr lang="en-US" sz="2000" dirty="0"/>
              <a:t>LEA review and </a:t>
            </a:r>
            <a:r>
              <a:rPr lang="en-US" sz="2000" dirty="0" smtClean="0"/>
              <a:t>school site </a:t>
            </a:r>
            <a:r>
              <a:rPr lang="en-US" sz="2000" dirty="0"/>
              <a:t>response prior to the May 22 deadline</a:t>
            </a:r>
            <a:r>
              <a:rPr lang="en-US" sz="2000" dirty="0" smtClean="0"/>
              <a:t>. </a:t>
            </a:r>
            <a:r>
              <a:rPr lang="en-US" sz="2000" dirty="0"/>
              <a:t>By </a:t>
            </a:r>
            <a:r>
              <a:rPr lang="en-US" sz="2000" b="1" dirty="0"/>
              <a:t>May 20</a:t>
            </a:r>
            <a:r>
              <a:rPr lang="en-US" sz="2000" dirty="0"/>
              <a:t>, if any of your schools have reports with a status of </a:t>
            </a:r>
            <a:r>
              <a:rPr lang="en-US" sz="2000" i="1" dirty="0"/>
              <a:t>Not Started</a:t>
            </a:r>
            <a:r>
              <a:rPr lang="en-US" sz="2000" b="1" dirty="0"/>
              <a:t>, </a:t>
            </a:r>
            <a:r>
              <a:rPr lang="en-US" sz="2000" dirty="0"/>
              <a:t>the DTC should contact the STC for support. </a:t>
            </a:r>
          </a:p>
          <a:p>
            <a:pPr marL="0" indent="0">
              <a:buNone/>
            </a:pPr>
            <a:endParaRPr lang="en-US" sz="1600" dirty="0"/>
          </a:p>
        </p:txBody>
      </p:sp>
      <p:sp>
        <p:nvSpPr>
          <p:cNvPr id="5" name="Rectangle 4"/>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Tree>
    <p:extLst>
      <p:ext uri="{BB962C8B-B14F-4D97-AF65-F5344CB8AC3E}">
        <p14:creationId xmlns:p14="http://schemas.microsoft.com/office/powerpoint/2010/main" val="306483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6" name="Title 1"/>
          <p:cNvSpPr>
            <a:spLocks noGrp="1"/>
          </p:cNvSpPr>
          <p:nvPr>
            <p:ph type="title"/>
          </p:nvPr>
        </p:nvSpPr>
        <p:spPr/>
        <p:txBody>
          <a:bodyPr>
            <a:noAutofit/>
          </a:bodyPr>
          <a:lstStyle/>
          <a:p>
            <a:r>
              <a:rPr lang="en-US" sz="3600" dirty="0" smtClean="0"/>
              <a:t>14-15 Scope </a:t>
            </a:r>
            <a:r>
              <a:rPr lang="en-US" sz="3600" dirty="0"/>
              <a:t>and </a:t>
            </a:r>
            <a:r>
              <a:rPr lang="en-US" sz="3600" dirty="0" smtClean="0"/>
              <a:t>Sequence</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877907352"/>
              </p:ext>
            </p:extLst>
          </p:nvPr>
        </p:nvGraphicFramePr>
        <p:xfrm>
          <a:off x="0" y="990600"/>
          <a:ext cx="9144000" cy="5879151"/>
        </p:xfrm>
        <a:graphic>
          <a:graphicData uri="http://schemas.openxmlformats.org/drawingml/2006/table">
            <a:tbl>
              <a:tblPr firstRow="1" bandRow="1">
                <a:tableStyleId>{5C22544A-7EE6-4342-B048-85BDC9FD1C3A}</a:tableStyleId>
              </a:tblPr>
              <a:tblGrid>
                <a:gridCol w="2063469"/>
                <a:gridCol w="7080531"/>
              </a:tblGrid>
              <a:tr h="519709">
                <a:tc>
                  <a:txBody>
                    <a:bodyPr/>
                    <a:lstStyle/>
                    <a:p>
                      <a:r>
                        <a:rPr lang="en-US" sz="1400" dirty="0" smtClean="0"/>
                        <a:t>Key</a:t>
                      </a:r>
                      <a:r>
                        <a:rPr lang="en-US" sz="1400" baseline="0" dirty="0" smtClean="0"/>
                        <a:t> Dates </a:t>
                      </a:r>
                      <a:endParaRPr lang="en-US" sz="1400" dirty="0"/>
                    </a:p>
                  </a:txBody>
                  <a:tcPr/>
                </a:tc>
                <a:tc>
                  <a:txBody>
                    <a:bodyPr/>
                    <a:lstStyle/>
                    <a:p>
                      <a:r>
                        <a:rPr lang="en-US" sz="1400" dirty="0" smtClean="0"/>
                        <a:t>Agenda </a:t>
                      </a:r>
                      <a:endParaRPr lang="en-US" sz="1400" dirty="0"/>
                    </a:p>
                  </a:txBody>
                  <a:tcPr/>
                </a:tc>
              </a:tr>
              <a:tr h="1461491">
                <a:tc>
                  <a:txBody>
                    <a:bodyPr/>
                    <a:lstStyle/>
                    <a:p>
                      <a:r>
                        <a:rPr lang="en-US" sz="1400" b="1" dirty="0" smtClean="0"/>
                        <a:t>January</a:t>
                      </a:r>
                      <a:r>
                        <a:rPr lang="en-US" sz="1400" b="1" baseline="0" dirty="0" smtClean="0"/>
                        <a:t> 6, 2015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Pretest Workshop (LEAP series, ACT series, EOC): Key Dates, Test Administration, Test Security, Test Accommodations, and Accountability Coding Training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Technology Requirements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Pre-Grid Roster Distribution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Data Certification: Graduation Rate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Statewide Assessment Schedule SY 15-16</a:t>
                      </a:r>
                    </a:p>
                  </a:txBody>
                  <a:tcPr/>
                </a:tc>
              </a:tr>
              <a:tr h="583391">
                <a:tc>
                  <a:txBody>
                    <a:bodyPr/>
                    <a:lstStyle/>
                    <a:p>
                      <a:r>
                        <a:rPr lang="en-US" sz="1400" b="1" dirty="0" smtClean="0"/>
                        <a:t>February 3, 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Placement Test Materials Return</a:t>
                      </a:r>
                    </a:p>
                  </a:txBody>
                  <a:tcPr/>
                </a:tc>
              </a:tr>
              <a:tr h="573300">
                <a:tc>
                  <a:txBody>
                    <a:bodyPr/>
                    <a:lstStyle/>
                    <a:p>
                      <a:r>
                        <a:rPr lang="en-US" sz="1400" b="1" dirty="0" smtClean="0"/>
                        <a:t>March 3,</a:t>
                      </a:r>
                      <a:r>
                        <a:rPr lang="en-US" sz="1400" b="1" baseline="0" dirty="0" smtClean="0"/>
                        <a:t> </a:t>
                      </a:r>
                      <a:r>
                        <a:rPr lang="en-US" sz="1400" b="1" dirty="0" smtClean="0"/>
                        <a:t>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ACT Match/No Match Distribution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txBody>
                  <a:tcPr/>
                </a:tc>
              </a:tr>
              <a:tr h="609600">
                <a:tc>
                  <a:txBody>
                    <a:bodyPr/>
                    <a:lstStyle/>
                    <a:p>
                      <a:r>
                        <a:rPr lang="en-US" sz="1400" b="1" dirty="0" smtClean="0"/>
                        <a:t>April 21, 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LEAP and ACT Series Spring administration Results Release</a:t>
                      </a:r>
                    </a:p>
                  </a:txBody>
                  <a:tcPr/>
                </a:tc>
              </a:tr>
              <a:tr h="583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May 5, 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LEAP Series Spring Administration Results Release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Accountability Clean-Up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End-of-Year Survey</a:t>
                      </a:r>
                    </a:p>
                  </a:txBody>
                  <a:tcPr/>
                </a:tc>
              </a:tr>
              <a:tr h="700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June 2, 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Exceptions to the High-Stakes Testing Policy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Data Certification </a:t>
                      </a:r>
                    </a:p>
                  </a:txBody>
                  <a:tcPr/>
                </a:tc>
              </a:tr>
              <a:tr h="700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July 7, 2015</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SY 14-15 Planning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baseline="0" dirty="0" smtClean="0"/>
                        <a:t>Planning Meeting</a:t>
                      </a:r>
                    </a:p>
                  </a:txBody>
                  <a:tcPr/>
                </a:tc>
              </a:tr>
            </a:tbl>
          </a:graphicData>
        </a:graphic>
      </p:graphicFrame>
    </p:spTree>
    <p:extLst>
      <p:ext uri="{BB962C8B-B14F-4D97-AF65-F5344CB8AC3E}">
        <p14:creationId xmlns:p14="http://schemas.microsoft.com/office/powerpoint/2010/main" val="1579103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3600" dirty="0" smtClean="0"/>
              <a:t>Accountability</a:t>
            </a:r>
            <a:endParaRPr lang="en-US" sz="3600" dirty="0"/>
          </a:p>
        </p:txBody>
      </p:sp>
      <p:sp>
        <p:nvSpPr>
          <p:cNvPr id="2" name="Content Placeholder 1"/>
          <p:cNvSpPr>
            <a:spLocks noGrp="1"/>
          </p:cNvSpPr>
          <p:nvPr>
            <p:ph sz="quarter" idx="10"/>
          </p:nvPr>
        </p:nvSpPr>
        <p:spPr>
          <a:xfrm>
            <a:off x="0" y="1066800"/>
            <a:ext cx="9144000" cy="5486400"/>
          </a:xfrm>
        </p:spPr>
        <p:txBody>
          <a:bodyPr>
            <a:normAutofit/>
          </a:bodyPr>
          <a:lstStyle/>
          <a:p>
            <a:pPr marL="0" indent="0">
              <a:buNone/>
            </a:pPr>
            <a:r>
              <a:rPr lang="en-US" sz="2600" b="1" dirty="0" smtClean="0"/>
              <a:t>Types of Corrections</a:t>
            </a:r>
          </a:p>
          <a:p>
            <a:r>
              <a:rPr lang="en-US" sz="2000" dirty="0"/>
              <a:t>Invalid State </a:t>
            </a:r>
            <a:r>
              <a:rPr lang="en-US" sz="2000" dirty="0" smtClean="0"/>
              <a:t>ID</a:t>
            </a:r>
            <a:endParaRPr lang="en-US" sz="2000" dirty="0"/>
          </a:p>
          <a:p>
            <a:r>
              <a:rPr lang="en-US" sz="2000" dirty="0" smtClean="0"/>
              <a:t>Invalid </a:t>
            </a:r>
            <a:r>
              <a:rPr lang="en-US" sz="2000" dirty="0"/>
              <a:t>Date of </a:t>
            </a:r>
            <a:r>
              <a:rPr lang="en-US" sz="2000" dirty="0" smtClean="0"/>
              <a:t>Birth</a:t>
            </a:r>
          </a:p>
          <a:p>
            <a:r>
              <a:rPr lang="en-US" sz="2000" dirty="0" smtClean="0"/>
              <a:t>Impending Zeros</a:t>
            </a:r>
          </a:p>
          <a:p>
            <a:pPr lvl="1"/>
            <a:r>
              <a:rPr lang="en-US" sz="2000" dirty="0" smtClean="0"/>
              <a:t>No Response Document</a:t>
            </a:r>
          </a:p>
          <a:p>
            <a:pPr lvl="1"/>
            <a:r>
              <a:rPr lang="en-US" sz="2000" dirty="0" smtClean="0"/>
              <a:t>Unexcused Absence </a:t>
            </a:r>
          </a:p>
          <a:p>
            <a:pPr marL="0" indent="0">
              <a:buNone/>
            </a:pPr>
            <a:endParaRPr lang="en-US" sz="2400" b="1" dirty="0" smtClean="0"/>
          </a:p>
          <a:p>
            <a:pPr marL="0" indent="0">
              <a:buNone/>
            </a:pPr>
            <a:r>
              <a:rPr lang="en-US" sz="2000" b="1" dirty="0" smtClean="0"/>
              <a:t>Note: </a:t>
            </a:r>
            <a:r>
              <a:rPr lang="en-US" sz="2000" dirty="0" smtClean="0"/>
              <a:t>Refer to the complete </a:t>
            </a:r>
            <a:r>
              <a:rPr lang="en-US" sz="2000" dirty="0"/>
              <a:t>OCS User Manual </a:t>
            </a:r>
            <a:r>
              <a:rPr lang="en-US" sz="2000" dirty="0" smtClean="0"/>
              <a:t>and Accountability </a:t>
            </a:r>
            <a:r>
              <a:rPr lang="en-US" sz="2000" dirty="0"/>
              <a:t>Code Descriptions </a:t>
            </a:r>
            <a:r>
              <a:rPr lang="en-US" sz="2000" dirty="0" smtClean="0"/>
              <a:t>for detailed guidance on applying corrections to student records in the OCS.</a:t>
            </a:r>
          </a:p>
          <a:p>
            <a:pPr marL="0" indent="0">
              <a:buNone/>
            </a:pPr>
            <a:endParaRPr lang="en-US" sz="2400" dirty="0"/>
          </a:p>
        </p:txBody>
      </p:sp>
    </p:spTree>
    <p:extLst>
      <p:ext uri="{BB962C8B-B14F-4D97-AF65-F5344CB8AC3E}">
        <p14:creationId xmlns:p14="http://schemas.microsoft.com/office/powerpoint/2010/main" val="3045459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3600" dirty="0" smtClean="0"/>
              <a:t>Accountability</a:t>
            </a:r>
            <a:endParaRPr lang="en-US" sz="3600" dirty="0"/>
          </a:p>
        </p:txBody>
      </p:sp>
      <p:sp>
        <p:nvSpPr>
          <p:cNvPr id="2" name="Content Placeholder 1"/>
          <p:cNvSpPr>
            <a:spLocks noGrp="1"/>
          </p:cNvSpPr>
          <p:nvPr>
            <p:ph sz="quarter" idx="10"/>
          </p:nvPr>
        </p:nvSpPr>
        <p:spPr/>
        <p:txBody>
          <a:bodyPr>
            <a:normAutofit/>
          </a:bodyPr>
          <a:lstStyle/>
          <a:p>
            <a:endParaRPr lang="en-US" sz="2400" dirty="0"/>
          </a:p>
          <a:p>
            <a:pPr marL="0" indent="0">
              <a:buNone/>
            </a:pPr>
            <a:endParaRPr lang="en-US" sz="2400" dirty="0"/>
          </a:p>
        </p:txBody>
      </p:sp>
      <p:pic>
        <p:nvPicPr>
          <p:cNvPr id="7" name="Picture 6" descr="Screen Shot 2014-05-05 at 3.21.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604140"/>
          </a:xfrm>
          <a:prstGeom prst="rect">
            <a:avLst/>
          </a:prstGeom>
        </p:spPr>
      </p:pic>
    </p:spTree>
    <p:extLst>
      <p:ext uri="{BB962C8B-B14F-4D97-AF65-F5344CB8AC3E}">
        <p14:creationId xmlns:p14="http://schemas.microsoft.com/office/powerpoint/2010/main" val="1217426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Accountability</a:t>
            </a:r>
            <a:r>
              <a:rPr lang="en-US" dirty="0" smtClean="0"/>
              <a:t> </a:t>
            </a:r>
            <a:endParaRPr lang="en-US"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pic>
        <p:nvPicPr>
          <p:cNvPr id="5" name="Content Placeholder 4" descr="Screen Shot 2014-05-05 at 3.44.17 AM.png"/>
          <p:cNvPicPr>
            <a:picLocks noGrp="1" noChangeAspect="1"/>
          </p:cNvPicPr>
          <p:nvPr>
            <p:ph sz="quarter" idx="10"/>
          </p:nvPr>
        </p:nvPicPr>
        <p:blipFill>
          <a:blip r:embed="rId3">
            <a:extLst>
              <a:ext uri="{28A0092B-C50C-407E-A947-70E740481C1C}">
                <a14:useLocalDpi xmlns:a14="http://schemas.microsoft.com/office/drawing/2010/main" val="0"/>
              </a:ext>
            </a:extLst>
          </a:blip>
          <a:srcRect t="-60339" b="-60339"/>
          <a:stretch>
            <a:fillRect/>
          </a:stretch>
        </p:blipFill>
        <p:spPr>
          <a:xfrm>
            <a:off x="0" y="-381000"/>
            <a:ext cx="9144000" cy="5105400"/>
          </a:xfrm>
        </p:spPr>
      </p:pic>
      <p:sp>
        <p:nvSpPr>
          <p:cNvPr id="6" name="Rectangle 5"/>
          <p:cNvSpPr/>
          <p:nvPr/>
        </p:nvSpPr>
        <p:spPr>
          <a:xfrm>
            <a:off x="0" y="3733800"/>
            <a:ext cx="9144000" cy="2677656"/>
          </a:xfrm>
          <a:prstGeom prst="rect">
            <a:avLst/>
          </a:prstGeom>
        </p:spPr>
        <p:txBody>
          <a:bodyPr wrap="square">
            <a:spAutoFit/>
          </a:bodyPr>
          <a:lstStyle/>
          <a:p>
            <a:r>
              <a:rPr lang="en-US" sz="2400" dirty="0"/>
              <a:t>At anytime during the process of cleaning </a:t>
            </a:r>
            <a:r>
              <a:rPr lang="en-US" sz="2400" dirty="0" smtClean="0"/>
              <a:t>up data in OCS, the STC </a:t>
            </a:r>
            <a:r>
              <a:rPr lang="en-US" sz="2400" dirty="0"/>
              <a:t>can check </a:t>
            </a:r>
            <a:r>
              <a:rPr lang="en-US" sz="2400" dirty="0" smtClean="0"/>
              <a:t>the </a:t>
            </a:r>
            <a:r>
              <a:rPr lang="en-US" sz="2400" dirty="0"/>
              <a:t>progress for </a:t>
            </a:r>
            <a:r>
              <a:rPr lang="en-US" sz="2400" dirty="0" smtClean="0"/>
              <a:t>all </a:t>
            </a:r>
            <a:r>
              <a:rPr lang="en-US" sz="2400" dirty="0"/>
              <a:t>reports by selecting </a:t>
            </a:r>
            <a:r>
              <a:rPr lang="en-US" sz="2400" b="1" dirty="0"/>
              <a:t>Progress Status </a:t>
            </a:r>
            <a:r>
              <a:rPr lang="en-US" sz="2400" dirty="0"/>
              <a:t>from the navigation menu at the top of each screen</a:t>
            </a:r>
            <a:r>
              <a:rPr lang="en-US" sz="2400" dirty="0" smtClean="0"/>
              <a:t>. Status categories include:</a:t>
            </a:r>
          </a:p>
          <a:p>
            <a:pPr marL="285750" indent="-285750">
              <a:buFont typeface="Arial"/>
              <a:buChar char="•"/>
            </a:pPr>
            <a:r>
              <a:rPr lang="en-US" sz="2400" dirty="0"/>
              <a:t>No Report (NR</a:t>
            </a:r>
            <a:r>
              <a:rPr lang="en-US" sz="2400" dirty="0" smtClean="0"/>
              <a:t>)</a:t>
            </a:r>
            <a:endParaRPr lang="en-US" sz="2400" dirty="0"/>
          </a:p>
          <a:p>
            <a:pPr marL="285750" indent="-285750">
              <a:buFont typeface="Arial"/>
              <a:buChar char="•"/>
            </a:pPr>
            <a:r>
              <a:rPr lang="en-US" sz="2400" dirty="0"/>
              <a:t>Not </a:t>
            </a:r>
            <a:r>
              <a:rPr lang="en-US" sz="2400" dirty="0" smtClean="0"/>
              <a:t>Started</a:t>
            </a:r>
          </a:p>
          <a:p>
            <a:pPr marL="285750" indent="-285750">
              <a:buFont typeface="Arial"/>
              <a:buChar char="•"/>
            </a:pPr>
            <a:r>
              <a:rPr lang="en-US" sz="2400" dirty="0"/>
              <a:t>In Progress </a:t>
            </a:r>
            <a:endParaRPr lang="en-US" sz="2400" dirty="0" smtClean="0"/>
          </a:p>
          <a:p>
            <a:pPr marL="285750" indent="-285750">
              <a:buFont typeface="Arial"/>
              <a:buChar char="•"/>
            </a:pPr>
            <a:r>
              <a:rPr lang="en-US" sz="2400" dirty="0"/>
              <a:t>Approved</a:t>
            </a:r>
          </a:p>
        </p:txBody>
      </p:sp>
      <p:sp>
        <p:nvSpPr>
          <p:cNvPr id="7"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664438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181600"/>
            <a:ext cx="9144000" cy="5334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542435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Accountability</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0" y="1066800"/>
            <a:ext cx="9144000" cy="5410200"/>
          </a:xfrm>
        </p:spPr>
        <p:txBody>
          <a:bodyPr>
            <a:normAutofit/>
          </a:bodyPr>
          <a:lstStyle/>
          <a:p>
            <a:pPr marL="0" indent="0">
              <a:buNone/>
            </a:pPr>
            <a:r>
              <a:rPr lang="en-US" sz="2800" b="1" dirty="0" smtClean="0"/>
              <a:t>EOC</a:t>
            </a:r>
            <a:endParaRPr lang="en-US" sz="2800" dirty="0" smtClean="0"/>
          </a:p>
          <a:p>
            <a:pPr marL="0" indent="0">
              <a:buNone/>
            </a:pPr>
            <a:r>
              <a:rPr lang="en-US" sz="2200" dirty="0" smtClean="0"/>
              <a:t>Accountability </a:t>
            </a:r>
            <a:r>
              <a:rPr lang="en-US" sz="2200" dirty="0"/>
              <a:t>codes </a:t>
            </a:r>
            <a:r>
              <a:rPr lang="en-US" sz="2200" dirty="0" smtClean="0"/>
              <a:t>can be </a:t>
            </a:r>
            <a:r>
              <a:rPr lang="en-US" sz="2200" dirty="0"/>
              <a:t>assigned </a:t>
            </a:r>
            <a:r>
              <a:rPr lang="en-US" sz="2200" dirty="0" smtClean="0"/>
              <a:t>during the EOC registration and test administration windows of April 4-May 23, 2014.</a:t>
            </a:r>
          </a:p>
          <a:p>
            <a:r>
              <a:rPr lang="en-US" sz="2200" dirty="0" smtClean="0"/>
              <a:t>This feature allows School Test Coordinators (STCs) to drop students from the class roster when an accountability code is assigned.</a:t>
            </a:r>
          </a:p>
          <a:p>
            <a:r>
              <a:rPr lang="en-US" sz="2200" dirty="0" smtClean="0"/>
              <a:t>To </a:t>
            </a:r>
            <a:r>
              <a:rPr lang="en-US" sz="2200" dirty="0"/>
              <a:t>assign an EOC student accountability </a:t>
            </a:r>
            <a:r>
              <a:rPr lang="en-US" sz="2200" dirty="0" smtClean="0"/>
              <a:t>code, see pages 60-65 in the EOC Test Coordinator’s Manual.</a:t>
            </a:r>
          </a:p>
          <a:p>
            <a:pPr marL="0" indent="0">
              <a:buNone/>
            </a:pPr>
            <a:endParaRPr lang="en-US" sz="2200" dirty="0" smtClean="0"/>
          </a:p>
          <a:p>
            <a:pPr marL="0" indent="0">
              <a:buNone/>
            </a:pPr>
            <a:r>
              <a:rPr lang="en-US" sz="2200" b="1" dirty="0" smtClean="0"/>
              <a:t>Note</a:t>
            </a:r>
            <a:r>
              <a:rPr lang="en-US" sz="2200" b="1" dirty="0"/>
              <a:t>: </a:t>
            </a:r>
            <a:r>
              <a:rPr lang="en-US" sz="2200" dirty="0"/>
              <a:t>EOC Accountability codes cannot be assigned after the testing window closes</a:t>
            </a:r>
            <a:r>
              <a:rPr lang="en-US" sz="2200" dirty="0" smtClean="0"/>
              <a:t>. Accountability codes do not apply to EOC </a:t>
            </a:r>
            <a:r>
              <a:rPr lang="en-US" sz="2200" dirty="0" err="1" smtClean="0"/>
              <a:t>retesters</a:t>
            </a:r>
            <a:r>
              <a:rPr lang="en-US" sz="2200" dirty="0" smtClean="0"/>
              <a:t>.</a:t>
            </a:r>
            <a:endParaRPr lang="en-US" sz="2200" dirty="0"/>
          </a:p>
          <a:p>
            <a:endParaRPr lang="en-US" dirty="0"/>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844772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Accountability</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0" y="1066800"/>
            <a:ext cx="9144000" cy="5562600"/>
          </a:xfrm>
        </p:spPr>
        <p:txBody>
          <a:bodyPr>
            <a:normAutofit/>
          </a:bodyPr>
          <a:lstStyle/>
          <a:p>
            <a:pPr marL="0" indent="0">
              <a:buNone/>
            </a:pPr>
            <a:r>
              <a:rPr lang="en-US" sz="2800" b="1" dirty="0" smtClean="0"/>
              <a:t>ACT</a:t>
            </a:r>
          </a:p>
          <a:p>
            <a:pPr marL="0" indent="0">
              <a:buNone/>
            </a:pPr>
            <a:r>
              <a:rPr lang="en-US" sz="2000" dirty="0" smtClean="0"/>
              <a:t>Accountability </a:t>
            </a:r>
            <a:r>
              <a:rPr lang="en-US" sz="2000" dirty="0"/>
              <a:t>codes can be assigned during the EOC registration and test administration windows </a:t>
            </a:r>
            <a:r>
              <a:rPr lang="en-US" sz="2000" dirty="0" smtClean="0"/>
              <a:t>of April </a:t>
            </a:r>
            <a:r>
              <a:rPr lang="en-US" sz="2000" dirty="0"/>
              <a:t>4-May 23, </a:t>
            </a:r>
            <a:r>
              <a:rPr lang="en-US" sz="2000" dirty="0" smtClean="0"/>
              <a:t>2014. </a:t>
            </a:r>
          </a:p>
          <a:p>
            <a:r>
              <a:rPr lang="en-US" sz="2000" dirty="0" smtClean="0"/>
              <a:t>This </a:t>
            </a:r>
            <a:r>
              <a:rPr lang="en-US" sz="2000" dirty="0"/>
              <a:t>feature allows School Test Coordinators (STCs) to assign accountability codes to </a:t>
            </a:r>
            <a:r>
              <a:rPr lang="en-US" sz="2000" dirty="0" smtClean="0"/>
              <a:t>11</a:t>
            </a:r>
            <a:r>
              <a:rPr lang="en-US" sz="2000" baseline="30000" dirty="0" smtClean="0"/>
              <a:t>th</a:t>
            </a:r>
            <a:r>
              <a:rPr lang="en-US" sz="2000" dirty="0" smtClean="0"/>
              <a:t> and </a:t>
            </a:r>
            <a:r>
              <a:rPr lang="en-US" sz="2000" dirty="0"/>
              <a:t>12th grade students who did not complete the spring 2014 ACT college readiness </a:t>
            </a:r>
            <a:r>
              <a:rPr lang="en-US" sz="2000" dirty="0" smtClean="0"/>
              <a:t>assessment.</a:t>
            </a:r>
          </a:p>
          <a:p>
            <a:r>
              <a:rPr lang="en-US" sz="2000" dirty="0" smtClean="0"/>
              <a:t>To </a:t>
            </a:r>
            <a:r>
              <a:rPr lang="en-US" sz="2000" dirty="0"/>
              <a:t>assign an </a:t>
            </a:r>
            <a:r>
              <a:rPr lang="en-US" sz="2000" dirty="0" smtClean="0"/>
              <a:t>ACT </a:t>
            </a:r>
            <a:r>
              <a:rPr lang="en-US" sz="2000" dirty="0"/>
              <a:t>student accountability code, see pages </a:t>
            </a:r>
            <a:r>
              <a:rPr lang="en-US" sz="2000" dirty="0" smtClean="0"/>
              <a:t>66-70 in </a:t>
            </a:r>
            <a:r>
              <a:rPr lang="en-US" sz="2000" dirty="0"/>
              <a:t>the </a:t>
            </a:r>
            <a:r>
              <a:rPr lang="en-US" sz="2000" dirty="0" smtClean="0"/>
              <a:t>EOC Test </a:t>
            </a:r>
            <a:r>
              <a:rPr lang="en-US" sz="2000" dirty="0"/>
              <a:t>Coordinator’s Manual.</a:t>
            </a:r>
          </a:p>
          <a:p>
            <a:pPr marL="0" indent="0">
              <a:buNone/>
            </a:pPr>
            <a:endParaRPr lang="en-US" sz="2000" dirty="0" smtClean="0"/>
          </a:p>
          <a:p>
            <a:pPr marL="0" indent="0">
              <a:buNone/>
            </a:pPr>
            <a:r>
              <a:rPr lang="en-US" sz="2000" b="1" dirty="0" smtClean="0"/>
              <a:t>NOTE</a:t>
            </a:r>
            <a:r>
              <a:rPr lang="en-US" sz="2000" b="1" dirty="0"/>
              <a:t>: </a:t>
            </a:r>
            <a:r>
              <a:rPr lang="en-US" sz="2000" dirty="0"/>
              <a:t>ACT Accountability codes </a:t>
            </a:r>
            <a:r>
              <a:rPr lang="en-US" sz="2000" u="sng" dirty="0"/>
              <a:t>cannot</a:t>
            </a:r>
            <a:r>
              <a:rPr lang="en-US" sz="2000" dirty="0"/>
              <a:t> be assigned after the testing window closes. The </a:t>
            </a:r>
            <a:r>
              <a:rPr lang="en-US" sz="2000" dirty="0" smtClean="0"/>
              <a:t>CSV file </a:t>
            </a:r>
            <a:r>
              <a:rPr lang="en-US" sz="2000" dirty="0"/>
              <a:t>will only be available during the April/May EOC test administration and for </a:t>
            </a:r>
            <a:r>
              <a:rPr lang="en-US" sz="2000" dirty="0" smtClean="0"/>
              <a:t>approximately two </a:t>
            </a:r>
            <a:r>
              <a:rPr lang="en-US" sz="2000" dirty="0"/>
              <a:t>weeks after the testing window closes. Please make sure this file is downloaded for </a:t>
            </a:r>
            <a:r>
              <a:rPr lang="en-US" sz="2000" dirty="0" smtClean="0"/>
              <a:t>record keeping </a:t>
            </a:r>
            <a:r>
              <a:rPr lang="en-US" sz="2000" dirty="0"/>
              <a:t>during this </a:t>
            </a:r>
            <a:r>
              <a:rPr lang="en-US" sz="2000" dirty="0" smtClean="0"/>
              <a:t>time. </a:t>
            </a:r>
            <a:endParaRPr lang="en-US" sz="2000" dirty="0"/>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942611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15000"/>
            <a:ext cx="9144000" cy="6858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a:t>	</a:t>
            </a:r>
            <a:r>
              <a:rPr lang="en-US" sz="2400" dirty="0" smtClean="0"/>
              <a:t>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267566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47</a:t>
            </a:fld>
            <a:endParaRPr lang="en-US" dirty="0">
              <a:solidFill>
                <a:prstClr val="black">
                  <a:tint val="75000"/>
                </a:prstClr>
              </a:solidFill>
            </a:endParaRPr>
          </a:p>
        </p:txBody>
      </p:sp>
      <p:sp>
        <p:nvSpPr>
          <p:cNvPr id="4" name="Footer Placeholder 3"/>
          <p:cNvSpPr>
            <a:spLocks noGrp="1"/>
          </p:cNvSpPr>
          <p:nvPr>
            <p:ph type="ftr" sz="quarter" idx="3"/>
          </p:nvPr>
        </p:nvSpPr>
        <p:spPr>
          <a:xfrm>
            <a:off x="30980" y="6515101"/>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3600" dirty="0" smtClean="0"/>
              <a:t>Technology</a:t>
            </a:r>
            <a:endParaRPr lang="en-US" sz="3600" dirty="0"/>
          </a:p>
        </p:txBody>
      </p:sp>
      <p:sp>
        <p:nvSpPr>
          <p:cNvPr id="2" name="Content Placeholder 1"/>
          <p:cNvSpPr>
            <a:spLocks noGrp="1"/>
          </p:cNvSpPr>
          <p:nvPr>
            <p:ph sz="quarter" idx="10"/>
          </p:nvPr>
        </p:nvSpPr>
        <p:spPr>
          <a:xfrm>
            <a:off x="0" y="1219200"/>
            <a:ext cx="9144000" cy="5257800"/>
          </a:xfrm>
        </p:spPr>
        <p:txBody>
          <a:bodyPr>
            <a:normAutofit/>
          </a:bodyPr>
          <a:lstStyle/>
          <a:p>
            <a:pPr marL="0" indent="0">
              <a:buNone/>
            </a:pPr>
            <a:r>
              <a:rPr lang="en-US" sz="2400" dirty="0" smtClean="0"/>
              <a:t>Oracle released </a:t>
            </a:r>
            <a:r>
              <a:rPr lang="en-US" sz="2400" dirty="0"/>
              <a:t>a Critical Patch Update for Java 7 </a:t>
            </a:r>
            <a:r>
              <a:rPr lang="en-US" sz="2400" dirty="0" smtClean="0"/>
              <a:t>on April </a:t>
            </a:r>
            <a:r>
              <a:rPr lang="en-US" sz="2400" dirty="0"/>
              <a:t>15, 2014. TestNav8 will not run until the update is made. All districts and schools </a:t>
            </a:r>
            <a:r>
              <a:rPr lang="en-US" sz="2400" dirty="0" smtClean="0"/>
              <a:t>running </a:t>
            </a:r>
            <a:r>
              <a:rPr lang="en-US" sz="2400" dirty="0"/>
              <a:t>JAVA 7 should apply this updated patch to all devices that will be supporting EOY field testing. </a:t>
            </a:r>
            <a:endParaRPr lang="en-US" sz="2400" dirty="0" smtClean="0"/>
          </a:p>
          <a:p>
            <a:pPr marL="0" indent="0">
              <a:buNone/>
            </a:pPr>
            <a:endParaRPr lang="en-US" sz="2400" dirty="0"/>
          </a:p>
          <a:p>
            <a:pPr marL="0" indent="0">
              <a:buNone/>
            </a:pPr>
            <a:r>
              <a:rPr lang="en-US" sz="2400" dirty="0" smtClean="0"/>
              <a:t>If </a:t>
            </a:r>
            <a:r>
              <a:rPr lang="en-US" sz="2400" dirty="0"/>
              <a:t>you need more information or guidance, please contact </a:t>
            </a:r>
            <a:r>
              <a:rPr lang="en-US" sz="2400" u="sng" dirty="0">
                <a:hlinkClick r:id="rId3"/>
              </a:rPr>
              <a:t>EdTech@la.gov</a:t>
            </a:r>
            <a:endParaRPr lang="en-US" sz="2400" dirty="0"/>
          </a:p>
        </p:txBody>
      </p:sp>
    </p:spTree>
    <p:extLst>
      <p:ext uri="{BB962C8B-B14F-4D97-AF65-F5344CB8AC3E}">
        <p14:creationId xmlns:p14="http://schemas.microsoft.com/office/powerpoint/2010/main" val="3706382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Technology</a:t>
            </a:r>
            <a:endParaRPr lang="en-US" sz="3600" dirty="0"/>
          </a:p>
        </p:txBody>
      </p:sp>
      <p:sp>
        <p:nvSpPr>
          <p:cNvPr id="3" name="Content Placeholder 2"/>
          <p:cNvSpPr>
            <a:spLocks noGrp="1"/>
          </p:cNvSpPr>
          <p:nvPr>
            <p:ph sz="quarter" idx="10"/>
          </p:nvPr>
        </p:nvSpPr>
        <p:spPr>
          <a:xfrm>
            <a:off x="0" y="1066800"/>
            <a:ext cx="9144000" cy="5486400"/>
          </a:xfrm>
        </p:spPr>
        <p:txBody>
          <a:bodyPr>
            <a:normAutofit/>
          </a:bodyPr>
          <a:lstStyle/>
          <a:p>
            <a:pPr marL="0" indent="0">
              <a:buNone/>
            </a:pPr>
            <a:r>
              <a:rPr lang="en-US" sz="2800" b="1" dirty="0" smtClean="0"/>
              <a:t>September Dry Run</a:t>
            </a:r>
          </a:p>
          <a:p>
            <a:pPr marL="0" indent="0">
              <a:buNone/>
            </a:pPr>
            <a:r>
              <a:rPr lang="en-US" sz="2000" dirty="0" smtClean="0"/>
              <a:t>In September 2014, LEAs will be participating in a Dry Run to test preparedness for the Spring 2015 operational assessments.</a:t>
            </a:r>
            <a:endParaRPr lang="en-US" sz="2000" i="1" dirty="0" smtClean="0"/>
          </a:p>
          <a:p>
            <a:pPr marL="0" indent="0">
              <a:buNone/>
            </a:pPr>
            <a:endParaRPr lang="en-US" sz="2000" dirty="0"/>
          </a:p>
          <a:p>
            <a:r>
              <a:rPr lang="en-US" sz="2000" dirty="0" smtClean="0"/>
              <a:t>Districts are assigned a date for their trial according to internet service provider in order to effectively test both the school’s, LEA’s and ISP’s network.</a:t>
            </a:r>
            <a:endParaRPr lang="en-US" sz="2000" dirty="0"/>
          </a:p>
          <a:p>
            <a:pPr marL="0" indent="0">
              <a:buNone/>
            </a:pPr>
            <a:endParaRPr lang="en-US" sz="2000" dirty="0" smtClean="0"/>
          </a:p>
          <a:p>
            <a:r>
              <a:rPr lang="en-US" sz="2000" dirty="0" smtClean="0"/>
              <a:t>Results from the Dry Run will inform and be a part of the paper/online assessment waiver process.</a:t>
            </a:r>
          </a:p>
          <a:p>
            <a:pPr marL="0" indent="0">
              <a:buNone/>
            </a:pPr>
            <a:endParaRPr lang="en-US" sz="2000" dirty="0" smtClean="0"/>
          </a:p>
          <a:p>
            <a:r>
              <a:rPr lang="en-US" sz="2000" dirty="0" smtClean="0"/>
              <a:t>Based on the results of the Dry </a:t>
            </a:r>
            <a:r>
              <a:rPr lang="en-US" sz="2000" dirty="0"/>
              <a:t>R</a:t>
            </a:r>
            <a:r>
              <a:rPr lang="en-US" sz="2000" dirty="0" smtClean="0"/>
              <a:t>un as well as related information, LEAs will be able to apply for school-level waivers for:</a:t>
            </a:r>
          </a:p>
          <a:p>
            <a:pPr lvl="1"/>
            <a:r>
              <a:rPr lang="en-US" sz="1600" dirty="0"/>
              <a:t>Grades 3-4 that may </a:t>
            </a:r>
            <a:r>
              <a:rPr lang="en-US" sz="1600" dirty="0" smtClean="0"/>
              <a:t>be sufficiently tech</a:t>
            </a:r>
            <a:r>
              <a:rPr lang="en-US" sz="1600" dirty="0"/>
              <a:t>-ready and wish to test online instead of on paper</a:t>
            </a:r>
          </a:p>
          <a:p>
            <a:pPr lvl="1"/>
            <a:r>
              <a:rPr lang="en-US" sz="1600" dirty="0" smtClean="0"/>
              <a:t>Grades 5-8 that are not tech-ready for online assessment to test on paper instead </a:t>
            </a:r>
            <a:r>
              <a:rPr lang="en-US" sz="1600" dirty="0"/>
              <a:t>of </a:t>
            </a:r>
            <a:r>
              <a:rPr lang="en-US" sz="1600" dirty="0" smtClean="0"/>
              <a:t>online</a:t>
            </a:r>
          </a:p>
          <a:p>
            <a:pPr marL="0" indent="0">
              <a:buNone/>
            </a:pPr>
            <a:endParaRPr lang="en-US" sz="2000" dirty="0"/>
          </a:p>
          <a:p>
            <a:pPr marL="0" indent="0">
              <a:buNone/>
            </a:pPr>
            <a:endParaRPr lang="en-US" sz="2000" b="1" dirty="0"/>
          </a:p>
          <a:p>
            <a:pPr marL="0" indent="0">
              <a:buNone/>
            </a:pPr>
            <a:endParaRPr lang="en-US" sz="2000" dirty="0" smtClean="0"/>
          </a:p>
          <a:p>
            <a:pPr marL="0" indent="0">
              <a:buNone/>
            </a:pPr>
            <a:endParaRPr lang="en-US" sz="2000" b="1" dirty="0" smtClean="0"/>
          </a:p>
          <a:p>
            <a:pPr marL="0" indent="0">
              <a:buNone/>
            </a:pPr>
            <a:endParaRPr lang="en-US" sz="2000" dirty="0"/>
          </a:p>
        </p:txBody>
      </p:sp>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Tree>
    <p:extLst>
      <p:ext uri="{BB962C8B-B14F-4D97-AF65-F5344CB8AC3E}">
        <p14:creationId xmlns:p14="http://schemas.microsoft.com/office/powerpoint/2010/main" val="2117047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Technology</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0" y="1066800"/>
            <a:ext cx="8991600" cy="5334000"/>
          </a:xfrm>
        </p:spPr>
        <p:txBody>
          <a:bodyPr>
            <a:normAutofit lnSpcReduction="10000"/>
          </a:bodyPr>
          <a:lstStyle/>
          <a:p>
            <a:pPr marL="0" indent="0">
              <a:buNone/>
            </a:pPr>
            <a:r>
              <a:rPr lang="en-US" sz="2800" b="1" dirty="0" smtClean="0"/>
              <a:t>Technology Readiness Data Submission</a:t>
            </a:r>
          </a:p>
          <a:p>
            <a:pPr marL="0" indent="0">
              <a:buNone/>
            </a:pPr>
            <a:r>
              <a:rPr lang="en-US" sz="2000" dirty="0" smtClean="0"/>
              <a:t>The Technology Readiness Tool (TRT) and Network Broadband Survey will reopen May 21 for schools to submit and update their device and network data.</a:t>
            </a:r>
            <a:endParaRPr lang="en-US" sz="2000" i="1" dirty="0"/>
          </a:p>
          <a:p>
            <a:pPr marL="0" indent="0">
              <a:buNone/>
            </a:pPr>
            <a:endParaRPr lang="en-US" sz="2000" dirty="0"/>
          </a:p>
          <a:p>
            <a:r>
              <a:rPr lang="en-US" sz="2000" dirty="0" smtClean="0"/>
              <a:t>Submission Deadline is July 23.</a:t>
            </a:r>
            <a:endParaRPr lang="en-US" sz="2000" dirty="0"/>
          </a:p>
          <a:p>
            <a:pPr marL="0" indent="0">
              <a:buNone/>
            </a:pPr>
            <a:endParaRPr lang="en-US" sz="2000" dirty="0"/>
          </a:p>
          <a:p>
            <a:r>
              <a:rPr lang="en-US" sz="2000" dirty="0" smtClean="0"/>
              <a:t>Districts and schools should update both their device and network data.</a:t>
            </a:r>
            <a:endParaRPr lang="en-US" sz="1600" dirty="0"/>
          </a:p>
          <a:p>
            <a:pPr marL="0" indent="0">
              <a:buNone/>
            </a:pPr>
            <a:endParaRPr lang="en-US" sz="2000" dirty="0"/>
          </a:p>
          <a:p>
            <a:r>
              <a:rPr lang="en-US" sz="2000" dirty="0" smtClean="0"/>
              <a:t>Training on the TRT will be held on May 20 and May 21 at 10 am</a:t>
            </a:r>
          </a:p>
          <a:p>
            <a:pPr lvl="1"/>
            <a:r>
              <a:rPr lang="en-US" sz="2000" u="sng" dirty="0">
                <a:hlinkClick r:id="rId2"/>
              </a:rPr>
              <a:t>https://connect4.uc.att.com/stateoflouisiana/meet/?ExEventID=</a:t>
            </a:r>
            <a:r>
              <a:rPr lang="en-US" sz="2000" u="sng" dirty="0" smtClean="0">
                <a:hlinkClick r:id="rId2"/>
              </a:rPr>
              <a:t>89571670</a:t>
            </a:r>
            <a:endParaRPr lang="en-US" sz="2000" u="sng" dirty="0"/>
          </a:p>
          <a:p>
            <a:pPr lvl="1"/>
            <a:r>
              <a:rPr lang="en-US" sz="2000" dirty="0" smtClean="0"/>
              <a:t>Dial-in Number: 888</a:t>
            </a:r>
            <a:r>
              <a:rPr lang="en-US" sz="2000" dirty="0"/>
              <a:t>-808-</a:t>
            </a:r>
            <a:r>
              <a:rPr lang="en-US" sz="2000" dirty="0" smtClean="0"/>
              <a:t>6929, Meeting </a:t>
            </a:r>
            <a:r>
              <a:rPr lang="en-US" sz="2000" dirty="0"/>
              <a:t>Access Code: 9571670</a:t>
            </a:r>
            <a:r>
              <a:rPr lang="en-US" sz="2000" dirty="0" smtClean="0"/>
              <a:t>#</a:t>
            </a:r>
            <a:endParaRPr lang="en-US" sz="2000" dirty="0"/>
          </a:p>
          <a:p>
            <a:pPr lvl="1"/>
            <a:endParaRPr lang="en-US" sz="2000" dirty="0"/>
          </a:p>
          <a:p>
            <a:r>
              <a:rPr lang="en-US" sz="2000" dirty="0" smtClean="0"/>
              <a:t>The TRT is located at:  </a:t>
            </a:r>
            <a:r>
              <a:rPr lang="en-US" sz="2000" dirty="0" smtClean="0">
                <a:hlinkClick r:id="rId3"/>
              </a:rPr>
              <a:t>www.techreadiness.net</a:t>
            </a:r>
            <a:r>
              <a:rPr lang="en-US" sz="2000" dirty="0" smtClean="0"/>
              <a:t> </a:t>
            </a:r>
          </a:p>
          <a:p>
            <a:endParaRPr lang="en-US" sz="2000" dirty="0"/>
          </a:p>
          <a:p>
            <a:r>
              <a:rPr lang="en-US" sz="2000" dirty="0" smtClean="0"/>
              <a:t>The Summer Technology Readiness Footprint will be released In August</a:t>
            </a:r>
            <a:endParaRPr lang="en-US" sz="1600" dirty="0"/>
          </a:p>
          <a:p>
            <a:pPr marL="0" indent="0">
              <a:buNone/>
            </a:pPr>
            <a:endParaRPr lang="en-US" sz="2000" dirty="0"/>
          </a:p>
          <a:p>
            <a:pPr marL="0" indent="0">
              <a:buNone/>
            </a:pPr>
            <a:endParaRPr lang="en-US" sz="2000" b="1" dirty="0"/>
          </a:p>
          <a:p>
            <a:pPr marL="0" indent="0">
              <a:buNone/>
            </a:pPr>
            <a:endParaRPr lang="en-US" sz="2000" dirty="0"/>
          </a:p>
          <a:p>
            <a:pPr marL="0" indent="0">
              <a:buNone/>
            </a:pPr>
            <a:endParaRPr lang="en-US" sz="2000" b="1" dirty="0"/>
          </a:p>
          <a:p>
            <a:pPr marL="0" indent="0">
              <a:buNone/>
            </a:pPr>
            <a:endParaRPr lang="en-US" sz="2000" dirty="0"/>
          </a:p>
        </p:txBody>
      </p:sp>
      <p:sp>
        <p:nvSpPr>
          <p:cNvPr id="5" name="Rectangle 4"/>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Tree>
    <p:extLst>
      <p:ext uri="{BB962C8B-B14F-4D97-AF65-F5344CB8AC3E}">
        <p14:creationId xmlns:p14="http://schemas.microsoft.com/office/powerpoint/2010/main" val="2208420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858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0668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smtClean="0"/>
              <a:t>Early Childhood</a:t>
            </a:r>
          </a:p>
          <a:p>
            <a:pPr marL="0" indent="0">
              <a:buNone/>
            </a:pPr>
            <a:r>
              <a:rPr lang="en-US" sz="2400" dirty="0" smtClean="0"/>
              <a:t>	Grades 3 through 8</a:t>
            </a:r>
          </a:p>
          <a:p>
            <a:pPr marL="0" indent="0">
              <a:buNone/>
            </a:pPr>
            <a:r>
              <a:rPr lang="en-US" sz="2400" dirty="0" smtClean="0"/>
              <a:t>	High School</a:t>
            </a:r>
          </a:p>
          <a:p>
            <a:pPr marL="0" indent="0">
              <a:buNone/>
            </a:pPr>
            <a:r>
              <a:rPr lang="en-US" sz="2400" dirty="0" smtClean="0"/>
              <a:t>	Alternate Assessments</a:t>
            </a:r>
          </a:p>
          <a:p>
            <a:pPr marL="0" indent="0">
              <a:buNone/>
            </a:pPr>
            <a:r>
              <a:rPr lang="en-US" sz="2400" dirty="0" smtClean="0"/>
              <a:t>	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10684810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1066800"/>
            <a:ext cx="9109345" cy="5486400"/>
          </a:xfrm>
        </p:spPr>
        <p:txBody>
          <a:bodyPr>
            <a:normAutofit/>
          </a:bodyPr>
          <a:lstStyle/>
          <a:p>
            <a:pPr marL="0" indent="0">
              <a:buNone/>
            </a:pPr>
            <a:r>
              <a:rPr lang="en-US" sz="3600" b="1" dirty="0" smtClean="0"/>
              <a:t>Next Steps</a:t>
            </a: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For more information, contact </a:t>
            </a:r>
            <a:r>
              <a:rPr lang="en-US" sz="2000" dirty="0" smtClean="0">
                <a:hlinkClick r:id="rId3"/>
              </a:rPr>
              <a:t>assessment@la.gov</a:t>
            </a:r>
            <a:r>
              <a:rPr lang="en-US" sz="2000" dirty="0" smtClean="0"/>
              <a:t>. </a:t>
            </a:r>
            <a:endParaRPr lang="en-US" sz="2000" dirty="0"/>
          </a:p>
          <a:p>
            <a:endParaRPr lang="en-US" sz="2400" dirty="0"/>
          </a:p>
          <a:p>
            <a:pPr marL="0" indent="0">
              <a:buNone/>
            </a:pPr>
            <a:endParaRPr lang="en-US" sz="3600" b="1" dirty="0" smtClean="0"/>
          </a:p>
          <a:p>
            <a:pPr marL="0" indent="0">
              <a:buNone/>
            </a:pPr>
            <a:endParaRPr lang="en-US" sz="3600" b="1" dirty="0"/>
          </a:p>
        </p:txBody>
      </p:sp>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graphicFrame>
        <p:nvGraphicFramePr>
          <p:cNvPr id="5" name="Table 4"/>
          <p:cNvGraphicFramePr>
            <a:graphicFrameLocks noGrp="1"/>
          </p:cNvGraphicFramePr>
          <p:nvPr>
            <p:extLst>
              <p:ext uri="{D42A27DB-BD31-4B8C-83A1-F6EECF244321}">
                <p14:modId xmlns:p14="http://schemas.microsoft.com/office/powerpoint/2010/main" val="3611523478"/>
              </p:ext>
            </p:extLst>
          </p:nvPr>
        </p:nvGraphicFramePr>
        <p:xfrm>
          <a:off x="381000" y="2057400"/>
          <a:ext cx="8229600" cy="3489624"/>
        </p:xfrm>
        <a:graphic>
          <a:graphicData uri="http://schemas.openxmlformats.org/drawingml/2006/table">
            <a:tbl>
              <a:tblPr firstRow="1" bandRow="1">
                <a:tableStyleId>{5C22544A-7EE6-4342-B048-85BDC9FD1C3A}</a:tableStyleId>
              </a:tblPr>
              <a:tblGrid>
                <a:gridCol w="5715000"/>
                <a:gridCol w="2514600"/>
              </a:tblGrid>
              <a:tr h="388564">
                <a:tc>
                  <a:txBody>
                    <a:bodyPr/>
                    <a:lstStyle/>
                    <a:p>
                      <a:r>
                        <a:rPr lang="en-US" dirty="0" smtClean="0"/>
                        <a:t>Task </a:t>
                      </a:r>
                      <a:endParaRPr lang="en-US" dirty="0"/>
                    </a:p>
                  </a:txBody>
                  <a:tcPr/>
                </a:tc>
                <a:tc>
                  <a:txBody>
                    <a:bodyPr/>
                    <a:lstStyle/>
                    <a:p>
                      <a:r>
                        <a:rPr lang="en-US" dirty="0" smtClean="0"/>
                        <a:t>Deadline</a:t>
                      </a:r>
                      <a:endParaRPr lang="en-US" dirty="0"/>
                    </a:p>
                  </a:txBody>
                  <a:tcPr/>
                </a:tc>
              </a:tr>
              <a:tr h="388564">
                <a:tc>
                  <a:txBody>
                    <a:bodyPr/>
                    <a:lstStyle/>
                    <a:p>
                      <a:r>
                        <a:rPr lang="en-US" sz="1800" dirty="0" smtClean="0"/>
                        <a:t>Administer Placement Tests</a:t>
                      </a:r>
                    </a:p>
                    <a:p>
                      <a:r>
                        <a:rPr lang="en-US" sz="1400" dirty="0" smtClean="0"/>
                        <a:t>*If applicable</a:t>
                      </a:r>
                      <a:endParaRPr lang="en-US" sz="1400" dirty="0"/>
                    </a:p>
                  </a:txBody>
                  <a:tcPr/>
                </a:tc>
                <a:tc>
                  <a:txBody>
                    <a:bodyPr/>
                    <a:lstStyle/>
                    <a:p>
                      <a:r>
                        <a:rPr lang="en-US" dirty="0" smtClean="0"/>
                        <a:t>May 7-23, 2014</a:t>
                      </a:r>
                      <a:endParaRPr lang="en-US" dirty="0"/>
                    </a:p>
                  </a:txBody>
                  <a:tcPr/>
                </a:tc>
              </a:tr>
              <a:tr h="388564">
                <a:tc>
                  <a:txBody>
                    <a:bodyPr/>
                    <a:lstStyle/>
                    <a:p>
                      <a:r>
                        <a:rPr lang="en-US" dirty="0" smtClean="0"/>
                        <a:t>DIBELS Waiver Application </a:t>
                      </a:r>
                    </a:p>
                    <a:p>
                      <a:r>
                        <a:rPr lang="en-US" sz="1400" dirty="0" smtClean="0"/>
                        <a:t>*If applicable</a:t>
                      </a:r>
                      <a:endParaRPr lang="en-US" sz="1400" dirty="0"/>
                    </a:p>
                  </a:txBody>
                  <a:tcPr/>
                </a:tc>
                <a:tc>
                  <a:txBody>
                    <a:bodyPr/>
                    <a:lstStyle/>
                    <a:p>
                      <a:r>
                        <a:rPr lang="en-US" dirty="0" smtClean="0"/>
                        <a:t>May 9,</a:t>
                      </a:r>
                      <a:r>
                        <a:rPr lang="en-US" baseline="0" dirty="0" smtClean="0"/>
                        <a:t> 2014</a:t>
                      </a:r>
                      <a:endParaRPr lang="en-US" dirty="0"/>
                    </a:p>
                  </a:txBody>
                  <a:tcPr/>
                </a:tc>
              </a:tr>
              <a:tr h="388564">
                <a:tc>
                  <a:txBody>
                    <a:bodyPr/>
                    <a:lstStyle/>
                    <a:p>
                      <a:r>
                        <a:rPr lang="en-US" dirty="0" smtClean="0"/>
                        <a:t>LEAP Series Online Cleanup</a:t>
                      </a:r>
                      <a:endParaRPr lang="en-US" dirty="0"/>
                    </a:p>
                  </a:txBody>
                  <a:tcPr/>
                </a:tc>
                <a:tc>
                  <a:txBody>
                    <a:bodyPr/>
                    <a:lstStyle/>
                    <a:p>
                      <a:r>
                        <a:rPr lang="en-US" dirty="0" smtClean="0"/>
                        <a:t>May 16-22, 2014</a:t>
                      </a:r>
                      <a:endParaRPr lang="en-US" dirty="0"/>
                    </a:p>
                  </a:txBody>
                  <a:tcPr/>
                </a:tc>
              </a:tr>
              <a:tr h="388564">
                <a:tc>
                  <a:txBody>
                    <a:bodyPr/>
                    <a:lstStyle/>
                    <a:p>
                      <a:r>
                        <a:rPr lang="en-US" sz="1800" dirty="0" smtClean="0"/>
                        <a:t>EOC and ACT Accountability Coding in the EOC Test System </a:t>
                      </a:r>
                      <a:endParaRPr lang="en-US" dirty="0"/>
                    </a:p>
                  </a:txBody>
                  <a:tcPr/>
                </a:tc>
                <a:tc>
                  <a:txBody>
                    <a:bodyPr/>
                    <a:lstStyle/>
                    <a:p>
                      <a:r>
                        <a:rPr lang="en-US" sz="1800" smtClean="0"/>
                        <a:t>April 4-May </a:t>
                      </a:r>
                      <a:r>
                        <a:rPr lang="en-US" sz="1800" dirty="0" smtClean="0"/>
                        <a:t>23, 2014</a:t>
                      </a:r>
                      <a:endParaRPr lang="en-US" dirty="0"/>
                    </a:p>
                  </a:txBody>
                  <a:tcPr/>
                </a:tc>
              </a:tr>
              <a:tr h="388564">
                <a:tc>
                  <a:txBody>
                    <a:bodyPr/>
                    <a:lstStyle/>
                    <a:p>
                      <a:r>
                        <a:rPr lang="en-US" dirty="0" smtClean="0"/>
                        <a:t>Deadline</a:t>
                      </a:r>
                      <a:r>
                        <a:rPr lang="en-US" baseline="0" dirty="0" smtClean="0"/>
                        <a:t> to Submit Spring DIBELS Data</a:t>
                      </a:r>
                      <a:endParaRPr lang="en-US" dirty="0"/>
                    </a:p>
                  </a:txBody>
                  <a:tcPr/>
                </a:tc>
                <a:tc>
                  <a:txBody>
                    <a:bodyPr/>
                    <a:lstStyle/>
                    <a:p>
                      <a:r>
                        <a:rPr lang="en-US" dirty="0" smtClean="0"/>
                        <a:t>May 30,</a:t>
                      </a:r>
                      <a:r>
                        <a:rPr lang="en-US" baseline="0" dirty="0" smtClean="0"/>
                        <a:t> 2014</a:t>
                      </a:r>
                      <a:endParaRPr lang="en-US" dirty="0"/>
                    </a:p>
                  </a:txBody>
                  <a:tcPr/>
                </a:tc>
              </a:tr>
              <a:tr h="388564">
                <a:tc>
                  <a:txBody>
                    <a:bodyPr/>
                    <a:lstStyle/>
                    <a:p>
                      <a:r>
                        <a:rPr lang="en-US" dirty="0" smtClean="0"/>
                        <a:t>End-of-Year</a:t>
                      </a:r>
                      <a:r>
                        <a:rPr lang="en-US" baseline="0" dirty="0" smtClean="0"/>
                        <a:t> Survey</a:t>
                      </a:r>
                      <a:endParaRPr lang="en-US" dirty="0"/>
                    </a:p>
                  </a:txBody>
                  <a:tcPr/>
                </a:tc>
                <a:tc>
                  <a:txBody>
                    <a:bodyPr/>
                    <a:lstStyle/>
                    <a:p>
                      <a:r>
                        <a:rPr lang="en-US" dirty="0" smtClean="0"/>
                        <a:t>June 6, 2014</a:t>
                      </a:r>
                      <a:endParaRPr lang="en-US" dirty="0"/>
                    </a:p>
                  </a:txBody>
                  <a:tcPr/>
                </a:tc>
              </a:tr>
              <a:tr h="388564">
                <a:tc>
                  <a:txBody>
                    <a:bodyPr/>
                    <a:lstStyle/>
                    <a:p>
                      <a:r>
                        <a:rPr lang="en-US" dirty="0" smtClean="0"/>
                        <a:t>DIBELS Statement of Assurance</a:t>
                      </a:r>
                      <a:endParaRPr lang="en-US" dirty="0"/>
                    </a:p>
                  </a:txBody>
                  <a:tcPr/>
                </a:tc>
                <a:tc>
                  <a:txBody>
                    <a:bodyPr/>
                    <a:lstStyle/>
                    <a:p>
                      <a:r>
                        <a:rPr lang="en-US" dirty="0" smtClean="0"/>
                        <a:t>June 30,</a:t>
                      </a:r>
                      <a:r>
                        <a:rPr lang="en-US" baseline="0" dirty="0" smtClean="0"/>
                        <a:t> 2014</a:t>
                      </a:r>
                      <a:endParaRPr lang="en-US" dirty="0"/>
                    </a:p>
                  </a:txBody>
                  <a:tcPr/>
                </a:tc>
              </a:tr>
            </a:tbl>
          </a:graphicData>
        </a:graphic>
      </p:graphicFrame>
    </p:spTree>
    <p:extLst>
      <p:ext uri="{BB962C8B-B14F-4D97-AF65-F5344CB8AC3E}">
        <p14:creationId xmlns:p14="http://schemas.microsoft.com/office/powerpoint/2010/main" val="98963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8" name="Content Placeholder 4"/>
          <p:cNvSpPr txBox="1">
            <a:spLocks/>
          </p:cNvSpPr>
          <p:nvPr/>
        </p:nvSpPr>
        <p:spPr>
          <a:xfrm>
            <a:off x="304800" y="1219200"/>
            <a:ext cx="8839200" cy="51054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b="1" dirty="0" smtClean="0">
              <a:solidFill>
                <a:prstClr val="black"/>
              </a:solidFill>
              <a:latin typeface="Calibri"/>
            </a:endParaRPr>
          </a:p>
          <a:p>
            <a:pPr marL="0" indent="0">
              <a:buFont typeface="Arial" pitchFamily="34" charset="0"/>
              <a:buNone/>
            </a:pPr>
            <a:endParaRPr lang="en-US" sz="2400" dirty="0" smtClean="0">
              <a:solidFill>
                <a:prstClr val="black"/>
              </a:solidFill>
              <a:latin typeface="Calibri"/>
            </a:endParaRPr>
          </a:p>
          <a:p>
            <a:pPr marL="0" indent="0">
              <a:buFont typeface="Arial" pitchFamily="34" charset="0"/>
              <a:buNone/>
            </a:pPr>
            <a:endParaRPr lang="en-US" sz="4000" dirty="0">
              <a:solidFill>
                <a:prstClr val="black"/>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218713136"/>
              </p:ext>
            </p:extLst>
          </p:nvPr>
        </p:nvGraphicFramePr>
        <p:xfrm>
          <a:off x="0" y="55809"/>
          <a:ext cx="9144000" cy="6840296"/>
        </p:xfrm>
        <a:graphic>
          <a:graphicData uri="http://schemas.openxmlformats.org/drawingml/2006/table">
            <a:tbl>
              <a:tblPr firstRow="1" bandRow="1">
                <a:tableStyleId>{5C22544A-7EE6-4342-B048-85BDC9FD1C3A}</a:tableStyleId>
              </a:tblPr>
              <a:tblGrid>
                <a:gridCol w="2286000"/>
                <a:gridCol w="2535916"/>
                <a:gridCol w="2211025"/>
                <a:gridCol w="2111059"/>
              </a:tblGrid>
              <a:tr h="370608">
                <a:tc>
                  <a:txBody>
                    <a:bodyPr/>
                    <a:lstStyle/>
                    <a:p>
                      <a:endParaRPr lang="en-US" dirty="0"/>
                    </a:p>
                  </a:txBody>
                  <a:tcPr/>
                </a:tc>
                <a:tc>
                  <a:txBody>
                    <a:bodyPr/>
                    <a:lstStyle/>
                    <a:p>
                      <a:pPr algn="ctr"/>
                      <a:r>
                        <a:rPr lang="en-US" sz="1600" dirty="0" smtClean="0"/>
                        <a:t>Subject</a:t>
                      </a:r>
                      <a:endParaRPr lang="en-US" sz="1600" dirty="0">
                        <a:solidFill>
                          <a:schemeClr val="tx1"/>
                        </a:solidFill>
                      </a:endParaRPr>
                    </a:p>
                  </a:txBody>
                  <a:tcPr/>
                </a:tc>
                <a:tc>
                  <a:txBody>
                    <a:bodyPr/>
                    <a:lstStyle/>
                    <a:p>
                      <a:pPr algn="ctr"/>
                      <a:r>
                        <a:rPr lang="en-US" sz="1600" dirty="0" smtClean="0"/>
                        <a:t>13-14 Assessment</a:t>
                      </a:r>
                      <a:endParaRPr lang="en-US" sz="1600" dirty="0">
                        <a:solidFill>
                          <a:schemeClr val="tx1"/>
                        </a:solidFill>
                      </a:endParaRPr>
                    </a:p>
                  </a:txBody>
                  <a:tcPr/>
                </a:tc>
                <a:tc>
                  <a:txBody>
                    <a:bodyPr/>
                    <a:lstStyle/>
                    <a:p>
                      <a:pPr algn="ctr"/>
                      <a:r>
                        <a:rPr lang="en-US" sz="1600" dirty="0" smtClean="0"/>
                        <a:t>14-15 Assessment</a:t>
                      </a:r>
                      <a:r>
                        <a:rPr lang="en-US" sz="1600" baseline="0" dirty="0" smtClean="0"/>
                        <a:t> </a:t>
                      </a:r>
                      <a:endParaRPr lang="en-US" sz="1600" dirty="0">
                        <a:solidFill>
                          <a:schemeClr val="tx1"/>
                        </a:solidFill>
                      </a:endParaRPr>
                    </a:p>
                  </a:txBody>
                  <a:tcPr/>
                </a:tc>
              </a:tr>
              <a:tr h="37060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Early Childhood</a:t>
                      </a:r>
                    </a:p>
                  </a:txBody>
                  <a:tcPr anchor="ctr">
                    <a:solidFill>
                      <a:srgbClr val="D5DEEA"/>
                    </a:solidFill>
                  </a:tcPr>
                </a:tc>
                <a:tc>
                  <a:txBody>
                    <a:bodyPr/>
                    <a:lstStyle/>
                    <a:p>
                      <a:r>
                        <a:rPr lang="en-US" sz="1400" dirty="0" smtClean="0"/>
                        <a:t>Developmental skills (PK)</a:t>
                      </a:r>
                      <a:endParaRPr lang="en-US" sz="1400" dirty="0"/>
                    </a:p>
                  </a:txBody>
                  <a:tcPr/>
                </a:tc>
                <a:tc>
                  <a:txBody>
                    <a:bodyPr/>
                    <a:lstStyle/>
                    <a:p>
                      <a:r>
                        <a:rPr lang="en-US" sz="1400" dirty="0" smtClean="0"/>
                        <a:t>TS GOLD</a:t>
                      </a:r>
                      <a:endParaRPr lang="en-US" sz="1400" dirty="0"/>
                    </a:p>
                  </a:txBody>
                  <a:tcPr/>
                </a:tc>
                <a:tc>
                  <a:txBody>
                    <a:bodyPr/>
                    <a:lstStyle/>
                    <a:p>
                      <a:r>
                        <a:rPr lang="en-US" sz="1400" dirty="0" smtClean="0"/>
                        <a:t>TS GOLD</a:t>
                      </a:r>
                      <a:endParaRPr lang="en-US" sz="1400" dirty="0"/>
                    </a:p>
                  </a:txBody>
                  <a:tcPr/>
                </a:tc>
              </a:tr>
              <a:tr h="370608">
                <a:tc vMerge="1">
                  <a:txBody>
                    <a:bodyPr/>
                    <a:lstStyle/>
                    <a:p>
                      <a:endParaRPr lang="en-US" dirty="0"/>
                    </a:p>
                  </a:txBody>
                  <a:tcPr/>
                </a:tc>
                <a:tc>
                  <a:txBody>
                    <a:bodyPr/>
                    <a:lstStyle/>
                    <a:p>
                      <a:r>
                        <a:rPr lang="en-US" sz="1400" dirty="0" smtClean="0"/>
                        <a:t>Developmental skills (PK, K)</a:t>
                      </a:r>
                      <a:endParaRPr lang="en-US" sz="1400" dirty="0"/>
                    </a:p>
                  </a:txBody>
                  <a:tcPr/>
                </a:tc>
                <a:tc>
                  <a:txBody>
                    <a:bodyPr/>
                    <a:lstStyle/>
                    <a:p>
                      <a:r>
                        <a:rPr lang="en-US" sz="1400" dirty="0" smtClean="0"/>
                        <a:t>DSC</a:t>
                      </a:r>
                      <a:endParaRPr lang="en-US" sz="1400" dirty="0"/>
                    </a:p>
                  </a:txBody>
                  <a:tcPr/>
                </a:tc>
                <a:tc>
                  <a:txBody>
                    <a:bodyPr/>
                    <a:lstStyle/>
                    <a:p>
                      <a:r>
                        <a:rPr lang="en-US" sz="1400" dirty="0" smtClean="0"/>
                        <a:t>DSC</a:t>
                      </a:r>
                      <a:endParaRPr lang="en-US" sz="1400" dirty="0"/>
                    </a:p>
                  </a:txBody>
                  <a:tcPr/>
                </a:tc>
              </a:tr>
              <a:tr h="370608">
                <a:tc vMerge="1">
                  <a:txBody>
                    <a:bodyPr/>
                    <a:lstStyle/>
                    <a:p>
                      <a:endParaRPr lang="en-US" dirty="0"/>
                    </a:p>
                  </a:txBody>
                  <a:tcPr/>
                </a:tc>
                <a:tc>
                  <a:txBody>
                    <a:bodyPr/>
                    <a:lstStyle/>
                    <a:p>
                      <a:r>
                        <a:rPr lang="en-US" sz="1400" dirty="0" smtClean="0"/>
                        <a:t>Reading (K-3)</a:t>
                      </a:r>
                      <a:endParaRPr lang="en-US" sz="1400" dirty="0"/>
                    </a:p>
                  </a:txBody>
                  <a:tcPr/>
                </a:tc>
                <a:tc>
                  <a:txBody>
                    <a:bodyPr/>
                    <a:lstStyle/>
                    <a:p>
                      <a:r>
                        <a:rPr lang="en-US" sz="1400" dirty="0" smtClean="0"/>
                        <a:t>DIBELS Next</a:t>
                      </a:r>
                      <a:endParaRPr lang="en-US" sz="1400" dirty="0"/>
                    </a:p>
                  </a:txBody>
                  <a:tcPr/>
                </a:tc>
                <a:tc>
                  <a:txBody>
                    <a:bodyPr/>
                    <a:lstStyle/>
                    <a:p>
                      <a:r>
                        <a:rPr lang="en-US" sz="1400" dirty="0" smtClean="0"/>
                        <a:t>DIBELS Next</a:t>
                      </a:r>
                      <a:endParaRPr lang="en-US" sz="1400" dirty="0"/>
                    </a:p>
                  </a:txBody>
                  <a:tcPr/>
                </a:tc>
              </a:tr>
              <a:tr h="370608">
                <a:tc rowSpan="4">
                  <a:txBody>
                    <a:bodyPr/>
                    <a:lstStyle/>
                    <a:p>
                      <a:pPr algn="ctr"/>
                      <a:r>
                        <a:rPr lang="en-US" sz="1600" b="1" dirty="0" smtClean="0"/>
                        <a:t>Grades 3 to 8</a:t>
                      </a:r>
                      <a:endParaRPr lang="en-US" sz="1600" b="1" dirty="0">
                        <a:solidFill>
                          <a:schemeClr val="tx1"/>
                        </a:solidFill>
                      </a:endParaRPr>
                    </a:p>
                  </a:txBody>
                  <a:tcPr anchor="ctr">
                    <a:solidFill>
                      <a:srgbClr val="D5DEEA"/>
                    </a:solidFill>
                  </a:tcPr>
                </a:tc>
                <a:tc>
                  <a:txBody>
                    <a:bodyPr/>
                    <a:lstStyle/>
                    <a:p>
                      <a:pPr marL="0" indent="0">
                        <a:buFont typeface="Arial" panose="020B0604020202020204" pitchFamily="34" charset="0"/>
                        <a:buNone/>
                      </a:pPr>
                      <a:r>
                        <a:rPr lang="en-US" sz="1400" dirty="0" smtClean="0"/>
                        <a:t>ELA</a:t>
                      </a:r>
                      <a:endParaRPr lang="en-US" sz="1400" dirty="0">
                        <a:solidFill>
                          <a:srgbClr val="000000"/>
                        </a:solidFill>
                      </a:endParaRPr>
                    </a:p>
                  </a:txBody>
                  <a:tcPr/>
                </a:tc>
                <a:tc>
                  <a:txBody>
                    <a:bodyPr/>
                    <a:lstStyle/>
                    <a:p>
                      <a:pPr marL="0" indent="0">
                        <a:buFont typeface="Arial" panose="020B0604020202020204" pitchFamily="34" charset="0"/>
                        <a:buNone/>
                      </a:pPr>
                      <a:r>
                        <a:rPr lang="en-US" sz="1400" dirty="0" smtClean="0"/>
                        <a:t>LEAP and </a:t>
                      </a:r>
                      <a:r>
                        <a:rPr lang="en-US" sz="1400" dirty="0" err="1" smtClean="0"/>
                        <a:t>iLEAP</a:t>
                      </a:r>
                      <a:endParaRPr lang="en-US" sz="1400" dirty="0">
                        <a:solidFill>
                          <a:schemeClr val="tx1"/>
                        </a:solidFill>
                      </a:endParaRPr>
                    </a:p>
                  </a:txBody>
                  <a:tcPr>
                    <a:solidFill>
                      <a:schemeClr val="accent6">
                        <a:lumMod val="40000"/>
                        <a:lumOff val="60000"/>
                      </a:schemeClr>
                    </a:solidFill>
                  </a:tcPr>
                </a:tc>
                <a:tc>
                  <a:txBody>
                    <a:bodyPr/>
                    <a:lstStyle/>
                    <a:p>
                      <a:pPr marL="0" indent="0">
                        <a:buFont typeface="Arial" panose="020B0604020202020204" pitchFamily="34" charset="0"/>
                        <a:buNone/>
                      </a:pPr>
                      <a:r>
                        <a:rPr lang="en-US" sz="1400" dirty="0" smtClean="0"/>
                        <a:t>PARCC</a:t>
                      </a:r>
                      <a:endParaRPr lang="en-US" sz="1400" dirty="0">
                        <a:solidFill>
                          <a:schemeClr val="tx1"/>
                        </a:solidFill>
                      </a:endParaRPr>
                    </a:p>
                  </a:txBody>
                  <a:tcPr>
                    <a:solidFill>
                      <a:schemeClr val="accent6">
                        <a:lumMod val="40000"/>
                        <a:lumOff val="60000"/>
                      </a:schemeClr>
                    </a:solidFill>
                  </a:tcPr>
                </a:tc>
              </a:tr>
              <a:tr h="37060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a:t>
                      </a:r>
                      <a:r>
                        <a:rPr lang="en-US" sz="1400" baseline="0" dirty="0" err="1" smtClean="0"/>
                        <a:t>iLEAP</a:t>
                      </a:r>
                      <a:endParaRPr lang="en-US" sz="1400" dirty="0">
                        <a:solidFill>
                          <a:schemeClr val="tx1"/>
                        </a:solidFill>
                      </a:endParaRPr>
                    </a:p>
                  </a:txBody>
                  <a:tcPr>
                    <a:solidFill>
                      <a:schemeClr val="accent6">
                        <a:lumMod val="40000"/>
                        <a:lumOff val="60000"/>
                      </a:schemeClr>
                    </a:solidFill>
                  </a:tcPr>
                </a:tc>
                <a:tc>
                  <a:txBody>
                    <a:bodyPr/>
                    <a:lstStyle/>
                    <a:p>
                      <a:pPr marL="0" indent="0">
                        <a:buFont typeface="Arial" panose="020B0604020202020204" pitchFamily="34" charset="0"/>
                        <a:buNone/>
                      </a:pPr>
                      <a:r>
                        <a:rPr lang="en-US" sz="1400" dirty="0" smtClean="0"/>
                        <a:t>PARCC</a:t>
                      </a:r>
                      <a:endParaRPr lang="en-US" sz="1400" dirty="0">
                        <a:solidFill>
                          <a:schemeClr val="tx1"/>
                        </a:solidFill>
                      </a:endParaRPr>
                    </a:p>
                  </a:txBody>
                  <a:tcPr>
                    <a:solidFill>
                      <a:schemeClr val="accent6">
                        <a:lumMod val="40000"/>
                        <a:lumOff val="60000"/>
                      </a:schemeClr>
                    </a:solidFill>
                  </a:tcPr>
                </a:tc>
              </a:tr>
              <a:tr h="37060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a:t>
                      </a:r>
                      <a:r>
                        <a:rPr lang="en-US" sz="1400" baseline="0" dirty="0" err="1" smtClean="0"/>
                        <a:t>iLEAP</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LEAP</a:t>
                      </a:r>
                      <a:r>
                        <a:rPr lang="en-US" sz="1400" baseline="0" dirty="0" smtClean="0"/>
                        <a:t> and </a:t>
                      </a:r>
                      <a:r>
                        <a:rPr lang="en-US" sz="1400" baseline="0" dirty="0" err="1" smtClean="0"/>
                        <a:t>iLEAP</a:t>
                      </a:r>
                      <a:endParaRPr lang="en-US" sz="1400" dirty="0" smtClean="0">
                        <a:solidFill>
                          <a:schemeClr val="tx1"/>
                        </a:solidFill>
                      </a:endParaRPr>
                    </a:p>
                  </a:txBody>
                  <a:tcPr/>
                </a:tc>
              </a:tr>
              <a:tr h="37060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iLEAP</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a:t>
                      </a:r>
                      <a:r>
                        <a:rPr lang="en-US" sz="1400" baseline="0" dirty="0" err="1" smtClean="0"/>
                        <a:t>iLEAP</a:t>
                      </a:r>
                      <a:endParaRPr lang="en-US" sz="1400" dirty="0">
                        <a:solidFill>
                          <a:schemeClr val="tx1"/>
                        </a:solidFill>
                      </a:endParaRPr>
                    </a:p>
                  </a:txBody>
                  <a:tcPr/>
                </a:tc>
              </a:tr>
              <a:tr h="524131">
                <a:tc rowSpan="5">
                  <a:txBody>
                    <a:bodyPr/>
                    <a:lstStyle/>
                    <a:p>
                      <a:pPr algn="ctr"/>
                      <a:r>
                        <a:rPr lang="en-US" sz="1600" b="1" dirty="0" smtClean="0"/>
                        <a:t>High</a:t>
                      </a:r>
                      <a:r>
                        <a:rPr lang="en-US" sz="1600" b="1" baseline="0" dirty="0" smtClean="0"/>
                        <a:t> School</a:t>
                      </a:r>
                      <a:endParaRPr lang="en-US" sz="1600" b="1" dirty="0">
                        <a:solidFill>
                          <a:schemeClr val="tx1"/>
                        </a:solidFill>
                      </a:endParaRPr>
                    </a:p>
                  </a:txBody>
                  <a:tcPr anchor="ctr">
                    <a:solidFill>
                      <a:srgbClr val="D5DEEA"/>
                    </a:solidFill>
                  </a:tcPr>
                </a:tc>
                <a:tc>
                  <a:txBody>
                    <a:bodyPr/>
                    <a:lstStyle/>
                    <a:p>
                      <a:pPr marL="0" indent="0">
                        <a:buFont typeface="Arial" panose="020B0604020202020204" pitchFamily="34" charset="0"/>
                        <a:buNone/>
                      </a:pPr>
                      <a:r>
                        <a:rPr lang="en-US" sz="1400" dirty="0" smtClean="0"/>
                        <a:t>All subjects</a:t>
                      </a:r>
                      <a:r>
                        <a:rPr lang="en-US" sz="1400" baseline="0" dirty="0" smtClean="0"/>
                        <a:t> </a:t>
                      </a:r>
                      <a:endParaRPr lang="en-US" sz="1400" dirty="0">
                        <a:solidFill>
                          <a:schemeClr val="tx1"/>
                        </a:solidFill>
                      </a:endParaRPr>
                    </a:p>
                  </a:txBody>
                  <a:tcPr/>
                </a:tc>
                <a:tc>
                  <a:txBody>
                    <a:bodyPr/>
                    <a:lstStyle/>
                    <a:p>
                      <a:r>
                        <a:rPr lang="en-US" sz="1400" dirty="0" smtClean="0"/>
                        <a:t>ACT </a:t>
                      </a:r>
                    </a:p>
                    <a:p>
                      <a:r>
                        <a:rPr lang="en-US" sz="1400" dirty="0" smtClean="0"/>
                        <a:t>Advanced</a:t>
                      </a:r>
                      <a:r>
                        <a:rPr lang="en-US" sz="1400" baseline="0" dirty="0" smtClean="0"/>
                        <a:t> Placement</a:t>
                      </a:r>
                      <a:endParaRPr lang="en-US" sz="1400" dirty="0" smtClean="0">
                        <a:solidFill>
                          <a:schemeClr val="tx1"/>
                        </a:solidFill>
                      </a:endParaRPr>
                    </a:p>
                  </a:txBody>
                  <a:tcPr/>
                </a:tc>
                <a:tc>
                  <a:txBody>
                    <a:bodyPr/>
                    <a:lstStyle/>
                    <a:p>
                      <a:r>
                        <a:rPr lang="en-US" sz="1400" dirty="0" smtClean="0"/>
                        <a:t>ACT</a:t>
                      </a:r>
                      <a:r>
                        <a:rPr lang="en-US" sz="1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Advanced</a:t>
                      </a:r>
                      <a:r>
                        <a:rPr lang="en-US" sz="1400" baseline="0" dirty="0" smtClean="0"/>
                        <a:t> Placement</a:t>
                      </a:r>
                      <a:endParaRPr lang="en-US" sz="1400" dirty="0" smtClean="0">
                        <a:solidFill>
                          <a:schemeClr val="tx1"/>
                        </a:solidFill>
                      </a:endParaRPr>
                    </a:p>
                  </a:txBody>
                  <a:tcPr/>
                </a:tc>
              </a:tr>
              <a:tr h="524131">
                <a:tc vMerge="1">
                  <a:txBody>
                    <a:bodyPr/>
                    <a:lstStyle/>
                    <a:p>
                      <a:endParaRPr lang="en-US"/>
                    </a:p>
                  </a:txBody>
                  <a:tcP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r>
                        <a:rPr lang="en-US" sz="1400" dirty="0" smtClean="0"/>
                        <a:t>English</a:t>
                      </a:r>
                      <a:r>
                        <a:rPr lang="en-US" sz="1400" baseline="0" dirty="0" smtClean="0"/>
                        <a:t> II EOC</a:t>
                      </a:r>
                    </a:p>
                    <a:p>
                      <a:r>
                        <a:rPr lang="en-US" sz="1400" baseline="0" dirty="0" smtClean="0"/>
                        <a:t>English III EOC</a:t>
                      </a:r>
                    </a:p>
                  </a:txBody>
                  <a:tcPr/>
                </a:tc>
                <a:tc>
                  <a:txBody>
                    <a:bodyPr/>
                    <a:lstStyle/>
                    <a:p>
                      <a:r>
                        <a:rPr lang="en-US" sz="1400" dirty="0" smtClean="0"/>
                        <a:t>English</a:t>
                      </a:r>
                      <a:r>
                        <a:rPr lang="en-US" sz="1400" baseline="0" dirty="0" smtClean="0"/>
                        <a:t> II EOC</a:t>
                      </a:r>
                    </a:p>
                    <a:p>
                      <a:r>
                        <a:rPr lang="en-US" sz="1400" baseline="0" dirty="0" smtClean="0"/>
                        <a:t>English III EOC</a:t>
                      </a:r>
                    </a:p>
                  </a:txBody>
                  <a:tcPr/>
                </a:tc>
              </a:tr>
              <a:tr h="524131">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r>
                        <a:rPr lang="en-US" sz="1400" dirty="0" smtClean="0"/>
                        <a:t>Algebra I</a:t>
                      </a:r>
                      <a:r>
                        <a:rPr lang="en-US" sz="1400" baseline="0" dirty="0" smtClean="0"/>
                        <a:t> EOC</a:t>
                      </a:r>
                    </a:p>
                    <a:p>
                      <a:r>
                        <a:rPr lang="en-US" sz="1400" baseline="0" dirty="0" smtClean="0"/>
                        <a:t>Geometry EOC</a:t>
                      </a:r>
                    </a:p>
                  </a:txBody>
                  <a:tcPr/>
                </a:tc>
                <a:tc>
                  <a:txBody>
                    <a:bodyPr/>
                    <a:lstStyle/>
                    <a:p>
                      <a:r>
                        <a:rPr lang="en-US" sz="1400" dirty="0" smtClean="0"/>
                        <a:t>Algebra I</a:t>
                      </a:r>
                      <a:r>
                        <a:rPr lang="en-US" sz="1400" baseline="0" dirty="0" smtClean="0"/>
                        <a:t> EOC</a:t>
                      </a:r>
                    </a:p>
                    <a:p>
                      <a:r>
                        <a:rPr lang="en-US" sz="1400" baseline="0" dirty="0" smtClean="0"/>
                        <a:t>Geometry EOC</a:t>
                      </a:r>
                    </a:p>
                  </a:txBody>
                  <a:tcPr/>
                </a:tc>
              </a:tr>
              <a:tr h="37060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r>
                        <a:rPr lang="en-US" sz="1400" dirty="0" smtClean="0"/>
                        <a:t>Biology EOC</a:t>
                      </a:r>
                    </a:p>
                  </a:txBody>
                  <a:tcPr/>
                </a:tc>
                <a:tc>
                  <a:txBody>
                    <a:bodyPr/>
                    <a:lstStyle/>
                    <a:p>
                      <a:r>
                        <a:rPr lang="en-US" sz="1400" dirty="0" smtClean="0"/>
                        <a:t>Biology EOC</a:t>
                      </a:r>
                    </a:p>
                  </a:txBody>
                  <a:tcPr/>
                </a:tc>
              </a:tr>
              <a:tr h="37060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r>
                        <a:rPr lang="en-US" sz="1400" dirty="0" smtClean="0"/>
                        <a:t>US History EOC</a:t>
                      </a:r>
                      <a:endParaRPr lang="en-US" sz="1400" dirty="0">
                        <a:solidFill>
                          <a:schemeClr val="tx1"/>
                        </a:solidFill>
                      </a:endParaRPr>
                    </a:p>
                  </a:txBody>
                  <a:tcPr/>
                </a:tc>
                <a:tc>
                  <a:txBody>
                    <a:bodyPr/>
                    <a:lstStyle/>
                    <a:p>
                      <a:r>
                        <a:rPr lang="en-US" sz="1400" dirty="0" smtClean="0"/>
                        <a:t>US History EOC</a:t>
                      </a:r>
                      <a:endParaRPr lang="en-US" sz="1400" dirty="0">
                        <a:solidFill>
                          <a:schemeClr val="tx1"/>
                        </a:solidFill>
                      </a:endParaRPr>
                    </a:p>
                  </a:txBody>
                  <a:tcPr/>
                </a:tc>
              </a:tr>
              <a:tr h="524131">
                <a:tc rowSpan="3">
                  <a:txBody>
                    <a:bodyPr/>
                    <a:lstStyle/>
                    <a:p>
                      <a:pPr algn="ctr"/>
                      <a:r>
                        <a:rPr lang="en-US" sz="1600" b="1" dirty="0" smtClean="0"/>
                        <a:t>Alternate Assessments</a:t>
                      </a:r>
                      <a:endParaRPr lang="en-US" sz="1600" b="1" dirty="0">
                        <a:solidFill>
                          <a:schemeClr val="tx1"/>
                        </a:solidFill>
                      </a:endParaRPr>
                    </a:p>
                  </a:txBody>
                  <a:tcPr anchor="ctr">
                    <a:solidFill>
                      <a:srgbClr val="D5DEEA"/>
                    </a:solidFill>
                  </a:tcPr>
                </a:tc>
                <a:tc>
                  <a:txBody>
                    <a:bodyPr/>
                    <a:lstStyle/>
                    <a:p>
                      <a:pPr marL="0" indent="0">
                        <a:buFont typeface="Arial" panose="020B0604020202020204" pitchFamily="34" charset="0"/>
                        <a:buNone/>
                      </a:pPr>
                      <a:r>
                        <a:rPr lang="en-US" sz="1400" dirty="0" smtClean="0"/>
                        <a:t>ELA, Math,</a:t>
                      </a:r>
                      <a:r>
                        <a:rPr lang="en-US" sz="1400" baseline="0" dirty="0" smtClean="0"/>
                        <a:t> Science </a:t>
                      </a:r>
                    </a:p>
                    <a:p>
                      <a:pPr marL="0" indent="0">
                        <a:buFont typeface="Arial" panose="020B0604020202020204" pitchFamily="34" charset="0"/>
                        <a:buNone/>
                      </a:pPr>
                      <a:r>
                        <a:rPr lang="en-US" sz="1400" baseline="0" dirty="0" smtClean="0"/>
                        <a:t>(varies by grade level)</a:t>
                      </a:r>
                      <a:endParaRPr lang="en-US" sz="1400" dirty="0">
                        <a:solidFill>
                          <a:schemeClr val="tx1"/>
                        </a:solidFill>
                      </a:endParaRPr>
                    </a:p>
                  </a:txBody>
                  <a:tcPr/>
                </a:tc>
                <a:tc>
                  <a:txBody>
                    <a:bodyPr/>
                    <a:lstStyle/>
                    <a:p>
                      <a:r>
                        <a:rPr lang="en-US" sz="1400" dirty="0" smtClean="0"/>
                        <a:t>LAA1</a:t>
                      </a:r>
                      <a:endParaRPr lang="en-US" sz="1400" dirty="0">
                        <a:solidFill>
                          <a:schemeClr val="tx1"/>
                        </a:solidFill>
                      </a:endParaRPr>
                    </a:p>
                  </a:txBody>
                  <a:tcPr/>
                </a:tc>
                <a:tc>
                  <a:txBody>
                    <a:bodyPr/>
                    <a:lstStyle/>
                    <a:p>
                      <a:r>
                        <a:rPr lang="en-US" sz="1400" dirty="0" smtClean="0"/>
                        <a:t>LAA1</a:t>
                      </a:r>
                      <a:endParaRPr lang="en-US" sz="1400" dirty="0">
                        <a:solidFill>
                          <a:schemeClr val="tx1"/>
                        </a:solidFill>
                      </a:endParaRPr>
                    </a:p>
                  </a:txBody>
                  <a:tcPr/>
                </a:tc>
              </a:tr>
              <a:tr h="667084">
                <a:tc vMerge="1">
                  <a:txBody>
                    <a:bodyPr/>
                    <a:lstStyle/>
                    <a:p>
                      <a:endParaRPr lang="en-US" sz="1800" b="0" dirty="0">
                        <a:solidFill>
                          <a:schemeClr val="tx1"/>
                        </a:solidFill>
                      </a:endParaRPr>
                    </a:p>
                  </a:txBody>
                  <a:tcPr/>
                </a:tc>
                <a:tc>
                  <a:txBody>
                    <a:bodyPr/>
                    <a:lstStyle/>
                    <a:p>
                      <a:pPr marL="0" indent="0">
                        <a:buFont typeface="Arial" panose="020B0604020202020204" pitchFamily="34" charset="0"/>
                        <a:buNone/>
                      </a:pPr>
                      <a:r>
                        <a:rPr lang="en-US" sz="1400" dirty="0" smtClean="0"/>
                        <a:t>ELA, Math, Science,</a:t>
                      </a:r>
                      <a:r>
                        <a:rPr lang="en-US" sz="1400" baseline="0" dirty="0" smtClean="0"/>
                        <a:t> Social Studies (varies by grade level)</a:t>
                      </a:r>
                      <a:endParaRPr lang="en-US" sz="1400" dirty="0">
                        <a:solidFill>
                          <a:schemeClr val="tx1"/>
                        </a:solidFill>
                      </a:endParaRPr>
                    </a:p>
                  </a:txBody>
                  <a:tcPr/>
                </a:tc>
                <a:tc>
                  <a:txBody>
                    <a:bodyPr/>
                    <a:lstStyle/>
                    <a:p>
                      <a:r>
                        <a:rPr lang="en-US" sz="1400" dirty="0" smtClean="0"/>
                        <a:t>LAA2</a:t>
                      </a:r>
                      <a:endParaRPr lang="en-US" sz="1400" dirty="0">
                        <a:solidFill>
                          <a:schemeClr val="tx1"/>
                        </a:solidFill>
                      </a:endParaRPr>
                    </a:p>
                  </a:txBody>
                  <a:tcPr>
                    <a:solidFill>
                      <a:schemeClr val="accent6">
                        <a:lumMod val="40000"/>
                        <a:lumOff val="60000"/>
                      </a:schemeClr>
                    </a:solidFill>
                  </a:tcPr>
                </a:tc>
                <a:tc>
                  <a:txBody>
                    <a:bodyPr/>
                    <a:lstStyle/>
                    <a:p>
                      <a:r>
                        <a:rPr lang="en-US" sz="1400" dirty="0" smtClean="0"/>
                        <a:t>LAA2</a:t>
                      </a:r>
                      <a:r>
                        <a:rPr lang="en-US" sz="1400" baseline="0" dirty="0" smtClean="0"/>
                        <a:t> for eligible re-testers (high school)</a:t>
                      </a:r>
                      <a:endParaRPr lang="en-US" sz="1400" baseline="0" dirty="0" smtClean="0">
                        <a:solidFill>
                          <a:schemeClr val="tx1"/>
                        </a:solidFill>
                      </a:endParaRPr>
                    </a:p>
                  </a:txBody>
                  <a:tcPr>
                    <a:solidFill>
                      <a:schemeClr val="accent6">
                        <a:lumMod val="40000"/>
                        <a:lumOff val="60000"/>
                      </a:schemeClr>
                    </a:solidFill>
                  </a:tcPr>
                </a:tc>
              </a:tr>
              <a:tr h="370608">
                <a:tc vMerge="1">
                  <a:txBody>
                    <a:bodyPr/>
                    <a:lstStyle/>
                    <a:p>
                      <a:endParaRPr lang="en-US"/>
                    </a:p>
                  </a:txBody>
                  <a:tcPr/>
                </a:tc>
                <a:tc>
                  <a:txBody>
                    <a:bodyPr/>
                    <a:lstStyle/>
                    <a:p>
                      <a:pPr marL="0" indent="0">
                        <a:buFont typeface="Arial" panose="020B0604020202020204" pitchFamily="34" charset="0"/>
                        <a:buNone/>
                      </a:pPr>
                      <a:r>
                        <a:rPr lang="en-US" sz="1400" dirty="0" smtClean="0"/>
                        <a:t>English</a:t>
                      </a:r>
                      <a:r>
                        <a:rPr lang="en-US" sz="1400" baseline="0" dirty="0" smtClean="0"/>
                        <a:t> Language</a:t>
                      </a:r>
                      <a:endParaRPr lang="en-US" sz="1400" dirty="0">
                        <a:solidFill>
                          <a:schemeClr val="tx1"/>
                        </a:solidFill>
                      </a:endParaRPr>
                    </a:p>
                  </a:txBody>
                  <a:tcPr/>
                </a:tc>
                <a:tc>
                  <a:txBody>
                    <a:bodyPr/>
                    <a:lstStyle/>
                    <a:p>
                      <a:r>
                        <a:rPr lang="en-US" sz="1400" dirty="0" smtClean="0"/>
                        <a:t>ELDA</a:t>
                      </a:r>
                      <a:endParaRPr lang="en-US" sz="1400" dirty="0">
                        <a:solidFill>
                          <a:schemeClr val="tx1"/>
                        </a:solidFill>
                      </a:endParaRPr>
                    </a:p>
                  </a:txBody>
                  <a:tcPr/>
                </a:tc>
                <a:tc>
                  <a:txBody>
                    <a:bodyPr/>
                    <a:lstStyle/>
                    <a:p>
                      <a:r>
                        <a:rPr lang="en-US" sz="1400" dirty="0" smtClean="0"/>
                        <a:t>ELDA</a:t>
                      </a:r>
                      <a:endParaRPr lang="en-US" sz="1400" baseline="0" dirty="0" smtClean="0">
                        <a:solidFill>
                          <a:schemeClr val="tx1"/>
                        </a:solidFill>
                      </a:endParaRPr>
                    </a:p>
                  </a:txBody>
                  <a:tcPr/>
                </a:tc>
              </a:tr>
            </a:tbl>
          </a:graphicData>
        </a:graphic>
      </p:graphicFrame>
    </p:spTree>
    <p:extLst>
      <p:ext uri="{BB962C8B-B14F-4D97-AF65-F5344CB8AC3E}">
        <p14:creationId xmlns:p14="http://schemas.microsoft.com/office/powerpoint/2010/main" val="266182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
          </p:nvPr>
        </p:nvSpPr>
        <p:spPr>
          <a:noFill/>
        </p:spPr>
        <p:txBody>
          <a:bodyPr/>
          <a:lstStyle/>
          <a:p>
            <a:fld id="{441BB119-B817-48C6-8611-D0A992ACEBE9}" type="slidenum">
              <a:rPr lang="en-US" smtClean="0">
                <a:solidFill>
                  <a:prstClr val="black">
                    <a:tint val="75000"/>
                  </a:prstClr>
                </a:solidFill>
              </a:rPr>
              <a:pPr/>
              <a:t>7</a:t>
            </a:fld>
            <a:endParaRPr lang="en-US" smtClean="0">
              <a:solidFill>
                <a:prstClr val="black">
                  <a:tint val="75000"/>
                </a:prstClr>
              </a:solidFill>
            </a:endParaRPr>
          </a:p>
        </p:txBody>
      </p:sp>
      <p:sp>
        <p:nvSpPr>
          <p:cNvPr id="353283" name="Rectangle 3"/>
          <p:cNvSpPr>
            <a:spLocks noGrp="1" noChangeArrowheads="1"/>
          </p:cNvSpPr>
          <p:nvPr>
            <p:ph sz="quarter" idx="10"/>
          </p:nvPr>
        </p:nvSpPr>
        <p:spPr>
          <a:xfrm>
            <a:off x="0" y="1143000"/>
            <a:ext cx="9144000" cy="5562600"/>
          </a:xfrm>
        </p:spPr>
        <p:txBody>
          <a:bodyPr>
            <a:normAutofit/>
          </a:bodyPr>
          <a:lstStyle/>
          <a:p>
            <a:pPr marL="0" indent="0">
              <a:lnSpc>
                <a:spcPct val="115000"/>
              </a:lnSpc>
              <a:buNone/>
            </a:pPr>
            <a:r>
              <a:rPr lang="en-US" sz="2400" b="1" dirty="0">
                <a:hlinkClick r:id="rId3"/>
              </a:rPr>
              <a:t>Statewide Assessment Schedule SY 14-15</a:t>
            </a:r>
            <a:endParaRPr lang="en-US" sz="2400" b="1" dirty="0"/>
          </a:p>
        </p:txBody>
      </p:sp>
      <p:sp>
        <p:nvSpPr>
          <p:cNvPr id="2" name="TextBox 1"/>
          <p:cNvSpPr txBox="1"/>
          <p:nvPr/>
        </p:nvSpPr>
        <p:spPr>
          <a:xfrm>
            <a:off x="-2004" y="228600"/>
            <a:ext cx="9143999" cy="1077218"/>
          </a:xfrm>
          <a:prstGeom prst="rect">
            <a:avLst/>
          </a:prstGeom>
          <a:noFill/>
        </p:spPr>
        <p:txBody>
          <a:bodyPr wrap="square" rtlCol="0">
            <a:spAutoFit/>
          </a:bodyPr>
          <a:lstStyle/>
          <a:p>
            <a:pPr algn="ctr">
              <a:spcAft>
                <a:spcPts val="1200"/>
              </a:spcAft>
              <a:defRPr/>
            </a:pPr>
            <a:r>
              <a:rPr lang="en-US" sz="3600" b="1" dirty="0" smtClean="0">
                <a:solidFill>
                  <a:prstClr val="white"/>
                </a:solidFill>
                <a:latin typeface="Chalkduster" charset="0"/>
              </a:rPr>
              <a:t>Assessment</a:t>
            </a:r>
            <a:endParaRPr lang="en-US" sz="3600" b="1" dirty="0">
              <a:solidFill>
                <a:prstClr val="white"/>
              </a:solidFill>
              <a:latin typeface="Chalkduster" charset="0"/>
            </a:endParaRPr>
          </a:p>
          <a:p>
            <a:pPr algn="ctr">
              <a:spcAft>
                <a:spcPts val="1200"/>
              </a:spcAft>
              <a:defRPr/>
            </a:pPr>
            <a:endParaRPr lang="en-US" b="1" dirty="0">
              <a:solidFill>
                <a:prstClr val="white"/>
              </a:solidFill>
              <a:latin typeface="Chalkduster" charset="0"/>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pic>
        <p:nvPicPr>
          <p:cNvPr id="4" name="Picture 3" descr="Screen Shot 2014-05-05 at 1.1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52600"/>
            <a:ext cx="8839200" cy="4712033"/>
          </a:xfrm>
          <a:prstGeom prst="rect">
            <a:avLst/>
          </a:prstGeom>
        </p:spPr>
      </p:pic>
    </p:spTree>
    <p:extLst>
      <p:ext uri="{BB962C8B-B14F-4D97-AF65-F5344CB8AC3E}">
        <p14:creationId xmlns:p14="http://schemas.microsoft.com/office/powerpoint/2010/main" val="399059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7" y="1828800"/>
            <a:ext cx="9144000" cy="4572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3600" b="1" dirty="0" smtClean="0"/>
              <a:t>Assessment </a:t>
            </a:r>
            <a:endParaRPr lang="en-US" sz="3600" b="1" dirty="0"/>
          </a:p>
          <a:p>
            <a:pPr marL="0" indent="0">
              <a:buNone/>
            </a:pPr>
            <a:r>
              <a:rPr lang="en-US" sz="2800" b="1" dirty="0" smtClean="0"/>
              <a:t>	</a:t>
            </a:r>
            <a:r>
              <a:rPr lang="en-US" sz="2400" dirty="0"/>
              <a:t>Early Childhood</a:t>
            </a:r>
          </a:p>
          <a:p>
            <a:pPr marL="0" indent="0">
              <a:buNone/>
            </a:pPr>
            <a:r>
              <a:rPr lang="en-US" sz="2400" dirty="0"/>
              <a:t>	Grades 3 through 8</a:t>
            </a:r>
          </a:p>
          <a:p>
            <a:pPr marL="0" indent="0">
              <a:buNone/>
            </a:pPr>
            <a:r>
              <a:rPr lang="en-US" sz="2400" dirty="0"/>
              <a:t>	High School</a:t>
            </a:r>
          </a:p>
          <a:p>
            <a:pPr marL="0" indent="0">
              <a:buNone/>
            </a:pPr>
            <a:r>
              <a:rPr lang="en-US" sz="2400" dirty="0"/>
              <a:t>	Alternate Assessments</a:t>
            </a:r>
          </a:p>
          <a:p>
            <a:pPr marL="0" indent="0">
              <a:buNone/>
            </a:pPr>
            <a:r>
              <a:rPr lang="en-US" sz="2400" dirty="0"/>
              <a:t>	Programming</a:t>
            </a:r>
          </a:p>
          <a:p>
            <a:pPr marL="0" indent="0">
              <a:buNone/>
            </a:pPr>
            <a:r>
              <a:rPr lang="en-US" sz="3600" b="1" dirty="0" smtClean="0"/>
              <a:t>Accountability</a:t>
            </a:r>
          </a:p>
          <a:p>
            <a:pPr marL="0" indent="0">
              <a:buNone/>
            </a:pPr>
            <a:r>
              <a:rPr lang="en-US" sz="2800" b="1" dirty="0" smtClean="0"/>
              <a:t>	</a:t>
            </a:r>
            <a:r>
              <a:rPr lang="en-US" sz="2400" dirty="0" smtClean="0"/>
              <a:t>Grades 3 through 8</a:t>
            </a:r>
          </a:p>
          <a:p>
            <a:pPr marL="0" indent="0">
              <a:buNone/>
            </a:pPr>
            <a:r>
              <a:rPr lang="en-US" sz="2400" dirty="0" smtClean="0"/>
              <a:t>	High School</a:t>
            </a:r>
          </a:p>
          <a:p>
            <a:pPr marL="0" indent="0">
              <a:buNone/>
            </a:pPr>
            <a:r>
              <a:rPr lang="en-US" sz="3600" b="1" dirty="0" smtClean="0"/>
              <a:t>Technology</a:t>
            </a:r>
          </a:p>
          <a:p>
            <a:pPr marL="0" indent="0">
              <a:buNone/>
            </a:pPr>
            <a:endParaRPr lang="en-US" sz="1800" b="1" dirty="0" smtClean="0"/>
          </a:p>
        </p:txBody>
      </p:sp>
      <p:sp>
        <p:nvSpPr>
          <p:cNvPr id="6" name="Title 1"/>
          <p:cNvSpPr>
            <a:spLocks noGrp="1"/>
          </p:cNvSpPr>
          <p:nvPr>
            <p:ph type="title"/>
          </p:nvPr>
        </p:nvSpPr>
        <p:spPr/>
        <p:txBody>
          <a:bodyPr>
            <a:noAutofit/>
          </a:bodyPr>
          <a:lstStyle/>
          <a:p>
            <a:r>
              <a:rPr lang="en-US" sz="3600" dirty="0" smtClean="0"/>
              <a:t>Agenda</a:t>
            </a:r>
            <a:endParaRPr lang="en-US" sz="3600" dirty="0"/>
          </a:p>
        </p:txBody>
      </p:sp>
    </p:spTree>
    <p:extLst>
      <p:ext uri="{BB962C8B-B14F-4D97-AF65-F5344CB8AC3E}">
        <p14:creationId xmlns:p14="http://schemas.microsoft.com/office/powerpoint/2010/main" val="159358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
          </p:nvPr>
        </p:nvSpPr>
        <p:spPr>
          <a:noFill/>
        </p:spPr>
        <p:txBody>
          <a:bodyPr/>
          <a:lstStyle/>
          <a:p>
            <a:fld id="{441BB119-B817-48C6-8611-D0A992ACEBE9}" type="slidenum">
              <a:rPr lang="en-US" smtClean="0">
                <a:solidFill>
                  <a:prstClr val="black">
                    <a:tint val="75000"/>
                  </a:prstClr>
                </a:solidFill>
              </a:rPr>
              <a:pPr/>
              <a:t>9</a:t>
            </a:fld>
            <a:endParaRPr lang="en-US" smtClean="0">
              <a:solidFill>
                <a:prstClr val="black">
                  <a:tint val="75000"/>
                </a:prstClr>
              </a:solidFill>
            </a:endParaRPr>
          </a:p>
        </p:txBody>
      </p:sp>
      <p:sp>
        <p:nvSpPr>
          <p:cNvPr id="353283" name="Rectangle 3"/>
          <p:cNvSpPr>
            <a:spLocks noGrp="1" noChangeArrowheads="1"/>
          </p:cNvSpPr>
          <p:nvPr>
            <p:ph sz="quarter" idx="10"/>
          </p:nvPr>
        </p:nvSpPr>
        <p:spPr>
          <a:xfrm>
            <a:off x="0" y="1143000"/>
            <a:ext cx="9144000" cy="5562600"/>
          </a:xfrm>
        </p:spPr>
        <p:txBody>
          <a:bodyPr>
            <a:normAutofit/>
          </a:bodyPr>
          <a:lstStyle/>
          <a:p>
            <a:pPr marL="0" indent="0">
              <a:lnSpc>
                <a:spcPct val="115000"/>
              </a:lnSpc>
              <a:buNone/>
            </a:pPr>
            <a:r>
              <a:rPr lang="en-US" sz="2800" b="1" dirty="0" smtClean="0"/>
              <a:t>Early Childhood</a:t>
            </a:r>
          </a:p>
          <a:p>
            <a:pPr>
              <a:lnSpc>
                <a:spcPct val="115000"/>
              </a:lnSpc>
            </a:pPr>
            <a:r>
              <a:rPr lang="en-US" sz="2400" dirty="0" smtClean="0"/>
              <a:t>DSC</a:t>
            </a:r>
            <a:r>
              <a:rPr lang="en-US" sz="2400" dirty="0"/>
              <a:t> </a:t>
            </a:r>
            <a:r>
              <a:rPr lang="en-US" sz="2400" dirty="0" smtClean="0"/>
              <a:t>SY 14-15 will use the same forms used for SY 13-14</a:t>
            </a:r>
          </a:p>
          <a:p>
            <a:pPr>
              <a:lnSpc>
                <a:spcPct val="115000"/>
              </a:lnSpc>
            </a:pPr>
            <a:r>
              <a:rPr lang="en-US" sz="2400" dirty="0" smtClean="0"/>
              <a:t>DIBELS Next</a:t>
            </a:r>
          </a:p>
          <a:p>
            <a:pPr lvl="1">
              <a:lnSpc>
                <a:spcPct val="115000"/>
              </a:lnSpc>
            </a:pPr>
            <a:r>
              <a:rPr lang="en-US" sz="2000" dirty="0" smtClean="0"/>
              <a:t>SY 14-15 </a:t>
            </a:r>
            <a:r>
              <a:rPr lang="en-US" sz="2000" dirty="0" smtClean="0">
                <a:hlinkClick r:id="rId2"/>
              </a:rPr>
              <a:t>Statement </a:t>
            </a:r>
            <a:r>
              <a:rPr lang="en-US" sz="2000" dirty="0">
                <a:hlinkClick r:id="rId2"/>
              </a:rPr>
              <a:t>of Assurance </a:t>
            </a:r>
            <a:r>
              <a:rPr lang="en-US" sz="2000" dirty="0"/>
              <a:t>due June </a:t>
            </a:r>
            <a:r>
              <a:rPr lang="en-US" sz="2000" dirty="0" smtClean="0"/>
              <a:t>30 or </a:t>
            </a:r>
            <a:r>
              <a:rPr lang="en-US" sz="2000" dirty="0" smtClean="0">
                <a:hlinkClick r:id="rId3"/>
              </a:rPr>
              <a:t>waiver application </a:t>
            </a:r>
            <a:r>
              <a:rPr lang="en-US" sz="2000" dirty="0" smtClean="0"/>
              <a:t>due May 9</a:t>
            </a:r>
          </a:p>
          <a:p>
            <a:pPr lvl="1">
              <a:lnSpc>
                <a:spcPct val="115000"/>
              </a:lnSpc>
            </a:pPr>
            <a:r>
              <a:rPr lang="en-US" sz="2000" dirty="0" smtClean="0"/>
              <a:t>Dates for reporting results SY 14-15</a:t>
            </a:r>
          </a:p>
          <a:p>
            <a:pPr marL="461963" lvl="2" indent="0">
              <a:lnSpc>
                <a:spcPct val="115000"/>
              </a:lnSpc>
              <a:buNone/>
            </a:pPr>
            <a:r>
              <a:rPr lang="en-US" sz="2000" dirty="0" smtClean="0"/>
              <a:t>Fall: September 30, 2014</a:t>
            </a:r>
          </a:p>
          <a:p>
            <a:pPr marL="461963" lvl="2" indent="0">
              <a:lnSpc>
                <a:spcPct val="115000"/>
              </a:lnSpc>
              <a:buNone/>
            </a:pPr>
            <a:r>
              <a:rPr lang="en-US" sz="2000" dirty="0" smtClean="0"/>
              <a:t>Winter: February 20, 2015</a:t>
            </a:r>
          </a:p>
          <a:p>
            <a:pPr marL="461963" lvl="2" indent="0">
              <a:lnSpc>
                <a:spcPct val="115000"/>
              </a:lnSpc>
              <a:buNone/>
            </a:pPr>
            <a:r>
              <a:rPr lang="en-US" sz="2000" dirty="0" smtClean="0"/>
              <a:t>Spring: May 29, 2015</a:t>
            </a:r>
          </a:p>
          <a:p>
            <a:pPr marL="0" indent="0">
              <a:lnSpc>
                <a:spcPct val="115000"/>
              </a:lnSpc>
              <a:buNone/>
            </a:pPr>
            <a:endParaRPr lang="en-US" sz="2000" dirty="0" smtClean="0"/>
          </a:p>
          <a:p>
            <a:pPr marL="0" indent="0">
              <a:lnSpc>
                <a:spcPct val="115000"/>
              </a:lnSpc>
              <a:buNone/>
            </a:pPr>
            <a:r>
              <a:rPr lang="en-US" sz="2000" dirty="0" smtClean="0"/>
              <a:t>For more information, contact </a:t>
            </a:r>
            <a:r>
              <a:rPr lang="en-US" sz="2000" dirty="0" smtClean="0">
                <a:hlinkClick r:id="rId4"/>
              </a:rPr>
              <a:t>assessment@la.gov</a:t>
            </a:r>
            <a:r>
              <a:rPr lang="en-US" sz="2000" dirty="0" smtClean="0"/>
              <a:t>. </a:t>
            </a:r>
          </a:p>
          <a:p>
            <a:pPr marL="0" indent="0">
              <a:lnSpc>
                <a:spcPct val="115000"/>
              </a:lnSpc>
              <a:buNone/>
            </a:pPr>
            <a:r>
              <a:rPr lang="en-US" sz="2000" dirty="0" smtClean="0"/>
              <a:t>Additional </a:t>
            </a:r>
            <a:r>
              <a:rPr lang="en-US" sz="2000" dirty="0"/>
              <a:t>information is available </a:t>
            </a:r>
            <a:r>
              <a:rPr lang="en-US" sz="2000" dirty="0" smtClean="0">
                <a:hlinkClick r:id="rId5"/>
              </a:rPr>
              <a:t>here</a:t>
            </a:r>
            <a:r>
              <a:rPr lang="en-US" sz="2000" dirty="0" smtClean="0"/>
              <a:t>. </a:t>
            </a:r>
          </a:p>
        </p:txBody>
      </p:sp>
      <p:sp>
        <p:nvSpPr>
          <p:cNvPr id="2" name="TextBox 1"/>
          <p:cNvSpPr txBox="1"/>
          <p:nvPr/>
        </p:nvSpPr>
        <p:spPr>
          <a:xfrm>
            <a:off x="-2004" y="228600"/>
            <a:ext cx="9143999" cy="1077218"/>
          </a:xfrm>
          <a:prstGeom prst="rect">
            <a:avLst/>
          </a:prstGeom>
          <a:noFill/>
        </p:spPr>
        <p:txBody>
          <a:bodyPr wrap="square" rtlCol="0">
            <a:spAutoFit/>
          </a:bodyPr>
          <a:lstStyle/>
          <a:p>
            <a:pPr algn="ctr">
              <a:spcAft>
                <a:spcPts val="1200"/>
              </a:spcAft>
              <a:defRPr/>
            </a:pPr>
            <a:r>
              <a:rPr lang="en-US" sz="3600" b="1" dirty="0" smtClean="0">
                <a:solidFill>
                  <a:prstClr val="white"/>
                </a:solidFill>
                <a:latin typeface="Chalkduster" charset="0"/>
              </a:rPr>
              <a:t>Assessment</a:t>
            </a:r>
            <a:endParaRPr lang="en-US" sz="3600" b="1" dirty="0">
              <a:solidFill>
                <a:prstClr val="white"/>
              </a:solidFill>
              <a:latin typeface="Chalkduster" charset="0"/>
            </a:endParaRPr>
          </a:p>
          <a:p>
            <a:pPr algn="ctr">
              <a:spcAft>
                <a:spcPts val="1200"/>
              </a:spcAft>
              <a:defRPr/>
            </a:pPr>
            <a:endParaRPr lang="en-US" b="1" dirty="0">
              <a:solidFill>
                <a:prstClr val="white"/>
              </a:solidFill>
              <a:latin typeface="Chalkduster" charset="0"/>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94406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10234</TotalTime>
  <Words>3379</Words>
  <Application>Microsoft Office PowerPoint</Application>
  <PresentationFormat>On-screen Show (4:3)</PresentationFormat>
  <Paragraphs>731</Paragraphs>
  <Slides>50</Slides>
  <Notes>35</Notes>
  <HiddenSlides>0</HiddenSlides>
  <MMClips>0</MMClips>
  <ScaleCrop>false</ScaleCrop>
  <HeadingPairs>
    <vt:vector size="4" baseType="variant">
      <vt:variant>
        <vt:lpstr>Theme</vt:lpstr>
      </vt:variant>
      <vt:variant>
        <vt:i4>8</vt:i4>
      </vt:variant>
      <vt:variant>
        <vt:lpstr>Slide Titles</vt:lpstr>
      </vt:variant>
      <vt:variant>
        <vt:i4>50</vt:i4>
      </vt:variant>
    </vt:vector>
  </HeadingPairs>
  <TitlesOfParts>
    <vt:vector size="58" baseType="lpstr">
      <vt:lpstr>1_Louisiana Believes</vt:lpstr>
      <vt:lpstr>Section</vt:lpstr>
      <vt:lpstr>Louisiana Believes</vt:lpstr>
      <vt:lpstr>2_Louisiana Believes</vt:lpstr>
      <vt:lpstr>3_Louisiana Believes</vt:lpstr>
      <vt:lpstr>4_Louisiana Believes</vt:lpstr>
      <vt:lpstr>5_Louisiana Believes</vt:lpstr>
      <vt:lpstr>6_Louisiana Believes</vt:lpstr>
      <vt:lpstr>PowerPoint Presentation</vt:lpstr>
      <vt:lpstr>Welcome</vt:lpstr>
      <vt:lpstr>14-15 Scope and Sequence</vt:lpstr>
      <vt:lpstr>14-15 Scope and Sequence</vt:lpstr>
      <vt:lpstr>Agenda</vt:lpstr>
      <vt:lpstr>PowerPoint Presentation</vt:lpstr>
      <vt:lpstr>PowerPoint Presentation</vt:lpstr>
      <vt:lpstr>Agenda</vt:lpstr>
      <vt:lpstr>PowerPoint Presentation</vt:lpstr>
      <vt:lpstr>Agenda</vt:lpstr>
      <vt:lpstr>PowerPoint Presentation</vt:lpstr>
      <vt:lpstr>Assessment</vt:lpstr>
      <vt:lpstr>Assessment</vt:lpstr>
      <vt:lpstr>Assessment</vt:lpstr>
      <vt:lpstr>Assessment</vt:lpstr>
      <vt:lpstr>PowerPoint Presentation</vt:lpstr>
      <vt:lpstr>Assessment</vt:lpstr>
      <vt:lpstr>Assessment</vt:lpstr>
      <vt:lpstr>Assessment</vt:lpstr>
      <vt:lpstr>Assessment</vt:lpstr>
      <vt:lpstr>Assessment</vt:lpstr>
      <vt:lpstr>Agenda</vt:lpstr>
      <vt:lpstr>Assessment</vt:lpstr>
      <vt:lpstr>Assessment</vt:lpstr>
      <vt:lpstr>Agenda</vt:lpstr>
      <vt:lpstr>PowerPoint Presentation</vt:lpstr>
      <vt:lpstr>Agenda</vt:lpstr>
      <vt:lpstr>Assessment</vt:lpstr>
      <vt:lpstr>PowerPoint Presentation</vt:lpstr>
      <vt:lpstr>Assessment</vt:lpstr>
      <vt:lpstr>Assessment</vt:lpstr>
      <vt:lpstr>Assessment</vt:lpstr>
      <vt:lpstr>Agenda</vt:lpstr>
      <vt:lpstr>Accountability</vt:lpstr>
      <vt:lpstr>Agenda</vt:lpstr>
      <vt:lpstr>Accountability</vt:lpstr>
      <vt:lpstr>Accountability</vt:lpstr>
      <vt:lpstr>Accountability</vt:lpstr>
      <vt:lpstr>Accountability</vt:lpstr>
      <vt:lpstr>Accountability</vt:lpstr>
      <vt:lpstr>Accountability</vt:lpstr>
      <vt:lpstr>Accountability </vt:lpstr>
      <vt:lpstr>Agenda</vt:lpstr>
      <vt:lpstr>Accountability</vt:lpstr>
      <vt:lpstr>Accountability</vt:lpstr>
      <vt:lpstr>Agenda</vt:lpstr>
      <vt:lpstr>Technology</vt:lpstr>
      <vt:lpstr>Technology</vt:lpstr>
      <vt:lpstr>Technology</vt:lpstr>
      <vt:lpstr>PowerPoint Presentation</vt:lpstr>
    </vt:vector>
  </TitlesOfParts>
  <Company>Louisiana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Updated Compass Resources</dc:title>
  <dc:creator>mhorstma</dc:creator>
  <cp:lastModifiedBy>Margeaux Randolph</cp:lastModifiedBy>
  <cp:revision>488</cp:revision>
  <dcterms:created xsi:type="dcterms:W3CDTF">2013-06-05T18:33:16Z</dcterms:created>
  <dcterms:modified xsi:type="dcterms:W3CDTF">2014-05-14T19:00:06Z</dcterms:modified>
</cp:coreProperties>
</file>