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  <p:sldMasterId id="2147483661" r:id="rId2"/>
    <p:sldMasterId id="2147483663" r:id="rId3"/>
  </p:sldMasterIdLst>
  <p:notesMasterIdLst>
    <p:notesMasterId r:id="rId11"/>
  </p:notesMasterIdLst>
  <p:handoutMasterIdLst>
    <p:handoutMasterId r:id="rId12"/>
  </p:handoutMasterIdLst>
  <p:sldIdLst>
    <p:sldId id="327" r:id="rId4"/>
    <p:sldId id="737" r:id="rId5"/>
    <p:sldId id="738" r:id="rId6"/>
    <p:sldId id="770" r:id="rId7"/>
    <p:sldId id="351" r:id="rId8"/>
    <p:sldId id="744" r:id="rId9"/>
    <p:sldId id="69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ouisiana Department of Education" initials="LDoE" lastIdx="15" clrIdx="0"/>
  <p:cmAuthor id="1" name="deleteme2" initials="d" lastIdx="10" clrIdx="1"/>
  <p:cmAuthor id="2" name="Elizabeth Carney" initials="EC" lastIdx="114" clrIdx="2"/>
  <p:cmAuthor id="3" name="Jessica Baghian" initials="" lastIdx="89" clrIdx="3"/>
  <p:cmAuthor id="4" name="Kristina Bradford" initials="" lastIdx="65" clrIdx="4"/>
  <p:cmAuthor id="5" name="Rebecca Kockler" initials="RK" lastIdx="1" clrIdx="5"/>
  <p:cmAuthor id="6" name="Courtney Werpy" initials="CW" lastIdx="5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00FF"/>
    <a:srgbClr val="9E4C65"/>
    <a:srgbClr val="AF5D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55" autoAdjust="0"/>
    <p:restoredTop sz="90553" autoAdjust="0"/>
  </p:normalViewPr>
  <p:slideViewPr>
    <p:cSldViewPr>
      <p:cViewPr varScale="1">
        <p:scale>
          <a:sx n="96" d="100"/>
          <a:sy n="96" d="100"/>
        </p:scale>
        <p:origin x="-188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37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6DFC0B-0794-4AFD-BD8A-181E06725F27}" type="datetimeFigureOut">
              <a:rPr lang="en-US" smtClean="0"/>
              <a:t>7/28/15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D0207C-B002-435E-99D1-C3D69078E9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9246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1CA6CE-8A7F-4E37-A715-9178284F6F81}" type="datetimeFigureOut">
              <a:rPr lang="en-US" smtClean="0"/>
              <a:t>7/28/15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7D4113-607C-4C8C-A317-57A1D107AA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288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9827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7147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714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92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000" baseline="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791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3562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7D4113-607C-4C8C-A317-57A1D107AA5D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59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1066800"/>
          </a:xfrm>
          <a:prstGeom prst="rect">
            <a:avLst/>
          </a:prstGeom>
        </p:spPr>
        <p:txBody>
          <a:bodyPr anchor="ctr"/>
          <a:lstStyle>
            <a:lvl1pPr>
              <a:defRPr sz="3000">
                <a:solidFill>
                  <a:schemeClr val="bg1"/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42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teinem" pitchFamily="2" charset="0"/>
              </a:defRPr>
            </a:lvl1pPr>
          </a:lstStyle>
          <a:p>
            <a:fld id="{79BA4B8F-8B3F-4B52-9164-AF2CA95F6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53200"/>
            <a:ext cx="2895600" cy="342899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152400" y="1295400"/>
            <a:ext cx="8839200" cy="5105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091815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64693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080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theme" Target="../theme/theme3.xml"/><Relationship Id="rId3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halkboard-Box-Header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1270000"/>
          </a:xfrm>
          <a:prstGeom prst="rect">
            <a:avLst/>
          </a:prstGeom>
        </p:spPr>
      </p:pic>
      <p:pic>
        <p:nvPicPr>
          <p:cNvPr id="8" name="Picture 7" descr="Chalkboard-Box-Footer-Blue.pn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6477000"/>
            <a:ext cx="9144000" cy="419099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95400"/>
            <a:ext cx="88392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53200"/>
            <a:ext cx="2133600" cy="3428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teinem" pitchFamily="2" charset="0"/>
              </a:defRPr>
            </a:lvl1pPr>
          </a:lstStyle>
          <a:p>
            <a:fld id="{79BA4B8F-8B3F-4B52-9164-AF2CA95F68E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" y="6553200"/>
            <a:ext cx="2895600" cy="342899"/>
          </a:xfrm>
          <a:prstGeom prst="rect">
            <a:avLst/>
          </a:prstGeom>
          <a:noFill/>
        </p:spPr>
        <p:txBody>
          <a:bodyPr/>
          <a:lstStyle>
            <a:lvl1pPr>
              <a:defRPr sz="1800">
                <a:solidFill>
                  <a:schemeClr val="bg2">
                    <a:lumMod val="50000"/>
                  </a:schemeClr>
                </a:solidFill>
                <a:latin typeface="Chalkduster" pitchFamily="66" charset="0"/>
              </a:defRPr>
            </a:lvl1pPr>
          </a:lstStyle>
          <a:p>
            <a:r>
              <a:rPr lang="en-US" dirty="0" smtClean="0"/>
              <a:t>Louisiana Believes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57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188" indent="-230188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461963" indent="-231775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684213" indent="-22225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5045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743200"/>
            <a:ext cx="91440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32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uisianabelieves.com/docs/default-source/teacher-toolbox-resources/2015-2016-district-support-calendar.pdf?sfvrsn=2" TargetMode="External"/><Relationship Id="rId4" Type="http://schemas.openxmlformats.org/officeDocument/2006/relationships/hyperlink" Target="http://r20.rs6.net/tn.jsp?f=001cPOosdC5wK48PUgQm4nZxwUY1qBrQud7VNKkLfRGaz40FDGxHMo7P7OKQNLUe75ffjISNoT2E7haqwxXVA1tJ1MqS0jai3DH3n5wCA1faC3vrx78tHck2BNEVE6lx9OJOX8Zud-x3JqtqGnuzrD5XKTg-zqldB6Osmb1e_JXkzHz7GGgzSseOYrj5r9XF9LAZrZjkeQUoVk=&amp;c=v0jwoPNSxT-c3mYLgD0CjebuKicg92j3arCfl2IdPWiNRG2BA3m8Wg==&amp;ch=KVblxTvrG_YBBx0HX_kEIRLvP4QcgY9mbrNm69YmTBKeRs-acF11ow==" TargetMode="External"/><Relationship Id="rId5" Type="http://schemas.openxmlformats.org/officeDocument/2006/relationships/hyperlink" Target="https://louisianaschools.adobeconnect.com/dtc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ouisianaschools.adobeconnect.com/dtc/" TargetMode="External"/><Relationship Id="rId4" Type="http://schemas.openxmlformats.org/officeDocument/2006/relationships/hyperlink" Target="http://r20.rs6.net/tn.jsp?f=001cPOosdC5wK48PUgQm4nZxwUY1qBrQud7VNKkLfRGaz40FDGxHMo7P7OKQNLUe75ffjISNoT2E7haqwxXVA1tJ1MqS0jai3DH3n5wCA1faC3vrx78tHck2BNEVE6lx9OJOX8Zud-x3JqtqGnuzrD5XKTg-zqldB6Osmb1e_JXkzHz7GGgzSseOYrj5r9XF9LAZrZjkeQUoVk=&amp;c=v0jwoPNSxT-c3mYLgD0CjebuKicg92j3arCfl2IdPWiNRG2BA3m8Wg==&amp;ch=KVblxTvrG_YBBx0HX_kEIRLvP4QcgY9mbrNm69YmTBKeRs-acF11ow==" TargetMode="External"/><Relationship Id="rId5" Type="http://schemas.openxmlformats.org/officeDocument/2006/relationships/hyperlink" Target="http://www.louisianabelieves.com/resources/classroom-support-toolbox/district-support-toolbox" TargetMode="External"/><Relationship Id="rId6" Type="http://schemas.openxmlformats.org/officeDocument/2006/relationships/hyperlink" Target="http://www.louisianabelieves.com/resources/library/assessment" TargetMode="External"/><Relationship Id="rId7" Type="http://schemas.openxmlformats.org/officeDocument/2006/relationships/hyperlink" Target="http://www.louisianabelieves.com/resources/library/accountability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mailto:assessment@la.go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louisianabelieves.com/docs/default-source/assessment/2015-16-louisiana-assessment-calendar.pdf?sfvrsn=2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louisianabelieves.com/resources/library/assessmen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mailto:assessment@la.go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33400" y="3694584"/>
            <a:ext cx="807720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2500" b="1" spc="300" dirty="0" smtClean="0">
                <a:latin typeface="Calibri" panose="020F0502020204030204" pitchFamily="34" charset="0"/>
                <a:ea typeface="Steinem Unicode" pitchFamily="18" charset="2"/>
                <a:cs typeface="Steinem Unicode" pitchFamily="18" charset="2"/>
              </a:rPr>
              <a:t>2015-2016 </a:t>
            </a:r>
          </a:p>
          <a:p>
            <a:pPr algn="ctr"/>
            <a:r>
              <a:rPr lang="en-US" sz="2500" b="1" spc="300" dirty="0" smtClean="0">
                <a:latin typeface="Calibri" panose="020F0502020204030204" pitchFamily="34" charset="0"/>
                <a:ea typeface="Steinem Unicode" pitchFamily="18" charset="2"/>
                <a:cs typeface="Steinem Unicode" pitchFamily="18" charset="2"/>
              </a:rPr>
              <a:t>Assessment Plan and Communication</a:t>
            </a:r>
            <a:endParaRPr lang="en-US" sz="2500" b="1" spc="300" dirty="0">
              <a:latin typeface="Calibri" panose="020F0502020204030204" pitchFamily="34" charset="0"/>
              <a:ea typeface="Steinem Unicode" pitchFamily="18" charset="2"/>
              <a:cs typeface="Steinem Unicode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43673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2015-2016 Support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10"/>
          </p:nvPr>
        </p:nvSpPr>
        <p:spPr>
          <a:xfrm>
            <a:off x="228600" y="1219199"/>
            <a:ext cx="8763000" cy="3048001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1700" dirty="0">
                <a:latin typeface="Calibri" panose="020F0502020204030204" pitchFamily="34" charset="0"/>
              </a:rPr>
              <a:t>The </a:t>
            </a:r>
            <a:r>
              <a:rPr lang="en-US" sz="1700" dirty="0" smtClean="0">
                <a:latin typeface="Calibri" panose="020F0502020204030204" pitchFamily="34" charset="0"/>
              </a:rPr>
              <a:t>Department is </a:t>
            </a:r>
            <a:r>
              <a:rPr lang="en-US" sz="1700" dirty="0">
                <a:latin typeface="Calibri" panose="020F0502020204030204" pitchFamily="34" charset="0"/>
              </a:rPr>
              <a:t>committed to providing educators at each level of the education system– district leaders, school leaders and Teacher Leaders– with the </a:t>
            </a:r>
            <a:r>
              <a:rPr lang="en-US" sz="1700" dirty="0" smtClean="0">
                <a:latin typeface="Calibri" panose="020F0502020204030204" pitchFamily="34" charset="0"/>
              </a:rPr>
              <a:t>support </a:t>
            </a:r>
            <a:r>
              <a:rPr lang="en-US" sz="1700" dirty="0">
                <a:latin typeface="Calibri" panose="020F0502020204030204" pitchFamily="34" charset="0"/>
              </a:rPr>
              <a:t>and resources they need to continue raising the bar for students in Louisiana. </a:t>
            </a:r>
            <a:endParaRPr lang="en-US" sz="1700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200"/>
              </a:spcBef>
              <a:buNone/>
            </a:pPr>
            <a:endParaRPr lang="en-US" sz="1000" dirty="0">
              <a:latin typeface="Calibri" panose="020F0502020204030204" pitchFamily="34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700" dirty="0" smtClean="0">
                <a:latin typeface="Calibri" panose="020F0502020204030204" pitchFamily="34" charset="0"/>
              </a:rPr>
              <a:t>To </a:t>
            </a:r>
            <a:r>
              <a:rPr lang="en-US" sz="1700" dirty="0">
                <a:latin typeface="Calibri" panose="020F0502020204030204" pitchFamily="34" charset="0"/>
              </a:rPr>
              <a:t>this end, the Department will offer a combination of in-person trainings, virtual support, high-quality </a:t>
            </a:r>
            <a:r>
              <a:rPr lang="en-US" sz="1700" dirty="0" smtClean="0">
                <a:latin typeface="Calibri" panose="020F0502020204030204" pitchFamily="34" charset="0"/>
              </a:rPr>
              <a:t>tools, </a:t>
            </a:r>
            <a:r>
              <a:rPr lang="en-US" sz="1700" dirty="0">
                <a:latin typeface="Calibri" panose="020F0502020204030204" pitchFamily="34" charset="0"/>
              </a:rPr>
              <a:t>and ongoing communication throughout the </a:t>
            </a:r>
            <a:r>
              <a:rPr lang="en-US" sz="1700" dirty="0" smtClean="0">
                <a:latin typeface="Calibri" panose="020F0502020204030204" pitchFamily="34" charset="0"/>
              </a:rPr>
              <a:t>2015-2016 </a:t>
            </a:r>
            <a:r>
              <a:rPr lang="en-US" sz="1700" dirty="0">
                <a:latin typeface="Calibri" panose="020F0502020204030204" pitchFamily="34" charset="0"/>
              </a:rPr>
              <a:t>school </a:t>
            </a:r>
            <a:r>
              <a:rPr lang="en-US" sz="1700" dirty="0" smtClean="0">
                <a:latin typeface="Calibri" panose="020F0502020204030204" pitchFamily="34" charset="0"/>
              </a:rPr>
              <a:t>year</a:t>
            </a:r>
            <a:r>
              <a:rPr lang="en-US" sz="1700" dirty="0">
                <a:latin typeface="Calibri" panose="020F0502020204030204" pitchFamily="34" charset="0"/>
              </a:rPr>
              <a:t> </a:t>
            </a:r>
            <a:r>
              <a:rPr lang="en-US" sz="1700" dirty="0" smtClean="0">
                <a:latin typeface="Calibri" panose="020F0502020204030204" pitchFamily="34" charset="0"/>
              </a:rPr>
              <a:t>to support educators in accomplishing this goal. </a:t>
            </a:r>
          </a:p>
          <a:p>
            <a:pPr marL="0" indent="0">
              <a:spcBef>
                <a:spcPts val="200"/>
              </a:spcBef>
              <a:buNone/>
            </a:pPr>
            <a:endParaRPr lang="en-US" sz="1000" dirty="0" smtClean="0">
              <a:latin typeface="Calibri" panose="020F0502020204030204" pitchFamily="34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1700" dirty="0" smtClean="0">
                <a:latin typeface="Calibri" panose="020F0502020204030204" pitchFamily="34" charset="0"/>
              </a:rPr>
              <a:t>The </a:t>
            </a:r>
            <a:r>
              <a:rPr lang="en-US" sz="1700" dirty="0">
                <a:latin typeface="Calibri" panose="020F0502020204030204" pitchFamily="34" charset="0"/>
                <a:hlinkClick r:id="rId3"/>
              </a:rPr>
              <a:t>2015-2016 District Support Calendar</a:t>
            </a:r>
            <a:r>
              <a:rPr lang="en-US" sz="1700" dirty="0">
                <a:latin typeface="Calibri" panose="020F0502020204030204" pitchFamily="34" charset="0"/>
              </a:rPr>
              <a:t>, which will be updated monthly, illustrates the support structures for each level. </a:t>
            </a:r>
          </a:p>
          <a:p>
            <a:pPr marL="0" indent="0">
              <a:spcBef>
                <a:spcPts val="200"/>
              </a:spcBef>
              <a:buNone/>
            </a:pPr>
            <a:endParaRPr lang="en-US" sz="1700" dirty="0">
              <a:latin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7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256687"/>
              </p:ext>
            </p:extLst>
          </p:nvPr>
        </p:nvGraphicFramePr>
        <p:xfrm>
          <a:off x="228600" y="3886200"/>
          <a:ext cx="8686800" cy="17277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5000"/>
                <a:gridCol w="2209800"/>
                <a:gridCol w="2057400"/>
                <a:gridCol w="990600"/>
                <a:gridCol w="1524000"/>
              </a:tblGrid>
              <a:tr h="264695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Structure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Audience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Purpose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Format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Upcoming Dates</a:t>
                      </a:r>
                      <a:endParaRPr lang="en-US" sz="15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9624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hlinkClick r:id="rId4"/>
                        </a:rPr>
                        <a:t>District Planning Call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LEA </a:t>
                      </a: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Leaders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Symbol"/>
                        <a:buNone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Academic Planning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Webinar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Aug 5</a:t>
                      </a:r>
                    </a:p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Sept 2</a:t>
                      </a:r>
                      <a:endParaRPr lang="en-US" sz="1400" dirty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Assessment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hlinkClick r:id="rId5"/>
                        </a:rPr>
                        <a:t> and Accountability Call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District Test Coordinators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 and Accountability Contacts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Symbol"/>
                        <a:buNone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Logistical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 Planning</a:t>
                      </a:r>
                      <a:endParaRPr lang="en-US" sz="1400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Webinar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Aug 4</a:t>
                      </a:r>
                    </a:p>
                    <a:p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Sept</a:t>
                      </a:r>
                      <a:r>
                        <a:rPr lang="en-US" sz="1400" baseline="0" dirty="0" smtClean="0">
                          <a:latin typeface="Calibri" panose="020F0502020204030204" pitchFamily="34" charset="0"/>
                        </a:rPr>
                        <a:t> 1</a:t>
                      </a:r>
                      <a:endParaRPr lang="en-US" sz="1400" dirty="0" smtClean="0"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  <a:tr h="1772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Supervisor and Teacher Leader Collaborations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Symbol"/>
                        <a:buNone/>
                      </a:pPr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LEA Leaders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buFont typeface="Symbol"/>
                        <a:buNone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Provide support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at quarterly, regional events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  <a:latin typeface="Calibri" panose="020F0502020204030204" pitchFamily="34" charset="0"/>
                        </a:rPr>
                        <a:t>In</a:t>
                      </a:r>
                      <a:r>
                        <a:rPr lang="en-US" sz="1400" baseline="0" dirty="0" smtClean="0">
                          <a:effectLst/>
                          <a:latin typeface="Calibri" panose="020F0502020204030204" pitchFamily="34" charset="0"/>
                        </a:rPr>
                        <a:t>-person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Calibri" panose="020F0502020204030204" pitchFamily="34" charset="0"/>
                        </a:rPr>
                        <a:t>Sept 14, 15, 17, 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8194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2015-2016 Support Structure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962440"/>
              </p:ext>
            </p:extLst>
          </p:nvPr>
        </p:nvGraphicFramePr>
        <p:xfrm>
          <a:off x="152400" y="1447800"/>
          <a:ext cx="8839199" cy="2535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/>
                <a:gridCol w="2479304"/>
                <a:gridCol w="2791419"/>
                <a:gridCol w="2425476"/>
              </a:tblGrid>
              <a:tr h="264695"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Audience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Meetings/Events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Communication Streams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Key Resources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2117558">
                <a:tc>
                  <a:txBody>
                    <a:bodyPr/>
                    <a:lstStyle/>
                    <a:p>
                      <a:endParaRPr lang="en-US" sz="1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Scholarship Schools</a:t>
                      </a:r>
                      <a:endParaRPr lang="en-US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buFont typeface="Symbol"/>
                        <a:buChar char=""/>
                      </a:pPr>
                      <a:endParaRPr lang="en-US" sz="50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lvl="0" indent="-228600"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Quarterly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Supervisor Collaboration Events</a:t>
                      </a:r>
                    </a:p>
                    <a:p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lvl="0" indent="-228600">
                        <a:buFont typeface="Symbol"/>
                        <a:buChar char=""/>
                      </a:pPr>
                      <a:endParaRPr lang="en-US" sz="50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lvl="0" indent="-228600"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Weekly 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</a:rPr>
                        <a:t>district newsletter</a:t>
                      </a:r>
                    </a:p>
                    <a:p>
                      <a:pPr marL="228600" lvl="0" indent="-228600"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Weekly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scholarship school newsletter</a:t>
                      </a:r>
                    </a:p>
                    <a:p>
                      <a:pPr marL="228600" lvl="0" indent="-228600"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</a:rPr>
                        <a:t>Bi-monthly Early Childhood newsletter</a:t>
                      </a:r>
                    </a:p>
                    <a:p>
                      <a:pPr marL="228600" lvl="0" indent="-228600"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hlinkClick r:id="rId3"/>
                        </a:rPr>
                        <a:t>Monthly Assessment and Accountability call/webinar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lvl="0" indent="-228600">
                        <a:buFont typeface="Symbol"/>
                        <a:buChar char=""/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hlinkClick r:id="rId4"/>
                        </a:rPr>
                        <a:t>Monthly </a:t>
                      </a: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hlinkClick r:id="rId4"/>
                        </a:rPr>
                        <a:t>District Planning call/webinar </a:t>
                      </a:r>
                      <a:endParaRPr lang="en-US" sz="1600" dirty="0" smtClean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endParaRPr lang="en-US" sz="500" u="sng" dirty="0" smtClean="0">
                        <a:effectLst/>
                        <a:latin typeface="Calibri" panose="020F0502020204030204" pitchFamily="34" charset="0"/>
                        <a:hlinkClick r:id="rId5"/>
                      </a:endParaRPr>
                    </a:p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u="none" dirty="0" smtClean="0">
                          <a:effectLst/>
                          <a:latin typeface="Calibri" panose="020F0502020204030204" pitchFamily="34" charset="0"/>
                          <a:hlinkClick r:id="rId6"/>
                        </a:rPr>
                        <a:t>Assessment Library</a:t>
                      </a:r>
                      <a:endParaRPr lang="en-US" sz="1600" u="non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u="none" dirty="0" smtClean="0">
                          <a:effectLst/>
                          <a:latin typeface="Calibri" panose="020F0502020204030204" pitchFamily="34" charset="0"/>
                          <a:hlinkClick r:id="rId7"/>
                        </a:rPr>
                        <a:t>Accountability Library</a:t>
                      </a:r>
                      <a:endParaRPr lang="en-US" sz="1600" u="none" dirty="0" smtClean="0"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u="sng" dirty="0" smtClean="0">
                          <a:effectLst/>
                          <a:latin typeface="Calibri" panose="020F0502020204030204" pitchFamily="34" charset="0"/>
                          <a:hlinkClick r:id="rId5"/>
                        </a:rPr>
                        <a:t>District </a:t>
                      </a:r>
                      <a:r>
                        <a:rPr lang="en-US" sz="1600" u="sng" dirty="0">
                          <a:effectLst/>
                          <a:latin typeface="Calibri" panose="020F0502020204030204" pitchFamily="34" charset="0"/>
                          <a:hlinkClick r:id="rId5"/>
                        </a:rPr>
                        <a:t>+ School Support </a:t>
                      </a:r>
                      <a:r>
                        <a:rPr lang="en-US" sz="1600" u="sng" dirty="0" smtClean="0">
                          <a:effectLst/>
                          <a:latin typeface="Calibri" panose="020F0502020204030204" pitchFamily="34" charset="0"/>
                          <a:hlinkClick r:id="rId5"/>
                        </a:rPr>
                        <a:t>Toolbox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04800" y="5562600"/>
            <a:ext cx="797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*In order to receive any of the newsletters above, please email </a:t>
            </a:r>
            <a:r>
              <a:rPr lang="en-US" i="1" dirty="0" err="1" smtClean="0"/>
              <a:t>assessment@la.gov</a:t>
            </a:r>
            <a:r>
              <a:rPr lang="en-US" i="1" dirty="0" smtClean="0"/>
              <a:t>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677399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Communication and Support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52400" y="1270000"/>
            <a:ext cx="8839200" cy="36215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200"/>
              </a:spcBef>
            </a:pPr>
            <a:r>
              <a:rPr lang="en-US" b="1" dirty="0">
                <a:latin typeface="Calibri" panose="020F0502020204030204" pitchFamily="34" charset="0"/>
              </a:rPr>
              <a:t>M</a:t>
            </a:r>
            <a:r>
              <a:rPr lang="en-US" b="1" dirty="0" smtClean="0">
                <a:latin typeface="Calibri" panose="020F0502020204030204" pitchFamily="34" charset="0"/>
              </a:rPr>
              <a:t>ultiple </a:t>
            </a:r>
            <a:r>
              <a:rPr lang="en-US" b="1" dirty="0">
                <a:latin typeface="Calibri" panose="020F0502020204030204" pitchFamily="34" charset="0"/>
              </a:rPr>
              <a:t>avenues exist to </a:t>
            </a:r>
            <a:r>
              <a:rPr lang="en-US" b="1" dirty="0" smtClean="0">
                <a:latin typeface="Calibri" panose="020F0502020204030204" pitchFamily="34" charset="0"/>
              </a:rPr>
              <a:t>acquire information </a:t>
            </a:r>
            <a:r>
              <a:rPr lang="en-US" b="1" dirty="0">
                <a:latin typeface="Calibri" panose="020F0502020204030204" pitchFamily="34" charset="0"/>
              </a:rPr>
              <a:t>and/or </a:t>
            </a:r>
            <a:r>
              <a:rPr lang="en-US" b="1" dirty="0" smtClean="0">
                <a:latin typeface="Calibri" panose="020F0502020204030204" pitchFamily="34" charset="0"/>
              </a:rPr>
              <a:t>receive assistance regarding assessments and accountability.</a:t>
            </a:r>
            <a:endParaRPr lang="en-US" b="1" dirty="0">
              <a:latin typeface="Calibri" panose="020F0502020204030204" pitchFamily="34" charset="0"/>
            </a:endParaRPr>
          </a:p>
          <a:p>
            <a:pPr>
              <a:spcBef>
                <a:spcPts val="200"/>
              </a:spcBef>
            </a:pPr>
            <a:r>
              <a:rPr lang="en-US" dirty="0">
                <a:latin typeface="Calibri" panose="020F0502020204030204" pitchFamily="34" charset="0"/>
              </a:rPr>
              <a:t> </a:t>
            </a:r>
          </a:p>
          <a:p>
            <a:pPr>
              <a:spcBef>
                <a:spcPts val="200"/>
              </a:spcBef>
            </a:pPr>
            <a:r>
              <a:rPr lang="en-US" b="1" i="1" dirty="0">
                <a:latin typeface="Calibri" panose="020F0502020204030204" pitchFamily="34" charset="0"/>
              </a:rPr>
              <a:t>Assessment@</a:t>
            </a:r>
          </a:p>
          <a:p>
            <a:pPr marL="169863" lvl="1" indent="-169863">
              <a:spcBef>
                <a:spcPts val="200"/>
              </a:spcBef>
              <a:buFont typeface="Arial"/>
              <a:buChar char="•"/>
            </a:pPr>
            <a:r>
              <a:rPr lang="en-US" dirty="0">
                <a:latin typeface="Calibri" panose="020F0502020204030204" pitchFamily="34" charset="0"/>
              </a:rPr>
              <a:t>All stakeholders are encouraged to email questions and/or concerns to </a:t>
            </a:r>
            <a:r>
              <a:rPr lang="en-US" dirty="0">
                <a:latin typeface="Calibri" panose="020F0502020204030204" pitchFamily="34" charset="0"/>
                <a:hlinkClick r:id="rId3"/>
              </a:rPr>
              <a:t>assessment@la.gov</a:t>
            </a:r>
            <a:r>
              <a:rPr lang="en-US" dirty="0">
                <a:latin typeface="Calibri" panose="020F0502020204030204" pitchFamily="34" charset="0"/>
              </a:rPr>
              <a:t>.</a:t>
            </a:r>
          </a:p>
          <a:p>
            <a:pPr>
              <a:spcBef>
                <a:spcPts val="200"/>
              </a:spcBef>
            </a:pPr>
            <a:endParaRPr lang="en-US" b="1" i="1" dirty="0" smtClean="0">
              <a:latin typeface="Calibri" panose="020F0502020204030204" pitchFamily="34" charset="0"/>
            </a:endParaRPr>
          </a:p>
          <a:p>
            <a:pPr>
              <a:spcBef>
                <a:spcPts val="200"/>
              </a:spcBef>
            </a:pPr>
            <a:r>
              <a:rPr lang="en-US" b="1" i="1" dirty="0" smtClean="0">
                <a:latin typeface="Calibri" panose="020F0502020204030204" pitchFamily="34" charset="0"/>
              </a:rPr>
              <a:t>Assessment </a:t>
            </a:r>
            <a:r>
              <a:rPr lang="en-US" b="1" i="1" dirty="0">
                <a:latin typeface="Calibri" panose="020F0502020204030204" pitchFamily="34" charset="0"/>
              </a:rPr>
              <a:t>Hotline  </a:t>
            </a:r>
            <a:endParaRPr lang="en-US" b="1" i="1" dirty="0" smtClean="0">
              <a:latin typeface="Calibri" panose="020F0502020204030204" pitchFamily="34" charset="0"/>
            </a:endParaRPr>
          </a:p>
          <a:p>
            <a:pPr marL="0" lvl="2">
              <a:spcBef>
                <a:spcPts val="200"/>
              </a:spcBef>
            </a:pPr>
            <a:r>
              <a:rPr lang="en-US" b="1" dirty="0" smtClean="0">
                <a:latin typeface="Calibri" panose="020F0502020204030204" pitchFamily="34" charset="0"/>
              </a:rPr>
              <a:t>1-844-268-7320</a:t>
            </a:r>
            <a:endParaRPr lang="en-US" b="1" dirty="0">
              <a:latin typeface="Calibri" panose="020F0502020204030204" pitchFamily="34" charset="0"/>
            </a:endParaRPr>
          </a:p>
          <a:p>
            <a:pPr marL="169863" indent="-169863">
              <a:spcBef>
                <a:spcPts val="2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latin typeface="Calibri" panose="020F0502020204030204" pitchFamily="34" charset="0"/>
              </a:rPr>
              <a:t>District </a:t>
            </a:r>
            <a:r>
              <a:rPr lang="en-US" dirty="0">
                <a:latin typeface="Calibri" panose="020F0502020204030204" pitchFamily="34" charset="0"/>
              </a:rPr>
              <a:t>staff are encouraged to call the hotline </a:t>
            </a:r>
            <a:r>
              <a:rPr lang="en-US" dirty="0" smtClean="0">
                <a:latin typeface="Calibri" panose="020F0502020204030204" pitchFamily="34" charset="0"/>
              </a:rPr>
              <a:t>with questions </a:t>
            </a:r>
            <a:r>
              <a:rPr lang="en-US" dirty="0">
                <a:latin typeface="Calibri" panose="020F0502020204030204" pitchFamily="34" charset="0"/>
              </a:rPr>
              <a:t>that require immediate assistance.</a:t>
            </a:r>
            <a:r>
              <a:rPr lang="en-US" b="1" dirty="0">
                <a:latin typeface="Calibri" panose="020F0502020204030204" pitchFamily="34" charset="0"/>
              </a:rPr>
              <a:t> </a:t>
            </a:r>
            <a:endParaRPr lang="en-US" dirty="0" smtClean="0">
              <a:latin typeface="Calibri" panose="020F0502020204030204" pitchFamily="34" charset="0"/>
            </a:endParaRPr>
          </a:p>
          <a:p>
            <a:pPr>
              <a:spcBef>
                <a:spcPts val="200"/>
              </a:spcBef>
            </a:pP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570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2015-2016 Assessment Schedule Updates</a:t>
            </a: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The </a:t>
            </a:r>
            <a:r>
              <a:rPr lang="en-US" sz="1800" dirty="0" smtClean="0">
                <a:latin typeface="Calibri" panose="020F0502020204030204" pitchFamily="34" charset="0"/>
                <a:hlinkClick r:id="rId3"/>
              </a:rPr>
              <a:t>2015-2016 Assessment Calendar </a:t>
            </a:r>
            <a:r>
              <a:rPr lang="en-US" sz="1800" dirty="0" smtClean="0">
                <a:latin typeface="Calibri" panose="020F0502020204030204" pitchFamily="34" charset="0"/>
              </a:rPr>
              <a:t>has been updated to reflect the following:</a:t>
            </a:r>
          </a:p>
          <a:p>
            <a:pPr>
              <a:spcBef>
                <a:spcPts val="200"/>
              </a:spcBef>
            </a:pP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Jan 1</a:t>
            </a:r>
            <a:r>
              <a:rPr lang="en-US" sz="1800" dirty="0" smtClean="0">
                <a:latin typeface="Calibri" panose="020F0502020204030204" pitchFamily="34" charset="0"/>
              </a:rPr>
              <a:t>-May 13:  WorkKeys CBT administration window</a:t>
            </a:r>
          </a:p>
          <a:p>
            <a:pPr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March 2-16:  WorkKeys PBT administration window for accommodations test administration</a:t>
            </a:r>
          </a:p>
          <a:p>
            <a:pPr>
              <a:spcBef>
                <a:spcPts val="200"/>
              </a:spcBef>
            </a:pPr>
            <a:r>
              <a:rPr lang="en-US" sz="18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Feb 29-March 4:  </a:t>
            </a:r>
            <a:r>
              <a:rPr lang="en-US" sz="1800" dirty="0" smtClean="0">
                <a:latin typeface="Calibri" panose="020F0502020204030204" pitchFamily="34" charset="0"/>
              </a:rPr>
              <a:t>EXPLORE and PLAN PBT administration window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046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2015-2016 Month-by-Month Checklist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Louisiana Believes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The 2015-2016 Assessment and Accountability Month-by-Month Checklist:</a:t>
            </a:r>
          </a:p>
          <a:p>
            <a:pPr lvl="1"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Identifies key dates and deadlines for statewide assessment programs and accountability processes</a:t>
            </a:r>
          </a:p>
          <a:p>
            <a:pPr lvl="1"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Provides action steps to ensure readiness for administering statewide assessments</a:t>
            </a:r>
          </a:p>
          <a:p>
            <a:pPr lvl="1"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Recommends resources for district and school staff</a:t>
            </a:r>
          </a:p>
          <a:p>
            <a:pPr lvl="1">
              <a:spcBef>
                <a:spcPts val="200"/>
              </a:spcBef>
            </a:pPr>
            <a:endParaRPr lang="en-US" sz="1800" dirty="0">
              <a:latin typeface="Calibri" panose="020F0502020204030204" pitchFamily="34" charset="0"/>
            </a:endParaRPr>
          </a:p>
          <a:p>
            <a:pPr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The checklist is organized into the following headings:  </a:t>
            </a:r>
          </a:p>
          <a:p>
            <a:pPr marL="457200" lvl="1" indent="-228600"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Communication and Support</a:t>
            </a:r>
          </a:p>
          <a:p>
            <a:pPr marL="457200" lvl="1" indent="-228600"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Accessibility and Accommodations</a:t>
            </a:r>
          </a:p>
          <a:p>
            <a:pPr marL="457200" lvl="1" indent="-228600"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Assessment Preparation and Administration</a:t>
            </a:r>
          </a:p>
          <a:p>
            <a:pPr marL="457200" lvl="1" indent="-228600"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Accountability</a:t>
            </a:r>
          </a:p>
          <a:p>
            <a:pPr marL="457200" lvl="1" indent="-228600"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Reports  </a:t>
            </a:r>
          </a:p>
          <a:p>
            <a:pPr>
              <a:spcBef>
                <a:spcPts val="200"/>
              </a:spcBef>
            </a:pPr>
            <a:endParaRPr lang="en-US" sz="1800" dirty="0" smtClean="0">
              <a:latin typeface="Calibri" panose="020F0502020204030204" pitchFamily="34" charset="0"/>
            </a:endParaRPr>
          </a:p>
          <a:p>
            <a:pPr>
              <a:spcBef>
                <a:spcPts val="200"/>
              </a:spcBef>
            </a:pPr>
            <a:r>
              <a:rPr lang="en-US" sz="1800" dirty="0" smtClean="0">
                <a:latin typeface="Calibri" panose="020F0502020204030204" pitchFamily="34" charset="0"/>
              </a:rPr>
              <a:t>The Fall 2015 Month-by-Month Checklist</a:t>
            </a:r>
            <a:r>
              <a:rPr lang="en-US" sz="18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</a:rPr>
              <a:t>is available in the </a:t>
            </a:r>
            <a:r>
              <a:rPr lang="en-US" sz="1800" dirty="0" smtClean="0">
                <a:latin typeface="Calibri" panose="020F0502020204030204" pitchFamily="34" charset="0"/>
                <a:hlinkClick r:id="rId3"/>
              </a:rPr>
              <a:t>Assessment Library</a:t>
            </a:r>
            <a:r>
              <a:rPr lang="en-US" sz="1800" dirty="0" smtClean="0">
                <a:latin typeface="Calibri" panose="020F0502020204030204" pitchFamily="34" charset="0"/>
              </a:rPr>
              <a:t>.  The Spring 2016 Month-by-Month Checklist will be available in a late fall.</a:t>
            </a:r>
            <a:endParaRPr lang="en-US" sz="18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2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Next Steps</a:t>
            </a:r>
            <a:endParaRPr lang="en-US" sz="3200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EECE1">
                    <a:lumMod val="50000"/>
                  </a:srgbClr>
                </a:solidFill>
              </a:rPr>
              <a:t>Louisiana Believes</a:t>
            </a:r>
            <a:endParaRPr lang="en-US" dirty="0">
              <a:solidFill>
                <a:srgbClr val="EEECE1">
                  <a:lumMod val="50000"/>
                </a:srgbClr>
              </a:solidFill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sz="quarter" idx="10"/>
          </p:nvPr>
        </p:nvSpPr>
        <p:spPr>
          <a:xfrm>
            <a:off x="152400" y="5791200"/>
            <a:ext cx="8991600" cy="685800"/>
          </a:xfrm>
        </p:spPr>
        <p:txBody>
          <a:bodyPr>
            <a:normAutofit/>
          </a:bodyPr>
          <a:lstStyle/>
          <a:p>
            <a:pPr marL="0" lvl="2" indent="0">
              <a:spcBef>
                <a:spcPts val="200"/>
              </a:spcBef>
              <a:buNone/>
            </a:pPr>
            <a:r>
              <a:rPr lang="en-US" sz="1800" dirty="0" smtClean="0">
                <a:latin typeface="Calibri" panose="020F0502020204030204" pitchFamily="34" charset="0"/>
              </a:rPr>
              <a:t>For more information, contact </a:t>
            </a:r>
            <a:r>
              <a:rPr lang="en-US" sz="1800" dirty="0" smtClean="0">
                <a:latin typeface="Calibri" panose="020F0502020204030204" pitchFamily="34" charset="0"/>
                <a:hlinkClick r:id="rId3"/>
              </a:rPr>
              <a:t>assessment@la.gov</a:t>
            </a:r>
            <a:r>
              <a:rPr lang="en-US" sz="1800" dirty="0" smtClean="0">
                <a:latin typeface="Calibri" panose="020F0502020204030204" pitchFamily="34" charset="0"/>
              </a:rPr>
              <a:t> or </a:t>
            </a:r>
            <a:r>
              <a:rPr lang="en-US" sz="1800" b="1" dirty="0">
                <a:latin typeface="Calibri" panose="020F0502020204030204" pitchFamily="34" charset="0"/>
              </a:rPr>
              <a:t>1-844-268-</a:t>
            </a:r>
            <a:r>
              <a:rPr lang="en-US" sz="1800" b="1" dirty="0" smtClean="0">
                <a:latin typeface="Calibri" panose="020F0502020204030204" pitchFamily="34" charset="0"/>
              </a:rPr>
              <a:t>7320</a:t>
            </a:r>
            <a:r>
              <a:rPr lang="en-US" sz="1800" dirty="0" smtClean="0">
                <a:latin typeface="Calibri" panose="020F0502020204030204" pitchFamily="34" charset="0"/>
              </a:rPr>
              <a:t>.  </a:t>
            </a:r>
          </a:p>
          <a:p>
            <a:pPr marL="0" lvl="2" indent="0">
              <a:spcBef>
                <a:spcPts val="200"/>
              </a:spcBef>
              <a:buNone/>
            </a:pPr>
            <a:r>
              <a:rPr lang="en-US" sz="1800" b="1" dirty="0" smtClean="0">
                <a:latin typeface="Calibri" panose="020F0502020204030204" pitchFamily="34" charset="0"/>
              </a:rPr>
              <a:t>Next call:</a:t>
            </a:r>
            <a:r>
              <a:rPr lang="en-US" sz="1800" dirty="0">
                <a:latin typeface="Calibri" panose="020F0502020204030204" pitchFamily="34" charset="0"/>
              </a:rPr>
              <a:t> </a:t>
            </a:r>
            <a:r>
              <a:rPr lang="en-US" sz="1800" dirty="0" smtClean="0">
                <a:latin typeface="Calibri" panose="020F0502020204030204" pitchFamily="34" charset="0"/>
              </a:rPr>
              <a:t> August 4, 2015</a:t>
            </a:r>
            <a:endParaRPr lang="en-US" sz="1800" b="1" dirty="0" smtClean="0">
              <a:latin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2942602"/>
              </p:ext>
            </p:extLst>
          </p:nvPr>
        </p:nvGraphicFramePr>
        <p:xfrm>
          <a:off x="304800" y="1447800"/>
          <a:ext cx="8610600" cy="1295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24000"/>
                <a:gridCol w="70866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Key</a:t>
                      </a:r>
                      <a:r>
                        <a:rPr lang="en-US" sz="15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Dates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Action/Activity</a:t>
                      </a:r>
                      <a:endParaRPr lang="en-US" sz="150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311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July &amp; Aug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Communicate updates to school leaders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  <a:tr h="3311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July &amp; Aug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Communicate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district test coordinator and accountability contacts to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hlinkClick r:id="rId3"/>
                        </a:rPr>
                        <a:t>assessment@la.gov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  <a:alpha val="50000"/>
                      </a:schemeClr>
                    </a:solidFill>
                  </a:tcPr>
                </a:tc>
              </a:tr>
              <a:tr h="3130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Aug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&amp; Sept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Complete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 a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rPr>
                        <a:t>ccountability data certification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9BA4B8F-8B3F-4B52-9164-AF2CA95F68E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482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ouisiana Belie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65000"/>
            <a:lumOff val="35000"/>
          </a:schemeClr>
        </a:solidFill>
        <a:ln>
          <a:noFill/>
        </a:ln>
        <a:effectLst/>
      </a:spPr>
      <a:bodyPr vert="horz" wrap="square" lIns="45714" tIns="49315" rIns="45714" bIns="49315" rtlCol="0" anchor="ctr" anchorCtr="0">
        <a:noAutofit/>
      </a:bodyPr>
      <a:lstStyle>
        <a:defPPr algn="ctr">
          <a:lnSpc>
            <a:spcPct val="90000"/>
          </a:lnSpc>
          <a:spcBef>
            <a:spcPct val="0"/>
          </a:spcBef>
          <a:defRPr b="1" dirty="0" smtClean="0">
            <a:solidFill>
              <a:schemeClr val="bg1"/>
            </a:solidFill>
            <a:latin typeface="Calibri" pitchFamily="34" charset="0"/>
            <a:cs typeface="Calibri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8882</TotalTime>
  <Words>511</Words>
  <Application>Microsoft Macintosh PowerPoint</Application>
  <PresentationFormat>On-screen Show (4:3)</PresentationFormat>
  <Paragraphs>108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Louisiana Believes</vt:lpstr>
      <vt:lpstr>Blank</vt:lpstr>
      <vt:lpstr>Section</vt:lpstr>
      <vt:lpstr>PowerPoint Presentation</vt:lpstr>
      <vt:lpstr>2015-2016 Support</vt:lpstr>
      <vt:lpstr>2015-2016 Support Structure</vt:lpstr>
      <vt:lpstr>Communication and Support</vt:lpstr>
      <vt:lpstr>2015-2016 Assessment Schedule Updates</vt:lpstr>
      <vt:lpstr>2015-2016 Month-by-Month Checklist</vt:lpstr>
      <vt:lpstr>Next Steps</vt:lpstr>
    </vt:vector>
  </TitlesOfParts>
  <Company>LDOE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Team Training  Opening Session</dc:title>
  <dc:creator>Louisiana Department of Education</dc:creator>
  <cp:lastModifiedBy>Kristina Bradford</cp:lastModifiedBy>
  <cp:revision>556</cp:revision>
  <dcterms:created xsi:type="dcterms:W3CDTF">2012-07-26T15:41:14Z</dcterms:created>
  <dcterms:modified xsi:type="dcterms:W3CDTF">2015-07-28T16:23:23Z</dcterms:modified>
</cp:coreProperties>
</file>