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63" r:id="rId3"/>
  </p:sldMasterIdLst>
  <p:notesMasterIdLst>
    <p:notesMasterId r:id="rId21"/>
  </p:notesMasterIdLst>
  <p:handoutMasterIdLst>
    <p:handoutMasterId r:id="rId22"/>
  </p:handoutMasterIdLst>
  <p:sldIdLst>
    <p:sldId id="327" r:id="rId4"/>
    <p:sldId id="403" r:id="rId5"/>
    <p:sldId id="404" r:id="rId6"/>
    <p:sldId id="405" r:id="rId7"/>
    <p:sldId id="406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21" r:id="rId18"/>
    <p:sldId id="422" r:id="rId19"/>
    <p:sldId id="420" r:id="rId2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iana Department of Education" initials="LDoE" lastIdx="15" clrIdx="0"/>
  <p:cmAuthor id="1" name="deleteme2" initials="d" lastIdx="10" clrIdx="1"/>
  <p:cmAuthor id="2" name="Jessica Baghian" initials="JB" lastIdx="4" clrIdx="2"/>
  <p:cmAuthor id="3" name="Dana Maxie" initials="DM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5D8C"/>
    <a:srgbClr val="0000FF"/>
    <a:srgbClr val="9E4C6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8" autoAdjust="0"/>
    <p:restoredTop sz="99686" autoAdjust="0"/>
  </p:normalViewPr>
  <p:slideViewPr>
    <p:cSldViewPr>
      <p:cViewPr varScale="1">
        <p:scale>
          <a:sx n="44" d="100"/>
          <a:sy n="44" d="100"/>
        </p:scale>
        <p:origin x="-16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6DFC0B-0794-4AFD-BD8A-181E06725F27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D0207C-B002-435E-99D1-C3D69078E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2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1CA6CE-8A7F-4E37-A715-9178284F6F81}" type="datetimeFigureOut">
              <a:rPr lang="en-US" smtClean="0"/>
              <a:t>5/22/2014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7D4113-607C-4C8C-A317-57A1D107A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4113-607C-4C8C-A317-57A1D107AA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2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00369-0D9A-6A4C-970F-9E90981B36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1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00369-0D9A-6A4C-970F-9E90981B36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/>
          <a:lstStyle>
            <a:lvl1pPr>
              <a:defRPr sz="3000">
                <a:solidFill>
                  <a:schemeClr val="bg1"/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918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halkduster" panose="020B060402020202020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4038600" cy="4191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1"/>
            <a:ext cx="4038600" cy="4191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77AB08-E569-4976-A300-255F17B3C3F4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5496-5D66-449A-AFCA-2A1F6BC7D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1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0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lkboard-Box-Head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270000"/>
          </a:xfrm>
          <a:prstGeom prst="rect">
            <a:avLst/>
          </a:prstGeom>
        </p:spPr>
      </p:pic>
      <p:pic>
        <p:nvPicPr>
          <p:cNvPr id="8" name="Picture 7" descr="Chalkboard-Box-Footer-Blu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6477000"/>
            <a:ext cx="9144000" cy="4190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895600" cy="342899"/>
          </a:xfrm>
          <a:prstGeom prst="rect">
            <a:avLst/>
          </a:prstGeom>
          <a:noFill/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Chalkduster" pitchFamily="66" charset="0"/>
              </a:defRPr>
            </a:lvl1pPr>
          </a:lstStyle>
          <a:p>
            <a:r>
              <a:rPr lang="en-US" dirty="0" smtClean="0"/>
              <a:t>Louisiana Believes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5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3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dTech@la.gov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readines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ystemcheck.parcc.testnav.com" TargetMode="External"/><Relationship Id="rId4" Type="http://schemas.openxmlformats.org/officeDocument/2006/relationships/hyperlink" Target="http://www.louisianabelieves.com/data/footprint/surve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readiness.net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uisianabelieves.com/data/footprint/survey/default.aspx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len.childress@l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rol.mosley@l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isianabelieves.com/data/footprint/survey" TargetMode="External"/><Relationship Id="rId2" Type="http://schemas.openxmlformats.org/officeDocument/2006/relationships/hyperlink" Target="http://www.techreadiness.or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000" y="4032139"/>
            <a:ext cx="8077200" cy="13696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500" b="1" spc="300" dirty="0" smtClean="0">
                <a:latin typeface="Steinem" pitchFamily="2" charset="0"/>
                <a:ea typeface="Steinem Unicode" pitchFamily="18" charset="2"/>
                <a:cs typeface="Steinem Unicode" pitchFamily="18" charset="2"/>
              </a:rPr>
              <a:t>Technology Readiness</a:t>
            </a:r>
          </a:p>
          <a:p>
            <a:pPr algn="ctr"/>
            <a:r>
              <a:rPr lang="en-US" sz="2400" b="1" spc="300" dirty="0" smtClean="0">
                <a:latin typeface="Steinem" pitchFamily="2" charset="0"/>
                <a:ea typeface="Steinem Unicode" pitchFamily="18" charset="2"/>
                <a:cs typeface="Steinem Unicode" pitchFamily="18" charset="2"/>
              </a:rPr>
              <a:t>“Preparing for Online Testing”</a:t>
            </a:r>
          </a:p>
          <a:p>
            <a:pPr algn="ctr"/>
            <a:r>
              <a:rPr lang="en-US" sz="2400" b="1" spc="300" dirty="0" smtClean="0">
                <a:latin typeface="Steinem" pitchFamily="2" charset="0"/>
                <a:ea typeface="Steinem Unicode" pitchFamily="18" charset="2"/>
                <a:cs typeface="Steinem Unicode" pitchFamily="18" charset="2"/>
              </a:rPr>
              <a:t>May 22, 2014</a:t>
            </a:r>
          </a:p>
        </p:txBody>
      </p:sp>
    </p:spTree>
    <p:extLst>
      <p:ext uri="{BB962C8B-B14F-4D97-AF65-F5344CB8AC3E}">
        <p14:creationId xmlns:p14="http://schemas.microsoft.com/office/powerpoint/2010/main" val="26436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PARCC Minimum Device Specifications</a:t>
            </a:r>
            <a:br>
              <a:rPr lang="en-US" dirty="0" smtClean="0"/>
            </a:br>
            <a:r>
              <a:rPr lang="en-US" sz="2700" dirty="0" smtClean="0"/>
              <a:t>2014-15 School Year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1A8987"/>
                </a:solidFill>
              </a:rPr>
              <a:t>Desktop, Laptop, Netbook, &amp; Thin </a:t>
            </a:r>
            <a:r>
              <a:rPr lang="en-GB" b="1" dirty="0" smtClean="0">
                <a:solidFill>
                  <a:srgbClr val="1A8987"/>
                </a:solidFill>
              </a:rPr>
              <a:t>Client/VDI*</a:t>
            </a:r>
            <a:endParaRPr lang="en-GB" b="1" dirty="0">
              <a:solidFill>
                <a:srgbClr val="1A8987"/>
              </a:solidFill>
            </a:endParaRPr>
          </a:p>
          <a:p>
            <a:r>
              <a:rPr lang="en-GB" dirty="0"/>
              <a:t>Operating Systems: </a:t>
            </a:r>
          </a:p>
          <a:p>
            <a:pPr lvl="1"/>
            <a:r>
              <a:rPr lang="en-GB" dirty="0"/>
              <a:t>Windows </a:t>
            </a:r>
            <a:r>
              <a:rPr lang="en-GB" dirty="0" smtClean="0"/>
              <a:t>Vista</a:t>
            </a:r>
            <a:endParaRPr lang="en-GB" dirty="0"/>
          </a:p>
          <a:p>
            <a:pPr lvl="1"/>
            <a:r>
              <a:rPr lang="en-GB" dirty="0"/>
              <a:t>Mac OS Mac OS </a:t>
            </a:r>
            <a:r>
              <a:rPr lang="en-GB" dirty="0" smtClean="0"/>
              <a:t>10.6 </a:t>
            </a:r>
            <a:r>
              <a:rPr lang="en-GB" dirty="0"/>
              <a:t>or newer</a:t>
            </a:r>
          </a:p>
          <a:p>
            <a:pPr lvl="1"/>
            <a:r>
              <a:rPr lang="fr-FR" dirty="0"/>
              <a:t>Linux (</a:t>
            </a:r>
            <a:r>
              <a:rPr lang="fr-FR" dirty="0" err="1"/>
              <a:t>Ubuntu</a:t>
            </a:r>
            <a:r>
              <a:rPr lang="fr-FR" dirty="0"/>
              <a:t> 9-10, </a:t>
            </a:r>
            <a:r>
              <a:rPr lang="fr-FR" dirty="0" err="1"/>
              <a:t>Fedora</a:t>
            </a:r>
            <a:r>
              <a:rPr lang="fr-FR" dirty="0"/>
              <a:t> 6)</a:t>
            </a:r>
          </a:p>
          <a:p>
            <a:pPr lvl="1"/>
            <a:r>
              <a:rPr lang="it-IT" dirty="0"/>
              <a:t>Chrome OS </a:t>
            </a:r>
            <a:r>
              <a:rPr lang="it-IT" dirty="0" smtClean="0"/>
              <a:t>33</a:t>
            </a:r>
            <a:endParaRPr lang="it-IT" dirty="0"/>
          </a:p>
          <a:p>
            <a:r>
              <a:rPr lang="it-IT" dirty="0"/>
              <a:t>Memory:  512 MB of </a:t>
            </a:r>
            <a:r>
              <a:rPr lang="it-IT" dirty="0" smtClean="0"/>
              <a:t>RAM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1A8987"/>
                </a:solidFill>
              </a:rPr>
              <a:t>Tablets</a:t>
            </a:r>
          </a:p>
          <a:p>
            <a:r>
              <a:rPr lang="it-IT" dirty="0"/>
              <a:t>Operating Systems: </a:t>
            </a:r>
          </a:p>
          <a:p>
            <a:pPr lvl="1"/>
            <a:r>
              <a:rPr lang="it-IT" dirty="0"/>
              <a:t>Android 4.0, Apple iPad 2 running iOS6, Windows </a:t>
            </a:r>
            <a:r>
              <a:rPr lang="it-IT" dirty="0" smtClean="0"/>
              <a:t>8</a:t>
            </a:r>
            <a:endParaRPr lang="it-IT" dirty="0"/>
          </a:p>
          <a:p>
            <a:r>
              <a:rPr lang="it-IT" dirty="0"/>
              <a:t>Memory:  1 GB of RAM or </a:t>
            </a:r>
            <a:r>
              <a:rPr lang="it-IT" dirty="0" smtClean="0"/>
              <a:t>greater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1800" i="1" dirty="0" smtClean="0"/>
              <a:t>*Only certain VDI solutions have passed the VDI-qualified program.  Please work with your LDOE Tech. Readiness POC to determine if your system meets these requirements.</a:t>
            </a:r>
            <a:endParaRPr lang="it-IT" sz="1800" i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1A8987"/>
                </a:solidFill>
              </a:rPr>
              <a:t>ALL DEVICES</a:t>
            </a:r>
          </a:p>
          <a:p>
            <a:r>
              <a:rPr lang="it-IT" dirty="0"/>
              <a:t>Connectivity: Wired or wireless access to the Internet</a:t>
            </a:r>
          </a:p>
          <a:p>
            <a:r>
              <a:rPr lang="it-IT" dirty="0"/>
              <a:t>Screen Size:  9.5 inch screen size or larger  </a:t>
            </a:r>
          </a:p>
          <a:p>
            <a:r>
              <a:rPr lang="it-IT" dirty="0"/>
              <a:t>Screen Resolution:  1024 x 768 resolution or better</a:t>
            </a:r>
          </a:p>
          <a:p>
            <a:r>
              <a:rPr lang="it-IT" dirty="0"/>
              <a:t>Input Device </a:t>
            </a:r>
            <a:r>
              <a:rPr lang="it-IT" dirty="0" smtClean="0"/>
              <a:t>Requirements: </a:t>
            </a:r>
            <a:r>
              <a:rPr lang="it-IT" dirty="0"/>
              <a:t>Keyboard &amp; Mouse/Touchpad</a:t>
            </a:r>
          </a:p>
          <a:p>
            <a:r>
              <a:rPr lang="it-IT" dirty="0"/>
              <a:t>Headphone/Earphone and Microphone Requirements:</a:t>
            </a:r>
          </a:p>
          <a:p>
            <a:pPr lvl="1"/>
            <a:r>
              <a:rPr lang="it-IT" dirty="0"/>
              <a:t>Headphones/earphones and microphones are required for all students taking the English Language Arts/Literacy Speaking and Listening Assessment.</a:t>
            </a:r>
          </a:p>
          <a:p>
            <a:pPr lvl="1"/>
            <a:r>
              <a:rPr lang="it-IT" dirty="0"/>
              <a:t>Headphones/earphones are required for students using text to speech or other auditory accommodations.</a:t>
            </a:r>
          </a:p>
          <a:p>
            <a:pPr lvl="1"/>
            <a:r>
              <a:rPr lang="it-IT" dirty="0"/>
              <a:t>Microphones are required for students using speech to text accommodations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855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Recommended Device Specifications</a:t>
            </a:r>
            <a:br>
              <a:rPr lang="en-US" dirty="0" smtClean="0"/>
            </a:br>
            <a:r>
              <a:rPr lang="en-US" sz="2700" dirty="0" smtClean="0"/>
              <a:t>EOC and PARCC beginning Spring 2015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1A8987"/>
                </a:solidFill>
              </a:rPr>
              <a:t>Desktop, Laptop, Netbook, &amp; Thin </a:t>
            </a:r>
            <a:r>
              <a:rPr lang="en-GB" b="1" dirty="0" smtClean="0">
                <a:solidFill>
                  <a:srgbClr val="1A8987"/>
                </a:solidFill>
              </a:rPr>
              <a:t>Client/VDI*</a:t>
            </a:r>
            <a:endParaRPr lang="en-GB" b="1" dirty="0">
              <a:solidFill>
                <a:srgbClr val="1A8987"/>
              </a:solidFill>
            </a:endParaRPr>
          </a:p>
          <a:p>
            <a:r>
              <a:rPr lang="en-GB" sz="2200" dirty="0"/>
              <a:t>Operating Systems: </a:t>
            </a:r>
          </a:p>
          <a:p>
            <a:pPr marL="857250" lvl="1" indent="-457200"/>
            <a:r>
              <a:rPr lang="en-GB" dirty="0"/>
              <a:t>Windows 7 or newer </a:t>
            </a:r>
          </a:p>
          <a:p>
            <a:pPr marL="857250" lvl="1" indent="-457200"/>
            <a:r>
              <a:rPr lang="en-US" dirty="0"/>
              <a:t>Mac OS 10.7 or newer</a:t>
            </a:r>
          </a:p>
          <a:p>
            <a:pPr marL="857250" lvl="1" indent="-457200"/>
            <a:r>
              <a:rPr lang="en-US" dirty="0"/>
              <a:t>Linux (Ubuntu 11:10, Fedora 16 or newer)</a:t>
            </a:r>
          </a:p>
          <a:p>
            <a:pPr marL="857250" lvl="1" indent="-457200"/>
            <a:r>
              <a:rPr lang="en-US" dirty="0"/>
              <a:t>Chrome OS </a:t>
            </a:r>
            <a:r>
              <a:rPr lang="en-US" dirty="0" smtClean="0"/>
              <a:t>33 </a:t>
            </a:r>
            <a:r>
              <a:rPr lang="en-US" dirty="0"/>
              <a:t>or newer</a:t>
            </a:r>
          </a:p>
          <a:p>
            <a:r>
              <a:rPr lang="en-US" sz="2200" dirty="0"/>
              <a:t>Memory:  1 GB of RAM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               (</a:t>
            </a:r>
            <a:r>
              <a:rPr lang="en-US" sz="2200" dirty="0"/>
              <a:t>preferably 2 GB of RAM</a:t>
            </a:r>
            <a:r>
              <a:rPr lang="en-US" sz="2200" dirty="0" smtClean="0"/>
              <a:t>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1A8987"/>
                </a:solidFill>
              </a:rPr>
              <a:t>Tablets</a:t>
            </a:r>
          </a:p>
          <a:p>
            <a:r>
              <a:rPr lang="it-IT" dirty="0"/>
              <a:t>Operating Systems: </a:t>
            </a:r>
          </a:p>
          <a:p>
            <a:pPr lvl="1"/>
            <a:r>
              <a:rPr lang="it-IT" dirty="0"/>
              <a:t>Android 4.0, Apple iPad 2 running iOS6, Windows </a:t>
            </a:r>
            <a:r>
              <a:rPr lang="it-IT" dirty="0" smtClean="0"/>
              <a:t>8</a:t>
            </a:r>
          </a:p>
          <a:p>
            <a:pPr lvl="1"/>
            <a:r>
              <a:rPr lang="it-IT" dirty="0" smtClean="0"/>
              <a:t>Memory</a:t>
            </a:r>
            <a:r>
              <a:rPr lang="it-IT" dirty="0"/>
              <a:t>:  1 GB of RAM or </a:t>
            </a:r>
            <a:r>
              <a:rPr lang="it-IT" dirty="0" smtClean="0"/>
              <a:t>greater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1800" i="1" dirty="0" smtClean="0"/>
              <a:t>*Only certain VDI solutions have passed the VDI-qualified program.  Please work with your LDOE Tech. Readiness POC to determine if your system meets these requirements.</a:t>
            </a:r>
            <a:endParaRPr lang="it-IT" sz="1800" i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1A8987"/>
                </a:solidFill>
              </a:rPr>
              <a:t>ALL DEVICES</a:t>
            </a:r>
          </a:p>
          <a:p>
            <a:r>
              <a:rPr lang="it-IT" dirty="0"/>
              <a:t>Connectivity: Wired or wireless access to the Internet</a:t>
            </a:r>
          </a:p>
          <a:p>
            <a:r>
              <a:rPr lang="it-IT" dirty="0"/>
              <a:t>Screen Size:  9.5 inch screen size or larger  </a:t>
            </a:r>
          </a:p>
          <a:p>
            <a:r>
              <a:rPr lang="it-IT" dirty="0"/>
              <a:t>Screen Resolution:  1024 x 768 resolution or better</a:t>
            </a:r>
          </a:p>
          <a:p>
            <a:r>
              <a:rPr lang="it-IT" dirty="0"/>
              <a:t>Input Device </a:t>
            </a:r>
            <a:r>
              <a:rPr lang="it-IT" dirty="0" smtClean="0"/>
              <a:t>Requirements: </a:t>
            </a:r>
            <a:r>
              <a:rPr lang="it-IT" dirty="0"/>
              <a:t>Keyboard &amp; Mouse/Touchpad</a:t>
            </a:r>
          </a:p>
          <a:p>
            <a:r>
              <a:rPr lang="it-IT" dirty="0"/>
              <a:t>Headphone/Earphone and Microphone Requirements:</a:t>
            </a:r>
          </a:p>
          <a:p>
            <a:pPr lvl="1"/>
            <a:r>
              <a:rPr lang="it-IT" dirty="0"/>
              <a:t>Headphones/earphones and microphones are required for all students taking the English Language Arts/Literacy Speaking and Listening Assessment.</a:t>
            </a:r>
          </a:p>
          <a:p>
            <a:pPr lvl="1"/>
            <a:r>
              <a:rPr lang="it-IT" dirty="0"/>
              <a:t>Headphones/earphones are required for students using text to speech or other auditory accommodations.</a:t>
            </a:r>
          </a:p>
          <a:p>
            <a:pPr lvl="1"/>
            <a:r>
              <a:rPr lang="it-IT" dirty="0"/>
              <a:t>Microphones are required for students using speech to text accommodations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570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&amp; Network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396240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1A8987"/>
                </a:solidFill>
              </a:rPr>
              <a:t>Bandwidth Specifications</a:t>
            </a:r>
          </a:p>
          <a:p>
            <a:pPr lvl="1"/>
            <a:r>
              <a:rPr lang="en-US" dirty="0" smtClean="0"/>
              <a:t>With Caching:  minimum of 5 kb/student for testing*</a:t>
            </a:r>
          </a:p>
          <a:p>
            <a:pPr lvl="1"/>
            <a:r>
              <a:rPr lang="en-US" dirty="0" smtClean="0"/>
              <a:t>Without Caching:  minimum of 50 Kb/student for testing*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1A8987"/>
                </a:solidFill>
              </a:rPr>
              <a:t>For assistance and support on planning and determining your bandwidth and network needs:</a:t>
            </a:r>
          </a:p>
          <a:p>
            <a:pPr lvl="1"/>
            <a:r>
              <a:rPr lang="en-US" dirty="0" smtClean="0"/>
              <a:t>Contact our technology readiness support staff at </a:t>
            </a:r>
            <a:r>
              <a:rPr lang="en-US" dirty="0" smtClean="0">
                <a:hlinkClick r:id="rId2"/>
              </a:rPr>
              <a:t>EdTech@la.gov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marL="230188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100" dirty="0" smtClean="0"/>
              <a:t>*Note: These minimums assume ONLY testing will be taking place within a school’s network; if learning or administrative functions will be taking place at the same time as testing within your school or district IT network, additional capacity will be required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134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352800"/>
            <a:ext cx="73152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halkduster" panose="020B0604020202020204" charset="0"/>
              </a:rPr>
              <a:t>Tools And Resources</a:t>
            </a:r>
            <a:endParaRPr lang="en-US" sz="3200" dirty="0">
              <a:solidFill>
                <a:schemeClr val="bg1"/>
              </a:solidFill>
              <a:latin typeface="Chalkdus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7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Tools for Assessing</a:t>
            </a:r>
            <a:r>
              <a:rPr lang="en-US" dirty="0" smtClean="0"/>
              <a:t> and </a:t>
            </a:r>
            <a:r>
              <a:rPr lang="en-US" baseline="0" dirty="0" smtClean="0"/>
              <a:t>Ensuring</a:t>
            </a:r>
            <a:br>
              <a:rPr lang="en-US" baseline="0" dirty="0" smtClean="0"/>
            </a:br>
            <a:r>
              <a:rPr lang="en-US" baseline="0" dirty="0" smtClean="0"/>
              <a:t>Technology</a:t>
            </a:r>
            <a:r>
              <a:rPr lang="en-US" dirty="0" smtClean="0"/>
              <a:t> Readiness for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5181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rgbClr val="1A8987"/>
                </a:solidFill>
              </a:rPr>
              <a:t>Technology Readiness Tool </a:t>
            </a:r>
          </a:p>
          <a:p>
            <a:pPr lvl="1"/>
            <a:r>
              <a:rPr lang="en-US" sz="1600" dirty="0">
                <a:hlinkClick r:id="rId3"/>
              </a:rPr>
              <a:t>www.techreadiness.org</a:t>
            </a:r>
            <a:r>
              <a:rPr lang="en-US" sz="1600" dirty="0"/>
              <a:t> </a:t>
            </a:r>
            <a:endParaRPr lang="en-US" sz="1600" dirty="0" smtClean="0"/>
          </a:p>
          <a:p>
            <a:pPr lvl="1"/>
            <a:r>
              <a:rPr lang="en-US" sz="1600" dirty="0" smtClean="0"/>
              <a:t>Collects detailed data on devices as well as general information on network, and staffing</a:t>
            </a:r>
          </a:p>
          <a:p>
            <a:pPr lvl="1"/>
            <a:r>
              <a:rPr lang="en-US" sz="1600" dirty="0" smtClean="0"/>
              <a:t>Provides basic reports on readiness levels</a:t>
            </a:r>
          </a:p>
          <a:p>
            <a:pPr lvl="1"/>
            <a:r>
              <a:rPr lang="en-US" sz="1600" dirty="0" smtClean="0"/>
              <a:t>This data is used to create your Charter’s Technology Footprint and Readiness Status</a:t>
            </a:r>
          </a:p>
          <a:p>
            <a:pPr lvl="1"/>
            <a:endParaRPr lang="en-US" sz="1000" dirty="0" smtClean="0"/>
          </a:p>
          <a:p>
            <a:r>
              <a:rPr lang="en-US" sz="2400" b="1" dirty="0">
                <a:solidFill>
                  <a:srgbClr val="1A8987"/>
                </a:solidFill>
              </a:rPr>
              <a:t>Network &amp; Broadband Readiness Survey</a:t>
            </a:r>
          </a:p>
          <a:p>
            <a:pPr lvl="1"/>
            <a:r>
              <a:rPr lang="en-US" sz="1600" u="sng" dirty="0">
                <a:hlinkClick r:id="rId4"/>
              </a:rPr>
              <a:t>http://</a:t>
            </a:r>
            <a:r>
              <a:rPr lang="en-US" sz="1600" u="sng" dirty="0" smtClean="0">
                <a:hlinkClick r:id="rId4"/>
              </a:rPr>
              <a:t>www.louisianabelieves.com/data/footprint/survey</a:t>
            </a:r>
            <a:endParaRPr lang="en-US" sz="1600" u="sng" dirty="0" smtClean="0"/>
          </a:p>
          <a:p>
            <a:pPr lvl="1"/>
            <a:r>
              <a:rPr lang="en-US" sz="1600" dirty="0"/>
              <a:t>Collects </a:t>
            </a:r>
            <a:r>
              <a:rPr lang="en-US" sz="1600" dirty="0" smtClean="0"/>
              <a:t>detailed data on the school’s network </a:t>
            </a:r>
            <a:r>
              <a:rPr lang="en-US" sz="1600" dirty="0"/>
              <a:t>and </a:t>
            </a:r>
            <a:r>
              <a:rPr lang="en-US" sz="1600" dirty="0" smtClean="0"/>
              <a:t>broadband levels</a:t>
            </a:r>
            <a:endParaRPr lang="en-US" sz="1600" dirty="0"/>
          </a:p>
          <a:p>
            <a:pPr lvl="1"/>
            <a:r>
              <a:rPr lang="en-US" sz="1600" dirty="0"/>
              <a:t>Provides basic reports on readiness levels</a:t>
            </a:r>
          </a:p>
          <a:p>
            <a:pPr lvl="1"/>
            <a:r>
              <a:rPr lang="en-US" sz="1600" dirty="0"/>
              <a:t>This data is used to create </a:t>
            </a:r>
            <a:r>
              <a:rPr lang="en-US" sz="1600"/>
              <a:t>your </a:t>
            </a:r>
            <a:r>
              <a:rPr lang="en-US" sz="1600" smtClean="0"/>
              <a:t>school’s Technology </a:t>
            </a:r>
            <a:r>
              <a:rPr lang="en-US" sz="1600" dirty="0"/>
              <a:t>Footprint and Readiness </a:t>
            </a:r>
            <a:r>
              <a:rPr lang="en-US" sz="1600" dirty="0" smtClean="0"/>
              <a:t>Status</a:t>
            </a:r>
          </a:p>
          <a:p>
            <a:r>
              <a:rPr lang="en-US" sz="2400" b="1" dirty="0">
                <a:solidFill>
                  <a:srgbClr val="1A8987"/>
                </a:solidFill>
              </a:rPr>
              <a:t>System Check Tool </a:t>
            </a:r>
            <a:endParaRPr lang="en-US" sz="2400" b="1" dirty="0" smtClean="0">
              <a:solidFill>
                <a:srgbClr val="1A8987"/>
              </a:solidFill>
            </a:endParaRPr>
          </a:p>
          <a:p>
            <a:pPr lvl="1"/>
            <a:r>
              <a:rPr lang="en-US" sz="1600" dirty="0">
                <a:hlinkClick r:id="rId5"/>
              </a:rPr>
              <a:t>http://</a:t>
            </a:r>
            <a:r>
              <a:rPr lang="en-US" sz="1600" dirty="0" err="1">
                <a:hlinkClick r:id="rId5"/>
              </a:rPr>
              <a:t>systemcheck.parcc.testnav.com</a:t>
            </a:r>
            <a:endParaRPr lang="en-US" sz="1600" dirty="0"/>
          </a:p>
          <a:p>
            <a:pPr lvl="1"/>
            <a:r>
              <a:rPr lang="en-US" sz="1600" dirty="0"/>
              <a:t>validates that each testing workstation meets the minimum requirements needed to run </a:t>
            </a:r>
            <a:r>
              <a:rPr lang="en-US" sz="1600" dirty="0" err="1"/>
              <a:t>TestNav</a:t>
            </a:r>
            <a:r>
              <a:rPr lang="en-US" sz="1600" dirty="0"/>
              <a:t> (PARCC’s assessment application)</a:t>
            </a:r>
          </a:p>
          <a:p>
            <a:pPr lvl="1"/>
            <a:r>
              <a:rPr lang="en-US" sz="1600" dirty="0"/>
              <a:t>should be run from a testing machine on the same day of week/time of day as when you anticipate performing online </a:t>
            </a:r>
            <a:r>
              <a:rPr lang="en-US" sz="1600" dirty="0" smtClean="0"/>
              <a:t>testing</a:t>
            </a:r>
          </a:p>
          <a:p>
            <a:r>
              <a:rPr lang="en-US" sz="2400" b="1" dirty="0">
                <a:solidFill>
                  <a:srgbClr val="1A8987"/>
                </a:solidFill>
              </a:rPr>
              <a:t>System Load Testing</a:t>
            </a:r>
          </a:p>
          <a:p>
            <a:pPr lvl="1"/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systemcheck.parcc.testnav.com</a:t>
            </a:r>
            <a:endParaRPr lang="en-US" sz="1600" dirty="0" smtClean="0"/>
          </a:p>
          <a:p>
            <a:pPr lvl="1"/>
            <a:r>
              <a:rPr lang="en-US" sz="1600" dirty="0" smtClean="0"/>
              <a:t>Tests </a:t>
            </a:r>
            <a:r>
              <a:rPr lang="en-US" sz="1600" dirty="0"/>
              <a:t>Network </a:t>
            </a:r>
            <a:r>
              <a:rPr lang="en-US" sz="1600" dirty="0" smtClean="0"/>
              <a:t>Capacity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252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B5496-5D66-449A-AFCA-2A1F6BC7D5E5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TRT Access</a:t>
            </a:r>
          </a:p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www.techreadiness.net</a:t>
            </a:r>
            <a:endParaRPr lang="en-US" dirty="0" smtClean="0"/>
          </a:p>
          <a:p>
            <a:r>
              <a:rPr lang="en-US" dirty="0" smtClean="0"/>
              <a:t>Click on “Request Account”</a:t>
            </a:r>
          </a:p>
          <a:p>
            <a:r>
              <a:rPr lang="en-US" dirty="0" smtClean="0"/>
              <a:t>Complete form and click “Submit”</a:t>
            </a:r>
          </a:p>
          <a:p>
            <a:r>
              <a:rPr lang="en-US" dirty="0" smtClean="0"/>
              <a:t>Within 24 hours, you will receive an email with instructions on setting up your account.</a:t>
            </a:r>
          </a:p>
          <a:p>
            <a:r>
              <a:rPr lang="en-US" dirty="0" smtClean="0"/>
              <a:t>Follow the instructions in the email to set up your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67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CB5496-5D66-449A-AFCA-2A1F6BC7D5E5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Network and Broadband Survey</a:t>
            </a:r>
          </a:p>
          <a:p>
            <a:r>
              <a:rPr lang="en-US" dirty="0" smtClean="0"/>
              <a:t>You will receive an email in the next week with the access code for your school </a:t>
            </a:r>
            <a:r>
              <a:rPr lang="en-US" smtClean="0"/>
              <a:t>or district</a:t>
            </a:r>
            <a:endParaRPr lang="en-US" dirty="0" smtClean="0"/>
          </a:p>
          <a:p>
            <a:r>
              <a:rPr lang="en-US" dirty="0" smtClean="0"/>
              <a:t>Once you receive it, go to </a:t>
            </a:r>
            <a:r>
              <a:rPr lang="en-US" u="sng" dirty="0">
                <a:hlinkClick r:id="rId2"/>
              </a:rPr>
              <a:t>http://www.louisianabelieves.com/data/footprint/survey/</a:t>
            </a:r>
            <a:r>
              <a:rPr lang="en-US" u="sng" dirty="0" smtClean="0">
                <a:hlinkClick r:id="rId2"/>
              </a:rPr>
              <a:t>default.aspx</a:t>
            </a:r>
            <a:r>
              <a:rPr lang="en-US" dirty="0" smtClean="0"/>
              <a:t> to access the survey.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7324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396240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B004D"/>
                </a:solidFill>
              </a:rPr>
              <a:t>Main E-Mail:  EdTech@la.gov</a:t>
            </a:r>
          </a:p>
          <a:p>
            <a:endParaRPr lang="en-US" sz="17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1A8987"/>
                </a:solidFill>
              </a:rPr>
              <a:t>TRT and Technology Footprint Contacts</a:t>
            </a:r>
          </a:p>
          <a:p>
            <a:pPr lvl="1"/>
            <a:r>
              <a:rPr lang="en-US" sz="1800" dirty="0" smtClean="0"/>
              <a:t>Carol Mosley (carol.mosley@la.gov)</a:t>
            </a:r>
          </a:p>
          <a:p>
            <a:pPr lvl="1"/>
            <a:r>
              <a:rPr lang="en-US" sz="1800" dirty="0" smtClean="0"/>
              <a:t>Caroline Porche (caroline.porche@la.gov)</a:t>
            </a:r>
          </a:p>
          <a:p>
            <a:pPr lvl="1"/>
            <a:r>
              <a:rPr lang="en-US" sz="1800" dirty="0" smtClean="0"/>
              <a:t>Allen Childress (</a:t>
            </a:r>
            <a:r>
              <a:rPr lang="en-US" sz="1800" dirty="0" smtClean="0">
                <a:hlinkClick r:id="rId3"/>
              </a:rPr>
              <a:t>allen.childress@la.gov</a:t>
            </a:r>
            <a:r>
              <a:rPr lang="en-US" sz="1800" dirty="0" smtClean="0"/>
              <a:t>)</a:t>
            </a:r>
          </a:p>
          <a:p>
            <a:pPr lvl="1"/>
            <a:endParaRPr lang="en-US" sz="1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1A8987"/>
                </a:solidFill>
              </a:rPr>
              <a:t>Network and Broadband Readiness &amp; Survey Contacts</a:t>
            </a:r>
            <a:endParaRPr lang="en-US" sz="2000" b="1" dirty="0">
              <a:solidFill>
                <a:srgbClr val="1A8987"/>
              </a:solidFill>
            </a:endParaRPr>
          </a:p>
          <a:p>
            <a:pPr lvl="1"/>
            <a:r>
              <a:rPr lang="en-US" sz="1800" dirty="0" smtClean="0"/>
              <a:t>Ross </a:t>
            </a:r>
            <a:r>
              <a:rPr lang="en-US" sz="1800" dirty="0" err="1" smtClean="0"/>
              <a:t>Poret</a:t>
            </a:r>
            <a:r>
              <a:rPr lang="en-US" sz="1800" dirty="0" smtClean="0"/>
              <a:t> (</a:t>
            </a:r>
            <a:r>
              <a:rPr lang="en-US" sz="1800" dirty="0" err="1" smtClean="0"/>
              <a:t>ross.poret@</a:t>
            </a:r>
            <a:r>
              <a:rPr lang="en-US" sz="1800" dirty="0" err="1"/>
              <a:t>la.gov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smtClean="0"/>
              <a:t>Mark Nichols (</a:t>
            </a:r>
            <a:r>
              <a:rPr lang="en-US" sz="1800" dirty="0" err="1" smtClean="0"/>
              <a:t>mark.nichols@</a:t>
            </a:r>
            <a:r>
              <a:rPr lang="en-US" sz="1800" dirty="0" err="1"/>
              <a:t>la.gov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smtClean="0"/>
              <a:t>Roy </a:t>
            </a:r>
            <a:r>
              <a:rPr lang="en-US" sz="1800" dirty="0" err="1" smtClean="0"/>
              <a:t>Gernon</a:t>
            </a:r>
            <a:r>
              <a:rPr lang="en-US" sz="1800" dirty="0" smtClean="0"/>
              <a:t> (</a:t>
            </a:r>
            <a:r>
              <a:rPr lang="en-US" sz="1800" dirty="0" err="1" smtClean="0"/>
              <a:t>roy.gernon@</a:t>
            </a:r>
            <a:r>
              <a:rPr lang="en-US" sz="1800" dirty="0" err="1"/>
              <a:t>la.gov</a:t>
            </a:r>
            <a:r>
              <a:rPr lang="en-US" sz="1800" dirty="0"/>
              <a:t>)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1A8987"/>
                </a:solidFill>
              </a:rPr>
              <a:t>EOC and EOY Technology Contacts</a:t>
            </a:r>
            <a:endParaRPr lang="en-US" sz="2000" b="1" dirty="0">
              <a:solidFill>
                <a:srgbClr val="1A8987"/>
              </a:solidFill>
            </a:endParaRPr>
          </a:p>
          <a:p>
            <a:pPr lvl="1"/>
            <a:r>
              <a:rPr lang="en-US" sz="1800" dirty="0"/>
              <a:t>Carol Mosley (</a:t>
            </a:r>
            <a:r>
              <a:rPr lang="en-US" sz="1800" dirty="0">
                <a:hlinkClick r:id="rId4"/>
              </a:rPr>
              <a:t>carol.mosley@la.gov</a:t>
            </a:r>
            <a:r>
              <a:rPr lang="en-US" sz="1800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4999"/>
            <a:ext cx="8229600" cy="3962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What Does Technology Readiness Mean?</a:t>
            </a:r>
          </a:p>
          <a:p>
            <a:r>
              <a:rPr lang="en-US" sz="2400" dirty="0" smtClean="0"/>
              <a:t>Technology Readiness Targets</a:t>
            </a:r>
          </a:p>
          <a:p>
            <a:r>
              <a:rPr lang="en-US" sz="2400" dirty="0" smtClean="0"/>
              <a:t>How to Assess Your Technology Readiness</a:t>
            </a:r>
          </a:p>
          <a:p>
            <a:r>
              <a:rPr lang="en-US" sz="2400" dirty="0" smtClean="0"/>
              <a:t>Timeline and Deadlines</a:t>
            </a:r>
          </a:p>
          <a:p>
            <a:r>
              <a:rPr lang="en-US" sz="2400" dirty="0" smtClean="0"/>
              <a:t>Technology Specifications</a:t>
            </a:r>
          </a:p>
          <a:p>
            <a:r>
              <a:rPr lang="en-US" sz="2400" dirty="0" smtClean="0"/>
              <a:t>Tools and Resources</a:t>
            </a:r>
          </a:p>
          <a:p>
            <a:r>
              <a:rPr lang="en-US" sz="2400" dirty="0" smtClean="0"/>
              <a:t>Next Steps</a:t>
            </a:r>
          </a:p>
          <a:p>
            <a:r>
              <a:rPr lang="en-US" sz="2400" dirty="0" smtClean="0"/>
              <a:t>Contacts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58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Technology Readiness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2286000"/>
            <a:ext cx="67818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1A8987"/>
                </a:solidFill>
              </a:rPr>
              <a:t>Assurance that each school site has the adequate number of devices, bandwidth and network resources, staff and training to support all online testing for grades 3 through 11.</a:t>
            </a:r>
            <a:endParaRPr lang="en-US" sz="2400" dirty="0">
              <a:solidFill>
                <a:srgbClr val="1A8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9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Readiness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191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1A8987"/>
                </a:solidFill>
              </a:rPr>
              <a:t>Device Target</a:t>
            </a:r>
          </a:p>
          <a:p>
            <a:pPr lvl="1"/>
            <a:r>
              <a:rPr lang="en-US" sz="1800" dirty="0" smtClean="0"/>
              <a:t>Each school should have a minimum of 7:1 student to computer ratio of devices available for testing</a:t>
            </a:r>
          </a:p>
          <a:p>
            <a:pPr lvl="1"/>
            <a:r>
              <a:rPr lang="en-US" sz="1800" dirty="0" smtClean="0"/>
              <a:t>Devices should be available for all-day use during each testing window</a:t>
            </a:r>
          </a:p>
          <a:p>
            <a:pPr lvl="1"/>
            <a:r>
              <a:rPr lang="en-US" sz="1800" dirty="0" smtClean="0"/>
              <a:t>Devices must meet the technical specifications for testing</a:t>
            </a:r>
          </a:p>
          <a:p>
            <a:r>
              <a:rPr lang="en-US" sz="2000" b="1" dirty="0" smtClean="0">
                <a:solidFill>
                  <a:srgbClr val="1A8987"/>
                </a:solidFill>
              </a:rPr>
              <a:t>Bandwidth Target</a:t>
            </a:r>
          </a:p>
          <a:p>
            <a:pPr lvl="1"/>
            <a:r>
              <a:rPr lang="en-US" sz="1800" dirty="0" smtClean="0"/>
              <a:t>Schools need a minimum of 5 kbps/student with caching and 50 kbps/student without caching</a:t>
            </a:r>
          </a:p>
          <a:p>
            <a:r>
              <a:rPr lang="en-US" sz="2000" b="1" dirty="0" smtClean="0">
                <a:solidFill>
                  <a:srgbClr val="1A8987"/>
                </a:solidFill>
              </a:rPr>
              <a:t>Staffing</a:t>
            </a:r>
          </a:p>
          <a:p>
            <a:pPr lvl="1"/>
            <a:r>
              <a:rPr lang="en-US" sz="1800" dirty="0" smtClean="0"/>
              <a:t>Schools need adequate IT and Test Administration Staff</a:t>
            </a:r>
            <a:endParaRPr lang="en-US" sz="1800" dirty="0"/>
          </a:p>
          <a:p>
            <a:r>
              <a:rPr lang="en-US" sz="2000" b="1" dirty="0" smtClean="0">
                <a:solidFill>
                  <a:srgbClr val="1A8987"/>
                </a:solidFill>
              </a:rPr>
              <a:t>Training</a:t>
            </a:r>
            <a:endParaRPr lang="en-US" sz="2000" b="1" dirty="0">
              <a:solidFill>
                <a:srgbClr val="1A8987"/>
              </a:solidFill>
            </a:endParaRPr>
          </a:p>
          <a:p>
            <a:pPr lvl="1"/>
            <a:r>
              <a:rPr lang="en-US" sz="1800" dirty="0" smtClean="0"/>
              <a:t>IT and Test Administration staff need to be fully trained on how to support online testing</a:t>
            </a:r>
          </a:p>
        </p:txBody>
      </p:sp>
    </p:spTree>
    <p:extLst>
      <p:ext uri="{BB962C8B-B14F-4D97-AF65-F5344CB8AC3E}">
        <p14:creationId xmlns:p14="http://schemas.microsoft.com/office/powerpoint/2010/main" val="316402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Assess Your </a:t>
            </a:r>
            <a:br>
              <a:rPr lang="en-US" dirty="0" smtClean="0"/>
            </a:br>
            <a:r>
              <a:rPr lang="en-US" dirty="0" smtClean="0"/>
              <a:t>Technology Readiness?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1910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1A8987"/>
                </a:solidFill>
              </a:rPr>
              <a:t>The Technology Footprint and Technology Report Card</a:t>
            </a:r>
          </a:p>
          <a:p>
            <a:pPr lvl="1"/>
            <a:r>
              <a:rPr lang="en-US" sz="1800" dirty="0" smtClean="0"/>
              <a:t>Released Every Winter and Summer</a:t>
            </a:r>
          </a:p>
          <a:p>
            <a:pPr lvl="1"/>
            <a:r>
              <a:rPr lang="en-US" sz="1800" dirty="0" smtClean="0"/>
              <a:t>Provides an assessment of your school’s current status</a:t>
            </a:r>
          </a:p>
          <a:p>
            <a:pPr lvl="1"/>
            <a:r>
              <a:rPr lang="en-US" sz="1800" dirty="0" smtClean="0"/>
              <a:t>Provides recommendations on additional resources and equipment needed to meet technology targets</a:t>
            </a:r>
          </a:p>
          <a:p>
            <a:pPr lvl="1"/>
            <a:r>
              <a:rPr lang="en-US" sz="1800" dirty="0" smtClean="0"/>
              <a:t>Provides guidance and information for planning enhancements to achieve technology readiness goals</a:t>
            </a:r>
          </a:p>
          <a:p>
            <a:pPr lvl="1"/>
            <a:r>
              <a:rPr lang="en-US" sz="1800" dirty="0" smtClean="0"/>
              <a:t>Tracks progress and steps to achieving each target</a:t>
            </a:r>
          </a:p>
          <a:p>
            <a:pPr lvl="1"/>
            <a:r>
              <a:rPr lang="en-US" sz="1800" dirty="0" smtClean="0"/>
              <a:t>Provides two levels of reports and targets:</a:t>
            </a:r>
          </a:p>
          <a:p>
            <a:pPr lvl="2"/>
            <a:r>
              <a:rPr lang="en-US" sz="1600" dirty="0" smtClean="0"/>
              <a:t>One for testing grades 3 through 11</a:t>
            </a:r>
          </a:p>
          <a:p>
            <a:pPr lvl="2"/>
            <a:r>
              <a:rPr lang="en-US" sz="1600" dirty="0" smtClean="0"/>
              <a:t>And a second for testing grades 5 through 8 only</a:t>
            </a:r>
          </a:p>
        </p:txBody>
      </p:sp>
    </p:spTree>
    <p:extLst>
      <p:ext uri="{BB962C8B-B14F-4D97-AF65-F5344CB8AC3E}">
        <p14:creationId xmlns:p14="http://schemas.microsoft.com/office/powerpoint/2010/main" val="122771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2014-15 Technology Readiness Timelines &amp;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41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1A8987"/>
                </a:solidFill>
              </a:rPr>
              <a:t>Survey &amp; Data Submissions</a:t>
            </a:r>
          </a:p>
          <a:p>
            <a:pPr lvl="1"/>
            <a:r>
              <a:rPr lang="en-US" b="1" dirty="0" smtClean="0">
                <a:solidFill>
                  <a:srgbClr val="0B004D"/>
                </a:solidFill>
              </a:rPr>
              <a:t>Technology </a:t>
            </a:r>
            <a:r>
              <a:rPr lang="en-US" b="1" dirty="0">
                <a:solidFill>
                  <a:srgbClr val="0B004D"/>
                </a:solidFill>
              </a:rPr>
              <a:t>Readiness Tool </a:t>
            </a:r>
          </a:p>
          <a:p>
            <a:pPr lvl="2"/>
            <a:r>
              <a:rPr lang="en-US" dirty="0" smtClean="0">
                <a:hlinkClick r:id="rId2"/>
              </a:rPr>
              <a:t>www.techreadiness.org</a:t>
            </a:r>
            <a:r>
              <a:rPr lang="en-US" dirty="0" smtClean="0"/>
              <a:t> </a:t>
            </a:r>
            <a:endParaRPr lang="en-US" sz="1600" dirty="0"/>
          </a:p>
          <a:p>
            <a:pPr lvl="1"/>
            <a:r>
              <a:rPr lang="en-US" b="1" dirty="0">
                <a:solidFill>
                  <a:srgbClr val="0B004D"/>
                </a:solidFill>
              </a:rPr>
              <a:t>Network &amp; Broadband Readiness Survey</a:t>
            </a:r>
          </a:p>
          <a:p>
            <a:pPr lvl="2"/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www.louisianabelieves.com/data/footprint/survey</a:t>
            </a:r>
            <a:endParaRPr lang="en-US" dirty="0"/>
          </a:p>
          <a:p>
            <a:pPr lvl="1"/>
            <a:endParaRPr lang="en-US" sz="1600" dirty="0"/>
          </a:p>
          <a:p>
            <a:r>
              <a:rPr lang="en-US" b="1" dirty="0" smtClean="0">
                <a:solidFill>
                  <a:srgbClr val="1A8987"/>
                </a:solidFill>
              </a:rPr>
              <a:t>2014 </a:t>
            </a:r>
            <a:r>
              <a:rPr lang="en-US" b="1" dirty="0">
                <a:solidFill>
                  <a:srgbClr val="1A8987"/>
                </a:solidFill>
              </a:rPr>
              <a:t>Technology Readiness Footprint </a:t>
            </a:r>
            <a:r>
              <a:rPr lang="en-US" b="1" dirty="0" smtClean="0">
                <a:solidFill>
                  <a:srgbClr val="1A8987"/>
                </a:solidFill>
              </a:rPr>
              <a:t>Releases</a:t>
            </a:r>
            <a:endParaRPr lang="en-US" b="1" dirty="0">
              <a:solidFill>
                <a:srgbClr val="1A8987"/>
              </a:solidFill>
            </a:endParaRPr>
          </a:p>
          <a:p>
            <a:pPr lvl="1"/>
            <a:r>
              <a:rPr lang="en-US" sz="2000" dirty="0" smtClean="0"/>
              <a:t>Pre</a:t>
            </a:r>
            <a:r>
              <a:rPr lang="en-US" sz="2000" dirty="0"/>
              <a:t>-release of Fall footprint data to LEAs &amp; Schools: </a:t>
            </a:r>
            <a:r>
              <a:rPr lang="en-US" sz="2000" dirty="0" smtClean="0"/>
              <a:t>Mid July 2014</a:t>
            </a:r>
            <a:endParaRPr lang="en-US" sz="2000" dirty="0"/>
          </a:p>
          <a:p>
            <a:pPr lvl="1"/>
            <a:r>
              <a:rPr lang="en-US" sz="2000" dirty="0"/>
              <a:t>Public Release of Fall footprint reports</a:t>
            </a:r>
            <a:r>
              <a:rPr lang="en-US" sz="2000" dirty="0" smtClean="0"/>
              <a:t>: Late July/Early August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2014-2015 Online Testing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04999"/>
            <a:ext cx="8229600" cy="4648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1A8987"/>
                </a:solidFill>
              </a:rPr>
              <a:t>PARCC Fall Stress Test</a:t>
            </a:r>
          </a:p>
          <a:p>
            <a:pPr lvl="1"/>
            <a:r>
              <a:rPr lang="en-US" sz="1800" dirty="0"/>
              <a:t>September 2014</a:t>
            </a:r>
          </a:p>
          <a:p>
            <a:r>
              <a:rPr lang="en-US" sz="2200" b="1" dirty="0" smtClean="0">
                <a:solidFill>
                  <a:srgbClr val="1A8987"/>
                </a:solidFill>
              </a:rPr>
              <a:t>Fall End-of-Course Assessments</a:t>
            </a:r>
          </a:p>
          <a:p>
            <a:pPr lvl="1"/>
            <a:r>
              <a:rPr lang="en-US" sz="1800" dirty="0" smtClean="0"/>
              <a:t>December 2 - 17, 2014</a:t>
            </a:r>
          </a:p>
          <a:p>
            <a:r>
              <a:rPr lang="en-US" sz="2200" b="1" dirty="0">
                <a:solidFill>
                  <a:srgbClr val="1A8987"/>
                </a:solidFill>
              </a:rPr>
              <a:t>PARCC PBA Testing</a:t>
            </a:r>
          </a:p>
          <a:p>
            <a:pPr lvl="1"/>
            <a:r>
              <a:rPr lang="en-US" sz="1800" dirty="0" smtClean="0"/>
              <a:t>March 2-27, 2015</a:t>
            </a:r>
          </a:p>
          <a:p>
            <a:r>
              <a:rPr lang="en-US" sz="2200" b="1" dirty="0" smtClean="0">
                <a:solidFill>
                  <a:srgbClr val="1A8987"/>
                </a:solidFill>
              </a:rPr>
              <a:t>LEAP </a:t>
            </a:r>
            <a:r>
              <a:rPr lang="en-US" sz="2200" b="1" dirty="0">
                <a:solidFill>
                  <a:srgbClr val="1A8987"/>
                </a:solidFill>
              </a:rPr>
              <a:t>&amp; </a:t>
            </a:r>
            <a:r>
              <a:rPr lang="en-US" sz="2200" b="1" dirty="0" err="1">
                <a:solidFill>
                  <a:srgbClr val="1A8987"/>
                </a:solidFill>
              </a:rPr>
              <a:t>iLEAP</a:t>
            </a:r>
            <a:r>
              <a:rPr lang="en-US" sz="2200" b="1" dirty="0">
                <a:solidFill>
                  <a:srgbClr val="1A8987"/>
                </a:solidFill>
              </a:rPr>
              <a:t> Testing</a:t>
            </a:r>
          </a:p>
          <a:p>
            <a:pPr lvl="1"/>
            <a:r>
              <a:rPr lang="en-US" sz="1800" dirty="0" smtClean="0"/>
              <a:t>April 14-17, 2015</a:t>
            </a:r>
          </a:p>
          <a:p>
            <a:r>
              <a:rPr lang="en-US" sz="2200" b="1" dirty="0">
                <a:solidFill>
                  <a:srgbClr val="1A8987"/>
                </a:solidFill>
              </a:rPr>
              <a:t>Spring End-of-course Testing</a:t>
            </a:r>
          </a:p>
          <a:p>
            <a:pPr lvl="1"/>
            <a:r>
              <a:rPr lang="en-US" sz="1800" dirty="0"/>
              <a:t>April 22-May 22, </a:t>
            </a:r>
            <a:r>
              <a:rPr lang="en-US" sz="1800" dirty="0" smtClean="0"/>
              <a:t>2015</a:t>
            </a:r>
          </a:p>
          <a:p>
            <a:r>
              <a:rPr lang="en-US" sz="2200" b="1" dirty="0">
                <a:solidFill>
                  <a:srgbClr val="1A8987"/>
                </a:solidFill>
              </a:rPr>
              <a:t>PARCC EOY Testing</a:t>
            </a:r>
          </a:p>
          <a:p>
            <a:pPr lvl="1"/>
            <a:r>
              <a:rPr lang="en-US" sz="1800" dirty="0"/>
              <a:t>April 27-May 22, </a:t>
            </a:r>
            <a:r>
              <a:rPr lang="en-US" sz="1800" dirty="0" smtClean="0"/>
              <a:t>2015</a:t>
            </a:r>
            <a:endParaRPr lang="en-US" sz="1800" dirty="0"/>
          </a:p>
          <a:p>
            <a:pPr marL="0" indent="0">
              <a:buNone/>
            </a:pPr>
            <a:endParaRPr lang="en-US" sz="2200" dirty="0" smtClean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840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2766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halkduster" panose="020B0604020202020204" charset="0"/>
              </a:rPr>
              <a:t>Technology Specifications</a:t>
            </a:r>
            <a:endParaRPr lang="en-US" sz="3200" dirty="0">
              <a:solidFill>
                <a:schemeClr val="bg1"/>
              </a:solidFill>
              <a:latin typeface="Chalkdus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04999"/>
            <a:ext cx="8229600" cy="327660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200" b="1" dirty="0" smtClean="0">
                <a:solidFill>
                  <a:srgbClr val="1A8987"/>
                </a:solidFill>
              </a:rPr>
              <a:t>Schools computers need to meet certain device specifications in order to support online testing</a:t>
            </a:r>
            <a:endParaRPr lang="en-US" sz="2200" b="1" dirty="0">
              <a:solidFill>
                <a:srgbClr val="1A8987"/>
              </a:solidFill>
            </a:endParaRPr>
          </a:p>
          <a:p>
            <a:endParaRPr lang="en-US" sz="1800" dirty="0" smtClean="0"/>
          </a:p>
          <a:p>
            <a:r>
              <a:rPr lang="en-US" sz="2200" b="1" dirty="0" smtClean="0">
                <a:solidFill>
                  <a:srgbClr val="1A8987"/>
                </a:solidFill>
              </a:rPr>
              <a:t>PARCC device specifications are available at:</a:t>
            </a:r>
          </a:p>
          <a:p>
            <a:pPr lvl="1"/>
            <a:r>
              <a:rPr lang="en-US" sz="1800" dirty="0" smtClean="0"/>
              <a:t>www.louisianabelieves.com/data/footprint</a:t>
            </a:r>
            <a:r>
              <a:rPr lang="en-US" sz="1800" dirty="0"/>
              <a:t>/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200" b="1" dirty="0" smtClean="0">
                <a:solidFill>
                  <a:srgbClr val="1A8987"/>
                </a:solidFill>
              </a:rPr>
              <a:t>EOC device specifications are available at:</a:t>
            </a:r>
          </a:p>
          <a:p>
            <a:pPr lvl="1"/>
            <a:r>
              <a:rPr lang="en-US" sz="1800" dirty="0" smtClean="0"/>
              <a:t>www.louisianaeoc.org</a:t>
            </a:r>
          </a:p>
          <a:p>
            <a:pPr lvl="1"/>
            <a:endParaRPr lang="en-US" sz="1800" dirty="0" smtClean="0"/>
          </a:p>
          <a:p>
            <a:r>
              <a:rPr lang="en-US" sz="2200" b="1" dirty="0" smtClean="0">
                <a:solidFill>
                  <a:srgbClr val="1A8987"/>
                </a:solidFill>
              </a:rPr>
              <a:t>For assistance or more information:</a:t>
            </a:r>
          </a:p>
          <a:p>
            <a:pPr lvl="1"/>
            <a:r>
              <a:rPr lang="en-US" sz="1800" dirty="0" smtClean="0"/>
              <a:t>Contact our technology readiness support staff at EdTech@la.gov </a:t>
            </a:r>
          </a:p>
        </p:txBody>
      </p:sp>
    </p:spTree>
    <p:extLst>
      <p:ext uri="{BB962C8B-B14F-4D97-AF65-F5344CB8AC3E}">
        <p14:creationId xmlns:p14="http://schemas.microsoft.com/office/powerpoint/2010/main" val="12959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4736</TotalTime>
  <Words>1079</Words>
  <Application>Microsoft Office PowerPoint</Application>
  <PresentationFormat>On-screen Show (4:3)</PresentationFormat>
  <Paragraphs>179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Chalkduster</vt:lpstr>
      <vt:lpstr>Steinem</vt:lpstr>
      <vt:lpstr>Steinem Unicode</vt:lpstr>
      <vt:lpstr>Calibri</vt:lpstr>
      <vt:lpstr>Louisiana Believes</vt:lpstr>
      <vt:lpstr>Blank</vt:lpstr>
      <vt:lpstr>Section</vt:lpstr>
      <vt:lpstr>PowerPoint Presentation</vt:lpstr>
      <vt:lpstr>Agenda</vt:lpstr>
      <vt:lpstr>What Does Technology Readiness Mean?</vt:lpstr>
      <vt:lpstr>Technology Readiness Targets</vt:lpstr>
      <vt:lpstr>How to Assess Your  Technology Readiness?</vt:lpstr>
      <vt:lpstr>2014-15 Technology Readiness Timelines &amp; Deadlines</vt:lpstr>
      <vt:lpstr>2014-2015 Online Testing Windows</vt:lpstr>
      <vt:lpstr>Technology Specifications</vt:lpstr>
      <vt:lpstr>Device Specifications</vt:lpstr>
      <vt:lpstr>PARCC Minimum Device Specifications 2014-15 School Year</vt:lpstr>
      <vt:lpstr>Recommended Device Specifications EOC and PARCC beginning Spring 2015</vt:lpstr>
      <vt:lpstr>Broadband &amp; Network Specifications</vt:lpstr>
      <vt:lpstr>Tools And Resources</vt:lpstr>
      <vt:lpstr>Tools for Assessing and Ensuring Technology Readiness for Assessments</vt:lpstr>
      <vt:lpstr>Next Steps</vt:lpstr>
      <vt:lpstr>Next Steps</vt:lpstr>
      <vt:lpstr>Contacts</vt:lpstr>
    </vt:vector>
  </TitlesOfParts>
  <Company>LDOE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Team Training  Opening Session</dc:title>
  <dc:creator>Louisiana Department of Education</dc:creator>
  <cp:lastModifiedBy>Diana Noble</cp:lastModifiedBy>
  <cp:revision>244</cp:revision>
  <cp:lastPrinted>2013-12-05T13:57:32Z</cp:lastPrinted>
  <dcterms:created xsi:type="dcterms:W3CDTF">2012-07-26T15:41:14Z</dcterms:created>
  <dcterms:modified xsi:type="dcterms:W3CDTF">2014-05-22T18:31:57Z</dcterms:modified>
</cp:coreProperties>
</file>