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CA174-2B2C-4B34-A139-3F0AA3CEEE3F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DE896-B43F-4B86-AF00-03881057B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2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Displayed</a:t>
            </a:r>
            <a:r>
              <a:rPr lang="en-US" baseline="0" dirty="0" smtClean="0"/>
              <a:t> are the required fields to add an Incident record in SER. </a:t>
            </a:r>
          </a:p>
          <a:p>
            <a:r>
              <a:rPr lang="en-US" baseline="0" dirty="0" smtClean="0"/>
              <a:t>Incident Adult  can be anyone involved in the seclusion or restraint. You can add as many adults as needed, and you must type in the role of all adults involved.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32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24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the information</a:t>
            </a:r>
            <a:r>
              <a:rPr lang="en-US" baseline="0" dirty="0" smtClean="0"/>
              <a:t> is entered and saved.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69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chemeClr val="bg1"/>
                </a:solidFill>
                <a:latin typeface="Chalkduster" panose="03050602040202020205" pitchFamily="66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8392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15163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lkboard-Box-Heade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70000"/>
          </a:xfrm>
          <a:prstGeom prst="rect">
            <a:avLst/>
          </a:prstGeom>
        </p:spPr>
      </p:pic>
      <p:pic>
        <p:nvPicPr>
          <p:cNvPr id="8" name="Picture 7" descr="Chalkboard-Box-Footer-Blu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77000"/>
            <a:ext cx="9144000" cy="41909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8392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461963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684213" indent="-2222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hley.Augustine@la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Augustine@la.gov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hley.Augustine@la.g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hley.Augustine@la.go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hley.Augustine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System Enhancements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+mn-lt"/>
              </a:rPr>
              <a:t>System Enhancements released in November:</a:t>
            </a:r>
          </a:p>
          <a:p>
            <a:r>
              <a:rPr lang="en-US" sz="2000" dirty="0" smtClean="0">
                <a:latin typeface="+mn-lt"/>
              </a:rPr>
              <a:t>Seclusion/Restraint</a:t>
            </a:r>
          </a:p>
          <a:p>
            <a:pPr lvl="1"/>
            <a:r>
              <a:rPr lang="en-US" sz="2000" dirty="0"/>
              <a:t>Per RS 17:416.21</a:t>
            </a:r>
            <a:r>
              <a:rPr lang="en-US" sz="2000" dirty="0" smtClean="0">
                <a:latin typeface="+mn-lt"/>
              </a:rPr>
              <a:t>, LEAs shall report </a:t>
            </a:r>
            <a:r>
              <a:rPr lang="en-US" sz="2000" dirty="0"/>
              <a:t>to LDOE </a:t>
            </a:r>
            <a:r>
              <a:rPr lang="en-US" sz="2000" dirty="0" smtClean="0">
                <a:latin typeface="+mn-lt"/>
              </a:rPr>
              <a:t>all instances when students with disabilities are placed in seclusion or physical restraint is used</a:t>
            </a:r>
          </a:p>
          <a:p>
            <a:pPr lvl="1"/>
            <a:r>
              <a:rPr lang="en-US" sz="2000" dirty="0" smtClean="0">
                <a:latin typeface="+mn-lt"/>
              </a:rPr>
              <a:t>LDOE shall maintain a database of all reported incidents of students with </a:t>
            </a:r>
            <a:r>
              <a:rPr lang="en-US" sz="2000" dirty="0">
                <a:latin typeface="+mn-lt"/>
              </a:rPr>
              <a:t>d</a:t>
            </a:r>
            <a:r>
              <a:rPr lang="en-US" sz="2000" dirty="0" smtClean="0">
                <a:latin typeface="+mn-lt"/>
              </a:rPr>
              <a:t>isabilities</a:t>
            </a:r>
            <a:endParaRPr lang="en-US" sz="2000" dirty="0" smtClean="0">
              <a:latin typeface="+mn-lt"/>
            </a:endParaRPr>
          </a:p>
          <a:p>
            <a:pPr lvl="1"/>
            <a:r>
              <a:rPr lang="en-US" sz="2000" dirty="0" smtClean="0">
                <a:latin typeface="+mn-lt"/>
              </a:rPr>
              <a:t>To comply with the law, this information </a:t>
            </a:r>
            <a:r>
              <a:rPr lang="en-US" sz="2000" dirty="0" smtClean="0">
                <a:latin typeface="+mn-lt"/>
              </a:rPr>
              <a:t>had been collected within the Discipline fields in SIS.</a:t>
            </a:r>
          </a:p>
          <a:p>
            <a:pPr lvl="1"/>
            <a:r>
              <a:rPr lang="en-US" sz="2000" dirty="0" smtClean="0">
                <a:latin typeface="+mn-lt"/>
              </a:rPr>
              <a:t>To assist you in following the requirements in Bulletin 1706, Section 543, the reporting of incidents will now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be </a:t>
            </a:r>
            <a:r>
              <a:rPr lang="en-US" sz="2000" smtClean="0">
                <a:latin typeface="+mn-lt"/>
              </a:rPr>
              <a:t>collected </a:t>
            </a:r>
            <a:r>
              <a:rPr lang="en-US" sz="2000" smtClean="0">
                <a:latin typeface="+mn-lt"/>
              </a:rPr>
              <a:t>through SER.</a:t>
            </a:r>
            <a:endParaRPr lang="en-US" sz="2000" dirty="0" smtClean="0">
              <a:latin typeface="+mn-lt"/>
            </a:endParaRPr>
          </a:p>
          <a:p>
            <a:pPr lvl="1"/>
            <a:endParaRPr lang="en-US" sz="2000" dirty="0">
              <a:latin typeface="+mn-lt"/>
            </a:endParaRPr>
          </a:p>
          <a:p>
            <a:pPr marL="230188" lvl="1" indent="0">
              <a:buNone/>
            </a:pPr>
            <a:r>
              <a:rPr lang="en-US" sz="2000" dirty="0" smtClean="0">
                <a:latin typeface="+mn-lt"/>
              </a:rPr>
              <a:t> </a:t>
            </a:r>
            <a:endParaRPr lang="en-US" sz="2000" dirty="0">
              <a:latin typeface="+mn-lt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752600" y="6172200"/>
            <a:ext cx="7239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For assistance, contact </a:t>
            </a:r>
            <a:r>
              <a:rPr lang="en-US" sz="2000" dirty="0" smtClean="0">
                <a:solidFill>
                  <a:prstClr val="black"/>
                </a:solidFill>
                <a:hlinkClick r:id="rId2"/>
              </a:rPr>
              <a:t>Ashley.Augustine@la.gov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6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Enhancements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1101" y="1447800"/>
            <a:ext cx="8681797" cy="4648200"/>
          </a:xfrm>
        </p:spPr>
      </p:pic>
      <p:sp>
        <p:nvSpPr>
          <p:cNvPr id="17" name="TextBox 16"/>
          <p:cNvSpPr txBox="1"/>
          <p:nvPr/>
        </p:nvSpPr>
        <p:spPr>
          <a:xfrm>
            <a:off x="304800" y="5493304"/>
            <a:ext cx="800100" cy="184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Left Arrow 17"/>
          <p:cNvSpPr/>
          <p:nvPr/>
        </p:nvSpPr>
        <p:spPr>
          <a:xfrm rot="19844237">
            <a:off x="625945" y="5084579"/>
            <a:ext cx="1600200" cy="484632"/>
          </a:xfrm>
          <a:prstGeom prst="leftArrow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45714" tIns="49315" rIns="45714" bIns="49315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prstClr val="white"/>
                </a:solidFill>
                <a:cs typeface="Calibri" pitchFamily="34" charset="0"/>
              </a:rPr>
              <a:t>New Link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752600" y="6172200"/>
            <a:ext cx="7239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For assistance, contact </a:t>
            </a:r>
            <a:r>
              <a:rPr lang="en-US" sz="2000" dirty="0" smtClean="0">
                <a:solidFill>
                  <a:prstClr val="black"/>
                </a:solidFill>
                <a:hlinkClick r:id="rId3"/>
              </a:rPr>
              <a:t>Ashley.Augustine@la.gov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System Enhancements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1447800"/>
            <a:ext cx="7696200" cy="4495800"/>
          </a:xfr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1752600" y="6172200"/>
            <a:ext cx="7239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For assistance, contact </a:t>
            </a:r>
            <a:r>
              <a:rPr lang="en-US" sz="2000" dirty="0" smtClean="0">
                <a:solidFill>
                  <a:prstClr val="black"/>
                </a:solidFill>
                <a:hlinkClick r:id="rId4"/>
              </a:rPr>
              <a:t>Ashley.Augustine@la.gov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4343401"/>
            <a:ext cx="280703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Incident Adult: Anyone involved in the seclusion or restraint. </a:t>
            </a:r>
            <a:r>
              <a:rPr lang="en-US" dirty="0" smtClean="0">
                <a:solidFill>
                  <a:prstClr val="black"/>
                </a:solidFill>
              </a:rPr>
              <a:t>Additional adults can be added.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3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System Enhancements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1371600"/>
            <a:ext cx="8153400" cy="4876800"/>
          </a:xfrm>
        </p:spPr>
      </p:pic>
      <p:sp>
        <p:nvSpPr>
          <p:cNvPr id="7" name="TextBox 6"/>
          <p:cNvSpPr txBox="1"/>
          <p:nvPr/>
        </p:nvSpPr>
        <p:spPr>
          <a:xfrm>
            <a:off x="1752600" y="3913702"/>
            <a:ext cx="491703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This information must be typed in. There are no drop down menus for these fields. 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752600" y="6172200"/>
            <a:ext cx="7239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For assistance, contact </a:t>
            </a:r>
            <a:r>
              <a:rPr lang="en-US" sz="2000" dirty="0" smtClean="0">
                <a:solidFill>
                  <a:prstClr val="black"/>
                </a:solidFill>
                <a:hlinkClick r:id="rId4"/>
              </a:rPr>
              <a:t>Ashley.Augustine@la.gov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1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System Enhancements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00" y="1447800"/>
            <a:ext cx="8077200" cy="4572000"/>
          </a:xfrm>
        </p:spPr>
      </p:pic>
      <p:sp>
        <p:nvSpPr>
          <p:cNvPr id="9" name="TextBox 8"/>
          <p:cNvSpPr txBox="1"/>
          <p:nvPr/>
        </p:nvSpPr>
        <p:spPr>
          <a:xfrm>
            <a:off x="5181600" y="2268325"/>
            <a:ext cx="3048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How information will display once entered and saved. 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752600" y="6172200"/>
            <a:ext cx="7239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61963" indent="-231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4213" indent="-2222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For assistance, contact </a:t>
            </a:r>
            <a:r>
              <a:rPr lang="en-US" sz="2000" dirty="0" smtClean="0">
                <a:solidFill>
                  <a:prstClr val="black"/>
                </a:solidFill>
                <a:hlinkClick r:id="rId4"/>
              </a:rPr>
              <a:t>Ashley.Augustine@la.gov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3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ouisiana Belie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noFill/>
        </a:ln>
        <a:effectLst/>
      </a:spPr>
      <a:bodyPr vert="horz" wrap="square" lIns="45714" tIns="49315" rIns="45714" bIns="49315" rtlCol="0" anchor="ctr" anchorCtr="0">
        <a:noAutofit/>
      </a:bodyPr>
      <a:lstStyle>
        <a:defPPr algn="ctr">
          <a:lnSpc>
            <a:spcPct val="90000"/>
          </a:lnSpc>
          <a:spcBef>
            <a:spcPct val="0"/>
          </a:spcBef>
          <a:defRPr b="1" dirty="0" smtClean="0">
            <a:solidFill>
              <a:schemeClr val="bg1"/>
            </a:solidFill>
            <a:latin typeface="Calibri" pitchFamily="34" charset="0"/>
            <a:cs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240</Words>
  <Application>Microsoft Office PowerPoint</Application>
  <PresentationFormat>On-screen Show (4:3)</PresentationFormat>
  <Paragraphs>38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1_Louisiana Believes</vt:lpstr>
      <vt:lpstr>System Enhancements</vt:lpstr>
      <vt:lpstr>System Enhancements</vt:lpstr>
      <vt:lpstr>System Enhancements </vt:lpstr>
      <vt:lpstr>System Enhancements</vt:lpstr>
      <vt:lpstr>System Enhancements </vt:lpstr>
    </vt:vector>
  </TitlesOfParts>
  <Company>LDOE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Enhancements</dc:title>
  <dc:creator>Ashley Augustine</dc:creator>
  <cp:lastModifiedBy>Nancy Hicks</cp:lastModifiedBy>
  <cp:revision>3</cp:revision>
  <dcterms:created xsi:type="dcterms:W3CDTF">2015-11-12T17:17:44Z</dcterms:created>
  <dcterms:modified xsi:type="dcterms:W3CDTF">2015-11-13T19:08:35Z</dcterms:modified>
</cp:coreProperties>
</file>