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Lst>
  <p:notesMasterIdLst>
    <p:notesMasterId r:id="rId41"/>
  </p:notesMasterIdLst>
  <p:handoutMasterIdLst>
    <p:handoutMasterId r:id="rId42"/>
  </p:handoutMasterIdLst>
  <p:sldIdLst>
    <p:sldId id="327" r:id="rId4"/>
    <p:sldId id="262" r:id="rId5"/>
    <p:sldId id="351" r:id="rId6"/>
    <p:sldId id="328" r:id="rId7"/>
    <p:sldId id="329" r:id="rId8"/>
    <p:sldId id="330" r:id="rId9"/>
    <p:sldId id="331" r:id="rId10"/>
    <p:sldId id="358" r:id="rId11"/>
    <p:sldId id="332" r:id="rId12"/>
    <p:sldId id="333" r:id="rId13"/>
    <p:sldId id="367" r:id="rId14"/>
    <p:sldId id="334" r:id="rId15"/>
    <p:sldId id="357" r:id="rId16"/>
    <p:sldId id="352" r:id="rId17"/>
    <p:sldId id="363" r:id="rId18"/>
    <p:sldId id="364" r:id="rId19"/>
    <p:sldId id="362" r:id="rId20"/>
    <p:sldId id="365" r:id="rId21"/>
    <p:sldId id="366" r:id="rId22"/>
    <p:sldId id="370" r:id="rId23"/>
    <p:sldId id="335" r:id="rId24"/>
    <p:sldId id="359" r:id="rId25"/>
    <p:sldId id="337" r:id="rId26"/>
    <p:sldId id="338" r:id="rId27"/>
    <p:sldId id="339" r:id="rId28"/>
    <p:sldId id="340" r:id="rId29"/>
    <p:sldId id="341" r:id="rId30"/>
    <p:sldId id="342" r:id="rId31"/>
    <p:sldId id="343" r:id="rId32"/>
    <p:sldId id="344" r:id="rId33"/>
    <p:sldId id="345" r:id="rId34"/>
    <p:sldId id="346" r:id="rId35"/>
    <p:sldId id="368" r:id="rId36"/>
    <p:sldId id="369" r:id="rId37"/>
    <p:sldId id="347" r:id="rId38"/>
    <p:sldId id="360" r:id="rId39"/>
    <p:sldId id="361" r:id="rId40"/>
  </p:sldIdLst>
  <p:sldSz cx="9144000" cy="6858000" type="screen4x3"/>
  <p:notesSz cx="6858000" cy="9296400"/>
  <p:embeddedFontLst>
    <p:embeddedFont>
      <p:font typeface="Steinem Unicode" panose="020B0604020202020204" charset="2"/>
      <p:regular r:id="rId43"/>
    </p:embeddedFont>
    <p:embeddedFont>
      <p:font typeface="Chalkduster" panose="020B0604020202020204" charset="0"/>
      <p:regular r:id="rId44"/>
    </p:embeddedFont>
    <p:embeddedFont>
      <p:font typeface="Calibri" panose="020F0502020204030204" pitchFamily="34" charset="0"/>
      <p:regular r:id="rId45"/>
      <p:bold r:id="rId46"/>
      <p:italic r:id="rId47"/>
      <p:boldItalic r:id="rId48"/>
    </p:embeddedFont>
    <p:embeddedFont>
      <p:font typeface="Steinem" panose="020B0604020202020204"/>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F"/>
    <a:srgbClr val="9E4C65"/>
    <a:srgbClr val="AF5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0" autoAdjust="0"/>
    <p:restoredTop sz="90676" autoAdjust="0"/>
  </p:normalViewPr>
  <p:slideViewPr>
    <p:cSldViewPr>
      <p:cViewPr>
        <p:scale>
          <a:sx n="100" d="100"/>
          <a:sy n="100" d="100"/>
        </p:scale>
        <p:origin x="-414" y="-174"/>
      </p:cViewPr>
      <p:guideLst>
        <p:guide orient="horz" pos="2160"/>
        <p:guide pos="2880"/>
      </p:guideLst>
    </p:cSldViewPr>
  </p:slideViewPr>
  <p:outlineViewPr>
    <p:cViewPr>
      <p:scale>
        <a:sx n="33" d="100"/>
        <a:sy n="33" d="100"/>
      </p:scale>
      <p:origin x="72" y="5424"/>
    </p:cViewPr>
  </p:outlineViewPr>
  <p:notesTextViewPr>
    <p:cViewPr>
      <p:scale>
        <a:sx n="1" d="1"/>
        <a:sy n="1" d="1"/>
      </p:scale>
      <p:origin x="0" y="0"/>
    </p:cViewPr>
  </p:notesTextViewPr>
  <p:sorterViewPr>
    <p:cViewPr>
      <p:scale>
        <a:sx n="170" d="100"/>
        <a:sy n="170" d="100"/>
      </p:scale>
      <p:origin x="0" y="14406"/>
    </p:cViewPr>
  </p:sorterViewPr>
  <p:notesViewPr>
    <p:cSldViewPr>
      <p:cViewPr varScale="1">
        <p:scale>
          <a:sx n="90" d="100"/>
          <a:sy n="90" d="100"/>
        </p:scale>
        <p:origin x="-3744"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127" tIns="46065" rIns="92127" bIns="46065"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2127" tIns="46065" rIns="92127" bIns="46065" rtlCol="0"/>
          <a:lstStyle>
            <a:lvl1pPr algn="r">
              <a:defRPr sz="1200"/>
            </a:lvl1pPr>
          </a:lstStyle>
          <a:p>
            <a:fld id="{386DFC0B-0794-4AFD-BD8A-181E06725F27}" type="datetimeFigureOut">
              <a:rPr lang="en-US" smtClean="0"/>
              <a:pPr/>
              <a:t>9/24/2015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127" tIns="46065" rIns="92127" bIns="460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127" tIns="46065" rIns="92127" bIns="46065" rtlCol="0" anchor="b"/>
          <a:lstStyle>
            <a:lvl1pPr algn="r">
              <a:defRPr sz="1200"/>
            </a:lvl1pPr>
          </a:lstStyle>
          <a:p>
            <a:fld id="{CCD0207C-B002-435E-99D1-C3D69078E972}" type="slidenum">
              <a:rPr lang="en-US" smtClean="0"/>
              <a:pPr/>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127" tIns="46065" rIns="92127" bIns="4606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127" tIns="46065" rIns="92127" bIns="46065" rtlCol="0"/>
          <a:lstStyle>
            <a:lvl1pPr algn="r">
              <a:defRPr sz="1200"/>
            </a:lvl1pPr>
          </a:lstStyle>
          <a:p>
            <a:fld id="{641CA6CE-8A7F-4E37-A715-9178284F6F81}" type="datetimeFigureOut">
              <a:rPr lang="en-US" smtClean="0"/>
              <a:pPr/>
              <a:t>9/24/2015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127" tIns="46065" rIns="92127" bIns="4606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127" tIns="46065" rIns="92127" bIns="460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127" tIns="46065" rIns="92127" bIns="460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127" tIns="46065" rIns="92127" bIns="46065" rtlCol="0" anchor="b"/>
          <a:lstStyle>
            <a:lvl1pPr algn="r">
              <a:defRPr sz="1200"/>
            </a:lvl1pPr>
          </a:lstStyle>
          <a:p>
            <a:fld id="{0A7D4113-607C-4C8C-A317-57A1D107AA5D}" type="slidenum">
              <a:rPr lang="en-US" smtClean="0"/>
              <a:pPr/>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a:t>
            </a:fld>
            <a:endParaRPr lang="en-US" dirty="0"/>
          </a:p>
        </p:txBody>
      </p:sp>
    </p:spTree>
    <p:extLst>
      <p:ext uri="{BB962C8B-B14F-4D97-AF65-F5344CB8AC3E}">
        <p14:creationId xmlns:p14="http://schemas.microsoft.com/office/powerpoint/2010/main" val="364369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14</a:t>
            </a:fld>
            <a:endParaRPr lang="en-US" dirty="0"/>
          </a:p>
        </p:txBody>
      </p:sp>
    </p:spTree>
    <p:extLst>
      <p:ext uri="{BB962C8B-B14F-4D97-AF65-F5344CB8AC3E}">
        <p14:creationId xmlns:p14="http://schemas.microsoft.com/office/powerpoint/2010/main" val="410206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27</a:t>
            </a:fld>
            <a:endParaRPr lang="en-US" dirty="0"/>
          </a:p>
        </p:txBody>
      </p:sp>
    </p:spTree>
    <p:extLst>
      <p:ext uri="{BB962C8B-B14F-4D97-AF65-F5344CB8AC3E}">
        <p14:creationId xmlns:p14="http://schemas.microsoft.com/office/powerpoint/2010/main" val="226636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28</a:t>
            </a:fld>
            <a:endParaRPr lang="en-US" dirty="0"/>
          </a:p>
        </p:txBody>
      </p:sp>
    </p:spTree>
    <p:extLst>
      <p:ext uri="{BB962C8B-B14F-4D97-AF65-F5344CB8AC3E}">
        <p14:creationId xmlns:p14="http://schemas.microsoft.com/office/powerpoint/2010/main" val="237391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
        <p:nvSpPr>
          <p:cNvPr id="3" name="Title 1"/>
          <p:cNvSpPr txBox="1">
            <a:spLocks/>
          </p:cNvSpPr>
          <p:nvPr userDrawn="1"/>
        </p:nvSpPr>
        <p:spPr>
          <a:xfrm>
            <a:off x="228600" y="2971800"/>
            <a:ext cx="8915400" cy="12954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Chalkduster" charset="0"/>
                <a:ea typeface="+mj-ea"/>
                <a:cs typeface="+mj-cs"/>
              </a:defRPr>
            </a:lvl1pPr>
          </a:lstStyle>
          <a:p>
            <a:pPr algn="l"/>
            <a:r>
              <a:rPr lang="en-US" sz="3200" dirty="0" smtClean="0">
                <a:solidFill>
                  <a:schemeClr val="bg1"/>
                </a:solidFill>
              </a:rPr>
              <a:t>Section Title</a:t>
            </a:r>
            <a:endParaRPr lang="en-US" sz="3100" dirty="0">
              <a:solidFill>
                <a:schemeClr val="bg1"/>
              </a:solidFill>
            </a:endParaRPr>
          </a:p>
        </p:txBody>
      </p:sp>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legis.la.gov/legis/ViewDocument.aspx?d=913483&amp;n=SB460%20Ac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louisianabelieves.com/schools/louisiana-scholarship-progra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Studentscholarships@la.gov" TargetMode="External"/><Relationship Id="rId2" Type="http://schemas.openxmlformats.org/officeDocument/2006/relationships/hyperlink" Target="mailto:Staudit@la.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louisianaschools.net/lde/uploads/18078.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lla.state.la.us/auditResources/bestPractice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7239000"/>
          </a:xfrm>
          <a:prstGeom prst="rect">
            <a:avLst/>
          </a:prstGeom>
        </p:spPr>
      </p:pic>
      <p:sp>
        <p:nvSpPr>
          <p:cNvPr id="4" name="Rectangle 3"/>
          <p:cNvSpPr/>
          <p:nvPr/>
        </p:nvSpPr>
        <p:spPr>
          <a:xfrm>
            <a:off x="685800" y="3321668"/>
            <a:ext cx="7620000" cy="2877711"/>
          </a:xfrm>
          <a:prstGeom prst="rect">
            <a:avLst/>
          </a:prstGeom>
        </p:spPr>
        <p:txBody>
          <a:bodyPr wrap="square" anchor="ctr">
            <a:spAutoFit/>
          </a:bodyPr>
          <a:lstStyle/>
          <a:p>
            <a:pPr algn="ctr">
              <a:spcAft>
                <a:spcPts val="1200"/>
              </a:spcAft>
            </a:pPr>
            <a:r>
              <a:rPr lang="en-US" sz="3500" b="1" spc="300" dirty="0" smtClean="0">
                <a:latin typeface="Steinem" pitchFamily="2" charset="0"/>
                <a:ea typeface="Steinem Unicode" pitchFamily="18" charset="2"/>
                <a:cs typeface="Steinem Unicode" pitchFamily="18" charset="2"/>
              </a:rPr>
              <a:t>Student Scholarships for Educational Excellence Program (SSEEP)</a:t>
            </a:r>
          </a:p>
          <a:p>
            <a:pPr algn="ctr"/>
            <a:r>
              <a:rPr lang="en-US" sz="2200" b="1" spc="300" dirty="0" smtClean="0">
                <a:latin typeface="Steinem" pitchFamily="2" charset="0"/>
                <a:ea typeface="Steinem Unicode" pitchFamily="18" charset="2"/>
                <a:cs typeface="Steinem Unicode" pitchFamily="18" charset="2"/>
              </a:rPr>
              <a:t>Independent Financial Audit Guide </a:t>
            </a:r>
            <a:br>
              <a:rPr lang="en-US" sz="2200" b="1" spc="300" dirty="0" smtClean="0">
                <a:latin typeface="Steinem" pitchFamily="2" charset="0"/>
                <a:ea typeface="Steinem Unicode" pitchFamily="18" charset="2"/>
                <a:cs typeface="Steinem Unicode" pitchFamily="18" charset="2"/>
              </a:rPr>
            </a:br>
            <a:r>
              <a:rPr lang="en-US" sz="2200" b="1" spc="300" dirty="0" smtClean="0">
                <a:latin typeface="Steinem" pitchFamily="2" charset="0"/>
                <a:ea typeface="Steinem Unicode" pitchFamily="18" charset="2"/>
                <a:cs typeface="Steinem Unicode" pitchFamily="18" charset="2"/>
              </a:rPr>
              <a:t>for Participating Schools</a:t>
            </a:r>
          </a:p>
          <a:p>
            <a:pPr algn="ctr"/>
            <a:r>
              <a:rPr lang="en-US" sz="2200" b="1" spc="300" dirty="0" smtClean="0">
                <a:latin typeface="Steinem" pitchFamily="2" charset="0"/>
                <a:ea typeface="Steinem Unicode" pitchFamily="18" charset="2"/>
                <a:cs typeface="Steinem Unicode" pitchFamily="18" charset="2"/>
              </a:rPr>
              <a:t>September 24, 2015</a:t>
            </a:r>
            <a:endParaRPr lang="en-US" sz="2200" b="1" spc="300" dirty="0">
              <a:latin typeface="Steinem" pitchFamily="2" charset="0"/>
              <a:ea typeface="Steinem Unicode" pitchFamily="18" charset="2"/>
              <a:cs typeface="Steinem Unicode" pitchFamily="18" charset="2"/>
            </a:endParaRPr>
          </a:p>
        </p:txBody>
      </p:sp>
    </p:spTree>
    <p:extLst>
      <p:ext uri="{BB962C8B-B14F-4D97-AF65-F5344CB8AC3E}">
        <p14:creationId xmlns:p14="http://schemas.microsoft.com/office/powerpoint/2010/main" val="264367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95400"/>
            <a:ext cx="8610600" cy="5257800"/>
          </a:xfrm>
        </p:spPr>
        <p:txBody>
          <a:bodyPr>
            <a:noAutofit/>
          </a:bodyPr>
          <a:lstStyle/>
          <a:p>
            <a:pPr algn="just"/>
            <a:r>
              <a:rPr lang="en-US" sz="2300" dirty="0" smtClean="0"/>
              <a:t>Financial </a:t>
            </a:r>
            <a:r>
              <a:rPr lang="en-US" sz="2300" dirty="0"/>
              <a:t>r</a:t>
            </a:r>
            <a:r>
              <a:rPr lang="en-US" sz="2300" dirty="0" smtClean="0"/>
              <a:t>ecords maintained by a participating school and all financial reports must thoroughly document the use of SSEEP funds</a:t>
            </a:r>
          </a:p>
          <a:p>
            <a:pPr algn="just"/>
            <a:r>
              <a:rPr lang="en-US" sz="2300" dirty="0" smtClean="0"/>
              <a:t>As a result, each participating school must complete and submit the following two financial reports: </a:t>
            </a:r>
          </a:p>
          <a:p>
            <a:pPr marL="687388" lvl="1" indent="-457200">
              <a:buFont typeface="+mj-lt"/>
              <a:buAutoNum type="arabicParenR"/>
            </a:pPr>
            <a:r>
              <a:rPr lang="en-US" sz="2300" u="sng" dirty="0" smtClean="0"/>
              <a:t>Budget </a:t>
            </a:r>
            <a:r>
              <a:rPr lang="en-US" sz="2300" dirty="0" smtClean="0"/>
              <a:t>briefly detailing the manner in which the total estimated program revenue allocated to the school will be </a:t>
            </a:r>
            <a:r>
              <a:rPr lang="en-US" sz="2300" dirty="0"/>
              <a:t>spent </a:t>
            </a:r>
            <a:endParaRPr lang="en-US" sz="2300" dirty="0" smtClean="0"/>
          </a:p>
          <a:p>
            <a:pPr lvl="3" algn="just">
              <a:buFont typeface="Wingdings" panose="05000000000000000000" pitchFamily="2" charset="2"/>
              <a:buChar char="v"/>
            </a:pPr>
            <a:r>
              <a:rPr lang="en-US" dirty="0" smtClean="0"/>
              <a:t>An annual Budget </a:t>
            </a:r>
            <a:r>
              <a:rPr lang="en-US" dirty="0"/>
              <a:t>must be submitted on or before December </a:t>
            </a:r>
            <a:r>
              <a:rPr lang="en-US" dirty="0" smtClean="0"/>
              <a:t>11, 2015</a:t>
            </a:r>
            <a:endParaRPr lang="en-US" dirty="0"/>
          </a:p>
          <a:p>
            <a:pPr lvl="3" algn="just">
              <a:buFont typeface="Wingdings" panose="05000000000000000000" pitchFamily="2" charset="2"/>
              <a:buChar char="v"/>
            </a:pPr>
            <a:r>
              <a:rPr lang="en-US" dirty="0" smtClean="0"/>
              <a:t>Categories of expenditures may include: Salaries, Benefits,    Purchased Services, Supplies and Materials, Property, or Other</a:t>
            </a:r>
          </a:p>
          <a:p>
            <a:pPr lvl="3" algn="just">
              <a:buFont typeface="Wingdings" panose="05000000000000000000" pitchFamily="2" charset="2"/>
              <a:buChar char="v"/>
            </a:pPr>
            <a:r>
              <a:rPr lang="en-US" dirty="0" smtClean="0"/>
              <a:t>If an allocation methodology is being used to account for SSEEP funds, the allocation spreadsheet must be submitted with the annual budget</a:t>
            </a:r>
          </a:p>
          <a:p>
            <a:pPr marL="1371600" lvl="3" indent="0" algn="just">
              <a:buNone/>
            </a:pPr>
            <a:r>
              <a:rPr lang="en-US" b="1" dirty="0" smtClean="0"/>
              <a:t>Note: The allocation spreadsheet has been updated to provide greater clarity</a:t>
            </a:r>
          </a:p>
          <a:p>
            <a:pPr marL="1371600" lvl="3" indent="0" algn="just">
              <a:buNone/>
            </a:pPr>
            <a:endParaRPr lang="en-US" b="1" dirty="0"/>
          </a:p>
          <a:p>
            <a:pPr lvl="3" algn="just">
              <a:buFont typeface="Wingdings" panose="05000000000000000000" pitchFamily="2" charset="2"/>
              <a:buChar char="v"/>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143000"/>
            <a:ext cx="8610600" cy="5410200"/>
          </a:xfrm>
        </p:spPr>
        <p:txBody>
          <a:bodyPr>
            <a:noAutofit/>
          </a:bodyPr>
          <a:lstStyle/>
          <a:p>
            <a:pPr marL="1371600" lvl="3" indent="0" algn="just">
              <a:buNone/>
            </a:pPr>
            <a:endParaRPr lang="en-US" dirty="0" smtClean="0"/>
          </a:p>
          <a:p>
            <a:pPr marL="230188" lvl="1" indent="0">
              <a:buNone/>
            </a:pPr>
            <a:r>
              <a:rPr lang="en-US" sz="2400" dirty="0" smtClean="0"/>
              <a:t>2)   </a:t>
            </a:r>
            <a:r>
              <a:rPr lang="en-US" sz="2400" u="sng" dirty="0" smtClean="0"/>
              <a:t>Total expenditures </a:t>
            </a:r>
            <a:r>
              <a:rPr lang="en-US" sz="2400" dirty="0" smtClean="0"/>
              <a:t>year to date (as of January 31, 2016) by</a:t>
            </a:r>
          </a:p>
          <a:p>
            <a:pPr marL="230188" lvl="1" indent="0">
              <a:buNone/>
            </a:pPr>
            <a:r>
              <a:rPr lang="en-US" sz="2400" dirty="0" smtClean="0"/>
              <a:t>       budgeted category</a:t>
            </a:r>
          </a:p>
          <a:p>
            <a:pPr lvl="3" algn="just">
              <a:buFont typeface="Wingdings" panose="05000000000000000000" pitchFamily="2" charset="2"/>
              <a:buChar char="v"/>
            </a:pPr>
            <a:r>
              <a:rPr lang="en-US" dirty="0" smtClean="0"/>
              <a:t>Expenditures must be submitted on or before  February 19, 2016</a:t>
            </a:r>
          </a:p>
          <a:p>
            <a:pPr lvl="3" algn="just">
              <a:buFont typeface="Wingdings" panose="05000000000000000000" pitchFamily="2" charset="2"/>
              <a:buChar char="v"/>
            </a:pPr>
            <a:r>
              <a:rPr lang="en-US" dirty="0" smtClean="0"/>
              <a:t>If an allocation methodology is being used to account for SSEEP funds, the allocation spreadsheet with expenditures through January 31, 2016 must be submitted with the total expenditures to date form</a:t>
            </a:r>
          </a:p>
          <a:p>
            <a:pPr lvl="4" algn="just">
              <a:buFont typeface="Wingdings" panose="05000000000000000000" pitchFamily="2" charset="2"/>
              <a:buChar char="§"/>
            </a:pPr>
            <a:r>
              <a:rPr lang="en-US" dirty="0" smtClean="0"/>
              <a:t>Schools should ensure that the expenditures reported through January 31, 2016 on the budget to actual agree to the expenditures reported on the allocation spreadsheet</a:t>
            </a:r>
            <a:endParaRPr lang="en-US" dirty="0"/>
          </a:p>
        </p:txBody>
      </p:sp>
    </p:spTree>
    <p:extLst>
      <p:ext uri="{BB962C8B-B14F-4D97-AF65-F5344CB8AC3E}">
        <p14:creationId xmlns:p14="http://schemas.microsoft.com/office/powerpoint/2010/main" val="321346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and Expenditure Reports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Picture 5" descr="Budget to Actual Template_PN Proposed Changes_9.14.15.pdf - Adobe Acrobat Pro"/>
          <p:cNvPicPr>
            <a:picLocks noChangeAspect="1"/>
          </p:cNvPicPr>
          <p:nvPr/>
        </p:nvPicPr>
        <p:blipFill rotWithShape="1">
          <a:blip r:embed="rId2">
            <a:extLst>
              <a:ext uri="{28A0092B-C50C-407E-A947-70E740481C1C}">
                <a14:useLocalDpi xmlns:a14="http://schemas.microsoft.com/office/drawing/2010/main" val="0"/>
              </a:ext>
            </a:extLst>
          </a:blip>
          <a:srcRect l="25491" t="12323" r="24136" b="1581"/>
          <a:stretch/>
        </p:blipFill>
        <p:spPr>
          <a:xfrm>
            <a:off x="1390650" y="1266825"/>
            <a:ext cx="6372225" cy="51911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Funds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457200" y="1295400"/>
            <a:ext cx="8305800" cy="5029200"/>
          </a:xfrm>
        </p:spPr>
        <p:txBody>
          <a:bodyPr>
            <a:normAutofit/>
          </a:bodyPr>
          <a:lstStyle/>
          <a:p>
            <a:pPr marL="114300" indent="0" algn="just">
              <a:buNone/>
            </a:pPr>
            <a:endParaRPr lang="en-US" sz="2400" dirty="0" smtClean="0"/>
          </a:p>
          <a:p>
            <a:pPr marL="457200" indent="-342900" algn="just"/>
            <a:r>
              <a:rPr lang="en-US" sz="2400" dirty="0" smtClean="0"/>
              <a:t>Schools are required to implement </a:t>
            </a:r>
            <a:r>
              <a:rPr lang="en-US" sz="2400" dirty="0"/>
              <a:t>processes and procedures that will allow </a:t>
            </a:r>
            <a:r>
              <a:rPr lang="en-US" sz="2400" dirty="0" smtClean="0"/>
              <a:t>SSEEP revenue and expenditures </a:t>
            </a:r>
            <a:r>
              <a:rPr lang="en-US" sz="2400" dirty="0"/>
              <a:t>to be easily segregated from the non-scholarship </a:t>
            </a:r>
            <a:r>
              <a:rPr lang="en-US" sz="2400" dirty="0" smtClean="0"/>
              <a:t>revenue </a:t>
            </a:r>
            <a:r>
              <a:rPr lang="en-US" sz="2400" dirty="0"/>
              <a:t>and expenditures. </a:t>
            </a:r>
            <a:endParaRPr lang="en-US" sz="2400" dirty="0" smtClean="0"/>
          </a:p>
          <a:p>
            <a:pPr marL="911225" lvl="2" indent="-342900" algn="just">
              <a:buFont typeface="Wingdings" panose="05000000000000000000" pitchFamily="2" charset="2"/>
              <a:buChar char="v"/>
            </a:pPr>
            <a:r>
              <a:rPr lang="en-US" sz="2000" dirty="0" smtClean="0"/>
              <a:t>See this requirement in Act No. 467 of the 2014 Regular Session – R.S. 17:4022(3)</a:t>
            </a:r>
          </a:p>
          <a:p>
            <a:pPr marL="568325" lvl="2" indent="0" algn="just">
              <a:buNone/>
            </a:pPr>
            <a:r>
              <a:rPr lang="en-US" sz="1500" dirty="0">
                <a:hlinkClick r:id="rId2"/>
              </a:rPr>
              <a:t>(http://www.legis.la.gov/legis/ViewDocument.aspx?d=913483&amp;n=SB460 </a:t>
            </a:r>
            <a:r>
              <a:rPr lang="en-US" sz="1500" dirty="0" smtClean="0">
                <a:hlinkClick r:id="rId2"/>
              </a:rPr>
              <a:t>Act)</a:t>
            </a:r>
            <a:endParaRPr lang="en-US" sz="1500" dirty="0" smtClean="0"/>
          </a:p>
          <a:p>
            <a:pPr marL="457200" indent="-342900" algn="just"/>
            <a:r>
              <a:rPr lang="en-US" sz="2400" dirty="0" smtClean="0"/>
              <a:t>The use of the accounting controls and processes will readily provide documentation that evidences compliance with SSEEP requirements.</a:t>
            </a:r>
          </a:p>
          <a:p>
            <a:pPr marL="457200" indent="-342900" algn="just"/>
            <a:r>
              <a:rPr lang="en-US" sz="2400" dirty="0"/>
              <a:t>An added benefit of the separate accounting is the protection of the privacy of each participating school’s non-public funds.</a:t>
            </a:r>
          </a:p>
          <a:p>
            <a:pPr marL="114300" indent="0" algn="just">
              <a:buNone/>
            </a:pPr>
            <a:endParaRPr lang="en-US" sz="2400" dirty="0" smtClean="0"/>
          </a:p>
        </p:txBody>
      </p:sp>
    </p:spTree>
    <p:extLst>
      <p:ext uri="{BB962C8B-B14F-4D97-AF65-F5344CB8AC3E}">
        <p14:creationId xmlns:p14="http://schemas.microsoft.com/office/powerpoint/2010/main" val="652279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Segregation of Funds</a:t>
            </a:r>
          </a:p>
        </p:txBody>
      </p:sp>
      <p:sp>
        <p:nvSpPr>
          <p:cNvPr id="3" name="Slide Number Placeholder 2"/>
          <p:cNvSpPr>
            <a:spLocks noGrp="1"/>
          </p:cNvSpPr>
          <p:nvPr>
            <p:ph type="sldNum" sz="quarter" idx="4"/>
          </p:nvPr>
        </p:nvSpPr>
        <p:spPr/>
        <p:txBody>
          <a:bodyPr/>
          <a:lstStyle/>
          <a:p>
            <a:fld id="{79BA4B8F-8B3F-4B52-9164-AF2CA95F68E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143000"/>
            <a:ext cx="8458200" cy="5257800"/>
          </a:xfrm>
        </p:spPr>
        <p:txBody>
          <a:bodyPr>
            <a:normAutofit fontScale="85000" lnSpcReduction="20000"/>
          </a:bodyPr>
          <a:lstStyle/>
          <a:p>
            <a:pPr marL="571500" indent="-457200" algn="just"/>
            <a:r>
              <a:rPr lang="en-US" sz="2600" dirty="0" smtClean="0"/>
              <a:t>To effectively distinguish Scholarship funding and related expenditures from private funding and related expenditures, accounting controls should be implemented through the use of one of the following three methods:  </a:t>
            </a:r>
          </a:p>
          <a:p>
            <a:pPr marL="803275" lvl="1" indent="-457200" algn="just">
              <a:buAutoNum type="arabicParenR"/>
            </a:pPr>
            <a:r>
              <a:rPr lang="en-US" sz="2600" dirty="0" smtClean="0"/>
              <a:t>Separate bank accounts for each fund source</a:t>
            </a:r>
          </a:p>
          <a:p>
            <a:pPr marL="1373187" lvl="3" indent="-342900" algn="just">
              <a:buFont typeface="Wingdings" panose="05000000000000000000" pitchFamily="2" charset="2"/>
              <a:buChar char="v"/>
            </a:pPr>
            <a:r>
              <a:rPr lang="en-US" sz="2200" dirty="0" smtClean="0"/>
              <a:t>Tuition and other income from private sources is deposited in the main operating account(s) for the school</a:t>
            </a:r>
          </a:p>
          <a:p>
            <a:pPr marL="1373187" lvl="3" indent="-342900" algn="just">
              <a:buFont typeface="Wingdings" panose="05000000000000000000" pitchFamily="2" charset="2"/>
              <a:buChar char="v"/>
            </a:pPr>
            <a:r>
              <a:rPr lang="en-US" sz="2200" dirty="0" smtClean="0"/>
              <a:t>Tuition for SSEEP students is deposited in a separate account upon receipt</a:t>
            </a:r>
          </a:p>
          <a:p>
            <a:pPr marL="1373187" lvl="3" indent="-342900" algn="just">
              <a:buFont typeface="Wingdings" panose="05000000000000000000" pitchFamily="2" charset="2"/>
              <a:buChar char="v"/>
            </a:pPr>
            <a:r>
              <a:rPr lang="en-US" sz="2200" dirty="0" smtClean="0"/>
              <a:t>Invoices, payroll, and other obligations are paid as due from the main operating account</a:t>
            </a:r>
          </a:p>
          <a:p>
            <a:pPr marL="1373187" lvl="3" indent="-342900" algn="just">
              <a:buFont typeface="Wingdings" panose="05000000000000000000" pitchFamily="2" charset="2"/>
              <a:buChar char="v"/>
            </a:pPr>
            <a:r>
              <a:rPr lang="en-US" sz="2200" dirty="0" smtClean="0"/>
              <a:t>Either on a by disbursement basis or on some regular basis (weekly, bi-weekly, monthly) funds are transferred  from the SSEEP account to the main operating account(s) to cover the expenses paid on behalf of the SSEEP students </a:t>
            </a:r>
            <a:endParaRPr lang="en-US" sz="2200" b="1" dirty="0"/>
          </a:p>
          <a:p>
            <a:pPr marL="1830387" lvl="4" indent="-342900" algn="just">
              <a:buFont typeface="Wingdings" panose="05000000000000000000" pitchFamily="2" charset="2"/>
              <a:buChar char="§"/>
            </a:pPr>
            <a:r>
              <a:rPr lang="en-US" sz="2200" b="1" dirty="0" smtClean="0"/>
              <a:t>Supporting documentation should be on file for each transfer</a:t>
            </a:r>
            <a:endParaRPr lang="en-US" sz="2200" dirty="0" smtClean="0"/>
          </a:p>
          <a:p>
            <a:pPr marL="1373187" lvl="3" indent="-342900" algn="just">
              <a:buFont typeface="Wingdings" panose="05000000000000000000" pitchFamily="2" charset="2"/>
              <a:buChar char="v"/>
            </a:pPr>
            <a:r>
              <a:rPr lang="en-US" sz="2200" dirty="0" smtClean="0"/>
              <a:t>The transfer must be based on a reasonable allocation methodology such as the proportion of SSEEP students to the total student population </a:t>
            </a:r>
            <a:endParaRPr lang="en-US" sz="2200" dirty="0"/>
          </a:p>
          <a:p>
            <a:pPr marL="1487487" lvl="3" indent="-457200" algn="just">
              <a:buFont typeface="Courier New" pitchFamily="49" charset="0"/>
              <a:buChar char="o"/>
            </a:pPr>
            <a:endParaRPr lang="en-US" dirty="0" smtClean="0">
              <a:solidFill>
                <a:srgbClr val="FF0000"/>
              </a:solidFill>
            </a:endParaRPr>
          </a:p>
          <a:p>
            <a:pPr marL="1487487" lvl="3" indent="-457200" algn="just">
              <a:buFont typeface="Courier New" pitchFamily="49" charset="0"/>
              <a:buChar char="o"/>
            </a:pPr>
            <a:endParaRPr lang="en-US" dirty="0">
              <a:solidFill>
                <a:srgbClr val="FF0000"/>
              </a:solidFill>
            </a:endParaRPr>
          </a:p>
          <a:p>
            <a:pPr marL="114300" indent="0" algn="just">
              <a:buNone/>
            </a:pPr>
            <a:endParaRPr lang="en-US" sz="2400" dirty="0" smtClean="0">
              <a:solidFill>
                <a:srgbClr val="FF0000"/>
              </a:solidFill>
            </a:endParaRPr>
          </a:p>
        </p:txBody>
      </p:sp>
    </p:spTree>
    <p:extLst>
      <p:ext uri="{BB962C8B-B14F-4D97-AF65-F5344CB8AC3E}">
        <p14:creationId xmlns:p14="http://schemas.microsoft.com/office/powerpoint/2010/main" val="1887725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Funds – Unique Coding in the Accounting System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pPr marL="514350" indent="-514350">
              <a:buFont typeface="+mj-lt"/>
              <a:buAutoNum type="arabicParenR" startAt="2"/>
            </a:pPr>
            <a:r>
              <a:rPr lang="en-US" sz="2800" dirty="0" smtClean="0"/>
              <a:t>An accounting system with unique revenue codes or account identifiers for tuition and other income from private sources</a:t>
            </a:r>
            <a:endParaRPr lang="en-US" sz="2800" dirty="0"/>
          </a:p>
          <a:p>
            <a:pPr lvl="3">
              <a:buFont typeface="Wingdings" panose="05000000000000000000" pitchFamily="2" charset="2"/>
              <a:buChar char="v"/>
            </a:pPr>
            <a:r>
              <a:rPr lang="en-US" dirty="0"/>
              <a:t> </a:t>
            </a:r>
            <a:r>
              <a:rPr lang="en-US" dirty="0" smtClean="0"/>
              <a:t>Tuition and other income from private sources is recorded with unique revenue coding or identifiers in the accounting system and deposited in the main operating account(s) for the school</a:t>
            </a:r>
          </a:p>
          <a:p>
            <a:pPr lvl="3" algn="just">
              <a:buFont typeface="Wingdings" panose="05000000000000000000" pitchFamily="2" charset="2"/>
              <a:buChar char="v"/>
            </a:pPr>
            <a:r>
              <a:rPr lang="en-US" dirty="0" smtClean="0"/>
              <a:t>Tuition for SSEEP students is recorded with unique revenue coding and identifiers in the accounting system and deposited in the main operating account(s) for the school</a:t>
            </a:r>
          </a:p>
          <a:p>
            <a:pPr lvl="3" algn="just">
              <a:buFont typeface="Wingdings" panose="05000000000000000000" pitchFamily="2" charset="2"/>
              <a:buChar char="v"/>
            </a:pPr>
            <a:r>
              <a:rPr lang="en-US" dirty="0" smtClean="0"/>
              <a:t>Invoices, payroll and other obligations are paid as due from the main operating account</a:t>
            </a:r>
          </a:p>
          <a:p>
            <a:pPr lvl="3" algn="just">
              <a:buFont typeface="Wingdings" panose="05000000000000000000" pitchFamily="2" charset="2"/>
              <a:buChar char="v"/>
            </a:pPr>
            <a:r>
              <a:rPr lang="en-US" dirty="0" smtClean="0"/>
              <a:t>For each expense, the proportionate  share allocable to SSEEP students is determined and coded with unique expenditure codes in the accounting system</a:t>
            </a:r>
          </a:p>
          <a:p>
            <a:pPr lvl="3" algn="just">
              <a:buFont typeface="Wingdings" panose="05000000000000000000" pitchFamily="2" charset="2"/>
              <a:buChar char="v"/>
            </a:pPr>
            <a:r>
              <a:rPr lang="en-US" dirty="0" smtClean="0"/>
              <a:t>A reasonable allocation methodology is used to determine the proportion of each expense that is eligible to be paid from the SSEEP tuition revenue</a:t>
            </a:r>
          </a:p>
          <a:p>
            <a:pPr lvl="4" algn="just">
              <a:buFont typeface="Wingdings" panose="05000000000000000000" pitchFamily="2" charset="2"/>
              <a:buChar char="§"/>
            </a:pPr>
            <a:r>
              <a:rPr lang="en-US" b="1" dirty="0" smtClean="0"/>
              <a:t>Schools should ensure that there is supporting documentation on file to support the allocation methodology used</a:t>
            </a:r>
          </a:p>
        </p:txBody>
      </p:sp>
    </p:spTree>
    <p:extLst>
      <p:ext uri="{BB962C8B-B14F-4D97-AF65-F5344CB8AC3E}">
        <p14:creationId xmlns:p14="http://schemas.microsoft.com/office/powerpoint/2010/main" val="318115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of funds – Substitutionary System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lnSpcReduction="10000"/>
          </a:bodyPr>
          <a:lstStyle/>
          <a:p>
            <a:pPr marL="571500" indent="-457200" algn="just">
              <a:buFont typeface="+mj-lt"/>
              <a:buAutoNum type="arabicParenR" startAt="3"/>
            </a:pPr>
            <a:r>
              <a:rPr lang="en-US" sz="2400" dirty="0"/>
              <a:t>Substitutionary System – Allocation </a:t>
            </a:r>
            <a:r>
              <a:rPr lang="en-US" sz="2400" dirty="0" smtClean="0"/>
              <a:t>Spreadsheet</a:t>
            </a:r>
            <a:endParaRPr lang="en-US" sz="2400" dirty="0"/>
          </a:p>
          <a:p>
            <a:pPr marL="1487487" lvl="3" indent="-457200" algn="just">
              <a:buFont typeface="Wingdings" panose="05000000000000000000" pitchFamily="2" charset="2"/>
              <a:buChar char="v"/>
            </a:pPr>
            <a:endParaRPr lang="en-US" dirty="0" smtClean="0"/>
          </a:p>
          <a:p>
            <a:pPr marL="1487487" lvl="3" indent="-457200" algn="just">
              <a:buFont typeface="Wingdings" panose="05000000000000000000" pitchFamily="2" charset="2"/>
              <a:buChar char="v"/>
            </a:pPr>
            <a:r>
              <a:rPr lang="en-US" dirty="0" smtClean="0"/>
              <a:t>A rational methodology for allocating the expenditures must be developed and utilized consistently</a:t>
            </a:r>
            <a:endParaRPr lang="en-US" dirty="0"/>
          </a:p>
          <a:p>
            <a:pPr marL="1487487" lvl="3" indent="-457200" algn="just">
              <a:buFont typeface="Wingdings" panose="05000000000000000000" pitchFamily="2" charset="2"/>
              <a:buChar char="v"/>
            </a:pPr>
            <a:r>
              <a:rPr lang="en-US" dirty="0" smtClean="0"/>
              <a:t>The Department approved allocation spreadsheet </a:t>
            </a:r>
            <a:r>
              <a:rPr lang="en-US" dirty="0"/>
              <a:t>may be used as a substitutionary system of demonstrating the segregation of funds through </a:t>
            </a:r>
            <a:r>
              <a:rPr lang="en-US" dirty="0" smtClean="0"/>
              <a:t>an </a:t>
            </a:r>
            <a:r>
              <a:rPr lang="en-US" dirty="0"/>
              <a:t>allocation of expenditures based on the percent of scholarship student population to the total student population by classroom, grade or school.</a:t>
            </a:r>
          </a:p>
          <a:p>
            <a:pPr marL="1487487" lvl="3" indent="-457200" algn="just">
              <a:buFont typeface="Wingdings" panose="05000000000000000000" pitchFamily="2" charset="2"/>
              <a:buChar char="v"/>
            </a:pPr>
            <a:r>
              <a:rPr lang="en-US" dirty="0"/>
              <a:t>The allocation </a:t>
            </a:r>
            <a:r>
              <a:rPr lang="en-US" dirty="0" smtClean="0"/>
              <a:t>spreadsheet </a:t>
            </a:r>
            <a:r>
              <a:rPr lang="en-US" dirty="0"/>
              <a:t>will provide data relative to scholarship expenditures in the areas of salaries, benefits and other charges.</a:t>
            </a:r>
          </a:p>
          <a:p>
            <a:pPr marL="1487487" lvl="3" indent="-457200" algn="just">
              <a:buFont typeface="Wingdings" panose="05000000000000000000" pitchFamily="2" charset="2"/>
              <a:buChar char="v"/>
            </a:pPr>
            <a:r>
              <a:rPr lang="en-US" dirty="0"/>
              <a:t>The allocation </a:t>
            </a:r>
            <a:r>
              <a:rPr lang="en-US" dirty="0" smtClean="0"/>
              <a:t>spreadsheet </a:t>
            </a:r>
            <a:r>
              <a:rPr lang="en-US" dirty="0"/>
              <a:t>must provide enough detail to allow a sample to be pulled for expenditure testing</a:t>
            </a:r>
            <a:r>
              <a:rPr lang="en-US" dirty="0" smtClean="0"/>
              <a:t>.</a:t>
            </a:r>
          </a:p>
          <a:p>
            <a:pPr marL="1487487" lvl="3" indent="-457200" algn="just">
              <a:buFont typeface="Wingdings" panose="05000000000000000000" pitchFamily="2" charset="2"/>
              <a:buChar char="v"/>
            </a:pPr>
            <a:endParaRPr lang="en-US" dirty="0"/>
          </a:p>
          <a:p>
            <a:pPr marL="1030287" lvl="3" indent="0" algn="just">
              <a:buNone/>
            </a:pPr>
            <a:r>
              <a:rPr lang="en-US" b="1" dirty="0" smtClean="0"/>
              <a:t>Note: An updated allocation spreadsheet will be provided to provide greater clarity</a:t>
            </a:r>
            <a:endParaRPr lang="en-US" b="1" dirty="0"/>
          </a:p>
          <a:p>
            <a:endParaRPr lang="en-US" dirty="0"/>
          </a:p>
        </p:txBody>
      </p:sp>
    </p:spTree>
    <p:extLst>
      <p:ext uri="{BB962C8B-B14F-4D97-AF65-F5344CB8AC3E}">
        <p14:creationId xmlns:p14="http://schemas.microsoft.com/office/powerpoint/2010/main" val="4161753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9" name="TextBox 8"/>
          <p:cNvSpPr txBox="1"/>
          <p:nvPr/>
        </p:nvSpPr>
        <p:spPr>
          <a:xfrm>
            <a:off x="152400" y="5791200"/>
            <a:ext cx="8839200" cy="646331"/>
          </a:xfrm>
          <a:prstGeom prst="rect">
            <a:avLst/>
          </a:prstGeom>
          <a:noFill/>
        </p:spPr>
        <p:txBody>
          <a:bodyPr wrap="square" rtlCol="0">
            <a:spAutoFit/>
          </a:bodyPr>
          <a:lstStyle/>
          <a:p>
            <a:pPr algn="just"/>
            <a:r>
              <a:rPr lang="en-US" dirty="0" smtClean="0"/>
              <a:t>This section of the spreadsheet allocates expenditures for employee payroll taxes based on the proportion of scholarship to non-scholarship students in the classroom.</a:t>
            </a:r>
            <a:endParaRPr lang="en-US" dirty="0"/>
          </a:p>
        </p:txBody>
      </p:sp>
      <p:pic>
        <p:nvPicPr>
          <p:cNvPr id="6" name="Content Placeholder 5" descr="LDE Allocation Template_PN Proposed Changes_9.14.15.pdf - Adobe Acrobat Pro"/>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626" t="15672" r="3559" b="20523"/>
          <a:stretch/>
        </p:blipFill>
        <p:spPr>
          <a:xfrm>
            <a:off x="1066800" y="1447800"/>
            <a:ext cx="7591425" cy="4267200"/>
          </a:xfrm>
        </p:spPr>
      </p:pic>
    </p:spTree>
    <p:extLst>
      <p:ext uri="{BB962C8B-B14F-4D97-AF65-F5344CB8AC3E}">
        <p14:creationId xmlns:p14="http://schemas.microsoft.com/office/powerpoint/2010/main" val="2953329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II</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8" name="Content Placeholder 7" descr="LDE Allocation Template_PN Proposed Changes_9.14.15.pdf - Adobe Acrobat Pro"/>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129" t="12886" r="2495" b="28905"/>
          <a:stretch/>
        </p:blipFill>
        <p:spPr>
          <a:xfrm>
            <a:off x="685800" y="1371600"/>
            <a:ext cx="7896225" cy="4114800"/>
          </a:xfrm>
        </p:spPr>
      </p:pic>
      <p:sp>
        <p:nvSpPr>
          <p:cNvPr id="9" name="TextBox 8"/>
          <p:cNvSpPr txBox="1"/>
          <p:nvPr/>
        </p:nvSpPr>
        <p:spPr>
          <a:xfrm>
            <a:off x="533400" y="5715000"/>
            <a:ext cx="7543800" cy="646331"/>
          </a:xfrm>
          <a:prstGeom prst="rect">
            <a:avLst/>
          </a:prstGeom>
          <a:noFill/>
        </p:spPr>
        <p:txBody>
          <a:bodyPr wrap="square" rtlCol="0">
            <a:spAutoFit/>
          </a:bodyPr>
          <a:lstStyle/>
          <a:p>
            <a:r>
              <a:rPr lang="en-US" dirty="0" smtClean="0"/>
              <a:t>This section is used to allocate payroll expenditures for employees that serve the entire student population (i.e. – Principal).</a:t>
            </a:r>
            <a:endParaRPr lang="en-US" dirty="0"/>
          </a:p>
        </p:txBody>
      </p:sp>
    </p:spTree>
    <p:extLst>
      <p:ext uri="{BB962C8B-B14F-4D97-AF65-F5344CB8AC3E}">
        <p14:creationId xmlns:p14="http://schemas.microsoft.com/office/powerpoint/2010/main" val="2652550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III</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7" name="TextBox 6"/>
          <p:cNvSpPr txBox="1"/>
          <p:nvPr/>
        </p:nvSpPr>
        <p:spPr>
          <a:xfrm>
            <a:off x="304800" y="6036677"/>
            <a:ext cx="7924800" cy="369332"/>
          </a:xfrm>
          <a:prstGeom prst="rect">
            <a:avLst/>
          </a:prstGeom>
          <a:noFill/>
        </p:spPr>
        <p:txBody>
          <a:bodyPr wrap="square" rtlCol="0">
            <a:spAutoFit/>
          </a:bodyPr>
          <a:lstStyle/>
          <a:p>
            <a:r>
              <a:rPr lang="en-US" dirty="0" smtClean="0"/>
              <a:t>This section is used to allocate employee benefits paid by the school.</a:t>
            </a:r>
            <a:endParaRPr lang="en-US" dirty="0"/>
          </a:p>
        </p:txBody>
      </p:sp>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567237" y="3843337"/>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LDE Allocation Template_PN Proposed Changes_9.14.15.pdf - Adobe Acrobat Pro"/>
          <p:cNvPicPr>
            <a:picLocks noChangeAspect="1"/>
          </p:cNvPicPr>
          <p:nvPr/>
        </p:nvPicPr>
        <p:blipFill rotWithShape="1">
          <a:blip r:embed="rId3">
            <a:extLst>
              <a:ext uri="{28A0092B-C50C-407E-A947-70E740481C1C}">
                <a14:useLocalDpi xmlns:a14="http://schemas.microsoft.com/office/drawing/2010/main" val="0"/>
              </a:ext>
            </a:extLst>
          </a:blip>
          <a:srcRect l="4500" t="20000" r="29317" b="22778"/>
          <a:stretch/>
        </p:blipFill>
        <p:spPr>
          <a:xfrm>
            <a:off x="1066800" y="1295400"/>
            <a:ext cx="7315200" cy="4495800"/>
          </a:xfrm>
          <a:prstGeom prst="rect">
            <a:avLst/>
          </a:prstGeom>
        </p:spPr>
      </p:pic>
    </p:spTree>
    <p:extLst>
      <p:ext uri="{BB962C8B-B14F-4D97-AF65-F5344CB8AC3E}">
        <p14:creationId xmlns:p14="http://schemas.microsoft.com/office/powerpoint/2010/main" val="358672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Overview</a:t>
            </a:r>
            <a:endParaRPr lang="en-US" dirty="0"/>
          </a:p>
        </p:txBody>
      </p:sp>
      <p:sp>
        <p:nvSpPr>
          <p:cNvPr id="12" name="Content Placeholder 11"/>
          <p:cNvSpPr>
            <a:spLocks noGrp="1"/>
          </p:cNvSpPr>
          <p:nvPr>
            <p:ph sz="quarter" idx="10"/>
          </p:nvPr>
        </p:nvSpPr>
        <p:spPr>
          <a:xfrm>
            <a:off x="152400" y="1371600"/>
            <a:ext cx="8839200" cy="5029200"/>
          </a:xfrm>
        </p:spPr>
        <p:txBody>
          <a:bodyPr>
            <a:normAutofit/>
          </a:bodyPr>
          <a:lstStyle/>
          <a:p>
            <a:pPr algn="just"/>
            <a:r>
              <a:rPr lang="en-US" sz="2400" dirty="0" smtClean="0"/>
              <a:t>Because Scholarship schools receive funds from the Department generated from public tax dollars, these funds come with a high level of responsibility and accountability to the State of Louisiana and Louisiana citizens.  </a:t>
            </a:r>
          </a:p>
          <a:p>
            <a:pPr algn="just"/>
            <a:endParaRPr lang="en-US" sz="2400" dirty="0" smtClean="0"/>
          </a:p>
          <a:p>
            <a:pPr algn="just"/>
            <a:r>
              <a:rPr lang="en-US" sz="2400" dirty="0" smtClean="0"/>
              <a:t>La. R.S. 17:4022(3) requires a financial audit </a:t>
            </a:r>
            <a:r>
              <a:rPr lang="en-US" sz="2400" dirty="0"/>
              <a:t>of those schools receiving SSEEP </a:t>
            </a:r>
            <a:r>
              <a:rPr lang="en-US" sz="2400" dirty="0" smtClean="0"/>
              <a:t>funds </a:t>
            </a:r>
          </a:p>
          <a:p>
            <a:pPr lvl="2" algn="just">
              <a:buFont typeface="Wingdings" panose="05000000000000000000" pitchFamily="2" charset="2"/>
              <a:buChar char="v"/>
            </a:pPr>
            <a:r>
              <a:rPr lang="en-US" sz="1800" dirty="0" smtClean="0"/>
              <a:t>Must be conducted by a certified public accountant</a:t>
            </a:r>
            <a:endParaRPr lang="en-US" sz="1800" dirty="0"/>
          </a:p>
          <a:p>
            <a:pPr lvl="2" algn="just">
              <a:buFont typeface="Wingdings" panose="05000000000000000000" pitchFamily="2" charset="2"/>
              <a:buChar char="v"/>
            </a:pPr>
            <a:r>
              <a:rPr lang="en-US" sz="1800" dirty="0"/>
              <a:t>Cost of audit to be paid for by </a:t>
            </a:r>
            <a:r>
              <a:rPr lang="en-US" sz="1800" dirty="0" smtClean="0"/>
              <a:t>LDE</a:t>
            </a:r>
            <a:endParaRPr lang="en-US" sz="1800" dirty="0"/>
          </a:p>
          <a:p>
            <a:pPr marL="0" indent="0">
              <a:buNone/>
            </a:pPr>
            <a:endParaRPr lang="en-US" sz="2000" dirty="0"/>
          </a:p>
          <a:p>
            <a:pPr algn="just"/>
            <a:r>
              <a:rPr lang="en-US" sz="2400" dirty="0" smtClean="0"/>
              <a:t>The Department publishes audit guidance regarding the annual independent Scholarship audit so as to ensure compliance with the law.</a:t>
            </a:r>
            <a:endParaRPr lang="en-US" sz="1800" dirty="0"/>
          </a:p>
          <a:p>
            <a:pPr marL="0" indent="0">
              <a:buNone/>
            </a:pPr>
            <a:endParaRPr lang="en-US" sz="2000" dirty="0"/>
          </a:p>
          <a:p>
            <a:pPr lvl="1"/>
            <a:endParaRPr lang="en-US" sz="1600" dirty="0" smtClean="0"/>
          </a:p>
          <a:p>
            <a:pPr marL="230188" lvl="1"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a:t>
            </a:fld>
            <a:endParaRPr lang="en-US" dirty="0"/>
          </a:p>
        </p:txBody>
      </p:sp>
    </p:spTree>
    <p:extLst>
      <p:ext uri="{BB962C8B-B14F-4D97-AF65-F5344CB8AC3E}">
        <p14:creationId xmlns:p14="http://schemas.microsoft.com/office/powerpoint/2010/main" val="107355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Spreadsheet – Part IV</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LDE Allocation Template_PN Proposed Changes_9.14.15.pdf - Adobe Acrobat Pro"/>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366" t="14179" r="3789" b="25000"/>
          <a:stretch/>
        </p:blipFill>
        <p:spPr>
          <a:xfrm>
            <a:off x="914400" y="1219201"/>
            <a:ext cx="7924800" cy="5029200"/>
          </a:xfrm>
        </p:spPr>
      </p:pic>
      <p:sp>
        <p:nvSpPr>
          <p:cNvPr id="7" name="TextBox 6"/>
          <p:cNvSpPr txBox="1"/>
          <p:nvPr/>
        </p:nvSpPr>
        <p:spPr>
          <a:xfrm>
            <a:off x="762000" y="5181600"/>
            <a:ext cx="7315200" cy="369332"/>
          </a:xfrm>
          <a:prstGeom prst="rect">
            <a:avLst/>
          </a:prstGeom>
          <a:noFill/>
        </p:spPr>
        <p:txBody>
          <a:bodyPr wrap="square" rtlCol="0">
            <a:spAutoFit/>
          </a:bodyPr>
          <a:lstStyle/>
          <a:p>
            <a:r>
              <a:rPr lang="en-US" dirty="0" smtClean="0"/>
              <a:t>This section is used to allocate non-payroll expenditures.</a:t>
            </a:r>
            <a:endParaRPr lang="en-US" dirty="0"/>
          </a:p>
        </p:txBody>
      </p:sp>
    </p:spTree>
    <p:extLst>
      <p:ext uri="{BB962C8B-B14F-4D97-AF65-F5344CB8AC3E}">
        <p14:creationId xmlns:p14="http://schemas.microsoft.com/office/powerpoint/2010/main" val="3849489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Records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04800" y="1143000"/>
            <a:ext cx="8534400" cy="5410200"/>
          </a:xfrm>
        </p:spPr>
        <p:txBody>
          <a:bodyPr>
            <a:normAutofit fontScale="92500" lnSpcReduction="10000"/>
          </a:bodyPr>
          <a:lstStyle/>
          <a:p>
            <a:pPr algn="just"/>
            <a:r>
              <a:rPr lang="en-US" sz="2600" dirty="0" smtClean="0"/>
              <a:t>Payments of tuition are based on student enrollment</a:t>
            </a:r>
          </a:p>
          <a:p>
            <a:pPr algn="just"/>
            <a:r>
              <a:rPr lang="en-US" sz="2600" dirty="0" smtClean="0"/>
              <a:t>Therefore, schools must maintain records in order to substantiate that the SSEEP  students were actually enrolled and present on each of the four count dates</a:t>
            </a:r>
          </a:p>
          <a:p>
            <a:pPr algn="just"/>
            <a:r>
              <a:rPr lang="en-US" sz="2600" dirty="0" smtClean="0"/>
              <a:t>In order to do this, the following documents must be prepared and maintained</a:t>
            </a:r>
            <a:r>
              <a:rPr lang="en-US" sz="2600" dirty="0"/>
              <a:t> </a:t>
            </a:r>
            <a:r>
              <a:rPr lang="en-US" sz="2600" dirty="0" smtClean="0"/>
              <a:t>by the school and available for audit annually:</a:t>
            </a:r>
          </a:p>
          <a:p>
            <a:pPr lvl="2" algn="just">
              <a:buFont typeface="Wingdings" panose="05000000000000000000" pitchFamily="2" charset="2"/>
              <a:buChar char="v"/>
            </a:pPr>
            <a:r>
              <a:rPr lang="en-US" sz="2200" dirty="0" smtClean="0"/>
              <a:t>Application and enrollment forms for each SSEEP student</a:t>
            </a:r>
          </a:p>
          <a:p>
            <a:pPr lvl="2" algn="just">
              <a:buFont typeface="Wingdings" panose="05000000000000000000" pitchFamily="2" charset="2"/>
              <a:buChar char="v"/>
            </a:pPr>
            <a:r>
              <a:rPr lang="en-US" sz="2200" dirty="0" smtClean="0"/>
              <a:t>Daily attendance rosters (manual or electronic) inclusive of all SSEEP students. </a:t>
            </a:r>
          </a:p>
          <a:p>
            <a:pPr lvl="2" algn="just">
              <a:buFont typeface="Wingdings" panose="05000000000000000000" pitchFamily="2" charset="2"/>
              <a:buChar char="v"/>
            </a:pPr>
            <a:r>
              <a:rPr lang="en-US" sz="2200" dirty="0" smtClean="0"/>
              <a:t>Auditors will look for a pattern of attendance for a period of time before and after the count date to verify that each student is accurately included in a count.  Attendance data will be requested for the following period for each count date</a:t>
            </a:r>
            <a:r>
              <a:rPr lang="en-US" sz="2600" dirty="0" smtClean="0"/>
              <a:t>:  </a:t>
            </a:r>
          </a:p>
          <a:p>
            <a:pPr lvl="3" algn="just">
              <a:buFont typeface="Courier New" panose="02070309020205020404" pitchFamily="49" charset="0"/>
              <a:buChar char="o"/>
            </a:pPr>
            <a:r>
              <a:rPr lang="en-US" sz="2200" dirty="0" smtClean="0"/>
              <a:t>September 9</a:t>
            </a:r>
            <a:r>
              <a:rPr lang="en-US" sz="2200" baseline="30000" dirty="0" smtClean="0"/>
              <a:t>th</a:t>
            </a:r>
            <a:r>
              <a:rPr lang="en-US" sz="2200" dirty="0" smtClean="0"/>
              <a:t> count date – August 24</a:t>
            </a:r>
            <a:r>
              <a:rPr lang="en-US" sz="2200" baseline="30000" dirty="0" smtClean="0"/>
              <a:t>th</a:t>
            </a:r>
            <a:r>
              <a:rPr lang="en-US" sz="2200" dirty="0" smtClean="0"/>
              <a:t> through September 25</a:t>
            </a:r>
            <a:r>
              <a:rPr lang="en-US" sz="2200" baseline="30000" dirty="0" smtClean="0"/>
              <a:t>th</a:t>
            </a:r>
            <a:r>
              <a:rPr lang="en-US" sz="2200" dirty="0" smtClean="0"/>
              <a:t> </a:t>
            </a:r>
          </a:p>
          <a:p>
            <a:pPr lvl="3" algn="just">
              <a:buFont typeface="Courier New" panose="02070309020205020404" pitchFamily="49" charset="0"/>
              <a:buChar char="o"/>
            </a:pPr>
            <a:r>
              <a:rPr lang="en-US" sz="2200" dirty="0" smtClean="0"/>
              <a:t>December 2</a:t>
            </a:r>
            <a:r>
              <a:rPr lang="en-US" sz="2200" baseline="30000" dirty="0" smtClean="0"/>
              <a:t>nd</a:t>
            </a:r>
            <a:r>
              <a:rPr lang="en-US" sz="2200" dirty="0" smtClean="0"/>
              <a:t> count date – November 9</a:t>
            </a:r>
            <a:r>
              <a:rPr lang="en-US" sz="2200" baseline="30000" dirty="0" smtClean="0"/>
              <a:t>th</a:t>
            </a:r>
            <a:r>
              <a:rPr lang="en-US" sz="2200" dirty="0" smtClean="0"/>
              <a:t> through December 18</a:t>
            </a:r>
            <a:r>
              <a:rPr lang="en-US" sz="2200" baseline="30000" dirty="0" smtClean="0"/>
              <a:t>th</a:t>
            </a:r>
            <a:r>
              <a:rPr lang="en-US" sz="2200" dirty="0" smtClean="0"/>
              <a:t> </a:t>
            </a:r>
          </a:p>
          <a:p>
            <a:pPr lvl="3" algn="just">
              <a:buFont typeface="Courier New" panose="02070309020205020404" pitchFamily="49" charset="0"/>
              <a:buChar char="o"/>
            </a:pPr>
            <a:r>
              <a:rPr lang="en-US" sz="2200" dirty="0" smtClean="0"/>
              <a:t>February 3</a:t>
            </a:r>
            <a:r>
              <a:rPr lang="en-US" sz="2200" baseline="30000" dirty="0" smtClean="0"/>
              <a:t>rd</a:t>
            </a:r>
            <a:r>
              <a:rPr lang="en-US" sz="2200" dirty="0" smtClean="0"/>
              <a:t> count date – January 18</a:t>
            </a:r>
            <a:r>
              <a:rPr lang="en-US" sz="2200" baseline="30000" dirty="0" smtClean="0"/>
              <a:t>th</a:t>
            </a:r>
            <a:r>
              <a:rPr lang="en-US" sz="2200" dirty="0"/>
              <a:t> </a:t>
            </a:r>
            <a:r>
              <a:rPr lang="en-US" sz="2200" dirty="0" smtClean="0"/>
              <a:t> through February 26</a:t>
            </a:r>
            <a:r>
              <a:rPr lang="en-US" sz="2200" baseline="30000" dirty="0" smtClean="0"/>
              <a:t>th</a:t>
            </a:r>
            <a:r>
              <a:rPr lang="en-US" sz="22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Financial Audit Procedures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04800" y="1295400"/>
            <a:ext cx="8686800" cy="5105400"/>
          </a:xfrm>
        </p:spPr>
        <p:txBody>
          <a:bodyPr>
            <a:normAutofit fontScale="92500" lnSpcReduction="10000"/>
          </a:bodyPr>
          <a:lstStyle/>
          <a:p>
            <a:pPr lvl="1"/>
            <a:r>
              <a:rPr lang="en-US" sz="3000" b="1" dirty="0" smtClean="0"/>
              <a:t>The audit will include five separate tests:</a:t>
            </a:r>
          </a:p>
          <a:p>
            <a:pPr marL="911225" lvl="2" indent="-457200" algn="just">
              <a:buFont typeface="+mj-lt"/>
              <a:buAutoNum type="arabicParenR"/>
            </a:pPr>
            <a:r>
              <a:rPr lang="en-US" dirty="0" smtClean="0"/>
              <a:t>Use of funds (BESE Bulletin 133 – Financial Practices) – </a:t>
            </a:r>
          </a:p>
          <a:p>
            <a:pPr marL="1709737" lvl="3" indent="-225425">
              <a:buFont typeface="+mj-lt"/>
              <a:buAutoNum type="alphaLcPeriod"/>
            </a:pPr>
            <a:r>
              <a:rPr lang="en-US" sz="2400" dirty="0" smtClean="0"/>
              <a:t>Program funds are managed using </a:t>
            </a:r>
            <a:r>
              <a:rPr lang="en-US" sz="2400" b="1" dirty="0" smtClean="0"/>
              <a:t>adequate accounting controls</a:t>
            </a:r>
          </a:p>
          <a:p>
            <a:pPr marL="1709737" lvl="3" indent="-225425">
              <a:buFont typeface="+mj-lt"/>
              <a:buAutoNum type="alphaLcPeriod"/>
            </a:pPr>
            <a:r>
              <a:rPr lang="en-US" sz="2400" dirty="0" smtClean="0"/>
              <a:t>Program funds are spent only on </a:t>
            </a:r>
            <a:r>
              <a:rPr lang="en-US" sz="2400" b="1" dirty="0" smtClean="0"/>
              <a:t>educational purposes</a:t>
            </a:r>
          </a:p>
          <a:p>
            <a:pPr marL="1709737" lvl="3" indent="-225425">
              <a:buFont typeface="+mj-lt"/>
              <a:buAutoNum type="alphaLcPeriod"/>
            </a:pPr>
            <a:r>
              <a:rPr lang="en-US" sz="2400" dirty="0" smtClean="0"/>
              <a:t>Funds are not spent in a manner that is </a:t>
            </a:r>
            <a:r>
              <a:rPr lang="en-US" sz="2400" b="1" dirty="0" smtClean="0"/>
              <a:t>grossly irresponsible</a:t>
            </a:r>
          </a:p>
          <a:p>
            <a:pPr marL="1709737" lvl="3" indent="-225425">
              <a:buFont typeface="+mj-lt"/>
              <a:buAutoNum type="alphaLcPeriod"/>
            </a:pPr>
            <a:r>
              <a:rPr lang="en-US" sz="2400" dirty="0" smtClean="0"/>
              <a:t>Funds are not used for </a:t>
            </a:r>
            <a:r>
              <a:rPr lang="en-US" sz="2400" b="1" dirty="0" smtClean="0"/>
              <a:t>gross individual enrichment</a:t>
            </a:r>
          </a:p>
          <a:p>
            <a:pPr marL="796925" lvl="2" indent="-342900" algn="just">
              <a:buFont typeface="+mj-lt"/>
              <a:buAutoNum type="arabicParenR"/>
            </a:pPr>
            <a:r>
              <a:rPr lang="en-US" dirty="0" smtClean="0"/>
              <a:t>Tuition and Fees (BESE Bulletin 133 – Financial Practices)</a:t>
            </a:r>
          </a:p>
          <a:p>
            <a:pPr marL="796925" lvl="2" indent="-342900" algn="just">
              <a:buFont typeface="+mj-lt"/>
              <a:buAutoNum type="arabicParenR"/>
            </a:pPr>
            <a:r>
              <a:rPr lang="en-US" dirty="0" smtClean="0"/>
              <a:t>Payment verification (Enrollment/Attendance Confirmation) (R.S. 17:4014(B)</a:t>
            </a:r>
          </a:p>
          <a:p>
            <a:pPr marL="796925" lvl="2" indent="-342900" algn="just">
              <a:buFont typeface="+mj-lt"/>
              <a:buAutoNum type="arabicParenR"/>
            </a:pPr>
            <a:r>
              <a:rPr lang="en-US" dirty="0" smtClean="0"/>
              <a:t>Income Eligibility (R.S. 17: 4013(2)</a:t>
            </a:r>
          </a:p>
          <a:p>
            <a:pPr marL="796925" lvl="2" indent="-342900" algn="just">
              <a:buFont typeface="+mj-lt"/>
              <a:buAutoNum type="arabicParenR"/>
            </a:pPr>
            <a:r>
              <a:rPr lang="en-US" dirty="0" smtClean="0"/>
              <a:t>Special Education Tuition (BESE Bulletin 133 – Financial Practices)</a:t>
            </a:r>
          </a:p>
          <a:p>
            <a:pPr marL="230188" lvl="1" indent="0" algn="just">
              <a:buNone/>
            </a:pPr>
            <a:endParaRPr lang="en-US" sz="1800" dirty="0"/>
          </a:p>
        </p:txBody>
      </p:sp>
    </p:spTree>
    <p:extLst>
      <p:ext uri="{BB962C8B-B14F-4D97-AF65-F5344CB8AC3E}">
        <p14:creationId xmlns:p14="http://schemas.microsoft.com/office/powerpoint/2010/main" val="146932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a): Use of Funds – Adequate Accounting Controls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609600" y="1295400"/>
            <a:ext cx="7772400" cy="5105400"/>
          </a:xfrm>
        </p:spPr>
        <p:txBody>
          <a:bodyPr>
            <a:normAutofit/>
          </a:bodyPr>
          <a:lstStyle/>
          <a:p>
            <a:r>
              <a:rPr lang="en-US" sz="2400" dirty="0" smtClean="0"/>
              <a:t>A sample of program expenditures will be tested to verify that program</a:t>
            </a:r>
            <a:r>
              <a:rPr lang="en-US" sz="2400" dirty="0"/>
              <a:t> </a:t>
            </a:r>
            <a:r>
              <a:rPr lang="en-US" sz="2400" dirty="0" smtClean="0"/>
              <a:t>funds were managed using adequate accounting controls. </a:t>
            </a:r>
            <a:endParaRPr lang="en-US" sz="2400" dirty="0"/>
          </a:p>
          <a:p>
            <a:pPr>
              <a:buNone/>
            </a:pPr>
            <a:endParaRPr lang="en-US" sz="2200" dirty="0" smtClean="0"/>
          </a:p>
          <a:p>
            <a:pPr algn="just">
              <a:buNone/>
            </a:pPr>
            <a:r>
              <a:rPr lang="en-US" sz="2400" b="1" dirty="0" smtClean="0"/>
              <a:t>Documentation Needed:</a:t>
            </a:r>
          </a:p>
          <a:p>
            <a:pPr algn="just"/>
            <a:r>
              <a:rPr lang="en-US" sz="2400" dirty="0" smtClean="0"/>
              <a:t>Program expenditure report (check register or report generated from accounting system)</a:t>
            </a:r>
          </a:p>
          <a:p>
            <a:pPr algn="just"/>
            <a:r>
              <a:rPr lang="en-US" sz="2400" dirty="0" smtClean="0"/>
              <a:t>Supporting documentation to substantiate the expenditure (original invoice, purchase order, contract, payroll documents, cancelled check and/or bank statement)</a:t>
            </a:r>
          </a:p>
          <a:p>
            <a:pPr algn="just">
              <a:buNone/>
            </a:pPr>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b): Use of Funds – Educational Purposes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295400"/>
            <a:ext cx="8229600" cy="5105400"/>
          </a:xfrm>
        </p:spPr>
        <p:txBody>
          <a:bodyPr>
            <a:normAutofit/>
          </a:bodyPr>
          <a:lstStyle/>
          <a:p>
            <a:r>
              <a:rPr lang="en-US" sz="2400" dirty="0" smtClean="0"/>
              <a:t>A sample of program expenditures will be tested to verify that program funds were spent only for educational purposes.</a:t>
            </a:r>
          </a:p>
          <a:p>
            <a:pPr>
              <a:buNone/>
            </a:pPr>
            <a:endParaRPr lang="en-US" sz="2200" dirty="0" smtClean="0"/>
          </a:p>
          <a:p>
            <a:pPr>
              <a:buNone/>
            </a:pPr>
            <a:r>
              <a:rPr lang="en-US" sz="2400" b="1" dirty="0" smtClean="0"/>
              <a:t>Documentation needed:</a:t>
            </a:r>
          </a:p>
          <a:p>
            <a:r>
              <a:rPr lang="en-US" sz="2400" dirty="0" smtClean="0"/>
              <a:t>Educational Purposes Assurance Form (Collected &amp; Provided by Department)</a:t>
            </a:r>
          </a:p>
          <a:p>
            <a:r>
              <a:rPr lang="en-US" sz="2400" dirty="0" smtClean="0"/>
              <a:t>Program expenditure report (check register or report generated from accounting system)</a:t>
            </a:r>
          </a:p>
          <a:p>
            <a:r>
              <a:rPr lang="en-US" sz="2400" dirty="0" smtClean="0"/>
              <a:t>Salary schedule for the current school year </a:t>
            </a:r>
            <a:r>
              <a:rPr lang="en-US" sz="2400" dirty="0"/>
              <a:t>(</a:t>
            </a:r>
            <a:r>
              <a:rPr lang="en-US" sz="2400" dirty="0" smtClean="0"/>
              <a:t>list of employees paid with SSEEP funds including title, job description, and salary and benefits)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c): Use of Funds – Gross Irresponsibility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pPr algn="just"/>
            <a:r>
              <a:rPr lang="en-US" sz="2400" dirty="0" smtClean="0"/>
              <a:t>Two tests will be performed to identify if program funds were managed in a responsible manner:</a:t>
            </a:r>
          </a:p>
          <a:p>
            <a:pPr marL="911225" lvl="2" indent="-457200">
              <a:buFont typeface="+mj-lt"/>
              <a:buAutoNum type="arabicParenR"/>
            </a:pPr>
            <a:r>
              <a:rPr lang="en-US" dirty="0" smtClean="0"/>
              <a:t>An assessment of the internal controls over program processes based on the internal control questionnaire collected by Department. This item will be handled by Department staff.</a:t>
            </a:r>
          </a:p>
          <a:p>
            <a:pPr marL="911225" lvl="2" indent="-457200">
              <a:buFont typeface="+mj-lt"/>
              <a:buAutoNum type="arabicParenR"/>
            </a:pPr>
            <a:r>
              <a:rPr lang="en-US" dirty="0" smtClean="0"/>
              <a:t>Budget to actual comparison of program expenditures.</a:t>
            </a:r>
          </a:p>
          <a:p>
            <a:pPr algn="just">
              <a:buNone/>
            </a:pPr>
            <a:endParaRPr lang="en-US" sz="2200" dirty="0" smtClean="0"/>
          </a:p>
          <a:p>
            <a:pPr algn="just">
              <a:buNone/>
            </a:pPr>
            <a:r>
              <a:rPr lang="en-US" sz="2400" b="1" dirty="0" smtClean="0"/>
              <a:t>Documentation needed:</a:t>
            </a:r>
          </a:p>
          <a:p>
            <a:pPr algn="just"/>
            <a:r>
              <a:rPr lang="en-US" sz="2400" dirty="0" smtClean="0"/>
              <a:t>Program budget and expenditures document (Provided by Department as reported by School)</a:t>
            </a:r>
          </a:p>
          <a:p>
            <a:pPr algn="just"/>
            <a:r>
              <a:rPr lang="en-US" sz="2400" dirty="0" smtClean="0"/>
              <a:t>Initial and final number of enrolled scholarship students by grade (Provided by Department as reported by School)</a:t>
            </a:r>
          </a:p>
          <a:p>
            <a:pPr algn="just"/>
            <a:r>
              <a:rPr lang="en-US" sz="2400" dirty="0" smtClean="0"/>
              <a:t>Approved Tuition and fees charged by grade (Provided by Department)</a:t>
            </a:r>
          </a:p>
          <a:p>
            <a:pPr algn="just"/>
            <a:r>
              <a:rPr lang="en-US" sz="2400" dirty="0" smtClean="0"/>
              <a:t> Explanations for variances where the actual expenditures to budget are greater than 30%</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1 d): Use of funds – Individual Enrichment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447800"/>
            <a:ext cx="8305800" cy="4953000"/>
          </a:xfrm>
        </p:spPr>
        <p:txBody>
          <a:bodyPr>
            <a:normAutofit lnSpcReduction="10000"/>
          </a:bodyPr>
          <a:lstStyle/>
          <a:p>
            <a:pPr algn="just"/>
            <a:r>
              <a:rPr lang="en-US" sz="2400" dirty="0" smtClean="0"/>
              <a:t>A review of program expenditures will be performed to identify any expenditures indicative of individual enrichment.</a:t>
            </a:r>
          </a:p>
          <a:p>
            <a:pPr algn="just"/>
            <a:endParaRPr lang="en-US" sz="2400" dirty="0" smtClean="0"/>
          </a:p>
          <a:p>
            <a:pPr algn="just">
              <a:buNone/>
            </a:pPr>
            <a:r>
              <a:rPr lang="en-US" sz="2400" b="1" dirty="0" smtClean="0"/>
              <a:t>Documentation needed:</a:t>
            </a:r>
          </a:p>
          <a:p>
            <a:pPr algn="just"/>
            <a:r>
              <a:rPr lang="en-US" sz="2400" dirty="0" smtClean="0"/>
              <a:t>Individual Enrichment Assurance Form (Collected and Provided by Department)</a:t>
            </a:r>
          </a:p>
          <a:p>
            <a:pPr algn="just"/>
            <a:r>
              <a:rPr lang="en-US" sz="2400" dirty="0" smtClean="0"/>
              <a:t>Program expenditure report (check register or report generated from accounting system)</a:t>
            </a:r>
          </a:p>
          <a:p>
            <a:pPr algn="just"/>
            <a:r>
              <a:rPr lang="en-US" sz="2400" dirty="0" smtClean="0"/>
              <a:t>Salary schedule for the current school year (list of employees paid with SSEEP funds including title, job description, and salary and benefits)</a:t>
            </a:r>
          </a:p>
          <a:p>
            <a:pPr algn="just"/>
            <a:r>
              <a:rPr lang="en-US" sz="2400" dirty="0" smtClean="0"/>
              <a:t>Explanation for all salaries and benefits where the total expenditures for any key personnel increased by 15% </a:t>
            </a:r>
          </a:p>
          <a:p>
            <a:pPr algn="just">
              <a:buNone/>
            </a:pPr>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2: Tuition and Fee Accuracy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990600"/>
            <a:ext cx="8839200" cy="5410200"/>
          </a:xfrm>
        </p:spPr>
        <p:txBody>
          <a:bodyPr>
            <a:normAutofit fontScale="47500" lnSpcReduction="20000"/>
          </a:bodyPr>
          <a:lstStyle/>
          <a:p>
            <a:pPr algn="just">
              <a:buNone/>
            </a:pPr>
            <a:endParaRPr lang="en-US" sz="2200" dirty="0" smtClean="0"/>
          </a:p>
          <a:p>
            <a:pPr algn="just"/>
            <a:r>
              <a:rPr lang="en-US" sz="4400" dirty="0" smtClean="0"/>
              <a:t>The tuition and fees charged for a sample of non-scholarship students will be reviewed to verify that the tuition and fee amount charged to paying students is not less than the amount charged to students participating in the Scholarship Program.</a:t>
            </a:r>
          </a:p>
          <a:p>
            <a:pPr algn="just">
              <a:buNone/>
            </a:pPr>
            <a:endParaRPr lang="en-US" sz="2600" dirty="0"/>
          </a:p>
          <a:p>
            <a:pPr lvl="2">
              <a:buNone/>
            </a:pPr>
            <a:r>
              <a:rPr lang="en-US" sz="3600" dirty="0" smtClean="0"/>
              <a:t>NOTE:  This </a:t>
            </a:r>
            <a:r>
              <a:rPr lang="en-US" sz="3600" dirty="0"/>
              <a:t>portion of the audit will take place </a:t>
            </a:r>
            <a:r>
              <a:rPr lang="en-US" sz="3600" dirty="0" smtClean="0"/>
              <a:t>soon after </a:t>
            </a:r>
            <a:r>
              <a:rPr lang="en-US" sz="3600" dirty="0"/>
              <a:t>the 1</a:t>
            </a:r>
            <a:r>
              <a:rPr lang="en-US" sz="3600" baseline="30000" dirty="0"/>
              <a:t>st</a:t>
            </a:r>
            <a:r>
              <a:rPr lang="en-US" sz="3600" dirty="0"/>
              <a:t> </a:t>
            </a:r>
            <a:r>
              <a:rPr lang="en-US" sz="3600" dirty="0" smtClean="0"/>
              <a:t>quarter</a:t>
            </a:r>
          </a:p>
          <a:p>
            <a:pPr lvl="2">
              <a:buNone/>
            </a:pPr>
            <a:r>
              <a:rPr lang="en-US" sz="3600" dirty="0"/>
              <a:t> </a:t>
            </a:r>
            <a:r>
              <a:rPr lang="en-US" sz="3600" dirty="0" smtClean="0"/>
              <a:t>             payment is released in Fall 2015.</a:t>
            </a:r>
            <a:endParaRPr lang="en-US" sz="3600" dirty="0"/>
          </a:p>
          <a:p>
            <a:pPr algn="just">
              <a:buNone/>
            </a:pPr>
            <a:endParaRPr lang="en-US" sz="2600" dirty="0" smtClean="0"/>
          </a:p>
          <a:p>
            <a:pPr algn="just">
              <a:buNone/>
            </a:pPr>
            <a:endParaRPr lang="en-US" sz="2600" dirty="0" smtClean="0"/>
          </a:p>
          <a:p>
            <a:pPr algn="just">
              <a:buNone/>
            </a:pPr>
            <a:r>
              <a:rPr lang="en-US" sz="4400" b="1" dirty="0" smtClean="0"/>
              <a:t>Documentation needed:</a:t>
            </a:r>
          </a:p>
          <a:p>
            <a:pPr algn="just"/>
            <a:r>
              <a:rPr lang="en-US" sz="4400" dirty="0" smtClean="0"/>
              <a:t>Tuition and fee schedule for all students (Provided by the Department)</a:t>
            </a:r>
          </a:p>
          <a:p>
            <a:pPr algn="just"/>
            <a:r>
              <a:rPr lang="en-US" sz="4400" dirty="0" smtClean="0"/>
              <a:t>Policies and Procedures if awarding scholarship/financial assistance to non-scholarship students (if applicable)</a:t>
            </a:r>
          </a:p>
          <a:p>
            <a:pPr algn="just"/>
            <a:r>
              <a:rPr lang="en-US" sz="4400" dirty="0" smtClean="0"/>
              <a:t>Discounts should be clearly noted in the school’s policies and procedures</a:t>
            </a:r>
          </a:p>
          <a:p>
            <a:pPr algn="just"/>
            <a:r>
              <a:rPr lang="en-US" sz="4400" dirty="0" smtClean="0"/>
              <a:t>Award letters for paying students awarded a scholarship from the school</a:t>
            </a:r>
          </a:p>
          <a:p>
            <a:pPr algn="just"/>
            <a:r>
              <a:rPr lang="en-US" sz="4400" dirty="0" smtClean="0"/>
              <a:t>Appropriate accounting records to indicate tuition was assessed and appropriate credit was applied upon receipt of a scholarship</a:t>
            </a:r>
          </a:p>
          <a:p>
            <a:pPr algn="just"/>
            <a:endParaRPr lang="en-US"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3: Payment Accuracy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371600"/>
            <a:ext cx="8077200" cy="5029200"/>
          </a:xfrm>
        </p:spPr>
        <p:txBody>
          <a:bodyPr>
            <a:normAutofit fontScale="92500" lnSpcReduction="10000"/>
          </a:bodyPr>
          <a:lstStyle/>
          <a:p>
            <a:r>
              <a:rPr lang="en-US" sz="2600" dirty="0" smtClean="0"/>
              <a:t>In order to determine that payments are accurate, enrollment and attendance documentation for a sample of new students identified as participating in the program will be reviewed.</a:t>
            </a:r>
          </a:p>
          <a:p>
            <a:pPr>
              <a:buNone/>
            </a:pPr>
            <a:endParaRPr lang="en-US" sz="2400" dirty="0" smtClean="0"/>
          </a:p>
          <a:p>
            <a:pPr algn="just">
              <a:buNone/>
            </a:pPr>
            <a:r>
              <a:rPr lang="en-US" sz="2400" b="1" dirty="0" smtClean="0"/>
              <a:t>Documentation needed:</a:t>
            </a:r>
          </a:p>
          <a:p>
            <a:r>
              <a:rPr lang="en-US" sz="2600" dirty="0" smtClean="0"/>
              <a:t>Application and enrollment documentation for scholarship students</a:t>
            </a:r>
          </a:p>
          <a:p>
            <a:pPr algn="just"/>
            <a:r>
              <a:rPr lang="en-US" sz="2600" dirty="0" smtClean="0"/>
              <a:t>Daily attendance roster (manual or electronic)  </a:t>
            </a:r>
          </a:p>
          <a:p>
            <a:pPr marL="0" indent="0" algn="just">
              <a:buNone/>
            </a:pPr>
            <a:endParaRPr lang="en-US" sz="2400" dirty="0"/>
          </a:p>
          <a:p>
            <a:pPr lvl="1" algn="just">
              <a:buFont typeface="Wingdings" panose="05000000000000000000" pitchFamily="2" charset="2"/>
              <a:buChar char="v"/>
            </a:pPr>
            <a:r>
              <a:rPr lang="en-US" sz="2400" dirty="0" smtClean="0"/>
              <a:t>Attendance data will be requested </a:t>
            </a:r>
            <a:r>
              <a:rPr lang="en-US" sz="2400" dirty="0"/>
              <a:t>through the following </a:t>
            </a:r>
            <a:r>
              <a:rPr lang="en-US" sz="2400" dirty="0" smtClean="0"/>
              <a:t>period </a:t>
            </a:r>
            <a:r>
              <a:rPr lang="en-US" sz="2400" dirty="0"/>
              <a:t>for each count date:  </a:t>
            </a:r>
          </a:p>
          <a:p>
            <a:pPr lvl="2" algn="just">
              <a:buFont typeface="Courier New" panose="02070309020205020404" pitchFamily="49" charset="0"/>
              <a:buChar char="o"/>
            </a:pPr>
            <a:r>
              <a:rPr lang="en-US" sz="2000" dirty="0"/>
              <a:t>September </a:t>
            </a:r>
            <a:r>
              <a:rPr lang="en-US" sz="2000" dirty="0" smtClean="0"/>
              <a:t>9</a:t>
            </a:r>
            <a:r>
              <a:rPr lang="en-US" sz="2000" baseline="30000" dirty="0" smtClean="0"/>
              <a:t>th</a:t>
            </a:r>
            <a:r>
              <a:rPr lang="en-US" sz="2000" dirty="0" smtClean="0"/>
              <a:t> </a:t>
            </a:r>
            <a:r>
              <a:rPr lang="en-US" sz="2000" dirty="0"/>
              <a:t>count date – August </a:t>
            </a:r>
            <a:r>
              <a:rPr lang="en-US" sz="2000" dirty="0" smtClean="0"/>
              <a:t>24</a:t>
            </a:r>
            <a:r>
              <a:rPr lang="en-US" sz="2000" baseline="30000" dirty="0" smtClean="0"/>
              <a:t>th</a:t>
            </a:r>
            <a:r>
              <a:rPr lang="en-US" sz="2000" dirty="0" smtClean="0"/>
              <a:t> </a:t>
            </a:r>
            <a:r>
              <a:rPr lang="en-US" sz="2000" dirty="0"/>
              <a:t>through September </a:t>
            </a:r>
            <a:r>
              <a:rPr lang="en-US" sz="2000" dirty="0" smtClean="0"/>
              <a:t>25</a:t>
            </a:r>
            <a:r>
              <a:rPr lang="en-US" sz="2000" baseline="30000" dirty="0" smtClean="0"/>
              <a:t>th</a:t>
            </a:r>
            <a:endParaRPr lang="en-US" sz="2000" dirty="0"/>
          </a:p>
          <a:p>
            <a:pPr lvl="2" algn="just">
              <a:buFont typeface="Courier New" panose="02070309020205020404" pitchFamily="49" charset="0"/>
              <a:buChar char="o"/>
            </a:pPr>
            <a:r>
              <a:rPr lang="en-US" sz="2000" dirty="0"/>
              <a:t>December </a:t>
            </a:r>
            <a:r>
              <a:rPr lang="en-US" sz="2000" dirty="0" smtClean="0"/>
              <a:t>2</a:t>
            </a:r>
            <a:r>
              <a:rPr lang="en-US" sz="2000" baseline="30000" dirty="0" smtClean="0"/>
              <a:t>nd</a:t>
            </a:r>
            <a:r>
              <a:rPr lang="en-US" sz="2000" dirty="0" smtClean="0"/>
              <a:t> </a:t>
            </a:r>
            <a:r>
              <a:rPr lang="en-US" sz="2000" dirty="0"/>
              <a:t>count date – November </a:t>
            </a:r>
            <a:r>
              <a:rPr lang="en-US" sz="2000" dirty="0" smtClean="0"/>
              <a:t>9</a:t>
            </a:r>
            <a:r>
              <a:rPr lang="en-US" sz="2000" baseline="30000" dirty="0" smtClean="0"/>
              <a:t>th</a:t>
            </a:r>
            <a:r>
              <a:rPr lang="en-US" sz="2000" dirty="0" smtClean="0"/>
              <a:t> </a:t>
            </a:r>
            <a:r>
              <a:rPr lang="en-US" sz="2000" dirty="0"/>
              <a:t>through </a:t>
            </a:r>
            <a:r>
              <a:rPr lang="en-US" sz="2000" dirty="0" smtClean="0"/>
              <a:t>December 18</a:t>
            </a:r>
            <a:r>
              <a:rPr lang="en-US" sz="2000" baseline="30000" dirty="0" smtClean="0"/>
              <a:t>th</a:t>
            </a:r>
            <a:endParaRPr lang="en-US" sz="2000" dirty="0"/>
          </a:p>
          <a:p>
            <a:pPr lvl="2" algn="just">
              <a:buFont typeface="Courier New" panose="02070309020205020404" pitchFamily="49" charset="0"/>
              <a:buChar char="o"/>
            </a:pPr>
            <a:r>
              <a:rPr lang="en-US" sz="2000" dirty="0"/>
              <a:t>February </a:t>
            </a:r>
            <a:r>
              <a:rPr lang="en-US" sz="2000" dirty="0" smtClean="0"/>
              <a:t>11</a:t>
            </a:r>
            <a:r>
              <a:rPr lang="en-US" sz="2000" baseline="30000" dirty="0" smtClean="0"/>
              <a:t>th</a:t>
            </a:r>
            <a:r>
              <a:rPr lang="en-US" sz="2000" dirty="0" smtClean="0"/>
              <a:t> </a:t>
            </a:r>
            <a:r>
              <a:rPr lang="en-US" sz="2000" dirty="0"/>
              <a:t>count date – </a:t>
            </a:r>
            <a:r>
              <a:rPr lang="en-US" sz="2000" dirty="0" smtClean="0"/>
              <a:t>January 18</a:t>
            </a:r>
            <a:r>
              <a:rPr lang="en-US" sz="2000" baseline="30000" dirty="0" smtClean="0"/>
              <a:t>th</a:t>
            </a:r>
            <a:r>
              <a:rPr lang="en-US" sz="2000" dirty="0" smtClean="0"/>
              <a:t> through February 26</a:t>
            </a:r>
            <a:r>
              <a:rPr lang="en-US" sz="2000" baseline="30000" dirty="0" smtClean="0"/>
              <a:t>th</a:t>
            </a:r>
            <a:r>
              <a:rPr lang="en-US" sz="2000" dirty="0" smtClean="0"/>
              <a:t> </a:t>
            </a:r>
            <a:endParaRPr lang="en-US" sz="2000" dirty="0"/>
          </a:p>
          <a:p>
            <a:pPr marL="0" indent="0" algn="just">
              <a:buNone/>
            </a:pPr>
            <a:endParaRPr lang="en-US" sz="2400" dirty="0" smtClean="0"/>
          </a:p>
          <a:p>
            <a:pPr algn="just"/>
            <a:endParaRPr lang="en-US" sz="2400" dirty="0">
              <a:solidFill>
                <a:srgbClr val="FF0000"/>
              </a:solidFill>
            </a:endParaRPr>
          </a:p>
          <a:p>
            <a:pPr algn="just"/>
            <a:endParaRPr lang="en-US" sz="2400" dirty="0" smtClean="0">
              <a:solidFill>
                <a:srgbClr val="FF0000"/>
              </a:solidFill>
            </a:endParaRPr>
          </a:p>
          <a:p>
            <a:pPr algn="just"/>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4: Income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295400"/>
            <a:ext cx="8382000" cy="5105400"/>
          </a:xfrm>
        </p:spPr>
        <p:txBody>
          <a:bodyPr>
            <a:normAutofit/>
          </a:bodyPr>
          <a:lstStyle/>
          <a:p>
            <a:r>
              <a:rPr lang="en-US" sz="2400" dirty="0" smtClean="0"/>
              <a:t>Income eligibility documentation as collected in the registration process, for a sample of new students identified as participating in the program will be reviewed to:</a:t>
            </a:r>
          </a:p>
          <a:p>
            <a:pPr marL="909638" lvl="2" indent="-457200" algn="just">
              <a:buAutoNum type="arabicParenR"/>
            </a:pPr>
            <a:r>
              <a:rPr lang="en-US" sz="2000" dirty="0" smtClean="0"/>
              <a:t>Verify that required and</a:t>
            </a:r>
            <a:r>
              <a:rPr lang="en-US" sz="2000" dirty="0"/>
              <a:t> </a:t>
            </a:r>
            <a:r>
              <a:rPr lang="en-US" sz="2000" dirty="0" smtClean="0"/>
              <a:t>acceptable income verification documentation is on file for each new student contained in the sample, and</a:t>
            </a:r>
          </a:p>
          <a:p>
            <a:pPr marL="909638" lvl="2" indent="-457200">
              <a:buAutoNum type="arabicParenR"/>
            </a:pPr>
            <a:r>
              <a:rPr lang="en-US" sz="2000" dirty="0" smtClean="0"/>
              <a:t>That these students meet the income eligibility requirements.</a:t>
            </a:r>
          </a:p>
          <a:p>
            <a:pPr>
              <a:buNone/>
            </a:pPr>
            <a:endParaRPr lang="en-US" sz="2400" dirty="0" smtClean="0"/>
          </a:p>
          <a:p>
            <a:pPr>
              <a:buNone/>
            </a:pPr>
            <a:r>
              <a:rPr lang="en-US" sz="2400" b="1" dirty="0" smtClean="0"/>
              <a:t>Documentation needed:</a:t>
            </a:r>
          </a:p>
          <a:p>
            <a:r>
              <a:rPr lang="en-US" sz="2400" dirty="0"/>
              <a:t>A</a:t>
            </a:r>
            <a:r>
              <a:rPr lang="en-US" sz="2400" dirty="0" smtClean="0"/>
              <a:t>cceptable income verification documentation for each new participating student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Requirement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685800" y="1600200"/>
            <a:ext cx="8001000" cy="4800600"/>
          </a:xfrm>
        </p:spPr>
        <p:txBody>
          <a:bodyPr>
            <a:normAutofit fontScale="92500"/>
          </a:bodyPr>
          <a:lstStyle/>
          <a:p>
            <a:pPr marL="228600" indent="-228600">
              <a:spcBef>
                <a:spcPts val="1200"/>
              </a:spcBef>
            </a:pPr>
            <a:r>
              <a:rPr lang="en-US" sz="2400" dirty="0"/>
              <a:t>In order to prepare for the audit, </a:t>
            </a:r>
            <a:r>
              <a:rPr lang="en-US" sz="2400" dirty="0" smtClean="0"/>
              <a:t>school staff must ensure that the following are in order:</a:t>
            </a:r>
          </a:p>
          <a:p>
            <a:pPr marL="0" indent="0">
              <a:spcBef>
                <a:spcPts val="1200"/>
              </a:spcBef>
              <a:buNone/>
            </a:pPr>
            <a:endParaRPr lang="en-US" sz="2400" dirty="0"/>
          </a:p>
          <a:p>
            <a:pPr marL="574675" lvl="1" indent="-342900">
              <a:buFont typeface="Wingdings" panose="05000000000000000000" pitchFamily="2" charset="2"/>
              <a:buChar char="v"/>
            </a:pPr>
            <a:r>
              <a:rPr lang="en-US" sz="2400" dirty="0"/>
              <a:t>Assurances</a:t>
            </a:r>
          </a:p>
          <a:p>
            <a:pPr marL="911225" lvl="2" indent="-457200">
              <a:buFont typeface="+mj-lt"/>
              <a:buAutoNum type="arabicParenR"/>
            </a:pPr>
            <a:r>
              <a:rPr lang="en-US" sz="2000" dirty="0"/>
              <a:t>Educational </a:t>
            </a:r>
            <a:r>
              <a:rPr lang="en-US" sz="2000" dirty="0" smtClean="0"/>
              <a:t>Purpose Assurance – (Due to the Department </a:t>
            </a:r>
            <a:r>
              <a:rPr lang="en-US" sz="2000" dirty="0" smtClean="0"/>
              <a:t>10.14.15</a:t>
            </a:r>
            <a:r>
              <a:rPr lang="en-US" sz="2000" dirty="0" smtClean="0"/>
              <a:t>)</a:t>
            </a:r>
            <a:endParaRPr lang="en-US" sz="2000" dirty="0"/>
          </a:p>
          <a:p>
            <a:pPr marL="911225" lvl="2" indent="-457200">
              <a:buFont typeface="+mj-lt"/>
              <a:buAutoNum type="arabicParenR"/>
            </a:pPr>
            <a:r>
              <a:rPr lang="en-US" sz="2000" dirty="0"/>
              <a:t>Individual </a:t>
            </a:r>
            <a:r>
              <a:rPr lang="en-US" sz="2000" dirty="0" smtClean="0"/>
              <a:t>Enrichment Assurance – (Due to the Department </a:t>
            </a:r>
            <a:r>
              <a:rPr lang="en-US" sz="2000" dirty="0" smtClean="0"/>
              <a:t>10.14.15</a:t>
            </a:r>
            <a:r>
              <a:rPr lang="en-US" sz="2000" dirty="0" smtClean="0"/>
              <a:t>)</a:t>
            </a:r>
            <a:endParaRPr lang="en-US" sz="2000" dirty="0"/>
          </a:p>
          <a:p>
            <a:pPr marL="574675" lvl="1" indent="-342900">
              <a:spcBef>
                <a:spcPts val="1200"/>
              </a:spcBef>
              <a:buFont typeface="Wingdings" panose="05000000000000000000" pitchFamily="2" charset="2"/>
              <a:buChar char="v"/>
            </a:pPr>
            <a:r>
              <a:rPr lang="en-US" sz="2400" dirty="0"/>
              <a:t>Financial Controls</a:t>
            </a:r>
          </a:p>
          <a:p>
            <a:pPr marL="574675" lvl="1" indent="-342900">
              <a:spcBef>
                <a:spcPts val="1200"/>
              </a:spcBef>
              <a:buFont typeface="Wingdings" panose="05000000000000000000" pitchFamily="2" charset="2"/>
              <a:buChar char="v"/>
            </a:pPr>
            <a:r>
              <a:rPr lang="en-US" sz="2400" dirty="0"/>
              <a:t>Financial </a:t>
            </a:r>
            <a:r>
              <a:rPr lang="en-US" sz="2400" dirty="0" smtClean="0"/>
              <a:t>Reports</a:t>
            </a:r>
          </a:p>
          <a:p>
            <a:pPr marL="574675" lvl="1" indent="-342900">
              <a:spcBef>
                <a:spcPts val="1200"/>
              </a:spcBef>
              <a:buFont typeface="Wingdings" panose="05000000000000000000" pitchFamily="2" charset="2"/>
              <a:buChar char="v"/>
            </a:pPr>
            <a:r>
              <a:rPr lang="en-US" sz="2400" dirty="0" smtClean="0"/>
              <a:t>Segregation of Funds</a:t>
            </a:r>
            <a:endParaRPr lang="en-US" sz="2400" dirty="0"/>
          </a:p>
          <a:p>
            <a:pPr marL="574675" lvl="1" indent="-342900">
              <a:spcBef>
                <a:spcPts val="1200"/>
              </a:spcBef>
              <a:buFont typeface="Wingdings" panose="05000000000000000000" pitchFamily="2" charset="2"/>
              <a:buChar char="v"/>
            </a:pPr>
            <a:r>
              <a:rPr lang="en-US" sz="2400" dirty="0"/>
              <a:t>Enrollment </a:t>
            </a:r>
            <a:r>
              <a:rPr lang="en-US" sz="2400" dirty="0" smtClean="0"/>
              <a:t>Records</a:t>
            </a:r>
          </a:p>
          <a:p>
            <a:pPr marL="574675" lvl="1" indent="-342900">
              <a:spcBef>
                <a:spcPts val="1200"/>
              </a:spcBef>
              <a:buFont typeface="Wingdings" panose="05000000000000000000" pitchFamily="2" charset="2"/>
              <a:buChar char="v"/>
            </a:pPr>
            <a:r>
              <a:rPr lang="en-US" sz="2400" dirty="0" smtClean="0"/>
              <a:t>Independent Financial Audit Procedures</a:t>
            </a:r>
            <a:endParaRPr lang="en-US" sz="2400" dirty="0"/>
          </a:p>
          <a:p>
            <a:pPr marL="0" indent="0">
              <a:buNone/>
            </a:pPr>
            <a:endParaRPr lang="en-US" dirty="0"/>
          </a:p>
        </p:txBody>
      </p:sp>
    </p:spTree>
    <p:extLst>
      <p:ext uri="{BB962C8B-B14F-4D97-AF65-F5344CB8AC3E}">
        <p14:creationId xmlns:p14="http://schemas.microsoft.com/office/powerpoint/2010/main" val="4091201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19200"/>
            <a:ext cx="8839200" cy="5181600"/>
          </a:xfrm>
        </p:spPr>
        <p:txBody>
          <a:bodyPr>
            <a:normAutofit fontScale="92500" lnSpcReduction="20000"/>
          </a:bodyPr>
          <a:lstStyle/>
          <a:p>
            <a:pPr algn="just"/>
            <a:r>
              <a:rPr lang="en-US" sz="2400" dirty="0" smtClean="0"/>
              <a:t>Family income cannot be greater than 250% of the current federal poverty guidelines as outlined in the chart below.</a:t>
            </a:r>
          </a:p>
          <a:p>
            <a:pPr marL="0" indent="0" algn="ctr">
              <a:buNone/>
            </a:pPr>
            <a:endParaRPr lang="en-US" sz="2200" dirty="0" smtClean="0"/>
          </a:p>
          <a:p>
            <a:pPr marL="0" indent="0" algn="just">
              <a:buNone/>
            </a:pPr>
            <a:endParaRPr lang="en-US" sz="2200" dirty="0" smtClean="0"/>
          </a:p>
          <a:p>
            <a:pPr algn="just"/>
            <a:endParaRPr lang="en-US" sz="2200" dirty="0" smtClean="0"/>
          </a:p>
          <a:p>
            <a:pPr marL="0" indent="0" algn="just">
              <a:buNone/>
            </a:pPr>
            <a:endParaRPr lang="en-US" sz="2200" dirty="0"/>
          </a:p>
          <a:p>
            <a:pPr marL="0" indent="0" algn="just">
              <a:buNone/>
            </a:pPr>
            <a:endParaRPr lang="en-US" sz="2200" dirty="0" smtClean="0"/>
          </a:p>
          <a:p>
            <a:pPr algn="just"/>
            <a:endParaRPr lang="en-US" sz="2200" dirty="0" smtClean="0"/>
          </a:p>
          <a:p>
            <a:pPr algn="just"/>
            <a:endParaRPr lang="en-US" sz="2200" dirty="0"/>
          </a:p>
          <a:p>
            <a:pPr marL="0" indent="0" algn="just">
              <a:buNone/>
            </a:pPr>
            <a:endParaRPr lang="en-US" sz="2200" dirty="0" smtClean="0"/>
          </a:p>
          <a:p>
            <a:pPr algn="just"/>
            <a:r>
              <a:rPr lang="en-US" sz="2600" dirty="0" smtClean="0"/>
              <a:t>If a student participates in any one of these federal assistance programs, income requirement for the scholarship program is met and one of the  following forms of documentation is required:</a:t>
            </a:r>
          </a:p>
          <a:p>
            <a:pPr lvl="1" algn="just"/>
            <a:r>
              <a:rPr lang="en-US" sz="2600" dirty="0" smtClean="0"/>
              <a:t>Louisiana Purchase Card</a:t>
            </a:r>
          </a:p>
          <a:p>
            <a:pPr lvl="1" algn="just"/>
            <a:r>
              <a:rPr lang="en-US" sz="2600" dirty="0" smtClean="0"/>
              <a:t>SNAP Benefits</a:t>
            </a:r>
          </a:p>
          <a:p>
            <a:pPr lvl="1" algn="just"/>
            <a:r>
              <a:rPr lang="en-US" sz="2600" dirty="0" smtClean="0"/>
              <a:t>Social Security Benefits</a:t>
            </a:r>
            <a:r>
              <a:rPr lang="en-US" sz="2200" dirty="0" smtClean="0"/>
              <a:t>	</a:t>
            </a:r>
          </a:p>
          <a:p>
            <a:pPr algn="just">
              <a:buNone/>
            </a:pPr>
            <a:endParaRPr lang="en-US" sz="1800" dirty="0" smtClean="0"/>
          </a:p>
        </p:txBody>
      </p:sp>
      <p:sp>
        <p:nvSpPr>
          <p:cNvPr id="9" name="Rectangle 1"/>
          <p:cNvSpPr>
            <a:spLocks noChangeArrowheads="1"/>
          </p:cNvSpPr>
          <p:nvPr/>
        </p:nvSpPr>
        <p:spPr bwMode="auto">
          <a:xfrm>
            <a:off x="1143000" y="2954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2015-2016 - Louisiana Scholarship---Student Application.pdf - Adobe Acrobat Pro"/>
          <p:cNvPicPr>
            <a:picLocks noChangeAspect="1"/>
          </p:cNvPicPr>
          <p:nvPr/>
        </p:nvPicPr>
        <p:blipFill rotWithShape="1">
          <a:blip r:embed="rId2">
            <a:extLst>
              <a:ext uri="{28A0092B-C50C-407E-A947-70E740481C1C}">
                <a14:useLocalDpi xmlns:a14="http://schemas.microsoft.com/office/drawing/2010/main" val="0"/>
              </a:ext>
            </a:extLst>
          </a:blip>
          <a:srcRect l="8252" t="43461" r="23801" b="24087"/>
          <a:stretch/>
        </p:blipFill>
        <p:spPr>
          <a:xfrm>
            <a:off x="381000" y="1828800"/>
            <a:ext cx="8477250" cy="2286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Eligibility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19200"/>
            <a:ext cx="8839200" cy="5410200"/>
          </a:xfrm>
        </p:spPr>
        <p:txBody>
          <a:bodyPr>
            <a:normAutofit/>
          </a:bodyPr>
          <a:lstStyle/>
          <a:p>
            <a:pPr algn="just"/>
            <a:r>
              <a:rPr lang="en-US" sz="2400" dirty="0" smtClean="0"/>
              <a:t>If a student does not participate in a federal assistance program, one of the following documents is required:</a:t>
            </a:r>
          </a:p>
          <a:p>
            <a:pPr lvl="1" algn="just">
              <a:buFont typeface="Wingdings" panose="05000000000000000000" pitchFamily="2" charset="2"/>
              <a:buChar char="v"/>
            </a:pPr>
            <a:r>
              <a:rPr lang="en-US" sz="2400" dirty="0" smtClean="0"/>
              <a:t>Federal Tax Return for the 2014 Calendar Year</a:t>
            </a:r>
          </a:p>
          <a:p>
            <a:pPr lvl="1" algn="just">
              <a:buFont typeface="Wingdings" panose="05000000000000000000" pitchFamily="2" charset="2"/>
              <a:buChar char="v"/>
            </a:pPr>
            <a:r>
              <a:rPr lang="en-US" sz="2400" dirty="0" smtClean="0"/>
              <a:t>W-2s </a:t>
            </a:r>
            <a:r>
              <a:rPr lang="en-US" sz="2400" dirty="0"/>
              <a:t>f</a:t>
            </a:r>
            <a:r>
              <a:rPr lang="en-US" sz="2400" dirty="0" smtClean="0"/>
              <a:t>rom All Employers for the Tax Period Ending December 31, 2014</a:t>
            </a:r>
          </a:p>
          <a:p>
            <a:pPr lvl="1" algn="just">
              <a:buFont typeface="Wingdings" panose="05000000000000000000" pitchFamily="2" charset="2"/>
              <a:buChar char="v"/>
            </a:pPr>
            <a:r>
              <a:rPr lang="en-US" sz="2400" dirty="0" smtClean="0"/>
              <a:t>Unemployment Compensation Statement for the Period Ending on December 31, 2014</a:t>
            </a:r>
          </a:p>
          <a:p>
            <a:pPr lvl="1" algn="just">
              <a:buFont typeface="Wingdings" panose="05000000000000000000" pitchFamily="2" charset="2"/>
              <a:buChar char="v"/>
            </a:pPr>
            <a:r>
              <a:rPr lang="en-US" sz="2400" dirty="0" smtClean="0"/>
              <a:t>Alimony as shown in Court Decree or Agreement</a:t>
            </a:r>
          </a:p>
          <a:p>
            <a:pPr lvl="1" algn="just">
              <a:buFont typeface="Wingdings" panose="05000000000000000000" pitchFamily="2" charset="2"/>
              <a:buChar char="v"/>
            </a:pPr>
            <a:r>
              <a:rPr lang="en-US" sz="2400" dirty="0" smtClean="0"/>
              <a:t>Social Security Benefits Statement for the Period Ending on December 31, 2014</a:t>
            </a:r>
          </a:p>
          <a:p>
            <a:pPr lvl="1" algn="just">
              <a:buFont typeface="Wingdings" panose="05000000000000000000" pitchFamily="2" charset="2"/>
              <a:buChar char="v"/>
            </a:pPr>
            <a:r>
              <a:rPr lang="en-US" sz="2400" dirty="0" smtClean="0"/>
              <a:t>Pension Statement for the Period Ending on December 31, 2014</a:t>
            </a:r>
          </a:p>
          <a:p>
            <a:pPr lvl="1" algn="just">
              <a:buNone/>
            </a:pPr>
            <a:endParaRPr lang="en-US" sz="1800" dirty="0" smtClean="0"/>
          </a:p>
          <a:p>
            <a:pPr lvl="1" algn="just">
              <a:buNone/>
            </a:pPr>
            <a:endParaRPr lang="en-US" sz="1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5: Special Education Tuition</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295400"/>
            <a:ext cx="8382000" cy="5105400"/>
          </a:xfrm>
        </p:spPr>
        <p:txBody>
          <a:bodyPr>
            <a:normAutofit fontScale="85000" lnSpcReduction="20000"/>
          </a:bodyPr>
          <a:lstStyle/>
          <a:p>
            <a:pPr algn="just"/>
            <a:r>
              <a:rPr lang="en-US" sz="2600" dirty="0" smtClean="0"/>
              <a:t>A sample of eligible special education students will be selected to verify that the school is providing services to those students for which tuition was charged.</a:t>
            </a:r>
          </a:p>
          <a:p>
            <a:pPr algn="just">
              <a:buNone/>
            </a:pPr>
            <a:endParaRPr lang="en-US" sz="2200" dirty="0" smtClean="0"/>
          </a:p>
          <a:p>
            <a:pPr algn="just">
              <a:buNone/>
            </a:pPr>
            <a:endParaRPr lang="en-US" sz="2200" dirty="0" smtClean="0"/>
          </a:p>
          <a:p>
            <a:pPr algn="just">
              <a:buNone/>
            </a:pPr>
            <a:r>
              <a:rPr lang="en-US" sz="2600" b="1" dirty="0" smtClean="0"/>
              <a:t>Documentation needed:</a:t>
            </a:r>
          </a:p>
          <a:p>
            <a:pPr algn="just"/>
            <a:r>
              <a:rPr lang="en-US" sz="2600" dirty="0" smtClean="0"/>
              <a:t>List of students for which special education tuition is being paid</a:t>
            </a:r>
          </a:p>
          <a:p>
            <a:r>
              <a:rPr lang="en-US" sz="2600" dirty="0" smtClean="0"/>
              <a:t>Application and enrollment documentation  for each participating student receiving special education services</a:t>
            </a:r>
          </a:p>
          <a:p>
            <a:pPr algn="just"/>
            <a:r>
              <a:rPr lang="en-US" sz="2600" dirty="0" smtClean="0"/>
              <a:t>Daily attendance roster</a:t>
            </a:r>
          </a:p>
          <a:p>
            <a:pPr algn="just"/>
            <a:r>
              <a:rPr lang="en-US" sz="2600" dirty="0" smtClean="0"/>
              <a:t>Service logs for the selected students must include:</a:t>
            </a:r>
            <a:endParaRPr lang="en-US" sz="2200" dirty="0" smtClean="0"/>
          </a:p>
          <a:p>
            <a:pPr lvl="1" algn="just">
              <a:buFont typeface="Wingdings" panose="05000000000000000000" pitchFamily="2" charset="2"/>
              <a:buChar char="v"/>
            </a:pPr>
            <a:r>
              <a:rPr lang="en-US" sz="2400" dirty="0" smtClean="0"/>
              <a:t>Name of student receiving services</a:t>
            </a:r>
          </a:p>
          <a:p>
            <a:pPr lvl="1" algn="just">
              <a:buFont typeface="Wingdings" panose="05000000000000000000" pitchFamily="2" charset="2"/>
              <a:buChar char="v"/>
            </a:pPr>
            <a:r>
              <a:rPr lang="en-US" sz="2400" dirty="0" smtClean="0"/>
              <a:t>Date services are rendered</a:t>
            </a:r>
          </a:p>
          <a:p>
            <a:pPr lvl="1" algn="just">
              <a:buFont typeface="Wingdings" panose="05000000000000000000" pitchFamily="2" charset="2"/>
              <a:buChar char="v"/>
            </a:pPr>
            <a:r>
              <a:rPr lang="en-US" sz="2400" dirty="0" smtClean="0"/>
              <a:t>Services rendered</a:t>
            </a:r>
          </a:p>
          <a:p>
            <a:pPr lvl="1" algn="just">
              <a:buFont typeface="Wingdings" panose="05000000000000000000" pitchFamily="2" charset="2"/>
              <a:buChar char="v"/>
            </a:pPr>
            <a:r>
              <a:rPr lang="en-US" sz="2400" dirty="0" smtClean="0"/>
              <a:t>Name of service provider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Financial Audit Procedures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10000"/>
          </a:bodyPr>
          <a:lstStyle/>
          <a:p>
            <a:pPr algn="just"/>
            <a:r>
              <a:rPr lang="en-US" dirty="0" smtClean="0"/>
              <a:t>In the event that the financial audit identifies a finding, payment adjustments will be made, schools will be required to reimburse the Department for the ineligible student(s), and schools may receive further sanctions.</a:t>
            </a:r>
          </a:p>
          <a:p>
            <a:endParaRPr lang="en-US" dirty="0"/>
          </a:p>
          <a:p>
            <a:pPr algn="just"/>
            <a:r>
              <a:rPr lang="en-US" dirty="0" smtClean="0"/>
              <a:t>In addition, ineligible students will lose their Scholarship and be ineligible to receive a new award because they have attended a nonpublic school and therefore, will not meet prior school eligibility requirements.</a:t>
            </a:r>
            <a:endParaRPr lang="en-US" dirty="0"/>
          </a:p>
        </p:txBody>
      </p:sp>
    </p:spTree>
    <p:extLst>
      <p:ext uri="{BB962C8B-B14F-4D97-AF65-F5344CB8AC3E}">
        <p14:creationId xmlns:p14="http://schemas.microsoft.com/office/powerpoint/2010/main" val="4277011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Fiscal Irresponsibility</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Autofit/>
          </a:bodyPr>
          <a:lstStyle/>
          <a:p>
            <a:pPr marL="0" indent="0" algn="just">
              <a:buNone/>
            </a:pPr>
            <a:r>
              <a:rPr lang="en-US" sz="2400" dirty="0" smtClean="0"/>
              <a:t>Schools that demonstrate fiscal irresponsibility by:</a:t>
            </a:r>
          </a:p>
          <a:p>
            <a:pPr algn="just"/>
            <a:r>
              <a:rPr lang="en-US" sz="2400" dirty="0" smtClean="0"/>
              <a:t> </a:t>
            </a:r>
            <a:r>
              <a:rPr lang="en-US" sz="2400" dirty="0"/>
              <a:t>F</a:t>
            </a:r>
            <a:r>
              <a:rPr lang="en-US" sz="2400" dirty="0" smtClean="0"/>
              <a:t>ailing to submit required documentation for the audit   according to a timeline established and shared by the Department</a:t>
            </a:r>
          </a:p>
          <a:p>
            <a:pPr algn="just"/>
            <a:r>
              <a:rPr lang="en-US" sz="2400" dirty="0"/>
              <a:t>F</a:t>
            </a:r>
            <a:r>
              <a:rPr lang="en-US" sz="2400" dirty="0" smtClean="0"/>
              <a:t>ailing to comply with the aforementioned audit provisions, and/or </a:t>
            </a:r>
          </a:p>
          <a:p>
            <a:pPr algn="just"/>
            <a:r>
              <a:rPr lang="en-US" sz="2400" dirty="0"/>
              <a:t>F</a:t>
            </a:r>
            <a:r>
              <a:rPr lang="en-US" sz="2400" dirty="0" smtClean="0"/>
              <a:t>ailing to correct violation(s) of the rules may incur penalties.  These penalties include:</a:t>
            </a:r>
          </a:p>
          <a:p>
            <a:pPr lvl="1" algn="just"/>
            <a:r>
              <a:rPr lang="en-US" sz="2400" dirty="0" smtClean="0"/>
              <a:t>Being placed on probation for one year, during which time the school will not be allowed to enroll additional Scholarship students.  Removal from probation will occur upon correction of the violation(s).</a:t>
            </a:r>
          </a:p>
          <a:p>
            <a:pPr lvl="1"/>
            <a:r>
              <a:rPr lang="en-US" sz="2400" dirty="0" smtClean="0"/>
              <a:t>Being declared ineligible to participate in the program</a:t>
            </a:r>
            <a:endParaRPr lang="en-US" sz="2400" dirty="0"/>
          </a:p>
        </p:txBody>
      </p:sp>
    </p:spTree>
    <p:extLst>
      <p:ext uri="{BB962C8B-B14F-4D97-AF65-F5344CB8AC3E}">
        <p14:creationId xmlns:p14="http://schemas.microsoft.com/office/powerpoint/2010/main" val="2795340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Schedule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447800"/>
            <a:ext cx="8077200" cy="4953000"/>
          </a:xfrm>
        </p:spPr>
        <p:txBody>
          <a:bodyPr>
            <a:normAutofit/>
          </a:bodyPr>
          <a:lstStyle/>
          <a:p>
            <a:pPr>
              <a:spcAft>
                <a:spcPts val="600"/>
              </a:spcAft>
            </a:pPr>
            <a:r>
              <a:rPr lang="en-US" sz="2400" b="1" dirty="0" smtClean="0"/>
              <a:t>Audit Dates</a:t>
            </a:r>
          </a:p>
          <a:p>
            <a:pPr marL="342900" lvl="1" indent="-342900" algn="just">
              <a:spcAft>
                <a:spcPts val="600"/>
              </a:spcAft>
              <a:buFont typeface="Wingdings" panose="05000000000000000000" pitchFamily="2" charset="2"/>
              <a:buChar char="v"/>
            </a:pPr>
            <a:r>
              <a:rPr lang="en-US" sz="2400" dirty="0" smtClean="0"/>
              <a:t>Tuition and Fees Verification and Income Eligibility - September through November 2015 </a:t>
            </a:r>
          </a:p>
          <a:p>
            <a:pPr marL="342900" lvl="1" indent="-342900" algn="just">
              <a:spcAft>
                <a:spcPts val="600"/>
              </a:spcAft>
              <a:buFont typeface="Wingdings" panose="05000000000000000000" pitchFamily="2" charset="2"/>
              <a:buChar char="v"/>
            </a:pPr>
            <a:r>
              <a:rPr lang="en-US" sz="2400" dirty="0" smtClean="0"/>
              <a:t>Use of Funds and Payment Accuracy Verification – February through March 2016</a:t>
            </a:r>
          </a:p>
          <a:p>
            <a:pPr marL="342900" lvl="1" indent="-342900" algn="just">
              <a:spcAft>
                <a:spcPts val="600"/>
              </a:spcAft>
              <a:buFont typeface="Wingdings" panose="05000000000000000000" pitchFamily="2" charset="2"/>
              <a:buChar char="v"/>
            </a:pPr>
            <a:r>
              <a:rPr lang="en-US" sz="2400" dirty="0" smtClean="0"/>
              <a:t> Special Education Tuition – February through March 2016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Contacts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6" name="Rectangle 5"/>
          <p:cNvSpPr/>
          <p:nvPr/>
        </p:nvSpPr>
        <p:spPr>
          <a:xfrm>
            <a:off x="2286000" y="1371600"/>
            <a:ext cx="4572000" cy="1200329"/>
          </a:xfrm>
          <a:prstGeom prst="rect">
            <a:avLst/>
          </a:prstGeom>
        </p:spPr>
        <p:txBody>
          <a:bodyPr>
            <a:spAutoFit/>
          </a:bodyPr>
          <a:lstStyle/>
          <a:p>
            <a:pPr algn="ctr"/>
            <a:r>
              <a:rPr lang="en-US" sz="2400" dirty="0">
                <a:latin typeface="Chalkduster" charset="0"/>
              </a:rPr>
              <a:t>Louisiana Department of Education</a:t>
            </a:r>
          </a:p>
          <a:p>
            <a:pPr algn="ctr"/>
            <a:r>
              <a:rPr lang="en-US" sz="2400" dirty="0">
                <a:latin typeface="Chalkduster" charset="0"/>
              </a:rPr>
              <a:t>1-877-453-2721</a:t>
            </a:r>
          </a:p>
        </p:txBody>
      </p:sp>
      <p:sp>
        <p:nvSpPr>
          <p:cNvPr id="7" name="Rectangle 6"/>
          <p:cNvSpPr/>
          <p:nvPr/>
        </p:nvSpPr>
        <p:spPr>
          <a:xfrm>
            <a:off x="381000" y="2895600"/>
            <a:ext cx="4191000" cy="1785104"/>
          </a:xfrm>
          <a:prstGeom prst="rect">
            <a:avLst/>
          </a:prstGeom>
        </p:spPr>
        <p:txBody>
          <a:bodyPr wrap="square">
            <a:spAutoFit/>
          </a:bodyPr>
          <a:lstStyle/>
          <a:p>
            <a:pPr algn="ctr"/>
            <a:r>
              <a:rPr lang="en-US" sz="2000" b="1" u="sng" dirty="0"/>
              <a:t>Division of Education Finance</a:t>
            </a:r>
          </a:p>
          <a:p>
            <a:pPr algn="ctr"/>
            <a:r>
              <a:rPr lang="en-US" dirty="0"/>
              <a:t>(225) 342-4989</a:t>
            </a:r>
          </a:p>
          <a:p>
            <a:pPr algn="ctr"/>
            <a:endParaRPr lang="en-US" dirty="0"/>
          </a:p>
          <a:p>
            <a:pPr algn="ctr"/>
            <a:r>
              <a:rPr lang="en-US" b="1" dirty="0"/>
              <a:t>Jameka Henderson</a:t>
            </a:r>
          </a:p>
          <a:p>
            <a:pPr algn="ctr"/>
            <a:r>
              <a:rPr lang="en-US" dirty="0" smtClean="0"/>
              <a:t>State Audit </a:t>
            </a:r>
            <a:r>
              <a:rPr lang="en-US" dirty="0"/>
              <a:t>Supervisor</a:t>
            </a:r>
          </a:p>
          <a:p>
            <a:pPr algn="ctr"/>
            <a:r>
              <a:rPr lang="en-US" dirty="0"/>
              <a:t>Jameka.Henderson@la.gov</a:t>
            </a:r>
          </a:p>
        </p:txBody>
      </p:sp>
      <p:sp>
        <p:nvSpPr>
          <p:cNvPr id="8" name="Rectangle 7"/>
          <p:cNvSpPr/>
          <p:nvPr/>
        </p:nvSpPr>
        <p:spPr>
          <a:xfrm>
            <a:off x="4038600" y="2887637"/>
            <a:ext cx="4572000" cy="1785104"/>
          </a:xfrm>
          <a:prstGeom prst="rect">
            <a:avLst/>
          </a:prstGeom>
        </p:spPr>
        <p:txBody>
          <a:bodyPr>
            <a:spAutoFit/>
          </a:bodyPr>
          <a:lstStyle/>
          <a:p>
            <a:pPr algn="ctr"/>
            <a:r>
              <a:rPr lang="en-US" sz="2000" b="1" u="sng" dirty="0"/>
              <a:t>Office of Portfolio</a:t>
            </a:r>
          </a:p>
          <a:p>
            <a:pPr algn="ctr"/>
            <a:r>
              <a:rPr lang="en-US" dirty="0" smtClean="0"/>
              <a:t>1-877-453-2721</a:t>
            </a:r>
          </a:p>
          <a:p>
            <a:pPr algn="ctr"/>
            <a:endParaRPr lang="en-US" dirty="0" smtClean="0"/>
          </a:p>
          <a:p>
            <a:pPr algn="ctr"/>
            <a:r>
              <a:rPr lang="en-US" b="1" dirty="0" smtClean="0"/>
              <a:t>Corrie Manieri</a:t>
            </a:r>
            <a:endParaRPr lang="en-US" b="1" dirty="0"/>
          </a:p>
          <a:p>
            <a:pPr algn="ctr"/>
            <a:r>
              <a:rPr lang="en-US" dirty="0" smtClean="0"/>
              <a:t>Louisiana Scholarship Program, Director</a:t>
            </a:r>
            <a:endParaRPr lang="en-US" dirty="0"/>
          </a:p>
          <a:p>
            <a:pPr algn="ctr"/>
            <a:r>
              <a:rPr lang="en-US" dirty="0" smtClean="0"/>
              <a:t>Corrie.Manieri@la.gov</a:t>
            </a:r>
            <a:endParaRPr lang="en-US" dirty="0"/>
          </a:p>
        </p:txBody>
      </p:sp>
      <p:sp>
        <p:nvSpPr>
          <p:cNvPr id="9" name="Rectangle 8"/>
          <p:cNvSpPr/>
          <p:nvPr/>
        </p:nvSpPr>
        <p:spPr>
          <a:xfrm>
            <a:off x="762000" y="5181600"/>
            <a:ext cx="7696200" cy="954107"/>
          </a:xfrm>
          <a:prstGeom prst="rect">
            <a:avLst/>
          </a:prstGeom>
        </p:spPr>
        <p:txBody>
          <a:bodyPr wrap="square">
            <a:spAutoFit/>
          </a:bodyPr>
          <a:lstStyle/>
          <a:p>
            <a:pPr algn="ctr"/>
            <a:r>
              <a:rPr lang="en-US" sz="2000" b="1" dirty="0"/>
              <a:t>Louisiana Scholarship Program:</a:t>
            </a:r>
          </a:p>
          <a:p>
            <a:pPr algn="ctr"/>
            <a:r>
              <a:rPr lang="en-US" dirty="0">
                <a:hlinkClick r:id="rId2"/>
              </a:rPr>
              <a:t>http://www.louisianabelieves.com/schools/louisiana-scholarship-program</a:t>
            </a:r>
            <a:endParaRPr lang="en-US" dirty="0"/>
          </a:p>
          <a:p>
            <a:pPr algn="ctr"/>
            <a:endParaRPr lang="en-US" dirty="0"/>
          </a:p>
        </p:txBody>
      </p:sp>
    </p:spTree>
    <p:extLst>
      <p:ext uri="{BB962C8B-B14F-4D97-AF65-F5344CB8AC3E}">
        <p14:creationId xmlns:p14="http://schemas.microsoft.com/office/powerpoint/2010/main" val="256386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447800"/>
            <a:ext cx="8077200" cy="4953000"/>
          </a:xfrm>
        </p:spPr>
        <p:txBody>
          <a:bodyPr>
            <a:normAutofit/>
          </a:bodyPr>
          <a:lstStyle/>
          <a:p>
            <a:pPr algn="ctr"/>
            <a:endParaRPr lang="en-US" sz="2400" dirty="0" smtClean="0"/>
          </a:p>
          <a:p>
            <a:pPr marL="0" indent="0" algn="ctr">
              <a:buNone/>
            </a:pPr>
            <a:r>
              <a:rPr lang="en-US" sz="2400" dirty="0" smtClean="0"/>
              <a:t>Please address questions to the following email addresses:</a:t>
            </a:r>
            <a:endParaRPr lang="en-US" sz="2400" dirty="0"/>
          </a:p>
          <a:p>
            <a:pPr algn="ctr"/>
            <a:endParaRPr lang="en-US" sz="2400" dirty="0" smtClean="0"/>
          </a:p>
          <a:p>
            <a:pPr algn="ctr"/>
            <a:endParaRPr lang="en-US" sz="2400" dirty="0"/>
          </a:p>
          <a:p>
            <a:pPr algn="ctr">
              <a:buFont typeface="Wingdings" panose="05000000000000000000" pitchFamily="2" charset="2"/>
              <a:buChar char="v"/>
            </a:pPr>
            <a:r>
              <a:rPr lang="en-US" sz="2400" dirty="0" smtClean="0"/>
              <a:t>Financial </a:t>
            </a:r>
            <a:r>
              <a:rPr lang="en-US" sz="2400" dirty="0"/>
              <a:t>or Audit questions:</a:t>
            </a:r>
          </a:p>
          <a:p>
            <a:pPr marL="0" indent="0" algn="ctr">
              <a:buNone/>
            </a:pPr>
            <a:r>
              <a:rPr lang="en-US" sz="2400" dirty="0">
                <a:hlinkClick r:id="rId2"/>
              </a:rPr>
              <a:t>Staudit@la.gov</a:t>
            </a:r>
            <a:endParaRPr lang="en-US" sz="2400" dirty="0"/>
          </a:p>
          <a:p>
            <a:pPr algn="ctr"/>
            <a:endParaRPr lang="en-US" sz="2400" dirty="0"/>
          </a:p>
          <a:p>
            <a:pPr algn="ctr">
              <a:buFont typeface="Wingdings" panose="05000000000000000000" pitchFamily="2" charset="2"/>
              <a:buChar char="v"/>
            </a:pPr>
            <a:r>
              <a:rPr lang="en-US" sz="2400" dirty="0"/>
              <a:t>Program questions:</a:t>
            </a:r>
          </a:p>
          <a:p>
            <a:pPr marL="0" indent="0" algn="ctr">
              <a:buNone/>
            </a:pPr>
            <a:r>
              <a:rPr lang="en-US" sz="2400" dirty="0">
                <a:hlinkClick r:id="rId3"/>
              </a:rPr>
              <a:t>Studentscholarships@la.gov</a:t>
            </a:r>
            <a:endParaRPr lang="en-US" sz="2400" dirty="0"/>
          </a:p>
          <a:p>
            <a:pPr marL="0" indent="0">
              <a:spcAft>
                <a:spcPts val="600"/>
              </a:spcAft>
              <a:buNone/>
            </a:pPr>
            <a:endParaRPr lang="en-US" sz="2200" dirty="0" smtClean="0"/>
          </a:p>
        </p:txBody>
      </p:sp>
    </p:spTree>
    <p:extLst>
      <p:ext uri="{BB962C8B-B14F-4D97-AF65-F5344CB8AC3E}">
        <p14:creationId xmlns:p14="http://schemas.microsoft.com/office/powerpoint/2010/main" val="321858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Purposes Assurance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95400"/>
            <a:ext cx="8839200" cy="5257800"/>
          </a:xfrm>
        </p:spPr>
        <p:txBody>
          <a:bodyPr>
            <a:normAutofit fontScale="77500" lnSpcReduction="20000"/>
          </a:bodyPr>
          <a:lstStyle/>
          <a:p>
            <a:r>
              <a:rPr lang="en-US" sz="3100" dirty="0" smtClean="0"/>
              <a:t>Each participating school must assure, in writing, that program funds will be spent only for educational purposes in the categories listed below. </a:t>
            </a:r>
          </a:p>
          <a:p>
            <a:pPr marL="0" indent="0">
              <a:buNone/>
            </a:pPr>
            <a:endParaRPr lang="en-US" sz="1600" dirty="0" smtClean="0"/>
          </a:p>
          <a:p>
            <a:pPr marL="736092" lvl="1" indent="-342900">
              <a:lnSpc>
                <a:spcPct val="120000"/>
              </a:lnSpc>
              <a:spcBef>
                <a:spcPts val="0"/>
              </a:spcBef>
              <a:spcAft>
                <a:spcPts val="600"/>
              </a:spcAft>
              <a:buClr>
                <a:schemeClr val="tx1"/>
              </a:buClr>
              <a:buSzPct val="85000"/>
              <a:buFont typeface="Wingdings" panose="05000000000000000000" pitchFamily="2" charset="2"/>
              <a:buChar char="v"/>
            </a:pPr>
            <a:r>
              <a:rPr lang="en-US" sz="2400" dirty="0" smtClean="0"/>
              <a:t>Instructional Programs		</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Pupil Support Programs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Instructional Staff Programs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School Administration</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General Administration</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Business Services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Operation and Maintenance of Plant Services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Transportation</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Food Services Operations</a:t>
            </a:r>
          </a:p>
          <a:p>
            <a:pPr marL="736092" lvl="1" indent="-342900" fontAlgn="auto">
              <a:spcBef>
                <a:spcPts val="0"/>
              </a:spcBef>
              <a:spcAft>
                <a:spcPts val="600"/>
              </a:spcAft>
              <a:buSzPct val="85000"/>
              <a:buFont typeface="Wingdings" panose="05000000000000000000" pitchFamily="2" charset="2"/>
              <a:buChar char="v"/>
            </a:pPr>
            <a:r>
              <a:rPr lang="en-US" sz="2400" dirty="0" smtClean="0">
                <a:solidFill>
                  <a:prstClr val="black"/>
                </a:solidFill>
              </a:rPr>
              <a:t>Facility Acquisition and Construction Services</a:t>
            </a:r>
          </a:p>
          <a:p>
            <a:pPr>
              <a:buNone/>
            </a:pPr>
            <a:r>
              <a:rPr lang="en-US" sz="2800" dirty="0" smtClean="0">
                <a:solidFill>
                  <a:srgbClr val="FF0000"/>
                </a:solidFill>
              </a:rPr>
              <a:t>	</a:t>
            </a:r>
            <a:r>
              <a:rPr lang="en-US" sz="2600" dirty="0" smtClean="0"/>
              <a:t>For </a:t>
            </a:r>
            <a:r>
              <a:rPr lang="en-US" sz="2600" dirty="0"/>
              <a:t>greater detail, see the Louisiana Accounting Uniform Guidance Handbook (LAUGH GUIDE) at: </a:t>
            </a:r>
            <a:r>
              <a:rPr lang="en-US" sz="2600" dirty="0">
                <a:solidFill>
                  <a:srgbClr val="FF0000"/>
                </a:solidFill>
                <a:hlinkClick r:id="rId2"/>
              </a:rPr>
              <a:t>http://www.louisianaschools.net/lde/uploads/18078.pdf</a:t>
            </a:r>
            <a:endParaRPr lang="en-US" sz="2600" dirty="0">
              <a:solidFill>
                <a:srgbClr val="FF0000"/>
              </a:solidFill>
            </a:endParaRPr>
          </a:p>
          <a:p>
            <a:pPr>
              <a:buNone/>
            </a:pPr>
            <a:endParaRPr lang="en-US" sz="2800" b="1"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Purposes Assurance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2581275"/>
            <a:ext cx="952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422" t="-78048" r="-16893" b="-78048"/>
          <a:stretch/>
        </p:blipFill>
        <p:spPr bwMode="auto">
          <a:xfrm>
            <a:off x="-862013" y="-2609851"/>
            <a:ext cx="10868026" cy="130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Enrichment Assurance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228600" y="1447800"/>
            <a:ext cx="8763000" cy="4953000"/>
          </a:xfrm>
        </p:spPr>
        <p:txBody>
          <a:bodyPr>
            <a:normAutofit/>
          </a:bodyPr>
          <a:lstStyle/>
          <a:p>
            <a:pPr marL="457200" lvl="1" indent="-227013" algn="just"/>
            <a:r>
              <a:rPr lang="en-US" sz="2400" dirty="0" smtClean="0"/>
              <a:t>This form must be submitted by key personnel at each participating school.</a:t>
            </a:r>
          </a:p>
          <a:p>
            <a:pPr marL="457200" lvl="1" indent="-227013" algn="just"/>
            <a:r>
              <a:rPr lang="en-US" sz="2400" dirty="0" smtClean="0"/>
              <a:t>This form serves as an assurance that no employee of a participating school may use the authority of his office or position in connection with the school’s participation in the Scholarship Program, directly or indirectly, in a manner intended to compel or coerce any person to provide himself or any other person with anything of economic value.</a:t>
            </a:r>
            <a:endParaRPr lang="en-US" sz="2400" dirty="0"/>
          </a:p>
          <a:p>
            <a:pPr lvl="1"/>
            <a:r>
              <a:rPr lang="en-US" sz="2400" dirty="0" smtClean="0"/>
              <a:t>Key personnel include:</a:t>
            </a:r>
          </a:p>
          <a:p>
            <a:pPr lvl="2" algn="just">
              <a:buFont typeface="Wingdings" panose="05000000000000000000" pitchFamily="2" charset="2"/>
              <a:buChar char="v"/>
            </a:pPr>
            <a:r>
              <a:rPr lang="en-US" dirty="0" smtClean="0"/>
              <a:t>School Board Members, School Administrators/Principals, Assistant  Principals, Academic Officers/Directors</a:t>
            </a:r>
          </a:p>
          <a:p>
            <a:pPr>
              <a:buNone/>
            </a:pPr>
            <a:r>
              <a:rPr lang="en-US" sz="2200" dirty="0" smtClean="0"/>
              <a:t>          </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Enrichment Assurance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2" t="-2377" r="-2346" b="-94516"/>
          <a:stretch/>
        </p:blipFill>
        <p:spPr bwMode="auto">
          <a:xfrm>
            <a:off x="1057275" y="1104900"/>
            <a:ext cx="7562850" cy="1025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Controls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533400" y="1447800"/>
            <a:ext cx="8229600" cy="4876800"/>
          </a:xfrm>
        </p:spPr>
        <p:txBody>
          <a:bodyPr>
            <a:normAutofit/>
          </a:bodyPr>
          <a:lstStyle/>
          <a:p>
            <a:pPr algn="just"/>
            <a:endParaRPr lang="en-US" sz="2400" dirty="0" smtClean="0"/>
          </a:p>
          <a:p>
            <a:pPr algn="just"/>
            <a:r>
              <a:rPr lang="en-US" sz="2400" dirty="0" smtClean="0"/>
              <a:t>The financial environment in which SSEEP funds are managed will be audited</a:t>
            </a:r>
            <a:r>
              <a:rPr lang="en-US" sz="2400" dirty="0"/>
              <a:t> </a:t>
            </a:r>
            <a:r>
              <a:rPr lang="en-US" sz="2400" dirty="0" smtClean="0"/>
              <a:t>to determine if adequate internal controls exist to safeguard state funds</a:t>
            </a:r>
          </a:p>
          <a:p>
            <a:r>
              <a:rPr lang="en-US" sz="2400" dirty="0" smtClean="0"/>
              <a:t>In anticipation of this review, existing financial systems should be reviewed to ensure controls are present as follows:</a:t>
            </a:r>
          </a:p>
          <a:p>
            <a:pPr lvl="1">
              <a:buFont typeface="Wingdings" panose="05000000000000000000" pitchFamily="2" charset="2"/>
              <a:buChar char="v"/>
            </a:pPr>
            <a:r>
              <a:rPr lang="en-US" sz="2000" dirty="0" smtClean="0"/>
              <a:t>    Up-to-date accounting policies and procedures</a:t>
            </a:r>
          </a:p>
          <a:p>
            <a:pPr lvl="1">
              <a:buFont typeface="Wingdings" panose="05000000000000000000" pitchFamily="2" charset="2"/>
              <a:buChar char="v"/>
            </a:pPr>
            <a:r>
              <a:rPr lang="en-US" sz="2000" dirty="0" smtClean="0"/>
              <a:t>    Trained finance and accounting staff</a:t>
            </a:r>
          </a:p>
          <a:p>
            <a:pPr lvl="1">
              <a:buFont typeface="Wingdings" panose="05000000000000000000" pitchFamily="2" charset="2"/>
              <a:buChar char="v"/>
            </a:pPr>
            <a:r>
              <a:rPr lang="en-US" sz="2000" dirty="0" smtClean="0"/>
              <a:t>    Ability to report on program funds via system account coding, </a:t>
            </a:r>
          </a:p>
          <a:p>
            <a:pPr marL="230188" lvl="1" indent="0">
              <a:buNone/>
            </a:pPr>
            <a:r>
              <a:rPr lang="en-US" sz="2000" dirty="0" smtClean="0"/>
              <a:t>        separate fund/account or a substitutionary system such as an</a:t>
            </a:r>
          </a:p>
          <a:p>
            <a:pPr marL="230188" lvl="1" indent="0">
              <a:buNone/>
            </a:pPr>
            <a:r>
              <a:rPr lang="en-US" sz="2000" dirty="0" smtClean="0"/>
              <a:t>        allocation methodology.</a:t>
            </a:r>
            <a:r>
              <a:rPr lang="en-US" sz="2400" dirty="0" smtClean="0"/>
              <a:t> </a:t>
            </a:r>
          </a:p>
          <a:p>
            <a:pPr>
              <a:buNone/>
            </a:pPr>
            <a:endParaRPr lang="en-US" sz="2400" dirty="0"/>
          </a:p>
        </p:txBody>
      </p:sp>
    </p:spTree>
    <p:extLst>
      <p:ext uri="{BB962C8B-B14F-4D97-AF65-F5344CB8AC3E}">
        <p14:creationId xmlns:p14="http://schemas.microsoft.com/office/powerpoint/2010/main" val="36885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Controls-Cont’d</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381000" y="1295400"/>
            <a:ext cx="8077200" cy="4800600"/>
          </a:xfrm>
        </p:spPr>
        <p:txBody>
          <a:bodyPr>
            <a:normAutofit/>
          </a:bodyPr>
          <a:lstStyle/>
          <a:p>
            <a:pPr lvl="1">
              <a:buFont typeface="Wingdings" panose="05000000000000000000" pitchFamily="2" charset="2"/>
              <a:buChar char="v"/>
            </a:pPr>
            <a:r>
              <a:rPr lang="en-US" sz="2000" dirty="0" smtClean="0"/>
              <a:t>    Maintenance of supporting documentation for transactions</a:t>
            </a:r>
          </a:p>
          <a:p>
            <a:pPr lvl="1">
              <a:buFont typeface="Wingdings" panose="05000000000000000000" pitchFamily="2" charset="2"/>
              <a:buChar char="v"/>
            </a:pPr>
            <a:r>
              <a:rPr lang="en-US" sz="2000" dirty="0" smtClean="0"/>
              <a:t>    Dual signatures on checks required</a:t>
            </a:r>
          </a:p>
          <a:p>
            <a:pPr lvl="1">
              <a:buFont typeface="Wingdings" panose="05000000000000000000" pitchFamily="2" charset="2"/>
              <a:buChar char="v"/>
            </a:pPr>
            <a:r>
              <a:rPr lang="en-US" sz="2000" dirty="0" smtClean="0"/>
              <a:t>    Bank statements reconciled and discrepancies resolved</a:t>
            </a:r>
          </a:p>
          <a:p>
            <a:pPr lvl="1">
              <a:buFont typeface="Wingdings" panose="05000000000000000000" pitchFamily="2" charset="2"/>
              <a:buChar char="v"/>
            </a:pPr>
            <a:r>
              <a:rPr lang="en-US" sz="2000" dirty="0" smtClean="0"/>
              <a:t>    Limits on access and changes to master payroll files</a:t>
            </a:r>
          </a:p>
          <a:p>
            <a:pPr lvl="1">
              <a:buFont typeface="Wingdings" panose="05000000000000000000" pitchFamily="2" charset="2"/>
              <a:buChar char="v"/>
            </a:pPr>
            <a:r>
              <a:rPr lang="en-US" sz="2000" dirty="0" smtClean="0"/>
              <a:t>    Adequate segregation of duties</a:t>
            </a:r>
          </a:p>
          <a:p>
            <a:pPr>
              <a:buNone/>
            </a:pPr>
            <a:endParaRPr lang="en-US" sz="2400" dirty="0" smtClean="0"/>
          </a:p>
          <a:p>
            <a:pPr marL="0" indent="0">
              <a:buNone/>
            </a:pPr>
            <a:r>
              <a:rPr lang="en-US" sz="2400" dirty="0" smtClean="0"/>
              <a:t>Refer to the Louisiana Legislative Auditor website for various “Best Practices” tools and additional guidance</a:t>
            </a:r>
          </a:p>
          <a:p>
            <a:pPr>
              <a:buNone/>
            </a:pPr>
            <a:r>
              <a:rPr lang="en-US" sz="2400" dirty="0" smtClean="0"/>
              <a:t>    *</a:t>
            </a:r>
            <a:r>
              <a:rPr lang="en-US" sz="2200" dirty="0" smtClean="0">
                <a:hlinkClick r:id="rId2"/>
              </a:rPr>
              <a:t>http://www.lla.state.la.us/auditResources/bestPractices/</a:t>
            </a:r>
            <a:endParaRPr lang="en-US" sz="2200" dirty="0" smtClean="0"/>
          </a:p>
          <a:p>
            <a:pPr>
              <a:buNone/>
            </a:pPr>
            <a:endParaRPr lang="en-US" sz="2200" dirty="0" smtClean="0"/>
          </a:p>
          <a:p>
            <a:pPr>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5897</TotalTime>
  <Words>2842</Words>
  <Application>Microsoft Office PowerPoint</Application>
  <PresentationFormat>On-screen Show (4:3)</PresentationFormat>
  <Paragraphs>362</Paragraphs>
  <Slides>37</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vt:lpstr>
      <vt:lpstr>Steinem Unicode</vt:lpstr>
      <vt:lpstr>Chalkduster</vt:lpstr>
      <vt:lpstr>Courier New</vt:lpstr>
      <vt:lpstr>Calibri</vt:lpstr>
      <vt:lpstr>Wingdings</vt:lpstr>
      <vt:lpstr>Steinem</vt:lpstr>
      <vt:lpstr>Louisiana Believes</vt:lpstr>
      <vt:lpstr>Blank</vt:lpstr>
      <vt:lpstr>Section</vt:lpstr>
      <vt:lpstr>PowerPoint Presentation</vt:lpstr>
      <vt:lpstr>Overview</vt:lpstr>
      <vt:lpstr>Audit Requirement</vt:lpstr>
      <vt:lpstr>Educational Purposes Assurance</vt:lpstr>
      <vt:lpstr>Educational Purposes Assurance Form</vt:lpstr>
      <vt:lpstr>Individual Enrichment Assurance</vt:lpstr>
      <vt:lpstr>Individual Enrichment Assurance Form</vt:lpstr>
      <vt:lpstr>Financial Controls</vt:lpstr>
      <vt:lpstr>Financial Controls-Cont’d</vt:lpstr>
      <vt:lpstr>Financial Reports</vt:lpstr>
      <vt:lpstr>Financial Reports</vt:lpstr>
      <vt:lpstr>Budget and Expenditure Reports</vt:lpstr>
      <vt:lpstr>Segregation of Funds</vt:lpstr>
      <vt:lpstr>Segregation of Funds</vt:lpstr>
      <vt:lpstr>Segregation of Funds – Unique Coding in the Accounting System</vt:lpstr>
      <vt:lpstr>Segregation of funds – Substitutionary System</vt:lpstr>
      <vt:lpstr>Allocation Spreadsheet – Part I</vt:lpstr>
      <vt:lpstr>Allocation Spreadsheet – Part II</vt:lpstr>
      <vt:lpstr>Allocation Spreadsheet – Part III</vt:lpstr>
      <vt:lpstr>Allocation Spreadsheet – Part IV</vt:lpstr>
      <vt:lpstr>Enrollment Records</vt:lpstr>
      <vt:lpstr>Independent Financial Audit Procedures</vt:lpstr>
      <vt:lpstr>Test 1 a): Use of Funds – Adequate Accounting Controls</vt:lpstr>
      <vt:lpstr>Test 1 b): Use of Funds – Educational Purposes</vt:lpstr>
      <vt:lpstr>Test 1 c): Use of Funds – Gross Irresponsibility</vt:lpstr>
      <vt:lpstr>Test 1 d): Use of funds – Individual Enrichment</vt:lpstr>
      <vt:lpstr>Test 2: Tuition and Fee Accuracy</vt:lpstr>
      <vt:lpstr>Test 3: Payment Accuracy</vt:lpstr>
      <vt:lpstr>Test 4: Income Eligibility</vt:lpstr>
      <vt:lpstr>Income Eligibility</vt:lpstr>
      <vt:lpstr>Income Eligibility</vt:lpstr>
      <vt:lpstr>Test 5: Special Education Tuition</vt:lpstr>
      <vt:lpstr>Independent Financial Audit Procedures</vt:lpstr>
      <vt:lpstr>Consequences of Fiscal Irresponsibility</vt:lpstr>
      <vt:lpstr>Audit Schedule</vt:lpstr>
      <vt:lpstr>Department Contacts</vt:lpstr>
      <vt:lpstr>Questions</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Jameka Henderson</cp:lastModifiedBy>
  <cp:revision>325</cp:revision>
  <cp:lastPrinted>2015-09-24T14:44:34Z</cp:lastPrinted>
  <dcterms:created xsi:type="dcterms:W3CDTF">2012-07-26T15:41:14Z</dcterms:created>
  <dcterms:modified xsi:type="dcterms:W3CDTF">2015-09-24T18:26:41Z</dcterms:modified>
</cp:coreProperties>
</file>