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6" r:id="rId2"/>
    <p:sldMasterId id="2147483663" r:id="rId3"/>
  </p:sldMasterIdLst>
  <p:notesMasterIdLst>
    <p:notesMasterId r:id="rId21"/>
  </p:notesMasterIdLst>
  <p:handoutMasterIdLst>
    <p:handoutMasterId r:id="rId22"/>
  </p:handoutMasterIdLst>
  <p:sldIdLst>
    <p:sldId id="327" r:id="rId4"/>
    <p:sldId id="356" r:id="rId5"/>
    <p:sldId id="371" r:id="rId6"/>
    <p:sldId id="377" r:id="rId7"/>
    <p:sldId id="385" r:id="rId8"/>
    <p:sldId id="379" r:id="rId9"/>
    <p:sldId id="380" r:id="rId10"/>
    <p:sldId id="381" r:id="rId11"/>
    <p:sldId id="382" r:id="rId12"/>
    <p:sldId id="383" r:id="rId13"/>
    <p:sldId id="357" r:id="rId14"/>
    <p:sldId id="374" r:id="rId15"/>
    <p:sldId id="387" r:id="rId16"/>
    <p:sldId id="373" r:id="rId17"/>
    <p:sldId id="384" r:id="rId18"/>
    <p:sldId id="352" r:id="rId19"/>
    <p:sldId id="353" r:id="rId2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uisiana Department of Education" initials="LDoE" lastIdx="15" clrIdx="0"/>
  <p:cmAuthor id="1" name="deleteme2" initials="d" lastIdx="10" clrIdx="1"/>
  <p:cmAuthor id="2" name="Nicholas Bolt (DOE)" initials="NB(" lastIdx="6" clrIdx="2"/>
  <p:cmAuthor id="3" name="Jessica Baghian" initials="JB" lastIdx="4" clrIdx="3"/>
  <p:cmAuthor id="4" name="Jill Zimmerman" initials="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E4C65"/>
    <a:srgbClr val="AF5D8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0" autoAdjust="0"/>
    <p:restoredTop sz="98052" autoAdjust="0"/>
  </p:normalViewPr>
  <p:slideViewPr>
    <p:cSldViewPr>
      <p:cViewPr>
        <p:scale>
          <a:sx n="100" d="100"/>
          <a:sy n="100" d="100"/>
        </p:scale>
        <p:origin x="-1376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5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86DFC0B-0794-4AFD-BD8A-181E06725F27}" type="datetimeFigureOut">
              <a:rPr lang="en-US" smtClean="0"/>
              <a:pPr/>
              <a:t>9/22/16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CD0207C-B002-435E-99D1-C3D69078E9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2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41CA6CE-8A7F-4E37-A715-9178284F6F81}" type="datetimeFigureOut">
              <a:rPr lang="en-US" smtClean="0"/>
              <a:pPr/>
              <a:t>9/22/16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A7D4113-607C-4C8C-A317-57A1D107AA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27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74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74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74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74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74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74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03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01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74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7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7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74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74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74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74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7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bg1"/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Louisiana Believes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918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36D3-94F0-4971-AAE1-B03ED996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7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36D3-94F0-4971-AAE1-B03ED996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36D3-94F0-4971-AAE1-B03ED996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2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36D3-94F0-4971-AAE1-B03ED996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4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80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69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36D3-94F0-4971-AAE1-B03ED996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36D3-94F0-4971-AAE1-B03ED996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7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36D3-94F0-4971-AAE1-B03ED996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6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36D3-94F0-4971-AAE1-B03ED996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36D3-94F0-4971-AAE1-B03ED996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3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36D3-94F0-4971-AAE1-B03ED996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4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36D3-94F0-4971-AAE1-B03ED996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6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Relationship Id="rId3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lkboard-Box-Heade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pic>
        <p:nvPicPr>
          <p:cNvPr id="8" name="Picture 7" descr="Chalkboard-Box-Footer-Blu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6477000"/>
            <a:ext cx="9144000" cy="4190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Louisiana Believes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5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Louisiana Believes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336D3-94F0-4971-AAE1-B03ED996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2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228600" y="2971800"/>
            <a:ext cx="8915400" cy="1295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halkduster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Section Title</a:t>
            </a:r>
            <a:endParaRPr 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ftp.doe.louisiana.gov/thinclient/" TargetMode="External"/><Relationship Id="rId4" Type="http://schemas.openxmlformats.org/officeDocument/2006/relationships/hyperlink" Target="mailto:diana.noble@la.gov" TargetMode="External"/><Relationship Id="rId5" Type="http://schemas.openxmlformats.org/officeDocument/2006/relationships/hyperlink" Target="https://leads3.doe.louisiana.gov/ptl/" TargetMode="External"/><Relationship Id="rId6" Type="http://schemas.openxmlformats.org/officeDocument/2006/relationships/hyperlink" Target="https://password.doe.louisiana.gov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olin.parker@L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3740130"/>
            <a:ext cx="8077200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500" b="1" spc="300" dirty="0" smtClean="0">
                <a:latin typeface="Arial Narrow"/>
                <a:ea typeface="Steinem Unicode" pitchFamily="18" charset="2"/>
                <a:cs typeface="Arial Narrow"/>
              </a:rPr>
              <a:t>Tuition Donation Rebate Program</a:t>
            </a:r>
          </a:p>
          <a:p>
            <a:pPr algn="ctr">
              <a:spcAft>
                <a:spcPts val="1200"/>
              </a:spcAft>
            </a:pPr>
            <a:r>
              <a:rPr lang="en-US" sz="3500" b="1" spc="300" dirty="0" smtClean="0">
                <a:latin typeface="Arial Narrow"/>
                <a:ea typeface="Steinem Unicode" pitchFamily="18" charset="2"/>
                <a:cs typeface="Arial Narrow"/>
              </a:rPr>
              <a:t>Enrollment 2016-17</a:t>
            </a:r>
            <a:endParaRPr lang="en-US" sz="2200" b="1" spc="300" dirty="0">
              <a:latin typeface="Arial Narrow"/>
              <a:ea typeface="Steinem Unicode" pitchFamily="18" charset="2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4367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"/>
            <a:ext cx="9144000" cy="680473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</a:rPr>
              <a:t>Preparing the Quarterly Enrollment Report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819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Instructions for the Exceptionality Section: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481" y="1219200"/>
            <a:ext cx="218699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2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"/>
            <a:ext cx="9144000" cy="680473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Accessing the LEADS Portal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0745" y="1110113"/>
            <a:ext cx="8686800" cy="30546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STOs are no longer required to upload their </a:t>
            </a:r>
            <a:r>
              <a:rPr lang="en-US" dirty="0" smtClean="0"/>
              <a:t>enrollment </a:t>
            </a:r>
            <a:r>
              <a:rPr lang="en-US" dirty="0"/>
              <a:t>reports to the FTP each </a:t>
            </a:r>
            <a:r>
              <a:rPr lang="en-US" dirty="0" smtClean="0"/>
              <a:t>month. The </a:t>
            </a:r>
            <a:r>
              <a:rPr lang="en-US" dirty="0"/>
              <a:t>FTP is only being used to provide STOs Unique IDs for their </a:t>
            </a:r>
            <a:r>
              <a:rPr lang="en-US" dirty="0" smtClean="0"/>
              <a:t>applicants.</a:t>
            </a:r>
            <a:endParaRPr lang="en-US" dirty="0"/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STOs now upload the </a:t>
            </a:r>
            <a:r>
              <a:rPr lang="en-US" dirty="0" smtClean="0"/>
              <a:t>quarterly enrollment </a:t>
            </a:r>
            <a:r>
              <a:rPr lang="en-US" dirty="0"/>
              <a:t>report to the LEADS </a:t>
            </a:r>
            <a:r>
              <a:rPr lang="en-US" dirty="0" smtClean="0"/>
              <a:t>portal.</a:t>
            </a:r>
            <a:r>
              <a:rPr lang="en-US" dirty="0"/>
              <a:t> </a:t>
            </a:r>
            <a:r>
              <a:rPr lang="en-US" dirty="0" smtClean="0"/>
              <a:t> Usernames </a:t>
            </a:r>
            <a:r>
              <a:rPr lang="en-US" dirty="0"/>
              <a:t>and initial passwords are provided by the </a:t>
            </a:r>
            <a:r>
              <a:rPr lang="en-US" dirty="0" smtClean="0"/>
              <a:t>LDE.</a:t>
            </a:r>
            <a:endParaRPr lang="en-US" dirty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Accessing the LEADS Portal: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2743200"/>
            <a:ext cx="5267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5029200"/>
            <a:ext cx="5619750" cy="13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86115"/>
            <a:ext cx="5715000" cy="153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1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"/>
            <a:ext cx="9144000" cy="680473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Accessing the LEADS Portal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6002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remember to turn off your pop-up blockers before accessing the LEADS portal.  See below for instructions on turning off pop-up blockers for the most commonly used browsers.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895600"/>
            <a:ext cx="80391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867400"/>
            <a:ext cx="838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continue to experience issues, please email diana.noble@la.gov.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680473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Uploading the 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Quarterly Enrollment 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Report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5825" y="1438275"/>
            <a:ext cx="76962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order to upload the report in the LEADS portal, the file must be formatted in a specific manner.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Enter all information into the TDR </a:t>
            </a:r>
            <a:r>
              <a:rPr lang="en-US" dirty="0" smtClean="0"/>
              <a:t>Quarterly Enrollment </a:t>
            </a:r>
            <a:r>
              <a:rPr lang="en-US" dirty="0" smtClean="0"/>
              <a:t>Template </a:t>
            </a:r>
            <a:r>
              <a:rPr lang="en-US" dirty="0" smtClean="0"/>
              <a:t>16-17 </a:t>
            </a:r>
            <a:r>
              <a:rPr lang="en-US" dirty="0" smtClean="0"/>
              <a:t>STO</a:t>
            </a:r>
          </a:p>
          <a:p>
            <a:pPr marL="342900" indent="-342900">
              <a:buAutoNum type="arabicParenR"/>
            </a:pPr>
            <a:r>
              <a:rPr lang="en-US" dirty="0" smtClean="0"/>
              <a:t>Save a copy of this file for your records in Excel format (.</a:t>
            </a:r>
            <a:r>
              <a:rPr lang="en-US" dirty="0" err="1" smtClean="0"/>
              <a:t>xls</a:t>
            </a:r>
            <a:r>
              <a:rPr lang="en-US" dirty="0" smtClean="0"/>
              <a:t>)</a:t>
            </a:r>
          </a:p>
          <a:p>
            <a:pPr marL="342900" indent="-342900">
              <a:buAutoNum type="arabicParenR"/>
            </a:pPr>
            <a:r>
              <a:rPr lang="en-US" dirty="0" smtClean="0"/>
              <a:t>Save a copy of this file for the upload in CSV format (.csv)</a:t>
            </a:r>
          </a:p>
          <a:p>
            <a:r>
              <a:rPr lang="en-US" dirty="0"/>
              <a:t> </a:t>
            </a:r>
            <a:r>
              <a:rPr lang="en-US" dirty="0" smtClean="0"/>
              <a:t>      a) Go to Save As</a:t>
            </a:r>
          </a:p>
          <a:p>
            <a:r>
              <a:rPr lang="en-US" dirty="0"/>
              <a:t> </a:t>
            </a:r>
            <a:r>
              <a:rPr lang="en-US" dirty="0" smtClean="0"/>
              <a:t>      b) Under “Save as type” click CSV (Comma delimited) (*.csv)</a:t>
            </a:r>
          </a:p>
          <a:p>
            <a:pPr lvl="1"/>
            <a:endParaRPr lang="en-US" dirty="0" smtClean="0"/>
          </a:p>
          <a:p>
            <a:pPr marL="342900" indent="-342900">
              <a:buAutoNum type="arabicParenR"/>
            </a:pPr>
            <a:endParaRPr lang="en-US" dirty="0" smtClean="0"/>
          </a:p>
          <a:p>
            <a:endParaRPr lang="en-US" dirty="0" smtClean="0"/>
          </a:p>
          <a:p>
            <a:pPr marL="342900" indent="-342900">
              <a:buAutoNum type="arabicParenR" startAt="4"/>
            </a:pPr>
            <a:r>
              <a:rPr lang="en-US" dirty="0" smtClean="0"/>
              <a:t>The saved CSV file should be uploaded to the LEADS portal </a:t>
            </a:r>
          </a:p>
          <a:p>
            <a:pPr marL="342900" indent="-342900">
              <a:buAutoNum type="arabicParenR" startAt="4"/>
            </a:pPr>
            <a:r>
              <a:rPr lang="en-US" dirty="0" smtClean="0"/>
              <a:t>Each </a:t>
            </a:r>
            <a:r>
              <a:rPr lang="en-US" dirty="0" smtClean="0"/>
              <a:t>quarter you </a:t>
            </a:r>
            <a:r>
              <a:rPr lang="en-US" dirty="0" smtClean="0"/>
              <a:t>should go back to the Excel file you saved for your records in Step 2 to make any updates for the current </a:t>
            </a:r>
            <a:r>
              <a:rPr lang="en-US" dirty="0" smtClean="0"/>
              <a:t>count date</a:t>
            </a:r>
            <a:r>
              <a:rPr lang="en-US" dirty="0" smtClean="0"/>
              <a:t>.  </a:t>
            </a:r>
            <a:r>
              <a:rPr lang="en-US" dirty="0" smtClean="0"/>
              <a:t>This saved excel file will have all of the correct formatting features saved for your convenience.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96082"/>
            <a:ext cx="4552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1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372600" cy="680473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 Uploading the 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Quarterly Enrollment 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Report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 Select “Student” from the top row and “Load” from the second row</a:t>
            </a:r>
          </a:p>
          <a:p>
            <a:r>
              <a:rPr lang="en-US" dirty="0" smtClean="0"/>
              <a:t>2) Select “</a:t>
            </a:r>
            <a:r>
              <a:rPr lang="en-US" dirty="0" smtClean="0"/>
              <a:t>2016” </a:t>
            </a:r>
            <a:r>
              <a:rPr lang="en-US" dirty="0" smtClean="0"/>
              <a:t>for the School Year</a:t>
            </a:r>
          </a:p>
          <a:p>
            <a:r>
              <a:rPr lang="en-US" dirty="0" smtClean="0"/>
              <a:t>3) The Submission Month will always reflect the current month</a:t>
            </a:r>
          </a:p>
          <a:p>
            <a:r>
              <a:rPr lang="en-US" dirty="0" smtClean="0"/>
              <a:t>4) Click </a:t>
            </a:r>
            <a:r>
              <a:rPr lang="en-US" dirty="0"/>
              <a:t>“Browse” and select the CSV file you wish to upload (see slide </a:t>
            </a:r>
            <a:r>
              <a:rPr lang="en-US" dirty="0" smtClean="0"/>
              <a:t>17)</a:t>
            </a:r>
            <a:endParaRPr lang="en-US" dirty="0"/>
          </a:p>
          <a:p>
            <a:r>
              <a:rPr lang="en-US" dirty="0" smtClean="0"/>
              <a:t>5) Click </a:t>
            </a:r>
            <a:r>
              <a:rPr lang="en-US" dirty="0"/>
              <a:t>“Upload Data”</a:t>
            </a:r>
          </a:p>
          <a:p>
            <a:endParaRPr lang="en-US" dirty="0" smtClean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3048000"/>
            <a:ext cx="45243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680473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Available Reports in the LEADS Portal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604" y="2133600"/>
            <a:ext cx="435292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There are 4 reports that STOs will be able to access in the LEADS portal: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 smtClean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 smtClean="0"/>
              <a:t>Data Submitted by STO to Date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 smtClean="0"/>
              <a:t>List of Students by School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 smtClean="0"/>
              <a:t>List of Students by STO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 smtClean="0"/>
              <a:t>List of eligible/ineligible applicants by STO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04" y="1438275"/>
            <a:ext cx="45624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599" y="1279922"/>
            <a:ext cx="8610005" cy="7236114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>
              <a:defRPr/>
            </a:pPr>
            <a:r>
              <a:rPr lang="en-US" sz="1600" b="1" dirty="0" smtClean="0">
                <a:latin typeface="+mj-lt"/>
              </a:rPr>
              <a:t>FTP Access</a:t>
            </a:r>
            <a:endParaRPr lang="en-US" sz="1600" b="1" dirty="0">
              <a:latin typeface="+mj-lt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US" sz="1600" dirty="0">
                <a:latin typeface="+mj-lt"/>
              </a:rPr>
              <a:t>Access the FTP server </a:t>
            </a:r>
            <a:r>
              <a:rPr lang="en-US" sz="1600" dirty="0" smtClean="0">
                <a:latin typeface="+mj-lt"/>
                <a:hlinkClick r:id="rId3"/>
              </a:rPr>
              <a:t>here</a:t>
            </a:r>
            <a:endParaRPr lang="en-US" sz="1600" dirty="0" smtClean="0">
              <a:latin typeface="+mj-lt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US" sz="1600" dirty="0">
                <a:latin typeface="+mj-lt"/>
              </a:rPr>
              <a:t>Please contact </a:t>
            </a:r>
            <a:r>
              <a:rPr lang="en-US" sz="1600" u="sng" dirty="0" smtClean="0">
                <a:hlinkClick r:id="rId4"/>
              </a:rPr>
              <a:t>olin.parker@</a:t>
            </a:r>
            <a:r>
              <a:rPr lang="en-US" sz="1600" u="sng" dirty="0">
                <a:hlinkClick r:id="rId4"/>
              </a:rPr>
              <a:t>la.gov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to be set up with a username and password, if you have not previously received this information from the Department</a:t>
            </a:r>
            <a:r>
              <a:rPr lang="en-US" sz="1600" dirty="0" smtClean="0">
                <a:latin typeface="+mj-lt"/>
              </a:rPr>
              <a:t>.</a:t>
            </a:r>
          </a:p>
          <a:p>
            <a:pPr lvl="1">
              <a:defRPr/>
            </a:pPr>
            <a:endParaRPr lang="en-US" sz="1600" b="1" dirty="0" smtClean="0">
              <a:latin typeface="+mj-lt"/>
            </a:endParaRPr>
          </a:p>
          <a:p>
            <a:pPr marL="457200" indent="-457200">
              <a:defRPr/>
            </a:pPr>
            <a:r>
              <a:rPr lang="en-US" sz="1600" b="1" dirty="0" smtClean="0">
                <a:latin typeface="+mj-lt"/>
              </a:rPr>
              <a:t>LEADS Portal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Link to the LEADS Portal: </a:t>
            </a:r>
            <a:r>
              <a:rPr lang="en-US" sz="1600" u="sng" dirty="0">
                <a:latin typeface="+mj-lt"/>
                <a:hlinkClick r:id="rId5"/>
              </a:rPr>
              <a:t>https://leads3.doe.louisiana.gov/ptl/</a:t>
            </a:r>
            <a:endParaRPr lang="en-US" sz="16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Please contact </a:t>
            </a:r>
            <a:r>
              <a:rPr lang="en-US" sz="1600" u="sng" dirty="0">
                <a:hlinkClick r:id="rId4"/>
              </a:rPr>
              <a:t>olin.parker@la.gov</a:t>
            </a:r>
            <a:r>
              <a:rPr lang="en-US" sz="1600" dirty="0"/>
              <a:t> </a:t>
            </a:r>
            <a:r>
              <a:rPr lang="en-US" sz="1600" dirty="0" smtClean="0">
                <a:latin typeface="+mj-lt"/>
              </a:rPr>
              <a:t>to </a:t>
            </a:r>
            <a:r>
              <a:rPr lang="en-US" sz="1600" dirty="0">
                <a:latin typeface="+mj-lt"/>
              </a:rPr>
              <a:t>be set up with a username and password, if you have not previously received this information from the Department.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Please visit </a:t>
            </a:r>
            <a:r>
              <a:rPr lang="en-US" sz="1600" u="sng" dirty="0">
                <a:hlinkClick r:id="rId6"/>
              </a:rPr>
              <a:t>https://password.doe.louisiana.gov</a:t>
            </a:r>
            <a:r>
              <a:rPr lang="en-US" sz="1600" u="sng" dirty="0" smtClean="0">
                <a:hlinkClick r:id="rId6"/>
              </a:rPr>
              <a:t>/</a:t>
            </a:r>
            <a:r>
              <a:rPr lang="en-US" sz="1600" dirty="0" smtClean="0"/>
              <a:t> soon after your first visit to the LEADS portal to create security questions in case you need to reset your password.</a:t>
            </a:r>
            <a:endParaRPr lang="en-US" sz="1600" dirty="0" smtClean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Passwords </a:t>
            </a:r>
            <a:r>
              <a:rPr lang="en-US" sz="1600" dirty="0">
                <a:latin typeface="+mj-lt"/>
              </a:rPr>
              <a:t>expire </a:t>
            </a:r>
            <a:r>
              <a:rPr lang="en-US" sz="1600" dirty="0" smtClean="0">
                <a:latin typeface="+mj-lt"/>
              </a:rPr>
              <a:t>frequently </a:t>
            </a:r>
            <a:r>
              <a:rPr lang="en-US" sz="1600" dirty="0">
                <a:latin typeface="+mj-lt"/>
              </a:rPr>
              <a:t>and can be reset here: </a:t>
            </a:r>
            <a:r>
              <a:rPr lang="en-US" sz="1600" u="sng" dirty="0">
                <a:latin typeface="+mj-lt"/>
                <a:hlinkClick r:id="rId6"/>
              </a:rPr>
              <a:t>https://password.doe.louisiana.gov</a:t>
            </a:r>
            <a:r>
              <a:rPr lang="en-US" sz="1600" u="sng" dirty="0" smtClean="0">
                <a:latin typeface="+mj-lt"/>
                <a:hlinkClick r:id="rId6"/>
              </a:rPr>
              <a:t>/</a:t>
            </a:r>
            <a:endParaRPr lang="en-US" sz="1600" dirty="0">
              <a:latin typeface="+mj-lt"/>
            </a:endParaRPr>
          </a:p>
          <a:p>
            <a:pPr marL="457200" indent="-457200">
              <a:defRPr/>
            </a:pPr>
            <a:endParaRPr lang="en-US" sz="1600" dirty="0" smtClean="0">
              <a:latin typeface="+mj-lt"/>
            </a:endParaRPr>
          </a:p>
          <a:p>
            <a:pPr marL="457200" indent="-457200">
              <a:defRPr/>
            </a:pPr>
            <a:r>
              <a:rPr lang="en-US" sz="1600" b="1" dirty="0" smtClean="0">
                <a:latin typeface="+mj-lt"/>
              </a:rPr>
              <a:t>TDR Unique ID Check Template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To be emailed to all STOs</a:t>
            </a:r>
          </a:p>
          <a:p>
            <a:pPr marL="914400" lvl="1" indent="-457200">
              <a:defRPr/>
            </a:pPr>
            <a:endParaRPr lang="en-US" sz="1600" dirty="0" smtClean="0">
              <a:latin typeface="+mj-lt"/>
            </a:endParaRPr>
          </a:p>
          <a:p>
            <a:pPr marL="457200" indent="-457200">
              <a:defRPr/>
            </a:pPr>
            <a:r>
              <a:rPr lang="en-US" sz="1600" b="1" dirty="0" smtClean="0">
                <a:latin typeface="+mj-lt"/>
              </a:rPr>
              <a:t>TDR </a:t>
            </a:r>
            <a:r>
              <a:rPr lang="en-US" sz="1600" b="1" dirty="0" smtClean="0">
                <a:latin typeface="+mj-lt"/>
              </a:rPr>
              <a:t>Quarterly Enrollment </a:t>
            </a:r>
            <a:r>
              <a:rPr lang="en-US" sz="1600" b="1" dirty="0" smtClean="0">
                <a:latin typeface="+mj-lt"/>
              </a:rPr>
              <a:t>Template </a:t>
            </a:r>
            <a:r>
              <a:rPr lang="en-US" sz="1600" b="1" dirty="0" smtClean="0">
                <a:latin typeface="+mj-lt"/>
              </a:rPr>
              <a:t>16-17 </a:t>
            </a:r>
            <a:r>
              <a:rPr lang="en-US" sz="1600" b="1" dirty="0" smtClean="0">
                <a:latin typeface="+mj-lt"/>
              </a:rPr>
              <a:t>STO (.</a:t>
            </a:r>
            <a:r>
              <a:rPr lang="en-US" sz="1600" b="1" dirty="0" err="1" smtClean="0">
                <a:latin typeface="+mj-lt"/>
              </a:rPr>
              <a:t>xls</a:t>
            </a:r>
            <a:r>
              <a:rPr lang="en-US" sz="1600" b="1" dirty="0" smtClean="0">
                <a:latin typeface="+mj-lt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+mj-lt"/>
              </a:rPr>
              <a:t>To be emailed to all STOs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+mj-lt"/>
              </a:rPr>
              <a:t>Please note that all cells have been appropriately formatted for you and formatting should </a:t>
            </a:r>
            <a:r>
              <a:rPr lang="en-US" sz="1600" u="sng" dirty="0" smtClean="0">
                <a:latin typeface="+mj-lt"/>
              </a:rPr>
              <a:t>NOT</a:t>
            </a:r>
            <a:r>
              <a:rPr lang="en-US" sz="1600" dirty="0" smtClean="0">
                <a:latin typeface="+mj-lt"/>
              </a:rPr>
              <a:t> be adjusted.</a:t>
            </a:r>
          </a:p>
          <a:p>
            <a:pPr lvl="1">
              <a:defRPr/>
            </a:pPr>
            <a:endParaRPr lang="en-US" sz="1600" dirty="0" smtClean="0">
              <a:latin typeface="+mj-lt"/>
            </a:endParaRPr>
          </a:p>
          <a:p>
            <a:pPr marL="914400" lvl="1" indent="-457200">
              <a:buFont typeface="Arial"/>
              <a:buChar char="•"/>
              <a:defRPr/>
            </a:pPr>
            <a:endParaRPr lang="en-US" sz="1400" dirty="0" smtClean="0">
              <a:latin typeface="+mj-lt"/>
            </a:endParaRPr>
          </a:p>
          <a:p>
            <a:pPr algn="ctr">
              <a:defRPr/>
            </a:pPr>
            <a:r>
              <a:rPr lang="en-US" sz="2000" dirty="0" smtClean="0">
                <a:latin typeface="+mj-lt"/>
              </a:rPr>
              <a:t>  </a:t>
            </a:r>
            <a:endParaRPr lang="en-US" sz="2000" dirty="0">
              <a:latin typeface="+mj-lt"/>
            </a:endParaRPr>
          </a:p>
          <a:p>
            <a:pPr algn="ctr">
              <a:defRPr/>
            </a:pPr>
            <a:endParaRPr lang="en-US" sz="2000" dirty="0" smtClean="0">
              <a:latin typeface="+mj-lt"/>
            </a:endParaRPr>
          </a:p>
          <a:p>
            <a:pPr algn="ctr">
              <a:defRPr/>
            </a:pPr>
            <a:endParaRPr lang="en-US" sz="2000" dirty="0">
              <a:latin typeface="+mj-lt"/>
            </a:endParaRPr>
          </a:p>
          <a:p>
            <a:pPr>
              <a:defRPr/>
            </a:pPr>
            <a:endParaRPr lang="en-US" sz="2000" dirty="0">
              <a:solidFill>
                <a:srgbClr val="4D4D4D"/>
              </a:solidFill>
              <a:latin typeface="+mj-lt"/>
            </a:endParaRPr>
          </a:p>
          <a:p>
            <a:pPr>
              <a:defRPr/>
            </a:pPr>
            <a:r>
              <a:rPr lang="en-US" sz="2000" dirty="0">
                <a:latin typeface="+mj-lt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5" y="304800"/>
            <a:ext cx="9115425" cy="895917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prstClr val="white"/>
                </a:solidFill>
                <a:ea typeface="+mj-ea"/>
                <a:cs typeface="+mj-cs"/>
              </a:rPr>
              <a:t>Available Resources</a:t>
            </a:r>
            <a:endParaRPr lang="en-US" sz="3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3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76400"/>
            <a:ext cx="8676082" cy="2342466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endParaRPr lang="en-US" dirty="0" smtClean="0">
              <a:latin typeface="+mj-lt"/>
            </a:endParaRPr>
          </a:p>
          <a:p>
            <a:pPr algn="ctr"/>
            <a:r>
              <a:rPr lang="en-US" sz="4000" dirty="0" smtClean="0">
                <a:latin typeface="+mj-lt"/>
              </a:rPr>
              <a:t>Questions?</a:t>
            </a: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Contact:  </a:t>
            </a:r>
            <a:r>
              <a:rPr lang="en-US" dirty="0" smtClean="0">
                <a:latin typeface="+mj-lt"/>
              </a:rPr>
              <a:t>Olin Parker – </a:t>
            </a:r>
            <a:r>
              <a:rPr lang="en-US" dirty="0" smtClean="0">
                <a:latin typeface="+mj-lt"/>
                <a:hlinkClick r:id="rId3"/>
              </a:rPr>
              <a:t>olin.parker@LA.gov</a:t>
            </a:r>
            <a:r>
              <a:rPr lang="en-US" dirty="0" smtClean="0">
                <a:latin typeface="+mj-lt"/>
              </a:rPr>
              <a:t>	</a:t>
            </a:r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Questions?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1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680473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Prior School Eligibility Check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92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en-US" dirty="0" smtClean="0"/>
              <a:t>Currently, STOs can verify students’ prior school in the LEADS portal using Social Security #, student last name, and date of birth.  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/>
              <a:t>Starting 6/1, the system will require an LDE created Unique ID, last name, and date of birth to verify prior school eligibility.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295525"/>
            <a:ext cx="56197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8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"/>
            <a:ext cx="9144000" cy="680473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Updated Prior School Eligibility Check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586299"/>
            <a:ext cx="7924800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buAutoNum type="arabicParenR"/>
            </a:pPr>
            <a:r>
              <a:rPr lang="en-US" dirty="0" smtClean="0"/>
              <a:t>STO sends the completed TDR Unique ID Check Template to the LDE via the secure FTP site.</a:t>
            </a:r>
          </a:p>
          <a:p>
            <a:pPr marL="342900" indent="-342900" algn="just">
              <a:buAutoNum type="arabicParenR"/>
            </a:pPr>
            <a:r>
              <a:rPr lang="en-US" dirty="0" smtClean="0"/>
              <a:t>LDE researches students and will update the spreadsheet with relevant Unique IDs and return to the STO via the FTP within 1 week.  </a:t>
            </a:r>
          </a:p>
          <a:p>
            <a:pPr lvl="1" algn="just"/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/>
              <a:t>Applicants entering K for the 1</a:t>
            </a:r>
            <a:r>
              <a:rPr lang="en-US" baseline="30000" dirty="0" smtClean="0"/>
              <a:t>st</a:t>
            </a:r>
            <a:r>
              <a:rPr lang="en-US" dirty="0" smtClean="0"/>
              <a:t> time will have a Unique ID created for them.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/>
              <a:t>If the LDE is unable to locate a Unique ID: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student has never been enrolled in a public school, in the LA Scholarship Program or in the Tuition Donation Rebate Program; or;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/>
              <a:t>the parent supplied information does not match our </a:t>
            </a:r>
            <a:r>
              <a:rPr lang="en-US" dirty="0" smtClean="0"/>
              <a:t>records</a:t>
            </a:r>
            <a:r>
              <a:rPr lang="en-US" dirty="0"/>
              <a:t>.</a:t>
            </a:r>
            <a:endParaRPr lang="en-US" dirty="0" smtClean="0"/>
          </a:p>
          <a:p>
            <a:pPr lvl="4" algn="just"/>
            <a:endParaRPr lang="en-US" dirty="0" smtClean="0"/>
          </a:p>
          <a:p>
            <a:pPr algn="just"/>
            <a:r>
              <a:rPr lang="en-US" dirty="0" smtClean="0"/>
              <a:t>3)  STO can now use </a:t>
            </a:r>
            <a:r>
              <a:rPr lang="en-US" dirty="0"/>
              <a:t>the </a:t>
            </a:r>
            <a:r>
              <a:rPr lang="en-US" dirty="0" smtClean="0"/>
              <a:t>Unique ID, last name and DOB </a:t>
            </a:r>
            <a:r>
              <a:rPr lang="en-US" dirty="0"/>
              <a:t>to verify prior school eligibility </a:t>
            </a:r>
            <a:r>
              <a:rPr lang="en-US" dirty="0" smtClean="0"/>
              <a:t>in </a:t>
            </a:r>
            <a:r>
              <a:rPr lang="en-US" dirty="0"/>
              <a:t>the LEADS </a:t>
            </a:r>
            <a:r>
              <a:rPr lang="en-US" dirty="0" smtClean="0"/>
              <a:t>portal.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5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618918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Preparing the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Quarterly Enrollment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Report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38275"/>
            <a:ext cx="75580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order to prepare the </a:t>
            </a:r>
            <a:r>
              <a:rPr lang="en-US" dirty="0" smtClean="0"/>
              <a:t>quarterly enrollment </a:t>
            </a:r>
            <a:r>
              <a:rPr lang="en-US" dirty="0" smtClean="0"/>
              <a:t>report, please follow the instructions in the following slides and enter data into the TDR </a:t>
            </a:r>
            <a:r>
              <a:rPr lang="en-US" dirty="0" smtClean="0"/>
              <a:t>Quarterly Enrollment </a:t>
            </a:r>
            <a:r>
              <a:rPr lang="en-US" dirty="0" smtClean="0"/>
              <a:t>Template </a:t>
            </a:r>
            <a:r>
              <a:rPr lang="en-US" dirty="0" smtClean="0"/>
              <a:t>16-17 </a:t>
            </a:r>
            <a:r>
              <a:rPr lang="en-US" dirty="0" smtClean="0"/>
              <a:t>STO provided file.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Instructions </a:t>
            </a:r>
            <a:r>
              <a:rPr lang="en-US" dirty="0"/>
              <a:t>for the Student Information Section:</a:t>
            </a:r>
          </a:p>
          <a:p>
            <a:endParaRPr lang="en-US" dirty="0" smtClean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67627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7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9526" y="228600"/>
            <a:ext cx="9144000" cy="680473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Preparing the 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Quarterly Enrollment 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Report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38275"/>
            <a:ext cx="7896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en-US" dirty="0" smtClean="0"/>
          </a:p>
          <a:p>
            <a:r>
              <a:rPr lang="en-US" dirty="0" smtClean="0"/>
              <a:t>Instructions for the Student Ethnicity Section:</a:t>
            </a:r>
          </a:p>
          <a:p>
            <a:pPr marL="342900" indent="-342900">
              <a:buAutoNum type="arabicParenR"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1605"/>
            <a:ext cx="55816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37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680473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</a:rPr>
              <a:t>Preparing the Quarterly Enrollment Report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398" y="1295400"/>
            <a:ext cx="690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Instructions for the Parent Information Section: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52663"/>
            <a:ext cx="50958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7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9525" y="228600"/>
            <a:ext cx="9144000" cy="680473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</a:rPr>
              <a:t>Preparing the Quarterly Enrollment Report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478" y="1143000"/>
            <a:ext cx="835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Instructions for the Eligibility Section: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78" y="1531382"/>
            <a:ext cx="8639295" cy="49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4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618918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</a:rPr>
              <a:t>Preparing the Quarterly Enrollment Report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588" y="1078468"/>
            <a:ext cx="797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Instructions for the STO and School Information Sections: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447800"/>
            <a:ext cx="80867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2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680473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</a:rPr>
              <a:t>Preparing the Quarterly Enrollment Report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1" y="1143000"/>
            <a:ext cx="786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Instructions for the Donor Section: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4963"/>
            <a:ext cx="69913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0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ouisiana Belie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  <a:ln>
          <a:noFill/>
        </a:ln>
        <a:effectLst/>
      </a:spPr>
      <a:bodyPr vert="horz" wrap="square" lIns="45714" tIns="49315" rIns="45714" bIns="49315" rtlCol="0" anchor="ctr" anchorCtr="0">
        <a:noAutofit/>
      </a:bodyPr>
      <a:lstStyle>
        <a:defPPr algn="ctr">
          <a:lnSpc>
            <a:spcPct val="90000"/>
          </a:lnSpc>
          <a:spcBef>
            <a:spcPct val="0"/>
          </a:spcBef>
          <a:defRPr b="1" dirty="0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41788</TotalTime>
  <Words>922</Words>
  <Application>Microsoft Macintosh PowerPoint</Application>
  <PresentationFormat>On-screen Show (4:3)</PresentationFormat>
  <Paragraphs>150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 Narrow</vt:lpstr>
      <vt:lpstr>Calibri</vt:lpstr>
      <vt:lpstr>Louisiana Believes</vt:lpstr>
      <vt:lpstr>Custom Design</vt:lpstr>
      <vt:lpstr>Section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LDOE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Team Training  Opening Session</dc:title>
  <dc:creator>Louisiana Department of Education</dc:creator>
  <cp:lastModifiedBy>Olin Parker</cp:lastModifiedBy>
  <cp:revision>314</cp:revision>
  <cp:lastPrinted>2015-05-08T19:31:12Z</cp:lastPrinted>
  <dcterms:created xsi:type="dcterms:W3CDTF">2012-07-26T15:41:14Z</dcterms:created>
  <dcterms:modified xsi:type="dcterms:W3CDTF">2016-09-26T16:18:07Z</dcterms:modified>
</cp:coreProperties>
</file>