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Public Sans ExtraBold" pitchFamily="2" charset="0"/>
      <p:bold r:id="rId27"/>
      <p:boldItalic r:id="rId28"/>
    </p:embeddedFont>
    <p:embeddedFont>
      <p:font typeface="Public Sans Medium" pitchFamily="2" charset="0"/>
      <p:regular r:id="rId29"/>
      <p:bold r:id="rId30"/>
      <p:italic r:id="rId31"/>
      <p:boldItalic r:id="rId32"/>
    </p:embeddedFont>
    <p:embeddedFont>
      <p:font typeface="Public Sans" pitchFamily="2" charset="0"/>
      <p:regular r:id="rId33"/>
      <p:bold r:id="rId34"/>
      <p:italic r:id="rId35"/>
      <p:boldItalic r:id="rId36"/>
    </p:embeddedFont>
    <p:embeddedFont>
      <p:font typeface="Source Sans 3 Medium"/>
      <p:regular r:id="rId37"/>
      <p:bold r:id="rId38"/>
      <p:italic r:id="rId39"/>
      <p:boldItalic r:id="rId40"/>
    </p:embeddedFont>
    <p:embeddedFont>
      <p:font typeface="Calibri" panose="020F050202020403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a049f86e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6a049f86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f48edd2e70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f48edd2e7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"Two points are shown on the number line. What is the distance between the two points? The number line ranges from one to twenty in increments of one. Two points are shown on the number line.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f42bebb7b3_0_6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3f42bebb7b3_0_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symbol makes the comparison true? A, B, C.”</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f42bebb7b3_0_7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f42bebb7b3_0_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f48edd2e70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f48edd2e7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f48edd2e70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3f48edd2e7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f48edd2e70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f48edd2e7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f48edd2e70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f48edd2e70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"There is one drop down menu to complete a sentence. [one-half, one-third, two-thirds, three-thirds] of the circle is shaded.]”</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f42bebb7b3_0_7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f42bebb7b3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"Use the array below to answer parts A through D. Enter your answers in each box.”</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A. What is the total number of dots in the array?”</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48edd2e70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f48edd2e70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"Use the array below to answer parts A through D. Enter your answers in each box.”</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B. There is one drop down menu to complete a sentence. The total number of dots in the array is even, odd?”</a:t>
            </a:r>
            <a:endParaRPr sz="1200" b="1" u="sng">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f48edd2e70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f48edd2e7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"Use the array below to answer parts A through D. Enter your answers in each box.”</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C. How many equal groups are shown in the array? How many dots are in each group?”</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998858b7f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998858b7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f48edd2e70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f48edd2e70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"Use the array below to answer parts a through d. Enter your answers in each box.”</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D. If all of the dots are split into two equal groups, how many dots are left over?”</a:t>
            </a:r>
            <a:endParaRPr sz="1200" b="1" u="sng">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f48edd2e70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3f48edd2e70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"The array shows four groups of six dots. Write an expression that represents the array.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f42bebb7b3_0_7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f42bebb7b3_0_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"Dina has sixty-five dollars. She gives twelve dollars to her cousin and eighteen dollars to her sister. How much money, in dollars, does Dina have now?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f42bebb7b3_0_7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f42bebb7b3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"Carlos scored a record number of points at a four game basketball tournament. The table shows the number of points Carlos scored in Games one, two, and three. There are two columns and three rows. Moving top to bottom, left to right, game, points scored, game one, sixty points, game two, fifty points, game three, fifty points.” </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A. In Game four, Carlos scored fifteen more points than he scored in game one. How many points did carlos score in game four?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f48edd2e70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f48edd2e70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"Carlos scored a record number of points at a four game basketball tournament. The table shows the number of points Carlos scored in Games one, two, and three. There are two columns and three rows. Moving top to bottom, left to right, game, points scored, game one, sixty points, game two, fifty points, game three, fifty points.”</a:t>
            </a:r>
            <a:r>
              <a:rPr lang="en" sz="1200" b="1">
                <a:solidFill>
                  <a:schemeClr val="dk1"/>
                </a:solidFill>
                <a:highlight>
                  <a:schemeClr val="accent4"/>
                </a:highlight>
                <a:latin typeface="Calibri"/>
                <a:ea typeface="Calibri"/>
                <a:cs typeface="Calibri"/>
                <a:sym typeface="Calibri"/>
              </a:rPr>
              <a:t> </a:t>
            </a:r>
            <a:endParaRPr sz="1200" b="1">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B. How many points, in total, did Carlos score in all four games?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f42bebb7b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f42bebb7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f813d244c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f813d244c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 </a:t>
            </a:r>
            <a:r>
              <a:rPr lang="en" sz="1200">
                <a:solidFill>
                  <a:schemeClr val="dk1"/>
                </a:solidFill>
                <a:latin typeface="Calibri"/>
                <a:ea typeface="Calibri"/>
                <a:cs typeface="Calibri"/>
                <a:sym typeface="Calibri"/>
              </a:rPr>
              <a:t>TA reads these directions to the student prior to beginning the Student-led Session. </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f42bebb7b3_0_6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f42bebb7b3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the value of the underlined digit?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48edd2e70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f48edd2e70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"Show the number below in expanded form.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f42bebb7b3_0_7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f42bebb7b3_0_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number is equivalent to three hundred plus forty plus two? A, B, C, D.”</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f42bebb7b3_0_6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f42bebb7b3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"Plot a point at thirty-seven and fifty-four on the number line. The number line ranges from thirty-five to fifty-five in increments of one.”</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f48edd2e70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f48edd2e7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"Place a point on the number line to show the number that is twenty-three more than forty-two. The number line ranges from twenty to seventy in increments of ten. A point is shown on the number line. ”</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ldoecommunications@la.gov"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10" Type="http://schemas.openxmlformats.org/officeDocument/2006/relationships/image" Target="../media/image29.png"/><Relationship Id="rId4" Type="http://schemas.openxmlformats.org/officeDocument/2006/relationships/hyperlink" Target="mailto:ldoeevents@la.gov" TargetMode="External"/><Relationship Id="rId9"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Purpl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Orange">
  <p:cSld name="TITLE_AND_BODY_4_1">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 name="Google Shape;61;p11"/>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62" name="Google Shape;62;p1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63" name="Google Shape;63;p11"/>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65" name="Google Shape;65;p1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66" name="Google Shape;66;p1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No footer - Teal">
  <p:cSld name="TITLE_AND_BODY_3">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2"/>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0" name="Google Shape;70;p12"/>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2" name="Google Shape;72;p1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No footer - Purple">
  <p:cSld name="TITLE_AND_BODY_3_1">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3"/>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6" name="Google Shape;76;p13"/>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8" name="Google Shape;78;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No footer - Orange">
  <p:cSld name="TITLE_AND_BODY_3_1_1">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14"/>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82" name="Google Shape;82;p14"/>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84" name="Google Shape;84;p1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Zoom Meeting Preparation">
  <p:cSld name="TITLE_AND_BODY_2">
    <p:spTree>
      <p:nvGrpSpPr>
        <p:cNvPr id="1"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88" name="Google Shape;88;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spcFirstLastPara="1" wrap="square" lIns="91425" tIns="91425" rIns="91425" bIns="91425" anchor="t" anchorCtr="0">
            <a:noAutofit/>
          </a:bodyPr>
          <a:lstStyle/>
          <a:p>
            <a:pPr marL="457200" lvl="0" indent="-317500" algn="l" rtl="0">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marL="914400" lvl="1" indent="-304800" algn="l" rtl="0">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marL="457200" lvl="0" indent="-317500" algn="l" rtl="0">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marL="914400" marR="0" lvl="1" indent="-304800" algn="l" rtl="0">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marL="457200" marR="0" lvl="0" indent="-317500" algn="l" rtl="0">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submit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marL="0" lvl="0" indent="0" algn="l" rtl="0">
              <a:spcBef>
                <a:spcPts val="0"/>
              </a:spcBef>
              <a:spcAft>
                <a:spcPts val="0"/>
              </a:spcAft>
              <a:buNone/>
            </a:pPr>
            <a:endParaRPr>
              <a:solidFill>
                <a:schemeClr val="lt1"/>
              </a:solidFill>
            </a:endParaRPr>
          </a:p>
        </p:txBody>
      </p:sp>
      <p:sp>
        <p:nvSpPr>
          <p:cNvPr id="94" name="Google Shape;94;p15"/>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3B1A53"/>
              </a:buClr>
              <a:buSzPts val="2800"/>
              <a:buFont typeface="Public Sans"/>
              <a:buNone/>
            </a:pPr>
            <a:r>
              <a:rPr lang="en" sz="2800" b="1">
                <a:solidFill>
                  <a:srgbClr val="3B1A53"/>
                </a:solidFill>
                <a:latin typeface="Public Sans"/>
                <a:ea typeface="Public Sans"/>
                <a:cs typeface="Public Sans"/>
                <a:sym typeface="Public Sans"/>
              </a:rPr>
              <a:t>Zoom Meeting Preparation</a:t>
            </a:r>
            <a:endParaRPr sz="2800" b="1">
              <a:solidFill>
                <a:srgbClr val="3B1A53"/>
              </a:solidFill>
              <a:latin typeface="Public Sans"/>
              <a:ea typeface="Public Sans"/>
              <a:cs typeface="Public Sans"/>
              <a:sym typeface="Public Sans"/>
            </a:endParaRPr>
          </a:p>
          <a:p>
            <a:pPr marL="0" lvl="0" indent="0" algn="l" rtl="0">
              <a:spcBef>
                <a:spcPts val="0"/>
              </a:spcBef>
              <a:spcAft>
                <a:spcPts val="0"/>
              </a:spcAft>
              <a:buNone/>
            </a:pP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 table - Teal">
  <p:cSld name="TITLE_AND_BODY_1">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99" name="Google Shape;99;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 name="Google Shape;100;p16"/>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16"/>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2" name="Google Shape;102;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 table - Purple">
  <p:cSld name="TITLE_AND_BODY_1_1">
    <p:spTree>
      <p:nvGrpSpPr>
        <p:cNvPr id="1"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6" name="Google Shape;106;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7"/>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17"/>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9" name="Google Shape;109;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 table - Orange">
  <p:cSld name="TITLE_AND_BODY_1_1_1">
    <p:spTree>
      <p:nvGrpSpPr>
        <p:cNvPr id="1"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13" name="Google Shape;113;p1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8"/>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 name="Google Shape;115;p18"/>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16" name="Google Shape;116;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Right - Teal" type="twoColTx">
  <p:cSld name="TITLE_AND_TWO_COLUMNS">
    <p:spTree>
      <p:nvGrpSpPr>
        <p:cNvPr id="1" name="Shape 117"/>
        <p:cNvGrpSpPr/>
        <p:nvPr/>
      </p:nvGrpSpPr>
      <p:grpSpPr>
        <a:xfrm>
          <a:off x="0" y="0"/>
          <a:ext cx="0" cy="0"/>
          <a:chOff x="0" y="0"/>
          <a:chExt cx="0" cy="0"/>
        </a:xfrm>
      </p:grpSpPr>
      <p:sp>
        <p:nvSpPr>
          <p:cNvPr id="118" name="Google Shape;118;p19"/>
          <p:cNvSpPr>
            <a:spLocks noGrp="1"/>
          </p:cNvSpPr>
          <p:nvPr>
            <p:ph type="pic" idx="2"/>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20" name="Google Shape;120;p19"/>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1" name="Google Shape;121;p1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22" name="Google Shape;122;p1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23" name="Google Shape;123;p19"/>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9"/>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5" name="Google Shape;125;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Right - Purple">
  <p:cSld name="TITLE_AND_TWO_COLUMNS_2">
    <p:spTree>
      <p:nvGrpSpPr>
        <p:cNvPr id="1" name="Shape 126"/>
        <p:cNvGrpSpPr/>
        <p:nvPr/>
      </p:nvGrpSpPr>
      <p:grpSpPr>
        <a:xfrm>
          <a:off x="0" y="0"/>
          <a:ext cx="0" cy="0"/>
          <a:chOff x="0" y="0"/>
          <a:chExt cx="0" cy="0"/>
        </a:xfrm>
      </p:grpSpPr>
      <p:sp>
        <p:nvSpPr>
          <p:cNvPr id="127" name="Google Shape;127;p20"/>
          <p:cNvSpPr>
            <a:spLocks noGrp="1"/>
          </p:cNvSpPr>
          <p:nvPr>
            <p:ph type="pic" idx="2"/>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29" name="Google Shape;129;p20"/>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2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31" name="Google Shape;131;p2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32" name="Google Shape;132;p20"/>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20"/>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4" name="Google Shape;134;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Purple SPED Fellow Academy">
  <p:cSld name="TITLE_3">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Picture Right - Orange">
  <p:cSld name="TITLE_AND_TWO_COLUMNS_2_1">
    <p:spTree>
      <p:nvGrpSpPr>
        <p:cNvPr id="1" name="Shape 135"/>
        <p:cNvGrpSpPr/>
        <p:nvPr/>
      </p:nvGrpSpPr>
      <p:grpSpPr>
        <a:xfrm>
          <a:off x="0" y="0"/>
          <a:ext cx="0" cy="0"/>
          <a:chOff x="0" y="0"/>
          <a:chExt cx="0" cy="0"/>
        </a:xfrm>
      </p:grpSpPr>
      <p:sp>
        <p:nvSpPr>
          <p:cNvPr id="136" name="Google Shape;136;p21"/>
          <p:cNvSpPr>
            <a:spLocks noGrp="1"/>
          </p:cNvSpPr>
          <p:nvPr>
            <p:ph type="pic" idx="2"/>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38" name="Google Shape;138;p21"/>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40" name="Google Shape;140;p2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41" name="Google Shape;141;p21"/>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21"/>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43" name="Google Shape;143;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Left - Teal">
  <p:cSld name="TITLE_AND_TWO_COLUMNS_1">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 name="Google Shape;146;p22"/>
          <p:cNvSpPr>
            <a:spLocks noGrp="1"/>
          </p:cNvSpPr>
          <p:nvPr>
            <p:ph type="pic" idx="2"/>
          </p:nvPr>
        </p:nvSpPr>
        <p:spPr>
          <a:xfrm>
            <a:off x="284100" y="285000"/>
            <a:ext cx="3607500" cy="3607500"/>
          </a:xfrm>
          <a:prstGeom prst="ellipse">
            <a:avLst/>
          </a:prstGeom>
          <a:noFill/>
          <a:ln>
            <a:noFill/>
          </a:ln>
        </p:spPr>
      </p:sp>
      <p:sp>
        <p:nvSpPr>
          <p:cNvPr id="147" name="Google Shape;147;p22"/>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48" name="Google Shape;148;p22"/>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49" name="Google Shape;149;p22"/>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2"/>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51" name="Google Shape;151;p22"/>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52" name="Google Shape;152;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Picture Left - Purple">
  <p:cSld name="TITLE_AND_TWO_COLUMNS_1_1">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5" name="Google Shape;155;p23"/>
          <p:cNvSpPr>
            <a:spLocks noGrp="1"/>
          </p:cNvSpPr>
          <p:nvPr>
            <p:ph type="pic" idx="2"/>
          </p:nvPr>
        </p:nvSpPr>
        <p:spPr>
          <a:xfrm>
            <a:off x="284100" y="285000"/>
            <a:ext cx="3607500" cy="3607500"/>
          </a:xfrm>
          <a:prstGeom prst="ellipse">
            <a:avLst/>
          </a:prstGeom>
          <a:noFill/>
          <a:ln>
            <a:noFill/>
          </a:ln>
        </p:spPr>
      </p:sp>
      <p:sp>
        <p:nvSpPr>
          <p:cNvPr id="156" name="Google Shape;156;p23"/>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57" name="Google Shape;157;p23"/>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58" name="Google Shape;158;p23"/>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23"/>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0" name="Google Shape;160;p23"/>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61" name="Google Shape;161;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Picture Left - Orange">
  <p:cSld name="TITLE_AND_TWO_COLUMNS_1_1_1">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4"/>
          <p:cNvSpPr>
            <a:spLocks noGrp="1"/>
          </p:cNvSpPr>
          <p:nvPr>
            <p:ph type="pic" idx="2"/>
          </p:nvPr>
        </p:nvSpPr>
        <p:spPr>
          <a:xfrm>
            <a:off x="284100" y="285000"/>
            <a:ext cx="3607500" cy="3607500"/>
          </a:xfrm>
          <a:prstGeom prst="ellipse">
            <a:avLst/>
          </a:prstGeom>
          <a:noFill/>
          <a:ln>
            <a:noFill/>
          </a:ln>
        </p:spPr>
      </p:sp>
      <p:sp>
        <p:nvSpPr>
          <p:cNvPr id="165" name="Google Shape;165;p24"/>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66" name="Google Shape;166;p24"/>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67" name="Google Shape;167;p24"/>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4"/>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9" name="Google Shape;169;p2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70" name="Google Shape;170;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Image - Teal">
  <p:cSld name="ONE_COLUMN_TEXT_1">
    <p:spTree>
      <p:nvGrpSpPr>
        <p:cNvPr id="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173" name="Google Shape;173;p25"/>
          <p:cNvSpPr>
            <a:spLocks noGrp="1"/>
          </p:cNvSpPr>
          <p:nvPr>
            <p:ph type="pic" idx="2"/>
          </p:nvPr>
        </p:nvSpPr>
        <p:spPr>
          <a:xfrm>
            <a:off x="0" y="0"/>
            <a:ext cx="9144000" cy="4129500"/>
          </a:xfrm>
          <a:prstGeom prst="rect">
            <a:avLst/>
          </a:prstGeom>
          <a:noFill/>
          <a:ln>
            <a:noFill/>
          </a:ln>
        </p:spPr>
      </p:sp>
      <p:sp>
        <p:nvSpPr>
          <p:cNvPr id="174" name="Google Shape;174;p25"/>
          <p:cNvSpPr txBox="1">
            <a:spLocks noGrp="1"/>
          </p:cNvSpPr>
          <p:nvPr>
            <p:ph type="title"/>
          </p:nvPr>
        </p:nvSpPr>
        <p:spPr>
          <a:xfrm>
            <a:off x="267900" y="4338475"/>
            <a:ext cx="7442700" cy="620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5" name="Google Shape;175;p2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ofessional Learning Cycle">
  <p:cSld name="CUSTOM_1">
    <p:spTree>
      <p:nvGrpSpPr>
        <p:cNvPr id="1"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accent1"/>
                </a:solidFill>
                <a:latin typeface="Public Sans"/>
                <a:ea typeface="Public Sans"/>
                <a:cs typeface="Public Sans"/>
                <a:sym typeface="Public Sans"/>
              </a:rPr>
              <a:t>Professional Learning Cycle</a:t>
            </a:r>
            <a:endParaRPr sz="2800" b="1">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l="-15770" t="-9627" r="15770" b="36308"/>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l="229" r="229"/>
          <a:stretch/>
        </p:blipFill>
        <p:spPr>
          <a:xfrm>
            <a:off x="8017723" y="4267073"/>
            <a:ext cx="842800" cy="842800"/>
          </a:xfrm>
          <a:prstGeom prst="rect">
            <a:avLst/>
          </a:prstGeom>
          <a:noFill/>
          <a:ln>
            <a:noFill/>
          </a:ln>
        </p:spPr>
      </p:pic>
      <p:sp>
        <p:nvSpPr>
          <p:cNvPr id="181" name="Google Shape;181;p2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efine Purpose">
  <p:cSld name="CUSTOM_1_1">
    <p:spTree>
      <p:nvGrpSpPr>
        <p:cNvPr id="1"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85" name="Google Shape;185;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6" name="Google Shape;186;p27"/>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87" name="Google Shape;187;p27"/>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l="219" r="209"/>
          <a:stretch/>
        </p:blipFill>
        <p:spPr>
          <a:xfrm>
            <a:off x="7926250" y="140225"/>
            <a:ext cx="1025750" cy="1025750"/>
          </a:xfrm>
          <a:prstGeom prst="rect">
            <a:avLst/>
          </a:prstGeom>
          <a:noFill/>
          <a:ln>
            <a:noFill/>
          </a:ln>
        </p:spPr>
      </p:pic>
      <p:sp>
        <p:nvSpPr>
          <p:cNvPr id="189" name="Google Shape;189;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Receive New Learning">
  <p:cSld name="CUSTOM_1_1_2">
    <p:spTree>
      <p:nvGrpSpPr>
        <p:cNvPr id="1"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93" name="Google Shape;193;p2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 name="Google Shape;194;p28"/>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95" name="Google Shape;195;p28"/>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197" name="Google Shape;197;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ernalize &amp; Practice">
  <p:cSld name="CUSTOM_1_1_2_1">
    <p:spTree>
      <p:nvGrpSpPr>
        <p:cNvPr id="1"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1" name="Google Shape;201;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2" name="Google Shape;202;p29"/>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03" name="Google Shape;203;p29"/>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t="219" b="209"/>
          <a:stretch/>
        </p:blipFill>
        <p:spPr>
          <a:xfrm>
            <a:off x="7926250" y="140225"/>
            <a:ext cx="1025750" cy="1025750"/>
          </a:xfrm>
          <a:prstGeom prst="rect">
            <a:avLst/>
          </a:prstGeom>
          <a:noFill/>
          <a:ln>
            <a:noFill/>
          </a:ln>
        </p:spPr>
      </p:pic>
      <p:sp>
        <p:nvSpPr>
          <p:cNvPr id="205" name="Google Shape;205;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mplement Learning">
  <p:cSld name="CUSTOM_1_1_1">
    <p:spTree>
      <p:nvGrpSpPr>
        <p:cNvPr id="1"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9" name="Google Shape;209;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0" name="Google Shape;210;p30"/>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1" name="Google Shape;211;p30"/>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10000"/>
          </a:srgbClr>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22" name="Google Shape;22;p4"/>
          <p:cNvSpPr txBox="1">
            <a:spLocks noGrp="1"/>
          </p:cNvSpPr>
          <p:nvPr>
            <p:ph type="subTitle" idx="1"/>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 name="Google Shape;24;p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4"/>
          <p:cNvSpPr txBox="1">
            <a:spLocks noGrp="1"/>
          </p:cNvSpPr>
          <p:nvPr>
            <p:ph type="subTitle" idx="2"/>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Assess Impact">
  <p:cSld name="CUSTOM_1_1_1_1">
    <p:spTree>
      <p:nvGrpSpPr>
        <p:cNvPr id="1"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17" name="Google Shape;217;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8" name="Google Shape;218;p31"/>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9" name="Google Shape;219;p31"/>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221" name="Google Shape;221;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acher Leader Summit 2025 Cover Slide">
  <p:cSld name="CUSTOM_2">
    <p:bg>
      <p:bgPr>
        <a:blipFill>
          <a:blip r:embed="rId2">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
        <p:nvSpPr>
          <p:cNvPr id="224" name="Google Shape;224;p32"/>
          <p:cNvSpPr txBox="1">
            <a:spLocks noGrp="1"/>
          </p:cNvSpPr>
          <p:nvPr>
            <p:ph type="ctrTitle"/>
          </p:nvPr>
        </p:nvSpPr>
        <p:spPr>
          <a:xfrm>
            <a:off x="459450" y="2466600"/>
            <a:ext cx="81834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ouisiana's Education Priorities">
  <p:cSld name="CUSTOM_3">
    <p:spTree>
      <p:nvGrpSpPr>
        <p:cNvPr id="1"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Louisiana’s Education Priorities</a:t>
            </a:r>
            <a:endParaRPr sz="2800" b="1">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t="16512" b="15145"/>
          <a:stretch/>
        </p:blipFill>
        <p:spPr>
          <a:xfrm>
            <a:off x="311700" y="933936"/>
            <a:ext cx="8520600" cy="3275627"/>
          </a:xfrm>
          <a:prstGeom prst="rect">
            <a:avLst/>
          </a:prstGeom>
          <a:noFill/>
          <a:ln>
            <a:noFill/>
          </a:ln>
        </p:spPr>
      </p:pic>
      <p:sp>
        <p:nvSpPr>
          <p:cNvPr id="230" name="Google Shape;230;p3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2 1">
  <p:cSld name="CUSTOM_3_1">
    <p:spTree>
      <p:nvGrpSpPr>
        <p:cNvPr id="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34" name="Google Shape;23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5" name="Google Shape;235;p34"/>
          <p:cNvSpPr txBox="1">
            <a:spLocks noGrp="1"/>
          </p:cNvSpPr>
          <p:nvPr>
            <p:ph type="subTitle" idx="1"/>
          </p:nvPr>
        </p:nvSpPr>
        <p:spPr>
          <a:xfrm>
            <a:off x="311700" y="1469200"/>
            <a:ext cx="49530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p34"/>
          <p:cNvSpPr txBox="1">
            <a:spLocks noGrp="1"/>
          </p:cNvSpPr>
          <p:nvPr>
            <p:ph type="subTitle" idx="2"/>
          </p:nvPr>
        </p:nvSpPr>
        <p:spPr>
          <a:xfrm>
            <a:off x="311700" y="2543225"/>
            <a:ext cx="4953000" cy="1153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 name="Google Shape;237;p34"/>
          <p:cNvSpPr>
            <a:spLocks noGrp="1"/>
          </p:cNvSpPr>
          <p:nvPr>
            <p:ph type="pic" idx="3"/>
          </p:nvPr>
        </p:nvSpPr>
        <p:spPr>
          <a:xfrm>
            <a:off x="5286900" y="768000"/>
            <a:ext cx="3607500" cy="3607500"/>
          </a:xfrm>
          <a:prstGeom prst="ellipse">
            <a:avLst/>
          </a:prstGeom>
          <a:noFill/>
          <a:ln>
            <a:noFill/>
          </a:ln>
        </p:spPr>
      </p:sp>
      <p:sp>
        <p:nvSpPr>
          <p:cNvPr id="238" name="Google Shape;238;p3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2 1 1">
  <p:cSld name="CUSTOM_3_1_1">
    <p:spTree>
      <p:nvGrpSpPr>
        <p:cNvPr id="1"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42" name="Google Shape;242;p3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a:endParaRPr/>
          </a:p>
        </p:txBody>
      </p:sp>
      <p:sp>
        <p:nvSpPr>
          <p:cNvPr id="243" name="Google Shape;243;p35"/>
          <p:cNvSpPr txBox="1">
            <a:spLocks noGrp="1"/>
          </p:cNvSpPr>
          <p:nvPr>
            <p:ph type="subTitle" idx="1"/>
          </p:nvPr>
        </p:nvSpPr>
        <p:spPr>
          <a:xfrm>
            <a:off x="4136575" y="1469200"/>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5"/>
          <p:cNvSpPr txBox="1">
            <a:spLocks noGrp="1"/>
          </p:cNvSpPr>
          <p:nvPr>
            <p:ph type="subTitle" idx="2"/>
          </p:nvPr>
        </p:nvSpPr>
        <p:spPr>
          <a:xfrm>
            <a:off x="4136575" y="2543225"/>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35"/>
          <p:cNvSpPr>
            <a:spLocks noGrp="1"/>
          </p:cNvSpPr>
          <p:nvPr>
            <p:ph type="pic" idx="3"/>
          </p:nvPr>
        </p:nvSpPr>
        <p:spPr>
          <a:xfrm>
            <a:off x="284100" y="768000"/>
            <a:ext cx="3607500" cy="3607500"/>
          </a:xfrm>
          <a:prstGeom prst="ellipse">
            <a:avLst/>
          </a:prstGeom>
          <a:noFill/>
          <a:ln>
            <a:noFill/>
          </a:ln>
        </p:spPr>
      </p:sp>
      <p:sp>
        <p:nvSpPr>
          <p:cNvPr id="246" name="Google Shape;246;p3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LS 2025 Promotional Slide">
  <p:cSld name="CUSTOM_4">
    <p:spTree>
      <p:nvGrpSpPr>
        <p:cNvPr id="1" name="Shape 247"/>
        <p:cNvGrpSpPr/>
        <p:nvPr/>
      </p:nvGrpSpPr>
      <p:grpSpPr>
        <a:xfrm>
          <a:off x="0" y="0"/>
          <a:ext cx="0" cy="0"/>
          <a:chOff x="0" y="0"/>
          <a:chExt cx="0" cy="0"/>
        </a:xfrm>
      </p:grpSpPr>
      <p:sp>
        <p:nvSpPr>
          <p:cNvPr id="248" name="Google Shape;248;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1" name="Google Shape;251;p36"/>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sz="1600" b="1">
                <a:solidFill>
                  <a:srgbClr val="C44B27"/>
                </a:solidFill>
                <a:latin typeface="Public Sans"/>
                <a:ea typeface="Public Sans"/>
                <a:cs typeface="Public Sans"/>
                <a:sym typeface="Public Sans"/>
              </a:rPr>
              <a:t>June 10-12 | New Orleans Ernest N. Morial Convention Center</a:t>
            </a:r>
            <a:endParaRPr sz="1600" b="1">
              <a:solidFill>
                <a:srgbClr val="C44B27"/>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marL="0" lvl="0" indent="0" algn="l" rtl="0">
              <a:spcBef>
                <a:spcPts val="15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LS 2025 Promotional Slide - Objectives">
  <p:cSld name="CUSTOM_4_1">
    <p:spTree>
      <p:nvGrpSpPr>
        <p:cNvPr id="1" name="Shape 255"/>
        <p:cNvGrpSpPr/>
        <p:nvPr/>
      </p:nvGrpSpPr>
      <p:grpSpPr>
        <a:xfrm>
          <a:off x="0" y="0"/>
          <a:ext cx="0" cy="0"/>
          <a:chOff x="0" y="0"/>
          <a:chExt cx="0" cy="0"/>
        </a:xfrm>
      </p:grpSpPr>
      <p:sp>
        <p:nvSpPr>
          <p:cNvPr id="256" name="Google Shape;25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9" name="Google Shape;259;p37"/>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i="1">
                <a:solidFill>
                  <a:srgbClr val="FFFFFF"/>
                </a:solidFill>
                <a:latin typeface="Public Sans"/>
                <a:ea typeface="Public Sans"/>
                <a:cs typeface="Public Sans"/>
                <a:sym typeface="Public Sans"/>
              </a:rPr>
              <a:t>Objectives of Teacher Leader Summit: </a:t>
            </a:r>
            <a:endParaRPr sz="1600" b="1" i="1">
              <a:solidFill>
                <a:srgbClr val="FFFFF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lang="en" sz="1350" b="1">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lang="en" sz="1350" b="1">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lang="en" sz="1350" b="1">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lang="en" sz="1350" b="1">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i="1">
                <a:solidFill>
                  <a:srgbClr val="C44B27"/>
                </a:solidFill>
                <a:latin typeface="Public Sans"/>
                <a:ea typeface="Public Sans"/>
                <a:cs typeface="Public Sans"/>
                <a:sym typeface="Public Sans"/>
              </a:rPr>
              <a:t>Objectives of Teacher Leader Summit: </a:t>
            </a:r>
            <a:endParaRPr sz="1600" b="1" i="1">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LS 2025 Promotional Slide - Registration QR Code">
  <p:cSld name="CUSTOM_4_1_1">
    <p:spTree>
      <p:nvGrpSpPr>
        <p:cNvPr id="1" name="Shape 268"/>
        <p:cNvGrpSpPr/>
        <p:nvPr/>
      </p:nvGrpSpPr>
      <p:grpSpPr>
        <a:xfrm>
          <a:off x="0" y="0"/>
          <a:ext cx="0" cy="0"/>
          <a:chOff x="0" y="0"/>
          <a:chExt cx="0" cy="0"/>
        </a:xfrm>
      </p:grpSpPr>
      <p:sp>
        <p:nvSpPr>
          <p:cNvPr id="269" name="Google Shape;26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72" name="Google Shape;272;p38"/>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sz="1800" b="1" i="1">
                <a:solidFill>
                  <a:srgbClr val="C44B27"/>
                </a:solidFill>
                <a:latin typeface="Public Sans"/>
                <a:ea typeface="Public Sans"/>
                <a:cs typeface="Public Sans"/>
                <a:sym typeface="Public Sans"/>
              </a:rPr>
              <a:t>Registration is now open!</a:t>
            </a:r>
            <a:endParaRPr sz="1800" b="1">
              <a:solidFill>
                <a:srgbClr val="595959"/>
              </a:solidFill>
              <a:latin typeface="Public Sans"/>
              <a:ea typeface="Public Sans"/>
              <a:cs typeface="Public Sans"/>
              <a:sym typeface="Public Sans"/>
            </a:endParaRPr>
          </a:p>
          <a:p>
            <a:pPr marL="0" lvl="0" indent="0" algn="l" rtl="0">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lang="en" sz="1350" b="1">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327025" algn="l" rtl="0">
              <a:lnSpc>
                <a:spcPct val="150000"/>
              </a:lnSpc>
              <a:spcBef>
                <a:spcPts val="12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marL="457200" lvl="0" indent="-327025" algn="l" rtl="0">
              <a:lnSpc>
                <a:spcPct val="150000"/>
              </a:lnSpc>
              <a:spcBef>
                <a:spcPts val="10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Early Childhood Conference Cover">
  <p:cSld name="CUSTOM_5">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p39"/>
          <p:cNvSpPr txBox="1">
            <a:spLocks noGrp="1"/>
          </p:cNvSpPr>
          <p:nvPr>
            <p:ph type="title"/>
          </p:nvPr>
        </p:nvSpPr>
        <p:spPr>
          <a:xfrm>
            <a:off x="220250" y="3440425"/>
            <a:ext cx="6820500" cy="1314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9" name="Google Shape;279;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Early Childhood Conference Content">
  <p:cSld name="CUSTOM_6">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311700" y="0"/>
            <a:ext cx="8520600" cy="10176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2" name="Google Shape;282;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
        <p:nvSpPr>
          <p:cNvPr id="283" name="Google Shape;283;p40"/>
          <p:cNvSpPr txBox="1">
            <a:spLocks noGrp="1"/>
          </p:cNvSpPr>
          <p:nvPr>
            <p:ph type="body" idx="1"/>
          </p:nvPr>
        </p:nvSpPr>
        <p:spPr>
          <a:xfrm>
            <a:off x="311700" y="1175525"/>
            <a:ext cx="8520600" cy="33474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10000"/>
          </a:srgbClr>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8" name="Google Shape;28;p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 name="Google Shape;30;p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arly Childhood Conference Section">
  <p:cSld name="CUSTOM_6_2">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2954425" y="994950"/>
            <a:ext cx="5954100" cy="35298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6" name="Google Shape;286;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arly Childhood Conference Directions">
  <p:cSld name="CUSTOM_6_1">
    <p:spTree>
      <p:nvGrpSpPr>
        <p:cNvPr id="1"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sp>
        <p:nvSpPr>
          <p:cNvPr id="289" name="Google Shape;289;p42"/>
          <p:cNvSpPr txBox="1">
            <a:spLocks noGrp="1"/>
          </p:cNvSpPr>
          <p:nvPr>
            <p:ph type="sldNum" idx="12"/>
          </p:nvPr>
        </p:nvSpPr>
        <p:spPr>
          <a:xfrm>
            <a:off x="8553233" y="4749892"/>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200"/>
              </a:spcAft>
              <a:buNone/>
            </a:pPr>
            <a:r>
              <a:rPr lang="en" sz="1200" b="1">
                <a:solidFill>
                  <a:schemeClr val="dk1"/>
                </a:solidFill>
                <a:latin typeface="Public Sans"/>
                <a:ea typeface="Public Sans"/>
                <a:cs typeface="Public Sans"/>
                <a:sym typeface="Public Sans"/>
              </a:rPr>
              <a:t>Early Childhood Conference</a:t>
            </a:r>
            <a:br>
              <a:rPr lang="en" sz="1200" b="1">
                <a:solidFill>
                  <a:schemeClr val="dk1"/>
                </a:solidFill>
                <a:latin typeface="Public Sans"/>
                <a:ea typeface="Public Sans"/>
                <a:cs typeface="Public Sans"/>
                <a:sym typeface="Public Sans"/>
              </a:rPr>
            </a:br>
            <a:r>
              <a:rPr lang="en" sz="1200" b="1" i="1">
                <a:solidFill>
                  <a:schemeClr val="dk1"/>
                </a:solidFill>
                <a:latin typeface="Public Sans"/>
                <a:ea typeface="Public Sans"/>
                <a:cs typeface="Public Sans"/>
                <a:sym typeface="Public Sans"/>
              </a:rPr>
              <a:t>Early Foundations, Endless Opportunities</a:t>
            </a:r>
            <a:endParaRPr sz="1200" b="1" i="1">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DIRECTIONS – Please read this slide.</a:t>
            </a:r>
            <a:endParaRPr sz="2800" b="1">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marL="457200" lvl="0" indent="-330200" algn="l" rtl="0">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w="38100" cap="flat" cmpd="sng">
              <a:solidFill>
                <a:schemeClr val="accent3"/>
              </a:solidFill>
              <a:prstDash val="solid"/>
              <a:round/>
              <a:headEnd type="triangle" w="med" len="med"/>
              <a:tailEnd type="none" w="med" len="med"/>
            </a:ln>
          </p:spPr>
        </p:cxnSp>
        <p:sp>
          <p:nvSpPr>
            <p:cNvPr id="297" name="Google Shape;297;p42"/>
            <p:cNvSpPr txBox="1"/>
            <p:nvPr/>
          </p:nvSpPr>
          <p:spPr>
            <a:xfrm>
              <a:off x="3648950" y="2799250"/>
              <a:ext cx="900600" cy="31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Click</a:t>
              </a:r>
              <a:endParaRPr sz="1200" b="1">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rot="10800000" flipH="1">
              <a:off x="6053800" y="2613375"/>
              <a:ext cx="564900" cy="11700"/>
            </a:xfrm>
            <a:prstGeom prst="straightConnector1">
              <a:avLst/>
            </a:prstGeom>
            <a:noFill/>
            <a:ln w="38100" cap="flat" cmpd="sng">
              <a:solidFill>
                <a:schemeClr val="accent3"/>
              </a:solidFill>
              <a:prstDash val="solid"/>
              <a:round/>
              <a:headEnd type="triangle" w="med" len="med"/>
              <a:tailEnd type="none" w="med" len="med"/>
            </a:ln>
          </p:spPr>
        </p:cxnSp>
        <p:sp>
          <p:nvSpPr>
            <p:cNvPr id="301" name="Google Shape;301;p42"/>
            <p:cNvSpPr txBox="1"/>
            <p:nvPr/>
          </p:nvSpPr>
          <p:spPr>
            <a:xfrm>
              <a:off x="6644900" y="2324613"/>
              <a:ext cx="1329300" cy="58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Change permissions </a:t>
              </a:r>
              <a:endParaRPr sz="1200" b="1">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 Purple 1">
  <p:cSld name="TITLE_1_2">
    <p:bg>
      <p:bgPr>
        <a:solidFill>
          <a:schemeClr val="lt1"/>
        </a:solidFill>
        <a:effectLst/>
      </p:bgPr>
    </p:bg>
    <p:spTree>
      <p:nvGrpSpPr>
        <p:cNvPr id="1"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304" name="Google Shape;304;p4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05" name="Google Shape;305;p4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6" name="Google Shape;306;p4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 Teal 1">
  <p:cSld name="TITLE_AND_BODY_1_2">
    <p:spTree>
      <p:nvGrpSpPr>
        <p:cNvPr id="1" name="Shape 308"/>
        <p:cNvGrpSpPr/>
        <p:nvPr/>
      </p:nvGrpSpPr>
      <p:grpSpPr>
        <a:xfrm>
          <a:off x="0" y="0"/>
          <a:ext cx="0" cy="0"/>
          <a:chOff x="0" y="0"/>
          <a:chExt cx="0" cy="0"/>
        </a:xfrm>
      </p:grpSpPr>
      <p:sp>
        <p:nvSpPr>
          <p:cNvPr id="309" name="Google Shape;309;p4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0" name="Google Shape;310;p4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pic>
        <p:nvPicPr>
          <p:cNvPr id="311" name="Google Shape;311;p44"/>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312" name="Google Shape;312;p44"/>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44"/>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pic>
        <p:nvPicPr>
          <p:cNvPr id="314" name="Google Shape;314;p4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315" name="Google Shape;315;p4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_4">
  <p:cSld name="TITLE_4">
    <p:spTree>
      <p:nvGrpSpPr>
        <p:cNvPr id="1" name="Shape 316"/>
        <p:cNvGrpSpPr/>
        <p:nvPr/>
      </p:nvGrpSpPr>
      <p:grpSpPr>
        <a:xfrm>
          <a:off x="0" y="0"/>
          <a:ext cx="0" cy="0"/>
          <a:chOff x="0" y="0"/>
          <a:chExt cx="0" cy="0"/>
        </a:xfrm>
      </p:grpSpPr>
      <p:sp>
        <p:nvSpPr>
          <p:cNvPr id="317" name="Google Shape;317;p4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8" name="Google Shape;318;p4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19" name="Google Shape;319;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10000"/>
          </a:srgbClr>
        </a:solidFill>
        <a:effectLst/>
      </p:bgPr>
    </p:bg>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33" name="Google Shape;33;p6"/>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4" name="Google Shape;34;p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6"/>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SD Cover">
  <p:cSld name="TITLE_1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7"/>
          <p:cNvSpPr txBox="1">
            <a:spLocks noGrp="1"/>
          </p:cNvSpPr>
          <p:nvPr>
            <p:ph type="ctrTitle"/>
          </p:nvPr>
        </p:nvSpPr>
        <p:spPr>
          <a:xfrm>
            <a:off x="421725" y="23535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 name="Google Shape;38;p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7"/>
          <p:cNvSpPr txBox="1">
            <a:spLocks noGrp="1"/>
          </p:cNvSpPr>
          <p:nvPr>
            <p:ph type="subTitle" idx="1"/>
          </p:nvPr>
        </p:nvSpPr>
        <p:spPr>
          <a:xfrm>
            <a:off x="493775" y="31461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spiring Educators Shaping Louisiana's Future Cover">
  <p:cSld name="CUSTOM">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100" y="2094825"/>
            <a:ext cx="9144000" cy="2191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Teal" type="tx">
  <p:cSld name="TITLE_AND_BODY">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6" name="Google Shape;46;p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47" name="Google Shape;47;p9"/>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9" name="Google Shape;49;p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0" name="Google Shape;50;p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Purple">
  <p:cSld name="TITLE_AND_BODY_4">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54" name="Google Shape;54;p1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5" name="Google Shape;55;p1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57" name="Google Shape;57;p1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8" name="Google Shape;58;p1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B1A53"/>
              </a:buClr>
              <a:buSzPts val="3200"/>
              <a:buFont typeface="Public Sans"/>
              <a:buNone/>
              <a:defRPr sz="3200" b="1">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marL="914400" lvl="1"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marL="1371600" lvl="2"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marL="1828800" lvl="3"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marL="2286000" lvl="4"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marL="2743200" lvl="5"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marL="3200400" lvl="6"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marL="3657600" lvl="7"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marL="4114800" lvl="8"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44.xml"/><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44.xml"/><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44.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44.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44.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4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4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4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4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44.xml"/><Relationship Id="rId5" Type="http://schemas.openxmlformats.org/officeDocument/2006/relationships/image" Target="../media/image71.pn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44.xml"/><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44.xml"/><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44.xml"/><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44.xml"/><Relationship Id="rId5" Type="http://schemas.openxmlformats.org/officeDocument/2006/relationships/image" Target="../media/image40.pn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44.xml"/><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44.xml"/><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44.xml"/><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ctrTitle"/>
          </p:nvPr>
        </p:nvSpPr>
        <p:spPr>
          <a:xfrm>
            <a:off x="421725" y="740675"/>
            <a:ext cx="8221200" cy="5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K-3 Numeracy Screener: GRADE 3</a:t>
            </a:r>
            <a:endParaRPr>
              <a:solidFill>
                <a:schemeClr val="dk1"/>
              </a:solidFill>
            </a:endParaRPr>
          </a:p>
        </p:txBody>
      </p:sp>
      <p:sp>
        <p:nvSpPr>
          <p:cNvPr id="325" name="Google Shape;325;p46"/>
          <p:cNvSpPr txBox="1">
            <a:spLocks noGrp="1"/>
          </p:cNvSpPr>
          <p:nvPr>
            <p:ph type="subTitle" idx="1"/>
          </p:nvPr>
        </p:nvSpPr>
        <p:spPr>
          <a:xfrm>
            <a:off x="497925" y="1295075"/>
            <a:ext cx="8520600" cy="618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a:solidFill>
                  <a:schemeClr val="dk1"/>
                </a:solidFill>
                <a:latin typeface="Public Sans"/>
                <a:ea typeface="Public Sans"/>
                <a:cs typeface="Public Sans"/>
                <a:sym typeface="Public Sans"/>
              </a:rPr>
              <a:t>BOY Remote Administration - Student Led Session</a:t>
            </a:r>
            <a:endParaRPr sz="1800">
              <a:solidFill>
                <a:schemeClr val="dk1"/>
              </a:solidFill>
              <a:latin typeface="Public Sans"/>
              <a:ea typeface="Public Sans"/>
              <a:cs typeface="Public Sans"/>
              <a:sym typeface="Public Sans"/>
            </a:endParaRPr>
          </a:p>
        </p:txBody>
      </p:sp>
      <p:sp>
        <p:nvSpPr>
          <p:cNvPr id="326" name="Google Shape;326;p46"/>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Fall 2026</a:t>
            </a:r>
            <a:endParaRPr/>
          </a:p>
        </p:txBody>
      </p:sp>
      <p:sp>
        <p:nvSpPr>
          <p:cNvPr id="327" name="Google Shape;327;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55"/>
          <p:cNvPicPr preferRelativeResize="0"/>
          <p:nvPr/>
        </p:nvPicPr>
        <p:blipFill>
          <a:blip r:embed="rId3">
            <a:alphaModFix/>
          </a:blip>
          <a:stretch>
            <a:fillRect/>
          </a:stretch>
        </p:blipFill>
        <p:spPr>
          <a:xfrm>
            <a:off x="234325" y="429748"/>
            <a:ext cx="8839199" cy="229789"/>
          </a:xfrm>
          <a:prstGeom prst="rect">
            <a:avLst/>
          </a:prstGeom>
          <a:noFill/>
          <a:ln>
            <a:noFill/>
          </a:ln>
        </p:spPr>
      </p:pic>
      <p:pic>
        <p:nvPicPr>
          <p:cNvPr id="384" name="Google Shape;384;p55"/>
          <p:cNvPicPr preferRelativeResize="0"/>
          <p:nvPr/>
        </p:nvPicPr>
        <p:blipFill>
          <a:blip r:embed="rId4">
            <a:alphaModFix/>
          </a:blip>
          <a:stretch>
            <a:fillRect/>
          </a:stretch>
        </p:blipFill>
        <p:spPr>
          <a:xfrm>
            <a:off x="361950" y="1427348"/>
            <a:ext cx="8420100" cy="800100"/>
          </a:xfrm>
          <a:prstGeom prst="rect">
            <a:avLst/>
          </a:prstGeom>
          <a:noFill/>
          <a:ln>
            <a:noFill/>
          </a:ln>
        </p:spPr>
      </p:pic>
      <p:pic>
        <p:nvPicPr>
          <p:cNvPr id="385" name="Google Shape;385;p55"/>
          <p:cNvPicPr preferRelativeResize="0"/>
          <p:nvPr/>
        </p:nvPicPr>
        <p:blipFill>
          <a:blip r:embed="rId5">
            <a:alphaModFix/>
          </a:blip>
          <a:stretch>
            <a:fillRect/>
          </a:stretch>
        </p:blipFill>
        <p:spPr>
          <a:xfrm>
            <a:off x="511025" y="3613531"/>
            <a:ext cx="3724275" cy="847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56"/>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91" name="Google Shape;391;p56"/>
          <p:cNvPicPr preferRelativeResize="0"/>
          <p:nvPr/>
        </p:nvPicPr>
        <p:blipFill rotWithShape="1">
          <a:blip r:embed="rId4">
            <a:alphaModFix/>
          </a:blip>
          <a:srcRect t="18587"/>
          <a:stretch/>
        </p:blipFill>
        <p:spPr>
          <a:xfrm>
            <a:off x="2802875" y="1671349"/>
            <a:ext cx="3514725" cy="2303100"/>
          </a:xfrm>
          <a:prstGeom prst="rect">
            <a:avLst/>
          </a:prstGeom>
          <a:noFill/>
          <a:ln>
            <a:noFill/>
          </a:ln>
        </p:spPr>
      </p:pic>
      <p:pic>
        <p:nvPicPr>
          <p:cNvPr id="392" name="Google Shape;392;p56"/>
          <p:cNvPicPr preferRelativeResize="0"/>
          <p:nvPr/>
        </p:nvPicPr>
        <p:blipFill>
          <a:blip r:embed="rId5">
            <a:alphaModFix/>
          </a:blip>
          <a:stretch>
            <a:fillRect/>
          </a:stretch>
        </p:blipFill>
        <p:spPr>
          <a:xfrm>
            <a:off x="3414300" y="1233046"/>
            <a:ext cx="2315381" cy="344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57"/>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398" name="Google Shape;398;p57"/>
          <p:cNvPicPr preferRelativeResize="0"/>
          <p:nvPr/>
        </p:nvPicPr>
        <p:blipFill>
          <a:blip r:embed="rId4">
            <a:alphaModFix/>
          </a:blip>
          <a:stretch>
            <a:fillRect/>
          </a:stretch>
        </p:blipFill>
        <p:spPr>
          <a:xfrm>
            <a:off x="463858" y="1033503"/>
            <a:ext cx="3009900" cy="409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58"/>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04" name="Google Shape;404;p58"/>
          <p:cNvPicPr preferRelativeResize="0"/>
          <p:nvPr/>
        </p:nvPicPr>
        <p:blipFill>
          <a:blip r:embed="rId4">
            <a:alphaModFix/>
          </a:blip>
          <a:stretch>
            <a:fillRect/>
          </a:stretch>
        </p:blipFill>
        <p:spPr>
          <a:xfrm>
            <a:off x="463838" y="1015303"/>
            <a:ext cx="2981325" cy="4286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p59"/>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10" name="Google Shape;410;p59"/>
          <p:cNvPicPr preferRelativeResize="0"/>
          <p:nvPr/>
        </p:nvPicPr>
        <p:blipFill>
          <a:blip r:embed="rId4">
            <a:alphaModFix/>
          </a:blip>
          <a:stretch>
            <a:fillRect/>
          </a:stretch>
        </p:blipFill>
        <p:spPr>
          <a:xfrm>
            <a:off x="463850" y="1032965"/>
            <a:ext cx="4343400" cy="419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15" name="Google Shape;415;p60"/>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16" name="Google Shape;416;p60"/>
          <p:cNvPicPr preferRelativeResize="0"/>
          <p:nvPr/>
        </p:nvPicPr>
        <p:blipFill>
          <a:blip r:embed="rId4">
            <a:alphaModFix/>
          </a:blip>
          <a:stretch>
            <a:fillRect/>
          </a:stretch>
        </p:blipFill>
        <p:spPr>
          <a:xfrm>
            <a:off x="463850" y="991232"/>
            <a:ext cx="3371850" cy="457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p61"/>
          <p:cNvPicPr preferRelativeResize="0"/>
          <p:nvPr/>
        </p:nvPicPr>
        <p:blipFill>
          <a:blip r:embed="rId3">
            <a:alphaModFix/>
          </a:blip>
          <a:stretch>
            <a:fillRect/>
          </a:stretch>
        </p:blipFill>
        <p:spPr>
          <a:xfrm>
            <a:off x="3086100" y="121086"/>
            <a:ext cx="2971800" cy="3095625"/>
          </a:xfrm>
          <a:prstGeom prst="rect">
            <a:avLst/>
          </a:prstGeom>
          <a:noFill/>
          <a:ln>
            <a:noFill/>
          </a:ln>
        </p:spPr>
      </p:pic>
      <p:pic>
        <p:nvPicPr>
          <p:cNvPr id="422" name="Google Shape;422;p61"/>
          <p:cNvPicPr preferRelativeResize="0"/>
          <p:nvPr/>
        </p:nvPicPr>
        <p:blipFill>
          <a:blip r:embed="rId4">
            <a:alphaModFix/>
          </a:blip>
          <a:stretch>
            <a:fillRect/>
          </a:stretch>
        </p:blipFill>
        <p:spPr>
          <a:xfrm>
            <a:off x="454950" y="3285646"/>
            <a:ext cx="5000625" cy="438150"/>
          </a:xfrm>
          <a:prstGeom prst="rect">
            <a:avLst/>
          </a:prstGeom>
          <a:noFill/>
          <a:ln>
            <a:noFill/>
          </a:ln>
        </p:spPr>
      </p:pic>
      <p:sp>
        <p:nvSpPr>
          <p:cNvPr id="423" name="Google Shape;423;p61"/>
          <p:cNvSpPr txBox="1"/>
          <p:nvPr/>
        </p:nvSpPr>
        <p:spPr>
          <a:xfrm>
            <a:off x="475825" y="3734250"/>
            <a:ext cx="2090700" cy="1273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One-half</a:t>
            </a:r>
            <a:endParaRPr>
              <a:solidFill>
                <a:srgbClr val="4D4D4F"/>
              </a:solidFill>
              <a:latin typeface="Public Sans"/>
              <a:ea typeface="Public Sans"/>
              <a:cs typeface="Public Sans"/>
              <a:sym typeface="Public Sans"/>
            </a:endParaRPr>
          </a:p>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One-third</a:t>
            </a:r>
            <a:endParaRPr>
              <a:solidFill>
                <a:srgbClr val="4D4D4F"/>
              </a:solidFill>
              <a:latin typeface="Public Sans"/>
              <a:ea typeface="Public Sans"/>
              <a:cs typeface="Public Sans"/>
              <a:sym typeface="Public Sans"/>
            </a:endParaRPr>
          </a:p>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Two-thirds</a:t>
            </a:r>
            <a:endParaRPr>
              <a:solidFill>
                <a:srgbClr val="4D4D4F"/>
              </a:solidFill>
              <a:latin typeface="Public Sans"/>
              <a:ea typeface="Public Sans"/>
              <a:cs typeface="Public Sans"/>
              <a:sym typeface="Public Sans"/>
            </a:endParaRPr>
          </a:p>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Three-thirds</a:t>
            </a:r>
            <a:endParaRPr>
              <a:solidFill>
                <a:srgbClr val="4D4D4F"/>
              </a:solidFill>
              <a:latin typeface="Public Sans"/>
              <a:ea typeface="Public Sans"/>
              <a:cs typeface="Public Sans"/>
              <a:sym typeface="Public Sans"/>
            </a:endParaRPr>
          </a:p>
          <a:p>
            <a:pPr marL="0" lvl="0" indent="0" algn="l" rtl="0">
              <a:spcBef>
                <a:spcPts val="0"/>
              </a:spcBef>
              <a:spcAft>
                <a:spcPts val="0"/>
              </a:spcAft>
              <a:buNone/>
            </a:pPr>
            <a:endParaRPr sz="1200">
              <a:solidFill>
                <a:srgbClr val="4D4D4F"/>
              </a:solidFill>
              <a:latin typeface="Public Sans"/>
              <a:ea typeface="Public Sans"/>
              <a:cs typeface="Public Sans"/>
              <a:sym typeface="Public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cxnSp>
        <p:nvCxnSpPr>
          <p:cNvPr id="428" name="Google Shape;428;p62"/>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29" name="Google Shape;429;p62"/>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30" name="Google Shape;430;p62"/>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31" name="Google Shape;431;p62"/>
          <p:cNvPicPr preferRelativeResize="0"/>
          <p:nvPr/>
        </p:nvPicPr>
        <p:blipFill>
          <a:blip r:embed="rId5">
            <a:alphaModFix/>
          </a:blip>
          <a:stretch>
            <a:fillRect/>
          </a:stretch>
        </p:blipFill>
        <p:spPr>
          <a:xfrm>
            <a:off x="4758775" y="454317"/>
            <a:ext cx="857250" cy="247650"/>
          </a:xfrm>
          <a:prstGeom prst="rect">
            <a:avLst/>
          </a:prstGeom>
          <a:noFill/>
          <a:ln>
            <a:noFill/>
          </a:ln>
        </p:spPr>
      </p:pic>
      <p:pic>
        <p:nvPicPr>
          <p:cNvPr id="432" name="Google Shape;432;p62"/>
          <p:cNvPicPr preferRelativeResize="0"/>
          <p:nvPr/>
        </p:nvPicPr>
        <p:blipFill>
          <a:blip r:embed="rId6">
            <a:alphaModFix/>
          </a:blip>
          <a:stretch>
            <a:fillRect/>
          </a:stretch>
        </p:blipFill>
        <p:spPr>
          <a:xfrm>
            <a:off x="4695497" y="815025"/>
            <a:ext cx="4372525" cy="188533"/>
          </a:xfrm>
          <a:prstGeom prst="rect">
            <a:avLst/>
          </a:prstGeom>
          <a:noFill/>
          <a:ln>
            <a:noFill/>
          </a:ln>
        </p:spPr>
      </p:pic>
      <p:pic>
        <p:nvPicPr>
          <p:cNvPr id="433" name="Google Shape;433;p62"/>
          <p:cNvPicPr preferRelativeResize="0"/>
          <p:nvPr/>
        </p:nvPicPr>
        <p:blipFill>
          <a:blip r:embed="rId7">
            <a:alphaModFix/>
          </a:blip>
          <a:stretch>
            <a:fillRect/>
          </a:stretch>
        </p:blipFill>
        <p:spPr>
          <a:xfrm>
            <a:off x="4758775" y="1278933"/>
            <a:ext cx="1514475" cy="381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cxnSp>
        <p:nvCxnSpPr>
          <p:cNvPr id="438" name="Google Shape;438;p63"/>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39" name="Google Shape;439;p63"/>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40" name="Google Shape;440;p63"/>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41" name="Google Shape;441;p63"/>
          <p:cNvPicPr preferRelativeResize="0"/>
          <p:nvPr/>
        </p:nvPicPr>
        <p:blipFill>
          <a:blip r:embed="rId5">
            <a:alphaModFix/>
          </a:blip>
          <a:stretch>
            <a:fillRect/>
          </a:stretch>
        </p:blipFill>
        <p:spPr>
          <a:xfrm>
            <a:off x="4758775" y="463858"/>
            <a:ext cx="895350" cy="228600"/>
          </a:xfrm>
          <a:prstGeom prst="rect">
            <a:avLst/>
          </a:prstGeom>
          <a:noFill/>
          <a:ln>
            <a:noFill/>
          </a:ln>
        </p:spPr>
      </p:pic>
      <p:pic>
        <p:nvPicPr>
          <p:cNvPr id="442" name="Google Shape;442;p63"/>
          <p:cNvPicPr preferRelativeResize="0"/>
          <p:nvPr/>
        </p:nvPicPr>
        <p:blipFill>
          <a:blip r:embed="rId6">
            <a:alphaModFix/>
          </a:blip>
          <a:stretch>
            <a:fillRect/>
          </a:stretch>
        </p:blipFill>
        <p:spPr>
          <a:xfrm>
            <a:off x="4758771" y="812196"/>
            <a:ext cx="4307551" cy="301950"/>
          </a:xfrm>
          <a:prstGeom prst="rect">
            <a:avLst/>
          </a:prstGeom>
          <a:noFill/>
          <a:ln>
            <a:noFill/>
          </a:ln>
        </p:spPr>
      </p:pic>
      <p:sp>
        <p:nvSpPr>
          <p:cNvPr id="443" name="Google Shape;443;p63"/>
          <p:cNvSpPr txBox="1"/>
          <p:nvPr/>
        </p:nvSpPr>
        <p:spPr>
          <a:xfrm>
            <a:off x="8023025" y="1097744"/>
            <a:ext cx="974700" cy="7908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even</a:t>
            </a:r>
            <a:endParaRPr>
              <a:solidFill>
                <a:srgbClr val="4D4D4F"/>
              </a:solidFill>
              <a:latin typeface="Public Sans"/>
              <a:ea typeface="Public Sans"/>
              <a:cs typeface="Public Sans"/>
              <a:sym typeface="Public Sans"/>
            </a:endParaRPr>
          </a:p>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odd</a:t>
            </a:r>
            <a:endParaRPr>
              <a:solidFill>
                <a:srgbClr val="4D4D4F"/>
              </a:solidFill>
              <a:latin typeface="Public Sans"/>
              <a:ea typeface="Public Sans"/>
              <a:cs typeface="Public Sans"/>
              <a:sym typeface="Public Sans"/>
            </a:endParaRPr>
          </a:p>
          <a:p>
            <a:pPr marL="0" lvl="0" indent="0" algn="l" rtl="0">
              <a:spcBef>
                <a:spcPts val="0"/>
              </a:spcBef>
              <a:spcAft>
                <a:spcPts val="0"/>
              </a:spcAft>
              <a:buNone/>
            </a:pPr>
            <a:endParaRPr sz="1200">
              <a:solidFill>
                <a:srgbClr val="4D4D4F"/>
              </a:solidFill>
              <a:latin typeface="Public Sans"/>
              <a:ea typeface="Public Sans"/>
              <a:cs typeface="Public Sans"/>
              <a:sym typeface="Public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cxnSp>
        <p:nvCxnSpPr>
          <p:cNvPr id="448" name="Google Shape;448;p64"/>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49" name="Google Shape;449;p64"/>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50" name="Google Shape;450;p64"/>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51" name="Google Shape;451;p64"/>
          <p:cNvPicPr preferRelativeResize="0"/>
          <p:nvPr/>
        </p:nvPicPr>
        <p:blipFill>
          <a:blip r:embed="rId5">
            <a:alphaModFix/>
          </a:blip>
          <a:stretch>
            <a:fillRect/>
          </a:stretch>
        </p:blipFill>
        <p:spPr>
          <a:xfrm>
            <a:off x="4782588" y="463844"/>
            <a:ext cx="847725" cy="228600"/>
          </a:xfrm>
          <a:prstGeom prst="rect">
            <a:avLst/>
          </a:prstGeom>
          <a:noFill/>
          <a:ln>
            <a:noFill/>
          </a:ln>
        </p:spPr>
      </p:pic>
      <p:pic>
        <p:nvPicPr>
          <p:cNvPr id="452" name="Google Shape;452;p64"/>
          <p:cNvPicPr preferRelativeResize="0"/>
          <p:nvPr/>
        </p:nvPicPr>
        <p:blipFill>
          <a:blip r:embed="rId6">
            <a:alphaModFix/>
          </a:blip>
          <a:stretch>
            <a:fillRect/>
          </a:stretch>
        </p:blipFill>
        <p:spPr>
          <a:xfrm>
            <a:off x="4782596" y="835146"/>
            <a:ext cx="4306475" cy="1376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body" idx="1"/>
          </p:nvPr>
        </p:nvSpPr>
        <p:spPr>
          <a:xfrm>
            <a:off x="311700" y="281825"/>
            <a:ext cx="8520600" cy="4311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marL="0" lvl="0" indent="0" algn="l" rtl="0">
              <a:lnSpc>
                <a:spcPct val="115000"/>
              </a:lnSpc>
              <a:spcBef>
                <a:spcPts val="0"/>
              </a:spcBef>
              <a:spcAft>
                <a:spcPts val="0"/>
              </a:spcAft>
              <a:buSzPts val="1018"/>
              <a:buNone/>
            </a:pPr>
            <a:endParaRPr sz="80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Parents/Guardians</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Student</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marL="0" lvl="0" indent="0" algn="l" rtl="0">
              <a:lnSpc>
                <a:spcPct val="80000"/>
              </a:lnSpc>
              <a:spcBef>
                <a:spcPts val="0"/>
              </a:spcBef>
              <a:spcAft>
                <a:spcPts val="0"/>
              </a:spcAft>
              <a:buSzPts val="1018"/>
              <a:buNone/>
            </a:pPr>
            <a:endParaRPr sz="1110">
              <a:solidFill>
                <a:schemeClr val="dk2"/>
              </a:solidFill>
            </a:endParaRPr>
          </a:p>
        </p:txBody>
      </p:sp>
      <p:sp>
        <p:nvSpPr>
          <p:cNvPr id="333" name="Google Shape;333;p4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cxnSp>
        <p:nvCxnSpPr>
          <p:cNvPr id="457" name="Google Shape;457;p65"/>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58" name="Google Shape;458;p65"/>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59" name="Google Shape;459;p65"/>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60" name="Google Shape;460;p65"/>
          <p:cNvPicPr preferRelativeResize="0"/>
          <p:nvPr/>
        </p:nvPicPr>
        <p:blipFill>
          <a:blip r:embed="rId5">
            <a:alphaModFix/>
          </a:blip>
          <a:stretch>
            <a:fillRect/>
          </a:stretch>
        </p:blipFill>
        <p:spPr>
          <a:xfrm>
            <a:off x="4773075" y="463846"/>
            <a:ext cx="866775" cy="228600"/>
          </a:xfrm>
          <a:prstGeom prst="rect">
            <a:avLst/>
          </a:prstGeom>
          <a:noFill/>
          <a:ln>
            <a:noFill/>
          </a:ln>
        </p:spPr>
      </p:pic>
      <p:pic>
        <p:nvPicPr>
          <p:cNvPr id="461" name="Google Shape;461;p65"/>
          <p:cNvPicPr preferRelativeResize="0"/>
          <p:nvPr/>
        </p:nvPicPr>
        <p:blipFill>
          <a:blip r:embed="rId6">
            <a:alphaModFix/>
          </a:blip>
          <a:stretch>
            <a:fillRect/>
          </a:stretch>
        </p:blipFill>
        <p:spPr>
          <a:xfrm>
            <a:off x="4773075" y="812275"/>
            <a:ext cx="4177500" cy="1056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66"/>
          <p:cNvPicPr preferRelativeResize="0"/>
          <p:nvPr/>
        </p:nvPicPr>
        <p:blipFill>
          <a:blip r:embed="rId3">
            <a:alphaModFix/>
          </a:blip>
          <a:stretch>
            <a:fillRect/>
          </a:stretch>
        </p:blipFill>
        <p:spPr>
          <a:xfrm>
            <a:off x="511025" y="3613531"/>
            <a:ext cx="3724275" cy="847725"/>
          </a:xfrm>
          <a:prstGeom prst="rect">
            <a:avLst/>
          </a:prstGeom>
          <a:noFill/>
          <a:ln>
            <a:noFill/>
          </a:ln>
        </p:spPr>
      </p:pic>
      <p:pic>
        <p:nvPicPr>
          <p:cNvPr id="467" name="Google Shape;467;p66"/>
          <p:cNvPicPr preferRelativeResize="0"/>
          <p:nvPr/>
        </p:nvPicPr>
        <p:blipFill>
          <a:blip r:embed="rId4">
            <a:alphaModFix/>
          </a:blip>
          <a:stretch>
            <a:fillRect/>
          </a:stretch>
        </p:blipFill>
        <p:spPr>
          <a:xfrm>
            <a:off x="234325" y="439308"/>
            <a:ext cx="8839200" cy="245761"/>
          </a:xfrm>
          <a:prstGeom prst="rect">
            <a:avLst/>
          </a:prstGeom>
          <a:noFill/>
          <a:ln>
            <a:noFill/>
          </a:ln>
        </p:spPr>
      </p:pic>
      <p:pic>
        <p:nvPicPr>
          <p:cNvPr id="468" name="Google Shape;468;p66"/>
          <p:cNvPicPr preferRelativeResize="0"/>
          <p:nvPr/>
        </p:nvPicPr>
        <p:blipFill>
          <a:blip r:embed="rId5">
            <a:alphaModFix/>
          </a:blip>
          <a:stretch>
            <a:fillRect/>
          </a:stretch>
        </p:blipFill>
        <p:spPr>
          <a:xfrm>
            <a:off x="2962275" y="1035719"/>
            <a:ext cx="3219450" cy="2085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67"/>
          <p:cNvPicPr preferRelativeResize="0"/>
          <p:nvPr/>
        </p:nvPicPr>
        <p:blipFill>
          <a:blip r:embed="rId3">
            <a:alphaModFix/>
          </a:blip>
          <a:stretch>
            <a:fillRect/>
          </a:stretch>
        </p:blipFill>
        <p:spPr>
          <a:xfrm>
            <a:off x="454388" y="435513"/>
            <a:ext cx="8029575" cy="1724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cxnSp>
        <p:nvCxnSpPr>
          <p:cNvPr id="478" name="Google Shape;478;p68"/>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79" name="Google Shape;479;p68"/>
          <p:cNvPicPr preferRelativeResize="0"/>
          <p:nvPr/>
        </p:nvPicPr>
        <p:blipFill>
          <a:blip r:embed="rId3">
            <a:alphaModFix/>
          </a:blip>
          <a:stretch>
            <a:fillRect/>
          </a:stretch>
        </p:blipFill>
        <p:spPr>
          <a:xfrm>
            <a:off x="454950" y="235875"/>
            <a:ext cx="3886200" cy="4391025"/>
          </a:xfrm>
          <a:prstGeom prst="rect">
            <a:avLst/>
          </a:prstGeom>
          <a:noFill/>
          <a:ln>
            <a:noFill/>
          </a:ln>
        </p:spPr>
      </p:pic>
      <p:pic>
        <p:nvPicPr>
          <p:cNvPr id="480" name="Google Shape;480;p68"/>
          <p:cNvPicPr preferRelativeResize="0"/>
          <p:nvPr/>
        </p:nvPicPr>
        <p:blipFill>
          <a:blip r:embed="rId4">
            <a:alphaModFix/>
          </a:blip>
          <a:stretch>
            <a:fillRect/>
          </a:stretch>
        </p:blipFill>
        <p:spPr>
          <a:xfrm>
            <a:off x="4697200" y="235875"/>
            <a:ext cx="4252650" cy="272169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cxnSp>
        <p:nvCxnSpPr>
          <p:cNvPr id="485" name="Google Shape;485;p69"/>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86" name="Google Shape;486;p69"/>
          <p:cNvPicPr preferRelativeResize="0"/>
          <p:nvPr/>
        </p:nvPicPr>
        <p:blipFill>
          <a:blip r:embed="rId3">
            <a:alphaModFix/>
          </a:blip>
          <a:stretch>
            <a:fillRect/>
          </a:stretch>
        </p:blipFill>
        <p:spPr>
          <a:xfrm>
            <a:off x="454950" y="235875"/>
            <a:ext cx="3886200" cy="4391025"/>
          </a:xfrm>
          <a:prstGeom prst="rect">
            <a:avLst/>
          </a:prstGeom>
          <a:noFill/>
          <a:ln>
            <a:noFill/>
          </a:ln>
        </p:spPr>
      </p:pic>
      <p:pic>
        <p:nvPicPr>
          <p:cNvPr id="487" name="Google Shape;487;p69"/>
          <p:cNvPicPr preferRelativeResize="0"/>
          <p:nvPr/>
        </p:nvPicPr>
        <p:blipFill>
          <a:blip r:embed="rId4">
            <a:alphaModFix/>
          </a:blip>
          <a:stretch>
            <a:fillRect/>
          </a:stretch>
        </p:blipFill>
        <p:spPr>
          <a:xfrm>
            <a:off x="4697450" y="235875"/>
            <a:ext cx="4179999" cy="1986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8"/>
          <p:cNvSpPr txBox="1">
            <a:spLocks noGrp="1"/>
          </p:cNvSpPr>
          <p:nvPr>
            <p:ph type="body" idx="1"/>
          </p:nvPr>
        </p:nvSpPr>
        <p:spPr>
          <a:xfrm>
            <a:off x="311700" y="1290200"/>
            <a:ext cx="8520600" cy="3332400"/>
          </a:xfrm>
          <a:prstGeom prst="rect">
            <a:avLst/>
          </a:prstGeom>
        </p:spPr>
        <p:txBody>
          <a:bodyPr spcFirstLastPara="1" wrap="square" lIns="91425" tIns="91425" rIns="91425" bIns="91425" anchor="t" anchorCtr="0">
            <a:noAutofit/>
          </a:bodyPr>
          <a:lstStyle/>
          <a:p>
            <a:pPr marL="457200" lvl="0" indent="-305435" algn="l" rtl="0">
              <a:lnSpc>
                <a:spcPct val="115000"/>
              </a:lnSpc>
              <a:spcBef>
                <a:spcPts val="0"/>
              </a:spcBef>
              <a:spcAft>
                <a:spcPts val="0"/>
              </a:spcAft>
              <a:buSzPts val="1210"/>
              <a:buChar char="●"/>
            </a:pPr>
            <a:r>
              <a:rPr lang="en" sz="1210"/>
              <a:t>A script has been provided for Test Administrators when administering the Remote Test Student Sessions. These sessions were designed for Grade 2 and Grade 3 students to respond independently. Due to this, Human Reader Directions should </a:t>
            </a:r>
            <a:r>
              <a:rPr lang="en" sz="1210" b="1"/>
              <a:t>only </a:t>
            </a:r>
            <a:r>
              <a:rPr lang="en" sz="1210"/>
              <a:t>be used for students who receive Human Reader/Text-to-Speech (TTS) accommodations. Otherwise, the script on the next page will give students the directions for this portion of the screener. Record the student’s response for each question in the student portal and then flip to the next slide. </a:t>
            </a:r>
            <a:endParaRPr sz="1210"/>
          </a:p>
          <a:p>
            <a:pPr marL="457200" lvl="0" indent="-305435" algn="l" rtl="0">
              <a:lnSpc>
                <a:spcPct val="115000"/>
              </a:lnSpc>
              <a:spcBef>
                <a:spcPts val="0"/>
              </a:spcBef>
              <a:spcAft>
                <a:spcPts val="0"/>
              </a:spcAft>
              <a:buSzPts val="1210"/>
              <a:buChar char="●"/>
            </a:pPr>
            <a:r>
              <a:rPr lang="en" sz="1210"/>
              <a:t>Test Administrators must have the Student Portal Student Session screen open while administering the student session to record student responses.</a:t>
            </a:r>
            <a:endParaRPr sz="1210"/>
          </a:p>
          <a:p>
            <a:pPr marL="0" lvl="0" indent="0" algn="l" rtl="0">
              <a:lnSpc>
                <a:spcPct val="115000"/>
              </a:lnSpc>
              <a:spcBef>
                <a:spcPts val="0"/>
              </a:spcBef>
              <a:spcAft>
                <a:spcPts val="0"/>
              </a:spcAft>
              <a:buNone/>
            </a:pPr>
            <a:endParaRPr sz="1210"/>
          </a:p>
          <a:p>
            <a:pPr marL="0" lvl="0" indent="0" algn="l" rtl="0">
              <a:lnSpc>
                <a:spcPct val="115000"/>
              </a:lnSpc>
              <a:spcBef>
                <a:spcPts val="0"/>
              </a:spcBef>
              <a:spcAft>
                <a:spcPts val="0"/>
              </a:spcAft>
              <a:buNone/>
            </a:pPr>
            <a:r>
              <a:rPr lang="en" sz="1410" b="1"/>
              <a:t>Human Reader Directions</a:t>
            </a:r>
            <a:endParaRPr sz="1410"/>
          </a:p>
          <a:p>
            <a:pPr marL="457200" lvl="0" indent="-305435" algn="l" rtl="0">
              <a:lnSpc>
                <a:spcPct val="115000"/>
              </a:lnSpc>
              <a:spcBef>
                <a:spcPts val="0"/>
              </a:spcBef>
              <a:spcAft>
                <a:spcPts val="0"/>
              </a:spcAft>
              <a:buSzPts val="1210"/>
              <a:buFont typeface="Calibri"/>
              <a:buChar char="●"/>
            </a:pPr>
            <a:r>
              <a:rPr lang="en" sz="1210"/>
              <a:t>The Human Reader Directions should </a:t>
            </a:r>
            <a:r>
              <a:rPr lang="en" sz="1210" b="1"/>
              <a:t>ONLY </a:t>
            </a:r>
            <a:r>
              <a:rPr lang="en" sz="1210"/>
              <a:t>be provided to students who receive Human Reader/Text-to-Speech (TTS) Accommodations. </a:t>
            </a:r>
            <a:endParaRPr sz="1210"/>
          </a:p>
          <a:p>
            <a:pPr marL="457200" lvl="0" indent="-305435" algn="l" rtl="0">
              <a:lnSpc>
                <a:spcPct val="115000"/>
              </a:lnSpc>
              <a:spcBef>
                <a:spcPts val="0"/>
              </a:spcBef>
              <a:spcAft>
                <a:spcPts val="0"/>
              </a:spcAft>
              <a:buSzPts val="1210"/>
              <a:buChar char="●"/>
            </a:pPr>
            <a:r>
              <a:rPr lang="en" sz="1210"/>
              <a:t>The Human Reader Directions are provided in the note section below each powerpoint slide.</a:t>
            </a:r>
            <a:endParaRPr sz="1210"/>
          </a:p>
        </p:txBody>
      </p:sp>
      <p:sp>
        <p:nvSpPr>
          <p:cNvPr id="339" name="Google Shape;339;p4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340" name="Google Shape;340;p48"/>
          <p:cNvSpPr txBox="1">
            <a:spLocks noGrp="1"/>
          </p:cNvSpPr>
          <p:nvPr>
            <p:ph type="title"/>
          </p:nvPr>
        </p:nvSpPr>
        <p:spPr>
          <a:xfrm>
            <a:off x="311700" y="140225"/>
            <a:ext cx="8520600" cy="103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Directions for Administration Grade 2 and Grade 3 Student Sessions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9"/>
          <p:cNvSpPr txBox="1">
            <a:spLocks noGrp="1"/>
          </p:cNvSpPr>
          <p:nvPr>
            <p:ph type="body" idx="1"/>
          </p:nvPr>
        </p:nvSpPr>
        <p:spPr>
          <a:xfrm>
            <a:off x="311700" y="848075"/>
            <a:ext cx="8520600" cy="4001100"/>
          </a:xfrm>
          <a:prstGeom prst="rect">
            <a:avLst/>
          </a:prstGeom>
        </p:spPr>
        <p:txBody>
          <a:bodyPr spcFirstLastPara="1" wrap="square" lIns="91425" tIns="91425" rIns="91425" bIns="91425" anchor="t" anchorCtr="0">
            <a:noAutofit/>
          </a:bodyPr>
          <a:lstStyle/>
          <a:p>
            <a:pPr marL="457200" lvl="0" indent="-457200" algn="l" rtl="0">
              <a:lnSpc>
                <a:spcPct val="107916"/>
              </a:lnSpc>
              <a:spcBef>
                <a:spcPts val="0"/>
              </a:spcBef>
              <a:spcAft>
                <a:spcPts val="0"/>
              </a:spcAft>
              <a:buNone/>
            </a:pPr>
            <a:r>
              <a:rPr lang="en" sz="1200">
                <a:solidFill>
                  <a:srgbClr val="4D4D4F"/>
                </a:solidFill>
              </a:rPr>
              <a:t>Read each question carefully. </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To answer test questions, you may have to click on an answer or type in a response box. Some response boxes require you to use the virtual keyboard that will appear when clicking in the short answer box.</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There are online tools available as you move through the test session. For example, you can use the Flag button to mark any question you want to return to, the Next and Back buttons to move from question to question, and the Review/End Test button to review your answers. If you have questions about any of the online tools, ask your test administrator for assistance. </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When you have completed the test session, follow the directions on the screen to submit the test session. Keep in mind that once you submit the test session, you </a:t>
            </a:r>
            <a:r>
              <a:rPr lang="en" sz="1200" u="sng">
                <a:solidFill>
                  <a:srgbClr val="4D4D4F"/>
                </a:solidFill>
              </a:rPr>
              <a:t>cannot</a:t>
            </a:r>
            <a:r>
              <a:rPr lang="en" sz="1200">
                <a:solidFill>
                  <a:srgbClr val="4D4D4F"/>
                </a:solidFill>
              </a:rPr>
              <a:t> go back into the test session.</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Do not begin the test session until you are instructed to do so by the Test Administrator. Please raise your hand if you have any questions about these directions. </a:t>
            </a:r>
            <a:endParaRPr sz="1200">
              <a:solidFill>
                <a:srgbClr val="4D4D4F"/>
              </a:solidFill>
            </a:endParaRPr>
          </a:p>
          <a:p>
            <a:pPr marL="0" lvl="0" indent="0" algn="l" rtl="0">
              <a:lnSpc>
                <a:spcPct val="115000"/>
              </a:lnSpc>
              <a:spcBef>
                <a:spcPts val="800"/>
              </a:spcBef>
              <a:spcAft>
                <a:spcPts val="0"/>
              </a:spcAft>
              <a:buNone/>
            </a:pPr>
            <a:endParaRPr sz="1200">
              <a:solidFill>
                <a:schemeClr val="dk1"/>
              </a:solidFill>
            </a:endParaRPr>
          </a:p>
        </p:txBody>
      </p:sp>
      <p:sp>
        <p:nvSpPr>
          <p:cNvPr id="346" name="Google Shape;346;p4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Directions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50"/>
          <p:cNvPicPr preferRelativeResize="0"/>
          <p:nvPr/>
        </p:nvPicPr>
        <p:blipFill>
          <a:blip r:embed="rId3">
            <a:alphaModFix/>
          </a:blip>
          <a:stretch>
            <a:fillRect/>
          </a:stretch>
        </p:blipFill>
        <p:spPr>
          <a:xfrm>
            <a:off x="463837" y="438460"/>
            <a:ext cx="5172075" cy="285750"/>
          </a:xfrm>
          <a:prstGeom prst="rect">
            <a:avLst/>
          </a:prstGeom>
          <a:noFill/>
          <a:ln>
            <a:noFill/>
          </a:ln>
        </p:spPr>
      </p:pic>
      <p:pic>
        <p:nvPicPr>
          <p:cNvPr id="352" name="Google Shape;352;p50"/>
          <p:cNvPicPr preferRelativeResize="0"/>
          <p:nvPr/>
        </p:nvPicPr>
        <p:blipFill>
          <a:blip r:embed="rId4">
            <a:alphaModFix/>
          </a:blip>
          <a:stretch>
            <a:fillRect/>
          </a:stretch>
        </p:blipFill>
        <p:spPr>
          <a:xfrm>
            <a:off x="511025" y="3613531"/>
            <a:ext cx="3724275" cy="847725"/>
          </a:xfrm>
          <a:prstGeom prst="rect">
            <a:avLst/>
          </a:prstGeom>
          <a:noFill/>
          <a:ln>
            <a:noFill/>
          </a:ln>
        </p:spPr>
      </p:pic>
      <p:pic>
        <p:nvPicPr>
          <p:cNvPr id="353" name="Google Shape;353;p50"/>
          <p:cNvPicPr preferRelativeResize="0"/>
          <p:nvPr/>
        </p:nvPicPr>
        <p:blipFill>
          <a:blip r:embed="rId5">
            <a:alphaModFix/>
          </a:blip>
          <a:stretch>
            <a:fillRect/>
          </a:stretch>
        </p:blipFill>
        <p:spPr>
          <a:xfrm>
            <a:off x="3341487" y="938349"/>
            <a:ext cx="2461050" cy="2461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51"/>
          <p:cNvPicPr preferRelativeResize="0"/>
          <p:nvPr/>
        </p:nvPicPr>
        <p:blipFill>
          <a:blip r:embed="rId3">
            <a:alphaModFix/>
          </a:blip>
          <a:stretch>
            <a:fillRect/>
          </a:stretch>
        </p:blipFill>
        <p:spPr>
          <a:xfrm>
            <a:off x="511025" y="3613531"/>
            <a:ext cx="3724275" cy="847725"/>
          </a:xfrm>
          <a:prstGeom prst="rect">
            <a:avLst/>
          </a:prstGeom>
          <a:noFill/>
          <a:ln>
            <a:noFill/>
          </a:ln>
        </p:spPr>
      </p:pic>
      <p:pic>
        <p:nvPicPr>
          <p:cNvPr id="359" name="Google Shape;359;p51"/>
          <p:cNvPicPr preferRelativeResize="0"/>
          <p:nvPr/>
        </p:nvPicPr>
        <p:blipFill>
          <a:blip r:embed="rId4">
            <a:alphaModFix/>
          </a:blip>
          <a:stretch>
            <a:fillRect/>
          </a:stretch>
        </p:blipFill>
        <p:spPr>
          <a:xfrm>
            <a:off x="511025" y="429281"/>
            <a:ext cx="5324475" cy="247650"/>
          </a:xfrm>
          <a:prstGeom prst="rect">
            <a:avLst/>
          </a:prstGeom>
          <a:noFill/>
          <a:ln>
            <a:noFill/>
          </a:ln>
        </p:spPr>
      </p:pic>
      <p:pic>
        <p:nvPicPr>
          <p:cNvPr id="360" name="Google Shape;360;p51"/>
          <p:cNvPicPr preferRelativeResize="0"/>
          <p:nvPr/>
        </p:nvPicPr>
        <p:blipFill>
          <a:blip r:embed="rId5">
            <a:alphaModFix/>
          </a:blip>
          <a:stretch>
            <a:fillRect/>
          </a:stretch>
        </p:blipFill>
        <p:spPr>
          <a:xfrm>
            <a:off x="3341475" y="963963"/>
            <a:ext cx="2461050" cy="244377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52"/>
          <p:cNvPicPr preferRelativeResize="0"/>
          <p:nvPr/>
        </p:nvPicPr>
        <p:blipFill>
          <a:blip r:embed="rId3">
            <a:alphaModFix/>
          </a:blip>
          <a:stretch>
            <a:fillRect/>
          </a:stretch>
        </p:blipFill>
        <p:spPr>
          <a:xfrm>
            <a:off x="444950" y="447093"/>
            <a:ext cx="5695950" cy="238125"/>
          </a:xfrm>
          <a:prstGeom prst="rect">
            <a:avLst/>
          </a:prstGeom>
          <a:noFill/>
          <a:ln>
            <a:noFill/>
          </a:ln>
        </p:spPr>
      </p:pic>
      <p:pic>
        <p:nvPicPr>
          <p:cNvPr id="366" name="Google Shape;366;p52"/>
          <p:cNvPicPr preferRelativeResize="0"/>
          <p:nvPr/>
        </p:nvPicPr>
        <p:blipFill>
          <a:blip r:embed="rId4">
            <a:alphaModFix/>
          </a:blip>
          <a:stretch>
            <a:fillRect/>
          </a:stretch>
        </p:blipFill>
        <p:spPr>
          <a:xfrm>
            <a:off x="444950" y="1194093"/>
            <a:ext cx="2143125" cy="1895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53"/>
          <p:cNvPicPr preferRelativeResize="0"/>
          <p:nvPr/>
        </p:nvPicPr>
        <p:blipFill>
          <a:blip r:embed="rId3">
            <a:alphaModFix/>
          </a:blip>
          <a:stretch>
            <a:fillRect/>
          </a:stretch>
        </p:blipFill>
        <p:spPr>
          <a:xfrm>
            <a:off x="463850" y="429861"/>
            <a:ext cx="5619750" cy="266700"/>
          </a:xfrm>
          <a:prstGeom prst="rect">
            <a:avLst/>
          </a:prstGeom>
          <a:noFill/>
          <a:ln>
            <a:noFill/>
          </a:ln>
        </p:spPr>
      </p:pic>
      <p:pic>
        <p:nvPicPr>
          <p:cNvPr id="372" name="Google Shape;372;p53"/>
          <p:cNvPicPr preferRelativeResize="0"/>
          <p:nvPr/>
        </p:nvPicPr>
        <p:blipFill>
          <a:blip r:embed="rId4">
            <a:alphaModFix/>
          </a:blip>
          <a:stretch>
            <a:fillRect/>
          </a:stretch>
        </p:blipFill>
        <p:spPr>
          <a:xfrm>
            <a:off x="171450" y="1802173"/>
            <a:ext cx="8801100" cy="542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54"/>
          <p:cNvPicPr preferRelativeResize="0"/>
          <p:nvPr/>
        </p:nvPicPr>
        <p:blipFill>
          <a:blip r:embed="rId3">
            <a:alphaModFix/>
          </a:blip>
          <a:stretch>
            <a:fillRect/>
          </a:stretch>
        </p:blipFill>
        <p:spPr>
          <a:xfrm>
            <a:off x="1223963" y="1433673"/>
            <a:ext cx="6696075" cy="857250"/>
          </a:xfrm>
          <a:prstGeom prst="rect">
            <a:avLst/>
          </a:prstGeom>
          <a:noFill/>
          <a:ln>
            <a:noFill/>
          </a:ln>
        </p:spPr>
      </p:pic>
      <p:pic>
        <p:nvPicPr>
          <p:cNvPr id="378" name="Google Shape;378;p54"/>
          <p:cNvPicPr preferRelativeResize="0"/>
          <p:nvPr/>
        </p:nvPicPr>
        <p:blipFill>
          <a:blip r:embed="rId4">
            <a:alphaModFix/>
          </a:blip>
          <a:stretch>
            <a:fillRect/>
          </a:stretch>
        </p:blipFill>
        <p:spPr>
          <a:xfrm>
            <a:off x="203023" y="429743"/>
            <a:ext cx="8839201" cy="233065"/>
          </a:xfrm>
          <a:prstGeom prst="rect">
            <a:avLst/>
          </a:prstGeom>
          <a:noFill/>
          <a:ln>
            <a:noFill/>
          </a:ln>
        </p:spPr>
      </p:pic>
    </p:spTree>
  </p:cSld>
  <p:clrMapOvr>
    <a:masterClrMapping/>
  </p:clrMapOvr>
</p:sld>
</file>

<file path=ppt/theme/theme1.xml><?xml version="1.0" encoding="utf-8"?>
<a:theme xmlns:a="http://schemas.openxmlformats.org/drawingml/2006/main"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1538</Words>
  <Application>Microsoft Office PowerPoint</Application>
  <PresentationFormat>On-screen Show (16:9)</PresentationFormat>
  <Paragraphs>107</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Public Sans ExtraBold</vt:lpstr>
      <vt:lpstr>Arial</vt:lpstr>
      <vt:lpstr>Public Sans Medium</vt:lpstr>
      <vt:lpstr>Public Sans</vt:lpstr>
      <vt:lpstr>Source Sans 3 Medium</vt:lpstr>
      <vt:lpstr>Calibri</vt:lpstr>
      <vt:lpstr>LDOE</vt:lpstr>
      <vt:lpstr>K-3 Numeracy Screener: GRADE 3</vt:lpstr>
      <vt:lpstr>PowerPoint Presentation</vt:lpstr>
      <vt:lpstr>Additional Directions for Administration Grade 2 and Grade 3 Student Sessions </vt:lpstr>
      <vt:lpstr>Directions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K-3 Numeracy Screener: GRADE 3</dc:title>
  <dc:creator>Jennifer Baird</dc:creator>
  <cp:lastModifiedBy>Jennifer Baird</cp:lastModifiedBy>
  <cp:revision>1</cp:revision>
  <dcterms:modified xsi:type="dcterms:W3CDTF">2026-07-23T16:20:17Z</dcterms:modified>
</cp:coreProperties>
</file>