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Source Sans 3 Medium"/>
      <p:regular r:id="rId30"/>
      <p:bold r:id="rId31"/>
      <p:italic r:id="rId32"/>
      <p:boldItalic r:id="rId33"/>
    </p:embeddedFont>
    <p:embeddedFont>
      <p:font typeface="Public Sans Medium"/>
      <p:regular r:id="rId34"/>
      <p:bold r:id="rId35"/>
      <p:italic r:id="rId36"/>
      <p:boldItalic r:id="rId37"/>
    </p:embeddedFont>
    <p:embeddedFont>
      <p:font typeface="Public Sans ExtraBold"/>
      <p:bold r:id="rId38"/>
      <p:boldItalic r:id="rId39"/>
    </p:embeddedFont>
    <p:embeddedFont>
      <p:font typeface="Public Sans"/>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ublicSans-regular.fntdata"/><Relationship Id="rId20" Type="http://schemas.openxmlformats.org/officeDocument/2006/relationships/slide" Target="slides/slide15.xml"/><Relationship Id="rId42" Type="http://schemas.openxmlformats.org/officeDocument/2006/relationships/font" Target="fonts/PublicSans-italic.fntdata"/><Relationship Id="rId41" Type="http://schemas.openxmlformats.org/officeDocument/2006/relationships/font" Target="fonts/PublicSans-bold.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PublicSans-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ans3Medium-bold.fntdata"/><Relationship Id="rId30" Type="http://schemas.openxmlformats.org/officeDocument/2006/relationships/font" Target="fonts/SourceSans3Medium-regular.fntdata"/><Relationship Id="rId11" Type="http://schemas.openxmlformats.org/officeDocument/2006/relationships/slide" Target="slides/slide6.xml"/><Relationship Id="rId33" Type="http://schemas.openxmlformats.org/officeDocument/2006/relationships/font" Target="fonts/SourceSans3Medium-boldItalic.fntdata"/><Relationship Id="rId10" Type="http://schemas.openxmlformats.org/officeDocument/2006/relationships/slide" Target="slides/slide5.xml"/><Relationship Id="rId32" Type="http://schemas.openxmlformats.org/officeDocument/2006/relationships/font" Target="fonts/SourceSans3Medium-italic.fntdata"/><Relationship Id="rId13" Type="http://schemas.openxmlformats.org/officeDocument/2006/relationships/slide" Target="slides/slide8.xml"/><Relationship Id="rId35" Type="http://schemas.openxmlformats.org/officeDocument/2006/relationships/font" Target="fonts/PublicSansMedium-bold.fntdata"/><Relationship Id="rId12" Type="http://schemas.openxmlformats.org/officeDocument/2006/relationships/slide" Target="slides/slide7.xml"/><Relationship Id="rId34" Type="http://schemas.openxmlformats.org/officeDocument/2006/relationships/font" Target="fonts/PublicSansMedium-regular.fntdata"/><Relationship Id="rId15" Type="http://schemas.openxmlformats.org/officeDocument/2006/relationships/slide" Target="slides/slide10.xml"/><Relationship Id="rId37" Type="http://schemas.openxmlformats.org/officeDocument/2006/relationships/font" Target="fonts/PublicSansMedium-boldItalic.fntdata"/><Relationship Id="rId14" Type="http://schemas.openxmlformats.org/officeDocument/2006/relationships/slide" Target="slides/slide9.xml"/><Relationship Id="rId36" Type="http://schemas.openxmlformats.org/officeDocument/2006/relationships/font" Target="fonts/PublicSansMedium-italic.fntdata"/><Relationship Id="rId17" Type="http://schemas.openxmlformats.org/officeDocument/2006/relationships/slide" Target="slides/slide12.xml"/><Relationship Id="rId39" Type="http://schemas.openxmlformats.org/officeDocument/2006/relationships/font" Target="fonts/PublicSansExtraBold-boldItalic.fntdata"/><Relationship Id="rId16" Type="http://schemas.openxmlformats.org/officeDocument/2006/relationships/slide" Target="slides/slide11.xml"/><Relationship Id="rId38" Type="http://schemas.openxmlformats.org/officeDocument/2006/relationships/font" Target="fonts/PublicSansExtraBol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48edd2e7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48edd2e7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"Two points are shown on the number line. What is the distance between the two </a:t>
            </a:r>
            <a:r>
              <a:rPr b="1" lang="en" sz="1200">
                <a:solidFill>
                  <a:schemeClr val="dk1"/>
                </a:solidFill>
                <a:latin typeface="Calibri"/>
                <a:ea typeface="Calibri"/>
                <a:cs typeface="Calibri"/>
                <a:sym typeface="Calibri"/>
              </a:rPr>
              <a:t>points</a:t>
            </a:r>
            <a:r>
              <a:rPr b="1" lang="en" sz="1200">
                <a:solidFill>
                  <a:schemeClr val="dk1"/>
                </a:solidFill>
                <a:latin typeface="Calibri"/>
                <a:ea typeface="Calibri"/>
                <a:cs typeface="Calibri"/>
                <a:sym typeface="Calibri"/>
              </a:rPr>
              <a:t>? The number line ranges from one to twenty in increments of one. Two points are shown on the number line.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f42bebb7b3_0_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f42bebb7b3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symbol makes the comparison true? A, B, C.”</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f42bebb7b3_0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f42bebb7b3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a:t>
            </a:r>
            <a:r>
              <a:rPr b="1" lang="en" sz="1200">
                <a:solidFill>
                  <a:schemeClr val="dk1"/>
                </a:solidFill>
                <a:latin typeface="Calibri"/>
                <a:ea typeface="Calibri"/>
                <a:cs typeface="Calibri"/>
                <a:sym typeface="Calibri"/>
              </a:rPr>
              <a:t>Enter your answer in the box.</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48edd2e7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48edd2e7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48edd2e7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f48edd2e7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f48edd2e70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f48edd2e70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f48edd2e70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f48edd2e70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"There is one drop down menu to complete a sentence. [one-half, one-third, two-thirds, three-thirds] of the </a:t>
            </a:r>
            <a:r>
              <a:rPr b="1" lang="en" sz="1200">
                <a:solidFill>
                  <a:schemeClr val="dk1"/>
                </a:solidFill>
                <a:latin typeface="Calibri"/>
                <a:ea typeface="Calibri"/>
                <a:cs typeface="Calibri"/>
                <a:sym typeface="Calibri"/>
              </a:rPr>
              <a:t>circle</a:t>
            </a:r>
            <a:r>
              <a:rPr b="1" lang="en" sz="1200">
                <a:solidFill>
                  <a:schemeClr val="dk1"/>
                </a:solidFill>
                <a:latin typeface="Calibri"/>
                <a:ea typeface="Calibri"/>
                <a:cs typeface="Calibri"/>
                <a:sym typeface="Calibri"/>
              </a:rPr>
              <a:t> is shaded.]”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42bebb7b3_0_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42bebb7b3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"Use the array below to answer parts A through D. Enter your answers in each box.”</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A. What is the total number of dots in the array?”</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48edd2e70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f48edd2e70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"Use the array below to answer parts A through D. Enter your answers in each box.”</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B. There is one drop down menu to complete a sentence. The total number of dots in the array is even, odd?”</a:t>
            </a:r>
            <a:endParaRPr b="1" sz="1200" u="sng">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f48edd2e7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f48edd2e7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"Use the array below to answer parts A through D. Enter your answers in each box.”</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C. How many equal groups are shown in the array? How many dots are in each group?”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f48edd2e70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f48edd2e70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"Use the array below to answer parts a through d. Enter your answers in each box.”</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D. If all of the dots are split into two equal groups, how many dots are left over?”</a:t>
            </a:r>
            <a:endParaRPr b="1" sz="1200" u="sng">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48edd2e70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f48edd2e70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"The array shows four groups of six dots. Write an expression that represents the array.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f42bebb7b3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f42bebb7b3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"Dina has sixty-five dollars. She gives twelve dollars to her cousin and eighteen dollars to her sister. How much money, in dollars, does Dina have now?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f42bebb7b3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f42bebb7b3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"Carlos scored a record number of </a:t>
            </a:r>
            <a:r>
              <a:rPr b="1" lang="en" sz="1200">
                <a:solidFill>
                  <a:schemeClr val="dk1"/>
                </a:solidFill>
                <a:latin typeface="Calibri"/>
                <a:ea typeface="Calibri"/>
                <a:cs typeface="Calibri"/>
                <a:sym typeface="Calibri"/>
              </a:rPr>
              <a:t>points at a four game basketball tournament. The table shows the number of points Carlos scored in Games one, two, and three. There are two columns and three rows. Moving top to bottom, left to right, game, points scored, game one, sixty points, game two, fifty points, game three, fifty points.” </a:t>
            </a:r>
            <a:endParaRPr b="1" sz="1200">
              <a:solidFill>
                <a:schemeClr val="dk1"/>
              </a:solidFill>
              <a:latin typeface="Calibri"/>
              <a:ea typeface="Calibri"/>
              <a:cs typeface="Calibri"/>
              <a:sym typeface="Calibri"/>
            </a:endParaRPr>
          </a:p>
          <a:p>
            <a:pPr indent="-304800" lvl="0" marL="45720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A. In Game four, Carlos scored fifteen more points than he scored in game one. How many points did carlos score in game four?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48edd2e70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48edd2e70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"Carlos scored a record number of points at a four game basketball tournament. The table shows the number of points Carlos scored in Games one, two, and three. There are two columns and three rows. Moving top to bottom, left to right, game, points scored, game one, sixty points, game two, fifty points, game three, fifty points.”</a:t>
            </a:r>
            <a:r>
              <a:rPr b="1" lang="en" sz="1200">
                <a:solidFill>
                  <a:schemeClr val="dk1"/>
                </a:solidFill>
                <a:highlight>
                  <a:schemeClr val="accent4"/>
                </a:highlight>
                <a:latin typeface="Calibri"/>
                <a:ea typeface="Calibri"/>
                <a:cs typeface="Calibri"/>
                <a:sym typeface="Calibri"/>
              </a:rPr>
              <a:t> </a:t>
            </a:r>
            <a:endParaRPr b="1"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“Part B. How many points, in total, did Carlos score in all four games?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Clr>
                <a:schemeClr val="dk1"/>
              </a:buClr>
              <a:buSzPts val="1100"/>
              <a:buFont typeface="Arial"/>
              <a:buNone/>
            </a:pPr>
            <a:r>
              <a:rPr lang="en" sz="1200">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42bebb7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f42bebb7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813d244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813d244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 </a:t>
            </a:r>
            <a:r>
              <a:rPr lang="en" sz="1200">
                <a:solidFill>
                  <a:schemeClr val="dk1"/>
                </a:solidFill>
                <a:latin typeface="Calibri"/>
                <a:ea typeface="Calibri"/>
                <a:cs typeface="Calibri"/>
                <a:sym typeface="Calibri"/>
              </a:rPr>
              <a:t>TA reads these directions to the student prior to beginning the Student-led Session. </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42bebb7b3_0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f42bebb7b3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the value of the underlined digit?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48edd2e7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f48edd2e7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"Show the number below in expanded form. Enter your answer in the box.”</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f42bebb7b3_0_7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f42bebb7b3_0_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number is equivalent to three hundred plus forty plus two? A, B, C, 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42bebb7b3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f42bebb7b3_0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"Plot a point at thirty-seven and fifty-four on the number line. The number line ranges from </a:t>
            </a:r>
            <a:r>
              <a:rPr b="1" lang="en" sz="1200">
                <a:solidFill>
                  <a:schemeClr val="dk1"/>
                </a:solidFill>
                <a:latin typeface="Calibri"/>
                <a:ea typeface="Calibri"/>
                <a:cs typeface="Calibri"/>
                <a:sym typeface="Calibri"/>
              </a:rPr>
              <a:t>thirty</a:t>
            </a:r>
            <a:r>
              <a:rPr b="1" lang="en" sz="1200">
                <a:solidFill>
                  <a:schemeClr val="dk1"/>
                </a:solidFill>
                <a:latin typeface="Calibri"/>
                <a:ea typeface="Calibri"/>
                <a:cs typeface="Calibri"/>
                <a:sym typeface="Calibri"/>
              </a:rPr>
              <a:t>-five to fifty-five in increments of one.”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f48edd2e7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f48edd2e7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Human Reader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"Place a point on the number line to show the </a:t>
            </a:r>
            <a:r>
              <a:rPr b="1" lang="en" sz="1200">
                <a:solidFill>
                  <a:schemeClr val="dk1"/>
                </a:solidFill>
                <a:latin typeface="Calibri"/>
                <a:ea typeface="Calibri"/>
                <a:cs typeface="Calibri"/>
                <a:sym typeface="Calibri"/>
              </a:rPr>
              <a:t>number</a:t>
            </a:r>
            <a:r>
              <a:rPr b="1" lang="en" sz="1200">
                <a:solidFill>
                  <a:schemeClr val="dk1"/>
                </a:solidFill>
                <a:latin typeface="Calibri"/>
                <a:ea typeface="Calibri"/>
                <a:cs typeface="Calibri"/>
                <a:sym typeface="Calibri"/>
              </a:rPr>
              <a:t> that is twenty-three more than forty-two. The number line ranges from twenty to seventy in increments of ten. A point is shown on the number line. ”</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lang="en" sz="1200">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6.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2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2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3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hyperlink" Target="mailto:ldoeevents@la.gov" TargetMode="External"/><Relationship Id="rId10" Type="http://schemas.openxmlformats.org/officeDocument/2006/relationships/image" Target="../media/image31.png"/><Relationship Id="rId9" Type="http://schemas.openxmlformats.org/officeDocument/2006/relationships/image" Target="../media/image30.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2.png"/><Relationship Id="rId7" Type="http://schemas.openxmlformats.org/officeDocument/2006/relationships/image" Target="../media/image27.png"/><Relationship Id="rId8" Type="http://schemas.openxmlformats.org/officeDocument/2006/relationships/image" Target="../media/image2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2.png"/><Relationship Id="rId7" Type="http://schemas.openxmlformats.org/officeDocument/2006/relationships/image" Target="../media/image3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4.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png"/><Relationship Id="rId3" Type="http://schemas.openxmlformats.org/officeDocument/2006/relationships/image" Target="../media/image4.png"/><Relationship Id="rId4" Type="http://schemas.openxmlformats.org/officeDocument/2006/relationships/image" Target="../media/image34.png"/><Relationship Id="rId5" Type="http://schemas.openxmlformats.org/officeDocument/2006/relationships/image" Target="../media/image3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9.png"/><Relationship Id="rId5"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51.png"/><Relationship Id="rId4" Type="http://schemas.openxmlformats.org/officeDocument/2006/relationships/image" Target="../media/image48.png"/><Relationship Id="rId5" Type="http://schemas.openxmlformats.org/officeDocument/2006/relationships/image" Target="../media/image6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66.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66.png"/><Relationship Id="rId4" Type="http://schemas.openxmlformats.org/officeDocument/2006/relationships/image" Target="../media/image6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66.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66.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61.png"/><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60.png"/><Relationship Id="rId4" Type="http://schemas.openxmlformats.org/officeDocument/2006/relationships/image" Target="../media/image63.png"/><Relationship Id="rId5" Type="http://schemas.openxmlformats.org/officeDocument/2006/relationships/image" Target="../media/image65.png"/><Relationship Id="rId6" Type="http://schemas.openxmlformats.org/officeDocument/2006/relationships/image" Target="../media/image68.png"/><Relationship Id="rId7" Type="http://schemas.openxmlformats.org/officeDocument/2006/relationships/image" Target="../media/image7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60.png"/><Relationship Id="rId4" Type="http://schemas.openxmlformats.org/officeDocument/2006/relationships/image" Target="../media/image63.png"/><Relationship Id="rId5" Type="http://schemas.openxmlformats.org/officeDocument/2006/relationships/image" Target="../media/image77.png"/><Relationship Id="rId6" Type="http://schemas.openxmlformats.org/officeDocument/2006/relationships/image" Target="../media/image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60.png"/><Relationship Id="rId4" Type="http://schemas.openxmlformats.org/officeDocument/2006/relationships/image" Target="../media/image63.png"/><Relationship Id="rId5" Type="http://schemas.openxmlformats.org/officeDocument/2006/relationships/image" Target="../media/image69.png"/><Relationship Id="rId6"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60.png"/><Relationship Id="rId4" Type="http://schemas.openxmlformats.org/officeDocument/2006/relationships/image" Target="../media/image63.png"/><Relationship Id="rId5" Type="http://schemas.openxmlformats.org/officeDocument/2006/relationships/image" Target="../media/image79.png"/><Relationship Id="rId6" Type="http://schemas.openxmlformats.org/officeDocument/2006/relationships/image" Target="../media/image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40.png"/><Relationship Id="rId4" Type="http://schemas.openxmlformats.org/officeDocument/2006/relationships/image" Target="../media/image82.png"/><Relationship Id="rId5" Type="http://schemas.openxmlformats.org/officeDocument/2006/relationships/image" Target="../media/image8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7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81.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81.pn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41.png"/><Relationship Id="rId4" Type="http://schemas.openxmlformats.org/officeDocument/2006/relationships/image" Target="../media/image40.png"/><Relationship Id="rId5" Type="http://schemas.openxmlformats.org/officeDocument/2006/relationships/image" Target="../media/image4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40.png"/><Relationship Id="rId4" Type="http://schemas.openxmlformats.org/officeDocument/2006/relationships/image" Target="../media/image54.png"/><Relationship Id="rId5"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45.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55.png"/><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50.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3</a:t>
            </a:r>
            <a:endParaRPr>
              <a:solidFill>
                <a:schemeClr val="dk1"/>
              </a:solidFill>
            </a:endParaRPr>
          </a:p>
        </p:txBody>
      </p:sp>
      <p:sp>
        <p:nvSpPr>
          <p:cNvPr id="325" name="Google Shape;325;p46"/>
          <p:cNvSpPr txBox="1"/>
          <p:nvPr>
            <p:ph idx="1" type="subTitle"/>
          </p:nvPr>
        </p:nvSpPr>
        <p:spPr>
          <a:xfrm>
            <a:off x="542425" y="12191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Student-</a:t>
            </a:r>
            <a:r>
              <a:rPr lang="en" sz="1800">
                <a:solidFill>
                  <a:schemeClr val="dk1"/>
                </a:solidFill>
                <a:latin typeface="Public Sans"/>
                <a:ea typeface="Public Sans"/>
                <a:cs typeface="Public Sans"/>
                <a:sym typeface="Public Sans"/>
              </a:rPr>
              <a:t>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5"/>
          <p:cNvPicPr preferRelativeResize="0"/>
          <p:nvPr/>
        </p:nvPicPr>
        <p:blipFill>
          <a:blip r:embed="rId3">
            <a:alphaModFix/>
          </a:blip>
          <a:stretch>
            <a:fillRect/>
          </a:stretch>
        </p:blipFill>
        <p:spPr>
          <a:xfrm>
            <a:off x="234325" y="429748"/>
            <a:ext cx="8839199" cy="229789"/>
          </a:xfrm>
          <a:prstGeom prst="rect">
            <a:avLst/>
          </a:prstGeom>
          <a:noFill/>
          <a:ln>
            <a:noFill/>
          </a:ln>
        </p:spPr>
      </p:pic>
      <p:pic>
        <p:nvPicPr>
          <p:cNvPr id="384" name="Google Shape;384;p55"/>
          <p:cNvPicPr preferRelativeResize="0"/>
          <p:nvPr/>
        </p:nvPicPr>
        <p:blipFill>
          <a:blip r:embed="rId4">
            <a:alphaModFix/>
          </a:blip>
          <a:stretch>
            <a:fillRect/>
          </a:stretch>
        </p:blipFill>
        <p:spPr>
          <a:xfrm>
            <a:off x="361950" y="1427348"/>
            <a:ext cx="8420100" cy="800100"/>
          </a:xfrm>
          <a:prstGeom prst="rect">
            <a:avLst/>
          </a:prstGeom>
          <a:noFill/>
          <a:ln>
            <a:noFill/>
          </a:ln>
        </p:spPr>
      </p:pic>
      <p:pic>
        <p:nvPicPr>
          <p:cNvPr id="385" name="Google Shape;385;p55"/>
          <p:cNvPicPr preferRelativeResize="0"/>
          <p:nvPr/>
        </p:nvPicPr>
        <p:blipFill>
          <a:blip r:embed="rId5">
            <a:alphaModFix/>
          </a:blip>
          <a:stretch>
            <a:fillRect/>
          </a:stretch>
        </p:blipFill>
        <p:spPr>
          <a:xfrm>
            <a:off x="511025" y="3613531"/>
            <a:ext cx="3724275" cy="84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id="390" name="Google Shape;390;p56"/>
          <p:cNvPicPr preferRelativeResize="0"/>
          <p:nvPr/>
        </p:nvPicPr>
        <p:blipFill>
          <a:blip r:embed="rId3">
            <a:alphaModFix/>
          </a:blip>
          <a:stretch>
            <a:fillRect/>
          </a:stretch>
        </p:blipFill>
        <p:spPr>
          <a:xfrm>
            <a:off x="434875" y="423429"/>
            <a:ext cx="5372100" cy="295275"/>
          </a:xfrm>
          <a:prstGeom prst="rect">
            <a:avLst/>
          </a:prstGeom>
          <a:noFill/>
          <a:ln>
            <a:noFill/>
          </a:ln>
        </p:spPr>
      </p:pic>
      <p:pic>
        <p:nvPicPr>
          <p:cNvPr id="391" name="Google Shape;391;p56"/>
          <p:cNvPicPr preferRelativeResize="0"/>
          <p:nvPr/>
        </p:nvPicPr>
        <p:blipFill rotWithShape="1">
          <a:blip r:embed="rId4">
            <a:alphaModFix/>
          </a:blip>
          <a:srcRect b="0" l="0" r="0" t="18587"/>
          <a:stretch/>
        </p:blipFill>
        <p:spPr>
          <a:xfrm>
            <a:off x="2802875" y="1671349"/>
            <a:ext cx="3514725" cy="2303100"/>
          </a:xfrm>
          <a:prstGeom prst="rect">
            <a:avLst/>
          </a:prstGeom>
          <a:noFill/>
          <a:ln>
            <a:noFill/>
          </a:ln>
        </p:spPr>
      </p:pic>
      <p:pic>
        <p:nvPicPr>
          <p:cNvPr id="392" name="Google Shape;392;p56"/>
          <p:cNvPicPr preferRelativeResize="0"/>
          <p:nvPr/>
        </p:nvPicPr>
        <p:blipFill>
          <a:blip r:embed="rId5">
            <a:alphaModFix/>
          </a:blip>
          <a:stretch>
            <a:fillRect/>
          </a:stretch>
        </p:blipFill>
        <p:spPr>
          <a:xfrm>
            <a:off x="3414300" y="1233046"/>
            <a:ext cx="2315381" cy="344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57"/>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398" name="Google Shape;398;p57"/>
          <p:cNvPicPr preferRelativeResize="0"/>
          <p:nvPr/>
        </p:nvPicPr>
        <p:blipFill>
          <a:blip r:embed="rId4">
            <a:alphaModFix/>
          </a:blip>
          <a:stretch>
            <a:fillRect/>
          </a:stretch>
        </p:blipFill>
        <p:spPr>
          <a:xfrm>
            <a:off x="463858" y="1033503"/>
            <a:ext cx="3009900" cy="409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58"/>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04" name="Google Shape;404;p58"/>
          <p:cNvPicPr preferRelativeResize="0"/>
          <p:nvPr/>
        </p:nvPicPr>
        <p:blipFill>
          <a:blip r:embed="rId4">
            <a:alphaModFix/>
          </a:blip>
          <a:stretch>
            <a:fillRect/>
          </a:stretch>
        </p:blipFill>
        <p:spPr>
          <a:xfrm>
            <a:off x="463838" y="1015303"/>
            <a:ext cx="2981325" cy="428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59"/>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10" name="Google Shape;410;p59"/>
          <p:cNvPicPr preferRelativeResize="0"/>
          <p:nvPr/>
        </p:nvPicPr>
        <p:blipFill>
          <a:blip r:embed="rId4">
            <a:alphaModFix/>
          </a:blip>
          <a:stretch>
            <a:fillRect/>
          </a:stretch>
        </p:blipFill>
        <p:spPr>
          <a:xfrm>
            <a:off x="463850" y="1032965"/>
            <a:ext cx="4343400" cy="419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60"/>
          <p:cNvPicPr preferRelativeResize="0"/>
          <p:nvPr/>
        </p:nvPicPr>
        <p:blipFill>
          <a:blip r:embed="rId3">
            <a:alphaModFix/>
          </a:blip>
          <a:stretch>
            <a:fillRect/>
          </a:stretch>
        </p:blipFill>
        <p:spPr>
          <a:xfrm>
            <a:off x="463847" y="440213"/>
            <a:ext cx="6186091" cy="237927"/>
          </a:xfrm>
          <a:prstGeom prst="rect">
            <a:avLst/>
          </a:prstGeom>
          <a:noFill/>
          <a:ln>
            <a:noFill/>
          </a:ln>
        </p:spPr>
      </p:pic>
      <p:pic>
        <p:nvPicPr>
          <p:cNvPr id="416" name="Google Shape;416;p60"/>
          <p:cNvPicPr preferRelativeResize="0"/>
          <p:nvPr/>
        </p:nvPicPr>
        <p:blipFill>
          <a:blip r:embed="rId4">
            <a:alphaModFix/>
          </a:blip>
          <a:stretch>
            <a:fillRect/>
          </a:stretch>
        </p:blipFill>
        <p:spPr>
          <a:xfrm>
            <a:off x="463850" y="991232"/>
            <a:ext cx="3371850" cy="45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61"/>
          <p:cNvPicPr preferRelativeResize="0"/>
          <p:nvPr/>
        </p:nvPicPr>
        <p:blipFill>
          <a:blip r:embed="rId3">
            <a:alphaModFix/>
          </a:blip>
          <a:stretch>
            <a:fillRect/>
          </a:stretch>
        </p:blipFill>
        <p:spPr>
          <a:xfrm>
            <a:off x="3086100" y="121086"/>
            <a:ext cx="2971800" cy="3095625"/>
          </a:xfrm>
          <a:prstGeom prst="rect">
            <a:avLst/>
          </a:prstGeom>
          <a:noFill/>
          <a:ln>
            <a:noFill/>
          </a:ln>
        </p:spPr>
      </p:pic>
      <p:pic>
        <p:nvPicPr>
          <p:cNvPr id="422" name="Google Shape;422;p61"/>
          <p:cNvPicPr preferRelativeResize="0"/>
          <p:nvPr/>
        </p:nvPicPr>
        <p:blipFill>
          <a:blip r:embed="rId4">
            <a:alphaModFix/>
          </a:blip>
          <a:stretch>
            <a:fillRect/>
          </a:stretch>
        </p:blipFill>
        <p:spPr>
          <a:xfrm>
            <a:off x="454950" y="3285646"/>
            <a:ext cx="5000625" cy="438150"/>
          </a:xfrm>
          <a:prstGeom prst="rect">
            <a:avLst/>
          </a:prstGeom>
          <a:noFill/>
          <a:ln>
            <a:noFill/>
          </a:ln>
        </p:spPr>
      </p:pic>
      <p:sp>
        <p:nvSpPr>
          <p:cNvPr id="423" name="Google Shape;423;p61"/>
          <p:cNvSpPr txBox="1"/>
          <p:nvPr/>
        </p:nvSpPr>
        <p:spPr>
          <a:xfrm>
            <a:off x="475825" y="3734250"/>
            <a:ext cx="2090700" cy="12735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O</a:t>
            </a:r>
            <a:r>
              <a:rPr lang="en">
                <a:solidFill>
                  <a:srgbClr val="4D4D4F"/>
                </a:solidFill>
                <a:latin typeface="Public Sans"/>
                <a:ea typeface="Public Sans"/>
                <a:cs typeface="Public Sans"/>
                <a:sym typeface="Public Sans"/>
              </a:rPr>
              <a:t>ne-half</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One-third</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Two-thirds</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Three-</a:t>
            </a:r>
            <a:r>
              <a:rPr lang="en">
                <a:solidFill>
                  <a:srgbClr val="4D4D4F"/>
                </a:solidFill>
                <a:latin typeface="Public Sans"/>
                <a:ea typeface="Public Sans"/>
                <a:cs typeface="Public Sans"/>
                <a:sym typeface="Public Sans"/>
              </a:rPr>
              <a:t>thirds</a:t>
            </a:r>
            <a:endParaRPr>
              <a:solidFill>
                <a:srgbClr val="4D4D4F"/>
              </a:solidFill>
              <a:latin typeface="Public Sans"/>
              <a:ea typeface="Public Sans"/>
              <a:cs typeface="Public Sans"/>
              <a:sym typeface="Public Sans"/>
            </a:endParaRPr>
          </a:p>
          <a:p>
            <a:pPr indent="0" lvl="0" marL="0" rtl="0" algn="l">
              <a:spcBef>
                <a:spcPts val="0"/>
              </a:spcBef>
              <a:spcAft>
                <a:spcPts val="0"/>
              </a:spcAft>
              <a:buNone/>
            </a:pPr>
            <a:r>
              <a:t/>
            </a:r>
            <a:endParaRPr sz="1200">
              <a:solidFill>
                <a:srgbClr val="4D4D4F"/>
              </a:solidFill>
              <a:latin typeface="Public Sans"/>
              <a:ea typeface="Public Sans"/>
              <a:cs typeface="Public Sans"/>
              <a:sym typeface="Public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cxnSp>
        <p:nvCxnSpPr>
          <p:cNvPr id="428" name="Google Shape;428;p62"/>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29" name="Google Shape;429;p62"/>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30" name="Google Shape;430;p62"/>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31" name="Google Shape;431;p62"/>
          <p:cNvPicPr preferRelativeResize="0"/>
          <p:nvPr/>
        </p:nvPicPr>
        <p:blipFill>
          <a:blip r:embed="rId5">
            <a:alphaModFix/>
          </a:blip>
          <a:stretch>
            <a:fillRect/>
          </a:stretch>
        </p:blipFill>
        <p:spPr>
          <a:xfrm>
            <a:off x="4758775" y="454317"/>
            <a:ext cx="857250" cy="247650"/>
          </a:xfrm>
          <a:prstGeom prst="rect">
            <a:avLst/>
          </a:prstGeom>
          <a:noFill/>
          <a:ln>
            <a:noFill/>
          </a:ln>
        </p:spPr>
      </p:pic>
      <p:pic>
        <p:nvPicPr>
          <p:cNvPr id="432" name="Google Shape;432;p62"/>
          <p:cNvPicPr preferRelativeResize="0"/>
          <p:nvPr/>
        </p:nvPicPr>
        <p:blipFill>
          <a:blip r:embed="rId6">
            <a:alphaModFix/>
          </a:blip>
          <a:stretch>
            <a:fillRect/>
          </a:stretch>
        </p:blipFill>
        <p:spPr>
          <a:xfrm>
            <a:off x="4695497" y="815025"/>
            <a:ext cx="4372525" cy="188533"/>
          </a:xfrm>
          <a:prstGeom prst="rect">
            <a:avLst/>
          </a:prstGeom>
          <a:noFill/>
          <a:ln>
            <a:noFill/>
          </a:ln>
        </p:spPr>
      </p:pic>
      <p:pic>
        <p:nvPicPr>
          <p:cNvPr id="433" name="Google Shape;433;p62"/>
          <p:cNvPicPr preferRelativeResize="0"/>
          <p:nvPr/>
        </p:nvPicPr>
        <p:blipFill>
          <a:blip r:embed="rId7">
            <a:alphaModFix/>
          </a:blip>
          <a:stretch>
            <a:fillRect/>
          </a:stretch>
        </p:blipFill>
        <p:spPr>
          <a:xfrm>
            <a:off x="4758775" y="1278933"/>
            <a:ext cx="1514475" cy="381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cxnSp>
        <p:nvCxnSpPr>
          <p:cNvPr id="438" name="Google Shape;438;p63"/>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39" name="Google Shape;439;p63"/>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40" name="Google Shape;440;p63"/>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41" name="Google Shape;441;p63"/>
          <p:cNvPicPr preferRelativeResize="0"/>
          <p:nvPr/>
        </p:nvPicPr>
        <p:blipFill>
          <a:blip r:embed="rId5">
            <a:alphaModFix/>
          </a:blip>
          <a:stretch>
            <a:fillRect/>
          </a:stretch>
        </p:blipFill>
        <p:spPr>
          <a:xfrm>
            <a:off x="4758775" y="463858"/>
            <a:ext cx="895350" cy="228600"/>
          </a:xfrm>
          <a:prstGeom prst="rect">
            <a:avLst/>
          </a:prstGeom>
          <a:noFill/>
          <a:ln>
            <a:noFill/>
          </a:ln>
        </p:spPr>
      </p:pic>
      <p:pic>
        <p:nvPicPr>
          <p:cNvPr id="442" name="Google Shape;442;p63"/>
          <p:cNvPicPr preferRelativeResize="0"/>
          <p:nvPr/>
        </p:nvPicPr>
        <p:blipFill>
          <a:blip r:embed="rId6">
            <a:alphaModFix/>
          </a:blip>
          <a:stretch>
            <a:fillRect/>
          </a:stretch>
        </p:blipFill>
        <p:spPr>
          <a:xfrm>
            <a:off x="4758771" y="812196"/>
            <a:ext cx="4307551" cy="301950"/>
          </a:xfrm>
          <a:prstGeom prst="rect">
            <a:avLst/>
          </a:prstGeom>
          <a:noFill/>
          <a:ln>
            <a:noFill/>
          </a:ln>
        </p:spPr>
      </p:pic>
      <p:sp>
        <p:nvSpPr>
          <p:cNvPr id="443" name="Google Shape;443;p63"/>
          <p:cNvSpPr txBox="1"/>
          <p:nvPr/>
        </p:nvSpPr>
        <p:spPr>
          <a:xfrm>
            <a:off x="8023025" y="1097744"/>
            <a:ext cx="974700" cy="7908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even</a:t>
            </a:r>
            <a:endParaRPr>
              <a:solidFill>
                <a:srgbClr val="4D4D4F"/>
              </a:solidFill>
              <a:latin typeface="Public Sans"/>
              <a:ea typeface="Public Sans"/>
              <a:cs typeface="Public Sans"/>
              <a:sym typeface="Public Sans"/>
            </a:endParaRPr>
          </a:p>
          <a:p>
            <a:pPr indent="0" lvl="0" marL="0" rtl="0" algn="l">
              <a:lnSpc>
                <a:spcPct val="150000"/>
              </a:lnSpc>
              <a:spcBef>
                <a:spcPts val="0"/>
              </a:spcBef>
              <a:spcAft>
                <a:spcPts val="0"/>
              </a:spcAft>
              <a:buNone/>
            </a:pPr>
            <a:r>
              <a:rPr lang="en">
                <a:solidFill>
                  <a:srgbClr val="4D4D4F"/>
                </a:solidFill>
                <a:latin typeface="Public Sans"/>
                <a:ea typeface="Public Sans"/>
                <a:cs typeface="Public Sans"/>
                <a:sym typeface="Public Sans"/>
              </a:rPr>
              <a:t>odd</a:t>
            </a:r>
            <a:endParaRPr>
              <a:solidFill>
                <a:srgbClr val="4D4D4F"/>
              </a:solidFill>
              <a:latin typeface="Public Sans"/>
              <a:ea typeface="Public Sans"/>
              <a:cs typeface="Public Sans"/>
              <a:sym typeface="Public Sans"/>
            </a:endParaRPr>
          </a:p>
          <a:p>
            <a:pPr indent="0" lvl="0" marL="0" rtl="0" algn="l">
              <a:spcBef>
                <a:spcPts val="0"/>
              </a:spcBef>
              <a:spcAft>
                <a:spcPts val="0"/>
              </a:spcAft>
              <a:buNone/>
            </a:pPr>
            <a:r>
              <a:t/>
            </a:r>
            <a:endParaRPr sz="1200">
              <a:solidFill>
                <a:srgbClr val="4D4D4F"/>
              </a:solidFill>
              <a:latin typeface="Public Sans"/>
              <a:ea typeface="Public Sans"/>
              <a:cs typeface="Public Sans"/>
              <a:sym typeface="Public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cxnSp>
        <p:nvCxnSpPr>
          <p:cNvPr id="448" name="Google Shape;448;p64"/>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49" name="Google Shape;449;p64"/>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50" name="Google Shape;450;p64"/>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51" name="Google Shape;451;p64"/>
          <p:cNvPicPr preferRelativeResize="0"/>
          <p:nvPr/>
        </p:nvPicPr>
        <p:blipFill>
          <a:blip r:embed="rId5">
            <a:alphaModFix/>
          </a:blip>
          <a:stretch>
            <a:fillRect/>
          </a:stretch>
        </p:blipFill>
        <p:spPr>
          <a:xfrm>
            <a:off x="4782588" y="463844"/>
            <a:ext cx="847725" cy="228600"/>
          </a:xfrm>
          <a:prstGeom prst="rect">
            <a:avLst/>
          </a:prstGeom>
          <a:noFill/>
          <a:ln>
            <a:noFill/>
          </a:ln>
        </p:spPr>
      </p:pic>
      <p:pic>
        <p:nvPicPr>
          <p:cNvPr id="452" name="Google Shape;452;p64"/>
          <p:cNvPicPr preferRelativeResize="0"/>
          <p:nvPr/>
        </p:nvPicPr>
        <p:blipFill>
          <a:blip r:embed="rId6">
            <a:alphaModFix/>
          </a:blip>
          <a:stretch>
            <a:fillRect/>
          </a:stretch>
        </p:blipFill>
        <p:spPr>
          <a:xfrm>
            <a:off x="4782596" y="835146"/>
            <a:ext cx="4306475" cy="1376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cxnSp>
        <p:nvCxnSpPr>
          <p:cNvPr id="457" name="Google Shape;457;p65"/>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58" name="Google Shape;458;p65"/>
          <p:cNvPicPr preferRelativeResize="0"/>
          <p:nvPr/>
        </p:nvPicPr>
        <p:blipFill>
          <a:blip r:embed="rId3">
            <a:alphaModFix/>
          </a:blip>
          <a:stretch>
            <a:fillRect/>
          </a:stretch>
        </p:blipFill>
        <p:spPr>
          <a:xfrm>
            <a:off x="95773" y="454325"/>
            <a:ext cx="4372516" cy="608350"/>
          </a:xfrm>
          <a:prstGeom prst="rect">
            <a:avLst/>
          </a:prstGeom>
          <a:noFill/>
          <a:ln>
            <a:noFill/>
          </a:ln>
        </p:spPr>
      </p:pic>
      <p:pic>
        <p:nvPicPr>
          <p:cNvPr id="459" name="Google Shape;459;p65"/>
          <p:cNvPicPr preferRelativeResize="0"/>
          <p:nvPr/>
        </p:nvPicPr>
        <p:blipFill>
          <a:blip r:embed="rId4">
            <a:alphaModFix/>
          </a:blip>
          <a:stretch>
            <a:fillRect/>
          </a:stretch>
        </p:blipFill>
        <p:spPr>
          <a:xfrm>
            <a:off x="747075" y="1278925"/>
            <a:ext cx="2497600" cy="2472550"/>
          </a:xfrm>
          <a:prstGeom prst="rect">
            <a:avLst/>
          </a:prstGeom>
          <a:noFill/>
          <a:ln>
            <a:noFill/>
          </a:ln>
        </p:spPr>
      </p:pic>
      <p:pic>
        <p:nvPicPr>
          <p:cNvPr id="460" name="Google Shape;460;p65"/>
          <p:cNvPicPr preferRelativeResize="0"/>
          <p:nvPr/>
        </p:nvPicPr>
        <p:blipFill>
          <a:blip r:embed="rId5">
            <a:alphaModFix/>
          </a:blip>
          <a:stretch>
            <a:fillRect/>
          </a:stretch>
        </p:blipFill>
        <p:spPr>
          <a:xfrm>
            <a:off x="4773075" y="463846"/>
            <a:ext cx="866775" cy="228600"/>
          </a:xfrm>
          <a:prstGeom prst="rect">
            <a:avLst/>
          </a:prstGeom>
          <a:noFill/>
          <a:ln>
            <a:noFill/>
          </a:ln>
        </p:spPr>
      </p:pic>
      <p:pic>
        <p:nvPicPr>
          <p:cNvPr id="461" name="Google Shape;461;p65"/>
          <p:cNvPicPr preferRelativeResize="0"/>
          <p:nvPr/>
        </p:nvPicPr>
        <p:blipFill>
          <a:blip r:embed="rId6">
            <a:alphaModFix/>
          </a:blip>
          <a:stretch>
            <a:fillRect/>
          </a:stretch>
        </p:blipFill>
        <p:spPr>
          <a:xfrm>
            <a:off x="4773075" y="812275"/>
            <a:ext cx="4177500" cy="1056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66"/>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467" name="Google Shape;467;p66"/>
          <p:cNvPicPr preferRelativeResize="0"/>
          <p:nvPr/>
        </p:nvPicPr>
        <p:blipFill>
          <a:blip r:embed="rId4">
            <a:alphaModFix/>
          </a:blip>
          <a:stretch>
            <a:fillRect/>
          </a:stretch>
        </p:blipFill>
        <p:spPr>
          <a:xfrm>
            <a:off x="234325" y="439308"/>
            <a:ext cx="8839200" cy="245761"/>
          </a:xfrm>
          <a:prstGeom prst="rect">
            <a:avLst/>
          </a:prstGeom>
          <a:noFill/>
          <a:ln>
            <a:noFill/>
          </a:ln>
        </p:spPr>
      </p:pic>
      <p:pic>
        <p:nvPicPr>
          <p:cNvPr id="468" name="Google Shape;468;p66"/>
          <p:cNvPicPr preferRelativeResize="0"/>
          <p:nvPr/>
        </p:nvPicPr>
        <p:blipFill>
          <a:blip r:embed="rId5">
            <a:alphaModFix/>
          </a:blip>
          <a:stretch>
            <a:fillRect/>
          </a:stretch>
        </p:blipFill>
        <p:spPr>
          <a:xfrm>
            <a:off x="2962275" y="1035719"/>
            <a:ext cx="3219450" cy="2085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67"/>
          <p:cNvPicPr preferRelativeResize="0"/>
          <p:nvPr/>
        </p:nvPicPr>
        <p:blipFill>
          <a:blip r:embed="rId3">
            <a:alphaModFix/>
          </a:blip>
          <a:stretch>
            <a:fillRect/>
          </a:stretch>
        </p:blipFill>
        <p:spPr>
          <a:xfrm>
            <a:off x="454388" y="435513"/>
            <a:ext cx="8029575" cy="1724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cxnSp>
        <p:nvCxnSpPr>
          <p:cNvPr id="478" name="Google Shape;478;p68"/>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79" name="Google Shape;479;p68"/>
          <p:cNvPicPr preferRelativeResize="0"/>
          <p:nvPr/>
        </p:nvPicPr>
        <p:blipFill>
          <a:blip r:embed="rId3">
            <a:alphaModFix/>
          </a:blip>
          <a:stretch>
            <a:fillRect/>
          </a:stretch>
        </p:blipFill>
        <p:spPr>
          <a:xfrm>
            <a:off x="454950" y="235875"/>
            <a:ext cx="3886200" cy="4391025"/>
          </a:xfrm>
          <a:prstGeom prst="rect">
            <a:avLst/>
          </a:prstGeom>
          <a:noFill/>
          <a:ln>
            <a:noFill/>
          </a:ln>
        </p:spPr>
      </p:pic>
      <p:pic>
        <p:nvPicPr>
          <p:cNvPr id="480" name="Google Shape;480;p68"/>
          <p:cNvPicPr preferRelativeResize="0"/>
          <p:nvPr/>
        </p:nvPicPr>
        <p:blipFill>
          <a:blip r:embed="rId4">
            <a:alphaModFix/>
          </a:blip>
          <a:stretch>
            <a:fillRect/>
          </a:stretch>
        </p:blipFill>
        <p:spPr>
          <a:xfrm>
            <a:off x="4697200" y="235875"/>
            <a:ext cx="4252650" cy="272169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cxnSp>
        <p:nvCxnSpPr>
          <p:cNvPr id="485" name="Google Shape;485;p69"/>
          <p:cNvCxnSpPr/>
          <p:nvPr/>
        </p:nvCxnSpPr>
        <p:spPr>
          <a:xfrm>
            <a:off x="4577250" y="18875"/>
            <a:ext cx="9300" cy="5115300"/>
          </a:xfrm>
          <a:prstGeom prst="straightConnector1">
            <a:avLst/>
          </a:prstGeom>
          <a:noFill/>
          <a:ln cap="flat" cmpd="sng" w="19050">
            <a:solidFill>
              <a:schemeClr val="dk2"/>
            </a:solidFill>
            <a:prstDash val="solid"/>
            <a:round/>
            <a:headEnd len="med" w="med" type="none"/>
            <a:tailEnd len="med" w="med" type="none"/>
          </a:ln>
        </p:spPr>
      </p:cxnSp>
      <p:pic>
        <p:nvPicPr>
          <p:cNvPr id="486" name="Google Shape;486;p69"/>
          <p:cNvPicPr preferRelativeResize="0"/>
          <p:nvPr/>
        </p:nvPicPr>
        <p:blipFill>
          <a:blip r:embed="rId3">
            <a:alphaModFix/>
          </a:blip>
          <a:stretch>
            <a:fillRect/>
          </a:stretch>
        </p:blipFill>
        <p:spPr>
          <a:xfrm>
            <a:off x="454950" y="235875"/>
            <a:ext cx="3886200" cy="4391025"/>
          </a:xfrm>
          <a:prstGeom prst="rect">
            <a:avLst/>
          </a:prstGeom>
          <a:noFill/>
          <a:ln>
            <a:noFill/>
          </a:ln>
        </p:spPr>
      </p:pic>
      <p:pic>
        <p:nvPicPr>
          <p:cNvPr id="487" name="Google Shape;487;p69"/>
          <p:cNvPicPr preferRelativeResize="0"/>
          <p:nvPr/>
        </p:nvPicPr>
        <p:blipFill>
          <a:blip r:embed="rId4">
            <a:alphaModFix/>
          </a:blip>
          <a:stretch>
            <a:fillRect/>
          </a:stretch>
        </p:blipFill>
        <p:spPr>
          <a:xfrm>
            <a:off x="4697450" y="235875"/>
            <a:ext cx="4179999" cy="198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8"/>
          <p:cNvSpPr txBox="1"/>
          <p:nvPr>
            <p:ph idx="1" type="body"/>
          </p:nvPr>
        </p:nvSpPr>
        <p:spPr>
          <a:xfrm>
            <a:off x="311700" y="1290200"/>
            <a:ext cx="8520600" cy="3332400"/>
          </a:xfrm>
          <a:prstGeom prst="rect">
            <a:avLst/>
          </a:prstGeom>
        </p:spPr>
        <p:txBody>
          <a:bodyPr anchorCtr="0" anchor="t" bIns="91425" lIns="91425" spcFirstLastPara="1" rIns="91425" wrap="square" tIns="91425">
            <a:noAutofit/>
          </a:bodyPr>
          <a:lstStyle/>
          <a:p>
            <a:pPr indent="-305435" lvl="0" marL="457200" rtl="0" algn="l">
              <a:lnSpc>
                <a:spcPct val="115000"/>
              </a:lnSpc>
              <a:spcBef>
                <a:spcPts val="0"/>
              </a:spcBef>
              <a:spcAft>
                <a:spcPts val="0"/>
              </a:spcAft>
              <a:buSzPts val="1210"/>
              <a:buChar char="●"/>
            </a:pPr>
            <a:r>
              <a:rPr lang="en" sz="1210"/>
              <a:t>A script has been provided for Test Administrators when administering the Remote Test Student Sessions. These sessions were designed for Grade 2 and Grade 3 students to respond independently. Due to this, Human Reader Directions should </a:t>
            </a:r>
            <a:r>
              <a:rPr b="1" lang="en" sz="1210"/>
              <a:t>only </a:t>
            </a:r>
            <a:r>
              <a:rPr lang="en" sz="1210"/>
              <a:t>be used for students who receive Human Reader/Text-to-Speech (TTS) accommodations. Otherwise, the script on the next page will give students the directions for this portion of the screener. Record the student’s response for each question in the student portal and then flip to the next slide. </a:t>
            </a:r>
            <a:endParaRPr sz="1210"/>
          </a:p>
          <a:p>
            <a:pPr indent="-305435" lvl="0" marL="457200" rtl="0" algn="l">
              <a:lnSpc>
                <a:spcPct val="115000"/>
              </a:lnSpc>
              <a:spcBef>
                <a:spcPts val="0"/>
              </a:spcBef>
              <a:spcAft>
                <a:spcPts val="0"/>
              </a:spcAft>
              <a:buSzPts val="1210"/>
              <a:buChar char="●"/>
            </a:pPr>
            <a:r>
              <a:rPr lang="en" sz="1210"/>
              <a:t>Test Administrators must have the Student Portal Student Session screen open while administering the student session to record student responses.</a:t>
            </a:r>
            <a:endParaRPr sz="1210"/>
          </a:p>
          <a:p>
            <a:pPr indent="0" lvl="0" marL="0" rtl="0" algn="l">
              <a:lnSpc>
                <a:spcPct val="115000"/>
              </a:lnSpc>
              <a:spcBef>
                <a:spcPts val="0"/>
              </a:spcBef>
              <a:spcAft>
                <a:spcPts val="0"/>
              </a:spcAft>
              <a:buNone/>
            </a:pPr>
            <a:r>
              <a:t/>
            </a:r>
            <a:endParaRPr sz="1210"/>
          </a:p>
          <a:p>
            <a:pPr indent="0" lvl="0" marL="0" rtl="0" algn="l">
              <a:lnSpc>
                <a:spcPct val="115000"/>
              </a:lnSpc>
              <a:spcBef>
                <a:spcPts val="0"/>
              </a:spcBef>
              <a:spcAft>
                <a:spcPts val="0"/>
              </a:spcAft>
              <a:buNone/>
            </a:pPr>
            <a:r>
              <a:rPr b="1" lang="en" sz="1410"/>
              <a:t>Human Reader Directions</a:t>
            </a:r>
            <a:endParaRPr sz="1410"/>
          </a:p>
          <a:p>
            <a:pPr indent="-305435" lvl="0" marL="457200" rtl="0" algn="l">
              <a:lnSpc>
                <a:spcPct val="115000"/>
              </a:lnSpc>
              <a:spcBef>
                <a:spcPts val="0"/>
              </a:spcBef>
              <a:spcAft>
                <a:spcPts val="0"/>
              </a:spcAft>
              <a:buSzPts val="1210"/>
              <a:buFont typeface="Calibri"/>
              <a:buChar char="●"/>
            </a:pPr>
            <a:r>
              <a:rPr lang="en" sz="1210"/>
              <a:t>The Human Reader Directions should </a:t>
            </a:r>
            <a:r>
              <a:rPr b="1" lang="en" sz="1210"/>
              <a:t>ONLY </a:t>
            </a:r>
            <a:r>
              <a:rPr lang="en" sz="1210"/>
              <a:t>be provided to students who receive Human Reader/Text-to-Speech (TTS) Accommodations. </a:t>
            </a:r>
            <a:endParaRPr sz="1210"/>
          </a:p>
          <a:p>
            <a:pPr indent="-305435" lvl="0" marL="457200" rtl="0" algn="l">
              <a:lnSpc>
                <a:spcPct val="115000"/>
              </a:lnSpc>
              <a:spcBef>
                <a:spcPts val="0"/>
              </a:spcBef>
              <a:spcAft>
                <a:spcPts val="0"/>
              </a:spcAft>
              <a:buSzPts val="1210"/>
              <a:buChar char="●"/>
            </a:pPr>
            <a:r>
              <a:rPr lang="en" sz="1210"/>
              <a:t>The Human Reader Directions are provided in the note section below each powerpoint slide.</a:t>
            </a:r>
            <a:endParaRPr sz="1210"/>
          </a:p>
        </p:txBody>
      </p:sp>
      <p:sp>
        <p:nvSpPr>
          <p:cNvPr id="339" name="Google Shape;339;p4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40" name="Google Shape;340;p48"/>
          <p:cNvSpPr txBox="1"/>
          <p:nvPr>
            <p:ph type="title"/>
          </p:nvPr>
        </p:nvSpPr>
        <p:spPr>
          <a:xfrm>
            <a:off x="311700" y="140225"/>
            <a:ext cx="8520600" cy="103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Additional Directions for Administration Grade 2 and Grade 3 Student Sessions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9"/>
          <p:cNvSpPr txBox="1"/>
          <p:nvPr>
            <p:ph idx="1" type="body"/>
          </p:nvPr>
        </p:nvSpPr>
        <p:spPr>
          <a:xfrm>
            <a:off x="311700" y="848075"/>
            <a:ext cx="8520600" cy="4001100"/>
          </a:xfrm>
          <a:prstGeom prst="rect">
            <a:avLst/>
          </a:prstGeom>
        </p:spPr>
        <p:txBody>
          <a:bodyPr anchorCtr="0" anchor="t" bIns="91425" lIns="91425" spcFirstLastPara="1" rIns="91425" wrap="square" tIns="91425">
            <a:noAutofit/>
          </a:bodyPr>
          <a:lstStyle/>
          <a:p>
            <a:pPr indent="-457200" lvl="0" marL="457200" rtl="0" algn="l">
              <a:lnSpc>
                <a:spcPct val="107916"/>
              </a:lnSpc>
              <a:spcBef>
                <a:spcPts val="0"/>
              </a:spcBef>
              <a:spcAft>
                <a:spcPts val="0"/>
              </a:spcAft>
              <a:buNone/>
            </a:pPr>
            <a:r>
              <a:rPr lang="en" sz="1200">
                <a:solidFill>
                  <a:srgbClr val="4D4D4F"/>
                </a:solidFill>
              </a:rPr>
              <a:t>Read each question carefully. </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To answer test questions, you may have to click on an answer or type in a response box. Some response boxes require you to use the virtual keyboard that will appear when clicking in the short answer box.</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There are online tools available as you move through the test session. For example, you can use the Flag button to mark any question you want to return to, the Next and Back buttons to move from question to question, and the Review/End Test button to review your answers. If you have questions about any of the online tools, ask your test administrator for assistance. </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When you have completed the test session, follow the directions on the screen to submit the test session. Keep in mind that once you submit the test session, you </a:t>
            </a:r>
            <a:r>
              <a:rPr lang="en" sz="1200" u="sng">
                <a:solidFill>
                  <a:srgbClr val="4D4D4F"/>
                </a:solidFill>
              </a:rPr>
              <a:t>cannot</a:t>
            </a:r>
            <a:r>
              <a:rPr lang="en" sz="1200">
                <a:solidFill>
                  <a:srgbClr val="4D4D4F"/>
                </a:solidFill>
              </a:rPr>
              <a:t> go back into the test session.</a:t>
            </a:r>
            <a:endParaRPr sz="1200">
              <a:solidFill>
                <a:srgbClr val="4D4D4F"/>
              </a:solidFill>
            </a:endParaRPr>
          </a:p>
          <a:p>
            <a:pPr indent="0" lvl="0" marL="0" rtl="0" algn="l">
              <a:lnSpc>
                <a:spcPct val="107916"/>
              </a:lnSpc>
              <a:spcBef>
                <a:spcPts val="800"/>
              </a:spcBef>
              <a:spcAft>
                <a:spcPts val="0"/>
              </a:spcAft>
              <a:buNone/>
            </a:pPr>
            <a:r>
              <a:rPr lang="en" sz="1200">
                <a:solidFill>
                  <a:srgbClr val="4D4D4F"/>
                </a:solidFill>
              </a:rPr>
              <a:t>Do not begin the test session until you are instructed to do so by the Test Administrator. Please raise your hand if you have any questions about these directions. </a:t>
            </a:r>
            <a:endParaRPr sz="1200">
              <a:solidFill>
                <a:srgbClr val="4D4D4F"/>
              </a:solidFill>
            </a:endParaRPr>
          </a:p>
          <a:p>
            <a:pPr indent="0" lvl="0" marL="0" rtl="0" algn="l">
              <a:lnSpc>
                <a:spcPct val="115000"/>
              </a:lnSpc>
              <a:spcBef>
                <a:spcPts val="800"/>
              </a:spcBef>
              <a:spcAft>
                <a:spcPts val="0"/>
              </a:spcAft>
              <a:buNone/>
            </a:pPr>
            <a:r>
              <a:t/>
            </a:r>
            <a:endParaRPr sz="1200">
              <a:solidFill>
                <a:schemeClr val="dk1"/>
              </a:solidFill>
            </a:endParaRPr>
          </a:p>
        </p:txBody>
      </p:sp>
      <p:sp>
        <p:nvSpPr>
          <p:cNvPr id="346" name="Google Shape;346;p4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50"/>
          <p:cNvPicPr preferRelativeResize="0"/>
          <p:nvPr/>
        </p:nvPicPr>
        <p:blipFill>
          <a:blip r:embed="rId3">
            <a:alphaModFix/>
          </a:blip>
          <a:stretch>
            <a:fillRect/>
          </a:stretch>
        </p:blipFill>
        <p:spPr>
          <a:xfrm>
            <a:off x="463837" y="438460"/>
            <a:ext cx="5172075" cy="285750"/>
          </a:xfrm>
          <a:prstGeom prst="rect">
            <a:avLst/>
          </a:prstGeom>
          <a:noFill/>
          <a:ln>
            <a:noFill/>
          </a:ln>
        </p:spPr>
      </p:pic>
      <p:pic>
        <p:nvPicPr>
          <p:cNvPr id="352" name="Google Shape;352;p50"/>
          <p:cNvPicPr preferRelativeResize="0"/>
          <p:nvPr/>
        </p:nvPicPr>
        <p:blipFill>
          <a:blip r:embed="rId4">
            <a:alphaModFix/>
          </a:blip>
          <a:stretch>
            <a:fillRect/>
          </a:stretch>
        </p:blipFill>
        <p:spPr>
          <a:xfrm>
            <a:off x="511025" y="3613531"/>
            <a:ext cx="3724275" cy="847725"/>
          </a:xfrm>
          <a:prstGeom prst="rect">
            <a:avLst/>
          </a:prstGeom>
          <a:noFill/>
          <a:ln>
            <a:noFill/>
          </a:ln>
        </p:spPr>
      </p:pic>
      <p:pic>
        <p:nvPicPr>
          <p:cNvPr id="353" name="Google Shape;353;p50"/>
          <p:cNvPicPr preferRelativeResize="0"/>
          <p:nvPr/>
        </p:nvPicPr>
        <p:blipFill>
          <a:blip r:embed="rId5">
            <a:alphaModFix/>
          </a:blip>
          <a:stretch>
            <a:fillRect/>
          </a:stretch>
        </p:blipFill>
        <p:spPr>
          <a:xfrm>
            <a:off x="3341487" y="938349"/>
            <a:ext cx="2461050" cy="2461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1"/>
          <p:cNvPicPr preferRelativeResize="0"/>
          <p:nvPr/>
        </p:nvPicPr>
        <p:blipFill>
          <a:blip r:embed="rId3">
            <a:alphaModFix/>
          </a:blip>
          <a:stretch>
            <a:fillRect/>
          </a:stretch>
        </p:blipFill>
        <p:spPr>
          <a:xfrm>
            <a:off x="511025" y="3613531"/>
            <a:ext cx="3724275" cy="847725"/>
          </a:xfrm>
          <a:prstGeom prst="rect">
            <a:avLst/>
          </a:prstGeom>
          <a:noFill/>
          <a:ln>
            <a:noFill/>
          </a:ln>
        </p:spPr>
      </p:pic>
      <p:pic>
        <p:nvPicPr>
          <p:cNvPr id="359" name="Google Shape;359;p51"/>
          <p:cNvPicPr preferRelativeResize="0"/>
          <p:nvPr/>
        </p:nvPicPr>
        <p:blipFill>
          <a:blip r:embed="rId4">
            <a:alphaModFix/>
          </a:blip>
          <a:stretch>
            <a:fillRect/>
          </a:stretch>
        </p:blipFill>
        <p:spPr>
          <a:xfrm>
            <a:off x="511025" y="429281"/>
            <a:ext cx="5324475" cy="247650"/>
          </a:xfrm>
          <a:prstGeom prst="rect">
            <a:avLst/>
          </a:prstGeom>
          <a:noFill/>
          <a:ln>
            <a:noFill/>
          </a:ln>
        </p:spPr>
      </p:pic>
      <p:pic>
        <p:nvPicPr>
          <p:cNvPr id="360" name="Google Shape;360;p51"/>
          <p:cNvPicPr preferRelativeResize="0"/>
          <p:nvPr/>
        </p:nvPicPr>
        <p:blipFill>
          <a:blip r:embed="rId5">
            <a:alphaModFix/>
          </a:blip>
          <a:stretch>
            <a:fillRect/>
          </a:stretch>
        </p:blipFill>
        <p:spPr>
          <a:xfrm>
            <a:off x="3341475" y="963963"/>
            <a:ext cx="2461050" cy="244377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52"/>
          <p:cNvPicPr preferRelativeResize="0"/>
          <p:nvPr/>
        </p:nvPicPr>
        <p:blipFill>
          <a:blip r:embed="rId3">
            <a:alphaModFix/>
          </a:blip>
          <a:stretch>
            <a:fillRect/>
          </a:stretch>
        </p:blipFill>
        <p:spPr>
          <a:xfrm>
            <a:off x="444950" y="447093"/>
            <a:ext cx="5695950" cy="238125"/>
          </a:xfrm>
          <a:prstGeom prst="rect">
            <a:avLst/>
          </a:prstGeom>
          <a:noFill/>
          <a:ln>
            <a:noFill/>
          </a:ln>
        </p:spPr>
      </p:pic>
      <p:pic>
        <p:nvPicPr>
          <p:cNvPr id="366" name="Google Shape;366;p52"/>
          <p:cNvPicPr preferRelativeResize="0"/>
          <p:nvPr/>
        </p:nvPicPr>
        <p:blipFill>
          <a:blip r:embed="rId4">
            <a:alphaModFix/>
          </a:blip>
          <a:stretch>
            <a:fillRect/>
          </a:stretch>
        </p:blipFill>
        <p:spPr>
          <a:xfrm>
            <a:off x="444950" y="1194093"/>
            <a:ext cx="2143125" cy="1895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id="371" name="Google Shape;371;p53"/>
          <p:cNvPicPr preferRelativeResize="0"/>
          <p:nvPr/>
        </p:nvPicPr>
        <p:blipFill>
          <a:blip r:embed="rId3">
            <a:alphaModFix/>
          </a:blip>
          <a:stretch>
            <a:fillRect/>
          </a:stretch>
        </p:blipFill>
        <p:spPr>
          <a:xfrm>
            <a:off x="463850" y="429861"/>
            <a:ext cx="5619750" cy="266700"/>
          </a:xfrm>
          <a:prstGeom prst="rect">
            <a:avLst/>
          </a:prstGeom>
          <a:noFill/>
          <a:ln>
            <a:noFill/>
          </a:ln>
        </p:spPr>
      </p:pic>
      <p:pic>
        <p:nvPicPr>
          <p:cNvPr id="372" name="Google Shape;372;p53"/>
          <p:cNvPicPr preferRelativeResize="0"/>
          <p:nvPr/>
        </p:nvPicPr>
        <p:blipFill>
          <a:blip r:embed="rId4">
            <a:alphaModFix/>
          </a:blip>
          <a:stretch>
            <a:fillRect/>
          </a:stretch>
        </p:blipFill>
        <p:spPr>
          <a:xfrm>
            <a:off x="171450" y="1802173"/>
            <a:ext cx="8801100" cy="542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54"/>
          <p:cNvPicPr preferRelativeResize="0"/>
          <p:nvPr/>
        </p:nvPicPr>
        <p:blipFill>
          <a:blip r:embed="rId3">
            <a:alphaModFix/>
          </a:blip>
          <a:stretch>
            <a:fillRect/>
          </a:stretch>
        </p:blipFill>
        <p:spPr>
          <a:xfrm>
            <a:off x="1223963" y="1433673"/>
            <a:ext cx="6696075" cy="857250"/>
          </a:xfrm>
          <a:prstGeom prst="rect">
            <a:avLst/>
          </a:prstGeom>
          <a:noFill/>
          <a:ln>
            <a:noFill/>
          </a:ln>
        </p:spPr>
      </p:pic>
      <p:pic>
        <p:nvPicPr>
          <p:cNvPr id="378" name="Google Shape;378;p54"/>
          <p:cNvPicPr preferRelativeResize="0"/>
          <p:nvPr/>
        </p:nvPicPr>
        <p:blipFill>
          <a:blip r:embed="rId4">
            <a:alphaModFix/>
          </a:blip>
          <a:stretch>
            <a:fillRect/>
          </a:stretch>
        </p:blipFill>
        <p:spPr>
          <a:xfrm>
            <a:off x="203023" y="429743"/>
            <a:ext cx="8839201" cy="23306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