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5143500" type="screen16x9"/>
  <p:notesSz cx="6858000" cy="9144000"/>
  <p:embeddedFontLst>
    <p:embeddedFont>
      <p:font typeface="Public Sans ExtraBold" pitchFamily="2" charset="0"/>
      <p:bold r:id="rId35"/>
      <p:boldItalic r:id="rId36"/>
    </p:embeddedFont>
    <p:embeddedFont>
      <p:font typeface="Public Sans Medium" pitchFamily="2" charset="0"/>
      <p:regular r:id="rId37"/>
      <p:bold r:id="rId38"/>
      <p:italic r:id="rId39"/>
      <p:boldItalic r:id="rId40"/>
    </p:embeddedFont>
    <p:embeddedFont>
      <p:font typeface="Public Sans" pitchFamily="2" charset="0"/>
      <p:regular r:id="rId41"/>
      <p:bold r:id="rId42"/>
      <p:italic r:id="rId43"/>
      <p:boldItalic r:id="rId44"/>
    </p:embeddedFont>
    <p:embeddedFont>
      <p:font typeface="Source Sans 3 Medium"/>
      <p:regular r:id="rId45"/>
      <p:bold r:id="rId46"/>
      <p:italic r:id="rId47"/>
      <p:boldItalic r:id="rId48"/>
    </p:embeddedFont>
    <p:embeddedFont>
      <p:font typeface="Calibri" panose="020F0502020204030204"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BAIRD"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7.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6a049f86e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36a049f86e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a20da40582_0_1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a20da40582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“Look at the screen. Dots will appear on the screen. The dots will disappear. I will then ask you, ‘How many dots did you see?’”</a:t>
            </a:r>
            <a:endParaRPr sz="1200" b="1">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“Are you ready?”</a:t>
            </a:r>
            <a:endParaRPr sz="120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“Look at the screen.”</a:t>
            </a:r>
            <a:endParaRPr sz="1200" b="1">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Click Next.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f7c1fb1799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f7c1fb179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the end of 2 seconds, Click Next to advance this slide. </a:t>
            </a:r>
            <a:endParaRPr sz="1200" b="1">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f7c1fb1799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3f7c1fb1799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After the dots disappear on the screen, TA says, </a:t>
            </a:r>
            <a:r>
              <a:rPr lang="en" sz="1200" b="1">
                <a:solidFill>
                  <a:schemeClr val="dk1"/>
                </a:solidFill>
                <a:latin typeface="Calibri"/>
                <a:ea typeface="Calibri"/>
                <a:cs typeface="Calibri"/>
                <a:sym typeface="Calibri"/>
              </a:rPr>
              <a:t>“How many dots did you see?”</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f422f4a6df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f422f4a6d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“Dots will appear on the screen.”</a:t>
            </a:r>
            <a:endParaRPr sz="1200" b="1">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“Are you ready?”</a:t>
            </a:r>
            <a:endParaRPr sz="120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“Look at the screen.”</a:t>
            </a:r>
            <a:endParaRPr sz="1200" b="1">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Click Next.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3f7c1fb1799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3f7c1fb1799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the end of 2 seconds, Click Next to advance this slide. </a:t>
            </a:r>
            <a:endParaRPr sz="1200" b="1">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f7c1fb1799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f7c1fb1799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After the dots disappear on the screen, TA says, </a:t>
            </a:r>
            <a:r>
              <a:rPr lang="en" sz="1200" b="1">
                <a:solidFill>
                  <a:schemeClr val="dk1"/>
                </a:solidFill>
                <a:latin typeface="Calibri"/>
                <a:ea typeface="Calibri"/>
                <a:cs typeface="Calibri"/>
                <a:sym typeface="Calibri"/>
              </a:rPr>
              <a:t>“How many dots did you see?”</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f7c1fb1799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f7c1fb179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“Count the apples. Touch each apple as you count them out loud.”</a:t>
            </a:r>
            <a:endParaRPr sz="12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f7c1fb1799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3f7c1fb1799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“How many apples did you count.”</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the student recounts the apples, record the student response as </a:t>
            </a:r>
            <a:r>
              <a:rPr lang="en" sz="1200" b="1" i="1">
                <a:solidFill>
                  <a:schemeClr val="dk1"/>
                </a:solidFill>
                <a:latin typeface="Calibri"/>
                <a:ea typeface="Calibri"/>
                <a:cs typeface="Calibri"/>
                <a:sym typeface="Calibri"/>
              </a:rPr>
              <a:t>No.</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f7c1fb1799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3f7c1fb179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“Count the apples. Touch each apple as you count them out loud.”</a:t>
            </a:r>
            <a:endParaRPr sz="12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f7c1fb1799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f7c1fb1799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“How many apples did you count.”</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the student recounts the apples, record the student response as </a:t>
            </a:r>
            <a:r>
              <a:rPr lang="en" sz="1200" b="1" i="1">
                <a:solidFill>
                  <a:schemeClr val="dk1"/>
                </a:solidFill>
                <a:latin typeface="Calibri"/>
                <a:ea typeface="Calibri"/>
                <a:cs typeface="Calibri"/>
                <a:sym typeface="Calibri"/>
              </a:rPr>
              <a:t>No.</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998858b7f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998858b7f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f7c1fb1799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f7c1fb1799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“Betsy has some books. Count the number of books Betsy has. Touch each book as you count them out loud. ”</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f7c1fb1799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3f7c1fb1799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“Betsy gets one more book. How many books does Betsy have now?”</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f7c1fb1799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f7c1fb1799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group has more dots? A or B?”</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f7c1fb1799_0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f7c1fb1799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group has more dots? A or B?”</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f7c1fb1799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3f7c1fb1799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group shows five dots? A or B?”</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f7c1fb1799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f7c1fb1799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“How many total dots are on the screen?”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i="1">
                <a:latin typeface="Calibri"/>
                <a:ea typeface="Calibri"/>
                <a:cs typeface="Calibri"/>
                <a:sym typeface="Calibri"/>
              </a:rPr>
              <a:t>Scoring Note: Select the </a:t>
            </a:r>
            <a:r>
              <a:rPr lang="en" sz="1200" b="1" i="1" u="sng">
                <a:latin typeface="Calibri"/>
                <a:ea typeface="Calibri"/>
                <a:cs typeface="Calibri"/>
                <a:sym typeface="Calibri"/>
              </a:rPr>
              <a:t>one</a:t>
            </a:r>
            <a:r>
              <a:rPr lang="en" sz="1200" i="1">
                <a:latin typeface="Calibri"/>
                <a:ea typeface="Calibri"/>
                <a:cs typeface="Calibri"/>
                <a:sym typeface="Calibri"/>
              </a:rPr>
              <a:t> way the student responds.</a:t>
            </a:r>
            <a:endParaRPr sz="1200" i="1">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f7c1fb1799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3f7c1fb1799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number comes next?”</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i="1">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f7c1fb1799_0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3f7c1fb1799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number comes next?”</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i="1">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f7c1fb1799_0_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f7c1fb1799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“Sam has three cookies. He gets one more cookie. How many cookies does Sam have now?”</a:t>
            </a:r>
            <a:endParaRPr sz="1200" b="1">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i="1">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3f7c1fb1799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3f7c1fb1799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9fd43c341c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39fd43c341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number is this?"</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3f7c1fb1799_4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3f7c1fb1799_4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f7c1fb1799_4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3f7c1fb1799_4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f7c1fb1799_4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3f7c1fb1799_4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7c1c842fc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f7c1c842fc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number is this?"</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f7c1c842fc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3f7c1c842f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number is this?"</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f7c1c842fc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3f7c1c842fc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number is this?"</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f7c1fb1799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3f7c1fb179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number is this?"</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f4ce4c7e4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3f4ce4c7e4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number is this?"</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3a20da40582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3a20da40582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Starting with the number one, count forward by ones. I will tell you when to stop. Go!”</a:t>
            </a:r>
            <a:endParaRPr sz="1200" i="1">
              <a:solidFill>
                <a:srgbClr val="5B9BD5"/>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TA says,</a:t>
            </a:r>
            <a:r>
              <a:rPr lang="en" sz="1200" b="1">
                <a:solidFill>
                  <a:schemeClr val="dk1"/>
                </a:solidFill>
                <a:latin typeface="Calibri"/>
                <a:ea typeface="Calibri"/>
                <a:cs typeface="Calibri"/>
                <a:sym typeface="Calibri"/>
              </a:rPr>
              <a:t> “STOP!”</a:t>
            </a:r>
            <a:endParaRPr sz="1200" b="1">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200" b="1">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 sz="1200" i="1">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lang="en" sz="1200" i="1">
                <a:solidFill>
                  <a:schemeClr val="dk1"/>
                </a:solidFill>
                <a:latin typeface="Calibri"/>
                <a:ea typeface="Calibri"/>
                <a:cs typeface="Calibri"/>
                <a:sym typeface="Calibri"/>
              </a:rPr>
              <a:t>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 for </a:t>
            </a:r>
            <a:r>
              <a:rPr lang="en" sz="1200" b="1" i="1">
                <a:solidFill>
                  <a:schemeClr val="dk1"/>
                </a:solidFill>
                <a:latin typeface="Calibri"/>
                <a:ea typeface="Calibri"/>
                <a:cs typeface="Calibri"/>
                <a:sym typeface="Calibri"/>
              </a:rPr>
              <a:t>both</a:t>
            </a:r>
            <a:r>
              <a:rPr lang="en" sz="1200" i="1">
                <a:solidFill>
                  <a:schemeClr val="dk1"/>
                </a:solidFill>
                <a:latin typeface="Calibri"/>
                <a:ea typeface="Calibri"/>
                <a:cs typeface="Calibri"/>
                <a:sym typeface="Calibri"/>
              </a:rPr>
              <a:t> boxes and check </a:t>
            </a:r>
            <a:r>
              <a:rPr lang="en" sz="1200" b="1" i="1">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mailto:ldoecommunications@la.gov" TargetMode="External"/><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4" Type="http://schemas.openxmlformats.org/officeDocument/2006/relationships/hyperlink" Target="mailto:ldoeevents@la.gov" TargetMode="Externa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10" Type="http://schemas.openxmlformats.org/officeDocument/2006/relationships/image" Target="../media/image29.png"/><Relationship Id="rId4" Type="http://schemas.openxmlformats.org/officeDocument/2006/relationships/hyperlink" Target="mailto:ldoeevents@la.gov" TargetMode="External"/><Relationship Id="rId9" Type="http://schemas.openxmlformats.org/officeDocument/2006/relationships/image" Target="../media/image2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4" Type="http://schemas.openxmlformats.org/officeDocument/2006/relationships/hyperlink" Target="mailto:ldoeevents@la.gov" TargetMode="Externa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35.png"/><Relationship Id="rId4"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 Purple" type="title">
  <p:cSld name="TITLE">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1" name="Google Shape;11;p2"/>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 Orange">
  <p:cSld name="TITLE_AND_BODY_4_1">
    <p:spTree>
      <p:nvGrpSpPr>
        <p:cNvPr id="1" name="Shape 59"/>
        <p:cNvGrpSpPr/>
        <p:nvPr/>
      </p:nvGrpSpPr>
      <p:grpSpPr>
        <a:xfrm>
          <a:off x="0" y="0"/>
          <a:ext cx="0" cy="0"/>
          <a:chOff x="0" y="0"/>
          <a:chExt cx="0" cy="0"/>
        </a:xfrm>
      </p:grpSpPr>
      <p:sp>
        <p:nvSpPr>
          <p:cNvPr id="60" name="Google Shape;60;p1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1" name="Google Shape;61;p11"/>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62" name="Google Shape;62;p11"/>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63" name="Google Shape;63;p11"/>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4" name="Google Shape;64;p11"/>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65" name="Google Shape;65;p11"/>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66" name="Google Shape;66;p1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 No footer - Teal">
  <p:cSld name="TITLE_AND_BODY_3">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 name="Google Shape;69;p12"/>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0" name="Google Shape;70;p12"/>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2" name="Google Shape;72;p1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 No footer - Purple">
  <p:cSld name="TITLE_AND_BODY_3_1">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3"/>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6" name="Google Shape;76;p13"/>
          <p:cNvPicPr preferRelativeResize="0"/>
          <p:nvPr/>
        </p:nvPicPr>
        <p:blipFill rotWithShape="1">
          <a:blip r:embed="rId2">
            <a:alphaModFix/>
          </a:blip>
          <a:srcRect l="-15770" t="-9627" r="15770" b="36308"/>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8" name="Google Shape;78;p1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 No footer - Orange">
  <p:cSld name="TITLE_AND_BODY_3_1_1">
    <p:spTree>
      <p:nvGrpSpPr>
        <p:cNvPr id="1" name="Shape 79"/>
        <p:cNvGrpSpPr/>
        <p:nvPr/>
      </p:nvGrpSpPr>
      <p:grpSpPr>
        <a:xfrm>
          <a:off x="0" y="0"/>
          <a:ext cx="0" cy="0"/>
          <a:chOff x="0" y="0"/>
          <a:chExt cx="0" cy="0"/>
        </a:xfrm>
      </p:grpSpPr>
      <p:sp>
        <p:nvSpPr>
          <p:cNvPr id="80" name="Google Shape;80;p1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1" name="Google Shape;81;p14"/>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82" name="Google Shape;82;p14"/>
          <p:cNvPicPr preferRelativeResize="0"/>
          <p:nvPr/>
        </p:nvPicPr>
        <p:blipFill rotWithShape="1">
          <a:blip r:embed="rId2">
            <a:alphaModFix/>
          </a:blip>
          <a:srcRect l="-16600" t="-10125" r="16600" b="36806"/>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84" name="Google Shape;84;p1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Zoom Meeting Preparation">
  <p:cSld name="TITLE_AND_BODY_2">
    <p:spTree>
      <p:nvGrpSpPr>
        <p:cNvPr id="1"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88" name="Google Shape;88;p1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spcFirstLastPara="1" wrap="square" lIns="91425" tIns="91425" rIns="91425" bIns="91425" anchor="t" anchorCtr="0">
            <a:noAutofit/>
          </a:bodyPr>
          <a:lstStyle/>
          <a:p>
            <a:pPr marL="457200" lvl="0" indent="-317500" algn="l" rtl="0">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marL="914400" lvl="1" indent="-304800" algn="l" rtl="0">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marL="457200" lvl="0" indent="-317500" algn="l" rtl="0">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marL="914400" marR="0" lvl="1" indent="-304800" algn="l" rtl="0">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marL="457200" marR="0" lvl="0" indent="-317500" algn="l" rtl="0">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submit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marL="0" lvl="0" indent="0" algn="l" rtl="0">
              <a:spcBef>
                <a:spcPts val="0"/>
              </a:spcBef>
              <a:spcAft>
                <a:spcPts val="0"/>
              </a:spcAft>
              <a:buNone/>
            </a:pPr>
            <a:endParaRPr>
              <a:solidFill>
                <a:schemeClr val="lt1"/>
              </a:solidFill>
            </a:endParaRPr>
          </a:p>
        </p:txBody>
      </p:sp>
      <p:sp>
        <p:nvSpPr>
          <p:cNvPr id="94" name="Google Shape;94;p15"/>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3B1A53"/>
              </a:buClr>
              <a:buSzPts val="2800"/>
              <a:buFont typeface="Public Sans"/>
              <a:buNone/>
            </a:pPr>
            <a:r>
              <a:rPr lang="en" sz="2800" b="1">
                <a:solidFill>
                  <a:srgbClr val="3B1A53"/>
                </a:solidFill>
                <a:latin typeface="Public Sans"/>
                <a:ea typeface="Public Sans"/>
                <a:cs typeface="Public Sans"/>
                <a:sym typeface="Public Sans"/>
              </a:rPr>
              <a:t>Zoom Meeting Preparation</a:t>
            </a:r>
            <a:endParaRPr sz="2800" b="1">
              <a:solidFill>
                <a:srgbClr val="3B1A53"/>
              </a:solidFill>
              <a:latin typeface="Public Sans"/>
              <a:ea typeface="Public Sans"/>
              <a:cs typeface="Public Sans"/>
              <a:sym typeface="Public Sans"/>
            </a:endParaRPr>
          </a:p>
          <a:p>
            <a:pPr marL="0" lvl="0" indent="0" algn="l" rtl="0">
              <a:spcBef>
                <a:spcPts val="0"/>
              </a:spcBef>
              <a:spcAft>
                <a:spcPts val="0"/>
              </a:spcAft>
              <a:buNone/>
            </a:pP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 table - Teal">
  <p:cSld name="TITLE_AND_BODY_1">
    <p:spTree>
      <p:nvGrpSpPr>
        <p:cNvPr id="1"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99" name="Google Shape;99;p1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0" name="Google Shape;100;p16"/>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1" name="Google Shape;101;p16"/>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02" name="Google Shape;102;p1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 table - Purple">
  <p:cSld name="TITLE_AND_BODY_1_1">
    <p:spTree>
      <p:nvGrpSpPr>
        <p:cNvPr id="1"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06" name="Google Shape;106;p1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7" name="Google Shape;107;p17"/>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8" name="Google Shape;108;p17"/>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09" name="Google Shape;109;p1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 table - Orange">
  <p:cSld name="TITLE_AND_BODY_1_1_1">
    <p:spTree>
      <p:nvGrpSpPr>
        <p:cNvPr id="1"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13" name="Google Shape;113;p1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4" name="Google Shape;114;p18"/>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5" name="Google Shape;115;p18"/>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16" name="Google Shape;116;p1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Picture Right - Teal" type="twoColTx">
  <p:cSld name="TITLE_AND_TWO_COLUMNS">
    <p:spTree>
      <p:nvGrpSpPr>
        <p:cNvPr id="1" name="Shape 117"/>
        <p:cNvGrpSpPr/>
        <p:nvPr/>
      </p:nvGrpSpPr>
      <p:grpSpPr>
        <a:xfrm>
          <a:off x="0" y="0"/>
          <a:ext cx="0" cy="0"/>
          <a:chOff x="0" y="0"/>
          <a:chExt cx="0" cy="0"/>
        </a:xfrm>
      </p:grpSpPr>
      <p:sp>
        <p:nvSpPr>
          <p:cNvPr id="118" name="Google Shape;118;p19"/>
          <p:cNvSpPr>
            <a:spLocks noGrp="1"/>
          </p:cNvSpPr>
          <p:nvPr>
            <p:ph type="pic" idx="2"/>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20" name="Google Shape;120;p19"/>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1" name="Google Shape;121;p1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22" name="Google Shape;122;p1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23" name="Google Shape;123;p19"/>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4" name="Google Shape;124;p19"/>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25" name="Google Shape;125;p1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Picture Right - Purple">
  <p:cSld name="TITLE_AND_TWO_COLUMNS_2">
    <p:spTree>
      <p:nvGrpSpPr>
        <p:cNvPr id="1" name="Shape 126"/>
        <p:cNvGrpSpPr/>
        <p:nvPr/>
      </p:nvGrpSpPr>
      <p:grpSpPr>
        <a:xfrm>
          <a:off x="0" y="0"/>
          <a:ext cx="0" cy="0"/>
          <a:chOff x="0" y="0"/>
          <a:chExt cx="0" cy="0"/>
        </a:xfrm>
      </p:grpSpPr>
      <p:sp>
        <p:nvSpPr>
          <p:cNvPr id="127" name="Google Shape;127;p20"/>
          <p:cNvSpPr>
            <a:spLocks noGrp="1"/>
          </p:cNvSpPr>
          <p:nvPr>
            <p:ph type="pic" idx="2"/>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29" name="Google Shape;129;p20"/>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0" name="Google Shape;130;p2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31" name="Google Shape;131;p2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32" name="Google Shape;132;p20"/>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3" name="Google Shape;133;p20"/>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34" name="Google Shape;134;p2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 Purple SPED Fellow Academy">
  <p:cSld name="TITLE_3">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7" name="Google Shape;17;p3"/>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 name="Google Shape;18;p3"/>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 name="Google Shape;19;p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Picture Right - Orange">
  <p:cSld name="TITLE_AND_TWO_COLUMNS_2_1">
    <p:spTree>
      <p:nvGrpSpPr>
        <p:cNvPr id="1" name="Shape 135"/>
        <p:cNvGrpSpPr/>
        <p:nvPr/>
      </p:nvGrpSpPr>
      <p:grpSpPr>
        <a:xfrm>
          <a:off x="0" y="0"/>
          <a:ext cx="0" cy="0"/>
          <a:chOff x="0" y="0"/>
          <a:chExt cx="0" cy="0"/>
        </a:xfrm>
      </p:grpSpPr>
      <p:sp>
        <p:nvSpPr>
          <p:cNvPr id="136" name="Google Shape;136;p21"/>
          <p:cNvSpPr>
            <a:spLocks noGrp="1"/>
          </p:cNvSpPr>
          <p:nvPr>
            <p:ph type="pic" idx="2"/>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38" name="Google Shape;138;p21"/>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9" name="Google Shape;139;p21"/>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40" name="Google Shape;140;p21"/>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41" name="Google Shape;141;p21"/>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2" name="Google Shape;142;p21"/>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43" name="Google Shape;143;p2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Picture Left - Teal">
  <p:cSld name="TITLE_AND_TWO_COLUMNS_1">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6" name="Google Shape;146;p22"/>
          <p:cNvSpPr>
            <a:spLocks noGrp="1"/>
          </p:cNvSpPr>
          <p:nvPr>
            <p:ph type="pic" idx="2"/>
          </p:nvPr>
        </p:nvSpPr>
        <p:spPr>
          <a:xfrm>
            <a:off x="284100" y="285000"/>
            <a:ext cx="3607500" cy="3607500"/>
          </a:xfrm>
          <a:prstGeom prst="ellipse">
            <a:avLst/>
          </a:prstGeom>
          <a:noFill/>
          <a:ln>
            <a:noFill/>
          </a:ln>
        </p:spPr>
      </p:sp>
      <p:sp>
        <p:nvSpPr>
          <p:cNvPr id="147" name="Google Shape;147;p22"/>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48" name="Google Shape;148;p22"/>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49" name="Google Shape;149;p22"/>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0" name="Google Shape;150;p22"/>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51" name="Google Shape;151;p22"/>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52" name="Google Shape;152;p2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Picture Left - Purple">
  <p:cSld name="TITLE_AND_TWO_COLUMNS_1_1">
    <p:spTree>
      <p:nvGrpSpPr>
        <p:cNvPr id="1" name="Shape 153"/>
        <p:cNvGrpSpPr/>
        <p:nvPr/>
      </p:nvGrpSpPr>
      <p:grpSpPr>
        <a:xfrm>
          <a:off x="0" y="0"/>
          <a:ext cx="0" cy="0"/>
          <a:chOff x="0" y="0"/>
          <a:chExt cx="0" cy="0"/>
        </a:xfrm>
      </p:grpSpPr>
      <p:sp>
        <p:nvSpPr>
          <p:cNvPr id="154" name="Google Shape;154;p23"/>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5" name="Google Shape;155;p23"/>
          <p:cNvSpPr>
            <a:spLocks noGrp="1"/>
          </p:cNvSpPr>
          <p:nvPr>
            <p:ph type="pic" idx="2"/>
          </p:nvPr>
        </p:nvSpPr>
        <p:spPr>
          <a:xfrm>
            <a:off x="284100" y="285000"/>
            <a:ext cx="3607500" cy="3607500"/>
          </a:xfrm>
          <a:prstGeom prst="ellipse">
            <a:avLst/>
          </a:prstGeom>
          <a:noFill/>
          <a:ln>
            <a:noFill/>
          </a:ln>
        </p:spPr>
      </p:sp>
      <p:sp>
        <p:nvSpPr>
          <p:cNvPr id="156" name="Google Shape;156;p23"/>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57" name="Google Shape;157;p23"/>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58" name="Google Shape;158;p23"/>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9" name="Google Shape;159;p23"/>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60" name="Google Shape;160;p23"/>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61" name="Google Shape;161;p2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Picture Left - Orange">
  <p:cSld name="TITLE_AND_TWO_COLUMNS_1_1_1">
    <p:spTree>
      <p:nvGrpSpPr>
        <p:cNvPr id="1" name="Shape 162"/>
        <p:cNvGrpSpPr/>
        <p:nvPr/>
      </p:nvGrpSpPr>
      <p:grpSpPr>
        <a:xfrm>
          <a:off x="0" y="0"/>
          <a:ext cx="0" cy="0"/>
          <a:chOff x="0" y="0"/>
          <a:chExt cx="0" cy="0"/>
        </a:xfrm>
      </p:grpSpPr>
      <p:sp>
        <p:nvSpPr>
          <p:cNvPr id="163" name="Google Shape;163;p24"/>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4" name="Google Shape;164;p24"/>
          <p:cNvSpPr>
            <a:spLocks noGrp="1"/>
          </p:cNvSpPr>
          <p:nvPr>
            <p:ph type="pic" idx="2"/>
          </p:nvPr>
        </p:nvSpPr>
        <p:spPr>
          <a:xfrm>
            <a:off x="284100" y="285000"/>
            <a:ext cx="3607500" cy="3607500"/>
          </a:xfrm>
          <a:prstGeom prst="ellipse">
            <a:avLst/>
          </a:prstGeom>
          <a:noFill/>
          <a:ln>
            <a:noFill/>
          </a:ln>
        </p:spPr>
      </p:sp>
      <p:sp>
        <p:nvSpPr>
          <p:cNvPr id="165" name="Google Shape;165;p24"/>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66" name="Google Shape;166;p24"/>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67" name="Google Shape;167;p24"/>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8" name="Google Shape;168;p24"/>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69" name="Google Shape;169;p24"/>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70" name="Google Shape;170;p2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ull Image - Teal">
  <p:cSld name="ONE_COLUMN_TEXT_1">
    <p:spTree>
      <p:nvGrpSpPr>
        <p:cNvPr id="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a:stretch/>
        </p:blipFill>
        <p:spPr>
          <a:xfrm>
            <a:off x="0" y="3943350"/>
            <a:ext cx="9144000" cy="1200155"/>
          </a:xfrm>
          <a:prstGeom prst="rect">
            <a:avLst/>
          </a:prstGeom>
          <a:noFill/>
          <a:ln>
            <a:noFill/>
          </a:ln>
        </p:spPr>
      </p:pic>
      <p:sp>
        <p:nvSpPr>
          <p:cNvPr id="173" name="Google Shape;173;p25"/>
          <p:cNvSpPr>
            <a:spLocks noGrp="1"/>
          </p:cNvSpPr>
          <p:nvPr>
            <p:ph type="pic" idx="2"/>
          </p:nvPr>
        </p:nvSpPr>
        <p:spPr>
          <a:xfrm>
            <a:off x="0" y="0"/>
            <a:ext cx="9144000" cy="4129500"/>
          </a:xfrm>
          <a:prstGeom prst="rect">
            <a:avLst/>
          </a:prstGeom>
          <a:noFill/>
          <a:ln>
            <a:noFill/>
          </a:ln>
        </p:spPr>
      </p:sp>
      <p:sp>
        <p:nvSpPr>
          <p:cNvPr id="174" name="Google Shape;174;p25"/>
          <p:cNvSpPr txBox="1">
            <a:spLocks noGrp="1"/>
          </p:cNvSpPr>
          <p:nvPr>
            <p:ph type="title"/>
          </p:nvPr>
        </p:nvSpPr>
        <p:spPr>
          <a:xfrm>
            <a:off x="267900" y="4338475"/>
            <a:ext cx="7442700" cy="620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5" name="Google Shape;175;p2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rofessional Learning Cycle">
  <p:cSld name="CUSTOM_1">
    <p:spTree>
      <p:nvGrpSpPr>
        <p:cNvPr id="1"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chemeClr val="accent1"/>
                </a:solidFill>
                <a:latin typeface="Public Sans"/>
                <a:ea typeface="Public Sans"/>
                <a:cs typeface="Public Sans"/>
                <a:sym typeface="Public Sans"/>
              </a:rPr>
              <a:t>Professional Learning Cycle</a:t>
            </a:r>
            <a:endParaRPr sz="2800" b="1">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l="-15770" t="-9627" r="15770" b="36308"/>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l="229" r="229"/>
          <a:stretch/>
        </p:blipFill>
        <p:spPr>
          <a:xfrm>
            <a:off x="8017723" y="4267073"/>
            <a:ext cx="842800" cy="842800"/>
          </a:xfrm>
          <a:prstGeom prst="rect">
            <a:avLst/>
          </a:prstGeom>
          <a:noFill/>
          <a:ln>
            <a:noFill/>
          </a:ln>
        </p:spPr>
      </p:pic>
      <p:sp>
        <p:nvSpPr>
          <p:cNvPr id="181" name="Google Shape;181;p2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efine Purpose">
  <p:cSld name="CUSTOM_1_1">
    <p:spTree>
      <p:nvGrpSpPr>
        <p:cNvPr id="1"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l="-16600" t="-10125" r="16600" b="36806"/>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185" name="Google Shape;185;p2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6" name="Google Shape;186;p27"/>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187" name="Google Shape;187;p27"/>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l="219" r="209"/>
          <a:stretch/>
        </p:blipFill>
        <p:spPr>
          <a:xfrm>
            <a:off x="7926250" y="140225"/>
            <a:ext cx="1025750" cy="1025750"/>
          </a:xfrm>
          <a:prstGeom prst="rect">
            <a:avLst/>
          </a:prstGeom>
          <a:noFill/>
          <a:ln>
            <a:noFill/>
          </a:ln>
        </p:spPr>
      </p:pic>
      <p:sp>
        <p:nvSpPr>
          <p:cNvPr id="189" name="Google Shape;189;p2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Receive New Learning">
  <p:cSld name="CUSTOM_1_1_2">
    <p:spTree>
      <p:nvGrpSpPr>
        <p:cNvPr id="1"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193" name="Google Shape;193;p2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4" name="Google Shape;194;p28"/>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195" name="Google Shape;195;p28"/>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a:stretch/>
        </p:blipFill>
        <p:spPr>
          <a:xfrm>
            <a:off x="7926250" y="140225"/>
            <a:ext cx="1025750" cy="1025750"/>
          </a:xfrm>
          <a:prstGeom prst="rect">
            <a:avLst/>
          </a:prstGeom>
          <a:noFill/>
          <a:ln>
            <a:noFill/>
          </a:ln>
        </p:spPr>
      </p:pic>
      <p:sp>
        <p:nvSpPr>
          <p:cNvPr id="197" name="Google Shape;197;p2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Internalize &amp; Practice">
  <p:cSld name="CUSTOM_1_1_2_1">
    <p:spTree>
      <p:nvGrpSpPr>
        <p:cNvPr id="1"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l="-18080" t="-45340" r="18080" b="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01" name="Google Shape;201;p2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2" name="Google Shape;202;p29"/>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03" name="Google Shape;203;p29"/>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t="219" b="209"/>
          <a:stretch/>
        </p:blipFill>
        <p:spPr>
          <a:xfrm>
            <a:off x="7926250" y="140225"/>
            <a:ext cx="1025750" cy="1025750"/>
          </a:xfrm>
          <a:prstGeom prst="rect">
            <a:avLst/>
          </a:prstGeom>
          <a:noFill/>
          <a:ln>
            <a:noFill/>
          </a:ln>
        </p:spPr>
      </p:pic>
      <p:sp>
        <p:nvSpPr>
          <p:cNvPr id="205" name="Google Shape;205;p2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Implement Learning">
  <p:cSld name="CUSTOM_1_1_1">
    <p:spTree>
      <p:nvGrpSpPr>
        <p:cNvPr id="1"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l="-15770" t="-9627" r="15770" b="36308"/>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09" name="Google Shape;209;p3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0" name="Google Shape;210;p30"/>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11" name="Google Shape;211;p30"/>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Slide - Purple">
  <p:cSld name="TITLE_2">
    <p:bg>
      <p:bgPr>
        <a:solidFill>
          <a:srgbClr val="3B1A53">
            <a:alpha val="10000"/>
          </a:srgbClr>
        </a:solidFill>
        <a:effectLst/>
      </p:bgPr>
    </p:bg>
    <p:spTree>
      <p:nvGrpSpPr>
        <p:cNvPr id="1"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a:stretch/>
        </p:blipFill>
        <p:spPr>
          <a:xfrm>
            <a:off x="0" y="0"/>
            <a:ext cx="9144003" cy="5143501"/>
          </a:xfrm>
          <a:prstGeom prst="rect">
            <a:avLst/>
          </a:prstGeom>
          <a:noFill/>
          <a:ln>
            <a:noFill/>
          </a:ln>
        </p:spPr>
      </p:pic>
      <p:sp>
        <p:nvSpPr>
          <p:cNvPr id="22" name="Google Shape;22;p4"/>
          <p:cNvSpPr txBox="1">
            <a:spLocks noGrp="1"/>
          </p:cNvSpPr>
          <p:nvPr>
            <p:ph type="subTitle" idx="1"/>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4"/>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4" name="Google Shape;24;p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5" name="Google Shape;25;p4"/>
          <p:cNvSpPr txBox="1">
            <a:spLocks noGrp="1"/>
          </p:cNvSpPr>
          <p:nvPr>
            <p:ph type="subTitle" idx="2"/>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Assess Impact">
  <p:cSld name="CUSTOM_1_1_1_1">
    <p:spTree>
      <p:nvGrpSpPr>
        <p:cNvPr id="1"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17" name="Google Shape;217;p3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8" name="Google Shape;218;p31"/>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19" name="Google Shape;219;p31"/>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a:stretch/>
        </p:blipFill>
        <p:spPr>
          <a:xfrm>
            <a:off x="7926250" y="140225"/>
            <a:ext cx="1025750" cy="1025750"/>
          </a:xfrm>
          <a:prstGeom prst="rect">
            <a:avLst/>
          </a:prstGeom>
          <a:noFill/>
          <a:ln>
            <a:noFill/>
          </a:ln>
        </p:spPr>
      </p:pic>
      <p:sp>
        <p:nvSpPr>
          <p:cNvPr id="221" name="Google Shape;221;p3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acher Leader Summit 2025 Cover Slide">
  <p:cSld name="CUSTOM_2">
    <p:bg>
      <p:bgPr>
        <a:blipFill>
          <a:blip r:embed="rId2">
            <a:alphaModFix/>
          </a:blip>
          <a:stretch>
            <a:fillRect/>
          </a:stretch>
        </a:blipFill>
        <a:effectLst/>
      </p:bgPr>
    </p:bg>
    <p:spTree>
      <p:nvGrpSpPr>
        <p:cNvPr id="1" name="Shape 222"/>
        <p:cNvGrpSpPr/>
        <p:nvPr/>
      </p:nvGrpSpPr>
      <p:grpSpPr>
        <a:xfrm>
          <a:off x="0" y="0"/>
          <a:ext cx="0" cy="0"/>
          <a:chOff x="0" y="0"/>
          <a:chExt cx="0" cy="0"/>
        </a:xfrm>
      </p:grpSpPr>
      <p:sp>
        <p:nvSpPr>
          <p:cNvPr id="223" name="Google Shape;223;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
        <p:nvSpPr>
          <p:cNvPr id="224" name="Google Shape;224;p32"/>
          <p:cNvSpPr txBox="1">
            <a:spLocks noGrp="1"/>
          </p:cNvSpPr>
          <p:nvPr>
            <p:ph type="ctrTitle"/>
          </p:nvPr>
        </p:nvSpPr>
        <p:spPr>
          <a:xfrm>
            <a:off x="459450" y="2466600"/>
            <a:ext cx="81834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ouisiana's Education Priorities">
  <p:cSld name="CUSTOM_3">
    <p:spTree>
      <p:nvGrpSpPr>
        <p:cNvPr id="1"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rgbClr val="3B1A53"/>
                </a:solidFill>
                <a:latin typeface="Public Sans"/>
                <a:ea typeface="Public Sans"/>
                <a:cs typeface="Public Sans"/>
                <a:sym typeface="Public Sans"/>
              </a:rPr>
              <a:t>Louisiana’s Education Priorities</a:t>
            </a:r>
            <a:endParaRPr sz="2800" b="1">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t="16512" b="15145"/>
          <a:stretch/>
        </p:blipFill>
        <p:spPr>
          <a:xfrm>
            <a:off x="311700" y="933936"/>
            <a:ext cx="8520600" cy="3275627"/>
          </a:xfrm>
          <a:prstGeom prst="rect">
            <a:avLst/>
          </a:prstGeom>
          <a:noFill/>
          <a:ln>
            <a:noFill/>
          </a:ln>
        </p:spPr>
      </p:pic>
      <p:sp>
        <p:nvSpPr>
          <p:cNvPr id="230" name="Google Shape;230;p3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ustom Layout 2 1">
  <p:cSld name="CUSTOM_3_1">
    <p:spTree>
      <p:nvGrpSpPr>
        <p:cNvPr id="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34" name="Google Shape;234;p3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5" name="Google Shape;235;p34"/>
          <p:cNvSpPr txBox="1">
            <a:spLocks noGrp="1"/>
          </p:cNvSpPr>
          <p:nvPr>
            <p:ph type="subTitle" idx="1"/>
          </p:nvPr>
        </p:nvSpPr>
        <p:spPr>
          <a:xfrm>
            <a:off x="311700" y="1469200"/>
            <a:ext cx="49530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6" name="Google Shape;236;p34"/>
          <p:cNvSpPr txBox="1">
            <a:spLocks noGrp="1"/>
          </p:cNvSpPr>
          <p:nvPr>
            <p:ph type="subTitle" idx="2"/>
          </p:nvPr>
        </p:nvSpPr>
        <p:spPr>
          <a:xfrm>
            <a:off x="311700" y="2543225"/>
            <a:ext cx="4953000" cy="1153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7" name="Google Shape;237;p34"/>
          <p:cNvSpPr>
            <a:spLocks noGrp="1"/>
          </p:cNvSpPr>
          <p:nvPr>
            <p:ph type="pic" idx="3"/>
          </p:nvPr>
        </p:nvSpPr>
        <p:spPr>
          <a:xfrm>
            <a:off x="5286900" y="768000"/>
            <a:ext cx="3607500" cy="3607500"/>
          </a:xfrm>
          <a:prstGeom prst="ellipse">
            <a:avLst/>
          </a:prstGeom>
          <a:noFill/>
          <a:ln>
            <a:noFill/>
          </a:ln>
        </p:spPr>
      </p:sp>
      <p:sp>
        <p:nvSpPr>
          <p:cNvPr id="238" name="Google Shape;238;p3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ustom Layout 2 1 1">
  <p:cSld name="CUSTOM_3_1_1">
    <p:spTree>
      <p:nvGrpSpPr>
        <p:cNvPr id="1"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42" name="Google Shape;242;p35"/>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a:endParaRPr/>
          </a:p>
        </p:txBody>
      </p:sp>
      <p:sp>
        <p:nvSpPr>
          <p:cNvPr id="243" name="Google Shape;243;p35"/>
          <p:cNvSpPr txBox="1">
            <a:spLocks noGrp="1"/>
          </p:cNvSpPr>
          <p:nvPr>
            <p:ph type="subTitle" idx="1"/>
          </p:nvPr>
        </p:nvSpPr>
        <p:spPr>
          <a:xfrm>
            <a:off x="4136575" y="1469200"/>
            <a:ext cx="46956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 name="Google Shape;244;p35"/>
          <p:cNvSpPr txBox="1">
            <a:spLocks noGrp="1"/>
          </p:cNvSpPr>
          <p:nvPr>
            <p:ph type="subTitle" idx="2"/>
          </p:nvPr>
        </p:nvSpPr>
        <p:spPr>
          <a:xfrm>
            <a:off x="4136575" y="2543225"/>
            <a:ext cx="46956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5" name="Google Shape;245;p35"/>
          <p:cNvSpPr>
            <a:spLocks noGrp="1"/>
          </p:cNvSpPr>
          <p:nvPr>
            <p:ph type="pic" idx="3"/>
          </p:nvPr>
        </p:nvSpPr>
        <p:spPr>
          <a:xfrm>
            <a:off x="284100" y="768000"/>
            <a:ext cx="3607500" cy="3607500"/>
          </a:xfrm>
          <a:prstGeom prst="ellipse">
            <a:avLst/>
          </a:prstGeom>
          <a:noFill/>
          <a:ln>
            <a:noFill/>
          </a:ln>
        </p:spPr>
      </p:sp>
      <p:sp>
        <p:nvSpPr>
          <p:cNvPr id="246" name="Google Shape;246;p3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LS 2025 Promotional Slide">
  <p:cSld name="CUSTOM_4">
    <p:spTree>
      <p:nvGrpSpPr>
        <p:cNvPr id="1" name="Shape 247"/>
        <p:cNvGrpSpPr/>
        <p:nvPr/>
      </p:nvGrpSpPr>
      <p:grpSpPr>
        <a:xfrm>
          <a:off x="0" y="0"/>
          <a:ext cx="0" cy="0"/>
          <a:chOff x="0" y="0"/>
          <a:chExt cx="0" cy="0"/>
        </a:xfrm>
      </p:grpSpPr>
      <p:sp>
        <p:nvSpPr>
          <p:cNvPr id="248" name="Google Shape;248;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51" name="Google Shape;251;p36"/>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 sz="1600" b="1">
                <a:solidFill>
                  <a:srgbClr val="C44B27"/>
                </a:solidFill>
                <a:latin typeface="Public Sans"/>
                <a:ea typeface="Public Sans"/>
                <a:cs typeface="Public Sans"/>
                <a:sym typeface="Public Sans"/>
              </a:rPr>
              <a:t>June 10-12 | New Orleans Ernest N. Morial Convention Center</a:t>
            </a:r>
            <a:endParaRPr sz="1600" b="1">
              <a:solidFill>
                <a:srgbClr val="C44B27"/>
              </a:solidFill>
              <a:latin typeface="Public Sans"/>
              <a:ea typeface="Public Sans"/>
              <a:cs typeface="Public Sans"/>
              <a:sym typeface="Public Sans"/>
            </a:endParaRPr>
          </a:p>
          <a:p>
            <a:pPr marL="0" lvl="0" indent="0" algn="l" rtl="0">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marL="0" lvl="0" indent="0" algn="l" rtl="0">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marL="0" lvl="0" indent="0" algn="l" rtl="0">
              <a:spcBef>
                <a:spcPts val="1500"/>
              </a:spcBef>
              <a:spcAft>
                <a:spcPts val="0"/>
              </a:spcAft>
              <a:buNone/>
            </a:pP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LS 2025 Promotional Slide - Objectives">
  <p:cSld name="CUSTOM_4_1">
    <p:spTree>
      <p:nvGrpSpPr>
        <p:cNvPr id="1" name="Shape 255"/>
        <p:cNvGrpSpPr/>
        <p:nvPr/>
      </p:nvGrpSpPr>
      <p:grpSpPr>
        <a:xfrm>
          <a:off x="0" y="0"/>
          <a:ext cx="0" cy="0"/>
          <a:chOff x="0" y="0"/>
          <a:chExt cx="0" cy="0"/>
        </a:xfrm>
      </p:grpSpPr>
      <p:sp>
        <p:nvSpPr>
          <p:cNvPr id="256" name="Google Shape;256;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59" name="Google Shape;259;p37"/>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b="1" i="1">
                <a:solidFill>
                  <a:srgbClr val="FFFFFF"/>
                </a:solidFill>
                <a:latin typeface="Public Sans"/>
                <a:ea typeface="Public Sans"/>
                <a:cs typeface="Public Sans"/>
                <a:sym typeface="Public Sans"/>
              </a:rPr>
              <a:t>Objectives of Teacher Leader Summit: </a:t>
            </a:r>
            <a:endParaRPr sz="1600" b="1" i="1">
              <a:solidFill>
                <a:srgbClr val="FFFFFF"/>
              </a:solidFill>
              <a:latin typeface="Public Sans"/>
              <a:ea typeface="Public Sans"/>
              <a:cs typeface="Public Sans"/>
              <a:sym typeface="Public Sans"/>
            </a:endParaRPr>
          </a:p>
          <a:p>
            <a:pPr marL="457200" lvl="0" indent="0" algn="l" rtl="0">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lang="en" sz="1350" b="1">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marL="457200" lvl="0" indent="0" algn="l" rtl="0">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lang="en" sz="1350" b="1">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marL="457200" lvl="0" indent="0" algn="l" rtl="0">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lang="en" sz="1350" b="1">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marL="457200" lvl="0" indent="0" algn="l" rtl="0">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lang="en" sz="1350" b="1">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marL="0" lvl="0" indent="0" algn="l" rtl="0">
              <a:spcBef>
                <a:spcPts val="1000"/>
              </a:spcBef>
              <a:spcAft>
                <a:spcPts val="0"/>
              </a:spcAft>
              <a:buNone/>
            </a:pP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i="1">
                <a:solidFill>
                  <a:srgbClr val="C44B27"/>
                </a:solidFill>
                <a:latin typeface="Public Sans"/>
                <a:ea typeface="Public Sans"/>
                <a:cs typeface="Public Sans"/>
                <a:sym typeface="Public Sans"/>
              </a:rPr>
              <a:t>Objectives of Teacher Leader Summit: </a:t>
            </a:r>
            <a:endParaRPr sz="1600" b="1" i="1">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LS 2025 Promotional Slide - Registration QR Code">
  <p:cSld name="CUSTOM_4_1_1">
    <p:spTree>
      <p:nvGrpSpPr>
        <p:cNvPr id="1" name="Shape 268"/>
        <p:cNvGrpSpPr/>
        <p:nvPr/>
      </p:nvGrpSpPr>
      <p:grpSpPr>
        <a:xfrm>
          <a:off x="0" y="0"/>
          <a:ext cx="0" cy="0"/>
          <a:chOff x="0" y="0"/>
          <a:chExt cx="0" cy="0"/>
        </a:xfrm>
      </p:grpSpPr>
      <p:sp>
        <p:nvSpPr>
          <p:cNvPr id="269" name="Google Shape;269;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72" name="Google Shape;272;p38"/>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r>
              <a:rPr lang="en" sz="1800" b="1" i="1">
                <a:solidFill>
                  <a:srgbClr val="C44B27"/>
                </a:solidFill>
                <a:latin typeface="Public Sans"/>
                <a:ea typeface="Public Sans"/>
                <a:cs typeface="Public Sans"/>
                <a:sym typeface="Public Sans"/>
              </a:rPr>
              <a:t>Registration is now open!</a:t>
            </a:r>
            <a:endParaRPr sz="1800" b="1">
              <a:solidFill>
                <a:srgbClr val="595959"/>
              </a:solidFill>
              <a:latin typeface="Public Sans"/>
              <a:ea typeface="Public Sans"/>
              <a:cs typeface="Public Sans"/>
              <a:sym typeface="Public Sans"/>
            </a:endParaRPr>
          </a:p>
          <a:p>
            <a:pPr marL="0" lvl="0" indent="0" algn="l" rtl="0">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lang="en" sz="1350" b="1">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marL="457200" lvl="0" indent="-327025" algn="l" rtl="0">
              <a:lnSpc>
                <a:spcPct val="150000"/>
              </a:lnSpc>
              <a:spcBef>
                <a:spcPts val="1200"/>
              </a:spcBef>
              <a:spcAft>
                <a:spcPts val="0"/>
              </a:spcAft>
              <a:buClr>
                <a:srgbClr val="C44B27"/>
              </a:buClr>
              <a:buSzPts val="1550"/>
              <a:buFont typeface="Public Sans"/>
              <a:buChar char="●"/>
            </a:pPr>
            <a:r>
              <a:rPr lang="en" sz="1550" b="1">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marL="457200" lvl="0" indent="-327025" algn="l" rtl="0">
              <a:lnSpc>
                <a:spcPct val="150000"/>
              </a:lnSpc>
              <a:spcBef>
                <a:spcPts val="1000"/>
              </a:spcBef>
              <a:spcAft>
                <a:spcPts val="0"/>
              </a:spcAft>
              <a:buClr>
                <a:srgbClr val="C44B27"/>
              </a:buClr>
              <a:buSzPts val="1550"/>
              <a:buFont typeface="Public Sans"/>
              <a:buChar char="●"/>
            </a:pPr>
            <a:r>
              <a:rPr lang="en" sz="1550" b="1">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marL="0" lvl="0" indent="0" algn="l" rtl="0">
              <a:spcBef>
                <a:spcPts val="1000"/>
              </a:spcBef>
              <a:spcAft>
                <a:spcPts val="0"/>
              </a:spcAft>
              <a:buNone/>
            </a:pP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Early Childhood Conference Cover">
  <p:cSld name="CUSTOM_5">
    <p:bg>
      <p:bgPr>
        <a:blipFill>
          <a:blip r:embed="rId2">
            <a:alphaModFix/>
          </a:blip>
          <a:stretch>
            <a:fillRect/>
          </a:stretch>
        </a:blipFill>
        <a:effectLst/>
      </p:bgPr>
    </p:bg>
    <p:spTree>
      <p:nvGrpSpPr>
        <p:cNvPr id="1" name="Shape 277"/>
        <p:cNvGrpSpPr/>
        <p:nvPr/>
      </p:nvGrpSpPr>
      <p:grpSpPr>
        <a:xfrm>
          <a:off x="0" y="0"/>
          <a:ext cx="0" cy="0"/>
          <a:chOff x="0" y="0"/>
          <a:chExt cx="0" cy="0"/>
        </a:xfrm>
      </p:grpSpPr>
      <p:sp>
        <p:nvSpPr>
          <p:cNvPr id="278" name="Google Shape;278;p39"/>
          <p:cNvSpPr txBox="1">
            <a:spLocks noGrp="1"/>
          </p:cNvSpPr>
          <p:nvPr>
            <p:ph type="title"/>
          </p:nvPr>
        </p:nvSpPr>
        <p:spPr>
          <a:xfrm>
            <a:off x="220250" y="3440425"/>
            <a:ext cx="6820500" cy="1314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9" name="Google Shape;279;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Early Childhood Conference Content">
  <p:cSld name="CUSTOM_6">
    <p:bg>
      <p:bgPr>
        <a:blipFill>
          <a:blip r:embed="rId2">
            <a:alphaModFix/>
          </a:blip>
          <a:stretch>
            <a:fillRect/>
          </a:stretch>
        </a:blipFill>
        <a:effectLst/>
      </p:bgPr>
    </p:bg>
    <p:spTree>
      <p:nvGrpSpPr>
        <p:cNvPr id="1" name="Shape 280"/>
        <p:cNvGrpSpPr/>
        <p:nvPr/>
      </p:nvGrpSpPr>
      <p:grpSpPr>
        <a:xfrm>
          <a:off x="0" y="0"/>
          <a:ext cx="0" cy="0"/>
          <a:chOff x="0" y="0"/>
          <a:chExt cx="0" cy="0"/>
        </a:xfrm>
      </p:grpSpPr>
      <p:sp>
        <p:nvSpPr>
          <p:cNvPr id="281" name="Google Shape;281;p40"/>
          <p:cNvSpPr txBox="1">
            <a:spLocks noGrp="1"/>
          </p:cNvSpPr>
          <p:nvPr>
            <p:ph type="title"/>
          </p:nvPr>
        </p:nvSpPr>
        <p:spPr>
          <a:xfrm>
            <a:off x="311700" y="0"/>
            <a:ext cx="8520600" cy="1017600"/>
          </a:xfrm>
          <a:prstGeom prst="rect">
            <a:avLst/>
          </a:prstGeom>
        </p:spPr>
        <p:txBody>
          <a:bodyPr spcFirstLastPara="1" wrap="square" lIns="91425" tIns="91425" rIns="91425" bIns="91425" anchor="ctr"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2" name="Google Shape;282;p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sp>
        <p:nvSpPr>
          <p:cNvPr id="283" name="Google Shape;283;p40"/>
          <p:cNvSpPr txBox="1">
            <a:spLocks noGrp="1"/>
          </p:cNvSpPr>
          <p:nvPr>
            <p:ph type="body" idx="1"/>
          </p:nvPr>
        </p:nvSpPr>
        <p:spPr>
          <a:xfrm>
            <a:off x="311700" y="1175525"/>
            <a:ext cx="8520600" cy="33474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Orange">
  <p:cSld name="TITLE_1">
    <p:bg>
      <p:bgPr>
        <a:solidFill>
          <a:srgbClr val="C44B27">
            <a:alpha val="10000"/>
          </a:srgbClr>
        </a:solidFill>
        <a:effectLst/>
      </p:bgPr>
    </p:bg>
    <p:spTree>
      <p:nvGrpSpPr>
        <p:cNvPr id="1"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28" name="Google Shape;28;p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9" name="Google Shape;29;p5"/>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0" name="Google Shape;30;p5"/>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Early Childhood Conference Section">
  <p:cSld name="CUSTOM_6_2">
    <p:bg>
      <p:bgPr>
        <a:blipFill>
          <a:blip r:embed="rId2">
            <a:alphaModFix/>
          </a:blip>
          <a:stretch>
            <a:fillRect/>
          </a:stretch>
        </a:blipFill>
        <a:effectLst/>
      </p:bgPr>
    </p:bg>
    <p:spTree>
      <p:nvGrpSpPr>
        <p:cNvPr id="1" name="Shape 284"/>
        <p:cNvGrpSpPr/>
        <p:nvPr/>
      </p:nvGrpSpPr>
      <p:grpSpPr>
        <a:xfrm>
          <a:off x="0" y="0"/>
          <a:ext cx="0" cy="0"/>
          <a:chOff x="0" y="0"/>
          <a:chExt cx="0" cy="0"/>
        </a:xfrm>
      </p:grpSpPr>
      <p:sp>
        <p:nvSpPr>
          <p:cNvPr id="285" name="Google Shape;285;p41"/>
          <p:cNvSpPr txBox="1">
            <a:spLocks noGrp="1"/>
          </p:cNvSpPr>
          <p:nvPr>
            <p:ph type="title"/>
          </p:nvPr>
        </p:nvSpPr>
        <p:spPr>
          <a:xfrm>
            <a:off x="2954425" y="994950"/>
            <a:ext cx="5954100" cy="3529800"/>
          </a:xfrm>
          <a:prstGeom prst="rect">
            <a:avLst/>
          </a:prstGeom>
        </p:spPr>
        <p:txBody>
          <a:bodyPr spcFirstLastPara="1" wrap="square" lIns="91425" tIns="91425" rIns="91425" bIns="91425" anchor="ctr"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6" name="Google Shape;286;p4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Early Childhood Conference Directions">
  <p:cSld name="CUSTOM_6_1">
    <p:spTree>
      <p:nvGrpSpPr>
        <p:cNvPr id="1"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l="-18080" t="-45340" r="18080" b="45340"/>
          <a:stretch/>
        </p:blipFill>
        <p:spPr>
          <a:xfrm>
            <a:off x="0" y="4176050"/>
            <a:ext cx="9144003" cy="967450"/>
          </a:xfrm>
          <a:prstGeom prst="rect">
            <a:avLst/>
          </a:prstGeom>
          <a:noFill/>
          <a:ln>
            <a:noFill/>
          </a:ln>
        </p:spPr>
      </p:pic>
      <p:sp>
        <p:nvSpPr>
          <p:cNvPr id="289" name="Google Shape;289;p42"/>
          <p:cNvSpPr txBox="1">
            <a:spLocks noGrp="1"/>
          </p:cNvSpPr>
          <p:nvPr>
            <p:ph type="sldNum" idx="12"/>
          </p:nvPr>
        </p:nvSpPr>
        <p:spPr>
          <a:xfrm>
            <a:off x="8553233" y="4749892"/>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200"/>
              </a:spcAft>
              <a:buNone/>
            </a:pPr>
            <a:r>
              <a:rPr lang="en" sz="1200" b="1">
                <a:solidFill>
                  <a:schemeClr val="dk1"/>
                </a:solidFill>
                <a:latin typeface="Public Sans"/>
                <a:ea typeface="Public Sans"/>
                <a:cs typeface="Public Sans"/>
                <a:sym typeface="Public Sans"/>
              </a:rPr>
              <a:t>Early Childhood Conference</a:t>
            </a:r>
            <a:br>
              <a:rPr lang="en" sz="1200" b="1">
                <a:solidFill>
                  <a:schemeClr val="dk1"/>
                </a:solidFill>
                <a:latin typeface="Public Sans"/>
                <a:ea typeface="Public Sans"/>
                <a:cs typeface="Public Sans"/>
                <a:sym typeface="Public Sans"/>
              </a:rPr>
            </a:br>
            <a:r>
              <a:rPr lang="en" sz="1200" b="1" i="1">
                <a:solidFill>
                  <a:schemeClr val="dk1"/>
                </a:solidFill>
                <a:latin typeface="Public Sans"/>
                <a:ea typeface="Public Sans"/>
                <a:cs typeface="Public Sans"/>
                <a:sym typeface="Public Sans"/>
              </a:rPr>
              <a:t>Early Foundations, Endless Opportunities</a:t>
            </a:r>
            <a:endParaRPr sz="1200" b="1" i="1">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rgbClr val="3B1A53"/>
                </a:solidFill>
                <a:latin typeface="Public Sans"/>
                <a:ea typeface="Public Sans"/>
                <a:cs typeface="Public Sans"/>
                <a:sym typeface="Public Sans"/>
              </a:rPr>
              <a:t>DIRECTIONS – Please read this slide.</a:t>
            </a:r>
            <a:endParaRPr sz="2800" b="1">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marL="457200" lvl="0" indent="0" algn="l" rtl="0">
              <a:spcBef>
                <a:spcPts val="1000"/>
              </a:spcBef>
              <a:spcAft>
                <a:spcPts val="0"/>
              </a:spcAft>
              <a:buNone/>
            </a:pPr>
            <a:endParaRPr sz="1600">
              <a:solidFill>
                <a:schemeClr val="dk2"/>
              </a:solidFill>
              <a:latin typeface="Public Sans"/>
              <a:ea typeface="Public Sans"/>
              <a:cs typeface="Public Sans"/>
              <a:sym typeface="Public Sans"/>
            </a:endParaRPr>
          </a:p>
          <a:p>
            <a:pPr marL="457200" lvl="0" indent="0" algn="l" rtl="0">
              <a:spcBef>
                <a:spcPts val="1000"/>
              </a:spcBef>
              <a:spcAft>
                <a:spcPts val="0"/>
              </a:spcAft>
              <a:buNone/>
            </a:pP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marL="457200" lvl="0" indent="-330200" algn="l" rtl="0">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w="38100" cap="flat" cmpd="sng">
              <a:solidFill>
                <a:schemeClr val="accent3"/>
              </a:solidFill>
              <a:prstDash val="solid"/>
              <a:round/>
              <a:headEnd type="triangle" w="med" len="med"/>
              <a:tailEnd type="none" w="med" len="med"/>
            </a:ln>
          </p:spPr>
        </p:cxnSp>
        <p:sp>
          <p:nvSpPr>
            <p:cNvPr id="297" name="Google Shape;297;p42"/>
            <p:cNvSpPr txBox="1"/>
            <p:nvPr/>
          </p:nvSpPr>
          <p:spPr>
            <a:xfrm>
              <a:off x="3648950" y="2799250"/>
              <a:ext cx="900600" cy="31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chemeClr val="dk1"/>
                  </a:solidFill>
                  <a:latin typeface="Public Sans"/>
                  <a:ea typeface="Public Sans"/>
                  <a:cs typeface="Public Sans"/>
                  <a:sym typeface="Public Sans"/>
                </a:rPr>
                <a:t>Click</a:t>
              </a:r>
              <a:endParaRPr sz="1200" b="1">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rot="10800000" flipH="1">
              <a:off x="6053800" y="2613375"/>
              <a:ext cx="564900" cy="11700"/>
            </a:xfrm>
            <a:prstGeom prst="straightConnector1">
              <a:avLst/>
            </a:prstGeom>
            <a:noFill/>
            <a:ln w="38100" cap="flat" cmpd="sng">
              <a:solidFill>
                <a:schemeClr val="accent3"/>
              </a:solidFill>
              <a:prstDash val="solid"/>
              <a:round/>
              <a:headEnd type="triangle" w="med" len="med"/>
              <a:tailEnd type="none" w="med" len="med"/>
            </a:ln>
          </p:spPr>
        </p:cxnSp>
        <p:sp>
          <p:nvSpPr>
            <p:cNvPr id="301" name="Google Shape;301;p42"/>
            <p:cNvSpPr txBox="1"/>
            <p:nvPr/>
          </p:nvSpPr>
          <p:spPr>
            <a:xfrm>
              <a:off x="6644900" y="2324613"/>
              <a:ext cx="1329300" cy="58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Public Sans"/>
                  <a:ea typeface="Public Sans"/>
                  <a:cs typeface="Public Sans"/>
                  <a:sym typeface="Public Sans"/>
                </a:rPr>
                <a:t>Change permissions </a:t>
              </a:r>
              <a:endParaRPr sz="1200" b="1">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 Purple 1">
  <p:cSld name="TITLE_1_2">
    <p:bg>
      <p:bgPr>
        <a:solidFill>
          <a:schemeClr val="lt1"/>
        </a:solidFill>
        <a:effectLst/>
      </p:bgPr>
    </p:bg>
    <p:spTree>
      <p:nvGrpSpPr>
        <p:cNvPr id="1"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304" name="Google Shape;304;p4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05" name="Google Shape;305;p43"/>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06" name="Google Shape;306;p43"/>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7" name="Google Shape;307;p4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 Teal 1">
  <p:cSld name="TITLE_AND_BODY_1_2">
    <p:spTree>
      <p:nvGrpSpPr>
        <p:cNvPr id="1" name="Shape 308"/>
        <p:cNvGrpSpPr/>
        <p:nvPr/>
      </p:nvGrpSpPr>
      <p:grpSpPr>
        <a:xfrm>
          <a:off x="0" y="0"/>
          <a:ext cx="0" cy="0"/>
          <a:chOff x="0" y="0"/>
          <a:chExt cx="0" cy="0"/>
        </a:xfrm>
      </p:grpSpPr>
      <p:sp>
        <p:nvSpPr>
          <p:cNvPr id="309" name="Google Shape;309;p4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0" name="Google Shape;310;p44"/>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pic>
        <p:nvPicPr>
          <p:cNvPr id="311" name="Google Shape;311;p44"/>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312" name="Google Shape;312;p44"/>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3" name="Google Shape;313;p44"/>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pic>
        <p:nvPicPr>
          <p:cNvPr id="314" name="Google Shape;314;p44"/>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315" name="Google Shape;315;p4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_4">
  <p:cSld name="TITLE_4">
    <p:spTree>
      <p:nvGrpSpPr>
        <p:cNvPr id="1" name="Shape 316"/>
        <p:cNvGrpSpPr/>
        <p:nvPr/>
      </p:nvGrpSpPr>
      <p:grpSpPr>
        <a:xfrm>
          <a:off x="0" y="0"/>
          <a:ext cx="0" cy="0"/>
          <a:chOff x="0" y="0"/>
          <a:chExt cx="0" cy="0"/>
        </a:xfrm>
      </p:grpSpPr>
      <p:sp>
        <p:nvSpPr>
          <p:cNvPr id="317" name="Google Shape;317;p4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18" name="Google Shape;318;p4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19" name="Google Shape;319;p4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Slide - Teal">
  <p:cSld name="TITLE_1_1">
    <p:bg>
      <p:bgPr>
        <a:solidFill>
          <a:srgbClr val="017F92">
            <a:alpha val="10000"/>
          </a:srgbClr>
        </a:solidFill>
        <a:effectLst/>
      </p:bgPr>
    </p:bg>
    <p:spTree>
      <p:nvGrpSpPr>
        <p:cNvPr id="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33" name="Google Shape;33;p6"/>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4" name="Google Shape;34;p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5" name="Google Shape;35;p6"/>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SD Cover">
  <p:cSld name="TITLE_1_1_1">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7"/>
          <p:cNvSpPr txBox="1">
            <a:spLocks noGrp="1"/>
          </p:cNvSpPr>
          <p:nvPr>
            <p:ph type="ctrTitle"/>
          </p:nvPr>
        </p:nvSpPr>
        <p:spPr>
          <a:xfrm>
            <a:off x="421725" y="23535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8" name="Google Shape;38;p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9" name="Google Shape;39;p7"/>
          <p:cNvSpPr txBox="1">
            <a:spLocks noGrp="1"/>
          </p:cNvSpPr>
          <p:nvPr>
            <p:ph type="subTitle" idx="1"/>
          </p:nvPr>
        </p:nvSpPr>
        <p:spPr>
          <a:xfrm>
            <a:off x="493775" y="31461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spiring Educators Shaping Louisiana's Future Cover">
  <p:cSld name="CUSTOM">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100" y="2094825"/>
            <a:ext cx="9144000" cy="2191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2" name="Google Shape;4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 Teal" type="tx">
  <p:cSld name="TITLE_AND_BODY">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5" name="Google Shape;45;p9"/>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46" name="Google Shape;46;p9"/>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47" name="Google Shape;47;p9"/>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 name="Google Shape;48;p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49" name="Google Shape;49;p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50" name="Google Shape;50;p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 Purple">
  <p:cSld name="TITLE_AND_BODY_4">
    <p:spTree>
      <p:nvGrpSpPr>
        <p:cNvPr id="1" name="Shape 51"/>
        <p:cNvGrpSpPr/>
        <p:nvPr/>
      </p:nvGrpSpPr>
      <p:grpSpPr>
        <a:xfrm>
          <a:off x="0" y="0"/>
          <a:ext cx="0" cy="0"/>
          <a:chOff x="0" y="0"/>
          <a:chExt cx="0" cy="0"/>
        </a:xfrm>
      </p:grpSpPr>
      <p:sp>
        <p:nvSpPr>
          <p:cNvPr id="52" name="Google Shape;52;p1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 name="Google Shape;53;p10"/>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54" name="Google Shape;54;p1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55" name="Google Shape;55;p10"/>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 name="Google Shape;56;p1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57" name="Google Shape;57;p1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58" name="Google Shape;58;p1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3B1A53"/>
              </a:buClr>
              <a:buSzPts val="3200"/>
              <a:buFont typeface="Public Sans"/>
              <a:buNone/>
              <a:defRPr sz="3200" b="1">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683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marL="914400" lvl="1"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marL="1371600" lvl="2"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marL="1828800" lvl="3"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marL="2286000" lvl="4"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marL="2743200" lvl="5"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marL="3200400" lvl="6"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marL="3657600" lvl="7"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marL="4114800" lvl="8"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sz="120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6"/>
          <p:cNvSpPr txBox="1">
            <a:spLocks noGrp="1"/>
          </p:cNvSpPr>
          <p:nvPr>
            <p:ph type="ctrTitle"/>
          </p:nvPr>
        </p:nvSpPr>
        <p:spPr>
          <a:xfrm>
            <a:off x="421725" y="740675"/>
            <a:ext cx="8221200" cy="55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K-3 Numeracy Screener: GRADE K</a:t>
            </a:r>
            <a:endParaRPr>
              <a:solidFill>
                <a:schemeClr val="dk1"/>
              </a:solidFill>
            </a:endParaRPr>
          </a:p>
        </p:txBody>
      </p:sp>
      <p:sp>
        <p:nvSpPr>
          <p:cNvPr id="325" name="Google Shape;325;p46"/>
          <p:cNvSpPr txBox="1">
            <a:spLocks noGrp="1"/>
          </p:cNvSpPr>
          <p:nvPr>
            <p:ph type="subTitle" idx="1"/>
          </p:nvPr>
        </p:nvSpPr>
        <p:spPr>
          <a:xfrm>
            <a:off x="497925" y="1295075"/>
            <a:ext cx="8520600" cy="618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800">
                <a:solidFill>
                  <a:schemeClr val="dk1"/>
                </a:solidFill>
                <a:latin typeface="Public Sans"/>
                <a:ea typeface="Public Sans"/>
                <a:cs typeface="Public Sans"/>
                <a:sym typeface="Public Sans"/>
              </a:rPr>
              <a:t>BOY Remote Administration - TA Led Session</a:t>
            </a:r>
            <a:endParaRPr sz="1800">
              <a:solidFill>
                <a:schemeClr val="dk1"/>
              </a:solidFill>
              <a:latin typeface="Public Sans"/>
              <a:ea typeface="Public Sans"/>
              <a:cs typeface="Public Sans"/>
              <a:sym typeface="Public Sans"/>
            </a:endParaRPr>
          </a:p>
        </p:txBody>
      </p:sp>
      <p:sp>
        <p:nvSpPr>
          <p:cNvPr id="326" name="Google Shape;326;p46"/>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Fall 2026</a:t>
            </a:r>
            <a:endParaRPr/>
          </a:p>
        </p:txBody>
      </p:sp>
      <p:sp>
        <p:nvSpPr>
          <p:cNvPr id="327" name="Google Shape;327;p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pic>
        <p:nvPicPr>
          <p:cNvPr id="373" name="Google Shape;373;p55"/>
          <p:cNvPicPr preferRelativeResize="0"/>
          <p:nvPr/>
        </p:nvPicPr>
        <p:blipFill>
          <a:blip r:embed="rId3">
            <a:alphaModFix/>
          </a:blip>
          <a:stretch>
            <a:fillRect/>
          </a:stretch>
        </p:blipFill>
        <p:spPr>
          <a:xfrm>
            <a:off x="525400" y="630738"/>
            <a:ext cx="8005649" cy="38820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8" name="Google Shape;378;p56"/>
          <p:cNvPicPr preferRelativeResize="0"/>
          <p:nvPr/>
        </p:nvPicPr>
        <p:blipFill rotWithShape="1">
          <a:blip r:embed="rId3">
            <a:alphaModFix/>
          </a:blip>
          <a:srcRect l="46057" t="34744" r="46380" b="36346"/>
          <a:stretch/>
        </p:blipFill>
        <p:spPr>
          <a:xfrm>
            <a:off x="3726550" y="1855625"/>
            <a:ext cx="1645025" cy="13934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57"/>
          <p:cNvPicPr preferRelativeResize="0"/>
          <p:nvPr/>
        </p:nvPicPr>
        <p:blipFill>
          <a:blip r:embed="rId3">
            <a:alphaModFix/>
          </a:blip>
          <a:stretch>
            <a:fillRect/>
          </a:stretch>
        </p:blipFill>
        <p:spPr>
          <a:xfrm>
            <a:off x="1800225" y="1843088"/>
            <a:ext cx="5543550" cy="14573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pic>
        <p:nvPicPr>
          <p:cNvPr id="388" name="Google Shape;388;p58"/>
          <p:cNvPicPr preferRelativeResize="0"/>
          <p:nvPr/>
        </p:nvPicPr>
        <p:blipFill>
          <a:blip r:embed="rId3">
            <a:alphaModFix/>
          </a:blip>
          <a:stretch>
            <a:fillRect/>
          </a:stretch>
        </p:blipFill>
        <p:spPr>
          <a:xfrm>
            <a:off x="525400" y="630738"/>
            <a:ext cx="8005649" cy="38820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59"/>
          <p:cNvPicPr preferRelativeResize="0"/>
          <p:nvPr/>
        </p:nvPicPr>
        <p:blipFill rotWithShape="1">
          <a:blip r:embed="rId3">
            <a:alphaModFix/>
          </a:blip>
          <a:srcRect l="38759" t="2813" r="39176" b="2803"/>
          <a:stretch/>
        </p:blipFill>
        <p:spPr>
          <a:xfrm>
            <a:off x="2653125" y="778600"/>
            <a:ext cx="3795898" cy="35832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pic>
        <p:nvPicPr>
          <p:cNvPr id="398" name="Google Shape;398;p60"/>
          <p:cNvPicPr preferRelativeResize="0"/>
          <p:nvPr/>
        </p:nvPicPr>
        <p:blipFill>
          <a:blip r:embed="rId3">
            <a:alphaModFix/>
          </a:blip>
          <a:stretch>
            <a:fillRect/>
          </a:stretch>
        </p:blipFill>
        <p:spPr>
          <a:xfrm>
            <a:off x="1800225" y="1843088"/>
            <a:ext cx="5543550" cy="14573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61"/>
          <p:cNvPicPr preferRelativeResize="0"/>
          <p:nvPr/>
        </p:nvPicPr>
        <p:blipFill rotWithShape="1">
          <a:blip r:embed="rId3">
            <a:alphaModFix/>
          </a:blip>
          <a:srcRect l="44463" t="2719" r="44591" b="3181"/>
          <a:stretch/>
        </p:blipFill>
        <p:spPr>
          <a:xfrm>
            <a:off x="3429000" y="502225"/>
            <a:ext cx="2298849" cy="41744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p62"/>
          <p:cNvPicPr preferRelativeResize="0"/>
          <p:nvPr/>
        </p:nvPicPr>
        <p:blipFill rotWithShape="1">
          <a:blip r:embed="rId3">
            <a:alphaModFix/>
          </a:blip>
          <a:srcRect l="44463" t="2719" r="44591" b="3181"/>
          <a:stretch/>
        </p:blipFill>
        <p:spPr>
          <a:xfrm>
            <a:off x="3429000" y="502225"/>
            <a:ext cx="2298849" cy="41744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63"/>
          <p:cNvPicPr preferRelativeResize="0"/>
          <p:nvPr/>
        </p:nvPicPr>
        <p:blipFill rotWithShape="1">
          <a:blip r:embed="rId3">
            <a:alphaModFix/>
          </a:blip>
          <a:srcRect l="33422" t="27034" r="33355" b="28333"/>
          <a:stretch/>
        </p:blipFill>
        <p:spPr>
          <a:xfrm>
            <a:off x="1937551" y="1773925"/>
            <a:ext cx="5274651" cy="1570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pic>
        <p:nvPicPr>
          <p:cNvPr id="418" name="Google Shape;418;p64"/>
          <p:cNvPicPr preferRelativeResize="0"/>
          <p:nvPr/>
        </p:nvPicPr>
        <p:blipFill rotWithShape="1">
          <a:blip r:embed="rId3">
            <a:alphaModFix/>
          </a:blip>
          <a:srcRect l="33422" t="27034" r="33355" b="28333"/>
          <a:stretch/>
        </p:blipFill>
        <p:spPr>
          <a:xfrm>
            <a:off x="1937551" y="1773925"/>
            <a:ext cx="5274651" cy="1570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7"/>
          <p:cNvSpPr txBox="1">
            <a:spLocks noGrp="1"/>
          </p:cNvSpPr>
          <p:nvPr>
            <p:ph type="body" idx="1"/>
          </p:nvPr>
        </p:nvSpPr>
        <p:spPr>
          <a:xfrm>
            <a:off x="311700" y="281825"/>
            <a:ext cx="8520600" cy="43110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session.</a:t>
            </a:r>
            <a:endParaRPr sz="1210">
              <a:solidFill>
                <a:schemeClr val="dk2"/>
              </a:solidFill>
            </a:endParaRPr>
          </a:p>
          <a:p>
            <a:pPr marL="0" lvl="0" indent="0" algn="l" rtl="0">
              <a:lnSpc>
                <a:spcPct val="115000"/>
              </a:lnSpc>
              <a:spcBef>
                <a:spcPts val="0"/>
              </a:spcBef>
              <a:spcAft>
                <a:spcPts val="0"/>
              </a:spcAft>
              <a:buSzPts val="1018"/>
              <a:buNone/>
            </a:pPr>
            <a:endParaRPr sz="800">
              <a:solidFill>
                <a:schemeClr val="dk2"/>
              </a:solidFill>
            </a:endParaRPr>
          </a:p>
          <a:p>
            <a:pPr marL="0" lvl="0" indent="0" algn="l" rtl="0">
              <a:lnSpc>
                <a:spcPct val="115000"/>
              </a:lnSpc>
              <a:spcBef>
                <a:spcPts val="0"/>
              </a:spcBef>
              <a:spcAft>
                <a:spcPts val="0"/>
              </a:spcAft>
              <a:buSzPts val="1018"/>
              <a:buNone/>
            </a:pPr>
            <a:r>
              <a:rPr lang="en" sz="1210" b="1">
                <a:solidFill>
                  <a:schemeClr val="dk2"/>
                </a:solidFill>
              </a:rPr>
              <a:t>Parents/Guardians</a:t>
            </a:r>
            <a:endParaRPr sz="1210" b="1">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marL="0" lvl="0" indent="0" algn="l" rtl="0">
              <a:lnSpc>
                <a:spcPct val="115000"/>
              </a:lnSpc>
              <a:spcBef>
                <a:spcPts val="0"/>
              </a:spcBef>
              <a:spcAft>
                <a:spcPts val="0"/>
              </a:spcAft>
              <a:buSzPts val="1018"/>
              <a:buNone/>
            </a:pPr>
            <a:r>
              <a:rPr lang="en" sz="1210" b="1">
                <a:solidFill>
                  <a:schemeClr val="dk2"/>
                </a:solidFill>
              </a:rPr>
              <a:t>Student</a:t>
            </a:r>
            <a:endParaRPr sz="1210" b="1">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marL="0" lvl="0" indent="0" algn="l" rtl="0">
              <a:lnSpc>
                <a:spcPct val="80000"/>
              </a:lnSpc>
              <a:spcBef>
                <a:spcPts val="0"/>
              </a:spcBef>
              <a:spcAft>
                <a:spcPts val="0"/>
              </a:spcAft>
              <a:buSzPts val="1018"/>
              <a:buNone/>
            </a:pPr>
            <a:endParaRPr sz="1110">
              <a:solidFill>
                <a:schemeClr val="dk2"/>
              </a:solidFill>
            </a:endParaRPr>
          </a:p>
        </p:txBody>
      </p:sp>
      <p:sp>
        <p:nvSpPr>
          <p:cNvPr id="333" name="Google Shape;333;p4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65"/>
          <p:cNvPicPr preferRelativeResize="0"/>
          <p:nvPr/>
        </p:nvPicPr>
        <p:blipFill rotWithShape="1">
          <a:blip r:embed="rId3">
            <a:alphaModFix/>
          </a:blip>
          <a:srcRect l="36111" t="4526" r="36715" b="4960"/>
          <a:stretch/>
        </p:blipFill>
        <p:spPr>
          <a:xfrm>
            <a:off x="2291650" y="903275"/>
            <a:ext cx="4569250" cy="33744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66"/>
          <p:cNvPicPr preferRelativeResize="0"/>
          <p:nvPr/>
        </p:nvPicPr>
        <p:blipFill rotWithShape="1">
          <a:blip r:embed="rId3">
            <a:alphaModFix/>
          </a:blip>
          <a:srcRect l="36111" t="4526" r="36715" b="4960"/>
          <a:stretch/>
        </p:blipFill>
        <p:spPr>
          <a:xfrm>
            <a:off x="2291650" y="903275"/>
            <a:ext cx="4569250" cy="33744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433" name="Google Shape;433;p67"/>
          <p:cNvPicPr preferRelativeResize="0"/>
          <p:nvPr/>
        </p:nvPicPr>
        <p:blipFill rotWithShape="1">
          <a:blip r:embed="rId3">
            <a:alphaModFix/>
          </a:blip>
          <a:srcRect l="26412" t="9891" r="26398" b="11108"/>
          <a:stretch/>
        </p:blipFill>
        <p:spPr>
          <a:xfrm>
            <a:off x="1838325" y="1487087"/>
            <a:ext cx="5467327" cy="21693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p68"/>
          <p:cNvPicPr preferRelativeResize="0"/>
          <p:nvPr/>
        </p:nvPicPr>
        <p:blipFill rotWithShape="1">
          <a:blip r:embed="rId3">
            <a:alphaModFix/>
          </a:blip>
          <a:srcRect l="26408" t="10056" r="26360" b="11691"/>
          <a:stretch/>
        </p:blipFill>
        <p:spPr>
          <a:xfrm>
            <a:off x="1829025" y="1493813"/>
            <a:ext cx="5479874" cy="2138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443" name="Google Shape;443;p69"/>
          <p:cNvPicPr preferRelativeResize="0"/>
          <p:nvPr/>
        </p:nvPicPr>
        <p:blipFill rotWithShape="1">
          <a:blip r:embed="rId3">
            <a:alphaModFix/>
          </a:blip>
          <a:srcRect l="26509" t="10796" r="26154" b="12031"/>
          <a:stretch/>
        </p:blipFill>
        <p:spPr>
          <a:xfrm>
            <a:off x="1831100" y="1502300"/>
            <a:ext cx="5490724" cy="21049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48" name="Google Shape;448;p70"/>
          <p:cNvPicPr preferRelativeResize="0"/>
          <p:nvPr/>
        </p:nvPicPr>
        <p:blipFill rotWithShape="1">
          <a:blip r:embed="rId3">
            <a:alphaModFix/>
          </a:blip>
          <a:srcRect l="43117" t="12990" r="42960" b="12990"/>
          <a:stretch/>
        </p:blipFill>
        <p:spPr>
          <a:xfrm>
            <a:off x="2966237" y="954913"/>
            <a:ext cx="3211527" cy="32336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pic>
        <p:nvPicPr>
          <p:cNvPr id="453" name="Google Shape;453;p71"/>
          <p:cNvPicPr preferRelativeResize="0"/>
          <p:nvPr/>
        </p:nvPicPr>
        <p:blipFill rotWithShape="1">
          <a:blip r:embed="rId3">
            <a:alphaModFix/>
          </a:blip>
          <a:srcRect l="24980" t="13810" r="24980" b="12655"/>
          <a:stretch/>
        </p:blipFill>
        <p:spPr>
          <a:xfrm>
            <a:off x="441950" y="1226900"/>
            <a:ext cx="8264252" cy="26910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p72"/>
          <p:cNvPicPr preferRelativeResize="0"/>
          <p:nvPr/>
        </p:nvPicPr>
        <p:blipFill rotWithShape="1">
          <a:blip r:embed="rId3">
            <a:alphaModFix/>
          </a:blip>
          <a:srcRect l="25050" t="13144" r="24940" b="12557"/>
          <a:stretch/>
        </p:blipFill>
        <p:spPr>
          <a:xfrm>
            <a:off x="452175" y="1223725"/>
            <a:ext cx="8239650" cy="26960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p73"/>
          <p:cNvPicPr preferRelativeResize="0"/>
          <p:nvPr/>
        </p:nvPicPr>
        <p:blipFill rotWithShape="1">
          <a:blip r:embed="rId3">
            <a:alphaModFix/>
          </a:blip>
          <a:srcRect l="37033" t="3112" r="37282" b="4003"/>
          <a:stretch/>
        </p:blipFill>
        <p:spPr>
          <a:xfrm>
            <a:off x="2058950" y="1290125"/>
            <a:ext cx="5032273" cy="25462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pic>
        <p:nvPicPr>
          <p:cNvPr id="468" name="Google Shape;468;p74"/>
          <p:cNvPicPr preferRelativeResize="0"/>
          <p:nvPr/>
        </p:nvPicPr>
        <p:blipFill rotWithShape="1">
          <a:blip r:embed="rId3">
            <a:alphaModFix/>
          </a:blip>
          <a:srcRect l="46554" t="26680" r="41360" b="26880"/>
          <a:stretch/>
        </p:blipFill>
        <p:spPr>
          <a:xfrm>
            <a:off x="2527025" y="1879350"/>
            <a:ext cx="4100173" cy="1388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p48"/>
          <p:cNvPicPr preferRelativeResize="0"/>
          <p:nvPr/>
        </p:nvPicPr>
        <p:blipFill>
          <a:blip r:embed="rId3">
            <a:alphaModFix/>
          </a:blip>
          <a:stretch>
            <a:fillRect/>
          </a:stretch>
        </p:blipFill>
        <p:spPr>
          <a:xfrm>
            <a:off x="3209925" y="1223963"/>
            <a:ext cx="2724150" cy="26955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pic>
        <p:nvPicPr>
          <p:cNvPr id="473" name="Google Shape;473;p75"/>
          <p:cNvPicPr preferRelativeResize="0"/>
          <p:nvPr/>
        </p:nvPicPr>
        <p:blipFill rotWithShape="1">
          <a:blip r:embed="rId3">
            <a:alphaModFix/>
          </a:blip>
          <a:srcRect l="45949" t="25421" r="41406" b="27088"/>
          <a:stretch/>
        </p:blipFill>
        <p:spPr>
          <a:xfrm>
            <a:off x="2521912" y="1842232"/>
            <a:ext cx="4100173" cy="138484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Google Shape;478;p76"/>
          <p:cNvPicPr preferRelativeResize="0"/>
          <p:nvPr/>
        </p:nvPicPr>
        <p:blipFill rotWithShape="1">
          <a:blip r:embed="rId3">
            <a:alphaModFix/>
          </a:blip>
          <a:srcRect l="46368" t="24866" r="41483" b="26682"/>
          <a:stretch/>
        </p:blipFill>
        <p:spPr>
          <a:xfrm>
            <a:off x="2556640" y="1848513"/>
            <a:ext cx="4030726" cy="14464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483" name="Google Shape;483;p77"/>
          <p:cNvPicPr preferRelativeResize="0"/>
          <p:nvPr/>
        </p:nvPicPr>
        <p:blipFill rotWithShape="1">
          <a:blip r:embed="rId3">
            <a:alphaModFix/>
          </a:blip>
          <a:srcRect l="45987" t="25433" r="41416" b="27337"/>
          <a:stretch/>
        </p:blipFill>
        <p:spPr>
          <a:xfrm>
            <a:off x="2540126" y="1873174"/>
            <a:ext cx="4063749" cy="13724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49"/>
          <p:cNvPicPr preferRelativeResize="0"/>
          <p:nvPr/>
        </p:nvPicPr>
        <p:blipFill>
          <a:blip r:embed="rId3">
            <a:alphaModFix/>
          </a:blip>
          <a:stretch>
            <a:fillRect/>
          </a:stretch>
        </p:blipFill>
        <p:spPr>
          <a:xfrm>
            <a:off x="3224213" y="1214438"/>
            <a:ext cx="2695575" cy="27146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p50"/>
          <p:cNvPicPr preferRelativeResize="0"/>
          <p:nvPr/>
        </p:nvPicPr>
        <p:blipFill>
          <a:blip r:embed="rId3">
            <a:alphaModFix/>
          </a:blip>
          <a:stretch>
            <a:fillRect/>
          </a:stretch>
        </p:blipFill>
        <p:spPr>
          <a:xfrm>
            <a:off x="3219450" y="1223963"/>
            <a:ext cx="2705100" cy="2695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353" name="Google Shape;353;p51"/>
          <p:cNvPicPr preferRelativeResize="0"/>
          <p:nvPr/>
        </p:nvPicPr>
        <p:blipFill>
          <a:blip r:embed="rId3">
            <a:alphaModFix/>
          </a:blip>
          <a:stretch>
            <a:fillRect/>
          </a:stretch>
        </p:blipFill>
        <p:spPr>
          <a:xfrm>
            <a:off x="3228975" y="1223963"/>
            <a:ext cx="2686050" cy="2695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52"/>
          <p:cNvPicPr preferRelativeResize="0"/>
          <p:nvPr/>
        </p:nvPicPr>
        <p:blipFill>
          <a:blip r:embed="rId3">
            <a:alphaModFix/>
          </a:blip>
          <a:stretch>
            <a:fillRect/>
          </a:stretch>
        </p:blipFill>
        <p:spPr>
          <a:xfrm>
            <a:off x="3228975" y="1223950"/>
            <a:ext cx="2686050" cy="2695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53"/>
          <p:cNvPicPr preferRelativeResize="0"/>
          <p:nvPr/>
        </p:nvPicPr>
        <p:blipFill>
          <a:blip r:embed="rId3">
            <a:alphaModFix/>
          </a:blip>
          <a:stretch>
            <a:fillRect/>
          </a:stretch>
        </p:blipFill>
        <p:spPr>
          <a:xfrm>
            <a:off x="3214688" y="1214438"/>
            <a:ext cx="2714625" cy="2714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Google Shape;368;p54"/>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theme/theme1.xml><?xml version="1.0" encoding="utf-8"?>
<a:theme xmlns:a="http://schemas.openxmlformats.org/drawingml/2006/main"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1042</Words>
  <Application>Microsoft Office PowerPoint</Application>
  <PresentationFormat>On-screen Show (16:9)</PresentationFormat>
  <Paragraphs>124</Paragraphs>
  <Slides>32</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Public Sans ExtraBold</vt:lpstr>
      <vt:lpstr>Arial</vt:lpstr>
      <vt:lpstr>Public Sans Medium</vt:lpstr>
      <vt:lpstr>Public Sans</vt:lpstr>
      <vt:lpstr>Source Sans 3 Medium</vt:lpstr>
      <vt:lpstr>Calibri</vt:lpstr>
      <vt:lpstr>LDOE</vt:lpstr>
      <vt:lpstr>K-3 Numeracy Screener: GRADE 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K-3 Numeracy Screener: GRADE K</dc:title>
  <dc:creator>Jennifer Baird</dc:creator>
  <cp:lastModifiedBy>Jennifer Baird</cp:lastModifiedBy>
  <cp:revision>1</cp:revision>
  <dcterms:modified xsi:type="dcterms:W3CDTF">2026-07-23T16:17:59Z</dcterms:modified>
</cp:coreProperties>
</file>