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2"/>
  </p:notesMasterIdLst>
  <p:sldIdLst>
    <p:sldId id="324" r:id="rId2"/>
    <p:sldId id="256" r:id="rId3"/>
    <p:sldId id="612" r:id="rId4"/>
    <p:sldId id="366" r:id="rId5"/>
    <p:sldId id="607" r:id="rId6"/>
    <p:sldId id="603" r:id="rId7"/>
    <p:sldId id="514" r:id="rId8"/>
    <p:sldId id="608" r:id="rId9"/>
    <p:sldId id="596" r:id="rId10"/>
    <p:sldId id="609" r:id="rId11"/>
    <p:sldId id="483" r:id="rId12"/>
    <p:sldId id="610" r:id="rId13"/>
    <p:sldId id="619" r:id="rId14"/>
    <p:sldId id="620" r:id="rId15"/>
    <p:sldId id="618" r:id="rId16"/>
    <p:sldId id="611" r:id="rId17"/>
    <p:sldId id="614" r:id="rId18"/>
    <p:sldId id="613" r:id="rId19"/>
    <p:sldId id="615" r:id="rId20"/>
    <p:sldId id="616"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 id="3" name="Gina McKnight" initials="GM" lastIdx="6" clrIdx="3">
    <p:extLst>
      <p:ext uri="{19B8F6BF-5375-455C-9EA6-DF929625EA0E}">
        <p15:presenceInfo xmlns:p15="http://schemas.microsoft.com/office/powerpoint/2012/main" userId="S-1-5-21-1004336348-920026266-1801674531-964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7" autoAdjust="0"/>
    <p:restoredTop sz="94660"/>
  </p:normalViewPr>
  <p:slideViewPr>
    <p:cSldViewPr snapToGrid="0">
      <p:cViewPr varScale="1">
        <p:scale>
          <a:sx n="91" d="100"/>
          <a:sy n="91" d="100"/>
        </p:scale>
        <p:origin x="420"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e7d437e7f_0_0: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65" name="Google Shape;265;gbe7d437e7f_0_0:notes"/>
          <p:cNvSpPr>
            <a:spLocks noGrp="1" noRot="1" noChangeAspect="1"/>
          </p:cNvSpPr>
          <p:nvPr>
            <p:ph type="sldImg" idx="2"/>
          </p:nvPr>
        </p:nvSpPr>
        <p:spPr>
          <a:xfrm>
            <a:off x="400960" y="687672"/>
            <a:ext cx="6056100" cy="3427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16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70924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128042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818743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14" r:id="rId10"/>
    <p:sldLayoutId id="2147483717" r:id="rId11"/>
    <p:sldLayoutId id="2147483718" r:id="rId12"/>
    <p:sldLayoutId id="2147483720" r:id="rId13"/>
    <p:sldLayoutId id="2147483721" r:id="rId14"/>
    <p:sldLayoutId id="2147483722" r:id="rId15"/>
    <p:sldLayoutId id="2147483723" r:id="rId16"/>
    <p:sldLayoutId id="2147483724" r:id="rId17"/>
    <p:sldLayoutId id="2147483725" r:id="rId18"/>
    <p:sldLayoutId id="2147483726" r:id="rId19"/>
    <p:sldLayoutId id="214748373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mailto:ldoecommunications@l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dibels.uoregon.edu/materials/dibels"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dibels.uoregon.edu/sites/dibels1.uoregon.edu/files/2023-02/UO_Dibels_8_Scoring_Guide_2023.pdf"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hyperlink" Target="https://dibels.uoregon.edu/sites/dibels1.uoregon.edu/files/2023-02/UO_Dibels_8_Scoring_Guide_2023.pdf"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4"/>
          <p:cNvSpPr txBox="1">
            <a:spLocks noGrp="1"/>
          </p:cNvSpPr>
          <p:nvPr>
            <p:ph type="body" idx="1"/>
          </p:nvPr>
        </p:nvSpPr>
        <p:spPr>
          <a:xfrm>
            <a:off x="430075" y="1185325"/>
            <a:ext cx="8283900" cy="1688100"/>
          </a:xfrm>
          <a:prstGeom prst="rect">
            <a:avLst/>
          </a:prstGeom>
          <a:noFill/>
          <a:ln>
            <a:noFill/>
          </a:ln>
        </p:spPr>
        <p:txBody>
          <a:bodyPr spcFirstLastPara="1" wrap="square" lIns="91425" tIns="45700" rIns="91425" bIns="45700" anchor="t" anchorCtr="0">
            <a:noAutofit/>
          </a:bodyPr>
          <a:lstStyle/>
          <a:p>
            <a:pPr marL="230187" lvl="0" indent="-211137" algn="l" rtl="0">
              <a:spcBef>
                <a:spcPts val="0"/>
              </a:spcBef>
              <a:spcAft>
                <a:spcPts val="0"/>
              </a:spcAft>
              <a:buClr>
                <a:schemeClr val="dk1"/>
              </a:buClr>
              <a:buSzPts val="1500"/>
              <a:buFont typeface="Calibri"/>
              <a:buChar char="●"/>
            </a:pPr>
            <a:r>
              <a:rPr lang="en-US" sz="1500"/>
              <a:t>Please make sure your phone or computer is muted to minimize background noise. </a:t>
            </a:r>
            <a:endParaRPr sz="1500"/>
          </a:p>
          <a:p>
            <a:pPr marL="461962" lvl="1" indent="-149225" algn="l" rtl="0">
              <a:spcBef>
                <a:spcPts val="0"/>
              </a:spcBef>
              <a:spcAft>
                <a:spcPts val="0"/>
              </a:spcAft>
              <a:buClr>
                <a:schemeClr val="dk1"/>
              </a:buClr>
              <a:buSzPts val="1500"/>
              <a:buChar char="○"/>
            </a:pPr>
            <a:r>
              <a:rPr lang="en-US" sz="1500"/>
              <a:t>To do this, hover over the bottom left-hand side of your screen and click “Mute.” </a:t>
            </a:r>
            <a:endParaRPr sz="1500"/>
          </a:p>
          <a:p>
            <a:pPr marL="230187" lvl="0" indent="-211137" algn="l" rtl="0">
              <a:spcBef>
                <a:spcPts val="360"/>
              </a:spcBef>
              <a:spcAft>
                <a:spcPts val="0"/>
              </a:spcAft>
              <a:buClr>
                <a:schemeClr val="dk1"/>
              </a:buClr>
              <a:buSzPts val="1500"/>
              <a:buFont typeface="Calibri"/>
              <a:buChar char="●"/>
            </a:pPr>
            <a:r>
              <a:rPr lang="en-US" sz="1500"/>
              <a:t>Please make sure you have turned off your camera to save bandwidth and prevent any connectivity issues.</a:t>
            </a:r>
            <a:endParaRPr sz="1500"/>
          </a:p>
          <a:p>
            <a:pPr marL="461962" lvl="1" indent="-149225" algn="l" rtl="0">
              <a:spcBef>
                <a:spcPts val="360"/>
              </a:spcBef>
              <a:spcAft>
                <a:spcPts val="0"/>
              </a:spcAft>
              <a:buClr>
                <a:schemeClr val="dk1"/>
              </a:buClr>
              <a:buSzPts val="1500"/>
              <a:buChar char="○"/>
            </a:pPr>
            <a:r>
              <a:rPr lang="en-US" sz="1500"/>
              <a:t>To do this, hover over the bottom left-hand side of your screen and click “Stop Video.”</a:t>
            </a:r>
            <a:endParaRPr sz="1500"/>
          </a:p>
          <a:p>
            <a:pPr marL="230187" lvl="0" indent="-230187" algn="l" rtl="0">
              <a:spcBef>
                <a:spcPts val="360"/>
              </a:spcBef>
              <a:spcAft>
                <a:spcPts val="0"/>
              </a:spcAft>
              <a:buClr>
                <a:schemeClr val="dk1"/>
              </a:buClr>
              <a:buSzPts val="1800"/>
              <a:buFont typeface="Calibri"/>
              <a:buChar char="●"/>
            </a:pPr>
            <a:r>
              <a:rPr lang="en-US" sz="1500"/>
              <a:t>Please submit questions during the presentation in the “Chat” function located on the bottom of your screen.</a:t>
            </a:r>
            <a:r>
              <a:rPr lang="en-US" sz="1700"/>
              <a:t> </a:t>
            </a:r>
            <a:endParaRPr sz="1700"/>
          </a:p>
        </p:txBody>
      </p:sp>
      <p:pic>
        <p:nvPicPr>
          <p:cNvPr id="268" name="Google Shape;268;p84"/>
          <p:cNvPicPr preferRelativeResize="0"/>
          <p:nvPr/>
        </p:nvPicPr>
        <p:blipFill rotWithShape="1">
          <a:blip r:embed="rId3">
            <a:alphaModFix/>
          </a:blip>
          <a:srcRect/>
          <a:stretch/>
        </p:blipFill>
        <p:spPr>
          <a:xfrm>
            <a:off x="430074" y="3125825"/>
            <a:ext cx="4387874" cy="1574150"/>
          </a:xfrm>
          <a:prstGeom prst="rect">
            <a:avLst/>
          </a:prstGeom>
          <a:noFill/>
          <a:ln>
            <a:noFill/>
          </a:ln>
        </p:spPr>
      </p:pic>
      <p:sp>
        <p:nvSpPr>
          <p:cNvPr id="269" name="Google Shape;269;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a:solidFill>
                  <a:srgbClr val="385463"/>
                </a:solidFill>
              </a:rPr>
              <a:t>Zoom Meeting Preparation</a:t>
            </a:r>
            <a:endParaRPr>
              <a:solidFill>
                <a:srgbClr val="385463"/>
              </a:solidFill>
            </a:endParaRPr>
          </a:p>
        </p:txBody>
      </p:sp>
      <p:sp>
        <p:nvSpPr>
          <p:cNvPr id="270" name="Google Shape;270;p84"/>
          <p:cNvSpPr txBox="1"/>
          <p:nvPr/>
        </p:nvSpPr>
        <p:spPr>
          <a:xfrm>
            <a:off x="5035150" y="3358800"/>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4"/>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374199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Screening Results</a:t>
            </a:r>
            <a:endParaRPr lang="en-US" dirty="0"/>
          </a:p>
        </p:txBody>
      </p:sp>
      <p:sp>
        <p:nvSpPr>
          <p:cNvPr id="3" name="Text Placeholder 2"/>
          <p:cNvSpPr>
            <a:spLocks noGrp="1"/>
          </p:cNvSpPr>
          <p:nvPr>
            <p:ph type="body" idx="1"/>
          </p:nvPr>
        </p:nvSpPr>
        <p:spPr/>
        <p:txBody>
          <a:bodyPr/>
          <a:lstStyle/>
          <a:p>
            <a:pPr marL="114300" indent="0">
              <a:buNone/>
            </a:pPr>
            <a:r>
              <a:rPr lang="en-US" dirty="0" smtClean="0"/>
              <a:t>As with other documents that include the results for a student who is identified by name on the document, schools should be cautious about how results are shared. Results for students with less than 10 in a group should not be shared publicly.</a:t>
            </a:r>
          </a:p>
          <a:p>
            <a:pPr marL="114300" indent="0">
              <a:buNone/>
            </a:pPr>
            <a:endParaRPr lang="en-US" dirty="0"/>
          </a:p>
        </p:txBody>
      </p:sp>
    </p:spTree>
    <p:extLst>
      <p:ext uri="{BB962C8B-B14F-4D97-AF65-F5344CB8AC3E}">
        <p14:creationId xmlns:p14="http://schemas.microsoft.com/office/powerpoint/2010/main" val="3928069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Secure Administrations</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DIBELS 8</a:t>
            </a:r>
            <a:r>
              <a:rPr lang="en-US" baseline="30000" dirty="0" smtClean="0"/>
              <a:t>th</a:t>
            </a:r>
            <a:r>
              <a:rPr lang="en-US" dirty="0" smtClean="0"/>
              <a:t> Test Administration Security</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DIBELS screening requires uniform administration protocols in order to ensure valid and reliable measures that can be compared across groups and over years. </a:t>
            </a:r>
          </a:p>
          <a:p>
            <a:r>
              <a:rPr lang="en-US" dirty="0" smtClean="0"/>
              <a:t>Subtests are timed and no student should have additional time except for a small group of students who qualify for extended time (defined as double time for the Louisiana administration.) </a:t>
            </a:r>
          </a:p>
          <a:p>
            <a:r>
              <a:rPr lang="en-US" dirty="0" smtClean="0"/>
              <a:t>Administration requires training, and there are a number of modules available on </a:t>
            </a:r>
            <a:r>
              <a:rPr lang="en-US" dirty="0"/>
              <a:t>the website: </a:t>
            </a:r>
            <a:r>
              <a:rPr lang="en-US" dirty="0">
                <a:hlinkClick r:id="rId2"/>
              </a:rPr>
              <a:t>https://</a:t>
            </a:r>
            <a:r>
              <a:rPr lang="en-US" dirty="0" smtClean="0">
                <a:hlinkClick r:id="rId2"/>
              </a:rPr>
              <a:t>dibels.uoregon.edu/materials/dibels</a:t>
            </a:r>
            <a:endParaRPr lang="en-US" dirty="0" smtClean="0"/>
          </a:p>
          <a:p>
            <a:r>
              <a:rPr lang="en-US" dirty="0" smtClean="0"/>
              <a:t>As with all valid and reliable assessments, test administrator assistance is limited to what is allowed in the administration guide. </a:t>
            </a:r>
          </a:p>
          <a:p>
            <a:r>
              <a:rPr lang="en-US" dirty="0" smtClean="0"/>
              <a:t>Test administration should not be changed to offer any student an unfair advantage over other students.</a:t>
            </a:r>
          </a:p>
          <a:p>
            <a:endParaRPr lang="en-US" dirty="0" smtClean="0"/>
          </a:p>
        </p:txBody>
      </p:sp>
    </p:spTree>
    <p:extLst>
      <p:ext uri="{BB962C8B-B14F-4D97-AF65-F5344CB8AC3E}">
        <p14:creationId xmlns:p14="http://schemas.microsoft.com/office/powerpoint/2010/main" val="2038864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Security</a:t>
            </a:r>
            <a:endParaRPr lang="en-US" dirty="0"/>
          </a:p>
        </p:txBody>
      </p:sp>
      <p:sp>
        <p:nvSpPr>
          <p:cNvPr id="3" name="Text Placeholder 2"/>
          <p:cNvSpPr>
            <a:spLocks noGrp="1"/>
          </p:cNvSpPr>
          <p:nvPr>
            <p:ph type="body" idx="1"/>
          </p:nvPr>
        </p:nvSpPr>
        <p:spPr>
          <a:xfrm>
            <a:off x="430075" y="1224693"/>
            <a:ext cx="8283900" cy="3363600"/>
          </a:xfrm>
        </p:spPr>
        <p:txBody>
          <a:bodyPr/>
          <a:lstStyle/>
          <a:p>
            <a:pPr marL="114300" indent="0">
              <a:buNone/>
            </a:pPr>
            <a:r>
              <a:rPr lang="en-US" dirty="0" smtClean="0"/>
              <a:t>It shall </a:t>
            </a:r>
            <a:r>
              <a:rPr lang="en-US" dirty="0"/>
              <a:t>be a violation of test security for any person to do any of the following:</a:t>
            </a:r>
          </a:p>
          <a:p>
            <a:r>
              <a:rPr lang="en-US" dirty="0" smtClean="0"/>
              <a:t>administer </a:t>
            </a:r>
            <a:r>
              <a:rPr lang="en-US" dirty="0"/>
              <a:t>tests in a manner that is inconsistent with the </a:t>
            </a:r>
            <a:r>
              <a:rPr lang="en-US" dirty="0" smtClean="0"/>
              <a:t>administrative instructions </a:t>
            </a:r>
            <a:r>
              <a:rPr lang="en-US" dirty="0"/>
              <a:t>provided by the </a:t>
            </a:r>
            <a:r>
              <a:rPr lang="en-US" dirty="0" smtClean="0"/>
              <a:t>LDE </a:t>
            </a:r>
            <a:r>
              <a:rPr lang="en-US" dirty="0"/>
              <a:t>that would give examinees an unfair advantage or </a:t>
            </a:r>
            <a:r>
              <a:rPr lang="en-US" dirty="0" smtClean="0"/>
              <a:t>disadvantage</a:t>
            </a:r>
          </a:p>
          <a:p>
            <a:r>
              <a:rPr lang="en-US" dirty="0" smtClean="0"/>
              <a:t>give </a:t>
            </a:r>
            <a:r>
              <a:rPr lang="en-US" dirty="0"/>
              <a:t>examinees access to test questions prior to </a:t>
            </a:r>
            <a:r>
              <a:rPr lang="en-US" dirty="0" smtClean="0"/>
              <a:t>testing</a:t>
            </a:r>
          </a:p>
          <a:p>
            <a:r>
              <a:rPr lang="en-US" dirty="0" smtClean="0"/>
              <a:t>coach </a:t>
            </a:r>
            <a:r>
              <a:rPr lang="en-US" dirty="0"/>
              <a:t>examinees in any manner during testing or alter or interfere with examinees' responses in any </a:t>
            </a:r>
            <a:r>
              <a:rPr lang="en-US" dirty="0" smtClean="0"/>
              <a:t>manner</a:t>
            </a:r>
          </a:p>
          <a:p>
            <a:r>
              <a:rPr lang="en-US" dirty="0" smtClean="0"/>
              <a:t>provide </a:t>
            </a:r>
            <a:r>
              <a:rPr lang="en-US" dirty="0"/>
              <a:t>answers to students in any manner during the test, including provision of cues, clues, hints, and/or actual answers in any form</a:t>
            </a:r>
            <a:r>
              <a:rPr lang="en-US" dirty="0" smtClean="0"/>
              <a:t>: written, printed, verbal or nonverbal</a:t>
            </a:r>
          </a:p>
          <a:p>
            <a:r>
              <a:rPr lang="en-US" dirty="0"/>
              <a:t>f</a:t>
            </a:r>
            <a:r>
              <a:rPr lang="en-US" dirty="0" smtClean="0"/>
              <a:t>ail to report irregularities</a:t>
            </a:r>
            <a:endParaRPr lang="en-US" dirty="0"/>
          </a:p>
          <a:p>
            <a:pPr marL="114300" indent="0">
              <a:buNone/>
            </a:pPr>
            <a:r>
              <a:rPr lang="en-US" dirty="0"/>
              <a:t>	</a:t>
            </a:r>
          </a:p>
          <a:p>
            <a:pPr marL="114300" indent="0">
              <a:buNone/>
            </a:pPr>
            <a:endParaRPr lang="en-US" dirty="0"/>
          </a:p>
        </p:txBody>
      </p:sp>
    </p:spTree>
    <p:extLst>
      <p:ext uri="{BB962C8B-B14F-4D97-AF65-F5344CB8AC3E}">
        <p14:creationId xmlns:p14="http://schemas.microsoft.com/office/powerpoint/2010/main" val="3955455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Testing Processes</a:t>
            </a:r>
            <a:endParaRPr lang="en-US" dirty="0"/>
          </a:p>
        </p:txBody>
      </p:sp>
      <p:sp>
        <p:nvSpPr>
          <p:cNvPr id="3" name="Text Placeholder 2"/>
          <p:cNvSpPr>
            <a:spLocks noGrp="1"/>
          </p:cNvSpPr>
          <p:nvPr>
            <p:ph type="body" idx="1"/>
          </p:nvPr>
        </p:nvSpPr>
        <p:spPr/>
        <p:txBody>
          <a:bodyPr/>
          <a:lstStyle/>
          <a:p>
            <a:r>
              <a:rPr lang="en-US" dirty="0" smtClean="0"/>
              <a:t>Unlike LEAP, the free DIBELS 8</a:t>
            </a:r>
            <a:r>
              <a:rPr lang="en-US" baseline="30000" dirty="0" smtClean="0"/>
              <a:t>th</a:t>
            </a:r>
            <a:r>
              <a:rPr lang="en-US" dirty="0" smtClean="0"/>
              <a:t> can and will need to be copied.</a:t>
            </a:r>
            <a:endParaRPr lang="en-US" dirty="0"/>
          </a:p>
          <a:p>
            <a:r>
              <a:rPr lang="en-US" dirty="0" smtClean="0"/>
              <a:t>Teachers can review the items on the screener.</a:t>
            </a:r>
            <a:endParaRPr lang="en-US" dirty="0"/>
          </a:p>
        </p:txBody>
      </p:sp>
    </p:spTree>
    <p:extLst>
      <p:ext uri="{BB962C8B-B14F-4D97-AF65-F5344CB8AC3E}">
        <p14:creationId xmlns:p14="http://schemas.microsoft.com/office/powerpoint/2010/main" val="1755497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Time </a:t>
            </a:r>
            <a:endParaRPr lang="en-US" dirty="0"/>
          </a:p>
        </p:txBody>
      </p:sp>
      <p:sp>
        <p:nvSpPr>
          <p:cNvPr id="3" name="Text Placeholder 2"/>
          <p:cNvSpPr>
            <a:spLocks noGrp="1"/>
          </p:cNvSpPr>
          <p:nvPr>
            <p:ph type="body" idx="1"/>
          </p:nvPr>
        </p:nvSpPr>
        <p:spPr>
          <a:xfrm>
            <a:off x="430075" y="1071129"/>
            <a:ext cx="8283900" cy="3514831"/>
          </a:xfrm>
        </p:spPr>
        <p:txBody>
          <a:bodyPr/>
          <a:lstStyle/>
          <a:p>
            <a:pPr marL="114300" indent="0">
              <a:buNone/>
            </a:pPr>
            <a:r>
              <a:rPr lang="en-US" dirty="0"/>
              <a:t>For the administration of the DIBELS 8th free version, extended time is defined as double the time that is prescribed. For example, if all students must complete the subtest in 1 minute, extended time allows for 2 minutes. </a:t>
            </a:r>
            <a:r>
              <a:rPr lang="en-US" u="sng" dirty="0"/>
              <a:t>The screener sections should be strictly timed</a:t>
            </a:r>
            <a:r>
              <a:rPr lang="en-US" dirty="0"/>
              <a:t>. Extended time is only available for the following students:</a:t>
            </a:r>
          </a:p>
          <a:p>
            <a:pPr lvl="0"/>
            <a:r>
              <a:rPr lang="en-US" dirty="0"/>
              <a:t>English learners as identified in </a:t>
            </a:r>
            <a:r>
              <a:rPr lang="en-US" dirty="0" err="1"/>
              <a:t>EdLink</a:t>
            </a:r>
            <a:r>
              <a:rPr lang="en-US" dirty="0"/>
              <a:t> 360 enrollment</a:t>
            </a:r>
          </a:p>
          <a:p>
            <a:pPr lvl="0"/>
            <a:r>
              <a:rPr lang="en-US" dirty="0"/>
              <a:t>Students with fluency-based speech disorders documented on IEPs </a:t>
            </a:r>
          </a:p>
          <a:p>
            <a:pPr lvl="0"/>
            <a:r>
              <a:rPr lang="en-US" dirty="0"/>
              <a:t>Students assessed with alternative rubrics (significant cognitive disabilities)</a:t>
            </a:r>
          </a:p>
          <a:p>
            <a:pPr lvl="0"/>
            <a:r>
              <a:rPr lang="en-US" dirty="0"/>
              <a:t>Students with limited verbal language skills, as documented on the IEP,  that are not participating in an alternate assessment</a:t>
            </a:r>
          </a:p>
          <a:p>
            <a:pPr lvl="0"/>
            <a:r>
              <a:rPr lang="en-US" dirty="0"/>
              <a:t>Students who require </a:t>
            </a:r>
            <a:r>
              <a:rPr lang="en-US" dirty="0" smtClean="0"/>
              <a:t>braille</a:t>
            </a:r>
          </a:p>
          <a:p>
            <a:pPr marL="114300" lvl="0" indent="0">
              <a:buNone/>
            </a:pPr>
            <a:r>
              <a:rPr lang="en-US" sz="1600" dirty="0" smtClean="0">
                <a:solidFill>
                  <a:srgbClr val="FF0000"/>
                </a:solidFill>
              </a:rPr>
              <a:t>PLEASE REFER ALL ACCOMMODATIONS QUESTIONS TO THE SPECIAL EDUCATION OFFICE.</a:t>
            </a:r>
            <a:endParaRPr lang="en-US" sz="1600" dirty="0">
              <a:solidFill>
                <a:srgbClr val="FF0000"/>
              </a:solidFill>
            </a:endParaRPr>
          </a:p>
          <a:p>
            <a:pPr marL="114300" indent="0">
              <a:buNone/>
            </a:pPr>
            <a:endParaRPr lang="en-US" dirty="0"/>
          </a:p>
        </p:txBody>
      </p:sp>
    </p:spTree>
    <p:extLst>
      <p:ext uri="{BB962C8B-B14F-4D97-AF65-F5344CB8AC3E}">
        <p14:creationId xmlns:p14="http://schemas.microsoft.com/office/powerpoint/2010/main" val="1669119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Oaths of Security</a:t>
            </a:r>
            <a:endParaRPr lang="en-US" dirty="0"/>
          </a:p>
        </p:txBody>
      </p:sp>
      <p:sp>
        <p:nvSpPr>
          <p:cNvPr id="3" name="Text Placeholder 2"/>
          <p:cNvSpPr>
            <a:spLocks noGrp="1"/>
          </p:cNvSpPr>
          <p:nvPr>
            <p:ph type="body" idx="1"/>
          </p:nvPr>
        </p:nvSpPr>
        <p:spPr/>
        <p:txBody>
          <a:bodyPr/>
          <a:lstStyle/>
          <a:p>
            <a:pPr marL="114300" indent="0">
              <a:buNone/>
            </a:pPr>
            <a:r>
              <a:rPr lang="en-US" dirty="0" smtClean="0"/>
              <a:t>The test coordinator manual includes oaths for the school test coordinator and the test administrators. Oaths must be signed before and after administrations. All oaths should be kept on file and available for review in the event of an audit or investigation.</a:t>
            </a:r>
            <a:endParaRPr lang="en-US" dirty="0"/>
          </a:p>
        </p:txBody>
      </p:sp>
    </p:spTree>
    <p:extLst>
      <p:ext uri="{BB962C8B-B14F-4D97-AF65-F5344CB8AC3E}">
        <p14:creationId xmlns:p14="http://schemas.microsoft.com/office/powerpoint/2010/main" val="484390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Irregularities</a:t>
            </a:r>
            <a:endParaRPr lang="en-US" dirty="0"/>
          </a:p>
        </p:txBody>
      </p:sp>
      <p:sp>
        <p:nvSpPr>
          <p:cNvPr id="3" name="Text Placeholder 2"/>
          <p:cNvSpPr>
            <a:spLocks noGrp="1"/>
          </p:cNvSpPr>
          <p:nvPr>
            <p:ph type="body" idx="1"/>
          </p:nvPr>
        </p:nvSpPr>
        <p:spPr/>
        <p:txBody>
          <a:bodyPr/>
          <a:lstStyle/>
          <a:p>
            <a:pPr marL="114300" indent="0">
              <a:buNone/>
            </a:pPr>
            <a:r>
              <a:rPr lang="en-US" dirty="0" smtClean="0"/>
              <a:t>Testing irregularities should be reported to the department: </a:t>
            </a:r>
            <a:r>
              <a:rPr lang="en-US" dirty="0" smtClean="0">
                <a:hlinkClick r:id="rId2"/>
              </a:rPr>
              <a:t>assessment@la.gov</a:t>
            </a:r>
            <a:r>
              <a:rPr lang="en-US" dirty="0" smtClean="0"/>
              <a:t>.</a:t>
            </a:r>
          </a:p>
          <a:p>
            <a:pPr marL="114300" indent="0">
              <a:buNone/>
            </a:pPr>
            <a:endParaRPr lang="en-US" dirty="0"/>
          </a:p>
          <a:p>
            <a:r>
              <a:rPr lang="en-US" dirty="0" smtClean="0"/>
              <a:t>Screening was interrupted and required an extended pause.</a:t>
            </a:r>
          </a:p>
          <a:p>
            <a:r>
              <a:rPr lang="en-US" dirty="0" smtClean="0"/>
              <a:t>Screening had to be restarted or redelivered.</a:t>
            </a:r>
          </a:p>
          <a:p>
            <a:r>
              <a:rPr lang="en-US" dirty="0" smtClean="0"/>
              <a:t>Screening was not administered according to the administrative directions provided in the test coordinator manual and/or the </a:t>
            </a:r>
            <a:r>
              <a:rPr lang="en-US" i="1" u="sng" dirty="0" err="1">
                <a:hlinkClick r:id="rId3"/>
              </a:rPr>
              <a:t>Dibels</a:t>
            </a:r>
            <a:r>
              <a:rPr lang="en-US" i="1" u="sng" dirty="0">
                <a:hlinkClick r:id="rId3"/>
              </a:rPr>
              <a:t> 8th Edition Administration </a:t>
            </a:r>
            <a:r>
              <a:rPr lang="en-US" i="1" u="sng" dirty="0" smtClean="0">
                <a:hlinkClick r:id="rId3"/>
              </a:rPr>
              <a:t>and_Scoring_Guide_2023</a:t>
            </a:r>
            <a:r>
              <a:rPr lang="en-US" i="1" u="sng" dirty="0" smtClean="0"/>
              <a:t>.</a:t>
            </a:r>
            <a:endParaRPr lang="en-US" dirty="0" smtClean="0"/>
          </a:p>
          <a:p>
            <a:endParaRPr lang="en-US" dirty="0"/>
          </a:p>
        </p:txBody>
      </p:sp>
    </p:spTree>
    <p:extLst>
      <p:ext uri="{BB962C8B-B14F-4D97-AF65-F5344CB8AC3E}">
        <p14:creationId xmlns:p14="http://schemas.microsoft.com/office/powerpoint/2010/main" val="2494800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Administration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For fall, the department is allowing remote administration. Prior to screening, the test administrator MUST review the requirements on the following slides. If the parent or student does not agree or fails to comply, then remote administration must be stopped and in-person screening will be required.</a:t>
            </a:r>
            <a:endParaRPr lang="en-US" dirty="0"/>
          </a:p>
        </p:txBody>
      </p:sp>
    </p:spTree>
    <p:extLst>
      <p:ext uri="{BB962C8B-B14F-4D97-AF65-F5344CB8AC3E}">
        <p14:creationId xmlns:p14="http://schemas.microsoft.com/office/powerpoint/2010/main" val="1016702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Administration: Parent Requirements</a:t>
            </a:r>
            <a:endParaRPr lang="en-US" dirty="0"/>
          </a:p>
        </p:txBody>
      </p:sp>
      <p:sp>
        <p:nvSpPr>
          <p:cNvPr id="3" name="Text Placeholder 2"/>
          <p:cNvSpPr>
            <a:spLocks noGrp="1"/>
          </p:cNvSpPr>
          <p:nvPr>
            <p:ph type="body" idx="1"/>
          </p:nvPr>
        </p:nvSpPr>
        <p:spPr/>
        <p:txBody>
          <a:bodyPr/>
          <a:lstStyle/>
          <a:p>
            <a:pPr marL="0" lvl="0" indent="0">
              <a:spcBef>
                <a:spcPts val="0"/>
              </a:spcBef>
              <a:buNone/>
            </a:pPr>
            <a:r>
              <a:rPr lang="en-US" dirty="0"/>
              <a:t>Parents/Guardians</a:t>
            </a:r>
          </a:p>
          <a:p>
            <a:pPr lvl="0" indent="-318911">
              <a:spcBef>
                <a:spcPts val="0"/>
              </a:spcBef>
              <a:buSzPts val="1422"/>
              <a:buFont typeface="Calibri"/>
              <a:buChar char="●"/>
            </a:pPr>
            <a:r>
              <a:rPr lang="en-US" dirty="0"/>
              <a:t>May assist with providing a quiet work space with limited distractions.</a:t>
            </a:r>
          </a:p>
          <a:p>
            <a:pPr lvl="0" indent="-318911">
              <a:spcBef>
                <a:spcPts val="0"/>
              </a:spcBef>
              <a:buSzPts val="1422"/>
              <a:buFont typeface="Calibri"/>
              <a:buChar char="●"/>
            </a:pPr>
            <a:r>
              <a:rPr lang="en-US" dirty="0"/>
              <a:t>May ensure the student is following along in the correct section. </a:t>
            </a:r>
          </a:p>
          <a:p>
            <a:pPr lvl="0" indent="-318911">
              <a:spcBef>
                <a:spcPts val="0"/>
              </a:spcBef>
              <a:buSzPts val="1422"/>
              <a:buFont typeface="Calibri"/>
              <a:buChar char="●"/>
            </a:pPr>
            <a:r>
              <a:rPr lang="en-US" dirty="0"/>
              <a:t>May not prompt or solicit a response from the student. </a:t>
            </a:r>
          </a:p>
          <a:p>
            <a:pPr lvl="0" indent="-318911">
              <a:spcBef>
                <a:spcPts val="0"/>
              </a:spcBef>
              <a:buSzPts val="1422"/>
              <a:buFont typeface="Calibri"/>
              <a:buChar char="●"/>
            </a:pPr>
            <a:r>
              <a:rPr lang="en-US" dirty="0"/>
              <a:t>May not disclose screening materials to the student prior to their testing session. </a:t>
            </a:r>
          </a:p>
          <a:p>
            <a:pPr lvl="0" indent="-318911">
              <a:spcBef>
                <a:spcPts val="0"/>
              </a:spcBef>
              <a:buSzPts val="1422"/>
              <a:buFont typeface="Calibri"/>
              <a:buChar char="●"/>
            </a:pPr>
            <a:r>
              <a:rPr lang="en-US" dirty="0"/>
              <a:t>May not show the answer key to the student at any time.</a:t>
            </a:r>
          </a:p>
          <a:p>
            <a:pPr lvl="0" indent="-318911">
              <a:spcBef>
                <a:spcPts val="0"/>
              </a:spcBef>
              <a:buSzPts val="1422"/>
              <a:buFont typeface="Calibri"/>
              <a:buChar char="●"/>
            </a:pPr>
            <a:r>
              <a:rPr lang="en-US" dirty="0"/>
              <a:t>Webcams and audio must stay on the entire testing session with the student in view. </a:t>
            </a:r>
          </a:p>
          <a:p>
            <a:pPr marL="0" lvl="0" indent="0">
              <a:spcBef>
                <a:spcPts val="0"/>
              </a:spcBef>
              <a:buNone/>
            </a:pPr>
            <a:endParaRPr lang="en-US" dirty="0"/>
          </a:p>
          <a:p>
            <a:pPr marL="0" lvl="0" indent="0">
              <a:spcBef>
                <a:spcPts val="0"/>
              </a:spcBef>
              <a:buNone/>
            </a:pPr>
            <a:endParaRPr lang="en-US" dirty="0"/>
          </a:p>
        </p:txBody>
      </p:sp>
    </p:spTree>
    <p:extLst>
      <p:ext uri="{BB962C8B-B14F-4D97-AF65-F5344CB8AC3E}">
        <p14:creationId xmlns:p14="http://schemas.microsoft.com/office/powerpoint/2010/main" val="454209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t>AAA: K-Literacy Screening</a:t>
            </a:r>
            <a:endParaRPr sz="2400" dirty="0"/>
          </a:p>
          <a:p>
            <a:pPr marL="0" lvl="0" indent="0" algn="ctr" rtl="0">
              <a:spcBef>
                <a:spcPts val="0"/>
              </a:spcBef>
              <a:spcAft>
                <a:spcPts val="0"/>
              </a:spcAft>
              <a:buNone/>
            </a:pPr>
            <a:r>
              <a:rPr lang="en-US" sz="2400" dirty="0" smtClean="0"/>
              <a:t>Fall DIBELS 8</a:t>
            </a:r>
            <a:r>
              <a:rPr lang="en-US" sz="2400" baseline="30000" dirty="0" smtClean="0"/>
              <a:t>th</a:t>
            </a:r>
            <a:r>
              <a:rPr lang="en-US" sz="2400" dirty="0" smtClean="0"/>
              <a:t> Edition</a:t>
            </a:r>
            <a:br>
              <a:rPr lang="en-US" sz="2400" dirty="0" smtClean="0"/>
            </a:br>
            <a:r>
              <a:rPr lang="en-US" sz="2400" dirty="0" smtClean="0"/>
              <a:t>Test Security</a:t>
            </a:r>
            <a:br>
              <a:rPr lang="en-US" sz="2400" dirty="0" smtClean="0"/>
            </a:br>
            <a:r>
              <a:rPr lang="en-US" sz="2400" dirty="0" smtClean="0"/>
              <a:t>August 2, 2023</a:t>
            </a:r>
            <a:endParaRPr sz="2400"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Administration: Student Requirements</a:t>
            </a:r>
            <a:endParaRPr lang="en-US" dirty="0"/>
          </a:p>
        </p:txBody>
      </p:sp>
      <p:sp>
        <p:nvSpPr>
          <p:cNvPr id="3" name="Text Placeholder 2"/>
          <p:cNvSpPr>
            <a:spLocks noGrp="1"/>
          </p:cNvSpPr>
          <p:nvPr>
            <p:ph type="body" idx="1"/>
          </p:nvPr>
        </p:nvSpPr>
        <p:spPr/>
        <p:txBody>
          <a:bodyPr/>
          <a:lstStyle/>
          <a:p>
            <a:pPr marL="0" lvl="0" indent="0">
              <a:spcBef>
                <a:spcPts val="0"/>
              </a:spcBef>
              <a:buNone/>
            </a:pPr>
            <a:r>
              <a:rPr lang="en-US" dirty="0"/>
              <a:t>Student</a:t>
            </a:r>
          </a:p>
          <a:p>
            <a:pPr lvl="0" indent="-318911">
              <a:spcBef>
                <a:spcPts val="0"/>
              </a:spcBef>
              <a:buSzPts val="1422"/>
              <a:buFont typeface="Calibri"/>
              <a:buChar char="●"/>
            </a:pPr>
            <a:r>
              <a:rPr lang="en-US" dirty="0"/>
              <a:t>May not ask a parent or guardian for assistance with answering the screening items. </a:t>
            </a:r>
          </a:p>
          <a:p>
            <a:pPr lvl="0" indent="-318911">
              <a:spcBef>
                <a:spcPts val="0"/>
              </a:spcBef>
              <a:buSzPts val="1422"/>
              <a:buFont typeface="Calibri"/>
              <a:buChar char="●"/>
            </a:pPr>
            <a:r>
              <a:rPr lang="en-US" dirty="0"/>
              <a:t>May not review test materials prior to screening. </a:t>
            </a:r>
          </a:p>
          <a:p>
            <a:pPr lvl="0" indent="-318911">
              <a:spcBef>
                <a:spcPts val="0"/>
              </a:spcBef>
              <a:buSzPts val="1422"/>
              <a:buFont typeface="Calibri"/>
              <a:buChar char="●"/>
            </a:pPr>
            <a:r>
              <a:rPr lang="en-US" dirty="0"/>
              <a:t>May not review the answer key at any time prior to screening. </a:t>
            </a:r>
          </a:p>
          <a:p>
            <a:pPr lvl="0" indent="-318911">
              <a:spcBef>
                <a:spcPts val="0"/>
              </a:spcBef>
              <a:buSzPts val="1422"/>
              <a:buFont typeface="Calibri"/>
              <a:buChar char="●"/>
            </a:pPr>
            <a:r>
              <a:rPr lang="en-US" dirty="0"/>
              <a:t>Should follow the directions from the test administrator for each subtest and answer to the best of their ability. </a:t>
            </a:r>
          </a:p>
          <a:p>
            <a:pPr lvl="0" indent="-318911">
              <a:spcBef>
                <a:spcPts val="0"/>
              </a:spcBef>
              <a:buSzPts val="1422"/>
              <a:buFont typeface="Calibri"/>
              <a:buChar char="●"/>
            </a:pPr>
            <a:r>
              <a:rPr lang="en-US" dirty="0"/>
              <a:t>Webcams and audio must stay on the entire testing session with the student in view.</a:t>
            </a:r>
          </a:p>
          <a:p>
            <a:endParaRPr lang="en-US" dirty="0"/>
          </a:p>
        </p:txBody>
      </p:sp>
    </p:spTree>
    <p:extLst>
      <p:ext uri="{BB962C8B-B14F-4D97-AF65-F5344CB8AC3E}">
        <p14:creationId xmlns:p14="http://schemas.microsoft.com/office/powerpoint/2010/main" val="457422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PowerPoint</a:t>
            </a:r>
            <a:endParaRPr lang="en-US" dirty="0"/>
          </a:p>
        </p:txBody>
      </p:sp>
      <p:sp>
        <p:nvSpPr>
          <p:cNvPr id="3" name="Text Placeholder 2"/>
          <p:cNvSpPr>
            <a:spLocks noGrp="1"/>
          </p:cNvSpPr>
          <p:nvPr>
            <p:ph type="body" idx="1"/>
          </p:nvPr>
        </p:nvSpPr>
        <p:spPr/>
        <p:txBody>
          <a:bodyPr/>
          <a:lstStyle/>
          <a:p>
            <a:pPr marL="114300" indent="0">
              <a:buNone/>
            </a:pPr>
            <a:r>
              <a:rPr lang="en-US" dirty="0" smtClean="0"/>
              <a:t>This PowerPoint is provided to support the test security training that is required for the DIBELS 8</a:t>
            </a:r>
            <a:r>
              <a:rPr lang="en-US" baseline="30000" dirty="0" smtClean="0"/>
              <a:t>th</a:t>
            </a:r>
            <a:r>
              <a:rPr lang="en-US" dirty="0" smtClean="0"/>
              <a:t> Edition that was selected as the statewide screener for the fall of 2023. The test coordinator manual (TCM) was designed to be used for test administration and test security training, and this PowerPoint should not replace the training on the TCM. </a:t>
            </a:r>
          </a:p>
          <a:p>
            <a:pPr marL="114300" indent="0">
              <a:buNone/>
            </a:pPr>
            <a:r>
              <a:rPr lang="en-US" dirty="0" smtClean="0"/>
              <a:t>Use of this PPT is not required if the TCM is being used for training.</a:t>
            </a:r>
            <a:endParaRPr lang="en-US" dirty="0"/>
          </a:p>
        </p:txBody>
      </p:sp>
    </p:spTree>
    <p:extLst>
      <p:ext uri="{BB962C8B-B14F-4D97-AF65-F5344CB8AC3E}">
        <p14:creationId xmlns:p14="http://schemas.microsoft.com/office/powerpoint/2010/main" val="4005434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Overview</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Screening Requirement</a:t>
            </a:r>
            <a:endParaRPr lang="en-US" dirty="0"/>
          </a:p>
        </p:txBody>
      </p:sp>
      <p:sp>
        <p:nvSpPr>
          <p:cNvPr id="3" name="Text Placeholder 2"/>
          <p:cNvSpPr>
            <a:spLocks noGrp="1"/>
          </p:cNvSpPr>
          <p:nvPr>
            <p:ph type="body" idx="1"/>
          </p:nvPr>
        </p:nvSpPr>
        <p:spPr/>
        <p:txBody>
          <a:bodyPr/>
          <a:lstStyle/>
          <a:p>
            <a:pPr marL="114300" indent="0">
              <a:buNone/>
            </a:pPr>
            <a:r>
              <a:rPr lang="en-US" dirty="0" smtClean="0"/>
              <a:t>Louisiana law requires that all students in grades K through 3 participate in the administration of a single, statewide literacy screener. Until the department is permitted to enter into a contract with one of three vendors who submitted proposals, the DIBELS 8</a:t>
            </a:r>
            <a:r>
              <a:rPr lang="en-US" baseline="30000" dirty="0" smtClean="0"/>
              <a:t>th</a:t>
            </a:r>
            <a:r>
              <a:rPr lang="en-US" dirty="0" smtClean="0"/>
              <a:t> Edition has been selected as the single, statewide screener for all students, including all students with disabilities and English learners. School systems who use </a:t>
            </a:r>
            <a:r>
              <a:rPr lang="en-US" dirty="0" err="1" smtClean="0"/>
              <a:t>mCLASS</a:t>
            </a:r>
            <a:r>
              <a:rPr lang="en-US" dirty="0" smtClean="0"/>
              <a:t> online may do so for the fall since the screener is completely aligned to the DIBELS 8</a:t>
            </a:r>
            <a:r>
              <a:rPr lang="en-US" baseline="30000" dirty="0" smtClean="0"/>
              <a:t>th</a:t>
            </a:r>
            <a:r>
              <a:rPr lang="en-US" dirty="0" smtClean="0"/>
              <a:t>.</a:t>
            </a:r>
          </a:p>
          <a:p>
            <a:pPr marL="114300" indent="0">
              <a:buNone/>
            </a:pPr>
            <a:endParaRPr lang="en-US" dirty="0"/>
          </a:p>
          <a:p>
            <a:pPr marL="114300" indent="0">
              <a:buNone/>
            </a:pPr>
            <a:r>
              <a:rPr lang="en-US" dirty="0" smtClean="0"/>
              <a:t>To have valid and reliable results, all administrative directions, as provided in the </a:t>
            </a:r>
            <a:r>
              <a:rPr lang="en-US" i="1" u="sng" dirty="0" err="1">
                <a:hlinkClick r:id="rId2"/>
              </a:rPr>
              <a:t>Dibels</a:t>
            </a:r>
            <a:r>
              <a:rPr lang="en-US" i="1" u="sng" dirty="0">
                <a:hlinkClick r:id="rId2"/>
              </a:rPr>
              <a:t> 8th Edition Administration and_Scoring_Guide_2023</a:t>
            </a:r>
            <a:r>
              <a:rPr lang="en-US" dirty="0" smtClean="0"/>
              <a:t> prepared by the University of Oregon, must be followed.</a:t>
            </a:r>
            <a:endParaRPr lang="en-US" dirty="0"/>
          </a:p>
        </p:txBody>
      </p:sp>
    </p:spTree>
    <p:extLst>
      <p:ext uri="{BB962C8B-B14F-4D97-AF65-F5344CB8AC3E}">
        <p14:creationId xmlns:p14="http://schemas.microsoft.com/office/powerpoint/2010/main" val="3633419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DIBELS 8</a:t>
            </a:r>
            <a:r>
              <a:rPr lang="en-US" baseline="30000" dirty="0" smtClean="0"/>
              <a:t>th</a:t>
            </a:r>
            <a:r>
              <a:rPr lang="en-US" dirty="0" smtClean="0"/>
              <a:t> Edition</a:t>
            </a:r>
            <a:endParaRPr lang="en-US" dirty="0"/>
          </a:p>
        </p:txBody>
      </p:sp>
      <p:sp>
        <p:nvSpPr>
          <p:cNvPr id="3" name="Text Placeholder 2"/>
          <p:cNvSpPr>
            <a:spLocks noGrp="1"/>
          </p:cNvSpPr>
          <p:nvPr>
            <p:ph type="body" idx="1"/>
          </p:nvPr>
        </p:nvSpPr>
        <p:spPr>
          <a:xfrm>
            <a:off x="374234" y="963261"/>
            <a:ext cx="8339741" cy="3825123"/>
          </a:xfrm>
        </p:spPr>
        <p:txBody>
          <a:bodyPr/>
          <a:lstStyle/>
          <a:p>
            <a:pPr marL="114300" indent="0">
              <a:buNone/>
            </a:pPr>
            <a:r>
              <a:rPr lang="en-US" dirty="0" smtClean="0"/>
              <a:t>The DIBELS 8</a:t>
            </a:r>
            <a:r>
              <a:rPr lang="en-US" baseline="30000" dirty="0" smtClean="0"/>
              <a:t>th</a:t>
            </a:r>
            <a:r>
              <a:rPr lang="en-US" dirty="0" smtClean="0"/>
              <a:t> Edition is a free literacy screening developed by the University of Oregon. </a:t>
            </a:r>
          </a:p>
          <a:p>
            <a:r>
              <a:rPr lang="en-US" dirty="0" smtClean="0"/>
              <a:t>The screening consists of a series of short subtests that provide information about reading fluency.  Three uses listed in the administration guide include:</a:t>
            </a:r>
          </a:p>
          <a:p>
            <a:pPr lvl="1"/>
            <a:r>
              <a:rPr lang="en-US" dirty="0" smtClean="0"/>
              <a:t>Identifying students </a:t>
            </a:r>
            <a:r>
              <a:rPr lang="en-US" dirty="0"/>
              <a:t>who may be at risk of reading difficulties by screening up to three times per </a:t>
            </a:r>
            <a:r>
              <a:rPr lang="en-US" dirty="0" smtClean="0"/>
              <a:t>year</a:t>
            </a:r>
          </a:p>
          <a:p>
            <a:pPr lvl="1"/>
            <a:r>
              <a:rPr lang="en-US" dirty="0" smtClean="0"/>
              <a:t>Documenting </a:t>
            </a:r>
            <a:r>
              <a:rPr lang="en-US" dirty="0"/>
              <a:t>students’ progress of reading skills as a consequence of special intervention programs through progress monitoring, and to </a:t>
            </a:r>
            <a:endParaRPr lang="en-US" dirty="0" smtClean="0"/>
          </a:p>
          <a:p>
            <a:pPr lvl="1"/>
            <a:r>
              <a:rPr lang="en-US" dirty="0" smtClean="0"/>
              <a:t>Providing minimum </a:t>
            </a:r>
            <a:r>
              <a:rPr lang="en-US" dirty="0"/>
              <a:t>levels of performance for all students </a:t>
            </a:r>
            <a:r>
              <a:rPr lang="en-US" dirty="0" smtClean="0"/>
              <a:t>to </a:t>
            </a:r>
            <a:r>
              <a:rPr lang="en-US" dirty="0"/>
              <a:t>be considered on track for becoming a reader through benchmark goals and timelines.</a:t>
            </a:r>
            <a:endParaRPr lang="en-US" dirty="0" smtClean="0"/>
          </a:p>
          <a:p>
            <a:r>
              <a:rPr lang="en-US" dirty="0" smtClean="0"/>
              <a:t>By combining the performance on the short subtests, teachers can calculate a composite score that can be used to monitor progress over time.</a:t>
            </a:r>
            <a:endParaRPr lang="en-US" dirty="0"/>
          </a:p>
        </p:txBody>
      </p:sp>
    </p:spTree>
    <p:extLst>
      <p:ext uri="{BB962C8B-B14F-4D97-AF65-F5344CB8AC3E}">
        <p14:creationId xmlns:p14="http://schemas.microsoft.com/office/powerpoint/2010/main" val="2891422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Document Security</a:t>
            </a:r>
            <a:endParaRPr dirty="0"/>
          </a:p>
        </p:txBody>
      </p:sp>
    </p:spTree>
    <p:extLst>
      <p:ext uri="{BB962C8B-B14F-4D97-AF65-F5344CB8AC3E}">
        <p14:creationId xmlns:p14="http://schemas.microsoft.com/office/powerpoint/2010/main" val="65487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DIBELS 8</a:t>
            </a:r>
            <a:r>
              <a:rPr lang="en-US" baseline="30000" dirty="0" smtClean="0"/>
              <a:t>th</a:t>
            </a:r>
            <a:r>
              <a:rPr lang="en-US" dirty="0" smtClean="0"/>
              <a:t> Document Security</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DIBELS 8</a:t>
            </a:r>
            <a:r>
              <a:rPr lang="en-US" baseline="30000" dirty="0" smtClean="0"/>
              <a:t>th</a:t>
            </a:r>
            <a:r>
              <a:rPr lang="en-US" dirty="0" smtClean="0"/>
              <a:t> literacy screener being used in the fall is not a secure document. It is widely available and used across the nation. The Louisiana Department of Education does not require it to be stored and kept secure throughout screening as is required during LEAP administrations. </a:t>
            </a:r>
          </a:p>
          <a:p>
            <a:pPr marL="114300" indent="0">
              <a:buNone/>
            </a:pPr>
            <a:r>
              <a:rPr lang="en-US" u="sng" dirty="0" smtClean="0"/>
              <a:t>However, the department does require that students not be provided access to screener contents in advance of the screening administration. If the screener is being administered remotely, parents may not share the screener in advance.</a:t>
            </a:r>
            <a:endParaRPr lang="en-US" u="sng" dirty="0"/>
          </a:p>
        </p:txBody>
      </p:sp>
    </p:spTree>
    <p:extLst>
      <p:ext uri="{BB962C8B-B14F-4D97-AF65-F5344CB8AC3E}">
        <p14:creationId xmlns:p14="http://schemas.microsoft.com/office/powerpoint/2010/main" val="3327432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Secure Document</a:t>
            </a:r>
            <a:endParaRPr lang="en-US" dirty="0"/>
          </a:p>
        </p:txBody>
      </p:sp>
      <p:sp>
        <p:nvSpPr>
          <p:cNvPr id="3" name="Text Placeholder 2"/>
          <p:cNvSpPr>
            <a:spLocks noGrp="1"/>
          </p:cNvSpPr>
          <p:nvPr>
            <p:ph type="body" idx="1"/>
          </p:nvPr>
        </p:nvSpPr>
        <p:spPr/>
        <p:txBody>
          <a:bodyPr/>
          <a:lstStyle/>
          <a:p>
            <a:pPr marL="114300" indent="0">
              <a:buNone/>
            </a:pPr>
            <a:r>
              <a:rPr lang="en-US" dirty="0" smtClean="0"/>
              <a:t>In the spring, the department plans to administer a secure Louisiana-specific screener that will be considered a secure document.</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251920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24167</TotalTime>
  <Words>1347</Words>
  <Application>Microsoft Office PowerPoint</Application>
  <PresentationFormat>On-screen Show (16:9)</PresentationFormat>
  <Paragraphs>88</Paragraphs>
  <Slides>20</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LA Believes</vt:lpstr>
      <vt:lpstr>Zoom Meeting Preparation</vt:lpstr>
      <vt:lpstr>AAA: K-Literacy Screening Fall DIBELS 8th Edition Test Security August 2, 2023</vt:lpstr>
      <vt:lpstr>Purpose of This PowerPoint</vt:lpstr>
      <vt:lpstr>Overview</vt:lpstr>
      <vt:lpstr>K-3 Literacy Screening Requirement</vt:lpstr>
      <vt:lpstr>DIBELS 8th Edition</vt:lpstr>
      <vt:lpstr>Document Security</vt:lpstr>
      <vt:lpstr>DIBELS 8th Document Security</vt:lpstr>
      <vt:lpstr>Spring Secure Document</vt:lpstr>
      <vt:lpstr>Completed Screening Results</vt:lpstr>
      <vt:lpstr>Secure Administrations</vt:lpstr>
      <vt:lpstr>DIBELS 8th Test Administration Security</vt:lpstr>
      <vt:lpstr>Test Security</vt:lpstr>
      <vt:lpstr>Allowable Testing Processes</vt:lpstr>
      <vt:lpstr>Extended Time </vt:lpstr>
      <vt:lpstr>Oaths of Security</vt:lpstr>
      <vt:lpstr>Testing Irregularities</vt:lpstr>
      <vt:lpstr>Remote Administration</vt:lpstr>
      <vt:lpstr>Remote Administration: Parent Requirements</vt:lpstr>
      <vt:lpstr>Remote Administration: Student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507</cp:revision>
  <dcterms:modified xsi:type="dcterms:W3CDTF">2023-08-03T20:16:24Z</dcterms:modified>
</cp:coreProperties>
</file>