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8"/>
  </p:notesMasterIdLst>
  <p:sldIdLst>
    <p:sldId id="272" r:id="rId2"/>
    <p:sldId id="273"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4" d="100"/>
          <a:sy n="144" d="100"/>
        </p:scale>
        <p:origin x="654"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29d88c3d55d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29d88c3d55d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45173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59ddb56c5b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59ddb56c5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59de710d9c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59de710d9c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59de710d9c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259de710d9c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259de3aa0d5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259de3aa0d5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59de3aa0d5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59de3aa0d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59de3aa0d5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59de3aa0d5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59de3aa0d5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59de3aa0d5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5a82b7ca4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25a82b7ca4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2756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259d4a72f3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259d4a72f3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Say to the student: “First I want to make sure that you can see what’s on the screen. Tell me the name of each of these letters/shapes.” Have student name each letter/shape, prompting the student to “Keep going” if needed.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59d4a72f30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259d4a72f30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59d4a72f30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59d4a72f30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Examiner: pg. 4 of the scoring guidance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259d4a72f30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259d4a72f30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59d4a72f30_0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59d4a72f3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59d4a72f30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259d4a72f30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259ddb56c5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259ddb56c5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1_Title slide">
    <p:bg>
      <p:bgPr>
        <a:solidFill>
          <a:schemeClr val="lt1"/>
        </a:soli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a:stretch/>
        </p:blipFill>
        <p:spPr>
          <a:xfrm>
            <a:off x="0" y="0"/>
            <a:ext cx="9144005" cy="5143503"/>
          </a:xfrm>
          <a:prstGeom prst="rect">
            <a:avLst/>
          </a:prstGeom>
          <a:noFill/>
          <a:ln>
            <a:noFill/>
          </a:ln>
        </p:spPr>
      </p:pic>
      <p:sp>
        <p:nvSpPr>
          <p:cNvPr id="11" name="Google Shape;11;p2"/>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575915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69"/>
        <p:cNvGrpSpPr/>
        <p:nvPr/>
      </p:nvGrpSpPr>
      <p:grpSpPr>
        <a:xfrm>
          <a:off x="0" y="0"/>
          <a:ext cx="0" cy="0"/>
          <a:chOff x="0" y="0"/>
          <a:chExt cx="0" cy="0"/>
        </a:xfrm>
      </p:grpSpPr>
      <p:sp>
        <p:nvSpPr>
          <p:cNvPr id="70" name="Google Shape;70;p11"/>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71" name="Google Shape;71;p11"/>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72" name="Google Shape;72;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816217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4"/>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DIBELS 8th Edition: Grade 2</a:t>
            </a:r>
            <a:endParaRPr/>
          </a:p>
        </p:txBody>
      </p:sp>
      <p:sp>
        <p:nvSpPr>
          <p:cNvPr id="84" name="Google Shape;84;p14"/>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B</a:t>
            </a:r>
            <a:r>
              <a:rPr lang="en" dirty="0" smtClean="0"/>
              <a:t>OY </a:t>
            </a:r>
            <a:r>
              <a:rPr lang="en" dirty="0"/>
              <a:t>Remote Administration</a:t>
            </a:r>
            <a:endParaRPr dirty="0"/>
          </a:p>
        </p:txBody>
      </p:sp>
    </p:spTree>
    <p:extLst>
      <p:ext uri="{BB962C8B-B14F-4D97-AF65-F5344CB8AC3E}">
        <p14:creationId xmlns:p14="http://schemas.microsoft.com/office/powerpoint/2010/main" val="4288133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Google Shape;105;p22"/>
          <p:cNvPicPr preferRelativeResize="0"/>
          <p:nvPr/>
        </p:nvPicPr>
        <p:blipFill rotWithShape="1">
          <a:blip r:embed="rId3">
            <a:alphaModFix/>
          </a:blip>
          <a:srcRect l="37814" t="29095" r="35279" b="14076"/>
          <a:stretch/>
        </p:blipFill>
        <p:spPr>
          <a:xfrm>
            <a:off x="1759740" y="0"/>
            <a:ext cx="5034883"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MAZE</a:t>
            </a:r>
            <a:endParaRPr/>
          </a:p>
        </p:txBody>
      </p:sp>
      <p:sp>
        <p:nvSpPr>
          <p:cNvPr id="111" name="Google Shape;111;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Objective: Student silently reads a passage for 180 seconds, verbally choosing the best multiple-choice answer for missing words.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24"/>
          <p:cNvPicPr preferRelativeResize="0"/>
          <p:nvPr/>
        </p:nvPicPr>
        <p:blipFill rotWithShape="1">
          <a:blip r:embed="rId3">
            <a:alphaModFix/>
          </a:blip>
          <a:srcRect l="22534" t="26283" r="20329" b="12003"/>
          <a:stretch/>
        </p:blipFill>
        <p:spPr>
          <a:xfrm>
            <a:off x="339099" y="0"/>
            <a:ext cx="8465813" cy="5143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121" name="Google Shape;121;p25"/>
          <p:cNvPicPr preferRelativeResize="0"/>
          <p:nvPr/>
        </p:nvPicPr>
        <p:blipFill rotWithShape="1">
          <a:blip r:embed="rId3">
            <a:alphaModFix/>
          </a:blip>
          <a:srcRect l="36815" t="23921" r="34616" b="7278"/>
          <a:stretch/>
        </p:blipFill>
        <p:spPr>
          <a:xfrm>
            <a:off x="2281237" y="0"/>
            <a:ext cx="4581523" cy="514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126" name="Google Shape;126;p26"/>
          <p:cNvPicPr preferRelativeResize="0"/>
          <p:nvPr/>
        </p:nvPicPr>
        <p:blipFill rotWithShape="1">
          <a:blip r:embed="rId3">
            <a:alphaModFix/>
          </a:blip>
          <a:srcRect l="35906" t="26251" r="33892" b="3950"/>
          <a:stretch/>
        </p:blipFill>
        <p:spPr>
          <a:xfrm>
            <a:off x="1976425" y="0"/>
            <a:ext cx="5086349"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Google Shape;131;p27"/>
          <p:cNvPicPr preferRelativeResize="0"/>
          <p:nvPr/>
        </p:nvPicPr>
        <p:blipFill rotWithShape="1">
          <a:blip r:embed="rId3">
            <a:alphaModFix/>
          </a:blip>
          <a:srcRect l="37479" t="24508" r="34450" b="5804"/>
          <a:stretch/>
        </p:blipFill>
        <p:spPr>
          <a:xfrm>
            <a:off x="2276475" y="0"/>
            <a:ext cx="4857749" cy="514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28"/>
          <p:cNvPicPr preferRelativeResize="0"/>
          <p:nvPr/>
        </p:nvPicPr>
        <p:blipFill rotWithShape="1">
          <a:blip r:embed="rId3">
            <a:alphaModFix/>
          </a:blip>
          <a:srcRect l="37148" t="24800" r="34616" b="5808"/>
          <a:stretch/>
        </p:blipFill>
        <p:spPr>
          <a:xfrm>
            <a:off x="1790700" y="0"/>
            <a:ext cx="5243501"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5"/>
          <p:cNvSpPr txBox="1">
            <a:spLocks noGrp="1"/>
          </p:cNvSpPr>
          <p:nvPr>
            <p:ph type="ctrTitle"/>
          </p:nvPr>
        </p:nvSpPr>
        <p:spPr>
          <a:xfrm>
            <a:off x="311700" y="1081075"/>
            <a:ext cx="8520600" cy="4062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422" dirty="0">
                <a:latin typeface="Calibri"/>
                <a:ea typeface="Calibri"/>
                <a:cs typeface="Calibri"/>
                <a:sym typeface="Calibri"/>
              </a:rPr>
              <a:t>Prior to reading the remote screening agreement, please ensure video and audio are working and the session is being </a:t>
            </a:r>
            <a:r>
              <a:rPr lang="en" sz="1422" b="1" dirty="0">
                <a:latin typeface="Calibri"/>
                <a:ea typeface="Calibri"/>
                <a:cs typeface="Calibri"/>
                <a:sym typeface="Calibri"/>
              </a:rPr>
              <a:t>recorded</a:t>
            </a:r>
            <a:r>
              <a:rPr lang="en" sz="1422" dirty="0">
                <a:latin typeface="Calibri"/>
                <a:ea typeface="Calibri"/>
                <a:cs typeface="Calibri"/>
                <a:sym typeface="Calibri"/>
              </a:rPr>
              <a:t>. To ensure reliability of the K-3 Literacy Screener remote administration, the following expectations must be read aloud by the test administrator and verbally acknowledged by the parent/guardian and student. </a:t>
            </a:r>
            <a:r>
              <a:rPr lang="en" sz="1422" b="1" u="sng" dirty="0">
                <a:latin typeface="Calibri"/>
                <a:ea typeface="Calibri"/>
                <a:cs typeface="Calibri"/>
                <a:sym typeface="Calibri"/>
              </a:rPr>
              <a:t>If the parent/guardian and/or student refuses to agree or breaks one of the following requirements then remote testing should not begin or should be stopped immediately and on-site testing will be required</a:t>
            </a:r>
            <a:r>
              <a:rPr lang="en" sz="1422" dirty="0">
                <a:latin typeface="Calibri"/>
                <a:ea typeface="Calibri"/>
                <a:cs typeface="Calibri"/>
                <a:sym typeface="Calibri"/>
              </a:rPr>
              <a:t>. Personnel from school districts and/or the LDOE may monitor this screening session.</a:t>
            </a:r>
            <a:endParaRPr sz="1422" dirty="0">
              <a:latin typeface="Calibri"/>
              <a:ea typeface="Calibri"/>
              <a:cs typeface="Calibri"/>
              <a:sym typeface="Calibri"/>
            </a:endParaRPr>
          </a:p>
          <a:p>
            <a:pPr marL="0" lvl="0" indent="0" algn="l" rtl="0">
              <a:spcBef>
                <a:spcPts val="0"/>
              </a:spcBef>
              <a:spcAft>
                <a:spcPts val="0"/>
              </a:spcAft>
              <a:buNone/>
            </a:pPr>
            <a:endParaRPr sz="1422" dirty="0">
              <a:latin typeface="Calibri"/>
              <a:ea typeface="Calibri"/>
              <a:cs typeface="Calibri"/>
              <a:sym typeface="Calibri"/>
            </a:endParaRPr>
          </a:p>
          <a:p>
            <a:pPr marL="0" lvl="0" indent="0" algn="l" rtl="0">
              <a:spcBef>
                <a:spcPts val="0"/>
              </a:spcBef>
              <a:spcAft>
                <a:spcPts val="0"/>
              </a:spcAft>
              <a:buNone/>
            </a:pPr>
            <a:r>
              <a:rPr lang="en" sz="1422" dirty="0">
                <a:latin typeface="Calibri"/>
                <a:ea typeface="Calibri"/>
                <a:cs typeface="Calibri"/>
                <a:sym typeface="Calibri"/>
              </a:rPr>
              <a:t>Parents/Guardians</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assist with providing a quiet work space with limited distractions.</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ensure the student is following along in the correct section.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not prompt or solicit a response from the student.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not disclose screening materials to the student prior to their testing session.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not show the answer key to the student at any time.</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Webcams and audio must stay on the entire testing session with the student in view. </a:t>
            </a:r>
            <a:endParaRPr sz="1422" dirty="0">
              <a:latin typeface="Calibri"/>
              <a:ea typeface="Calibri"/>
              <a:cs typeface="Calibri"/>
              <a:sym typeface="Calibri"/>
            </a:endParaRPr>
          </a:p>
          <a:p>
            <a:pPr marL="0" lvl="0" indent="0" algn="l" rtl="0">
              <a:spcBef>
                <a:spcPts val="0"/>
              </a:spcBef>
              <a:spcAft>
                <a:spcPts val="0"/>
              </a:spcAft>
              <a:buNone/>
            </a:pPr>
            <a:endParaRPr sz="1422" dirty="0">
              <a:latin typeface="Calibri"/>
              <a:ea typeface="Calibri"/>
              <a:cs typeface="Calibri"/>
              <a:sym typeface="Calibri"/>
            </a:endParaRPr>
          </a:p>
          <a:p>
            <a:pPr marL="0" lvl="0" indent="0" algn="l" rtl="0">
              <a:spcBef>
                <a:spcPts val="0"/>
              </a:spcBef>
              <a:spcAft>
                <a:spcPts val="0"/>
              </a:spcAft>
              <a:buNone/>
            </a:pPr>
            <a:endParaRPr sz="1422" dirty="0">
              <a:latin typeface="Calibri"/>
              <a:ea typeface="Calibri"/>
              <a:cs typeface="Calibri"/>
              <a:sym typeface="Calibri"/>
            </a:endParaRPr>
          </a:p>
          <a:p>
            <a:pPr marL="0" lvl="0" indent="0" algn="l" rtl="0">
              <a:spcBef>
                <a:spcPts val="0"/>
              </a:spcBef>
              <a:spcAft>
                <a:spcPts val="0"/>
              </a:spcAft>
              <a:buNone/>
            </a:pPr>
            <a:r>
              <a:rPr lang="en" sz="1422" dirty="0">
                <a:latin typeface="Calibri"/>
                <a:ea typeface="Calibri"/>
                <a:cs typeface="Calibri"/>
                <a:sym typeface="Calibri"/>
              </a:rPr>
              <a:t>Student</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not ask a parent or guardian for assistance with answering the screening items.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not review test materials prior to screening.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not review the answer key at any time prior to screening.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Should follow the directions from the test administrator for each subtest and answer to the best of their ability.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Webcams and audio must stay on the entire testing session with the student in view.</a:t>
            </a:r>
            <a:endParaRPr sz="14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525958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5"/>
          <p:cNvSpPr txBox="1"/>
          <p:nvPr/>
        </p:nvSpPr>
        <p:spPr>
          <a:xfrm>
            <a:off x="2254950" y="2001750"/>
            <a:ext cx="4887300" cy="1476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endParaRPr/>
          </a:p>
          <a:p>
            <a:pPr marL="0" lvl="0" indent="0" algn="l" rtl="0">
              <a:spcBef>
                <a:spcPts val="1200"/>
              </a:spcBef>
              <a:spcAft>
                <a:spcPts val="0"/>
              </a:spcAft>
              <a:buNone/>
            </a:pPr>
            <a:endParaRPr/>
          </a:p>
        </p:txBody>
      </p:sp>
      <p:pic>
        <p:nvPicPr>
          <p:cNvPr id="66" name="Google Shape;66;p15"/>
          <p:cNvPicPr preferRelativeResize="0"/>
          <p:nvPr/>
        </p:nvPicPr>
        <p:blipFill rotWithShape="1">
          <a:blip r:embed="rId3">
            <a:alphaModFix/>
          </a:blip>
          <a:srcRect l="48484" t="47601" r="22891" b="29167"/>
          <a:stretch/>
        </p:blipFill>
        <p:spPr>
          <a:xfrm>
            <a:off x="1638663" y="1174813"/>
            <a:ext cx="6119875" cy="27938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Nonsense Word Fluency (NWF)</a:t>
            </a:r>
            <a:endParaRPr/>
          </a:p>
        </p:txBody>
      </p:sp>
      <p:sp>
        <p:nvSpPr>
          <p:cNvPr id="72" name="Google Shape;72;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Objective: Student reads or sounds out make-believe words for 60 seconds. </a:t>
            </a:r>
            <a:endParaRPr/>
          </a:p>
          <a:p>
            <a:pPr marL="0" lvl="0" indent="0" algn="l" rtl="0">
              <a:spcBef>
                <a:spcPts val="1200"/>
              </a:spcBef>
              <a:spcAft>
                <a:spcPts val="0"/>
              </a:spcAft>
              <a:buNone/>
            </a:pPr>
            <a:endParaRPr/>
          </a:p>
          <a:p>
            <a:pPr marL="0" lvl="0" indent="0" algn="l" rtl="0">
              <a:spcBef>
                <a:spcPts val="1200"/>
              </a:spcBef>
              <a:spcAft>
                <a:spcPts val="1200"/>
              </a:spcAft>
              <a:buNone/>
            </a:pPr>
            <a:r>
              <a:rPr lang="en"/>
              <a: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7" name="Google Shape;77;p17"/>
          <p:cNvPicPr preferRelativeResize="0"/>
          <p:nvPr/>
        </p:nvPicPr>
        <p:blipFill rotWithShape="1">
          <a:blip r:embed="rId3">
            <a:alphaModFix/>
          </a:blip>
          <a:srcRect l="22274" t="36444" r="18578" b="24160"/>
          <a:stretch/>
        </p:blipFill>
        <p:spPr>
          <a:xfrm>
            <a:off x="2028013" y="1618650"/>
            <a:ext cx="5087976" cy="1906200"/>
          </a:xfrm>
          <a:prstGeom prst="rect">
            <a:avLst/>
          </a:prstGeom>
          <a:noFill/>
          <a:ln>
            <a:noFill/>
          </a:ln>
        </p:spPr>
      </p:pic>
      <p:sp>
        <p:nvSpPr>
          <p:cNvPr id="78" name="Google Shape;78;p17"/>
          <p:cNvSpPr txBox="1"/>
          <p:nvPr/>
        </p:nvSpPr>
        <p:spPr>
          <a:xfrm>
            <a:off x="592400" y="468200"/>
            <a:ext cx="2923800" cy="64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Practice: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Google Shape;83;p18"/>
          <p:cNvPicPr preferRelativeResize="0"/>
          <p:nvPr/>
        </p:nvPicPr>
        <p:blipFill rotWithShape="1">
          <a:blip r:embed="rId3">
            <a:alphaModFix/>
          </a:blip>
          <a:srcRect l="35158" t="25989" r="33616" b="7573"/>
          <a:stretch/>
        </p:blipFill>
        <p:spPr>
          <a:xfrm>
            <a:off x="1862125" y="0"/>
            <a:ext cx="5257800"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Word Reading Fluency (WRF)</a:t>
            </a:r>
            <a:endParaRPr/>
          </a:p>
        </p:txBody>
      </p:sp>
      <p:sp>
        <p:nvSpPr>
          <p:cNvPr id="89" name="Google Shape;89;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Objective: Student reads sight words for 60 seconds.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20"/>
          <p:cNvPicPr preferRelativeResize="0"/>
          <p:nvPr/>
        </p:nvPicPr>
        <p:blipFill rotWithShape="1">
          <a:blip r:embed="rId3">
            <a:alphaModFix/>
          </a:blip>
          <a:srcRect l="35487" t="25102" r="33785" b="4326"/>
          <a:stretch/>
        </p:blipFill>
        <p:spPr>
          <a:xfrm>
            <a:off x="1833550" y="0"/>
            <a:ext cx="5300674" cy="514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Oral Reading Fluency (ORF)</a:t>
            </a:r>
            <a:endParaRPr/>
          </a:p>
        </p:txBody>
      </p:sp>
      <p:sp>
        <p:nvSpPr>
          <p:cNvPr id="100" name="Google Shape;100;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Objective: Student reads a passage aloud for 60 seconds. </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395</Words>
  <Application>Microsoft Office PowerPoint</Application>
  <PresentationFormat>On-screen Show (16:9)</PresentationFormat>
  <Paragraphs>32</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Public Sans</vt:lpstr>
      <vt:lpstr>Public Sans Medium</vt:lpstr>
      <vt:lpstr>Simple Light</vt:lpstr>
      <vt:lpstr>DIBELS 8th Edition: Grade 2</vt:lpstr>
      <vt:lpstr>Prior to reading the remote screening agreement, please ensure video and audio are working and the session is being recorded. To ensure reliability of the K-3 Literacy Screener remote administration, the following expectations must be read aloud by the test administrator and verbally acknowledged by the parent/guardian and student. If the parent/guardian and/or student refuses to agree or breaks one of the following requirements then remote testing should not begin or should be stopped immediately and on-site testing will be required. Personnel from school districts and/or the LDOE may monitor this screening session.  Parents/Guardians May assist with providing a quiet work space with limited distractions. May ensure the student is following along in the correct section.  May not prompt or solicit a response from the student.  May not disclose screening materials to the student prior to their testing session.  May not show the answer key to the student at any time. Webcams and audio must stay on the entire testing session with the student in view.    Student May not ask a parent or guardian for assistance with answering the screening items.  May not review test materials prior to screening.  May not review the answer key at any time prior to screening.  Should follow the directions from the test administrator for each subtest and answer to the best of their ability.  Webcams and audio must stay on the entire testing session with the student in view.</vt:lpstr>
      <vt:lpstr>PowerPoint Presentation</vt:lpstr>
      <vt:lpstr>Nonsense Word Fluency (NWF)</vt:lpstr>
      <vt:lpstr>PowerPoint Presentation</vt:lpstr>
      <vt:lpstr>PowerPoint Presentation</vt:lpstr>
      <vt:lpstr>Word Reading Fluency (WRF)</vt:lpstr>
      <vt:lpstr>PowerPoint Presentation</vt:lpstr>
      <vt:lpstr>Oral Reading Fluency (ORF)</vt:lpstr>
      <vt:lpstr>PowerPoint Presentation</vt:lpstr>
      <vt:lpstr>MAZE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DIBELS 8th Edition 2nd Grade</dc:title>
  <dc:creator>Bridgette Cupstid</dc:creator>
  <cp:lastModifiedBy>Jennifer Baird</cp:lastModifiedBy>
  <cp:revision>3</cp:revision>
  <dcterms:modified xsi:type="dcterms:W3CDTF">2024-07-02T19:55:53Z</dcterms:modified>
</cp:coreProperties>
</file>