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5143500" type="screen16x9"/>
  <p:notesSz cx="6858000" cy="9144000"/>
  <p:embeddedFontLst>
    <p:embeddedFont>
      <p:font typeface="Calibri" panose="020F0502020204030204" pitchFamily="34" charset="0"/>
      <p:regular r:id="rId19"/>
      <p:bold r:id="rId20"/>
      <p:italic r:id="rId21"/>
      <p:boldItalic r:id="rId22"/>
    </p:embeddedFont>
    <p:embeddedFont>
      <p:font typeface="Public Sans Medium" pitchFamily="2" charset="0"/>
      <p:regular r:id="rId23"/>
      <p:bold r:id="rId24"/>
      <p:italic r:id="rId25"/>
      <p:boldItalic r:id="rId26"/>
    </p:embeddedFont>
    <p:embeddedFont>
      <p:font typeface="Public Sans" pitchFamily="2"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720"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29d88c3d55d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29d88c3d55d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59ddb56c5b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59ddb56c5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59de710d9c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259de710d9c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59de710d9c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259de710d9c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259de3aa0d5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259de3aa0d5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259de3aa0d5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259de3aa0d5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259de3aa0d5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259de3aa0d5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259de3aa0d5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259de3aa0d5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25a82b7ca45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25a82b7ca45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59d4a72f30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259d4a72f3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Say to the student: “First I want to make sure that you can see what’s on the screen. Tell me the name of each of these letters/shapes.” Have student name each letter/shape, prompting the student to “Keep going” if needed.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259d4a72f30_0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259d4a72f30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259d4a72f30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259d4a72f30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Examiner: pg. 4 of the scoring guidance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259d4a72f30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259d4a72f30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259d4a72f30_0_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259d4a72f30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259d4a72f30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259d4a72f30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259ddb56c5b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259ddb56c5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solidFill>
        <a:effectLst/>
      </p:bgPr>
    </p:bg>
    <p:spTree>
      <p:nvGrpSpPr>
        <p:cNvPr id="1" name="Shape 9"/>
        <p:cNvGrpSpPr/>
        <p:nvPr/>
      </p:nvGrpSpPr>
      <p:grpSpPr>
        <a:xfrm>
          <a:off x="0" y="0"/>
          <a:ext cx="0" cy="0"/>
          <a:chOff x="0" y="0"/>
          <a:chExt cx="0" cy="0"/>
        </a:xfrm>
      </p:grpSpPr>
      <p:pic>
        <p:nvPicPr>
          <p:cNvPr id="10" name="Google Shape;10;p2"/>
          <p:cNvPicPr preferRelativeResize="0"/>
          <p:nvPr/>
        </p:nvPicPr>
        <p:blipFill rotWithShape="1">
          <a:blip r:embed="rId2">
            <a:alphaModFix/>
          </a:blip>
          <a:srcRect/>
          <a:stretch/>
        </p:blipFill>
        <p:spPr>
          <a:xfrm>
            <a:off x="0" y="0"/>
            <a:ext cx="9144005" cy="5143503"/>
          </a:xfrm>
          <a:prstGeom prst="rect">
            <a:avLst/>
          </a:prstGeom>
          <a:noFill/>
          <a:ln>
            <a:noFill/>
          </a:ln>
        </p:spPr>
      </p:pic>
      <p:sp>
        <p:nvSpPr>
          <p:cNvPr id="11" name="Google Shape;11;p2"/>
          <p:cNvSpPr txBox="1">
            <a:spLocks noGrp="1"/>
          </p:cNvSpPr>
          <p:nvPr>
            <p:ph type="ctrTitle"/>
          </p:nvPr>
        </p:nvSpPr>
        <p:spPr>
          <a:xfrm>
            <a:off x="421725" y="740675"/>
            <a:ext cx="8221200" cy="792600"/>
          </a:xfrm>
          <a:prstGeom prst="rect">
            <a:avLst/>
          </a:prstGeom>
        </p:spPr>
        <p:txBody>
          <a:bodyPr spcFirstLastPara="1" wrap="square" lIns="91425" tIns="91425" rIns="91425" bIns="91425" anchor="t" anchorCtr="0">
            <a:noAutofit/>
          </a:bodyPr>
          <a:lstStyle>
            <a:lvl1pPr lvl="0">
              <a:spcBef>
                <a:spcPts val="0"/>
              </a:spcBef>
              <a:spcAft>
                <a:spcPts val="0"/>
              </a:spcAft>
              <a:buClr>
                <a:srgbClr val="3B1A53"/>
              </a:buClr>
              <a:buSzPts val="3200"/>
              <a:buNone/>
              <a:defRPr>
                <a:solidFill>
                  <a:srgbClr val="3B1A53"/>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493775" y="1533275"/>
            <a:ext cx="8520600" cy="618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3" name="Google Shape;13;p2"/>
          <p:cNvSpPr txBox="1">
            <a:spLocks noGrp="1"/>
          </p:cNvSpPr>
          <p:nvPr>
            <p:ph type="subTitle" idx="2"/>
          </p:nvPr>
        </p:nvSpPr>
        <p:spPr>
          <a:xfrm>
            <a:off x="497917" y="4439425"/>
            <a:ext cx="3859200" cy="4524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1400"/>
              <a:buNone/>
              <a:defRPr sz="1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a:buNone/>
              <a:defRPr sz="1300">
                <a:solidFill>
                  <a:srgbClr val="4D4D4F"/>
                </a:solidFill>
                <a:latin typeface="Public Sans"/>
                <a:ea typeface="Public Sans"/>
                <a:cs typeface="Public Sans"/>
                <a:sym typeface="Public Sans"/>
              </a:defRPr>
            </a:lvl1pPr>
            <a:lvl2pPr lvl="1">
              <a:buNone/>
              <a:defRPr sz="1300">
                <a:solidFill>
                  <a:srgbClr val="4D4D4F"/>
                </a:solidFill>
                <a:latin typeface="Public Sans"/>
                <a:ea typeface="Public Sans"/>
                <a:cs typeface="Public Sans"/>
                <a:sym typeface="Public Sans"/>
              </a:defRPr>
            </a:lvl2pPr>
            <a:lvl3pPr lvl="2">
              <a:buNone/>
              <a:defRPr sz="1300">
                <a:solidFill>
                  <a:srgbClr val="4D4D4F"/>
                </a:solidFill>
                <a:latin typeface="Public Sans"/>
                <a:ea typeface="Public Sans"/>
                <a:cs typeface="Public Sans"/>
                <a:sym typeface="Public Sans"/>
              </a:defRPr>
            </a:lvl3pPr>
            <a:lvl4pPr lvl="3">
              <a:buNone/>
              <a:defRPr sz="1300">
                <a:solidFill>
                  <a:srgbClr val="4D4D4F"/>
                </a:solidFill>
                <a:latin typeface="Public Sans"/>
                <a:ea typeface="Public Sans"/>
                <a:cs typeface="Public Sans"/>
                <a:sym typeface="Public Sans"/>
              </a:defRPr>
            </a:lvl4pPr>
            <a:lvl5pPr lvl="4">
              <a:buNone/>
              <a:defRPr sz="1300">
                <a:solidFill>
                  <a:srgbClr val="4D4D4F"/>
                </a:solidFill>
                <a:latin typeface="Public Sans"/>
                <a:ea typeface="Public Sans"/>
                <a:cs typeface="Public Sans"/>
                <a:sym typeface="Public Sans"/>
              </a:defRPr>
            </a:lvl5pPr>
            <a:lvl6pPr lvl="5">
              <a:buNone/>
              <a:defRPr sz="1300">
                <a:solidFill>
                  <a:srgbClr val="4D4D4F"/>
                </a:solidFill>
                <a:latin typeface="Public Sans"/>
                <a:ea typeface="Public Sans"/>
                <a:cs typeface="Public Sans"/>
                <a:sym typeface="Public Sans"/>
              </a:defRPr>
            </a:lvl6pPr>
            <a:lvl7pPr lvl="6">
              <a:buNone/>
              <a:defRPr sz="1300">
                <a:solidFill>
                  <a:srgbClr val="4D4D4F"/>
                </a:solidFill>
                <a:latin typeface="Public Sans"/>
                <a:ea typeface="Public Sans"/>
                <a:cs typeface="Public Sans"/>
                <a:sym typeface="Public Sans"/>
              </a:defRPr>
            </a:lvl7pPr>
            <a:lvl8pPr lvl="7">
              <a:buNone/>
              <a:defRPr sz="1300">
                <a:solidFill>
                  <a:srgbClr val="4D4D4F"/>
                </a:solidFill>
                <a:latin typeface="Public Sans"/>
                <a:ea typeface="Public Sans"/>
                <a:cs typeface="Public Sans"/>
                <a:sym typeface="Public Sans"/>
              </a:defRPr>
            </a:lvl8pPr>
            <a:lvl9pPr lvl="8">
              <a:buNone/>
              <a:defRPr sz="1300">
                <a:solidFill>
                  <a:srgbClr val="4D4D4F"/>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1">
  <p:cSld name="TITLE_3">
    <p:spTree>
      <p:nvGrpSpPr>
        <p:cNvPr id="1" name="Shape 69"/>
        <p:cNvGrpSpPr/>
        <p:nvPr/>
      </p:nvGrpSpPr>
      <p:grpSpPr>
        <a:xfrm>
          <a:off x="0" y="0"/>
          <a:ext cx="0" cy="0"/>
          <a:chOff x="0" y="0"/>
          <a:chExt cx="0" cy="0"/>
        </a:xfrm>
      </p:grpSpPr>
      <p:sp>
        <p:nvSpPr>
          <p:cNvPr id="70" name="Google Shape;70;p11"/>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71" name="Google Shape;71;p11"/>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2" name="Google Shape;72;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3"/>
        <p:cNvGrpSpPr/>
        <p:nvPr/>
      </p:nvGrpSpPr>
      <p:grpSpPr>
        <a:xfrm>
          <a:off x="0" y="0"/>
          <a:ext cx="0" cy="0"/>
          <a:chOff x="0" y="0"/>
          <a:chExt cx="0" cy="0"/>
        </a:xfrm>
      </p:grpSpPr>
      <p:sp>
        <p:nvSpPr>
          <p:cNvPr id="74" name="Google Shape;74;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1">
  <p:cSld name="TITLE_AND_BODY_2">
    <p:spTree>
      <p:nvGrpSpPr>
        <p:cNvPr id="1" name="Shape 75"/>
        <p:cNvGrpSpPr/>
        <p:nvPr/>
      </p:nvGrpSpPr>
      <p:grpSpPr>
        <a:xfrm>
          <a:off x="0" y="0"/>
          <a:ext cx="0" cy="0"/>
          <a:chOff x="0" y="0"/>
          <a:chExt cx="0" cy="0"/>
        </a:xfrm>
      </p:grpSpPr>
      <p:sp>
        <p:nvSpPr>
          <p:cNvPr id="76" name="Google Shape;76;p1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3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7" name="Google Shape;77;p1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68300" rtl="0">
              <a:spcBef>
                <a:spcPts val="0"/>
              </a:spcBef>
              <a:spcAft>
                <a:spcPts val="0"/>
              </a:spcAft>
              <a:buSzPts val="22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78" name="Google Shape;78;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vider Slide - Purple">
  <p:cSld name="TITLE_2">
    <p:bg>
      <p:bgPr>
        <a:solidFill>
          <a:srgbClr val="3B1A53">
            <a:alpha val="10000"/>
          </a:srgbClr>
        </a:solidFill>
        <a:effectLst/>
      </p:bgPr>
    </p:bg>
    <p:spTree>
      <p:nvGrpSpPr>
        <p:cNvPr id="1" name="Shape 15"/>
        <p:cNvGrpSpPr/>
        <p:nvPr/>
      </p:nvGrpSpPr>
      <p:grpSpPr>
        <a:xfrm>
          <a:off x="0" y="0"/>
          <a:ext cx="0" cy="0"/>
          <a:chOff x="0" y="0"/>
          <a:chExt cx="0" cy="0"/>
        </a:xfrm>
      </p:grpSpPr>
      <p:pic>
        <p:nvPicPr>
          <p:cNvPr id="16" name="Google Shape;16;p3"/>
          <p:cNvPicPr preferRelativeResize="0"/>
          <p:nvPr/>
        </p:nvPicPr>
        <p:blipFill rotWithShape="1">
          <a:blip r:embed="rId2">
            <a:alphaModFix/>
          </a:blip>
          <a:srcRect/>
          <a:stretch/>
        </p:blipFill>
        <p:spPr>
          <a:xfrm>
            <a:off x="0" y="0"/>
            <a:ext cx="9144003" cy="5143501"/>
          </a:xfrm>
          <a:prstGeom prst="rect">
            <a:avLst/>
          </a:prstGeom>
          <a:noFill/>
          <a:ln>
            <a:noFill/>
          </a:ln>
        </p:spPr>
      </p:pic>
      <p:sp>
        <p:nvSpPr>
          <p:cNvPr id="17" name="Google Shape;17;p3"/>
          <p:cNvSpPr txBox="1">
            <a:spLocks noGrp="1"/>
          </p:cNvSpPr>
          <p:nvPr>
            <p:ph type="subTitle" idx="1"/>
          </p:nvPr>
        </p:nvSpPr>
        <p:spPr>
          <a:xfrm>
            <a:off x="497917" y="4439425"/>
            <a:ext cx="3859200" cy="452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1400"/>
              <a:buNone/>
              <a:defRPr sz="14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 name="Google Shape;18;p3"/>
          <p:cNvSpPr txBox="1">
            <a:spLocks noGrp="1"/>
          </p:cNvSpPr>
          <p:nvPr>
            <p:ph type="ctrTitle"/>
          </p:nvPr>
        </p:nvSpPr>
        <p:spPr>
          <a:xfrm>
            <a:off x="421725" y="740675"/>
            <a:ext cx="8221200" cy="792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3B1A53"/>
              </a:buClr>
              <a:buSzPts val="3200"/>
              <a:buNone/>
              <a:defRPr>
                <a:solidFill>
                  <a:srgbClr val="3B1A53"/>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9" name="Google Shape;19;p3"/>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
        <p:nvSpPr>
          <p:cNvPr id="20" name="Google Shape;20;p3"/>
          <p:cNvSpPr txBox="1">
            <a:spLocks noGrp="1"/>
          </p:cNvSpPr>
          <p:nvPr>
            <p:ph type="subTitle" idx="2"/>
          </p:nvPr>
        </p:nvSpPr>
        <p:spPr>
          <a:xfrm>
            <a:off x="493775" y="1533275"/>
            <a:ext cx="8520600" cy="61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vider Slide - Orange">
  <p:cSld name="TITLE_1">
    <p:bg>
      <p:bgPr>
        <a:solidFill>
          <a:srgbClr val="C44B27">
            <a:alpha val="10000"/>
          </a:srgbClr>
        </a:solidFill>
        <a:effectLst/>
      </p:bgPr>
    </p:bg>
    <p:spTree>
      <p:nvGrpSpPr>
        <p:cNvPr id="1" name="Shape 21"/>
        <p:cNvGrpSpPr/>
        <p:nvPr/>
      </p:nvGrpSpPr>
      <p:grpSpPr>
        <a:xfrm>
          <a:off x="0" y="0"/>
          <a:ext cx="0" cy="0"/>
          <a:chOff x="0" y="0"/>
          <a:chExt cx="0" cy="0"/>
        </a:xfrm>
      </p:grpSpPr>
      <p:pic>
        <p:nvPicPr>
          <p:cNvPr id="22" name="Google Shape;22;p4"/>
          <p:cNvPicPr preferRelativeResize="0"/>
          <p:nvPr/>
        </p:nvPicPr>
        <p:blipFill rotWithShape="1">
          <a:blip r:embed="rId2">
            <a:alphaModFix/>
          </a:blip>
          <a:srcRect/>
          <a:stretch/>
        </p:blipFill>
        <p:spPr>
          <a:xfrm>
            <a:off x="17" y="17"/>
            <a:ext cx="9144005" cy="5143503"/>
          </a:xfrm>
          <a:prstGeom prst="rect">
            <a:avLst/>
          </a:prstGeom>
          <a:noFill/>
          <a:ln>
            <a:noFill/>
          </a:ln>
        </p:spPr>
      </p:pic>
      <p:sp>
        <p:nvSpPr>
          <p:cNvPr id="23" name="Google Shape;23;p4"/>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
        <p:nvSpPr>
          <p:cNvPr id="24" name="Google Shape;24;p4"/>
          <p:cNvSpPr txBox="1">
            <a:spLocks noGrp="1"/>
          </p:cNvSpPr>
          <p:nvPr>
            <p:ph type="ctrTitle"/>
          </p:nvPr>
        </p:nvSpPr>
        <p:spPr>
          <a:xfrm>
            <a:off x="421725" y="740675"/>
            <a:ext cx="8221200" cy="792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3B1A53"/>
              </a:buClr>
              <a:buSzPts val="3200"/>
              <a:buNone/>
              <a:defRPr>
                <a:solidFill>
                  <a:srgbClr val="3B1A53"/>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5" name="Google Shape;25;p4"/>
          <p:cNvSpPr txBox="1">
            <a:spLocks noGrp="1"/>
          </p:cNvSpPr>
          <p:nvPr>
            <p:ph type="subTitle" idx="1"/>
          </p:nvPr>
        </p:nvSpPr>
        <p:spPr>
          <a:xfrm>
            <a:off x="493775" y="1533275"/>
            <a:ext cx="8520600" cy="61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ivider Slide - Teal">
  <p:cSld name="TITLE_1_1">
    <p:bg>
      <p:bgPr>
        <a:solidFill>
          <a:srgbClr val="017F92">
            <a:alpha val="10000"/>
          </a:srgbClr>
        </a:solidFill>
        <a:effectLst/>
      </p:bgPr>
    </p:bg>
    <p:spTree>
      <p:nvGrpSpPr>
        <p:cNvPr id="1" name="Shape 26"/>
        <p:cNvGrpSpPr/>
        <p:nvPr/>
      </p:nvGrpSpPr>
      <p:grpSpPr>
        <a:xfrm>
          <a:off x="0" y="0"/>
          <a:ext cx="0" cy="0"/>
          <a:chOff x="0" y="0"/>
          <a:chExt cx="0" cy="0"/>
        </a:xfrm>
      </p:grpSpPr>
      <p:pic>
        <p:nvPicPr>
          <p:cNvPr id="27" name="Google Shape;27;p5"/>
          <p:cNvPicPr preferRelativeResize="0"/>
          <p:nvPr/>
        </p:nvPicPr>
        <p:blipFill rotWithShape="1">
          <a:blip r:embed="rId2">
            <a:alphaModFix/>
          </a:blip>
          <a:srcRect/>
          <a:stretch/>
        </p:blipFill>
        <p:spPr>
          <a:xfrm>
            <a:off x="17" y="17"/>
            <a:ext cx="9144005" cy="5143503"/>
          </a:xfrm>
          <a:prstGeom prst="rect">
            <a:avLst/>
          </a:prstGeom>
          <a:noFill/>
          <a:ln>
            <a:noFill/>
          </a:ln>
        </p:spPr>
      </p:pic>
      <p:sp>
        <p:nvSpPr>
          <p:cNvPr id="28" name="Google Shape;28;p5"/>
          <p:cNvSpPr txBox="1">
            <a:spLocks noGrp="1"/>
          </p:cNvSpPr>
          <p:nvPr>
            <p:ph type="ctrTitle"/>
          </p:nvPr>
        </p:nvSpPr>
        <p:spPr>
          <a:xfrm>
            <a:off x="421725" y="740675"/>
            <a:ext cx="8221200" cy="792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3B1A53"/>
              </a:buClr>
              <a:buSzPts val="3200"/>
              <a:buNone/>
              <a:defRPr>
                <a:solidFill>
                  <a:srgbClr val="3B1A53"/>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9" name="Google Shape;29;p5"/>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
        <p:nvSpPr>
          <p:cNvPr id="30" name="Google Shape;30;p5"/>
          <p:cNvSpPr txBox="1">
            <a:spLocks noGrp="1"/>
          </p:cNvSpPr>
          <p:nvPr>
            <p:ph type="subTitle" idx="1"/>
          </p:nvPr>
        </p:nvSpPr>
        <p:spPr>
          <a:xfrm>
            <a:off x="493775" y="1533275"/>
            <a:ext cx="8520600" cy="61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sz="28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3" name="Google Shape;33;p6"/>
          <p:cNvSpPr txBox="1">
            <a:spLocks noGrp="1"/>
          </p:cNvSpPr>
          <p:nvPr>
            <p:ph type="body" idx="1"/>
          </p:nvPr>
        </p:nvSpPr>
        <p:spPr>
          <a:xfrm>
            <a:off x="311700" y="1152875"/>
            <a:ext cx="8520600" cy="31863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pic>
        <p:nvPicPr>
          <p:cNvPr id="34" name="Google Shape;34;p6"/>
          <p:cNvPicPr preferRelativeResize="0"/>
          <p:nvPr/>
        </p:nvPicPr>
        <p:blipFill rotWithShape="1">
          <a:blip r:embed="rId2">
            <a:alphaModFix/>
          </a:blip>
          <a:srcRect t="15113" b="11695"/>
          <a:stretch/>
        </p:blipFill>
        <p:spPr>
          <a:xfrm>
            <a:off x="0" y="4190873"/>
            <a:ext cx="9144001" cy="952625"/>
          </a:xfrm>
          <a:prstGeom prst="rect">
            <a:avLst/>
          </a:prstGeom>
          <a:noFill/>
          <a:ln>
            <a:noFill/>
          </a:ln>
        </p:spPr>
      </p:pic>
      <p:sp>
        <p:nvSpPr>
          <p:cNvPr id="35" name="Google Shape;35;p6"/>
          <p:cNvSpPr txBox="1">
            <a:spLocks noGrp="1"/>
          </p:cNvSpPr>
          <p:nvPr>
            <p:ph type="subTitle" idx="2"/>
          </p:nvPr>
        </p:nvSpPr>
        <p:spPr>
          <a:xfrm>
            <a:off x="2764450" y="4487500"/>
            <a:ext cx="4792800" cy="310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1200"/>
              <a:buNone/>
              <a:defRPr sz="1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6" name="Google Shape;36;p6"/>
          <p:cNvSpPr txBox="1">
            <a:spLocks noGrp="1"/>
          </p:cNvSpPr>
          <p:nvPr>
            <p:ph type="subTitle" idx="3"/>
          </p:nvPr>
        </p:nvSpPr>
        <p:spPr>
          <a:xfrm>
            <a:off x="3033450" y="4721791"/>
            <a:ext cx="4524000" cy="235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900"/>
              <a:buNone/>
              <a:defRPr sz="9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a:endParaRPr/>
          </a:p>
        </p:txBody>
      </p:sp>
      <p:pic>
        <p:nvPicPr>
          <p:cNvPr id="37" name="Google Shape;37;p6"/>
          <p:cNvPicPr preferRelativeResize="0"/>
          <p:nvPr/>
        </p:nvPicPr>
        <p:blipFill rotWithShape="1">
          <a:blip r:embed="rId3">
            <a:alphaModFix/>
          </a:blip>
          <a:srcRect l="228" r="228"/>
          <a:stretch/>
        </p:blipFill>
        <p:spPr>
          <a:xfrm>
            <a:off x="7897350" y="3918100"/>
            <a:ext cx="1115568" cy="1115568"/>
          </a:xfrm>
          <a:prstGeom prst="rect">
            <a:avLst/>
          </a:prstGeom>
          <a:noFill/>
          <a:ln>
            <a:noFill/>
          </a:ln>
        </p:spPr>
      </p:pic>
      <p:sp>
        <p:nvSpPr>
          <p:cNvPr id="38" name="Google Shape;38;p6"/>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 table">
  <p:cSld name="TITLE_AND_BODY_1">
    <p:spTree>
      <p:nvGrpSpPr>
        <p:cNvPr id="1" name="Shape 39"/>
        <p:cNvGrpSpPr/>
        <p:nvPr/>
      </p:nvGrpSpPr>
      <p:grpSpPr>
        <a:xfrm>
          <a:off x="0" y="0"/>
          <a:ext cx="0" cy="0"/>
          <a:chOff x="0" y="0"/>
          <a:chExt cx="0" cy="0"/>
        </a:xfrm>
      </p:grpSpPr>
      <p:pic>
        <p:nvPicPr>
          <p:cNvPr id="40" name="Google Shape;40;p7"/>
          <p:cNvPicPr preferRelativeResize="0"/>
          <p:nvPr/>
        </p:nvPicPr>
        <p:blipFill rotWithShape="1">
          <a:blip r:embed="rId2">
            <a:alphaModFix/>
          </a:blip>
          <a:srcRect t="15113" b="11695"/>
          <a:stretch/>
        </p:blipFill>
        <p:spPr>
          <a:xfrm>
            <a:off x="0" y="4190873"/>
            <a:ext cx="9144001" cy="952625"/>
          </a:xfrm>
          <a:prstGeom prst="rect">
            <a:avLst/>
          </a:prstGeom>
          <a:noFill/>
          <a:ln>
            <a:noFill/>
          </a:ln>
        </p:spPr>
      </p:pic>
      <p:pic>
        <p:nvPicPr>
          <p:cNvPr id="41" name="Google Shape;41;p7"/>
          <p:cNvPicPr preferRelativeResize="0"/>
          <p:nvPr/>
        </p:nvPicPr>
        <p:blipFill rotWithShape="1">
          <a:blip r:embed="rId3">
            <a:alphaModFix/>
          </a:blip>
          <a:srcRect l="228" r="228"/>
          <a:stretch/>
        </p:blipFill>
        <p:spPr>
          <a:xfrm>
            <a:off x="7897350" y="3918100"/>
            <a:ext cx="1115568" cy="1115568"/>
          </a:xfrm>
          <a:prstGeom prst="rect">
            <a:avLst/>
          </a:prstGeom>
          <a:noFill/>
          <a:ln>
            <a:noFill/>
          </a:ln>
        </p:spPr>
      </p:pic>
      <p:sp>
        <p:nvSpPr>
          <p:cNvPr id="42" name="Google Shape;42;p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3" name="Google Shape;43;p7"/>
          <p:cNvSpPr txBox="1">
            <a:spLocks noGrp="1"/>
          </p:cNvSpPr>
          <p:nvPr>
            <p:ph type="subTitle" idx="1"/>
          </p:nvPr>
        </p:nvSpPr>
        <p:spPr>
          <a:xfrm>
            <a:off x="2764450" y="4487500"/>
            <a:ext cx="4792800" cy="310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1200"/>
              <a:buNone/>
              <a:defRPr sz="1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4" name="Google Shape;44;p7"/>
          <p:cNvSpPr txBox="1">
            <a:spLocks noGrp="1"/>
          </p:cNvSpPr>
          <p:nvPr>
            <p:ph type="subTitle" idx="2"/>
          </p:nvPr>
        </p:nvSpPr>
        <p:spPr>
          <a:xfrm>
            <a:off x="3033450" y="4721791"/>
            <a:ext cx="4524000" cy="235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900"/>
              <a:buNone/>
              <a:defRPr sz="9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a:endParaRPr/>
          </a:p>
        </p:txBody>
      </p:sp>
      <p:sp>
        <p:nvSpPr>
          <p:cNvPr id="45" name="Google Shape;45;p7"/>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6"/>
        <p:cNvGrpSpPr/>
        <p:nvPr/>
      </p:nvGrpSpPr>
      <p:grpSpPr>
        <a:xfrm>
          <a:off x="0" y="0"/>
          <a:ext cx="0" cy="0"/>
          <a:chOff x="0" y="0"/>
          <a:chExt cx="0" cy="0"/>
        </a:xfrm>
      </p:grpSpPr>
      <p:sp>
        <p:nvSpPr>
          <p:cNvPr id="47" name="Google Shape;47;p8"/>
          <p:cNvSpPr>
            <a:spLocks noGrp="1"/>
          </p:cNvSpPr>
          <p:nvPr>
            <p:ph type="pic" idx="2"/>
          </p:nvPr>
        </p:nvSpPr>
        <p:spPr>
          <a:xfrm>
            <a:off x="5286900" y="285000"/>
            <a:ext cx="3607500" cy="3607500"/>
          </a:xfrm>
          <a:prstGeom prst="ellipse">
            <a:avLst/>
          </a:prstGeom>
          <a:noFill/>
          <a:ln>
            <a:noFill/>
          </a:ln>
        </p:spPr>
      </p:sp>
      <p:pic>
        <p:nvPicPr>
          <p:cNvPr id="48" name="Google Shape;48;p8"/>
          <p:cNvPicPr preferRelativeResize="0"/>
          <p:nvPr/>
        </p:nvPicPr>
        <p:blipFill rotWithShape="1">
          <a:blip r:embed="rId2">
            <a:alphaModFix/>
          </a:blip>
          <a:srcRect t="15113" b="11695"/>
          <a:stretch/>
        </p:blipFill>
        <p:spPr>
          <a:xfrm>
            <a:off x="0" y="4190873"/>
            <a:ext cx="9144001" cy="952625"/>
          </a:xfrm>
          <a:prstGeom prst="rect">
            <a:avLst/>
          </a:prstGeom>
          <a:noFill/>
          <a:ln>
            <a:noFill/>
          </a:ln>
        </p:spPr>
      </p:pic>
      <p:sp>
        <p:nvSpPr>
          <p:cNvPr id="49" name="Google Shape;49;p8"/>
          <p:cNvSpPr txBox="1">
            <a:spLocks noGrp="1"/>
          </p:cNvSpPr>
          <p:nvPr>
            <p:ph type="subTitle" idx="1"/>
          </p:nvPr>
        </p:nvSpPr>
        <p:spPr>
          <a:xfrm>
            <a:off x="2764450" y="4487500"/>
            <a:ext cx="4792800" cy="310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1200"/>
              <a:buNone/>
              <a:defRPr sz="1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0" name="Google Shape;50;p8"/>
          <p:cNvSpPr txBox="1">
            <a:spLocks noGrp="1"/>
          </p:cNvSpPr>
          <p:nvPr>
            <p:ph type="subTitle" idx="3"/>
          </p:nvPr>
        </p:nvSpPr>
        <p:spPr>
          <a:xfrm>
            <a:off x="3033450" y="4721791"/>
            <a:ext cx="4524000" cy="235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900"/>
              <a:buNone/>
              <a:defRPr sz="9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a:endParaRPr/>
          </a:p>
        </p:txBody>
      </p:sp>
      <p:pic>
        <p:nvPicPr>
          <p:cNvPr id="51" name="Google Shape;51;p8"/>
          <p:cNvPicPr preferRelativeResize="0"/>
          <p:nvPr/>
        </p:nvPicPr>
        <p:blipFill rotWithShape="1">
          <a:blip r:embed="rId3">
            <a:alphaModFix/>
          </a:blip>
          <a:srcRect l="228" r="228"/>
          <a:stretch/>
        </p:blipFill>
        <p:spPr>
          <a:xfrm>
            <a:off x="7897350" y="3918100"/>
            <a:ext cx="1115568" cy="1115568"/>
          </a:xfrm>
          <a:prstGeom prst="rect">
            <a:avLst/>
          </a:prstGeom>
          <a:noFill/>
          <a:ln>
            <a:noFill/>
          </a:ln>
        </p:spPr>
      </p:pic>
      <p:sp>
        <p:nvSpPr>
          <p:cNvPr id="52" name="Google Shape;52;p8"/>
          <p:cNvSpPr txBox="1">
            <a:spLocks noGrp="1"/>
          </p:cNvSpPr>
          <p:nvPr>
            <p:ph type="title"/>
          </p:nvPr>
        </p:nvSpPr>
        <p:spPr>
          <a:xfrm>
            <a:off x="229775" y="445025"/>
            <a:ext cx="5155500" cy="611700"/>
          </a:xfrm>
          <a:prstGeom prst="rect">
            <a:avLst/>
          </a:prstGeom>
        </p:spPr>
        <p:txBody>
          <a:bodyPr spcFirstLastPara="1" wrap="square" lIns="91425" tIns="91425" rIns="91425" bIns="91425" anchor="t" anchorCtr="0">
            <a:noAutofit/>
          </a:bodyPr>
          <a:lstStyle>
            <a:lvl1pPr lvl="0" rtl="0">
              <a:lnSpc>
                <a:spcPct val="75000"/>
              </a:lnSpc>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3" name="Google Shape;53;p8"/>
          <p:cNvSpPr txBox="1">
            <a:spLocks noGrp="1"/>
          </p:cNvSpPr>
          <p:nvPr>
            <p:ph type="body" idx="4"/>
          </p:nvPr>
        </p:nvSpPr>
        <p:spPr>
          <a:xfrm>
            <a:off x="252400" y="1148750"/>
            <a:ext cx="4952400" cy="3163800"/>
          </a:xfrm>
          <a:prstGeom prst="rect">
            <a:avLst/>
          </a:prstGeom>
        </p:spPr>
        <p:txBody>
          <a:bodyPr spcFirstLastPara="1" wrap="square" lIns="91425" tIns="91425" rIns="91425" bIns="91425" anchor="t" anchorCtr="0">
            <a:noAutofit/>
          </a:bodyPr>
          <a:lstStyle>
            <a:lvl1pPr marL="457200" lvl="0" indent="-368300" rtl="0">
              <a:spcBef>
                <a:spcPts val="0"/>
              </a:spcBef>
              <a:spcAft>
                <a:spcPts val="0"/>
              </a:spcAft>
              <a:buSzPts val="22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54" name="Google Shape;54;p8"/>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55"/>
        <p:cNvGrpSpPr/>
        <p:nvPr/>
      </p:nvGrpSpPr>
      <p:grpSpPr>
        <a:xfrm>
          <a:off x="0" y="0"/>
          <a:ext cx="0" cy="0"/>
          <a:chOff x="0" y="0"/>
          <a:chExt cx="0" cy="0"/>
        </a:xfrm>
      </p:grpSpPr>
      <p:sp>
        <p:nvSpPr>
          <p:cNvPr id="56" name="Google Shape;56;p9"/>
          <p:cNvSpPr txBox="1">
            <a:spLocks noGrp="1"/>
          </p:cNvSpPr>
          <p:nvPr>
            <p:ph type="title"/>
          </p:nvPr>
        </p:nvSpPr>
        <p:spPr>
          <a:xfrm>
            <a:off x="3912250" y="445025"/>
            <a:ext cx="5155500" cy="611700"/>
          </a:xfrm>
          <a:prstGeom prst="rect">
            <a:avLst/>
          </a:prstGeom>
        </p:spPr>
        <p:txBody>
          <a:bodyPr spcFirstLastPara="1" wrap="square" lIns="91425" tIns="91425" rIns="91425" bIns="91425" anchor="t" anchorCtr="0">
            <a:noAutofit/>
          </a:bodyPr>
          <a:lstStyle>
            <a:lvl1pPr lvl="0" rtl="0">
              <a:lnSpc>
                <a:spcPct val="75000"/>
              </a:lnSpc>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7" name="Google Shape;57;p9"/>
          <p:cNvSpPr>
            <a:spLocks noGrp="1"/>
          </p:cNvSpPr>
          <p:nvPr>
            <p:ph type="pic" idx="2"/>
          </p:nvPr>
        </p:nvSpPr>
        <p:spPr>
          <a:xfrm>
            <a:off x="284100" y="285000"/>
            <a:ext cx="3607500" cy="3607500"/>
          </a:xfrm>
          <a:prstGeom prst="ellipse">
            <a:avLst/>
          </a:prstGeom>
          <a:noFill/>
          <a:ln>
            <a:noFill/>
          </a:ln>
        </p:spPr>
      </p:sp>
      <p:sp>
        <p:nvSpPr>
          <p:cNvPr id="58" name="Google Shape;58;p9"/>
          <p:cNvSpPr txBox="1">
            <a:spLocks noGrp="1"/>
          </p:cNvSpPr>
          <p:nvPr>
            <p:ph type="body" idx="1"/>
          </p:nvPr>
        </p:nvSpPr>
        <p:spPr>
          <a:xfrm>
            <a:off x="3934875" y="1148750"/>
            <a:ext cx="5078100" cy="3163800"/>
          </a:xfrm>
          <a:prstGeom prst="rect">
            <a:avLst/>
          </a:prstGeom>
        </p:spPr>
        <p:txBody>
          <a:bodyPr spcFirstLastPara="1" wrap="square" lIns="91425" tIns="91425" rIns="91425" bIns="91425" anchor="t" anchorCtr="0">
            <a:noAutofit/>
          </a:bodyPr>
          <a:lstStyle>
            <a:lvl1pPr marL="457200" lvl="0" indent="-368300" rtl="0">
              <a:spcBef>
                <a:spcPts val="0"/>
              </a:spcBef>
              <a:spcAft>
                <a:spcPts val="0"/>
              </a:spcAft>
              <a:buSzPts val="22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pic>
        <p:nvPicPr>
          <p:cNvPr id="59" name="Google Shape;59;p9"/>
          <p:cNvPicPr preferRelativeResize="0"/>
          <p:nvPr/>
        </p:nvPicPr>
        <p:blipFill rotWithShape="1">
          <a:blip r:embed="rId2">
            <a:alphaModFix/>
          </a:blip>
          <a:srcRect t="15113" b="11695"/>
          <a:stretch/>
        </p:blipFill>
        <p:spPr>
          <a:xfrm>
            <a:off x="0" y="4190873"/>
            <a:ext cx="9144001" cy="952625"/>
          </a:xfrm>
          <a:prstGeom prst="rect">
            <a:avLst/>
          </a:prstGeom>
          <a:noFill/>
          <a:ln>
            <a:noFill/>
          </a:ln>
        </p:spPr>
      </p:pic>
      <p:sp>
        <p:nvSpPr>
          <p:cNvPr id="60" name="Google Shape;60;p9"/>
          <p:cNvSpPr txBox="1">
            <a:spLocks noGrp="1"/>
          </p:cNvSpPr>
          <p:nvPr>
            <p:ph type="subTitle" idx="3"/>
          </p:nvPr>
        </p:nvSpPr>
        <p:spPr>
          <a:xfrm>
            <a:off x="2764450" y="4487500"/>
            <a:ext cx="4792800" cy="310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1200"/>
              <a:buNone/>
              <a:defRPr sz="1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1" name="Google Shape;61;p9"/>
          <p:cNvSpPr txBox="1">
            <a:spLocks noGrp="1"/>
          </p:cNvSpPr>
          <p:nvPr>
            <p:ph type="subTitle" idx="4"/>
          </p:nvPr>
        </p:nvSpPr>
        <p:spPr>
          <a:xfrm>
            <a:off x="3033450" y="4721791"/>
            <a:ext cx="4524000" cy="235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900"/>
              <a:buNone/>
              <a:defRPr sz="9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a:endParaRPr/>
          </a:p>
        </p:txBody>
      </p:sp>
      <p:pic>
        <p:nvPicPr>
          <p:cNvPr id="62" name="Google Shape;62;p9"/>
          <p:cNvPicPr preferRelativeResize="0"/>
          <p:nvPr/>
        </p:nvPicPr>
        <p:blipFill rotWithShape="1">
          <a:blip r:embed="rId3">
            <a:alphaModFix/>
          </a:blip>
          <a:srcRect l="228" r="228"/>
          <a:stretch/>
        </p:blipFill>
        <p:spPr>
          <a:xfrm>
            <a:off x="7897350" y="3918100"/>
            <a:ext cx="1115568" cy="1115568"/>
          </a:xfrm>
          <a:prstGeom prst="rect">
            <a:avLst/>
          </a:prstGeom>
          <a:noFill/>
          <a:ln>
            <a:noFill/>
          </a:ln>
        </p:spPr>
      </p:pic>
      <p:sp>
        <p:nvSpPr>
          <p:cNvPr id="63" name="Google Shape;63;p9"/>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Full Image">
  <p:cSld name="ONE_COLUMN_TEXT_1">
    <p:spTree>
      <p:nvGrpSpPr>
        <p:cNvPr id="1" name="Shape 64"/>
        <p:cNvGrpSpPr/>
        <p:nvPr/>
      </p:nvGrpSpPr>
      <p:grpSpPr>
        <a:xfrm>
          <a:off x="0" y="0"/>
          <a:ext cx="0" cy="0"/>
          <a:chOff x="0" y="0"/>
          <a:chExt cx="0" cy="0"/>
        </a:xfrm>
      </p:grpSpPr>
      <p:pic>
        <p:nvPicPr>
          <p:cNvPr id="65" name="Google Shape;65;p10"/>
          <p:cNvPicPr preferRelativeResize="0"/>
          <p:nvPr/>
        </p:nvPicPr>
        <p:blipFill rotWithShape="1">
          <a:blip r:embed="rId2">
            <a:alphaModFix/>
          </a:blip>
          <a:srcRect/>
          <a:stretch/>
        </p:blipFill>
        <p:spPr>
          <a:xfrm>
            <a:off x="0" y="3943350"/>
            <a:ext cx="9144000" cy="1200155"/>
          </a:xfrm>
          <a:prstGeom prst="rect">
            <a:avLst/>
          </a:prstGeom>
          <a:noFill/>
          <a:ln>
            <a:noFill/>
          </a:ln>
        </p:spPr>
      </p:pic>
      <p:sp>
        <p:nvSpPr>
          <p:cNvPr id="66" name="Google Shape;66;p10"/>
          <p:cNvSpPr>
            <a:spLocks noGrp="1"/>
          </p:cNvSpPr>
          <p:nvPr>
            <p:ph type="pic" idx="2"/>
          </p:nvPr>
        </p:nvSpPr>
        <p:spPr>
          <a:xfrm>
            <a:off x="0" y="0"/>
            <a:ext cx="9144000" cy="4129500"/>
          </a:xfrm>
          <a:prstGeom prst="rect">
            <a:avLst/>
          </a:prstGeom>
          <a:noFill/>
          <a:ln>
            <a:noFill/>
          </a:ln>
        </p:spPr>
      </p:sp>
      <p:sp>
        <p:nvSpPr>
          <p:cNvPr id="67" name="Google Shape;67;p10"/>
          <p:cNvSpPr txBox="1">
            <a:spLocks noGrp="1"/>
          </p:cNvSpPr>
          <p:nvPr>
            <p:ph type="title"/>
          </p:nvPr>
        </p:nvSpPr>
        <p:spPr>
          <a:xfrm>
            <a:off x="267900" y="4338475"/>
            <a:ext cx="7442700" cy="6201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sz="2800">
                <a:solidFill>
                  <a:schemeClr val="l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68" name="Google Shape;68;p10"/>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rgbClr val="3B1A53"/>
              </a:buClr>
              <a:buSzPts val="3200"/>
              <a:buFont typeface="Public Sans"/>
              <a:buNone/>
              <a:defRPr sz="3200" b="1">
                <a:solidFill>
                  <a:srgbClr val="3B1A53"/>
                </a:solidFill>
                <a:latin typeface="Public Sans"/>
                <a:ea typeface="Public Sans"/>
                <a:cs typeface="Public Sans"/>
                <a:sym typeface="Public Sans"/>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68300">
              <a:lnSpc>
                <a:spcPct val="115000"/>
              </a:lnSpc>
              <a:spcBef>
                <a:spcPts val="0"/>
              </a:spcBef>
              <a:spcAft>
                <a:spcPts val="0"/>
              </a:spcAft>
              <a:buClr>
                <a:srgbClr val="C44B27"/>
              </a:buClr>
              <a:buSzPts val="2200"/>
              <a:buFont typeface="Public Sans"/>
              <a:buChar char="●"/>
              <a:defRPr sz="2200">
                <a:solidFill>
                  <a:srgbClr val="4D4D4F"/>
                </a:solidFill>
                <a:latin typeface="Public Sans"/>
                <a:ea typeface="Public Sans"/>
                <a:cs typeface="Public Sans"/>
                <a:sym typeface="Public Sans"/>
              </a:defRPr>
            </a:lvl1pPr>
            <a:lvl2pPr marL="914400" lvl="1" indent="-3175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2pPr>
            <a:lvl3pPr marL="1371600" lvl="2" indent="-3175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3pPr>
            <a:lvl4pPr marL="1828800" lvl="3" indent="-3175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4pPr>
            <a:lvl5pPr marL="2286000" lvl="4" indent="-3175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5pPr>
            <a:lvl6pPr marL="2743200" lvl="5" indent="-3175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6pPr>
            <a:lvl7pPr marL="3200400" lvl="6" indent="-3175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7pPr>
            <a:lvl8pPr marL="3657600" lvl="7" indent="-3175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8pPr>
            <a:lvl9pPr marL="4114800" lvl="8" indent="-3175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100">
                <a:solidFill>
                  <a:schemeClr val="lt1"/>
                </a:solidFill>
                <a:latin typeface="Public Sans Medium"/>
                <a:ea typeface="Public Sans Medium"/>
                <a:cs typeface="Public Sans Medium"/>
                <a:sym typeface="Public Sans Medium"/>
              </a:defRPr>
            </a:lvl1pPr>
            <a:lvl2pPr lvl="1" algn="r">
              <a:buNone/>
              <a:defRPr sz="1100">
                <a:solidFill>
                  <a:schemeClr val="lt1"/>
                </a:solidFill>
                <a:latin typeface="Public Sans Medium"/>
                <a:ea typeface="Public Sans Medium"/>
                <a:cs typeface="Public Sans Medium"/>
                <a:sym typeface="Public Sans Medium"/>
              </a:defRPr>
            </a:lvl2pPr>
            <a:lvl3pPr lvl="2" algn="r">
              <a:buNone/>
              <a:defRPr sz="1100">
                <a:solidFill>
                  <a:schemeClr val="lt1"/>
                </a:solidFill>
                <a:latin typeface="Public Sans Medium"/>
                <a:ea typeface="Public Sans Medium"/>
                <a:cs typeface="Public Sans Medium"/>
                <a:sym typeface="Public Sans Medium"/>
              </a:defRPr>
            </a:lvl3pPr>
            <a:lvl4pPr lvl="3" algn="r">
              <a:buNone/>
              <a:defRPr sz="1100">
                <a:solidFill>
                  <a:schemeClr val="lt1"/>
                </a:solidFill>
                <a:latin typeface="Public Sans Medium"/>
                <a:ea typeface="Public Sans Medium"/>
                <a:cs typeface="Public Sans Medium"/>
                <a:sym typeface="Public Sans Medium"/>
              </a:defRPr>
            </a:lvl4pPr>
            <a:lvl5pPr lvl="4" algn="r">
              <a:buNone/>
              <a:defRPr sz="1100">
                <a:solidFill>
                  <a:schemeClr val="lt1"/>
                </a:solidFill>
                <a:latin typeface="Public Sans Medium"/>
                <a:ea typeface="Public Sans Medium"/>
                <a:cs typeface="Public Sans Medium"/>
                <a:sym typeface="Public Sans Medium"/>
              </a:defRPr>
            </a:lvl5pPr>
            <a:lvl6pPr lvl="5" algn="r">
              <a:buNone/>
              <a:defRPr sz="1100">
                <a:solidFill>
                  <a:schemeClr val="lt1"/>
                </a:solidFill>
                <a:latin typeface="Public Sans Medium"/>
                <a:ea typeface="Public Sans Medium"/>
                <a:cs typeface="Public Sans Medium"/>
                <a:sym typeface="Public Sans Medium"/>
              </a:defRPr>
            </a:lvl6pPr>
            <a:lvl7pPr lvl="6" algn="r">
              <a:buNone/>
              <a:defRPr sz="1100">
                <a:solidFill>
                  <a:schemeClr val="lt1"/>
                </a:solidFill>
                <a:latin typeface="Public Sans Medium"/>
                <a:ea typeface="Public Sans Medium"/>
                <a:cs typeface="Public Sans Medium"/>
                <a:sym typeface="Public Sans Medium"/>
              </a:defRPr>
            </a:lvl7pPr>
            <a:lvl8pPr lvl="7" algn="r">
              <a:buNone/>
              <a:defRPr sz="1100">
                <a:solidFill>
                  <a:schemeClr val="lt1"/>
                </a:solidFill>
                <a:latin typeface="Public Sans Medium"/>
                <a:ea typeface="Public Sans Medium"/>
                <a:cs typeface="Public Sans Medium"/>
                <a:sym typeface="Public Sans Medium"/>
              </a:defRPr>
            </a:lvl8pPr>
            <a:lvl9pPr lvl="8" algn="r">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sz="120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4"/>
          <p:cNvSpPr txBox="1">
            <a:spLocks noGrp="1"/>
          </p:cNvSpPr>
          <p:nvPr>
            <p:ph type="ctrTitle"/>
          </p:nvPr>
        </p:nvSpPr>
        <p:spPr>
          <a:xfrm>
            <a:off x="421725" y="740675"/>
            <a:ext cx="8221200"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DIBELS 8th Edition: Grade 2</a:t>
            </a:r>
            <a:endParaRPr/>
          </a:p>
        </p:txBody>
      </p:sp>
      <p:sp>
        <p:nvSpPr>
          <p:cNvPr id="84" name="Google Shape;84;p14"/>
          <p:cNvSpPr txBox="1">
            <a:spLocks noGrp="1"/>
          </p:cNvSpPr>
          <p:nvPr>
            <p:ph type="subTitle" idx="1"/>
          </p:nvPr>
        </p:nvSpPr>
        <p:spPr>
          <a:xfrm>
            <a:off x="493775" y="1533275"/>
            <a:ext cx="8520600" cy="61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MOY Remote Administration</a:t>
            </a:r>
            <a:endParaRPr/>
          </a:p>
        </p:txBody>
      </p:sp>
      <p:sp>
        <p:nvSpPr>
          <p:cNvPr id="85" name="Google Shape;85;p14"/>
          <p:cNvSpPr txBox="1">
            <a:spLocks noGrp="1"/>
          </p:cNvSpPr>
          <p:nvPr>
            <p:ph type="subTitle" idx="2"/>
          </p:nvPr>
        </p:nvSpPr>
        <p:spPr>
          <a:xfrm>
            <a:off x="497917" y="4439425"/>
            <a:ext cx="3859200" cy="4524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US" dirty="0" smtClean="0"/>
              <a:t>Dece</a:t>
            </a:r>
            <a:r>
              <a:rPr lang="en-US" dirty="0" smtClean="0"/>
              <a:t>mber 2023</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pic>
        <p:nvPicPr>
          <p:cNvPr id="135" name="Google Shape;135;p23"/>
          <p:cNvPicPr preferRelativeResize="0"/>
          <p:nvPr/>
        </p:nvPicPr>
        <p:blipFill rotWithShape="1">
          <a:blip r:embed="rId3">
            <a:alphaModFix/>
          </a:blip>
          <a:srcRect l="38315" t="25878" r="35842" b="14065"/>
          <a:stretch/>
        </p:blipFill>
        <p:spPr>
          <a:xfrm>
            <a:off x="2342075" y="0"/>
            <a:ext cx="4459848" cy="5143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MAZE</a:t>
            </a:r>
            <a:endParaRPr/>
          </a:p>
        </p:txBody>
      </p:sp>
      <p:sp>
        <p:nvSpPr>
          <p:cNvPr id="141" name="Google Shape;141;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a:t>Objective: Student silently reads a passage for 180 seconds, verbally choosing the best multiple-choice answer for missing words.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25"/>
          <p:cNvPicPr preferRelativeResize="0"/>
          <p:nvPr/>
        </p:nvPicPr>
        <p:blipFill rotWithShape="1">
          <a:blip r:embed="rId3">
            <a:alphaModFix/>
          </a:blip>
          <a:srcRect l="22534" t="26283" r="20329" b="12003"/>
          <a:stretch/>
        </p:blipFill>
        <p:spPr>
          <a:xfrm>
            <a:off x="339099" y="0"/>
            <a:ext cx="8465813" cy="5143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151" name="Google Shape;151;p26"/>
          <p:cNvPicPr preferRelativeResize="0"/>
          <p:nvPr/>
        </p:nvPicPr>
        <p:blipFill rotWithShape="1">
          <a:blip r:embed="rId3">
            <a:alphaModFix/>
          </a:blip>
          <a:srcRect l="37304" t="27379" r="34150" b="4155"/>
          <a:stretch/>
        </p:blipFill>
        <p:spPr>
          <a:xfrm>
            <a:off x="2259187" y="0"/>
            <a:ext cx="4625626" cy="5143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pic>
        <p:nvPicPr>
          <p:cNvPr id="156" name="Google Shape;156;p27"/>
          <p:cNvPicPr preferRelativeResize="0"/>
          <p:nvPr/>
        </p:nvPicPr>
        <p:blipFill rotWithShape="1">
          <a:blip r:embed="rId3">
            <a:alphaModFix/>
          </a:blip>
          <a:srcRect l="37638" t="26179" r="34324" b="5054"/>
          <a:stretch/>
        </p:blipFill>
        <p:spPr>
          <a:xfrm>
            <a:off x="2299575" y="0"/>
            <a:ext cx="4544851" cy="51435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28"/>
          <p:cNvPicPr preferRelativeResize="0"/>
          <p:nvPr/>
        </p:nvPicPr>
        <p:blipFill rotWithShape="1">
          <a:blip r:embed="rId3">
            <a:alphaModFix/>
          </a:blip>
          <a:srcRect l="36961" t="21071" r="33986" b="9862"/>
          <a:stretch/>
        </p:blipFill>
        <p:spPr>
          <a:xfrm>
            <a:off x="2287888" y="0"/>
            <a:ext cx="4568227" cy="51435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pic>
        <p:nvPicPr>
          <p:cNvPr id="166" name="Google Shape;166;p29"/>
          <p:cNvPicPr preferRelativeResize="0"/>
          <p:nvPr/>
        </p:nvPicPr>
        <p:blipFill rotWithShape="1">
          <a:blip r:embed="rId3">
            <a:alphaModFix/>
          </a:blip>
          <a:srcRect l="37000" t="22808" r="33807" b="7799"/>
          <a:stretch/>
        </p:blipFill>
        <p:spPr>
          <a:xfrm>
            <a:off x="2308575" y="0"/>
            <a:ext cx="4526851" cy="5143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5"/>
          <p:cNvSpPr txBox="1">
            <a:spLocks noGrp="1"/>
          </p:cNvSpPr>
          <p:nvPr>
            <p:ph type="ctrTitle"/>
          </p:nvPr>
        </p:nvSpPr>
        <p:spPr>
          <a:xfrm>
            <a:off x="311700" y="1081075"/>
            <a:ext cx="8520600" cy="4062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1422">
                <a:latin typeface="Calibri"/>
                <a:ea typeface="Calibri"/>
                <a:cs typeface="Calibri"/>
                <a:sym typeface="Calibri"/>
              </a:rPr>
              <a:t>Prior to reading the remote screening agreement, please ensure video and audio are working and the session is being </a:t>
            </a:r>
            <a:r>
              <a:rPr lang="en" sz="1422" b="1">
                <a:latin typeface="Calibri"/>
                <a:ea typeface="Calibri"/>
                <a:cs typeface="Calibri"/>
                <a:sym typeface="Calibri"/>
              </a:rPr>
              <a:t>recorded</a:t>
            </a:r>
            <a:r>
              <a:rPr lang="en" sz="1422">
                <a:latin typeface="Calibri"/>
                <a:ea typeface="Calibri"/>
                <a:cs typeface="Calibri"/>
                <a:sym typeface="Calibri"/>
              </a:rPr>
              <a:t>. To ensure reliability of the K-3 Literacy Screener remote administration, the following expectations must be read aloud by the test administrator and verbally acknowledged by the parent/guardian and student. If the parent/guardian and/or student refuses to agree or breaks one of the following requirements then remote testing should not begin or should be stopped immediately and on-site testing will be required. Personnel from school districts and/or the LDOE may monitor this screening session.</a:t>
            </a:r>
            <a:endParaRPr sz="1422">
              <a:latin typeface="Calibri"/>
              <a:ea typeface="Calibri"/>
              <a:cs typeface="Calibri"/>
              <a:sym typeface="Calibri"/>
            </a:endParaRPr>
          </a:p>
          <a:p>
            <a:pPr marL="0" lvl="0" indent="0" algn="l" rtl="0">
              <a:spcBef>
                <a:spcPts val="0"/>
              </a:spcBef>
              <a:spcAft>
                <a:spcPts val="0"/>
              </a:spcAft>
              <a:buNone/>
            </a:pPr>
            <a:endParaRPr sz="1422">
              <a:latin typeface="Calibri"/>
              <a:ea typeface="Calibri"/>
              <a:cs typeface="Calibri"/>
              <a:sym typeface="Calibri"/>
            </a:endParaRPr>
          </a:p>
          <a:p>
            <a:pPr marL="0" lvl="0" indent="0" algn="l" rtl="0">
              <a:spcBef>
                <a:spcPts val="0"/>
              </a:spcBef>
              <a:spcAft>
                <a:spcPts val="0"/>
              </a:spcAft>
              <a:buNone/>
            </a:pPr>
            <a:r>
              <a:rPr lang="en" sz="1422">
                <a:latin typeface="Calibri"/>
                <a:ea typeface="Calibri"/>
                <a:cs typeface="Calibri"/>
                <a:sym typeface="Calibri"/>
              </a:rPr>
              <a:t>Parents/Guardians</a:t>
            </a:r>
            <a:endParaRPr sz="1422">
              <a:latin typeface="Calibri"/>
              <a:ea typeface="Calibri"/>
              <a:cs typeface="Calibri"/>
              <a:sym typeface="Calibri"/>
            </a:endParaRPr>
          </a:p>
          <a:p>
            <a:pPr marL="457200" lvl="0" indent="-318911" algn="l" rtl="0">
              <a:spcBef>
                <a:spcPts val="0"/>
              </a:spcBef>
              <a:spcAft>
                <a:spcPts val="0"/>
              </a:spcAft>
              <a:buSzPts val="1422"/>
              <a:buFont typeface="Calibri"/>
              <a:buChar char="●"/>
            </a:pPr>
            <a:r>
              <a:rPr lang="en" sz="1422">
                <a:latin typeface="Calibri"/>
                <a:ea typeface="Calibri"/>
                <a:cs typeface="Calibri"/>
                <a:sym typeface="Calibri"/>
              </a:rPr>
              <a:t>May assist with providing a quiet work space with limited distractions.</a:t>
            </a:r>
            <a:endParaRPr sz="1422">
              <a:latin typeface="Calibri"/>
              <a:ea typeface="Calibri"/>
              <a:cs typeface="Calibri"/>
              <a:sym typeface="Calibri"/>
            </a:endParaRPr>
          </a:p>
          <a:p>
            <a:pPr marL="457200" lvl="0" indent="-318911" algn="l" rtl="0">
              <a:spcBef>
                <a:spcPts val="0"/>
              </a:spcBef>
              <a:spcAft>
                <a:spcPts val="0"/>
              </a:spcAft>
              <a:buSzPts val="1422"/>
              <a:buFont typeface="Calibri"/>
              <a:buChar char="●"/>
            </a:pPr>
            <a:r>
              <a:rPr lang="en" sz="1422">
                <a:latin typeface="Calibri"/>
                <a:ea typeface="Calibri"/>
                <a:cs typeface="Calibri"/>
                <a:sym typeface="Calibri"/>
              </a:rPr>
              <a:t>May ensure the student is following along in the correct section. </a:t>
            </a:r>
            <a:endParaRPr sz="1422">
              <a:latin typeface="Calibri"/>
              <a:ea typeface="Calibri"/>
              <a:cs typeface="Calibri"/>
              <a:sym typeface="Calibri"/>
            </a:endParaRPr>
          </a:p>
          <a:p>
            <a:pPr marL="457200" lvl="0" indent="-318911" algn="l" rtl="0">
              <a:spcBef>
                <a:spcPts val="0"/>
              </a:spcBef>
              <a:spcAft>
                <a:spcPts val="0"/>
              </a:spcAft>
              <a:buSzPts val="1422"/>
              <a:buFont typeface="Calibri"/>
              <a:buChar char="●"/>
            </a:pPr>
            <a:r>
              <a:rPr lang="en" sz="1422">
                <a:latin typeface="Calibri"/>
                <a:ea typeface="Calibri"/>
                <a:cs typeface="Calibri"/>
                <a:sym typeface="Calibri"/>
              </a:rPr>
              <a:t>May not prompt or solicit a response from the student. </a:t>
            </a:r>
            <a:endParaRPr sz="1422">
              <a:latin typeface="Calibri"/>
              <a:ea typeface="Calibri"/>
              <a:cs typeface="Calibri"/>
              <a:sym typeface="Calibri"/>
            </a:endParaRPr>
          </a:p>
          <a:p>
            <a:pPr marL="457200" lvl="0" indent="-318911" algn="l" rtl="0">
              <a:spcBef>
                <a:spcPts val="0"/>
              </a:spcBef>
              <a:spcAft>
                <a:spcPts val="0"/>
              </a:spcAft>
              <a:buSzPts val="1422"/>
              <a:buFont typeface="Calibri"/>
              <a:buChar char="●"/>
            </a:pPr>
            <a:r>
              <a:rPr lang="en" sz="1422">
                <a:latin typeface="Calibri"/>
                <a:ea typeface="Calibri"/>
                <a:cs typeface="Calibri"/>
                <a:sym typeface="Calibri"/>
              </a:rPr>
              <a:t>May not disclose screening materials to the student prior to their testing session. </a:t>
            </a:r>
            <a:endParaRPr sz="1422">
              <a:latin typeface="Calibri"/>
              <a:ea typeface="Calibri"/>
              <a:cs typeface="Calibri"/>
              <a:sym typeface="Calibri"/>
            </a:endParaRPr>
          </a:p>
          <a:p>
            <a:pPr marL="457200" lvl="0" indent="-318911" algn="l" rtl="0">
              <a:spcBef>
                <a:spcPts val="0"/>
              </a:spcBef>
              <a:spcAft>
                <a:spcPts val="0"/>
              </a:spcAft>
              <a:buSzPts val="1422"/>
              <a:buFont typeface="Calibri"/>
              <a:buChar char="●"/>
            </a:pPr>
            <a:r>
              <a:rPr lang="en" sz="1422">
                <a:latin typeface="Calibri"/>
                <a:ea typeface="Calibri"/>
                <a:cs typeface="Calibri"/>
                <a:sym typeface="Calibri"/>
              </a:rPr>
              <a:t>May not show the answer key to the student at any time.</a:t>
            </a:r>
            <a:endParaRPr sz="1422">
              <a:latin typeface="Calibri"/>
              <a:ea typeface="Calibri"/>
              <a:cs typeface="Calibri"/>
              <a:sym typeface="Calibri"/>
            </a:endParaRPr>
          </a:p>
          <a:p>
            <a:pPr marL="457200" lvl="0" indent="-318911" algn="l" rtl="0">
              <a:spcBef>
                <a:spcPts val="0"/>
              </a:spcBef>
              <a:spcAft>
                <a:spcPts val="0"/>
              </a:spcAft>
              <a:buSzPts val="1422"/>
              <a:buFont typeface="Calibri"/>
              <a:buChar char="●"/>
            </a:pPr>
            <a:r>
              <a:rPr lang="en" sz="1422">
                <a:latin typeface="Calibri"/>
                <a:ea typeface="Calibri"/>
                <a:cs typeface="Calibri"/>
                <a:sym typeface="Calibri"/>
              </a:rPr>
              <a:t>Webcams and audio must stay on the entire testing session with the student in view. </a:t>
            </a:r>
            <a:endParaRPr sz="1422">
              <a:latin typeface="Calibri"/>
              <a:ea typeface="Calibri"/>
              <a:cs typeface="Calibri"/>
              <a:sym typeface="Calibri"/>
            </a:endParaRPr>
          </a:p>
          <a:p>
            <a:pPr marL="0" lvl="0" indent="0" algn="l" rtl="0">
              <a:spcBef>
                <a:spcPts val="0"/>
              </a:spcBef>
              <a:spcAft>
                <a:spcPts val="0"/>
              </a:spcAft>
              <a:buNone/>
            </a:pPr>
            <a:endParaRPr sz="1422">
              <a:latin typeface="Calibri"/>
              <a:ea typeface="Calibri"/>
              <a:cs typeface="Calibri"/>
              <a:sym typeface="Calibri"/>
            </a:endParaRPr>
          </a:p>
          <a:p>
            <a:pPr marL="0" lvl="0" indent="0" algn="l" rtl="0">
              <a:spcBef>
                <a:spcPts val="0"/>
              </a:spcBef>
              <a:spcAft>
                <a:spcPts val="0"/>
              </a:spcAft>
              <a:buNone/>
            </a:pPr>
            <a:endParaRPr sz="1422">
              <a:latin typeface="Calibri"/>
              <a:ea typeface="Calibri"/>
              <a:cs typeface="Calibri"/>
              <a:sym typeface="Calibri"/>
            </a:endParaRPr>
          </a:p>
          <a:p>
            <a:pPr marL="0" lvl="0" indent="0" algn="l" rtl="0">
              <a:spcBef>
                <a:spcPts val="0"/>
              </a:spcBef>
              <a:spcAft>
                <a:spcPts val="0"/>
              </a:spcAft>
              <a:buNone/>
            </a:pPr>
            <a:r>
              <a:rPr lang="en" sz="1422">
                <a:latin typeface="Calibri"/>
                <a:ea typeface="Calibri"/>
                <a:cs typeface="Calibri"/>
                <a:sym typeface="Calibri"/>
              </a:rPr>
              <a:t>Student</a:t>
            </a:r>
            <a:endParaRPr sz="1422">
              <a:latin typeface="Calibri"/>
              <a:ea typeface="Calibri"/>
              <a:cs typeface="Calibri"/>
              <a:sym typeface="Calibri"/>
            </a:endParaRPr>
          </a:p>
          <a:p>
            <a:pPr marL="457200" lvl="0" indent="-318911" algn="l" rtl="0">
              <a:spcBef>
                <a:spcPts val="0"/>
              </a:spcBef>
              <a:spcAft>
                <a:spcPts val="0"/>
              </a:spcAft>
              <a:buSzPts val="1422"/>
              <a:buFont typeface="Calibri"/>
              <a:buChar char="●"/>
            </a:pPr>
            <a:r>
              <a:rPr lang="en" sz="1422">
                <a:latin typeface="Calibri"/>
                <a:ea typeface="Calibri"/>
                <a:cs typeface="Calibri"/>
                <a:sym typeface="Calibri"/>
              </a:rPr>
              <a:t>May not ask a parent or guardian for assistance with answering the screening items. </a:t>
            </a:r>
            <a:endParaRPr sz="1422">
              <a:latin typeface="Calibri"/>
              <a:ea typeface="Calibri"/>
              <a:cs typeface="Calibri"/>
              <a:sym typeface="Calibri"/>
            </a:endParaRPr>
          </a:p>
          <a:p>
            <a:pPr marL="457200" lvl="0" indent="-318911" algn="l" rtl="0">
              <a:spcBef>
                <a:spcPts val="0"/>
              </a:spcBef>
              <a:spcAft>
                <a:spcPts val="0"/>
              </a:spcAft>
              <a:buSzPts val="1422"/>
              <a:buFont typeface="Calibri"/>
              <a:buChar char="●"/>
            </a:pPr>
            <a:r>
              <a:rPr lang="en" sz="1422">
                <a:latin typeface="Calibri"/>
                <a:ea typeface="Calibri"/>
                <a:cs typeface="Calibri"/>
                <a:sym typeface="Calibri"/>
              </a:rPr>
              <a:t>May not review test materials prior to screening. </a:t>
            </a:r>
            <a:endParaRPr sz="1422">
              <a:latin typeface="Calibri"/>
              <a:ea typeface="Calibri"/>
              <a:cs typeface="Calibri"/>
              <a:sym typeface="Calibri"/>
            </a:endParaRPr>
          </a:p>
          <a:p>
            <a:pPr marL="457200" lvl="0" indent="-318911" algn="l" rtl="0">
              <a:spcBef>
                <a:spcPts val="0"/>
              </a:spcBef>
              <a:spcAft>
                <a:spcPts val="0"/>
              </a:spcAft>
              <a:buSzPts val="1422"/>
              <a:buFont typeface="Calibri"/>
              <a:buChar char="●"/>
            </a:pPr>
            <a:r>
              <a:rPr lang="en" sz="1422">
                <a:latin typeface="Calibri"/>
                <a:ea typeface="Calibri"/>
                <a:cs typeface="Calibri"/>
                <a:sym typeface="Calibri"/>
              </a:rPr>
              <a:t>May not review the answer key at any time prior to screening. </a:t>
            </a:r>
            <a:endParaRPr sz="1422">
              <a:latin typeface="Calibri"/>
              <a:ea typeface="Calibri"/>
              <a:cs typeface="Calibri"/>
              <a:sym typeface="Calibri"/>
            </a:endParaRPr>
          </a:p>
          <a:p>
            <a:pPr marL="457200" lvl="0" indent="-318911" algn="l" rtl="0">
              <a:spcBef>
                <a:spcPts val="0"/>
              </a:spcBef>
              <a:spcAft>
                <a:spcPts val="0"/>
              </a:spcAft>
              <a:buSzPts val="1422"/>
              <a:buFont typeface="Calibri"/>
              <a:buChar char="●"/>
            </a:pPr>
            <a:r>
              <a:rPr lang="en" sz="1422">
                <a:latin typeface="Calibri"/>
                <a:ea typeface="Calibri"/>
                <a:cs typeface="Calibri"/>
                <a:sym typeface="Calibri"/>
              </a:rPr>
              <a:t>Should follow the directions from the test administrator for each subtest and answer to the best of their ability. </a:t>
            </a:r>
            <a:endParaRPr sz="1422">
              <a:latin typeface="Calibri"/>
              <a:ea typeface="Calibri"/>
              <a:cs typeface="Calibri"/>
              <a:sym typeface="Calibri"/>
            </a:endParaRPr>
          </a:p>
          <a:p>
            <a:pPr marL="457200" lvl="0" indent="-318911" algn="l" rtl="0">
              <a:spcBef>
                <a:spcPts val="0"/>
              </a:spcBef>
              <a:spcAft>
                <a:spcPts val="0"/>
              </a:spcAft>
              <a:buSzPts val="1422"/>
              <a:buFont typeface="Calibri"/>
              <a:buChar char="●"/>
            </a:pPr>
            <a:r>
              <a:rPr lang="en" sz="1422">
                <a:latin typeface="Calibri"/>
                <a:ea typeface="Calibri"/>
                <a:cs typeface="Calibri"/>
                <a:sym typeface="Calibri"/>
              </a:rPr>
              <a:t>Webcams and audio must stay on the entire testing session with the student in view.</a:t>
            </a:r>
            <a:endParaRPr sz="1400">
              <a:solidFill>
                <a:srgbClr val="00000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6"/>
          <p:cNvSpPr txBox="1"/>
          <p:nvPr/>
        </p:nvSpPr>
        <p:spPr>
          <a:xfrm>
            <a:off x="2254950" y="2001750"/>
            <a:ext cx="4887300" cy="1476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endParaRPr/>
          </a:p>
          <a:p>
            <a:pPr marL="0" lvl="0" indent="0" algn="l" rtl="0">
              <a:spcBef>
                <a:spcPts val="1200"/>
              </a:spcBef>
              <a:spcAft>
                <a:spcPts val="0"/>
              </a:spcAft>
              <a:buNone/>
            </a:pPr>
            <a:endParaRPr/>
          </a:p>
        </p:txBody>
      </p:sp>
      <p:pic>
        <p:nvPicPr>
          <p:cNvPr id="96" name="Google Shape;96;p16"/>
          <p:cNvPicPr preferRelativeResize="0"/>
          <p:nvPr/>
        </p:nvPicPr>
        <p:blipFill rotWithShape="1">
          <a:blip r:embed="rId3">
            <a:alphaModFix/>
          </a:blip>
          <a:srcRect l="48484" t="47601" r="22891" b="29167"/>
          <a:stretch/>
        </p:blipFill>
        <p:spPr>
          <a:xfrm>
            <a:off x="1638663" y="1174813"/>
            <a:ext cx="6119875" cy="279387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Nonsense Word Fluency (NWF)</a:t>
            </a:r>
            <a:endParaRPr/>
          </a:p>
        </p:txBody>
      </p:sp>
      <p:sp>
        <p:nvSpPr>
          <p:cNvPr id="102" name="Google Shape;102;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Objective: Student reads or sounds out make-believe words for 60 seconds. </a:t>
            </a:r>
            <a:endParaRPr/>
          </a:p>
          <a:p>
            <a:pPr marL="0" lvl="0" indent="0" algn="l" rtl="0">
              <a:spcBef>
                <a:spcPts val="1200"/>
              </a:spcBef>
              <a:spcAft>
                <a:spcPts val="0"/>
              </a:spcAft>
              <a:buNone/>
            </a:pPr>
            <a:endParaRPr/>
          </a:p>
          <a:p>
            <a:pPr marL="0" lvl="0" indent="0" algn="l" rtl="0">
              <a:spcBef>
                <a:spcPts val="1200"/>
              </a:spcBef>
              <a:spcAft>
                <a:spcPts val="1200"/>
              </a:spcAft>
              <a:buNone/>
            </a:pPr>
            <a:r>
              <a:rPr lang="en"/>
              <a:t>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107" name="Google Shape;107;p18"/>
          <p:cNvPicPr preferRelativeResize="0"/>
          <p:nvPr/>
        </p:nvPicPr>
        <p:blipFill rotWithShape="1">
          <a:blip r:embed="rId3">
            <a:alphaModFix/>
          </a:blip>
          <a:srcRect l="22274" t="36444" r="18578" b="24160"/>
          <a:stretch/>
        </p:blipFill>
        <p:spPr>
          <a:xfrm>
            <a:off x="2028013" y="1618650"/>
            <a:ext cx="5087976" cy="1906200"/>
          </a:xfrm>
          <a:prstGeom prst="rect">
            <a:avLst/>
          </a:prstGeom>
          <a:noFill/>
          <a:ln>
            <a:noFill/>
          </a:ln>
        </p:spPr>
      </p:pic>
      <p:sp>
        <p:nvSpPr>
          <p:cNvPr id="108" name="Google Shape;108;p18"/>
          <p:cNvSpPr txBox="1"/>
          <p:nvPr/>
        </p:nvSpPr>
        <p:spPr>
          <a:xfrm>
            <a:off x="592400" y="468200"/>
            <a:ext cx="2923800" cy="64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Practice: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113" name="Google Shape;113;p19"/>
          <p:cNvPicPr preferRelativeResize="0"/>
          <p:nvPr/>
        </p:nvPicPr>
        <p:blipFill rotWithShape="1">
          <a:blip r:embed="rId3">
            <a:alphaModFix/>
          </a:blip>
          <a:srcRect l="36119" t="26476" r="35334" b="8961"/>
          <a:stretch/>
        </p:blipFill>
        <p:spPr>
          <a:xfrm>
            <a:off x="2294063" y="0"/>
            <a:ext cx="4555877" cy="5143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Word Reading Fluency (WRF)</a:t>
            </a:r>
            <a:endParaRPr/>
          </a:p>
        </p:txBody>
      </p:sp>
      <p:sp>
        <p:nvSpPr>
          <p:cNvPr id="119" name="Google Shape;119;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a:t>Objective: Student reads sight words for 60 seconds.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124" name="Google Shape;124;p21"/>
          <p:cNvPicPr preferRelativeResize="0"/>
          <p:nvPr/>
        </p:nvPicPr>
        <p:blipFill rotWithShape="1">
          <a:blip r:embed="rId3">
            <a:alphaModFix/>
          </a:blip>
          <a:srcRect l="35446" t="20771" r="33813" b="8362"/>
          <a:stretch/>
        </p:blipFill>
        <p:spPr>
          <a:xfrm>
            <a:off x="2345775" y="0"/>
            <a:ext cx="4452451" cy="5143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Oral Reading Fluency (ORF)</a:t>
            </a:r>
            <a:endParaRPr/>
          </a:p>
        </p:txBody>
      </p:sp>
      <p:sp>
        <p:nvSpPr>
          <p:cNvPr id="130" name="Google Shape;130;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a:t>Objective: Student reads a passage aloud for 60 seconds. </a:t>
            </a:r>
            <a:endParaRPr/>
          </a:p>
        </p:txBody>
      </p:sp>
    </p:spTree>
  </p:cSld>
  <p:clrMapOvr>
    <a:masterClrMapping/>
  </p:clrMapOvr>
</p:sld>
</file>

<file path=ppt/theme/theme1.xml><?xml version="1.0" encoding="utf-8"?>
<a:theme xmlns:a="http://schemas.openxmlformats.org/drawingml/2006/main" name="LDOE">
  <a:themeElements>
    <a:clrScheme name="Simple Light">
      <a:dk1>
        <a:srgbClr val="3B1A53"/>
      </a:dk1>
      <a:lt1>
        <a:srgbClr val="FFFFFF"/>
      </a:lt1>
      <a:dk2>
        <a:srgbClr val="4D4D4F"/>
      </a:dk2>
      <a:lt2>
        <a:srgbClr val="385463"/>
      </a:lt2>
      <a:accent1>
        <a:srgbClr val="3B1A53"/>
      </a:accent1>
      <a:accent2>
        <a:srgbClr val="EBE8EE"/>
      </a:accent2>
      <a:accent3>
        <a:srgbClr val="C44B27"/>
      </a:accent3>
      <a:accent4>
        <a:srgbClr val="F9EDE9"/>
      </a:accent4>
      <a:accent5>
        <a:srgbClr val="CD873D"/>
      </a:accent5>
      <a:accent6>
        <a:srgbClr val="D0E7EB"/>
      </a:accent6>
      <a:hlink>
        <a:srgbClr val="377E9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397</Words>
  <Application>Microsoft Office PowerPoint</Application>
  <PresentationFormat>On-screen Show (16:9)</PresentationFormat>
  <Paragraphs>33</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Public Sans Medium</vt:lpstr>
      <vt:lpstr>Public Sans</vt:lpstr>
      <vt:lpstr>LDOE</vt:lpstr>
      <vt:lpstr>DIBELS 8th Edition: Grade 2</vt:lpstr>
      <vt:lpstr>Prior to reading the remote screening agreement, please ensure video and audio are working and the session is being recorded. To ensure reliability of the K-3 Literacy Screener remote administration, the following expectations must be read aloud by the test administrator and verbally acknowledged by the parent/guardian and student. If the parent/guardian and/or student refuses to agree or breaks one of the following requirements then remote testing should not begin or should be stopped immediately and on-site testing will be required. Personnel from school districts and/or the LDOE may monitor this screening session.  Parents/Guardians May assist with providing a quiet work space with limited distractions. May ensure the student is following along in the correct section.  May not prompt or solicit a response from the student.  May not disclose screening materials to the student prior to their testing session.  May not show the answer key to the student at any time. Webcams and audio must stay on the entire testing session with the student in view.    Student May not ask a parent or guardian for assistance with answering the screening items.  May not review test materials prior to screening.  May not review the answer key at any time prior to screening.  Should follow the directions from the test administrator for each subtest and answer to the best of their ability.  Webcams and audio must stay on the entire testing session with the student in view.</vt:lpstr>
      <vt:lpstr>PowerPoint Presentation</vt:lpstr>
      <vt:lpstr>Nonsense Word Fluency (NWF)</vt:lpstr>
      <vt:lpstr>PowerPoint Presentation</vt:lpstr>
      <vt:lpstr>PowerPoint Presentation</vt:lpstr>
      <vt:lpstr>Word Reading Fluency (WRF)</vt:lpstr>
      <vt:lpstr>PowerPoint Presentation</vt:lpstr>
      <vt:lpstr>Oral Reading Fluency (ORF)</vt:lpstr>
      <vt:lpstr>PowerPoint Presentation</vt:lpstr>
      <vt:lpstr>MAZE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DIBELS 8th Edition: Grade 2</dc:title>
  <dc:creator>Bridgette Cupstid</dc:creator>
  <cp:lastModifiedBy>Jennifer Baird</cp:lastModifiedBy>
  <cp:revision>2</cp:revision>
  <dcterms:modified xsi:type="dcterms:W3CDTF">2023-11-21T14:57:32Z</dcterms:modified>
</cp:coreProperties>
</file>