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0" r:id="rId2"/>
  </p:sldMasterIdLst>
  <p:notesMasterIdLst>
    <p:notesMasterId r:id="rId56"/>
  </p:notesMasterIdLst>
  <p:sldIdLst>
    <p:sldId id="256" r:id="rId3"/>
    <p:sldId id="257" r:id="rId4"/>
    <p:sldId id="258" r:id="rId5"/>
    <p:sldId id="259" r:id="rId6"/>
    <p:sldId id="261" r:id="rId7"/>
    <p:sldId id="263" r:id="rId8"/>
    <p:sldId id="265" r:id="rId9"/>
    <p:sldId id="266" r:id="rId10"/>
    <p:sldId id="268" r:id="rId11"/>
    <p:sldId id="269" r:id="rId12"/>
    <p:sldId id="270" r:id="rId13"/>
    <p:sldId id="271" r:id="rId14"/>
    <p:sldId id="272" r:id="rId15"/>
    <p:sldId id="273" r:id="rId16"/>
    <p:sldId id="320" r:id="rId17"/>
    <p:sldId id="275" r:id="rId18"/>
    <p:sldId id="276" r:id="rId19"/>
    <p:sldId id="277" r:id="rId20"/>
    <p:sldId id="278" r:id="rId21"/>
    <p:sldId id="280" r:id="rId22"/>
    <p:sldId id="281" r:id="rId23"/>
    <p:sldId id="321" r:id="rId24"/>
    <p:sldId id="322" r:id="rId25"/>
    <p:sldId id="323" r:id="rId26"/>
    <p:sldId id="282" r:id="rId27"/>
    <p:sldId id="325" r:id="rId28"/>
    <p:sldId id="326" r:id="rId29"/>
    <p:sldId id="327" r:id="rId30"/>
    <p:sldId id="290" r:id="rId31"/>
    <p:sldId id="291" r:id="rId32"/>
    <p:sldId id="292" r:id="rId33"/>
    <p:sldId id="293" r:id="rId34"/>
    <p:sldId id="294" r:id="rId35"/>
    <p:sldId id="296" r:id="rId36"/>
    <p:sldId id="297" r:id="rId37"/>
    <p:sldId id="298" r:id="rId38"/>
    <p:sldId id="299" r:id="rId39"/>
    <p:sldId id="300" r:id="rId40"/>
    <p:sldId id="301" r:id="rId41"/>
    <p:sldId id="302" r:id="rId42"/>
    <p:sldId id="303" r:id="rId43"/>
    <p:sldId id="304" r:id="rId44"/>
    <p:sldId id="305" r:id="rId45"/>
    <p:sldId id="306" r:id="rId46"/>
    <p:sldId id="308" r:id="rId47"/>
    <p:sldId id="310" r:id="rId48"/>
    <p:sldId id="311" r:id="rId49"/>
    <p:sldId id="312" r:id="rId50"/>
    <p:sldId id="313" r:id="rId51"/>
    <p:sldId id="314" r:id="rId52"/>
    <p:sldId id="315" r:id="rId53"/>
    <p:sldId id="316" r:id="rId54"/>
    <p:sldId id="318" r:id="rId55"/>
  </p:sldIdLst>
  <p:sldSz cx="9144000" cy="5143500" type="screen16x9"/>
  <p:notesSz cx="6858000" cy="9144000"/>
  <p:embeddedFontLst>
    <p:embeddedFont>
      <p:font typeface="Public Sans Medium" pitchFamily="2" charset="0"/>
      <p:regular r:id="rId57"/>
      <p:bold r:id="rId58"/>
      <p:italic r:id="rId59"/>
      <p:boldItalic r:id="rId60"/>
    </p:embeddedFont>
    <p:embeddedFont>
      <p:font typeface="Calibri" panose="020F0502020204030204" pitchFamily="34" charset="0"/>
      <p:regular r:id="rId61"/>
      <p:bold r:id="rId62"/>
      <p:italic r:id="rId63"/>
      <p:boldItalic r:id="rId64"/>
    </p:embeddedFont>
    <p:embeddedFont>
      <p:font typeface="Public Sans" pitchFamily="2" charset="0"/>
      <p:regular r:id="rId65"/>
      <p:bold r:id="rId66"/>
      <p:italic r:id="rId67"/>
      <p:boldItalic r:id="rId68"/>
    </p:embeddedFont>
    <p:embeddedFont>
      <p:font typeface="Source Sans 3 Medium"/>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jF0VE0BddiSGUeT/wqkMUdVaYy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712705-9EC8-4A25-BC89-41DF7B3684DC}">
  <a:tblStyle styleId="{73712705-9EC8-4A25-BC89-41DF7B3684D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49F836C-EC0A-457F-8FB7-0A97A65FD016}"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7.fntdata"/><Relationship Id="rId68" Type="http://schemas.openxmlformats.org/officeDocument/2006/relationships/font" Target="fonts/font12.fntdata"/><Relationship Id="rId84" Type="http://customschemas.google.com/relationships/presentationmetadata" Target="metadata"/><Relationship Id="rId7" Type="http://schemas.openxmlformats.org/officeDocument/2006/relationships/slide" Target="slides/slide5.xml"/><Relationship Id="rId71"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font" Target="fonts/font10.fntdata"/><Relationship Id="rId8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6.fntdata"/><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font" Target="fonts/font14.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3" name="Google Shape;34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5" name="Google Shape;36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9" name="Google Shape;37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8" name="Google Shape;24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6" name="Google Shape;41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261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5" name="Google Shape;47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2" name="Google Shape;48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6" name="Google Shape;49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2" name="Google Shape;50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7" name="Google Shape;51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2" name="Google Shape;52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54" name="Google Shape;2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2" name="Google Shape;54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7" name="Google Shape;56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3" name="Google Shape;573;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0" name="Google Shape;580;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7" name="Google Shape;58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1" name="Google Shape;60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4" name="Google Shape;614;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9" name="Google Shape;61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5" name="Google Shape;625;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0" name="Google Shape;630;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6" name="Google Shape;636;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2" name="Google Shape;642;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1" name="Google Shape;661;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6" name="Google Shape;28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4" name="Google Shape;3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7" name="Google Shape;3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ldoecommunications@la.gov"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9803"/>
          </a:srgbClr>
        </a:solidFill>
        <a:effectLst/>
      </p:bgPr>
    </p:bg>
    <p:spTree>
      <p:nvGrpSpPr>
        <p:cNvPr id="1" name="Shape 9"/>
        <p:cNvGrpSpPr/>
        <p:nvPr/>
      </p:nvGrpSpPr>
      <p:grpSpPr>
        <a:xfrm>
          <a:off x="0" y="0"/>
          <a:ext cx="0" cy="0"/>
          <a:chOff x="0" y="0"/>
          <a:chExt cx="0" cy="0"/>
        </a:xfrm>
      </p:grpSpPr>
      <p:pic>
        <p:nvPicPr>
          <p:cNvPr id="10" name="Google Shape;10;p6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1" name="Google Shape;11;p65"/>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6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65"/>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 No footer - Orange">
  <p:cSld name="TITLE_AND_BODY_3_1_1">
    <p:spTree>
      <p:nvGrpSpPr>
        <p:cNvPr id="1" name="Shape 67"/>
        <p:cNvGrpSpPr/>
        <p:nvPr/>
      </p:nvGrpSpPr>
      <p:grpSpPr>
        <a:xfrm>
          <a:off x="0" y="0"/>
          <a:ext cx="0" cy="0"/>
          <a:chOff x="0" y="0"/>
          <a:chExt cx="0" cy="0"/>
        </a:xfrm>
      </p:grpSpPr>
      <p:sp>
        <p:nvSpPr>
          <p:cNvPr id="68" name="Google Shape;68;p79"/>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p79"/>
          <p:cNvSpPr txBox="1">
            <a:spLocks noGrp="1"/>
          </p:cNvSpPr>
          <p:nvPr>
            <p:ph type="body" idx="1"/>
          </p:nvPr>
        </p:nvSpPr>
        <p:spPr>
          <a:xfrm>
            <a:off x="311700" y="848075"/>
            <a:ext cx="8520600" cy="3774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pic>
        <p:nvPicPr>
          <p:cNvPr id="70" name="Google Shape;70;p79"/>
          <p:cNvPicPr preferRelativeResize="0"/>
          <p:nvPr/>
        </p:nvPicPr>
        <p:blipFill rotWithShape="1">
          <a:blip r:embed="rId2">
            <a:alphaModFix/>
          </a:blip>
          <a:srcRect l="-16599" t="-10125" r="16600" b="36805"/>
          <a:stretch/>
        </p:blipFill>
        <p:spPr>
          <a:xfrm>
            <a:off x="0" y="4190873"/>
            <a:ext cx="9144003" cy="952625"/>
          </a:xfrm>
          <a:prstGeom prst="rect">
            <a:avLst/>
          </a:prstGeom>
          <a:noFill/>
          <a:ln>
            <a:noFill/>
          </a:ln>
        </p:spPr>
      </p:pic>
      <p:pic>
        <p:nvPicPr>
          <p:cNvPr id="71" name="Google Shape;71;p79"/>
          <p:cNvPicPr preferRelativeResize="0"/>
          <p:nvPr/>
        </p:nvPicPr>
        <p:blipFill rotWithShape="1">
          <a:blip r:embed="rId3">
            <a:alphaModFix/>
          </a:blip>
          <a:srcRect l="227" r="227"/>
          <a:stretch/>
        </p:blipFill>
        <p:spPr>
          <a:xfrm>
            <a:off x="8017723" y="4267073"/>
            <a:ext cx="842800" cy="842800"/>
          </a:xfrm>
          <a:prstGeom prst="rect">
            <a:avLst/>
          </a:prstGeom>
          <a:noFill/>
          <a:ln>
            <a:noFill/>
          </a:ln>
        </p:spPr>
      </p:pic>
      <p:sp>
        <p:nvSpPr>
          <p:cNvPr id="72" name="Google Shape;72;p7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Zoom Meeting Preparation">
  <p:cSld name="TITLE_AND_BODY_2">
    <p:spTree>
      <p:nvGrpSpPr>
        <p:cNvPr id="1" name="Shape 73"/>
        <p:cNvGrpSpPr/>
        <p:nvPr/>
      </p:nvGrpSpPr>
      <p:grpSpPr>
        <a:xfrm>
          <a:off x="0" y="0"/>
          <a:ext cx="0" cy="0"/>
          <a:chOff x="0" y="0"/>
          <a:chExt cx="0" cy="0"/>
        </a:xfrm>
      </p:grpSpPr>
      <p:pic>
        <p:nvPicPr>
          <p:cNvPr id="74" name="Google Shape;74;p80"/>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pic>
        <p:nvPicPr>
          <p:cNvPr id="75" name="Google Shape;75;p80"/>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76" name="Google Shape;76;p8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80"/>
          <p:cNvSpPr txBox="1"/>
          <p:nvPr/>
        </p:nvSpPr>
        <p:spPr>
          <a:xfrm>
            <a:off x="972575" y="1131600"/>
            <a:ext cx="7859700" cy="28329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1000"/>
              </a:spcBef>
              <a:spcAft>
                <a:spcPts val="0"/>
              </a:spcAft>
              <a:buClr>
                <a:schemeClr val="accent3"/>
              </a:buClr>
              <a:buSzPts val="1400"/>
              <a:buFont typeface="Public Sans Medium"/>
              <a:buChar char="●"/>
            </a:pPr>
            <a:r>
              <a:rPr lang="en" sz="1400" b="0" i="0" u="none" strike="noStrike" cap="none">
                <a:solidFill>
                  <a:schemeClr val="dk2"/>
                </a:solidFill>
                <a:latin typeface="Public Sans Medium"/>
                <a:ea typeface="Public Sans Medium"/>
                <a:cs typeface="Public Sans Medium"/>
                <a:sym typeface="Public Sans Medium"/>
              </a:rPr>
              <a:t>Please make sure your phone or computer is muted to minimize background noise. </a:t>
            </a:r>
            <a:endParaRPr sz="1400" b="0" i="0" u="none" strike="noStrike" cap="none">
              <a:solidFill>
                <a:schemeClr val="dk2"/>
              </a:solidFill>
              <a:latin typeface="Public Sans Medium"/>
              <a:ea typeface="Public Sans Medium"/>
              <a:cs typeface="Public Sans Medium"/>
              <a:sym typeface="Public Sans Medium"/>
            </a:endParaRPr>
          </a:p>
          <a:p>
            <a:pPr marL="914400" marR="0" lvl="1" indent="-304800" algn="l" rtl="0">
              <a:lnSpc>
                <a:spcPct val="100000"/>
              </a:lnSpc>
              <a:spcBef>
                <a:spcPts val="500"/>
              </a:spcBef>
              <a:spcAft>
                <a:spcPts val="0"/>
              </a:spcAft>
              <a:buClr>
                <a:schemeClr val="dk2"/>
              </a:buClr>
              <a:buSzPts val="1200"/>
              <a:buFont typeface="Public Sans Medium"/>
              <a:buChar char="○"/>
            </a:pPr>
            <a:r>
              <a:rPr lang="en" sz="1200" b="0" i="0" u="none" strike="noStrike" cap="none">
                <a:solidFill>
                  <a:schemeClr val="dk2"/>
                </a:solidFill>
                <a:latin typeface="Public Sans Medium"/>
                <a:ea typeface="Public Sans Medium"/>
                <a:cs typeface="Public Sans Medium"/>
                <a:sym typeface="Public Sans Medium"/>
              </a:rPr>
              <a:t>To do this, hover over the bottom left-hand side of your screen and click “Mute.”</a:t>
            </a:r>
            <a:endParaRPr sz="1200" b="0" i="0" u="none" strike="noStrike" cap="none">
              <a:solidFill>
                <a:schemeClr val="dk2"/>
              </a:solidFill>
              <a:latin typeface="Public Sans Medium"/>
              <a:ea typeface="Public Sans Medium"/>
              <a:cs typeface="Public Sans Medium"/>
              <a:sym typeface="Public Sans Medium"/>
            </a:endParaRPr>
          </a:p>
          <a:p>
            <a:pPr marL="457200" marR="0" lvl="0" indent="-317500" algn="l" rtl="0">
              <a:lnSpc>
                <a:spcPct val="100000"/>
              </a:lnSpc>
              <a:spcBef>
                <a:spcPts val="3500"/>
              </a:spcBef>
              <a:spcAft>
                <a:spcPts val="0"/>
              </a:spcAft>
              <a:buClr>
                <a:schemeClr val="accent3"/>
              </a:buClr>
              <a:buSzPts val="1400"/>
              <a:buFont typeface="Public Sans Medium"/>
              <a:buChar char="●"/>
            </a:pPr>
            <a:r>
              <a:rPr lang="en" sz="1400" b="0" i="0" u="none" strike="noStrike" cap="none">
                <a:solidFill>
                  <a:schemeClr val="dk2"/>
                </a:solidFill>
                <a:latin typeface="Public Sans Medium"/>
                <a:ea typeface="Public Sans Medium"/>
                <a:cs typeface="Public Sans Medium"/>
                <a:sym typeface="Public Sans Medium"/>
              </a:rPr>
              <a:t>Please make sure you have turned off your camera to save bandwidth and prevent any connectivity issues.</a:t>
            </a:r>
            <a:endParaRPr sz="1400" b="0" i="0" u="none" strike="noStrike" cap="none">
              <a:solidFill>
                <a:schemeClr val="dk2"/>
              </a:solidFill>
              <a:latin typeface="Public Sans Medium"/>
              <a:ea typeface="Public Sans Medium"/>
              <a:cs typeface="Public Sans Medium"/>
              <a:sym typeface="Public Sans Medium"/>
            </a:endParaRPr>
          </a:p>
          <a:p>
            <a:pPr marL="914400" marR="0" lvl="1" indent="-304800" algn="l" rtl="0">
              <a:lnSpc>
                <a:spcPct val="100000"/>
              </a:lnSpc>
              <a:spcBef>
                <a:spcPts val="500"/>
              </a:spcBef>
              <a:spcAft>
                <a:spcPts val="0"/>
              </a:spcAft>
              <a:buClr>
                <a:schemeClr val="dk2"/>
              </a:buClr>
              <a:buSzPts val="1200"/>
              <a:buFont typeface="Public Sans Medium"/>
              <a:buChar char="○"/>
            </a:pPr>
            <a:r>
              <a:rPr lang="en" sz="1200" b="0" i="0" u="none" strike="noStrike" cap="none">
                <a:solidFill>
                  <a:schemeClr val="dk2"/>
                </a:solidFill>
                <a:latin typeface="Public Sans Medium"/>
                <a:ea typeface="Public Sans Medium"/>
                <a:cs typeface="Public Sans Medium"/>
                <a:sym typeface="Public Sans Medium"/>
              </a:rPr>
              <a:t>To do this, hover over the bottom left-hand side of your screen and click “Stop Video.”</a:t>
            </a:r>
            <a:endParaRPr sz="1200" b="0" i="0" u="none" strike="noStrike" cap="none">
              <a:solidFill>
                <a:schemeClr val="dk2"/>
              </a:solidFill>
              <a:latin typeface="Public Sans Medium"/>
              <a:ea typeface="Public Sans Medium"/>
              <a:cs typeface="Public Sans Medium"/>
              <a:sym typeface="Public Sans Medium"/>
            </a:endParaRPr>
          </a:p>
          <a:p>
            <a:pPr marL="457200" marR="0" lvl="0" indent="-317500" algn="l" rtl="0">
              <a:lnSpc>
                <a:spcPct val="100000"/>
              </a:lnSpc>
              <a:spcBef>
                <a:spcPts val="3500"/>
              </a:spcBef>
              <a:spcAft>
                <a:spcPts val="0"/>
              </a:spcAft>
              <a:buClr>
                <a:schemeClr val="accent3"/>
              </a:buClr>
              <a:buSzPts val="1400"/>
              <a:buFont typeface="Public Sans Medium"/>
              <a:buChar char="●"/>
            </a:pPr>
            <a:r>
              <a:rPr lang="en" sz="1400" b="0" i="0" u="none" strike="noStrike" cap="none">
                <a:solidFill>
                  <a:schemeClr val="dk2"/>
                </a:solidFill>
                <a:latin typeface="Public Sans Medium"/>
                <a:ea typeface="Public Sans Medium"/>
                <a:cs typeface="Public Sans Medium"/>
                <a:sym typeface="Public Sans Medium"/>
              </a:rPr>
              <a:t>Please submit questions during the presentation in the “Chat” function located on the bottom of your screen.</a:t>
            </a:r>
            <a:endParaRPr sz="1400" b="0" i="0" u="none" strike="noStrike" cap="none">
              <a:solidFill>
                <a:schemeClr val="dk2"/>
              </a:solidFill>
              <a:latin typeface="Public Sans Medium"/>
              <a:ea typeface="Public Sans Medium"/>
              <a:cs typeface="Public Sans Medium"/>
              <a:sym typeface="Public Sans Medium"/>
            </a:endParaRPr>
          </a:p>
        </p:txBody>
      </p:sp>
      <p:pic>
        <p:nvPicPr>
          <p:cNvPr id="78" name="Google Shape;78;p80"/>
          <p:cNvPicPr preferRelativeResize="0"/>
          <p:nvPr/>
        </p:nvPicPr>
        <p:blipFill rotWithShape="1">
          <a:blip r:embed="rId4">
            <a:alphaModFix/>
          </a:blip>
          <a:srcRect/>
          <a:stretch/>
        </p:blipFill>
        <p:spPr>
          <a:xfrm>
            <a:off x="436225" y="1224100"/>
            <a:ext cx="612550" cy="449208"/>
          </a:xfrm>
          <a:prstGeom prst="rect">
            <a:avLst/>
          </a:prstGeom>
          <a:noFill/>
          <a:ln>
            <a:noFill/>
          </a:ln>
        </p:spPr>
      </p:pic>
      <p:pic>
        <p:nvPicPr>
          <p:cNvPr id="79" name="Google Shape;79;p80"/>
          <p:cNvPicPr preferRelativeResize="0"/>
          <p:nvPr/>
        </p:nvPicPr>
        <p:blipFill rotWithShape="1">
          <a:blip r:embed="rId5">
            <a:alphaModFix/>
          </a:blip>
          <a:srcRect/>
          <a:stretch/>
        </p:blipFill>
        <p:spPr>
          <a:xfrm>
            <a:off x="436175" y="2152063"/>
            <a:ext cx="612648" cy="448056"/>
          </a:xfrm>
          <a:prstGeom prst="rect">
            <a:avLst/>
          </a:prstGeom>
          <a:noFill/>
          <a:ln>
            <a:noFill/>
          </a:ln>
        </p:spPr>
      </p:pic>
      <p:pic>
        <p:nvPicPr>
          <p:cNvPr id="80" name="Google Shape;80;p80"/>
          <p:cNvPicPr preferRelativeResize="0"/>
          <p:nvPr/>
        </p:nvPicPr>
        <p:blipFill rotWithShape="1">
          <a:blip r:embed="rId6">
            <a:alphaModFix/>
          </a:blip>
          <a:srcRect/>
          <a:stretch/>
        </p:blipFill>
        <p:spPr>
          <a:xfrm>
            <a:off x="436175" y="3233832"/>
            <a:ext cx="612648" cy="448056"/>
          </a:xfrm>
          <a:prstGeom prst="rect">
            <a:avLst/>
          </a:prstGeom>
          <a:noFill/>
          <a:ln>
            <a:noFill/>
          </a:ln>
        </p:spPr>
      </p:pic>
      <p:sp>
        <p:nvSpPr>
          <p:cNvPr id="81" name="Google Shape;81;p80"/>
          <p:cNvSpPr txBox="1"/>
          <p:nvPr/>
        </p:nvSpPr>
        <p:spPr>
          <a:xfrm>
            <a:off x="2619325" y="4687200"/>
            <a:ext cx="5430300" cy="44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Source Sans 3 Medium"/>
                <a:ea typeface="Source Sans 3 Medium"/>
                <a:cs typeface="Source Sans 3 Medium"/>
                <a:sym typeface="Source Sans 3 Medium"/>
              </a:rPr>
              <a:t>If you require an interpreter or have other accessibility needs for future LDOE meetings, please contact </a:t>
            </a:r>
            <a:r>
              <a:rPr lang="en" sz="1400" b="0" i="0" u="sng" strike="noStrike" cap="none">
                <a:solidFill>
                  <a:schemeClr val="lt1"/>
                </a:solidFill>
                <a:latin typeface="Source Sans 3 Medium"/>
                <a:ea typeface="Source Sans 3 Medium"/>
                <a:cs typeface="Source Sans 3 Medium"/>
                <a:sym typeface="Source Sans 3 Medium"/>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 sz="1400" b="0" i="0" u="none" strike="noStrike" cap="none">
                <a:solidFill>
                  <a:schemeClr val="lt1"/>
                </a:solidFill>
                <a:latin typeface="Source Sans 3 Medium"/>
                <a:ea typeface="Source Sans 3 Medium"/>
                <a:cs typeface="Source Sans 3 Medium"/>
                <a:sym typeface="Source Sans 3 Medium"/>
              </a:rPr>
              <a:t>. </a:t>
            </a:r>
            <a:endParaRPr sz="1400" b="0" i="0" u="none" strike="noStrike" cap="none">
              <a:solidFill>
                <a:schemeClr val="lt1"/>
              </a:solidFill>
              <a:latin typeface="Source Sans 3 Medium"/>
              <a:ea typeface="Source Sans 3 Medium"/>
              <a:cs typeface="Source Sans 3 Medium"/>
              <a:sym typeface="Source Sans 3 Medium"/>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 name="Google Shape;82;p80"/>
          <p:cNvSpPr txBox="1">
            <a:spLocks noGrp="1"/>
          </p:cNvSpPr>
          <p:nvPr>
            <p:ph type="sldNum" idx="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80"/>
          <p:cNvSpPr txBox="1"/>
          <p:nvPr/>
        </p:nvSpPr>
        <p:spPr>
          <a:xfrm>
            <a:off x="436225" y="140225"/>
            <a:ext cx="8396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B1A53"/>
              </a:buClr>
              <a:buSzPts val="2800"/>
              <a:buFont typeface="Public Sans"/>
              <a:buNone/>
            </a:pPr>
            <a:r>
              <a:rPr lang="en" sz="2800" b="1" i="0" u="none" strike="noStrike" cap="none">
                <a:solidFill>
                  <a:srgbClr val="3B1A53"/>
                </a:solidFill>
                <a:latin typeface="Public Sans"/>
                <a:ea typeface="Public Sans"/>
                <a:cs typeface="Public Sans"/>
                <a:sym typeface="Public Sans"/>
              </a:rPr>
              <a:t>Zoom Meeting Preparation</a:t>
            </a:r>
            <a:endParaRPr sz="2800" b="1" i="0" u="none" strike="noStrike" cap="none">
              <a:solidFill>
                <a:srgbClr val="3B1A53"/>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 table - Teal">
  <p:cSld name="TITLE_AND_BODY_1">
    <p:spTree>
      <p:nvGrpSpPr>
        <p:cNvPr id="1" name="Shape 84"/>
        <p:cNvGrpSpPr/>
        <p:nvPr/>
      </p:nvGrpSpPr>
      <p:grpSpPr>
        <a:xfrm>
          <a:off x="0" y="0"/>
          <a:ext cx="0" cy="0"/>
          <a:chOff x="0" y="0"/>
          <a:chExt cx="0" cy="0"/>
        </a:xfrm>
      </p:grpSpPr>
      <p:pic>
        <p:nvPicPr>
          <p:cNvPr id="85" name="Google Shape;85;p81"/>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pic>
        <p:nvPicPr>
          <p:cNvPr id="86" name="Google Shape;86;p81"/>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87" name="Google Shape;87;p81"/>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8" name="Google Shape;88;p81"/>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89" name="Google Shape;89;p81"/>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90" name="Google Shape;90;p8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 table - Purple">
  <p:cSld name="TITLE_AND_BODY_1_1">
    <p:spTree>
      <p:nvGrpSpPr>
        <p:cNvPr id="1" name="Shape 91"/>
        <p:cNvGrpSpPr/>
        <p:nvPr/>
      </p:nvGrpSpPr>
      <p:grpSpPr>
        <a:xfrm>
          <a:off x="0" y="0"/>
          <a:ext cx="0" cy="0"/>
          <a:chOff x="0" y="0"/>
          <a:chExt cx="0" cy="0"/>
        </a:xfrm>
      </p:grpSpPr>
      <p:pic>
        <p:nvPicPr>
          <p:cNvPr id="92" name="Google Shape;92;p82"/>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pic>
        <p:nvPicPr>
          <p:cNvPr id="93" name="Google Shape;93;p82"/>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94" name="Google Shape;94;p82"/>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82"/>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96" name="Google Shape;96;p82"/>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97" name="Google Shape;97;p8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 table - Orange">
  <p:cSld name="TITLE_AND_BODY_1_1_1">
    <p:spTree>
      <p:nvGrpSpPr>
        <p:cNvPr id="1" name="Shape 98"/>
        <p:cNvGrpSpPr/>
        <p:nvPr/>
      </p:nvGrpSpPr>
      <p:grpSpPr>
        <a:xfrm>
          <a:off x="0" y="0"/>
          <a:ext cx="0" cy="0"/>
          <a:chOff x="0" y="0"/>
          <a:chExt cx="0" cy="0"/>
        </a:xfrm>
      </p:grpSpPr>
      <p:pic>
        <p:nvPicPr>
          <p:cNvPr id="99" name="Google Shape;99;p83"/>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pic>
        <p:nvPicPr>
          <p:cNvPr id="100" name="Google Shape;100;p83"/>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01" name="Google Shape;101;p83"/>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p83"/>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03" name="Google Shape;103;p83"/>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104" name="Google Shape;104;p8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Picture Right - Teal" type="twoColTx">
  <p:cSld name="TITLE_AND_TWO_COLUMNS">
    <p:spTree>
      <p:nvGrpSpPr>
        <p:cNvPr id="1" name="Shape 105"/>
        <p:cNvGrpSpPr/>
        <p:nvPr/>
      </p:nvGrpSpPr>
      <p:grpSpPr>
        <a:xfrm>
          <a:off x="0" y="0"/>
          <a:ext cx="0" cy="0"/>
          <a:chOff x="0" y="0"/>
          <a:chExt cx="0" cy="0"/>
        </a:xfrm>
      </p:grpSpPr>
      <p:sp>
        <p:nvSpPr>
          <p:cNvPr id="106" name="Google Shape;106;p84"/>
          <p:cNvSpPr>
            <a:spLocks noGrp="1"/>
          </p:cNvSpPr>
          <p:nvPr>
            <p:ph type="pic" idx="2"/>
          </p:nvPr>
        </p:nvSpPr>
        <p:spPr>
          <a:xfrm>
            <a:off x="5286900" y="285000"/>
            <a:ext cx="3607500" cy="3607500"/>
          </a:xfrm>
          <a:prstGeom prst="ellipse">
            <a:avLst/>
          </a:prstGeom>
          <a:noFill/>
          <a:ln>
            <a:noFill/>
          </a:ln>
        </p:spPr>
      </p:sp>
      <p:pic>
        <p:nvPicPr>
          <p:cNvPr id="107" name="Google Shape;107;p84"/>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108" name="Google Shape;108;p84"/>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09" name="Google Shape;109;p84"/>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110" name="Google Shape;110;p84"/>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11" name="Google Shape;111;p84"/>
          <p:cNvSpPr txBox="1">
            <a:spLocks noGrp="1"/>
          </p:cNvSpPr>
          <p:nvPr>
            <p:ph type="title"/>
          </p:nvPr>
        </p:nvSpPr>
        <p:spPr>
          <a:xfrm>
            <a:off x="229775" y="1402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2" name="Google Shape;112;p84"/>
          <p:cNvSpPr txBox="1">
            <a:spLocks noGrp="1"/>
          </p:cNvSpPr>
          <p:nvPr>
            <p:ph type="body" idx="4"/>
          </p:nvPr>
        </p:nvSpPr>
        <p:spPr>
          <a:xfrm>
            <a:off x="252400" y="843950"/>
            <a:ext cx="4952400" cy="3483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SzPts val="22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13" name="Google Shape;113;p8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Picture Right - Purple">
  <p:cSld name="TITLE_AND_TWO_COLUMNS_2">
    <p:spTree>
      <p:nvGrpSpPr>
        <p:cNvPr id="1" name="Shape 114"/>
        <p:cNvGrpSpPr/>
        <p:nvPr/>
      </p:nvGrpSpPr>
      <p:grpSpPr>
        <a:xfrm>
          <a:off x="0" y="0"/>
          <a:ext cx="0" cy="0"/>
          <a:chOff x="0" y="0"/>
          <a:chExt cx="0" cy="0"/>
        </a:xfrm>
      </p:grpSpPr>
      <p:sp>
        <p:nvSpPr>
          <p:cNvPr id="115" name="Google Shape;115;p85"/>
          <p:cNvSpPr>
            <a:spLocks noGrp="1"/>
          </p:cNvSpPr>
          <p:nvPr>
            <p:ph type="pic" idx="2"/>
          </p:nvPr>
        </p:nvSpPr>
        <p:spPr>
          <a:xfrm>
            <a:off x="5286900" y="285000"/>
            <a:ext cx="3607500" cy="3607500"/>
          </a:xfrm>
          <a:prstGeom prst="ellipse">
            <a:avLst/>
          </a:prstGeom>
          <a:noFill/>
          <a:ln>
            <a:noFill/>
          </a:ln>
        </p:spPr>
      </p:sp>
      <p:pic>
        <p:nvPicPr>
          <p:cNvPr id="116" name="Google Shape;116;p85"/>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sp>
        <p:nvSpPr>
          <p:cNvPr id="117" name="Google Shape;117;p85"/>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18" name="Google Shape;118;p85"/>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119" name="Google Shape;119;p85"/>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20" name="Google Shape;120;p85"/>
          <p:cNvSpPr txBox="1">
            <a:spLocks noGrp="1"/>
          </p:cNvSpPr>
          <p:nvPr>
            <p:ph type="title"/>
          </p:nvPr>
        </p:nvSpPr>
        <p:spPr>
          <a:xfrm>
            <a:off x="229775" y="1402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1" name="Google Shape;121;p85"/>
          <p:cNvSpPr txBox="1">
            <a:spLocks noGrp="1"/>
          </p:cNvSpPr>
          <p:nvPr>
            <p:ph type="body" idx="4"/>
          </p:nvPr>
        </p:nvSpPr>
        <p:spPr>
          <a:xfrm>
            <a:off x="252400" y="843950"/>
            <a:ext cx="4952400" cy="3483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SzPts val="22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22" name="Google Shape;122;p8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Picture Right - Orange">
  <p:cSld name="TITLE_AND_TWO_COLUMNS_2_1">
    <p:spTree>
      <p:nvGrpSpPr>
        <p:cNvPr id="1" name="Shape 123"/>
        <p:cNvGrpSpPr/>
        <p:nvPr/>
      </p:nvGrpSpPr>
      <p:grpSpPr>
        <a:xfrm>
          <a:off x="0" y="0"/>
          <a:ext cx="0" cy="0"/>
          <a:chOff x="0" y="0"/>
          <a:chExt cx="0" cy="0"/>
        </a:xfrm>
      </p:grpSpPr>
      <p:sp>
        <p:nvSpPr>
          <p:cNvPr id="124" name="Google Shape;124;p86"/>
          <p:cNvSpPr>
            <a:spLocks noGrp="1"/>
          </p:cNvSpPr>
          <p:nvPr>
            <p:ph type="pic" idx="2"/>
          </p:nvPr>
        </p:nvSpPr>
        <p:spPr>
          <a:xfrm>
            <a:off x="5286900" y="285000"/>
            <a:ext cx="3607500" cy="3607500"/>
          </a:xfrm>
          <a:prstGeom prst="ellipse">
            <a:avLst/>
          </a:prstGeom>
          <a:noFill/>
          <a:ln>
            <a:noFill/>
          </a:ln>
        </p:spPr>
      </p:sp>
      <p:pic>
        <p:nvPicPr>
          <p:cNvPr id="125" name="Google Shape;125;p86"/>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sp>
        <p:nvSpPr>
          <p:cNvPr id="126" name="Google Shape;126;p86"/>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27" name="Google Shape;127;p86"/>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128" name="Google Shape;128;p86"/>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29" name="Google Shape;129;p86"/>
          <p:cNvSpPr txBox="1">
            <a:spLocks noGrp="1"/>
          </p:cNvSpPr>
          <p:nvPr>
            <p:ph type="title"/>
          </p:nvPr>
        </p:nvSpPr>
        <p:spPr>
          <a:xfrm>
            <a:off x="229775" y="1402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0" name="Google Shape;130;p86"/>
          <p:cNvSpPr txBox="1">
            <a:spLocks noGrp="1"/>
          </p:cNvSpPr>
          <p:nvPr>
            <p:ph type="body" idx="4"/>
          </p:nvPr>
        </p:nvSpPr>
        <p:spPr>
          <a:xfrm>
            <a:off x="252400" y="843950"/>
            <a:ext cx="4952400" cy="3483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SzPts val="22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31" name="Google Shape;131;p8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Picture Left - Teal">
  <p:cSld name="TITLE_AND_TWO_COLUMNS_1">
    <p:spTree>
      <p:nvGrpSpPr>
        <p:cNvPr id="1" name="Shape 132"/>
        <p:cNvGrpSpPr/>
        <p:nvPr/>
      </p:nvGrpSpPr>
      <p:grpSpPr>
        <a:xfrm>
          <a:off x="0" y="0"/>
          <a:ext cx="0" cy="0"/>
          <a:chOff x="0" y="0"/>
          <a:chExt cx="0" cy="0"/>
        </a:xfrm>
      </p:grpSpPr>
      <p:sp>
        <p:nvSpPr>
          <p:cNvPr id="133" name="Google Shape;133;p87"/>
          <p:cNvSpPr txBox="1">
            <a:spLocks noGrp="1"/>
          </p:cNvSpPr>
          <p:nvPr>
            <p:ph type="title"/>
          </p:nvPr>
        </p:nvSpPr>
        <p:spPr>
          <a:xfrm>
            <a:off x="3912250" y="1402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4" name="Google Shape;134;p87"/>
          <p:cNvSpPr>
            <a:spLocks noGrp="1"/>
          </p:cNvSpPr>
          <p:nvPr>
            <p:ph type="pic" idx="2"/>
          </p:nvPr>
        </p:nvSpPr>
        <p:spPr>
          <a:xfrm>
            <a:off x="284100" y="285000"/>
            <a:ext cx="3607500" cy="3607500"/>
          </a:xfrm>
          <a:prstGeom prst="ellipse">
            <a:avLst/>
          </a:prstGeom>
          <a:noFill/>
          <a:ln>
            <a:noFill/>
          </a:ln>
        </p:spPr>
      </p:sp>
      <p:sp>
        <p:nvSpPr>
          <p:cNvPr id="135" name="Google Shape;135;p87"/>
          <p:cNvSpPr txBox="1">
            <a:spLocks noGrp="1"/>
          </p:cNvSpPr>
          <p:nvPr>
            <p:ph type="body" idx="1"/>
          </p:nvPr>
        </p:nvSpPr>
        <p:spPr>
          <a:xfrm>
            <a:off x="3934875" y="843950"/>
            <a:ext cx="5078100" cy="34902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SzPts val="22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pic>
        <p:nvPicPr>
          <p:cNvPr id="136" name="Google Shape;136;p87"/>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137" name="Google Shape;137;p87"/>
          <p:cNvSpPr txBox="1">
            <a:spLocks noGrp="1"/>
          </p:cNvSpPr>
          <p:nvPr>
            <p:ph type="subTitle" idx="3"/>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38" name="Google Shape;138;p87"/>
          <p:cNvSpPr txBox="1">
            <a:spLocks noGrp="1"/>
          </p:cNvSpPr>
          <p:nvPr>
            <p:ph type="subTitle" idx="4"/>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139" name="Google Shape;139;p87"/>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40" name="Google Shape;140;p8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Picture Left - Purple">
  <p:cSld name="TITLE_AND_TWO_COLUMNS_1_1">
    <p:spTree>
      <p:nvGrpSpPr>
        <p:cNvPr id="1" name="Shape 141"/>
        <p:cNvGrpSpPr/>
        <p:nvPr/>
      </p:nvGrpSpPr>
      <p:grpSpPr>
        <a:xfrm>
          <a:off x="0" y="0"/>
          <a:ext cx="0" cy="0"/>
          <a:chOff x="0" y="0"/>
          <a:chExt cx="0" cy="0"/>
        </a:xfrm>
      </p:grpSpPr>
      <p:sp>
        <p:nvSpPr>
          <p:cNvPr id="142" name="Google Shape;142;p88"/>
          <p:cNvSpPr txBox="1">
            <a:spLocks noGrp="1"/>
          </p:cNvSpPr>
          <p:nvPr>
            <p:ph type="title"/>
          </p:nvPr>
        </p:nvSpPr>
        <p:spPr>
          <a:xfrm>
            <a:off x="3912250" y="1402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3" name="Google Shape;143;p88"/>
          <p:cNvSpPr>
            <a:spLocks noGrp="1"/>
          </p:cNvSpPr>
          <p:nvPr>
            <p:ph type="pic" idx="2"/>
          </p:nvPr>
        </p:nvSpPr>
        <p:spPr>
          <a:xfrm>
            <a:off x="284100" y="285000"/>
            <a:ext cx="3607500" cy="3607500"/>
          </a:xfrm>
          <a:prstGeom prst="ellipse">
            <a:avLst/>
          </a:prstGeom>
          <a:noFill/>
          <a:ln>
            <a:noFill/>
          </a:ln>
        </p:spPr>
      </p:sp>
      <p:sp>
        <p:nvSpPr>
          <p:cNvPr id="144" name="Google Shape;144;p88"/>
          <p:cNvSpPr txBox="1">
            <a:spLocks noGrp="1"/>
          </p:cNvSpPr>
          <p:nvPr>
            <p:ph type="body" idx="1"/>
          </p:nvPr>
        </p:nvSpPr>
        <p:spPr>
          <a:xfrm>
            <a:off x="3934875" y="843950"/>
            <a:ext cx="5078100" cy="34902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SzPts val="22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pic>
        <p:nvPicPr>
          <p:cNvPr id="145" name="Google Shape;145;p88"/>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sp>
        <p:nvSpPr>
          <p:cNvPr id="146" name="Google Shape;146;p88"/>
          <p:cNvSpPr txBox="1">
            <a:spLocks noGrp="1"/>
          </p:cNvSpPr>
          <p:nvPr>
            <p:ph type="subTitle" idx="3"/>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47" name="Google Shape;147;p88"/>
          <p:cNvSpPr txBox="1">
            <a:spLocks noGrp="1"/>
          </p:cNvSpPr>
          <p:nvPr>
            <p:ph type="subTitle" idx="4"/>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148" name="Google Shape;148;p88"/>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49" name="Google Shape;149;p8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Purple" type="title">
  <p:cSld name="TITLE">
    <p:bg>
      <p:bgPr>
        <a:solidFill>
          <a:schemeClr val="lt1"/>
        </a:solidFill>
        <a:effectLst/>
      </p:bgPr>
    </p:bg>
    <p:spTree>
      <p:nvGrpSpPr>
        <p:cNvPr id="1" name="Shape 14"/>
        <p:cNvGrpSpPr/>
        <p:nvPr/>
      </p:nvGrpSpPr>
      <p:grpSpPr>
        <a:xfrm>
          <a:off x="0" y="0"/>
          <a:ext cx="0" cy="0"/>
          <a:chOff x="0" y="0"/>
          <a:chExt cx="0" cy="0"/>
        </a:xfrm>
      </p:grpSpPr>
      <p:pic>
        <p:nvPicPr>
          <p:cNvPr id="15" name="Google Shape;15;p71"/>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6" name="Google Shape;16;p71"/>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71"/>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71"/>
          <p:cNvSpPr txBox="1">
            <a:spLocks noGrp="1"/>
          </p:cNvSpPr>
          <p:nvPr>
            <p:ph type="subTitle" idx="2"/>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9" name="Google Shape;19;p7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Picture Left - Orange">
  <p:cSld name="TITLE_AND_TWO_COLUMNS_1_1_1">
    <p:spTree>
      <p:nvGrpSpPr>
        <p:cNvPr id="1" name="Shape 150"/>
        <p:cNvGrpSpPr/>
        <p:nvPr/>
      </p:nvGrpSpPr>
      <p:grpSpPr>
        <a:xfrm>
          <a:off x="0" y="0"/>
          <a:ext cx="0" cy="0"/>
          <a:chOff x="0" y="0"/>
          <a:chExt cx="0" cy="0"/>
        </a:xfrm>
      </p:grpSpPr>
      <p:sp>
        <p:nvSpPr>
          <p:cNvPr id="151" name="Google Shape;151;p89"/>
          <p:cNvSpPr txBox="1">
            <a:spLocks noGrp="1"/>
          </p:cNvSpPr>
          <p:nvPr>
            <p:ph type="title"/>
          </p:nvPr>
        </p:nvSpPr>
        <p:spPr>
          <a:xfrm>
            <a:off x="3912250" y="1402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2" name="Google Shape;152;p89"/>
          <p:cNvSpPr>
            <a:spLocks noGrp="1"/>
          </p:cNvSpPr>
          <p:nvPr>
            <p:ph type="pic" idx="2"/>
          </p:nvPr>
        </p:nvSpPr>
        <p:spPr>
          <a:xfrm>
            <a:off x="284100" y="285000"/>
            <a:ext cx="3607500" cy="3607500"/>
          </a:xfrm>
          <a:prstGeom prst="ellipse">
            <a:avLst/>
          </a:prstGeom>
          <a:noFill/>
          <a:ln>
            <a:noFill/>
          </a:ln>
        </p:spPr>
      </p:sp>
      <p:sp>
        <p:nvSpPr>
          <p:cNvPr id="153" name="Google Shape;153;p89"/>
          <p:cNvSpPr txBox="1">
            <a:spLocks noGrp="1"/>
          </p:cNvSpPr>
          <p:nvPr>
            <p:ph type="body" idx="1"/>
          </p:nvPr>
        </p:nvSpPr>
        <p:spPr>
          <a:xfrm>
            <a:off x="3934875" y="843950"/>
            <a:ext cx="5078100" cy="34902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SzPts val="22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pic>
        <p:nvPicPr>
          <p:cNvPr id="154" name="Google Shape;154;p89"/>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sp>
        <p:nvSpPr>
          <p:cNvPr id="155" name="Google Shape;155;p89"/>
          <p:cNvSpPr txBox="1">
            <a:spLocks noGrp="1"/>
          </p:cNvSpPr>
          <p:nvPr>
            <p:ph type="subTitle" idx="3"/>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56" name="Google Shape;156;p89"/>
          <p:cNvSpPr txBox="1">
            <a:spLocks noGrp="1"/>
          </p:cNvSpPr>
          <p:nvPr>
            <p:ph type="subTitle" idx="4"/>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157" name="Google Shape;157;p89"/>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58" name="Google Shape;158;p8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ull Image - Teal">
  <p:cSld name="ONE_COLUMN_TEXT_1">
    <p:spTree>
      <p:nvGrpSpPr>
        <p:cNvPr id="1" name="Shape 159"/>
        <p:cNvGrpSpPr/>
        <p:nvPr/>
      </p:nvGrpSpPr>
      <p:grpSpPr>
        <a:xfrm>
          <a:off x="0" y="0"/>
          <a:ext cx="0" cy="0"/>
          <a:chOff x="0" y="0"/>
          <a:chExt cx="0" cy="0"/>
        </a:xfrm>
      </p:grpSpPr>
      <p:pic>
        <p:nvPicPr>
          <p:cNvPr id="160" name="Google Shape;160;p90"/>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161" name="Google Shape;161;p90"/>
          <p:cNvSpPr>
            <a:spLocks noGrp="1"/>
          </p:cNvSpPr>
          <p:nvPr>
            <p:ph type="pic" idx="2"/>
          </p:nvPr>
        </p:nvSpPr>
        <p:spPr>
          <a:xfrm>
            <a:off x="0" y="0"/>
            <a:ext cx="9144000" cy="4129500"/>
          </a:xfrm>
          <a:prstGeom prst="rect">
            <a:avLst/>
          </a:prstGeom>
          <a:noFill/>
          <a:ln>
            <a:noFill/>
          </a:ln>
        </p:spPr>
      </p:sp>
      <p:sp>
        <p:nvSpPr>
          <p:cNvPr id="162" name="Google Shape;162;p90"/>
          <p:cNvSpPr txBox="1">
            <a:spLocks noGrp="1"/>
          </p:cNvSpPr>
          <p:nvPr>
            <p:ph type="title"/>
          </p:nvPr>
        </p:nvSpPr>
        <p:spPr>
          <a:xfrm>
            <a:off x="267900" y="4338475"/>
            <a:ext cx="7442700" cy="62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3" name="Google Shape;163;p9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8"/>
        <p:cNvGrpSpPr/>
        <p:nvPr/>
      </p:nvGrpSpPr>
      <p:grpSpPr>
        <a:xfrm>
          <a:off x="0" y="0"/>
          <a:ext cx="0" cy="0"/>
          <a:chOff x="0" y="0"/>
          <a:chExt cx="0" cy="0"/>
        </a:xfrm>
      </p:grpSpPr>
      <p:sp>
        <p:nvSpPr>
          <p:cNvPr id="169" name="Google Shape;169;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0" name="Google Shape;170;p67"/>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pic>
        <p:nvPicPr>
          <p:cNvPr id="171" name="Google Shape;171;p67"/>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172" name="Google Shape;172;p67"/>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73" name="Google Shape;173;p67"/>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174" name="Google Shape;174;p67"/>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75" name="Google Shape;175;p6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176"/>
        <p:cNvGrpSpPr/>
        <p:nvPr/>
      </p:nvGrpSpPr>
      <p:grpSpPr>
        <a:xfrm>
          <a:off x="0" y="0"/>
          <a:ext cx="0" cy="0"/>
          <a:chOff x="0" y="0"/>
          <a:chExt cx="0" cy="0"/>
        </a:xfrm>
      </p:grpSpPr>
      <p:pic>
        <p:nvPicPr>
          <p:cNvPr id="177" name="Google Shape;177;p68"/>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pic>
        <p:nvPicPr>
          <p:cNvPr id="178" name="Google Shape;178;p68"/>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179" name="Google Shape;179;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0" name="Google Shape;180;p68"/>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81" name="Google Shape;181;p68"/>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182" name="Google Shape;182;p6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9803"/>
          </a:srgbClr>
        </a:solidFill>
        <a:effectLst/>
      </p:bgPr>
    </p:bg>
    <p:spTree>
      <p:nvGrpSpPr>
        <p:cNvPr id="1" name="Shape 188"/>
        <p:cNvGrpSpPr/>
        <p:nvPr/>
      </p:nvGrpSpPr>
      <p:grpSpPr>
        <a:xfrm>
          <a:off x="0" y="0"/>
          <a:ext cx="0" cy="0"/>
          <a:chOff x="0" y="0"/>
          <a:chExt cx="0" cy="0"/>
        </a:xfrm>
      </p:grpSpPr>
      <p:pic>
        <p:nvPicPr>
          <p:cNvPr id="189" name="Google Shape;189;p70"/>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90" name="Google Shape;190;p70"/>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1" name="Google Shape;191;p7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92" name="Google Shape;192;p70"/>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193"/>
        <p:cNvGrpSpPr/>
        <p:nvPr/>
      </p:nvGrpSpPr>
      <p:grpSpPr>
        <a:xfrm>
          <a:off x="0" y="0"/>
          <a:ext cx="0" cy="0"/>
          <a:chOff x="0" y="0"/>
          <a:chExt cx="0" cy="0"/>
        </a:xfrm>
      </p:grpSpPr>
      <p:pic>
        <p:nvPicPr>
          <p:cNvPr id="194" name="Google Shape;194;p91"/>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95" name="Google Shape;195;p91"/>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6" name="Google Shape;196;p91"/>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7" name="Google Shape;197;p91"/>
          <p:cNvSpPr txBox="1">
            <a:spLocks noGrp="1"/>
          </p:cNvSpPr>
          <p:nvPr>
            <p:ph type="subTitle" idx="2"/>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98" name="Google Shape;198;p9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9803"/>
          </a:srgbClr>
        </a:solidFill>
        <a:effectLst/>
      </p:bgPr>
    </p:bg>
    <p:spTree>
      <p:nvGrpSpPr>
        <p:cNvPr id="1" name="Shape 199"/>
        <p:cNvGrpSpPr/>
        <p:nvPr/>
      </p:nvGrpSpPr>
      <p:grpSpPr>
        <a:xfrm>
          <a:off x="0" y="0"/>
          <a:ext cx="0" cy="0"/>
          <a:chOff x="0" y="0"/>
          <a:chExt cx="0" cy="0"/>
        </a:xfrm>
      </p:grpSpPr>
      <p:pic>
        <p:nvPicPr>
          <p:cNvPr id="200" name="Google Shape;200;p92"/>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201" name="Google Shape;201;p92"/>
          <p:cNvSpPr txBox="1">
            <a:spLocks noGrp="1"/>
          </p:cNvSpPr>
          <p:nvPr>
            <p:ph type="subTitle" idx="1"/>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02" name="Google Shape;202;p92"/>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03" name="Google Shape;203;p9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4" name="Google Shape;204;p92"/>
          <p:cNvSpPr txBox="1">
            <a:spLocks noGrp="1"/>
          </p:cNvSpPr>
          <p:nvPr>
            <p:ph type="subTitle" idx="2"/>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9803"/>
          </a:srgbClr>
        </a:solidFill>
        <a:effectLst/>
      </p:bgPr>
    </p:bg>
    <p:spTree>
      <p:nvGrpSpPr>
        <p:cNvPr id="1" name="Shape 205"/>
        <p:cNvGrpSpPr/>
        <p:nvPr/>
      </p:nvGrpSpPr>
      <p:grpSpPr>
        <a:xfrm>
          <a:off x="0" y="0"/>
          <a:ext cx="0" cy="0"/>
          <a:chOff x="0" y="0"/>
          <a:chExt cx="0" cy="0"/>
        </a:xfrm>
      </p:grpSpPr>
      <p:pic>
        <p:nvPicPr>
          <p:cNvPr id="206" name="Google Shape;206;p93"/>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07" name="Google Shape;207;p9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8" name="Google Shape;208;p93"/>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09" name="Google Shape;209;p93"/>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0"/>
        <p:cNvGrpSpPr/>
        <p:nvPr/>
      </p:nvGrpSpPr>
      <p:grpSpPr>
        <a:xfrm>
          <a:off x="0" y="0"/>
          <a:ext cx="0" cy="0"/>
          <a:chOff x="0" y="0"/>
          <a:chExt cx="0" cy="0"/>
        </a:xfrm>
      </p:grpSpPr>
      <p:sp>
        <p:nvSpPr>
          <p:cNvPr id="211" name="Google Shape;211;p94"/>
          <p:cNvSpPr>
            <a:spLocks noGrp="1"/>
          </p:cNvSpPr>
          <p:nvPr>
            <p:ph type="pic" idx="2"/>
          </p:nvPr>
        </p:nvSpPr>
        <p:spPr>
          <a:xfrm>
            <a:off x="5286900" y="285000"/>
            <a:ext cx="3607500" cy="3607500"/>
          </a:xfrm>
          <a:prstGeom prst="ellipse">
            <a:avLst/>
          </a:prstGeom>
          <a:noFill/>
          <a:ln>
            <a:noFill/>
          </a:ln>
        </p:spPr>
      </p:sp>
      <p:pic>
        <p:nvPicPr>
          <p:cNvPr id="212" name="Google Shape;212;p94"/>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213" name="Google Shape;213;p94"/>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14" name="Google Shape;214;p94"/>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215" name="Google Shape;215;p94"/>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216" name="Google Shape;216;p94"/>
          <p:cNvSpPr txBox="1">
            <a:spLocks noGrp="1"/>
          </p:cNvSpPr>
          <p:nvPr>
            <p:ph type="title"/>
          </p:nvPr>
        </p:nvSpPr>
        <p:spPr>
          <a:xfrm>
            <a:off x="229775" y="4450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7" name="Google Shape;217;p94"/>
          <p:cNvSpPr txBox="1">
            <a:spLocks noGrp="1"/>
          </p:cNvSpPr>
          <p:nvPr>
            <p:ph type="body" idx="4"/>
          </p:nvPr>
        </p:nvSpPr>
        <p:spPr>
          <a:xfrm>
            <a:off x="252400" y="1148750"/>
            <a:ext cx="4952400" cy="31638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SzPts val="22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8" name="Google Shape;218;p9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19"/>
        <p:cNvGrpSpPr/>
        <p:nvPr/>
      </p:nvGrpSpPr>
      <p:grpSpPr>
        <a:xfrm>
          <a:off x="0" y="0"/>
          <a:ext cx="0" cy="0"/>
          <a:chOff x="0" y="0"/>
          <a:chExt cx="0" cy="0"/>
        </a:xfrm>
      </p:grpSpPr>
      <p:sp>
        <p:nvSpPr>
          <p:cNvPr id="220" name="Google Shape;220;p95"/>
          <p:cNvSpPr txBox="1">
            <a:spLocks noGrp="1"/>
          </p:cNvSpPr>
          <p:nvPr>
            <p:ph type="title"/>
          </p:nvPr>
        </p:nvSpPr>
        <p:spPr>
          <a:xfrm>
            <a:off x="3912250" y="4450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1" name="Google Shape;221;p95"/>
          <p:cNvSpPr>
            <a:spLocks noGrp="1"/>
          </p:cNvSpPr>
          <p:nvPr>
            <p:ph type="pic" idx="2"/>
          </p:nvPr>
        </p:nvSpPr>
        <p:spPr>
          <a:xfrm>
            <a:off x="284100" y="285000"/>
            <a:ext cx="3607500" cy="3607500"/>
          </a:xfrm>
          <a:prstGeom prst="ellipse">
            <a:avLst/>
          </a:prstGeom>
          <a:noFill/>
          <a:ln>
            <a:noFill/>
          </a:ln>
        </p:spPr>
      </p:sp>
      <p:sp>
        <p:nvSpPr>
          <p:cNvPr id="222" name="Google Shape;222;p95"/>
          <p:cNvSpPr txBox="1">
            <a:spLocks noGrp="1"/>
          </p:cNvSpPr>
          <p:nvPr>
            <p:ph type="body" idx="1"/>
          </p:nvPr>
        </p:nvSpPr>
        <p:spPr>
          <a:xfrm>
            <a:off x="3934875" y="1148750"/>
            <a:ext cx="5078100" cy="31638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SzPts val="22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223" name="Google Shape;223;p95"/>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224" name="Google Shape;224;p95"/>
          <p:cNvSpPr txBox="1">
            <a:spLocks noGrp="1"/>
          </p:cNvSpPr>
          <p:nvPr>
            <p:ph type="subTitle" idx="3"/>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25" name="Google Shape;225;p95"/>
          <p:cNvSpPr txBox="1">
            <a:spLocks noGrp="1"/>
          </p:cNvSpPr>
          <p:nvPr>
            <p:ph type="subTitle" idx="4"/>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226" name="Google Shape;226;p95"/>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227" name="Google Shape;227;p9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9803"/>
          </a:srgbClr>
        </a:solidFill>
        <a:effectLst/>
      </p:bgPr>
    </p:bg>
    <p:spTree>
      <p:nvGrpSpPr>
        <p:cNvPr id="1" name="Shape 20"/>
        <p:cNvGrpSpPr/>
        <p:nvPr/>
      </p:nvGrpSpPr>
      <p:grpSpPr>
        <a:xfrm>
          <a:off x="0" y="0"/>
          <a:ext cx="0" cy="0"/>
          <a:chOff x="0" y="0"/>
          <a:chExt cx="0" cy="0"/>
        </a:xfrm>
      </p:grpSpPr>
      <p:pic>
        <p:nvPicPr>
          <p:cNvPr id="21" name="Google Shape;21;p72"/>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22" name="Google Shape;22;p72"/>
          <p:cNvSpPr txBox="1">
            <a:spLocks noGrp="1"/>
          </p:cNvSpPr>
          <p:nvPr>
            <p:ph type="subTitle" idx="1"/>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3" name="Google Shape;23;p72"/>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4" name="Google Shape;24;p7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72"/>
          <p:cNvSpPr txBox="1">
            <a:spLocks noGrp="1"/>
          </p:cNvSpPr>
          <p:nvPr>
            <p:ph type="subTitle" idx="2"/>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228"/>
        <p:cNvGrpSpPr/>
        <p:nvPr/>
      </p:nvGrpSpPr>
      <p:grpSpPr>
        <a:xfrm>
          <a:off x="0" y="0"/>
          <a:ext cx="0" cy="0"/>
          <a:chOff x="0" y="0"/>
          <a:chExt cx="0" cy="0"/>
        </a:xfrm>
      </p:grpSpPr>
      <p:sp>
        <p:nvSpPr>
          <p:cNvPr id="229" name="Google Shape;229;p96"/>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2800"/>
              <a:buFont typeface="Arial"/>
              <a:buNone/>
              <a:defRPr sz="2800" b="1" i="0" u="none" strike="noStrike" cap="none">
                <a:solidFill>
                  <a:srgbClr val="38546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230"/>
        <p:cNvGrpSpPr/>
        <p:nvPr/>
      </p:nvGrpSpPr>
      <p:grpSpPr>
        <a:xfrm>
          <a:off x="0" y="0"/>
          <a:ext cx="0" cy="0"/>
          <a:chOff x="0" y="0"/>
          <a:chExt cx="0" cy="0"/>
        </a:xfrm>
      </p:grpSpPr>
      <p:sp>
        <p:nvSpPr>
          <p:cNvPr id="231" name="Google Shape;231;p97"/>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32" name="Google Shape;232;p97"/>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3" name="Google Shape;233;p97"/>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34"/>
        <p:cNvGrpSpPr/>
        <p:nvPr/>
      </p:nvGrpSpPr>
      <p:grpSpPr>
        <a:xfrm>
          <a:off x="0" y="0"/>
          <a:ext cx="0" cy="0"/>
          <a:chOff x="0" y="0"/>
          <a:chExt cx="0" cy="0"/>
        </a:xfrm>
      </p:grpSpPr>
      <p:sp>
        <p:nvSpPr>
          <p:cNvPr id="235" name="Google Shape;235;p98"/>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Only_1_1_1">
    <p:bg>
      <p:bgPr>
        <a:blipFill>
          <a:blip r:embed="rId2">
            <a:alphaModFix/>
          </a:blip>
          <a:stretch>
            <a:fillRect/>
          </a:stretch>
        </a:blipFill>
        <a:effectLst/>
      </p:bgPr>
    </p:bg>
    <p:spTree>
      <p:nvGrpSpPr>
        <p:cNvPr id="1" name="Shape 236"/>
        <p:cNvGrpSpPr/>
        <p:nvPr/>
      </p:nvGrpSpPr>
      <p:grpSpPr>
        <a:xfrm>
          <a:off x="0" y="0"/>
          <a:ext cx="0" cy="0"/>
          <a:chOff x="0" y="0"/>
          <a:chExt cx="0" cy="0"/>
        </a:xfrm>
      </p:grpSpPr>
      <p:sp>
        <p:nvSpPr>
          <p:cNvPr id="237" name="Google Shape;237;p99"/>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 table - Teal">
  <p:cSld name="Title and body + table - Teal">
    <p:spTree>
      <p:nvGrpSpPr>
        <p:cNvPr id="1" name="Shape 84"/>
        <p:cNvGrpSpPr/>
        <p:nvPr/>
      </p:nvGrpSpPr>
      <p:grpSpPr>
        <a:xfrm>
          <a:off x="0" y="0"/>
          <a:ext cx="0" cy="0"/>
          <a:chOff x="0" y="0"/>
          <a:chExt cx="0" cy="0"/>
        </a:xfrm>
      </p:grpSpPr>
      <p:pic>
        <p:nvPicPr>
          <p:cNvPr id="85" name="Google Shape;85;p81"/>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pic>
        <p:nvPicPr>
          <p:cNvPr id="86" name="Google Shape;86;p81"/>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87" name="Google Shape;87;p81"/>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8" name="Google Shape;88;p81"/>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89" name="Google Shape;89;p81"/>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90" name="Google Shape;90;p8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0021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9803"/>
          </a:srgbClr>
        </a:solidFill>
        <a:effectLst/>
      </p:bgPr>
    </p:bg>
    <p:spTree>
      <p:nvGrpSpPr>
        <p:cNvPr id="1" name="Shape 26"/>
        <p:cNvGrpSpPr/>
        <p:nvPr/>
      </p:nvGrpSpPr>
      <p:grpSpPr>
        <a:xfrm>
          <a:off x="0" y="0"/>
          <a:ext cx="0" cy="0"/>
          <a:chOff x="0" y="0"/>
          <a:chExt cx="0" cy="0"/>
        </a:xfrm>
      </p:grpSpPr>
      <p:pic>
        <p:nvPicPr>
          <p:cNvPr id="27" name="Google Shape;27;p73"/>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8" name="Google Shape;28;p7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73"/>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0" name="Google Shape;30;p73"/>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 Teal" type="tx">
  <p:cSld name="TITLE_AND_BODY">
    <p:spTree>
      <p:nvGrpSpPr>
        <p:cNvPr id="1" name="Shape 31"/>
        <p:cNvGrpSpPr/>
        <p:nvPr/>
      </p:nvGrpSpPr>
      <p:grpSpPr>
        <a:xfrm>
          <a:off x="0" y="0"/>
          <a:ext cx="0" cy="0"/>
          <a:chOff x="0" y="0"/>
          <a:chExt cx="0" cy="0"/>
        </a:xfrm>
      </p:grpSpPr>
      <p:sp>
        <p:nvSpPr>
          <p:cNvPr id="32" name="Google Shape;32;p74"/>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74"/>
          <p:cNvSpPr txBox="1">
            <a:spLocks noGrp="1"/>
          </p:cNvSpPr>
          <p:nvPr>
            <p:ph type="body" idx="1"/>
          </p:nvPr>
        </p:nvSpPr>
        <p:spPr>
          <a:xfrm>
            <a:off x="311700" y="848075"/>
            <a:ext cx="8520600" cy="3482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pic>
        <p:nvPicPr>
          <p:cNvPr id="34" name="Google Shape;34;p74"/>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35" name="Google Shape;35;p74"/>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36" name="Google Shape;36;p74"/>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37" name="Google Shape;37;p74"/>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38" name="Google Shape;38;p7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 Purple">
  <p:cSld name="TITLE_AND_BODY_4">
    <p:spTree>
      <p:nvGrpSpPr>
        <p:cNvPr id="1" name="Shape 39"/>
        <p:cNvGrpSpPr/>
        <p:nvPr/>
      </p:nvGrpSpPr>
      <p:grpSpPr>
        <a:xfrm>
          <a:off x="0" y="0"/>
          <a:ext cx="0" cy="0"/>
          <a:chOff x="0" y="0"/>
          <a:chExt cx="0" cy="0"/>
        </a:xfrm>
      </p:grpSpPr>
      <p:sp>
        <p:nvSpPr>
          <p:cNvPr id="40" name="Google Shape;40;p75"/>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p75"/>
          <p:cNvSpPr txBox="1">
            <a:spLocks noGrp="1"/>
          </p:cNvSpPr>
          <p:nvPr>
            <p:ph type="body" idx="1"/>
          </p:nvPr>
        </p:nvSpPr>
        <p:spPr>
          <a:xfrm>
            <a:off x="311700" y="848075"/>
            <a:ext cx="8520600" cy="3482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pic>
        <p:nvPicPr>
          <p:cNvPr id="42" name="Google Shape;42;p75"/>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sp>
        <p:nvSpPr>
          <p:cNvPr id="43" name="Google Shape;43;p75"/>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44" name="Google Shape;44;p75"/>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45" name="Google Shape;45;p75"/>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46" name="Google Shape;46;p7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 Orange">
  <p:cSld name="TITLE_AND_BODY_4_1">
    <p:spTree>
      <p:nvGrpSpPr>
        <p:cNvPr id="1" name="Shape 47"/>
        <p:cNvGrpSpPr/>
        <p:nvPr/>
      </p:nvGrpSpPr>
      <p:grpSpPr>
        <a:xfrm>
          <a:off x="0" y="0"/>
          <a:ext cx="0" cy="0"/>
          <a:chOff x="0" y="0"/>
          <a:chExt cx="0" cy="0"/>
        </a:xfrm>
      </p:grpSpPr>
      <p:sp>
        <p:nvSpPr>
          <p:cNvPr id="48" name="Google Shape;48;p76"/>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9" name="Google Shape;49;p76"/>
          <p:cNvSpPr txBox="1">
            <a:spLocks noGrp="1"/>
          </p:cNvSpPr>
          <p:nvPr>
            <p:ph type="body" idx="1"/>
          </p:nvPr>
        </p:nvSpPr>
        <p:spPr>
          <a:xfrm>
            <a:off x="311700" y="848075"/>
            <a:ext cx="8520600" cy="3482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pic>
        <p:nvPicPr>
          <p:cNvPr id="50" name="Google Shape;50;p76"/>
          <p:cNvPicPr preferRelativeResize="0"/>
          <p:nvPr/>
        </p:nvPicPr>
        <p:blipFill rotWithShape="1">
          <a:blip r:embed="rId2">
            <a:alphaModFix/>
          </a:blip>
          <a:srcRect t="13335" b="13344"/>
          <a:stretch/>
        </p:blipFill>
        <p:spPr>
          <a:xfrm>
            <a:off x="0" y="4190873"/>
            <a:ext cx="9144003" cy="952625"/>
          </a:xfrm>
          <a:prstGeom prst="rect">
            <a:avLst/>
          </a:prstGeom>
          <a:noFill/>
          <a:ln>
            <a:noFill/>
          </a:ln>
        </p:spPr>
      </p:pic>
      <p:sp>
        <p:nvSpPr>
          <p:cNvPr id="51" name="Google Shape;51;p76"/>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2" name="Google Shape;52;p76"/>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53" name="Google Shape;53;p76"/>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54" name="Google Shape;54;p7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 No footer - Teal">
  <p:cSld name="TITLE_AND_BODY_3">
    <p:spTree>
      <p:nvGrpSpPr>
        <p:cNvPr id="1" name="Shape 55"/>
        <p:cNvGrpSpPr/>
        <p:nvPr/>
      </p:nvGrpSpPr>
      <p:grpSpPr>
        <a:xfrm>
          <a:off x="0" y="0"/>
          <a:ext cx="0" cy="0"/>
          <a:chOff x="0" y="0"/>
          <a:chExt cx="0" cy="0"/>
        </a:xfrm>
      </p:grpSpPr>
      <p:sp>
        <p:nvSpPr>
          <p:cNvPr id="56" name="Google Shape;56;p77"/>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77"/>
          <p:cNvSpPr txBox="1">
            <a:spLocks noGrp="1"/>
          </p:cNvSpPr>
          <p:nvPr>
            <p:ph type="body" idx="1"/>
          </p:nvPr>
        </p:nvSpPr>
        <p:spPr>
          <a:xfrm>
            <a:off x="311700" y="848075"/>
            <a:ext cx="8520600" cy="3774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pic>
        <p:nvPicPr>
          <p:cNvPr id="58" name="Google Shape;58;p77"/>
          <p:cNvPicPr preferRelativeResize="0"/>
          <p:nvPr/>
        </p:nvPicPr>
        <p:blipFill rotWithShape="1">
          <a:blip r:embed="rId2">
            <a:alphaModFix/>
          </a:blip>
          <a:srcRect l="-16599" t="-8123" r="16600" b="34932"/>
          <a:stretch/>
        </p:blipFill>
        <p:spPr>
          <a:xfrm>
            <a:off x="0" y="4190873"/>
            <a:ext cx="9144001" cy="952625"/>
          </a:xfrm>
          <a:prstGeom prst="rect">
            <a:avLst/>
          </a:prstGeom>
          <a:noFill/>
          <a:ln>
            <a:noFill/>
          </a:ln>
        </p:spPr>
      </p:pic>
      <p:pic>
        <p:nvPicPr>
          <p:cNvPr id="59" name="Google Shape;59;p77"/>
          <p:cNvPicPr preferRelativeResize="0"/>
          <p:nvPr/>
        </p:nvPicPr>
        <p:blipFill rotWithShape="1">
          <a:blip r:embed="rId3">
            <a:alphaModFix/>
          </a:blip>
          <a:srcRect l="227" r="227"/>
          <a:stretch/>
        </p:blipFill>
        <p:spPr>
          <a:xfrm>
            <a:off x="8017723" y="4267073"/>
            <a:ext cx="842800" cy="842800"/>
          </a:xfrm>
          <a:prstGeom prst="rect">
            <a:avLst/>
          </a:prstGeom>
          <a:noFill/>
          <a:ln>
            <a:noFill/>
          </a:ln>
        </p:spPr>
      </p:pic>
      <p:sp>
        <p:nvSpPr>
          <p:cNvPr id="60" name="Google Shape;60;p7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 No footer - Purple">
  <p:cSld name="TITLE_AND_BODY_3_1">
    <p:spTree>
      <p:nvGrpSpPr>
        <p:cNvPr id="1" name="Shape 61"/>
        <p:cNvGrpSpPr/>
        <p:nvPr/>
      </p:nvGrpSpPr>
      <p:grpSpPr>
        <a:xfrm>
          <a:off x="0" y="0"/>
          <a:ext cx="0" cy="0"/>
          <a:chOff x="0" y="0"/>
          <a:chExt cx="0" cy="0"/>
        </a:xfrm>
      </p:grpSpPr>
      <p:sp>
        <p:nvSpPr>
          <p:cNvPr id="62" name="Google Shape;62;p78"/>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p78"/>
          <p:cNvSpPr txBox="1">
            <a:spLocks noGrp="1"/>
          </p:cNvSpPr>
          <p:nvPr>
            <p:ph type="body" idx="1"/>
          </p:nvPr>
        </p:nvSpPr>
        <p:spPr>
          <a:xfrm>
            <a:off x="311700" y="848075"/>
            <a:ext cx="8520600" cy="3774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pic>
        <p:nvPicPr>
          <p:cNvPr id="64" name="Google Shape;64;p78"/>
          <p:cNvPicPr preferRelativeResize="0"/>
          <p:nvPr/>
        </p:nvPicPr>
        <p:blipFill rotWithShape="1">
          <a:blip r:embed="rId2">
            <a:alphaModFix/>
          </a:blip>
          <a:srcRect l="-15770" t="-9626" r="15770" b="36307"/>
          <a:stretch/>
        </p:blipFill>
        <p:spPr>
          <a:xfrm>
            <a:off x="0" y="4190873"/>
            <a:ext cx="9144003" cy="952625"/>
          </a:xfrm>
          <a:prstGeom prst="rect">
            <a:avLst/>
          </a:prstGeom>
          <a:noFill/>
          <a:ln>
            <a:noFill/>
          </a:ln>
        </p:spPr>
      </p:pic>
      <p:pic>
        <p:nvPicPr>
          <p:cNvPr id="65" name="Google Shape;65;p78"/>
          <p:cNvPicPr preferRelativeResize="0"/>
          <p:nvPr/>
        </p:nvPicPr>
        <p:blipFill rotWithShape="1">
          <a:blip r:embed="rId3">
            <a:alphaModFix/>
          </a:blip>
          <a:srcRect l="227" r="227"/>
          <a:stretch/>
        </p:blipFill>
        <p:spPr>
          <a:xfrm>
            <a:off x="8017723" y="4267073"/>
            <a:ext cx="842800" cy="842800"/>
          </a:xfrm>
          <a:prstGeom prst="rect">
            <a:avLst/>
          </a:prstGeom>
          <a:noFill/>
          <a:ln>
            <a:noFill/>
          </a:ln>
        </p:spPr>
      </p:pic>
      <p:sp>
        <p:nvSpPr>
          <p:cNvPr id="66" name="Google Shape;66;p7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6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15000"/>
              </a:lnSpc>
              <a:spcBef>
                <a:spcPts val="0"/>
              </a:spcBef>
              <a:spcAft>
                <a:spcPts val="0"/>
              </a:spcAft>
              <a:buClr>
                <a:srgbClr val="C44B27"/>
              </a:buClr>
              <a:buSzPts val="2200"/>
              <a:buFont typeface="Public Sans"/>
              <a:buChar char="●"/>
              <a:defRPr sz="2200" b="0" i="0" u="none" strike="noStrike" cap="none">
                <a:solidFill>
                  <a:srgbClr val="4D4D4F"/>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9pPr>
          </a:lstStyle>
          <a:p>
            <a:endParaRPr/>
          </a:p>
        </p:txBody>
      </p:sp>
      <p:sp>
        <p:nvSpPr>
          <p:cNvPr id="8" name="Google Shape;8;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64"/>
        <p:cNvGrpSpPr/>
        <p:nvPr/>
      </p:nvGrpSpPr>
      <p:grpSpPr>
        <a:xfrm>
          <a:off x="0" y="0"/>
          <a:ext cx="0" cy="0"/>
          <a:chOff x="0" y="0"/>
          <a:chExt cx="0" cy="0"/>
        </a:xfrm>
      </p:grpSpPr>
      <p:sp>
        <p:nvSpPr>
          <p:cNvPr id="165" name="Google Shape;165;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66" name="Google Shape;166;p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15000"/>
              </a:lnSpc>
              <a:spcBef>
                <a:spcPts val="0"/>
              </a:spcBef>
              <a:spcAft>
                <a:spcPts val="0"/>
              </a:spcAft>
              <a:buClr>
                <a:srgbClr val="C44B27"/>
              </a:buClr>
              <a:buSzPts val="2200"/>
              <a:buFont typeface="Public Sans"/>
              <a:buChar char="●"/>
              <a:defRPr sz="2200" b="0" i="0" u="none" strike="noStrike" cap="none">
                <a:solidFill>
                  <a:srgbClr val="4D4D4F"/>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9pPr>
          </a:lstStyle>
          <a:p>
            <a:endParaRPr/>
          </a:p>
        </p:txBody>
      </p:sp>
      <p:sp>
        <p:nvSpPr>
          <p:cNvPr id="167" name="Google Shape;167;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learning.easygenerator.com/6ae65f32-8c1c-4e77-bd04-5f86d95a73fe/" TargetMode="External"/><Relationship Id="rId3" Type="http://schemas.openxmlformats.org/officeDocument/2006/relationships/hyperlink" Target="https://urldefense.com/v3/__https:/drive.google.com/file/d/1Tk-bvsXas8vcLRr16OKUUIHDFBC7lYCL/view?usp=share_link__;!!CCC_mTA!8iNVaGE0L18dIpJMk8vUEIQT7D53R61enzL7kpXV7MYAXdn2m2KC3Jiy7t2JIIn5i0C97G4soNk2vLFnSQkpco45$" TargetMode="External"/><Relationship Id="rId7" Type="http://schemas.openxmlformats.org/officeDocument/2006/relationships/hyperlink" Target="https://urldefense.com/v3/__https:/elearning.easygenerator.com/6ae65f32-8c1c-4e77-bd04-5f86d95a73fe/__;!!CCC_mTA!8iNVaGE0L18dIpJMk8vUEIQT7D53R61enzL7kpXV7MYAXdn2m2KC3Jiy7t2JIIn5i0C97G4soNk2vLFnSdQVEc--$"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hyperlink" Target="https://urldefense.com/v3/__https:/drive.google.com/file/d/1t1joF1NWG7eVKTE-rGaGtnN2qKlFtrDj/view?usp=share_link__;!!CCC_mTA!8iNVaGE0L18dIpJMk8vUEIQT7D53R61enzL7kpXV7MYAXdn2m2KC3Jiy7t2JIIn5i0C97G4soNk2vLFnSRvDEvQk$" TargetMode="External"/><Relationship Id="rId5" Type="http://schemas.openxmlformats.org/officeDocument/2006/relationships/hyperlink" Target="https://elearning.easygenerator.com/b2975530-9e54-42ff-a31d-1137869d6ff2/" TargetMode="External"/><Relationship Id="rId4" Type="http://schemas.openxmlformats.org/officeDocument/2006/relationships/hyperlink" Target="https://urldefense.com/v3/__https:/elearning.easygenerator.com/b2975530-9e54-42ff-a31d-1137869d6ff2/__;!!CCC_mTA!8iNVaGE0L18dIpJMk8vUEIQT7D53R61enzL7kpXV7MYAXdn2m2KC3Jiy7t2JIIn5i0C97G4soNk2vLFnSaQLeRE_$"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amplify.com/allowlist/"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hyperlink" Target="https://my.amplify.com/allowlis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mplify.com/customer-requirements/"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17.png"/><Relationship Id="rId4" Type="http://schemas.openxmlformats.org/officeDocument/2006/relationships/hyperlink" Target="http://my.amplify.com/login/louisiana"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mclass.amplify.com/support_center/tech_user_guide_seb_chromebook.pdf?_gl=1*ncmqse*_gcl_au*NTMwODEwNzU3LjE3MzgwMjQ3NjM.*_ga*MTgyNTY0NzY3NC4xNjg0ODc3NTM0*_ga_KB37BKPPF6*MTc0MTE5NTI2NS4yMTEuMS4xNzQxMTk1Mjk4LjI3LjAuMA"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amplify.com/lLouisiana-mclass/"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ouisianabelieves.com/academics/louisiana-literacy/literacy-screener"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hyperlink" Target="https://amplify.com/lLouisiana-mclas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hyperlink" Target="mailto:jennifer.baird@la.gov"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mailto:Jennifer.Baird@la.gov" TargetMode="External"/><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hyperlink" Target="mailto:jennifer.baird@la.gov" TargetMode="Externa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hyperlink" Target="https://doe.louisiana.gov/docs/default-source/assessment/dtc-and-accountability-contact-update-form.pdf?sfvrsn=36c28f1f_0"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hyperlink" Target="https://www.louisianabelieves.com/docs/default-source/assessment/testing-irregularity.pdf?sfvrsn=4"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hyperlink" Target="mailto:assessment@la.gov"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hyperlink" Target="mailto:assessment@la.gov" TargetMode="External"/><Relationship Id="rId7" Type="http://schemas.openxmlformats.org/officeDocument/2006/relationships/hyperlink" Target="https://amplify.com/louisiana-mclass/" TargetMode="External"/><Relationship Id="rId2" Type="http://schemas.openxmlformats.org/officeDocument/2006/relationships/notesSlide" Target="../notesSlides/notesSlide47.xml"/><Relationship Id="rId1" Type="http://schemas.openxmlformats.org/officeDocument/2006/relationships/slideLayout" Target="../slideLayouts/slideLayout22.xml"/><Relationship Id="rId6" Type="http://schemas.openxmlformats.org/officeDocument/2006/relationships/hyperlink" Target="mailto:help@amplify.com" TargetMode="External"/><Relationship Id="rId5" Type="http://schemas.openxmlformats.org/officeDocument/2006/relationships/hyperlink" Target="mailto:LouisianaLiteracy@la.gov" TargetMode="External"/><Relationship Id="rId4" Type="http://schemas.openxmlformats.org/officeDocument/2006/relationships/hyperlink" Target="mailto:jennifer.baird@la.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y.amplify.com/admin-portal/enrollment/#/staff"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hyperlink" Target="https://my.amplify.com/help/en/articles/8482846-ldoe-admin-portal-create-staff-accoun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y.amplify.com/admin-portal/enrollment/#/staff"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https://my.amplify.com/help/en/articles/8482846-ldoe-admin-portal-create-staff-accoun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smtClean="0">
                <a:solidFill>
                  <a:schemeClr val="dk1"/>
                </a:solidFill>
              </a:rPr>
              <a:t>End-of-Year (MOY) </a:t>
            </a:r>
            <a:r>
              <a:rPr lang="en" dirty="0">
                <a:solidFill>
                  <a:schemeClr val="dk1"/>
                </a:solidFill>
              </a:rPr>
              <a:t>State Administered K-3 Literacy Screening</a:t>
            </a:r>
            <a:endParaRPr dirty="0">
              <a:solidFill>
                <a:schemeClr val="dk1"/>
              </a:solidFill>
            </a:endParaRPr>
          </a:p>
          <a:p>
            <a:pPr marL="0" lvl="0" indent="0" algn="l" rtl="0">
              <a:lnSpc>
                <a:spcPct val="100000"/>
              </a:lnSpc>
              <a:spcBef>
                <a:spcPts val="0"/>
              </a:spcBef>
              <a:spcAft>
                <a:spcPts val="0"/>
              </a:spcAft>
              <a:buSzPts val="3200"/>
              <a:buNone/>
            </a:pPr>
            <a:endParaRPr dirty="0">
              <a:solidFill>
                <a:schemeClr val="dk1"/>
              </a:solidFill>
            </a:endParaRPr>
          </a:p>
        </p:txBody>
      </p:sp>
      <p:sp>
        <p:nvSpPr>
          <p:cNvPr id="243" name="Google Shape;243;p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t" anchorCtr="0">
            <a:normAutofit/>
          </a:bodyPr>
          <a:lstStyle/>
          <a:p>
            <a:pPr marL="0" lvl="0" indent="0" algn="r" rtl="0">
              <a:lnSpc>
                <a:spcPct val="100000"/>
              </a:lnSpc>
              <a:spcBef>
                <a:spcPts val="0"/>
              </a:spcBef>
              <a:spcAft>
                <a:spcPts val="0"/>
              </a:spcAft>
              <a:buSzPts val="1100"/>
              <a:buNone/>
            </a:pPr>
            <a:fld id="{00000000-1234-1234-1234-123412341234}" type="slidenum">
              <a:rPr lang="en"/>
              <a:t>1</a:t>
            </a:fld>
            <a:endParaRPr/>
          </a:p>
        </p:txBody>
      </p:sp>
      <p:sp>
        <p:nvSpPr>
          <p:cNvPr id="244" name="Google Shape;244;p1"/>
          <p:cNvSpPr txBox="1">
            <a:spLocks noGrp="1"/>
          </p:cNvSpPr>
          <p:nvPr>
            <p:ph type="subTitle" idx="4294967295"/>
          </p:nvPr>
        </p:nvSpPr>
        <p:spPr>
          <a:xfrm>
            <a:off x="0" y="4438650"/>
            <a:ext cx="3859213" cy="45243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rgbClr val="C44B27"/>
              </a:buClr>
              <a:buSzPts val="2200"/>
              <a:buFont typeface="Public Sans"/>
              <a:buNone/>
            </a:pPr>
            <a:r>
              <a:rPr lang="en" dirty="0" smtClean="0">
                <a:solidFill>
                  <a:schemeClr val="lt1"/>
                </a:solidFill>
              </a:rPr>
              <a:t>March</a:t>
            </a:r>
            <a:r>
              <a:rPr lang="en" sz="2200" b="0" i="0" u="none" strike="noStrike" cap="none" dirty="0" smtClean="0">
                <a:solidFill>
                  <a:schemeClr val="lt1"/>
                </a:solidFill>
                <a:latin typeface="Public Sans"/>
                <a:ea typeface="Public Sans"/>
                <a:cs typeface="Public Sans"/>
                <a:sym typeface="Public Sans"/>
              </a:rPr>
              <a:t> 2025</a:t>
            </a:r>
            <a:endParaRPr sz="2200" b="0" i="0" u="none" strike="noStrike" cap="none" dirty="0">
              <a:solidFill>
                <a:schemeClr val="lt1"/>
              </a:solidFill>
              <a:latin typeface="Public Sans"/>
              <a:ea typeface="Public Sans"/>
              <a:cs typeface="Public Sans"/>
              <a:sym typeface="Public Sa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Test Administrator Required Training</a:t>
            </a:r>
            <a:endParaRPr/>
          </a:p>
        </p:txBody>
      </p:sp>
      <p:sp>
        <p:nvSpPr>
          <p:cNvPr id="326" name="Google Shape;326;p14"/>
          <p:cNvSpPr txBox="1">
            <a:spLocks noGrp="1"/>
          </p:cNvSpPr>
          <p:nvPr>
            <p:ph type="body" idx="1"/>
          </p:nvPr>
        </p:nvSpPr>
        <p:spPr>
          <a:xfrm>
            <a:off x="311700" y="1016972"/>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dirty="0"/>
              <a:t>Prior to administration of the screener, all test administrators must have completed the training found at this link and score at least 80%. </a:t>
            </a:r>
            <a:r>
              <a:rPr lang="en" sz="1400" dirty="0">
                <a:solidFill>
                  <a:schemeClr val="dk2"/>
                </a:solidFill>
              </a:rPr>
              <a:t>The date on which the training was completed must be entered into the test administrator oath signed by the test administrator</a:t>
            </a:r>
            <a:r>
              <a:rPr lang="en" sz="1400" b="1" i="1" dirty="0">
                <a:solidFill>
                  <a:schemeClr val="dk2"/>
                </a:solidFill>
              </a:rPr>
              <a:t>. If the TA was trained in 2023-2024, the department does not require that they complete this training again. </a:t>
            </a:r>
            <a:endParaRPr sz="1400" b="1" i="1" dirty="0"/>
          </a:p>
          <a:p>
            <a:pPr marL="0" lvl="0" indent="0" algn="l" rtl="0">
              <a:lnSpc>
                <a:spcPct val="115000"/>
              </a:lnSpc>
              <a:spcBef>
                <a:spcPts val="1200"/>
              </a:spcBef>
              <a:spcAft>
                <a:spcPts val="0"/>
              </a:spcAft>
              <a:buSzPts val="1800"/>
              <a:buNone/>
            </a:pPr>
            <a:r>
              <a:rPr lang="en" sz="1400" b="1" dirty="0">
                <a:solidFill>
                  <a:srgbClr val="000000"/>
                </a:solidFill>
              </a:rPr>
              <a:t>Online Course(s) for Leaders:</a:t>
            </a:r>
            <a:endParaRPr sz="1400" b="1" dirty="0">
              <a:solidFill>
                <a:srgbClr val="000000"/>
              </a:solidFill>
            </a:endParaRPr>
          </a:p>
          <a:p>
            <a:pPr marL="0" lvl="0" indent="0" algn="l" rtl="0">
              <a:lnSpc>
                <a:spcPct val="115000"/>
              </a:lnSpc>
              <a:spcBef>
                <a:spcPts val="0"/>
              </a:spcBef>
              <a:spcAft>
                <a:spcPts val="0"/>
              </a:spcAft>
              <a:buSzPts val="1800"/>
              <a:buNone/>
            </a:pPr>
            <a:r>
              <a:rPr lang="en" sz="1400" dirty="0">
                <a:solidFill>
                  <a:srgbClr val="000000"/>
                </a:solidFill>
              </a:rPr>
              <a:t>An outline of the course as-is for</a:t>
            </a:r>
            <a:r>
              <a:rPr lang="en" sz="1400" dirty="0">
                <a:solidFill>
                  <a:srgbClr val="000000"/>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400" u="sng" dirty="0">
                <a:solidFill>
                  <a:schemeClr val="hlink"/>
                </a:solidFill>
                <a:hlinkClick r:id="rId3"/>
              </a:rPr>
              <a:t>leaders</a:t>
            </a:r>
            <a:r>
              <a:rPr lang="en" sz="1400" dirty="0">
                <a:solidFill>
                  <a:srgbClr val="000000"/>
                </a:solidFill>
              </a:rPr>
              <a:t>. </a:t>
            </a:r>
            <a:endParaRPr sz="1400" dirty="0">
              <a:solidFill>
                <a:srgbClr val="000000"/>
              </a:solidFill>
            </a:endParaRPr>
          </a:p>
          <a:p>
            <a:pPr marL="0" lvl="0" indent="0" algn="l" rtl="0">
              <a:lnSpc>
                <a:spcPct val="115000"/>
              </a:lnSpc>
              <a:spcBef>
                <a:spcPts val="0"/>
              </a:spcBef>
              <a:spcAft>
                <a:spcPts val="0"/>
              </a:spcAft>
              <a:buSzPts val="1800"/>
              <a:buNone/>
            </a:pPr>
            <a:r>
              <a:rPr lang="en" sz="1400" dirty="0">
                <a:solidFill>
                  <a:srgbClr val="000000"/>
                </a:solidFill>
              </a:rPr>
              <a:t>A link to self-enroll in the Administration and reporting training for leaders online course:</a:t>
            </a:r>
            <a:r>
              <a:rPr lang="en" sz="1400" dirty="0">
                <a:solidFill>
                  <a:srgbClr val="000000"/>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400" u="sng" dirty="0">
                <a:solidFill>
                  <a:schemeClr val="hlink"/>
                </a:solidFill>
                <a:hlinkClick r:id="rId5"/>
              </a:rPr>
              <a:t>https://elearning.easygenerator.com/b2975530-9e54-42ff-a31d-1137869d6ff2/</a:t>
            </a:r>
            <a:endParaRPr sz="1400" dirty="0">
              <a:solidFill>
                <a:srgbClr val="000000"/>
              </a:solidFill>
            </a:endParaRPr>
          </a:p>
          <a:p>
            <a:pPr marL="0" lvl="0" indent="0" algn="l" rtl="0">
              <a:lnSpc>
                <a:spcPct val="115000"/>
              </a:lnSpc>
              <a:spcBef>
                <a:spcPts val="0"/>
              </a:spcBef>
              <a:spcAft>
                <a:spcPts val="0"/>
              </a:spcAft>
              <a:buSzPts val="1800"/>
              <a:buNone/>
            </a:pPr>
            <a:endParaRPr sz="1400" dirty="0">
              <a:solidFill>
                <a:srgbClr val="000000"/>
              </a:solidFill>
            </a:endParaRPr>
          </a:p>
          <a:p>
            <a:pPr marL="0" lvl="0" indent="0" algn="l" rtl="0">
              <a:lnSpc>
                <a:spcPct val="115000"/>
              </a:lnSpc>
              <a:spcBef>
                <a:spcPts val="0"/>
              </a:spcBef>
              <a:spcAft>
                <a:spcPts val="0"/>
              </a:spcAft>
              <a:buSzPts val="1800"/>
              <a:buNone/>
            </a:pPr>
            <a:r>
              <a:rPr lang="en" sz="1400" b="1" dirty="0">
                <a:solidFill>
                  <a:srgbClr val="000000"/>
                </a:solidFill>
              </a:rPr>
              <a:t>Online Course(s) for Teachers:</a:t>
            </a:r>
            <a:endParaRPr sz="1400" dirty="0">
              <a:solidFill>
                <a:srgbClr val="000000"/>
              </a:solidFill>
            </a:endParaRPr>
          </a:p>
          <a:p>
            <a:pPr marL="0" lvl="0" indent="0" algn="l" rtl="0">
              <a:lnSpc>
                <a:spcPct val="115000"/>
              </a:lnSpc>
              <a:spcBef>
                <a:spcPts val="0"/>
              </a:spcBef>
              <a:spcAft>
                <a:spcPts val="0"/>
              </a:spcAft>
              <a:buSzPts val="1800"/>
              <a:buNone/>
            </a:pPr>
            <a:r>
              <a:rPr lang="en" sz="1400" dirty="0">
                <a:solidFill>
                  <a:srgbClr val="000000"/>
                </a:solidFill>
              </a:rPr>
              <a:t>An outline of the course as-is for</a:t>
            </a:r>
            <a:r>
              <a:rPr lang="en" sz="1400" dirty="0">
                <a:solidFill>
                  <a:srgbClr val="000000"/>
                </a:solidFill>
                <a:uFill>
                  <a:noFill/>
                </a:u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400" u="sng" dirty="0">
                <a:solidFill>
                  <a:schemeClr val="hlink"/>
                </a:solidFill>
                <a:hlinkClick r:id="rId6"/>
              </a:rPr>
              <a:t>teachers</a:t>
            </a:r>
            <a:r>
              <a:rPr lang="en" sz="1400" dirty="0">
                <a:solidFill>
                  <a:srgbClr val="000000"/>
                </a:solidFill>
              </a:rPr>
              <a:t>. </a:t>
            </a:r>
            <a:endParaRPr sz="1400" dirty="0">
              <a:solidFill>
                <a:srgbClr val="000000"/>
              </a:solidFill>
            </a:endParaRPr>
          </a:p>
          <a:p>
            <a:pPr marL="0" lvl="0" indent="0" algn="l" rtl="0">
              <a:lnSpc>
                <a:spcPct val="115000"/>
              </a:lnSpc>
              <a:spcBef>
                <a:spcPts val="0"/>
              </a:spcBef>
              <a:spcAft>
                <a:spcPts val="0"/>
              </a:spcAft>
              <a:buSzPts val="1800"/>
              <a:buNone/>
            </a:pPr>
            <a:r>
              <a:rPr lang="en" sz="1400" dirty="0">
                <a:solidFill>
                  <a:srgbClr val="000000"/>
                </a:solidFill>
              </a:rPr>
              <a:t>A link to self-enroll in the Administration and instruction essentials for teachers online course:</a:t>
            </a:r>
            <a:r>
              <a:rPr lang="en" sz="1400" dirty="0">
                <a:solidFill>
                  <a:srgbClr val="000000"/>
                </a:solidFill>
                <a:uFill>
                  <a:noFill/>
                </a:u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400" u="sng" dirty="0">
                <a:solidFill>
                  <a:schemeClr val="hlink"/>
                </a:solidFill>
                <a:hlinkClick r:id="rId8"/>
              </a:rPr>
              <a:t>https://elearning.easygenerator.com/6ae65f32-8c1c-4e77-bd04-5f86d95a73fe/</a:t>
            </a:r>
            <a:r>
              <a:rPr lang="en" sz="1400" dirty="0">
                <a:solidFill>
                  <a:srgbClr val="000000"/>
                </a:solidFill>
              </a:rPr>
              <a:t> </a:t>
            </a:r>
            <a:endParaRPr sz="1400" dirty="0"/>
          </a:p>
          <a:p>
            <a:pPr marL="0" lvl="0" indent="0" algn="l" rtl="0">
              <a:lnSpc>
                <a:spcPct val="115000"/>
              </a:lnSpc>
              <a:spcBef>
                <a:spcPts val="0"/>
              </a:spcBef>
              <a:spcAft>
                <a:spcPts val="1200"/>
              </a:spcAft>
              <a:buSzPts val="1800"/>
              <a:buNone/>
            </a:pP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Test Security and Administration Training</a:t>
            </a:r>
            <a:endParaRPr/>
          </a:p>
        </p:txBody>
      </p:sp>
      <p:sp>
        <p:nvSpPr>
          <p:cNvPr id="332" name="Google Shape;332;p15"/>
          <p:cNvSpPr txBox="1">
            <a:spLocks noGrp="1"/>
          </p:cNvSpPr>
          <p:nvPr>
            <p:ph type="body" idx="1"/>
          </p:nvPr>
        </p:nvSpPr>
        <p:spPr>
          <a:xfrm>
            <a:off x="185319" y="929850"/>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dirty="0"/>
              <a:t>All TAs shall participate in a general administration and test security training annually to review school and district protocols, technology checks/needs, instructions on keeping microphone on with sufficient volume, and test security requirements that are in place that include:</a:t>
            </a:r>
            <a:endParaRPr dirty="0"/>
          </a:p>
          <a:p>
            <a:pPr marL="457200" lvl="0" indent="-342900" algn="l" rtl="0">
              <a:lnSpc>
                <a:spcPct val="115000"/>
              </a:lnSpc>
              <a:spcBef>
                <a:spcPts val="0"/>
              </a:spcBef>
              <a:spcAft>
                <a:spcPts val="0"/>
              </a:spcAft>
              <a:buSzPts val="1800"/>
              <a:buChar char="●"/>
            </a:pPr>
            <a:r>
              <a:rPr lang="en" dirty="0" smtClean="0"/>
              <a:t>Review </a:t>
            </a:r>
            <a:r>
              <a:rPr lang="en" dirty="0"/>
              <a:t>all requirements of the test security oaths, which must be signed by all </a:t>
            </a:r>
            <a:r>
              <a:rPr lang="en" dirty="0" smtClean="0"/>
              <a:t>T</a:t>
            </a:r>
            <a:r>
              <a:rPr lang="en-US" dirty="0" smtClean="0"/>
              <a:t>As for every window of screening</a:t>
            </a:r>
            <a:endParaRPr dirty="0"/>
          </a:p>
          <a:p>
            <a:pPr marL="457200" lvl="0" indent="-342900" algn="l" rtl="0">
              <a:lnSpc>
                <a:spcPct val="115000"/>
              </a:lnSpc>
              <a:spcBef>
                <a:spcPts val="0"/>
              </a:spcBef>
              <a:spcAft>
                <a:spcPts val="0"/>
              </a:spcAft>
              <a:buSzPts val="1800"/>
              <a:buChar char="●"/>
            </a:pPr>
            <a:r>
              <a:rPr lang="en" dirty="0" smtClean="0"/>
              <a:t>Follow </a:t>
            </a:r>
            <a:r>
              <a:rPr lang="en" dirty="0"/>
              <a:t>all directions in TAM</a:t>
            </a:r>
            <a:endParaRPr dirty="0"/>
          </a:p>
          <a:p>
            <a:pPr marL="457200" lvl="0" indent="-342900" algn="l" rtl="0">
              <a:lnSpc>
                <a:spcPct val="115000"/>
              </a:lnSpc>
              <a:spcBef>
                <a:spcPts val="0"/>
              </a:spcBef>
              <a:spcAft>
                <a:spcPts val="0"/>
              </a:spcAft>
              <a:buSzPts val="1800"/>
              <a:buChar char="●"/>
            </a:pPr>
            <a:r>
              <a:rPr lang="en" dirty="0"/>
              <a:t>No cues, clues or hints to </a:t>
            </a:r>
            <a:r>
              <a:rPr lang="en" dirty="0" smtClean="0"/>
              <a:t>students</a:t>
            </a:r>
          </a:p>
          <a:p>
            <a:pPr marL="457200" lvl="0" indent="-342900" algn="l" rtl="0">
              <a:lnSpc>
                <a:spcPct val="115000"/>
              </a:lnSpc>
              <a:spcBef>
                <a:spcPts val="0"/>
              </a:spcBef>
              <a:spcAft>
                <a:spcPts val="0"/>
              </a:spcAft>
              <a:buSzPts val="1800"/>
              <a:buChar char="●"/>
            </a:pPr>
            <a:r>
              <a:rPr lang="en" dirty="0" smtClean="0"/>
              <a:t>Maintain the security of the K, 1 and 2 secure Louisiana forms</a:t>
            </a:r>
            <a:endParaRPr dirty="0"/>
          </a:p>
          <a:p>
            <a:pPr marL="457200" lvl="0" indent="-342900" algn="l" rtl="0">
              <a:lnSpc>
                <a:spcPct val="115000"/>
              </a:lnSpc>
              <a:spcBef>
                <a:spcPts val="0"/>
              </a:spcBef>
              <a:spcAft>
                <a:spcPts val="0"/>
              </a:spcAft>
              <a:buSzPts val="1800"/>
              <a:buChar char="●"/>
            </a:pPr>
            <a:r>
              <a:rPr lang="en" dirty="0" smtClean="0"/>
              <a:t>Report </a:t>
            </a:r>
            <a:r>
              <a:rPr lang="en" dirty="0"/>
              <a:t>to the department all testing irregularities that include reasons for invalidations.</a:t>
            </a:r>
            <a:endParaRPr dirty="0"/>
          </a:p>
          <a:p>
            <a:pPr marL="457200" lvl="0" indent="-228600" algn="l" rtl="0">
              <a:lnSpc>
                <a:spcPct val="115000"/>
              </a:lnSpc>
              <a:spcBef>
                <a:spcPts val="0"/>
              </a:spcBef>
              <a:spcAft>
                <a:spcPts val="0"/>
              </a:spcAft>
              <a:buSzPts val="1800"/>
              <a:buNone/>
            </a:pPr>
            <a:endParaRPr dirty="0"/>
          </a:p>
        </p:txBody>
      </p:sp>
      <p:sp>
        <p:nvSpPr>
          <p:cNvPr id="333" name="Google Shape;333;p1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6"/>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 dirty="0"/>
              <a:t>Screening </a:t>
            </a:r>
            <a:r>
              <a:rPr lang="en" dirty="0" smtClean="0"/>
              <a:t>Setup and Secure Browser</a:t>
            </a:r>
            <a:endParaRPr dirty="0"/>
          </a:p>
        </p:txBody>
      </p:sp>
      <p:sp>
        <p:nvSpPr>
          <p:cNvPr id="339" name="Google Shape;339;p1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Technology</a:t>
            </a:r>
            <a:endParaRPr/>
          </a:p>
        </p:txBody>
      </p:sp>
      <p:sp>
        <p:nvSpPr>
          <p:cNvPr id="346" name="Google Shape;346;p17"/>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highlight>
                  <a:schemeClr val="lt1"/>
                </a:highlight>
              </a:rPr>
              <a:t>Prior to testing District Technology Coordinators should ensure the following sites are open on the district’s network. </a:t>
            </a:r>
            <a:endParaRPr dirty="0">
              <a:highlight>
                <a:schemeClr val="lt1"/>
              </a:highlight>
            </a:endParaRPr>
          </a:p>
          <a:p>
            <a:pPr marL="0" lvl="0" indent="0" algn="l" rtl="0">
              <a:lnSpc>
                <a:spcPct val="115000"/>
              </a:lnSpc>
              <a:spcBef>
                <a:spcPts val="1200"/>
              </a:spcBef>
              <a:spcAft>
                <a:spcPts val="0"/>
              </a:spcAft>
              <a:buSzPts val="1800"/>
              <a:buNone/>
            </a:pPr>
            <a:r>
              <a:rPr lang="en" u="sng" dirty="0">
                <a:solidFill>
                  <a:schemeClr val="hlink"/>
                </a:solidFill>
                <a:highlight>
                  <a:schemeClr val="lt1"/>
                </a:highlight>
                <a:hlinkClick r:id="rId3"/>
              </a:rPr>
              <a:t>https://amplify.com/allowlist/</a:t>
            </a:r>
            <a:endParaRPr dirty="0">
              <a:solidFill>
                <a:srgbClr val="000000"/>
              </a:solidFill>
              <a:highlight>
                <a:schemeClr val="lt1"/>
              </a:highlight>
            </a:endParaRPr>
          </a:p>
          <a:p>
            <a:pPr marL="0" lvl="0" indent="0" algn="l" rtl="0">
              <a:lnSpc>
                <a:spcPct val="115000"/>
              </a:lnSpc>
              <a:spcBef>
                <a:spcPts val="1200"/>
              </a:spcBef>
              <a:spcAft>
                <a:spcPts val="0"/>
              </a:spcAft>
              <a:buSzPts val="1800"/>
              <a:buNone/>
            </a:pPr>
            <a:endParaRPr dirty="0">
              <a:solidFill>
                <a:srgbClr val="000000"/>
              </a:solidFill>
              <a:highlight>
                <a:schemeClr val="lt1"/>
              </a:highlight>
            </a:endParaRPr>
          </a:p>
          <a:p>
            <a:pPr marL="0" lvl="0" indent="0" algn="l" rtl="0">
              <a:lnSpc>
                <a:spcPct val="115000"/>
              </a:lnSpc>
              <a:spcBef>
                <a:spcPts val="1200"/>
              </a:spcBef>
              <a:spcAft>
                <a:spcPts val="0"/>
              </a:spcAft>
              <a:buSzPts val="1800"/>
              <a:buNone/>
            </a:pPr>
            <a:r>
              <a:rPr lang="en" dirty="0">
                <a:solidFill>
                  <a:srgbClr val="000000"/>
                </a:solidFill>
                <a:highlight>
                  <a:schemeClr val="lt1"/>
                </a:highlight>
              </a:rPr>
              <a:t>DTCs, STCs, District Technology Coordinators and TAs can use the tool below prior to testing to ensure the device and network are working appropriately. </a:t>
            </a:r>
            <a:endParaRPr dirty="0">
              <a:solidFill>
                <a:srgbClr val="000000"/>
              </a:solidFill>
              <a:highlight>
                <a:schemeClr val="lt1"/>
              </a:highlight>
            </a:endParaRPr>
          </a:p>
          <a:p>
            <a:pPr marL="0" lvl="0" indent="0" algn="l" rtl="0">
              <a:lnSpc>
                <a:spcPct val="115000"/>
              </a:lnSpc>
              <a:spcBef>
                <a:spcPts val="1200"/>
              </a:spcBef>
              <a:spcAft>
                <a:spcPts val="0"/>
              </a:spcAft>
              <a:buSzPts val="1800"/>
              <a:buNone/>
            </a:pPr>
            <a:r>
              <a:rPr lang="en" u="sng" dirty="0">
                <a:solidFill>
                  <a:schemeClr val="hlink"/>
                </a:solidFill>
                <a:highlight>
                  <a:schemeClr val="lt1"/>
                </a:highlight>
                <a:hlinkClick r:id="rId4"/>
              </a:rPr>
              <a:t>https://my.amplify.com/allowlist/</a:t>
            </a:r>
            <a:endParaRPr dirty="0">
              <a:solidFill>
                <a:srgbClr val="000000"/>
              </a:solidFill>
              <a:highlight>
                <a:schemeClr val="lt1"/>
              </a:highlight>
            </a:endParaRPr>
          </a:p>
          <a:p>
            <a:pPr marL="0" lvl="0" indent="0" algn="l" rtl="0">
              <a:lnSpc>
                <a:spcPct val="115000"/>
              </a:lnSpc>
              <a:spcBef>
                <a:spcPts val="1200"/>
              </a:spcBef>
              <a:spcAft>
                <a:spcPts val="0"/>
              </a:spcAft>
              <a:buSzPts val="1800"/>
              <a:buNone/>
            </a:pPr>
            <a:endParaRPr sz="900" dirty="0">
              <a:solidFill>
                <a:srgbClr val="000000"/>
              </a:solidFill>
              <a:highlight>
                <a:srgbClr val="EFF3FB"/>
              </a:highlight>
              <a:latin typeface="Arial"/>
              <a:ea typeface="Arial"/>
              <a:cs typeface="Arial"/>
              <a:sym typeface="Arial"/>
            </a:endParaRPr>
          </a:p>
          <a:p>
            <a:pPr marL="0" lvl="0" indent="0" algn="l" rtl="0">
              <a:lnSpc>
                <a:spcPct val="115000"/>
              </a:lnSpc>
              <a:spcBef>
                <a:spcPts val="1200"/>
              </a:spcBef>
              <a:spcAft>
                <a:spcPts val="1200"/>
              </a:spcAft>
              <a:buSzPts val="1800"/>
              <a:buNone/>
            </a:pPr>
            <a:endParaRPr sz="900" dirty="0">
              <a:solidFill>
                <a:srgbClr val="000000"/>
              </a:solidFill>
              <a:highlight>
                <a:srgbClr val="EFF3FB"/>
              </a:highlight>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Louisiana Amplify Portal</a:t>
            </a:r>
            <a:endParaRPr/>
          </a:p>
        </p:txBody>
      </p:sp>
      <p:sp>
        <p:nvSpPr>
          <p:cNvPr id="352" name="Google Shape;352;p18"/>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SzPts val="1800"/>
              <a:buNone/>
            </a:pPr>
            <a:r>
              <a:rPr lang="en" dirty="0">
                <a:solidFill>
                  <a:srgbClr val="4D4D4F"/>
                </a:solidFill>
              </a:rPr>
              <a:t>All schools will administer the statewide screener using the Louisiana portal. Statewide screeners cannot be administered with any other option.</a:t>
            </a:r>
            <a:endParaRPr dirty="0">
              <a:solidFill>
                <a:srgbClr val="4D4D4F"/>
              </a:solidFill>
            </a:endParaRPr>
          </a:p>
          <a:p>
            <a:pPr marL="0" lvl="0" indent="0" algn="l" rtl="0">
              <a:lnSpc>
                <a:spcPct val="110000"/>
              </a:lnSpc>
              <a:spcBef>
                <a:spcPts val="0"/>
              </a:spcBef>
              <a:spcAft>
                <a:spcPts val="0"/>
              </a:spcAft>
              <a:buSzPts val="1800"/>
              <a:buNone/>
            </a:pPr>
            <a:endParaRPr dirty="0">
              <a:solidFill>
                <a:srgbClr val="4D4D4F"/>
              </a:solidFill>
            </a:endParaRPr>
          </a:p>
          <a:p>
            <a:pPr marL="0" lvl="0" indent="0" algn="l" rtl="0">
              <a:lnSpc>
                <a:spcPct val="110000"/>
              </a:lnSpc>
              <a:spcBef>
                <a:spcPts val="0"/>
              </a:spcBef>
              <a:spcAft>
                <a:spcPts val="0"/>
              </a:spcAft>
              <a:buSzPts val="1800"/>
              <a:buNone/>
            </a:pPr>
            <a:r>
              <a:rPr lang="en" dirty="0">
                <a:solidFill>
                  <a:srgbClr val="000000"/>
                </a:solidFill>
              </a:rPr>
              <a:t>In</a:t>
            </a:r>
            <a:r>
              <a:rPr lang="en" dirty="0">
                <a:solidFill>
                  <a:srgbClr val="000000"/>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u="sng" dirty="0">
                <a:solidFill>
                  <a:schemeClr val="hlink"/>
                </a:solidFill>
                <a:hlinkClick r:id="rId3"/>
              </a:rPr>
              <a:t>a supported web browser</a:t>
            </a:r>
            <a:r>
              <a:rPr lang="en" dirty="0">
                <a:solidFill>
                  <a:srgbClr val="000000"/>
                </a:solidFill>
              </a:rPr>
              <a:t>, navigate to </a:t>
            </a:r>
            <a:r>
              <a:rPr lang="en" u="sng" dirty="0">
                <a:solidFill>
                  <a:schemeClr val="hlink"/>
                </a:solidFill>
                <a:hlinkClick r:id="rId4"/>
              </a:rPr>
              <a:t>my.amplify.com/login/louisiana</a:t>
            </a:r>
            <a:r>
              <a:rPr lang="en" dirty="0">
                <a:solidFill>
                  <a:srgbClr val="000000"/>
                </a:solidFill>
              </a:rPr>
              <a:t> and login through the State Administered K-3 Literacy Screener. </a:t>
            </a:r>
            <a:endParaRPr dirty="0">
              <a:solidFill>
                <a:srgbClr val="000000"/>
              </a:solidFill>
            </a:endParaRPr>
          </a:p>
          <a:p>
            <a:pPr marL="0" lvl="0" indent="0" algn="l" rtl="0">
              <a:lnSpc>
                <a:spcPct val="110000"/>
              </a:lnSpc>
              <a:spcBef>
                <a:spcPts val="0"/>
              </a:spcBef>
              <a:spcAft>
                <a:spcPts val="0"/>
              </a:spcAft>
              <a:buSzPts val="1800"/>
              <a:buNone/>
            </a:pPr>
            <a:endParaRPr dirty="0">
              <a:solidFill>
                <a:srgbClr val="000000"/>
              </a:solidFill>
            </a:endParaRPr>
          </a:p>
          <a:p>
            <a:pPr marL="0" lvl="0" indent="0" algn="l" rtl="0">
              <a:lnSpc>
                <a:spcPct val="115000"/>
              </a:lnSpc>
              <a:spcBef>
                <a:spcPts val="0"/>
              </a:spcBef>
              <a:spcAft>
                <a:spcPts val="1200"/>
              </a:spcAft>
              <a:buSzPts val="1800"/>
              <a:buNone/>
            </a:pPr>
            <a:endParaRPr dirty="0"/>
          </a:p>
        </p:txBody>
      </p:sp>
      <p:sp>
        <p:nvSpPr>
          <p:cNvPr id="353" name="Google Shape;353;p1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14</a:t>
            </a:fld>
            <a:endParaRPr/>
          </a:p>
        </p:txBody>
      </p:sp>
      <p:pic>
        <p:nvPicPr>
          <p:cNvPr id="354" name="Google Shape;354;p18"/>
          <p:cNvPicPr preferRelativeResize="0"/>
          <p:nvPr/>
        </p:nvPicPr>
        <p:blipFill rotWithShape="1">
          <a:blip r:embed="rId5">
            <a:alphaModFix/>
          </a:blip>
          <a:srcRect l="43944" t="17425" r="19589" b="23326"/>
          <a:stretch/>
        </p:blipFill>
        <p:spPr>
          <a:xfrm>
            <a:off x="3302951" y="2690325"/>
            <a:ext cx="2684256" cy="2453174"/>
          </a:xfrm>
          <a:prstGeom prst="rect">
            <a:avLst/>
          </a:prstGeom>
          <a:noFill/>
          <a:ln>
            <a:noFill/>
          </a:ln>
        </p:spPr>
      </p:pic>
      <p:sp>
        <p:nvSpPr>
          <p:cNvPr id="355" name="Google Shape;355;p18"/>
          <p:cNvSpPr/>
          <p:nvPr/>
        </p:nvSpPr>
        <p:spPr>
          <a:xfrm>
            <a:off x="3315000" y="3497400"/>
            <a:ext cx="1532100" cy="5061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Browser</a:t>
            </a:r>
            <a:endParaRPr lang="en-US" dirty="0"/>
          </a:p>
        </p:txBody>
      </p:sp>
      <p:sp>
        <p:nvSpPr>
          <p:cNvPr id="8" name="Text Placeholder 7"/>
          <p:cNvSpPr>
            <a:spLocks noGrp="1"/>
          </p:cNvSpPr>
          <p:nvPr>
            <p:ph type="body" idx="1"/>
          </p:nvPr>
        </p:nvSpPr>
        <p:spPr/>
        <p:txBody>
          <a:bodyPr/>
          <a:lstStyle/>
          <a:p>
            <a:pPr marL="114300" indent="0">
              <a:buNone/>
            </a:pPr>
            <a:r>
              <a:rPr lang="en-US" dirty="0"/>
              <a:t>The </a:t>
            </a:r>
            <a:r>
              <a:rPr lang="en-US" u="sng" dirty="0">
                <a:hlinkClick r:id="rId2"/>
              </a:rPr>
              <a:t>Tech User Guide</a:t>
            </a:r>
            <a:r>
              <a:rPr lang="en-US" dirty="0"/>
              <a:t> includes directions for:</a:t>
            </a:r>
          </a:p>
          <a:p>
            <a:pPr lvl="0"/>
            <a:r>
              <a:rPr lang="en-US" dirty="0"/>
              <a:t>Installing the SEB for Windows and Mac devices </a:t>
            </a:r>
          </a:p>
          <a:p>
            <a:pPr lvl="0"/>
            <a:r>
              <a:rPr lang="en-US" dirty="0"/>
              <a:t>Installing </a:t>
            </a:r>
            <a:r>
              <a:rPr lang="en-US" dirty="0" err="1"/>
              <a:t>mCLASS</a:t>
            </a:r>
            <a:r>
              <a:rPr lang="en-US" dirty="0"/>
              <a:t> Apps for Chromebooks screening in kiosk mode</a:t>
            </a:r>
          </a:p>
          <a:p>
            <a:r>
              <a:rPr lang="en-US" dirty="0"/>
              <a:t>Grades K, 1 and 2 must use the secure browser or kiosk mode to administer the screening. </a:t>
            </a:r>
            <a:endParaRPr lang="en-US" dirty="0" smtClean="0"/>
          </a:p>
          <a:p>
            <a:r>
              <a:rPr lang="en-US" dirty="0" smtClean="0"/>
              <a:t>Grade </a:t>
            </a:r>
            <a:r>
              <a:rPr lang="en-US" dirty="0"/>
              <a:t>3 does not </a:t>
            </a:r>
            <a:r>
              <a:rPr lang="en-US" dirty="0" smtClean="0"/>
              <a:t>use </a:t>
            </a:r>
            <a:r>
              <a:rPr lang="en-US" dirty="0"/>
              <a:t>this process. </a:t>
            </a:r>
            <a:endParaRPr lang="en-US" dirty="0" smtClean="0"/>
          </a:p>
          <a:p>
            <a:r>
              <a:rPr lang="en-US" dirty="0" smtClean="0"/>
              <a:t>Step-by-step </a:t>
            </a:r>
            <a:r>
              <a:rPr lang="en-US" dirty="0"/>
              <a:t>instructions with screen shots are included in the guide.</a:t>
            </a:r>
          </a:p>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3671836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Accessing Testing Manuals</a:t>
            </a:r>
            <a:endParaRPr/>
          </a:p>
        </p:txBody>
      </p:sp>
      <p:sp>
        <p:nvSpPr>
          <p:cNvPr id="368" name="Google Shape;368;p20"/>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28600" marR="0" lvl="0" indent="0" algn="l" rtl="0">
              <a:lnSpc>
                <a:spcPct val="90000"/>
              </a:lnSpc>
              <a:spcBef>
                <a:spcPts val="750"/>
              </a:spcBef>
              <a:spcAft>
                <a:spcPts val="0"/>
              </a:spcAft>
              <a:buClr>
                <a:schemeClr val="dk1"/>
              </a:buClr>
              <a:buSzPts val="1800"/>
              <a:buFont typeface="Arial"/>
              <a:buNone/>
            </a:pPr>
            <a:r>
              <a:rPr lang="en" dirty="0"/>
              <a:t>All manuals are housed on the </a:t>
            </a:r>
            <a:r>
              <a:rPr lang="en" u="sng" dirty="0">
                <a:solidFill>
                  <a:schemeClr val="hlink"/>
                </a:solidFill>
                <a:hlinkClick r:id="rId3"/>
              </a:rPr>
              <a:t>Louisiana mCLASS</a:t>
            </a:r>
            <a:r>
              <a:rPr lang="en" dirty="0">
                <a:solidFill>
                  <a:srgbClr val="4D4D4F"/>
                </a:solidFill>
              </a:rPr>
              <a:t> page.</a:t>
            </a:r>
            <a:endParaRPr dirty="0">
              <a:solidFill>
                <a:srgbClr val="4D4D4F"/>
              </a:solidFill>
            </a:endParaRPr>
          </a:p>
          <a:p>
            <a:pPr marL="457200" marR="0" lvl="0" indent="-342900" algn="l" rtl="0">
              <a:lnSpc>
                <a:spcPct val="90000"/>
              </a:lnSpc>
              <a:spcBef>
                <a:spcPts val="750"/>
              </a:spcBef>
              <a:spcAft>
                <a:spcPts val="0"/>
              </a:spcAft>
              <a:buClr>
                <a:srgbClr val="4D4D4F"/>
              </a:buClr>
              <a:buSzPts val="1800"/>
              <a:buChar char="●"/>
            </a:pPr>
            <a:r>
              <a:rPr lang="en" dirty="0">
                <a:solidFill>
                  <a:srgbClr val="4D4D4F"/>
                </a:solidFill>
              </a:rPr>
              <a:t>Test Coordinator Manual (TCM)</a:t>
            </a:r>
            <a:endParaRPr dirty="0">
              <a:solidFill>
                <a:srgbClr val="4D4D4F"/>
              </a:solidFill>
            </a:endParaRPr>
          </a:p>
          <a:p>
            <a:pPr marL="457200" marR="0" lvl="0" indent="-342900" algn="l" rtl="0">
              <a:lnSpc>
                <a:spcPct val="90000"/>
              </a:lnSpc>
              <a:spcBef>
                <a:spcPts val="0"/>
              </a:spcBef>
              <a:spcAft>
                <a:spcPts val="0"/>
              </a:spcAft>
              <a:buClr>
                <a:srgbClr val="4D4D4F"/>
              </a:buClr>
              <a:buSzPts val="1800"/>
              <a:buChar char="●"/>
            </a:pPr>
            <a:r>
              <a:rPr lang="en" dirty="0">
                <a:solidFill>
                  <a:srgbClr val="4D4D4F"/>
                </a:solidFill>
              </a:rPr>
              <a:t>Test Administrator Manual (TAM</a:t>
            </a:r>
            <a:r>
              <a:rPr lang="en" dirty="0" smtClean="0">
                <a:solidFill>
                  <a:srgbClr val="4D4D4F"/>
                </a:solidFill>
              </a:rPr>
              <a:t>)</a:t>
            </a:r>
          </a:p>
          <a:p>
            <a:pPr marL="457200" marR="0" lvl="0" indent="-342900" algn="l" rtl="0">
              <a:lnSpc>
                <a:spcPct val="90000"/>
              </a:lnSpc>
              <a:spcBef>
                <a:spcPts val="0"/>
              </a:spcBef>
              <a:spcAft>
                <a:spcPts val="0"/>
              </a:spcAft>
              <a:buClr>
                <a:srgbClr val="4D4D4F"/>
              </a:buClr>
              <a:buSzPts val="1800"/>
              <a:buChar char="●"/>
            </a:pPr>
            <a:r>
              <a:rPr lang="en" dirty="0" smtClean="0"/>
              <a:t>Access</a:t>
            </a:r>
            <a:r>
              <a:rPr lang="en" dirty="0" smtClean="0">
                <a:solidFill>
                  <a:srgbClr val="4D4D4F"/>
                </a:solidFill>
              </a:rPr>
              <a:t>sibility </a:t>
            </a:r>
            <a:r>
              <a:rPr lang="en" dirty="0">
                <a:solidFill>
                  <a:srgbClr val="4D4D4F"/>
                </a:solidFill>
              </a:rPr>
              <a:t>and Accommodations Manual</a:t>
            </a:r>
            <a:endParaRPr dirty="0">
              <a:solidFill>
                <a:srgbClr val="4D4D4F"/>
              </a:solidFill>
            </a:endParaRPr>
          </a:p>
          <a:p>
            <a:pPr marL="457200" marR="0" lvl="0" indent="-342900" algn="l" rtl="0">
              <a:lnSpc>
                <a:spcPct val="90000"/>
              </a:lnSpc>
              <a:spcBef>
                <a:spcPts val="0"/>
              </a:spcBef>
              <a:spcAft>
                <a:spcPts val="0"/>
              </a:spcAft>
              <a:buClr>
                <a:srgbClr val="4D4D4F"/>
              </a:buClr>
              <a:buSzPts val="1800"/>
              <a:buChar char="●"/>
            </a:pPr>
            <a:r>
              <a:rPr lang="en" dirty="0">
                <a:solidFill>
                  <a:srgbClr val="4D4D4F"/>
                </a:solidFill>
              </a:rPr>
              <a:t>Tech User Guide</a:t>
            </a:r>
            <a:endParaRPr dirty="0"/>
          </a:p>
          <a:p>
            <a:pPr marL="228600" marR="0" lvl="0" indent="0" algn="l" rtl="0">
              <a:lnSpc>
                <a:spcPct val="90000"/>
              </a:lnSpc>
              <a:spcBef>
                <a:spcPts val="750"/>
              </a:spcBef>
              <a:spcAft>
                <a:spcPts val="0"/>
              </a:spcAft>
              <a:buClr>
                <a:schemeClr val="dk1"/>
              </a:buClr>
              <a:buSzPts val="1800"/>
              <a:buFont typeface="Arial"/>
              <a:buNone/>
            </a:pPr>
            <a:r>
              <a:rPr lang="en" dirty="0"/>
              <a:t>The </a:t>
            </a:r>
            <a:r>
              <a:rPr lang="en" b="1" i="1" dirty="0"/>
              <a:t>Louisiana Specific Instructions and Oaths Guide</a:t>
            </a:r>
            <a:r>
              <a:rPr lang="en" dirty="0"/>
              <a:t> will be sent by email to DTCs </a:t>
            </a:r>
            <a:r>
              <a:rPr lang="en" dirty="0" smtClean="0"/>
              <a:t>by Friday, March 14 and </a:t>
            </a:r>
            <a:r>
              <a:rPr lang="en" dirty="0"/>
              <a:t>will be posted to the K-3 Literacy webpage.</a:t>
            </a:r>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3B1A53"/>
                </a:solidFill>
              </a:rPr>
              <a:t>Louisiana Specific Instructions and Oaths Guide</a:t>
            </a:r>
            <a:endParaRPr/>
          </a:p>
        </p:txBody>
      </p:sp>
      <p:sp>
        <p:nvSpPr>
          <p:cNvPr id="374" name="Google Shape;374;p21"/>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dirty="0">
                <a:solidFill>
                  <a:srgbClr val="4D4D4F"/>
                </a:solidFill>
              </a:rPr>
              <a:t>The </a:t>
            </a:r>
            <a:r>
              <a:rPr lang="en" b="1" i="1" u="sng" dirty="0">
                <a:solidFill>
                  <a:schemeClr val="hlink"/>
                </a:solidFill>
                <a:hlinkClick r:id="rId3"/>
              </a:rPr>
              <a:t>Louisiana Specific Instructions and Oaths Guide</a:t>
            </a:r>
            <a:r>
              <a:rPr lang="en" b="1" i="1" dirty="0">
                <a:solidFill>
                  <a:srgbClr val="4D4D4F"/>
                </a:solidFill>
              </a:rPr>
              <a:t> </a:t>
            </a:r>
            <a:r>
              <a:rPr lang="en" dirty="0">
                <a:solidFill>
                  <a:srgbClr val="4D4D4F"/>
                </a:solidFill>
              </a:rPr>
              <a:t>has been updated for </a:t>
            </a:r>
            <a:r>
              <a:rPr lang="en" dirty="0"/>
              <a:t>E</a:t>
            </a:r>
            <a:r>
              <a:rPr lang="en" dirty="0" smtClean="0">
                <a:solidFill>
                  <a:srgbClr val="4D4D4F"/>
                </a:solidFill>
              </a:rPr>
              <a:t>OY </a:t>
            </a:r>
            <a:r>
              <a:rPr lang="en" dirty="0">
                <a:solidFill>
                  <a:srgbClr val="4D4D4F"/>
                </a:solidFill>
              </a:rPr>
              <a:t>and will include:</a:t>
            </a:r>
            <a:endParaRPr dirty="0">
              <a:solidFill>
                <a:srgbClr val="4D4D4F"/>
              </a:solidFill>
            </a:endParaRPr>
          </a:p>
          <a:p>
            <a:pPr marL="457200" lvl="0" indent="-342900" algn="l" rtl="0">
              <a:lnSpc>
                <a:spcPct val="115000"/>
              </a:lnSpc>
              <a:spcBef>
                <a:spcPts val="0"/>
              </a:spcBef>
              <a:spcAft>
                <a:spcPts val="0"/>
              </a:spcAft>
              <a:buClr>
                <a:srgbClr val="4D4D4F"/>
              </a:buClr>
              <a:buSzPts val="1800"/>
              <a:buChar char="●"/>
            </a:pPr>
            <a:r>
              <a:rPr lang="en" dirty="0">
                <a:solidFill>
                  <a:srgbClr val="4D4D4F"/>
                </a:solidFill>
              </a:rPr>
              <a:t>Oaths of security to be completed by STCs and all test administrators</a:t>
            </a:r>
            <a:endParaRPr dirty="0">
              <a:solidFill>
                <a:srgbClr val="4D4D4F"/>
              </a:solidFill>
            </a:endParaRPr>
          </a:p>
          <a:p>
            <a:pPr marL="457200" lvl="0" indent="-342900" algn="l" rtl="0">
              <a:lnSpc>
                <a:spcPct val="115000"/>
              </a:lnSpc>
              <a:spcBef>
                <a:spcPts val="0"/>
              </a:spcBef>
              <a:spcAft>
                <a:spcPts val="0"/>
              </a:spcAft>
              <a:buClr>
                <a:srgbClr val="4D4D4F"/>
              </a:buClr>
              <a:buSzPts val="1800"/>
              <a:buChar char="●"/>
            </a:pPr>
            <a:r>
              <a:rPr lang="en" dirty="0">
                <a:solidFill>
                  <a:srgbClr val="4D4D4F"/>
                </a:solidFill>
              </a:rPr>
              <a:t>Directions for disabling the timer for the Maze </a:t>
            </a:r>
            <a:r>
              <a:rPr lang="en" dirty="0" smtClean="0">
                <a:solidFill>
                  <a:srgbClr val="4D4D4F"/>
                </a:solidFill>
              </a:rPr>
              <a:t>online</a:t>
            </a:r>
          </a:p>
          <a:p>
            <a:pPr>
              <a:buClr>
                <a:srgbClr val="4D4D4F"/>
              </a:buClr>
            </a:pPr>
            <a:r>
              <a:rPr lang="en" dirty="0" smtClean="0"/>
              <a:t>Links to guides posted on the </a:t>
            </a:r>
            <a:r>
              <a:rPr lang="en-US" u="sng" dirty="0" smtClean="0">
                <a:hlinkClick r:id="rId4"/>
              </a:rPr>
              <a:t>Louisiana </a:t>
            </a:r>
            <a:r>
              <a:rPr lang="en-US" u="sng" dirty="0" err="1" smtClean="0">
                <a:hlinkClick r:id="rId4"/>
              </a:rPr>
              <a:t>mclass</a:t>
            </a:r>
            <a:r>
              <a:rPr lang="en-US" u="sng" dirty="0" smtClean="0"/>
              <a:t> </a:t>
            </a:r>
            <a:r>
              <a:rPr lang="en-US" dirty="0" smtClean="0"/>
              <a:t>page; includes link to Tech Guide for secure browser and Kiosk mode instructions</a:t>
            </a:r>
            <a:endParaRPr dirty="0">
              <a:solidFill>
                <a:srgbClr val="4D4D4F"/>
              </a:solidFill>
            </a:endParaRPr>
          </a:p>
          <a:p>
            <a:pPr marL="457200" lvl="0" indent="-342900" algn="l" rtl="0">
              <a:lnSpc>
                <a:spcPct val="115000"/>
              </a:lnSpc>
              <a:spcBef>
                <a:spcPts val="0"/>
              </a:spcBef>
              <a:spcAft>
                <a:spcPts val="0"/>
              </a:spcAft>
              <a:buClr>
                <a:srgbClr val="4D4D4F"/>
              </a:buClr>
              <a:buSzPts val="1800"/>
              <a:buChar char="●"/>
            </a:pPr>
            <a:r>
              <a:rPr lang="en" dirty="0">
                <a:solidFill>
                  <a:srgbClr val="4D4D4F"/>
                </a:solidFill>
              </a:rPr>
              <a:t>Details about applying accommodations for Louisiana</a:t>
            </a:r>
            <a:endParaRPr dirty="0"/>
          </a:p>
          <a:p>
            <a:pPr marL="457200" lvl="0" indent="-342900" algn="l" rtl="0">
              <a:lnSpc>
                <a:spcPct val="115000"/>
              </a:lnSpc>
              <a:spcBef>
                <a:spcPts val="0"/>
              </a:spcBef>
              <a:spcAft>
                <a:spcPts val="0"/>
              </a:spcAft>
              <a:buClr>
                <a:srgbClr val="4D4D4F"/>
              </a:buClr>
              <a:buSzPts val="1800"/>
              <a:buChar char="●"/>
            </a:pPr>
            <a:r>
              <a:rPr lang="en" dirty="0"/>
              <a:t>A list of appropriate accountability codes</a:t>
            </a:r>
            <a:endParaRPr dirty="0"/>
          </a:p>
          <a:p>
            <a:pPr marL="457200" lvl="0" indent="-342900" algn="l" rtl="0">
              <a:lnSpc>
                <a:spcPct val="115000"/>
              </a:lnSpc>
              <a:spcBef>
                <a:spcPts val="0"/>
              </a:spcBef>
              <a:spcAft>
                <a:spcPts val="0"/>
              </a:spcAft>
              <a:buClr>
                <a:srgbClr val="4D4D4F"/>
              </a:buClr>
              <a:buSzPts val="1800"/>
              <a:buChar char="●"/>
            </a:pPr>
            <a:r>
              <a:rPr lang="en" dirty="0">
                <a:solidFill>
                  <a:srgbClr val="4D4D4F"/>
                </a:solidFill>
              </a:rPr>
              <a:t>Directions for capturing LAAR scores in the system</a:t>
            </a:r>
            <a:endParaRPr dirty="0">
              <a:solidFill>
                <a:srgbClr val="4D4D4F"/>
              </a:solidFill>
            </a:endParaRPr>
          </a:p>
          <a:p>
            <a:pPr marL="457200" lvl="0" indent="-342900" algn="l" rtl="0">
              <a:lnSpc>
                <a:spcPct val="115000"/>
              </a:lnSpc>
              <a:spcBef>
                <a:spcPts val="0"/>
              </a:spcBef>
              <a:spcAft>
                <a:spcPts val="0"/>
              </a:spcAft>
              <a:buClr>
                <a:srgbClr val="4D4D4F"/>
              </a:buClr>
              <a:buSzPts val="1800"/>
              <a:buChar char="●"/>
            </a:pPr>
            <a:r>
              <a:rPr lang="en" dirty="0">
                <a:solidFill>
                  <a:srgbClr val="4D4D4F"/>
                </a:solidFill>
              </a:rPr>
              <a:t>Test security </a:t>
            </a:r>
            <a:r>
              <a:rPr lang="en" dirty="0" smtClean="0">
                <a:solidFill>
                  <a:srgbClr val="4D4D4F"/>
                </a:solidFill>
              </a:rPr>
              <a:t>reminders</a:t>
            </a:r>
            <a:endParaRPr dirty="0">
              <a:solidFill>
                <a:srgbClr val="4D4D4F"/>
              </a:solidFill>
            </a:endParaRPr>
          </a:p>
          <a:p>
            <a:pPr marL="0" lvl="0" indent="0" algn="l" rtl="0">
              <a:lnSpc>
                <a:spcPct val="115000"/>
              </a:lnSpc>
              <a:spcBef>
                <a:spcPts val="0"/>
              </a:spcBef>
              <a:spcAft>
                <a:spcPts val="1200"/>
              </a:spcAft>
              <a:buSzPts val="1800"/>
              <a:buNone/>
            </a:pPr>
            <a:endParaRPr dirty="0"/>
          </a:p>
        </p:txBody>
      </p:sp>
      <p:sp>
        <p:nvSpPr>
          <p:cNvPr id="375" name="Google Shape;375;p2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17</a:t>
            </a:fl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Transferring Students </a:t>
            </a:r>
            <a:endParaRPr/>
          </a:p>
        </p:txBody>
      </p:sp>
      <p:sp>
        <p:nvSpPr>
          <p:cNvPr id="382" name="Google Shape;382;p22"/>
          <p:cNvSpPr txBox="1">
            <a:spLocks noGrp="1"/>
          </p:cNvSpPr>
          <p:nvPr>
            <p:ph type="body" idx="1"/>
          </p:nvPr>
        </p:nvSpPr>
        <p:spPr>
          <a:xfrm>
            <a:off x="311700" y="13052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t>DTCs can transfer students into their district from a different district within the state using Amplify’s Admin Portal. Transferring a student removes them from all classes in the originating district, and deletes them from the originating district’s roster. All of their data will be migrated to the new district, so they can be added to classes in their new organization.</a:t>
            </a:r>
            <a:endParaRPr dirty="0"/>
          </a:p>
          <a:p>
            <a:pPr marL="0" lvl="0" indent="0" algn="l" rtl="0">
              <a:lnSpc>
                <a:spcPct val="115000"/>
              </a:lnSpc>
              <a:spcBef>
                <a:spcPts val="1200"/>
              </a:spcBef>
              <a:spcAft>
                <a:spcPts val="0"/>
              </a:spcAft>
              <a:buSzPts val="1800"/>
              <a:buNone/>
            </a:pPr>
            <a:endParaRPr dirty="0"/>
          </a:p>
          <a:p>
            <a:pPr marL="0" lvl="0" indent="0" algn="l" rtl="0">
              <a:lnSpc>
                <a:spcPct val="115000"/>
              </a:lnSpc>
              <a:spcBef>
                <a:spcPts val="1200"/>
              </a:spcBef>
              <a:spcAft>
                <a:spcPts val="0"/>
              </a:spcAft>
              <a:buSzPts val="1800"/>
              <a:buNone/>
            </a:pPr>
            <a:r>
              <a:rPr lang="en" dirty="0"/>
              <a:t>Step by step guidance is available in the mClass Test Coordinator Manual. </a:t>
            </a:r>
            <a:endParaRPr dirty="0"/>
          </a:p>
          <a:p>
            <a:pPr marL="0" lvl="0" indent="0" algn="l" rtl="0">
              <a:lnSpc>
                <a:spcPct val="115000"/>
              </a:lnSpc>
              <a:spcBef>
                <a:spcPts val="1200"/>
              </a:spcBef>
              <a:spcAft>
                <a:spcPts val="1200"/>
              </a:spcAft>
              <a:buSzPts val="1800"/>
              <a:buNone/>
            </a:pP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Transferring Student from Other Districts</a:t>
            </a:r>
            <a:endParaRPr/>
          </a:p>
        </p:txBody>
      </p:sp>
      <p:sp>
        <p:nvSpPr>
          <p:cNvPr id="388" name="Google Shape;388;p23"/>
          <p:cNvSpPr txBox="1">
            <a:spLocks noGrp="1"/>
          </p:cNvSpPr>
          <p:nvPr>
            <p:ph type="body" idx="1"/>
          </p:nvPr>
        </p:nvSpPr>
        <p:spPr>
          <a:xfrm>
            <a:off x="125128" y="1242906"/>
            <a:ext cx="8972230" cy="3399844"/>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t>To transfer a student to the district: </a:t>
            </a:r>
            <a:endParaRPr sz="1600"/>
          </a:p>
          <a:p>
            <a:pPr marL="457200" lvl="0" indent="-342900" algn="l" rtl="0">
              <a:lnSpc>
                <a:spcPct val="115000"/>
              </a:lnSpc>
              <a:spcBef>
                <a:spcPts val="0"/>
              </a:spcBef>
              <a:spcAft>
                <a:spcPts val="0"/>
              </a:spcAft>
              <a:buSzPts val="1800"/>
              <a:buChar char="●"/>
            </a:pPr>
            <a:r>
              <a:rPr lang="en"/>
              <a:t>Navigate to the Students list page. </a:t>
            </a:r>
            <a:endParaRPr/>
          </a:p>
          <a:p>
            <a:pPr marL="457200" lvl="0" indent="-342900" algn="l" rtl="0">
              <a:lnSpc>
                <a:spcPct val="115000"/>
              </a:lnSpc>
              <a:spcBef>
                <a:spcPts val="0"/>
              </a:spcBef>
              <a:spcAft>
                <a:spcPts val="0"/>
              </a:spcAft>
              <a:buSzPts val="1800"/>
              <a:buChar char="●"/>
            </a:pPr>
            <a:r>
              <a:rPr lang="en"/>
              <a:t>Select the district the student will be enrolled in. It is only possible to transfer students into a district the DTC has access to.</a:t>
            </a:r>
            <a:endParaRPr/>
          </a:p>
          <a:p>
            <a:pPr marL="457200" lvl="0" indent="-342900" algn="l" rtl="0">
              <a:lnSpc>
                <a:spcPct val="115000"/>
              </a:lnSpc>
              <a:spcBef>
                <a:spcPts val="0"/>
              </a:spcBef>
              <a:spcAft>
                <a:spcPts val="0"/>
              </a:spcAft>
              <a:buSzPts val="1800"/>
              <a:buChar char="●"/>
            </a:pPr>
            <a:r>
              <a:rPr lang="en"/>
              <a:t>Click </a:t>
            </a:r>
            <a:r>
              <a:rPr lang="en" b="1"/>
              <a:t>New Students </a:t>
            </a:r>
            <a:r>
              <a:rPr lang="en"/>
              <a:t>and select </a:t>
            </a:r>
            <a:r>
              <a:rPr lang="en" b="1"/>
              <a:t>+ Students into school</a:t>
            </a:r>
            <a:r>
              <a:rPr lang="en"/>
              <a:t> from the menu. </a:t>
            </a:r>
            <a:endParaRPr/>
          </a:p>
          <a:p>
            <a:pPr marL="457200" lvl="0" indent="-228600" algn="l" rtl="0">
              <a:lnSpc>
                <a:spcPct val="115000"/>
              </a:lnSpc>
              <a:spcBef>
                <a:spcPts val="0"/>
              </a:spcBef>
              <a:spcAft>
                <a:spcPts val="0"/>
              </a:spcAft>
              <a:buSzPts val="1800"/>
              <a:buNone/>
            </a:pPr>
            <a:endParaRPr/>
          </a:p>
        </p:txBody>
      </p:sp>
      <p:sp>
        <p:nvSpPr>
          <p:cNvPr id="389" name="Google Shape;389;p2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19</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
              <a:t>Agenda </a:t>
            </a:r>
            <a:endParaRPr/>
          </a:p>
        </p:txBody>
      </p:sp>
      <p:sp>
        <p:nvSpPr>
          <p:cNvPr id="251" name="Google Shape;251;p2"/>
          <p:cNvSpPr txBox="1">
            <a:spLocks noGrp="1"/>
          </p:cNvSpPr>
          <p:nvPr>
            <p:ph type="body" idx="1"/>
          </p:nvPr>
        </p:nvSpPr>
        <p:spPr>
          <a:xfrm>
            <a:off x="975800" y="1152875"/>
            <a:ext cx="7856400" cy="3186300"/>
          </a:xfrm>
          <a:prstGeom prst="rect">
            <a:avLst/>
          </a:prstGeom>
          <a:noFill/>
          <a:ln>
            <a:noFill/>
          </a:ln>
        </p:spPr>
        <p:txBody>
          <a:bodyPr spcFirstLastPara="1" wrap="square" lIns="91425" tIns="91425" rIns="91425" bIns="91425" anchor="t" anchorCtr="0">
            <a:noAutofit/>
          </a:bodyPr>
          <a:lstStyle/>
          <a:p>
            <a:pPr marL="431800" lvl="0" indent="-245745" algn="l" rtl="0">
              <a:lnSpc>
                <a:spcPct val="90000"/>
              </a:lnSpc>
              <a:spcBef>
                <a:spcPts val="750"/>
              </a:spcBef>
              <a:spcAft>
                <a:spcPts val="0"/>
              </a:spcAft>
              <a:buSzPts val="1530"/>
              <a:buFont typeface="Arial"/>
              <a:buNone/>
            </a:pPr>
            <a:endParaRPr dirty="0"/>
          </a:p>
          <a:p>
            <a:pPr marL="431800" lvl="0" indent="-342900" algn="l" rtl="0">
              <a:lnSpc>
                <a:spcPct val="90000"/>
              </a:lnSpc>
              <a:spcBef>
                <a:spcPts val="0"/>
              </a:spcBef>
              <a:spcAft>
                <a:spcPts val="0"/>
              </a:spcAft>
              <a:buClr>
                <a:schemeClr val="dk2"/>
              </a:buClr>
              <a:buSzPts val="1530"/>
              <a:buFont typeface="Arial"/>
              <a:buAutoNum type="arabicParenR"/>
            </a:pPr>
            <a:r>
              <a:rPr lang="en" dirty="0"/>
              <a:t>Assessment Window</a:t>
            </a:r>
            <a:endParaRPr dirty="0"/>
          </a:p>
          <a:p>
            <a:pPr marL="431800" lvl="0" indent="-342900" algn="l" rtl="0">
              <a:lnSpc>
                <a:spcPct val="90000"/>
              </a:lnSpc>
              <a:spcBef>
                <a:spcPts val="0"/>
              </a:spcBef>
              <a:spcAft>
                <a:spcPts val="0"/>
              </a:spcAft>
              <a:buClr>
                <a:schemeClr val="dk2"/>
              </a:buClr>
              <a:buSzPts val="1530"/>
              <a:buFont typeface="Arial"/>
              <a:buAutoNum type="arabicParenR"/>
            </a:pPr>
            <a:r>
              <a:rPr lang="en" dirty="0"/>
              <a:t>Roles and Responsibilities</a:t>
            </a:r>
            <a:endParaRPr dirty="0"/>
          </a:p>
          <a:p>
            <a:pPr marL="431800" lvl="0" indent="-342900" algn="l" rtl="0">
              <a:lnSpc>
                <a:spcPct val="90000"/>
              </a:lnSpc>
              <a:spcBef>
                <a:spcPts val="0"/>
              </a:spcBef>
              <a:spcAft>
                <a:spcPts val="0"/>
              </a:spcAft>
              <a:buClr>
                <a:schemeClr val="dk2"/>
              </a:buClr>
              <a:buSzPts val="1530"/>
              <a:buFont typeface="Arial"/>
              <a:buAutoNum type="arabicParenR"/>
            </a:pPr>
            <a:r>
              <a:rPr lang="en" dirty="0"/>
              <a:t>Training for Test Administration</a:t>
            </a:r>
            <a:endParaRPr dirty="0"/>
          </a:p>
          <a:p>
            <a:pPr marL="431800" lvl="0" indent="-342900" algn="l" rtl="0">
              <a:lnSpc>
                <a:spcPct val="90000"/>
              </a:lnSpc>
              <a:spcBef>
                <a:spcPts val="0"/>
              </a:spcBef>
              <a:spcAft>
                <a:spcPts val="0"/>
              </a:spcAft>
              <a:buClr>
                <a:schemeClr val="dk2"/>
              </a:buClr>
              <a:buSzPts val="1530"/>
              <a:buFont typeface="Arial"/>
              <a:buAutoNum type="arabicParenR"/>
            </a:pPr>
            <a:r>
              <a:rPr lang="en" dirty="0"/>
              <a:t>Screening Setup</a:t>
            </a:r>
            <a:endParaRPr dirty="0"/>
          </a:p>
          <a:p>
            <a:pPr marL="431800" lvl="0" indent="-342900" algn="l" rtl="0">
              <a:lnSpc>
                <a:spcPct val="90000"/>
              </a:lnSpc>
              <a:spcBef>
                <a:spcPts val="0"/>
              </a:spcBef>
              <a:spcAft>
                <a:spcPts val="0"/>
              </a:spcAft>
              <a:buClr>
                <a:schemeClr val="dk2"/>
              </a:buClr>
              <a:buSzPts val="1530"/>
              <a:buFont typeface="Arial"/>
              <a:buAutoNum type="arabicParenR"/>
            </a:pPr>
            <a:r>
              <a:rPr lang="en-US" dirty="0" smtClean="0"/>
              <a:t>Invalidations</a:t>
            </a:r>
            <a:endParaRPr dirty="0"/>
          </a:p>
          <a:p>
            <a:pPr marL="431800" lvl="0" indent="-342900" algn="l" rtl="0">
              <a:lnSpc>
                <a:spcPct val="90000"/>
              </a:lnSpc>
              <a:spcBef>
                <a:spcPts val="0"/>
              </a:spcBef>
              <a:spcAft>
                <a:spcPts val="0"/>
              </a:spcAft>
              <a:buClr>
                <a:schemeClr val="dk2"/>
              </a:buClr>
              <a:buSzPts val="1530"/>
              <a:buFont typeface="Arial"/>
              <a:buAutoNum type="arabicParenR"/>
            </a:pPr>
            <a:r>
              <a:rPr lang="en" dirty="0"/>
              <a:t>Special Populations</a:t>
            </a:r>
            <a:endParaRPr dirty="0"/>
          </a:p>
          <a:p>
            <a:pPr marL="431800" lvl="0" indent="-342900" algn="l" rtl="0">
              <a:lnSpc>
                <a:spcPct val="90000"/>
              </a:lnSpc>
              <a:spcBef>
                <a:spcPts val="0"/>
              </a:spcBef>
              <a:spcAft>
                <a:spcPts val="0"/>
              </a:spcAft>
              <a:buClr>
                <a:schemeClr val="dk2"/>
              </a:buClr>
              <a:buSzPts val="1530"/>
              <a:buFont typeface="Arial"/>
              <a:buAutoNum type="arabicParenR"/>
            </a:pPr>
            <a:r>
              <a:rPr lang="en" dirty="0"/>
              <a:t>Remote Administration</a:t>
            </a:r>
            <a:endParaRPr dirty="0"/>
          </a:p>
          <a:p>
            <a:pPr marL="431800" lvl="0" indent="-342900" algn="l" rtl="0">
              <a:lnSpc>
                <a:spcPct val="90000"/>
              </a:lnSpc>
              <a:spcBef>
                <a:spcPts val="0"/>
              </a:spcBef>
              <a:spcAft>
                <a:spcPts val="0"/>
              </a:spcAft>
              <a:buClr>
                <a:schemeClr val="dk2"/>
              </a:buClr>
              <a:buSzPts val="1530"/>
              <a:buFont typeface="Arial"/>
              <a:buAutoNum type="arabicParenR"/>
            </a:pPr>
            <a:r>
              <a:rPr lang="en" dirty="0"/>
              <a:t>Test Security</a:t>
            </a:r>
            <a:endParaRPr dirty="0"/>
          </a:p>
          <a:p>
            <a:pPr marL="431800" lvl="0" indent="-342900" algn="l" rtl="0">
              <a:lnSpc>
                <a:spcPct val="90000"/>
              </a:lnSpc>
              <a:spcBef>
                <a:spcPts val="0"/>
              </a:spcBef>
              <a:spcAft>
                <a:spcPts val="0"/>
              </a:spcAft>
              <a:buClr>
                <a:schemeClr val="dk2"/>
              </a:buClr>
              <a:buSzPts val="1530"/>
              <a:buFont typeface="Arial"/>
              <a:buAutoNum type="arabicParenR"/>
            </a:pPr>
            <a:r>
              <a:rPr lang="en" dirty="0" smtClean="0"/>
              <a:t>Accountability Timeline </a:t>
            </a:r>
            <a:endParaRPr dirty="0"/>
          </a:p>
          <a:p>
            <a:pPr marL="431800" lvl="0" indent="-342900" algn="l" rtl="0">
              <a:lnSpc>
                <a:spcPct val="90000"/>
              </a:lnSpc>
              <a:spcBef>
                <a:spcPts val="0"/>
              </a:spcBef>
              <a:spcAft>
                <a:spcPts val="0"/>
              </a:spcAft>
              <a:buClr>
                <a:schemeClr val="dk2"/>
              </a:buClr>
              <a:buSzPts val="1530"/>
              <a:buFont typeface="Arial"/>
              <a:buAutoNum type="arabicParenR"/>
            </a:pPr>
            <a:r>
              <a:rPr lang="en" dirty="0"/>
              <a:t>Contact Information</a:t>
            </a:r>
            <a:endParaRPr dirty="0"/>
          </a:p>
          <a:p>
            <a:pPr marL="571500" lvl="0" indent="-217170" algn="l" rtl="0">
              <a:lnSpc>
                <a:spcPct val="90000"/>
              </a:lnSpc>
              <a:spcBef>
                <a:spcPts val="0"/>
              </a:spcBef>
              <a:spcAft>
                <a:spcPts val="0"/>
              </a:spcAft>
              <a:buSzPts val="1980"/>
              <a:buFont typeface="Arial"/>
              <a:buNone/>
            </a:pPr>
            <a:endParaRPr dirty="0"/>
          </a:p>
          <a:p>
            <a:pPr marL="431800" lvl="0" indent="-217170" algn="l" rtl="0">
              <a:lnSpc>
                <a:spcPct val="90000"/>
              </a:lnSpc>
              <a:spcBef>
                <a:spcPts val="0"/>
              </a:spcBef>
              <a:spcAft>
                <a:spcPts val="0"/>
              </a:spcAft>
              <a:buSzPts val="1980"/>
              <a:buFont typeface="Arial"/>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Confirmation of Transfer</a:t>
            </a:r>
            <a:endParaRPr/>
          </a:p>
        </p:txBody>
      </p:sp>
      <p:sp>
        <p:nvSpPr>
          <p:cNvPr id="405" name="Google Shape;405;p25"/>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dirty="0"/>
              <a:t>If the system finds a student matching the ID entered in the selected district, a confirmation message displays. The student’s first initial and first three characters of their last name display, along with their state ID and the school they are transferring from. The student’s full name will be available after the transfer</a:t>
            </a:r>
            <a:r>
              <a:rPr lang="en" dirty="0" smtClean="0"/>
              <a:t>.</a:t>
            </a:r>
          </a:p>
          <a:p>
            <a:pPr marL="457200" lvl="0" indent="-342900" algn="l" rtl="0">
              <a:lnSpc>
                <a:spcPct val="115000"/>
              </a:lnSpc>
              <a:spcBef>
                <a:spcPts val="0"/>
              </a:spcBef>
              <a:spcAft>
                <a:spcPts val="0"/>
              </a:spcAft>
              <a:buSzPts val="1800"/>
              <a:buChar char="●"/>
            </a:pPr>
            <a:endParaRPr lang="en" dirty="0"/>
          </a:p>
          <a:p>
            <a:pPr marL="457200" lvl="0" indent="-342900" algn="l" rtl="0">
              <a:lnSpc>
                <a:spcPct val="115000"/>
              </a:lnSpc>
              <a:spcBef>
                <a:spcPts val="0"/>
              </a:spcBef>
              <a:spcAft>
                <a:spcPts val="0"/>
              </a:spcAft>
              <a:buSzPts val="1800"/>
              <a:buChar char="●"/>
            </a:pPr>
            <a:r>
              <a:rPr lang="en" dirty="0" smtClean="0"/>
              <a:t>The department received reports of districts claiming the same student. When this occurs, please contact </a:t>
            </a:r>
            <a:r>
              <a:rPr lang="en" dirty="0" smtClean="0">
                <a:hlinkClick r:id="rId3"/>
              </a:rPr>
              <a:t>jennifer.baird@la.gov</a:t>
            </a:r>
            <a:r>
              <a:rPr lang="en" dirty="0" smtClean="0"/>
              <a:t>  as soon as possible so that the information in EdLink can be reviewed.</a:t>
            </a:r>
            <a:endParaRPr dirty="0"/>
          </a:p>
          <a:p>
            <a:pPr marL="114300" lvl="0" indent="0" algn="l" rtl="0">
              <a:lnSpc>
                <a:spcPct val="115000"/>
              </a:lnSpc>
              <a:spcBef>
                <a:spcPts val="0"/>
              </a:spcBef>
              <a:spcAft>
                <a:spcPts val="0"/>
              </a:spcAft>
              <a:buSzPts val="1800"/>
              <a:buNone/>
            </a:pPr>
            <a:r>
              <a:rPr lang="en" dirty="0"/>
              <a:t/>
            </a:r>
            <a:br>
              <a:rPr lang="en" dirty="0"/>
            </a:br>
            <a:endParaRPr dirty="0"/>
          </a:p>
        </p:txBody>
      </p:sp>
      <p:sp>
        <p:nvSpPr>
          <p:cNvPr id="406" name="Google Shape;406;p2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20</a:t>
            </a:fl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Changing Student Grade Level</a:t>
            </a:r>
            <a:endParaRPr/>
          </a:p>
        </p:txBody>
      </p:sp>
      <p:sp>
        <p:nvSpPr>
          <p:cNvPr id="412" name="Google Shape;412;p26"/>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dirty="0"/>
              <a:t>Requests to change a student’s grade level must continue to be sent to </a:t>
            </a:r>
            <a:r>
              <a:rPr lang="en" u="sng" dirty="0" smtClean="0">
                <a:solidFill>
                  <a:schemeClr val="hlink"/>
                </a:solidFill>
                <a:hlinkClick r:id="rId3"/>
              </a:rPr>
              <a:t>Jennifer.Baird@la.gov</a:t>
            </a:r>
            <a:r>
              <a:rPr lang="en" dirty="0" smtClean="0"/>
              <a:t>.  </a:t>
            </a:r>
            <a:r>
              <a:rPr lang="en" dirty="0"/>
              <a:t>The request will be forwarded to Amplify upon confirmation of grade level in EdLink. Please include the following in the request:</a:t>
            </a:r>
            <a:endParaRPr dirty="0"/>
          </a:p>
          <a:p>
            <a:pPr marL="457200" lvl="0" indent="-342900" algn="l" rtl="0">
              <a:lnSpc>
                <a:spcPct val="115000"/>
              </a:lnSpc>
              <a:spcBef>
                <a:spcPts val="0"/>
              </a:spcBef>
              <a:spcAft>
                <a:spcPts val="0"/>
              </a:spcAft>
              <a:buSzPts val="1800"/>
              <a:buChar char="●"/>
            </a:pPr>
            <a:r>
              <a:rPr lang="en" dirty="0"/>
              <a:t>Student Name: Partial PII (format J Bai)</a:t>
            </a:r>
            <a:endParaRPr dirty="0"/>
          </a:p>
          <a:p>
            <a:pPr marL="457200" lvl="0" indent="-342900" algn="l" rtl="0">
              <a:lnSpc>
                <a:spcPct val="115000"/>
              </a:lnSpc>
              <a:spcBef>
                <a:spcPts val="0"/>
              </a:spcBef>
              <a:spcAft>
                <a:spcPts val="0"/>
              </a:spcAft>
              <a:buSzPts val="1800"/>
              <a:buChar char="●"/>
            </a:pPr>
            <a:r>
              <a:rPr lang="en" dirty="0"/>
              <a:t>Student LASID: 10-digit state ID</a:t>
            </a:r>
            <a:endParaRPr dirty="0"/>
          </a:p>
          <a:p>
            <a:pPr marL="457200" lvl="0" indent="-342900" algn="l" rtl="0">
              <a:lnSpc>
                <a:spcPct val="115000"/>
              </a:lnSpc>
              <a:spcBef>
                <a:spcPts val="0"/>
              </a:spcBef>
              <a:spcAft>
                <a:spcPts val="0"/>
              </a:spcAft>
              <a:buSzPts val="1800"/>
              <a:buChar char="●"/>
            </a:pPr>
            <a:r>
              <a:rPr lang="en" dirty="0"/>
              <a:t>Name of </a:t>
            </a:r>
            <a:r>
              <a:rPr lang="en" dirty="0" smtClean="0"/>
              <a:t>school:</a:t>
            </a:r>
            <a:endParaRPr dirty="0"/>
          </a:p>
          <a:p>
            <a:pPr marL="457200" lvl="0" indent="-342900" algn="l" rtl="0">
              <a:lnSpc>
                <a:spcPct val="115000"/>
              </a:lnSpc>
              <a:spcBef>
                <a:spcPts val="0"/>
              </a:spcBef>
              <a:spcAft>
                <a:spcPts val="0"/>
              </a:spcAft>
              <a:buSzPts val="1800"/>
              <a:buChar char="●"/>
            </a:pPr>
            <a:r>
              <a:rPr lang="en" dirty="0"/>
              <a:t>Site code of school: 6-digit </a:t>
            </a:r>
            <a:r>
              <a:rPr lang="en" dirty="0" smtClean="0"/>
              <a:t>ID</a:t>
            </a:r>
            <a:endParaRPr dirty="0"/>
          </a:p>
          <a:p>
            <a:pPr marL="457200" lvl="0" indent="-342900" algn="l" rtl="0">
              <a:lnSpc>
                <a:spcPct val="115000"/>
              </a:lnSpc>
              <a:spcBef>
                <a:spcPts val="0"/>
              </a:spcBef>
              <a:spcAft>
                <a:spcPts val="0"/>
              </a:spcAft>
              <a:buSzPts val="1800"/>
              <a:buChar char="●"/>
            </a:pPr>
            <a:r>
              <a:rPr lang="en" dirty="0"/>
              <a:t>Current Grade </a:t>
            </a:r>
            <a:r>
              <a:rPr lang="en" dirty="0" smtClean="0"/>
              <a:t>Level </a:t>
            </a:r>
            <a:r>
              <a:rPr lang="en" dirty="0"/>
              <a:t>as shown in </a:t>
            </a:r>
            <a:r>
              <a:rPr lang="en" dirty="0" smtClean="0"/>
              <a:t>Amplify:</a:t>
            </a:r>
            <a:endParaRPr dirty="0"/>
          </a:p>
          <a:p>
            <a:pPr marL="457200" lvl="0" indent="-342900" algn="l" rtl="0">
              <a:lnSpc>
                <a:spcPct val="115000"/>
              </a:lnSpc>
              <a:spcBef>
                <a:spcPts val="0"/>
              </a:spcBef>
              <a:spcAft>
                <a:spcPts val="0"/>
              </a:spcAft>
              <a:buSzPts val="1800"/>
              <a:buChar char="●"/>
            </a:pPr>
            <a:r>
              <a:rPr lang="en" dirty="0"/>
              <a:t>Requested New Grade Level: </a:t>
            </a:r>
            <a:endParaRPr dirty="0"/>
          </a:p>
        </p:txBody>
      </p:sp>
      <p:sp>
        <p:nvSpPr>
          <p:cNvPr id="413" name="Google Shape;413;p2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21</a:t>
            </a:f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Change Requests</a:t>
            </a:r>
            <a:endParaRPr lang="en-US" dirty="0"/>
          </a:p>
        </p:txBody>
      </p:sp>
      <p:sp>
        <p:nvSpPr>
          <p:cNvPr id="6" name="Text Placeholder 5"/>
          <p:cNvSpPr>
            <a:spLocks noGrp="1"/>
          </p:cNvSpPr>
          <p:nvPr>
            <p:ph type="body" idx="1"/>
          </p:nvPr>
        </p:nvSpPr>
        <p:spPr/>
        <p:txBody>
          <a:bodyPr/>
          <a:lstStyle/>
          <a:p>
            <a:pPr marL="114300" indent="0">
              <a:buNone/>
            </a:pPr>
            <a:r>
              <a:rPr lang="en-US" dirty="0" smtClean="0"/>
              <a:t>For 5 or less students, the DTC can submit a list of students in the body of the email with required formatting.</a:t>
            </a:r>
          </a:p>
          <a:p>
            <a:pPr marL="114300" indent="0">
              <a:buNone/>
            </a:pPr>
            <a:endParaRPr lang="en-US" dirty="0"/>
          </a:p>
          <a:p>
            <a:pPr marL="114300" indent="0">
              <a:buNone/>
            </a:pPr>
            <a:r>
              <a:rPr lang="en-US" dirty="0" smtClean="0"/>
              <a:t>For more than 5 students, the DTC should provide the list of students in an Excel file with required formatting.</a:t>
            </a:r>
          </a:p>
          <a:p>
            <a:pPr marL="114300" indent="0">
              <a:buNone/>
            </a:pPr>
            <a:endParaRPr lang="en-US" dirty="0"/>
          </a:p>
          <a:p>
            <a:pPr marL="114300" indent="0">
              <a:buNone/>
            </a:pPr>
            <a:r>
              <a:rPr lang="en-US" dirty="0" smtClean="0"/>
              <a:t>Amplify will not accept a pdf or Word form. </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160665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for Name Change</a:t>
            </a:r>
            <a:endParaRPr lang="en-US" dirty="0"/>
          </a:p>
        </p:txBody>
      </p:sp>
      <p:sp>
        <p:nvSpPr>
          <p:cNvPr id="3" name="Text Placeholder 2"/>
          <p:cNvSpPr>
            <a:spLocks noGrp="1"/>
          </p:cNvSpPr>
          <p:nvPr>
            <p:ph type="body" idx="1"/>
          </p:nvPr>
        </p:nvSpPr>
        <p:spPr/>
        <p:txBody>
          <a:bodyPr/>
          <a:lstStyle/>
          <a:p>
            <a:pPr marL="114300" indent="0">
              <a:buNone/>
            </a:pPr>
            <a:r>
              <a:rPr lang="en-US" dirty="0" smtClean="0"/>
              <a:t>A name change requires confirmation in </a:t>
            </a:r>
            <a:r>
              <a:rPr lang="en-US" dirty="0" err="1" smtClean="0"/>
              <a:t>EdLink</a:t>
            </a:r>
            <a:r>
              <a:rPr lang="en-US" dirty="0" smtClean="0"/>
              <a:t>. Please follow the steps below:</a:t>
            </a:r>
            <a:endParaRPr lang="en-US" dirty="0"/>
          </a:p>
          <a:p>
            <a:pPr>
              <a:buAutoNum type="arabicPeriod"/>
            </a:pPr>
            <a:r>
              <a:rPr lang="en-US" dirty="0" smtClean="0"/>
              <a:t>Submit a request to </a:t>
            </a:r>
            <a:r>
              <a:rPr lang="en-US" dirty="0" smtClean="0">
                <a:hlinkClick r:id="rId2"/>
              </a:rPr>
              <a:t>jennifer.baird@la.gov</a:t>
            </a:r>
            <a:r>
              <a:rPr lang="en-US" dirty="0" smtClean="0"/>
              <a:t> in required format with partial PII only (first letter of first name, first three letters of last name, day of birth.) </a:t>
            </a:r>
          </a:p>
          <a:p>
            <a:pPr>
              <a:buAutoNum type="arabicPeriod"/>
            </a:pPr>
            <a:r>
              <a:rPr lang="en-US" dirty="0" smtClean="0"/>
              <a:t>Jennifer will review record in </a:t>
            </a:r>
            <a:r>
              <a:rPr lang="en-US" dirty="0" err="1" smtClean="0"/>
              <a:t>EdLink</a:t>
            </a:r>
            <a:r>
              <a:rPr lang="en-US" dirty="0" smtClean="0"/>
              <a:t> and send approval or rejection of request via email to DTC</a:t>
            </a:r>
          </a:p>
          <a:p>
            <a:pPr>
              <a:buAutoNum type="arabicPeriod"/>
            </a:pPr>
            <a:r>
              <a:rPr lang="en-US" dirty="0" smtClean="0"/>
              <a:t>DTC sends request with FULL PII along with Jennifer’s message of approval </a:t>
            </a:r>
            <a:r>
              <a:rPr lang="en-US" dirty="0"/>
              <a:t>to Amplify Insight Support &lt;help@amplify.com&gt;</a:t>
            </a:r>
            <a:endParaRPr lang="en-US" dirty="0" smtClean="0"/>
          </a:p>
          <a:p>
            <a:pPr>
              <a:buAutoNum type="arabicPeriod"/>
            </a:pPr>
            <a:endParaRPr lang="en-US" dirty="0"/>
          </a:p>
          <a:p>
            <a:pPr>
              <a:buAutoNum type="arabicPeriod"/>
            </a:pPr>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94171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Name Change Format</a:t>
            </a:r>
            <a:endParaRPr lang="en-US" dirty="0"/>
          </a:p>
        </p:txBody>
      </p:sp>
      <p:sp>
        <p:nvSpPr>
          <p:cNvPr id="3" name="Text Placeholder 2"/>
          <p:cNvSpPr>
            <a:spLocks noGrp="1"/>
          </p:cNvSpPr>
          <p:nvPr>
            <p:ph type="body" idx="1"/>
          </p:nvPr>
        </p:nvSpPr>
        <p:spPr/>
        <p:txBody>
          <a:bodyPr/>
          <a:lstStyle/>
          <a:p>
            <a:r>
              <a:rPr lang="en-US" dirty="0" smtClean="0"/>
              <a:t>Student Name in Amplify: First letter of first name, first three letters of last name</a:t>
            </a:r>
            <a:endParaRPr lang="en-US" dirty="0"/>
          </a:p>
          <a:p>
            <a:r>
              <a:rPr lang="en-US" dirty="0" smtClean="0"/>
              <a:t>Requested Name Change: First letter of first name, first three letters of last name</a:t>
            </a:r>
          </a:p>
          <a:p>
            <a:r>
              <a:rPr lang="en-US" dirty="0" smtClean="0"/>
              <a:t>LASID: All 10 digits</a:t>
            </a:r>
          </a:p>
          <a:p>
            <a:r>
              <a:rPr lang="en-US" dirty="0" smtClean="0"/>
              <a:t>Day of Birth (day only, for example if Jen’s birthday is August 9, 2000, then provide the number 9. </a:t>
            </a:r>
          </a:p>
          <a:p>
            <a:r>
              <a:rPr lang="en-US" dirty="0" smtClean="0"/>
              <a:t>School Site code: All six digits</a:t>
            </a:r>
          </a:p>
          <a:p>
            <a:pPr marL="114300" indent="0">
              <a:buNone/>
            </a:pPr>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1613572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7"/>
          <p:cNvSpPr txBox="1">
            <a:spLocks noGrp="1"/>
          </p:cNvSpPr>
          <p:nvPr>
            <p:ph type="ctrTitle"/>
          </p:nvPr>
        </p:nvSpPr>
        <p:spPr>
          <a:xfrm>
            <a:off x="421725" y="740675"/>
            <a:ext cx="8221200" cy="1206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dirty="0" smtClean="0"/>
              <a:t>Invalidations</a:t>
            </a: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dirty="0" smtClean="0"/>
              <a:t>Invalidation</a:t>
            </a:r>
            <a:endParaRPr dirty="0"/>
          </a:p>
        </p:txBody>
      </p:sp>
      <p:sp>
        <p:nvSpPr>
          <p:cNvPr id="282" name="Google Shape;282;p7"/>
          <p:cNvSpPr txBox="1">
            <a:spLocks noGrp="1"/>
          </p:cNvSpPr>
          <p:nvPr>
            <p:ph type="body" idx="1"/>
          </p:nvPr>
        </p:nvSpPr>
        <p:spPr>
          <a:xfrm>
            <a:off x="311700" y="978600"/>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750"/>
              </a:spcBef>
              <a:spcAft>
                <a:spcPts val="0"/>
              </a:spcAft>
              <a:buSzPts val="1800"/>
              <a:buNone/>
            </a:pPr>
            <a:r>
              <a:rPr lang="en" sz="1500" dirty="0" smtClean="0">
                <a:solidFill>
                  <a:schemeClr val="dk2"/>
                </a:solidFill>
              </a:rPr>
              <a:t>For EOY testing, district </a:t>
            </a:r>
            <a:r>
              <a:rPr lang="en" sz="1500" dirty="0">
                <a:solidFill>
                  <a:schemeClr val="dk2"/>
                </a:solidFill>
              </a:rPr>
              <a:t>test coordinators are responsible </a:t>
            </a:r>
            <a:r>
              <a:rPr lang="en" sz="1500" dirty="0" smtClean="0">
                <a:solidFill>
                  <a:schemeClr val="dk2"/>
                </a:solidFill>
              </a:rPr>
              <a:t>for all invalidations. Test administrators will no longer have this ability. A testing irregularity report must be submitted to </a:t>
            </a:r>
            <a:r>
              <a:rPr lang="en" sz="1500" dirty="0" smtClean="0">
                <a:solidFill>
                  <a:schemeClr val="dk2"/>
                </a:solidFill>
                <a:hlinkClick r:id="rId3"/>
              </a:rPr>
              <a:t>assessment@la.gov</a:t>
            </a:r>
            <a:r>
              <a:rPr lang="en" sz="1500" dirty="0" smtClean="0">
                <a:solidFill>
                  <a:schemeClr val="dk2"/>
                </a:solidFill>
              </a:rPr>
              <a:t> for all invalidations. Directions are on page 10 of the TCM.</a:t>
            </a:r>
          </a:p>
          <a:p>
            <a:pPr marL="114300" lvl="0" indent="0" algn="l" rtl="0">
              <a:lnSpc>
                <a:spcPct val="100000"/>
              </a:lnSpc>
              <a:spcBef>
                <a:spcPts val="750"/>
              </a:spcBef>
              <a:spcAft>
                <a:spcPts val="0"/>
              </a:spcAft>
              <a:buSzPts val="1800"/>
              <a:buNone/>
            </a:pPr>
            <a:endParaRPr lang="en" sz="1500" dirty="0">
              <a:solidFill>
                <a:schemeClr val="dk2"/>
              </a:solidFill>
            </a:endParaRPr>
          </a:p>
          <a:p>
            <a:pPr marL="114300" lvl="0" indent="0">
              <a:lnSpc>
                <a:spcPct val="100000"/>
              </a:lnSpc>
              <a:spcBef>
                <a:spcPts val="750"/>
              </a:spcBef>
              <a:buNone/>
            </a:pPr>
            <a:r>
              <a:rPr lang="en" sz="1500" dirty="0" smtClean="0">
                <a:solidFill>
                  <a:schemeClr val="dk2"/>
                </a:solidFill>
              </a:rPr>
              <a:t>If there has been a change in the DTC or backup DTC, the superintendent must submit the </a:t>
            </a:r>
            <a:r>
              <a:rPr lang="en-US" sz="1500" dirty="0" smtClean="0">
                <a:solidFill>
                  <a:schemeClr val="dk2"/>
                </a:solidFill>
                <a:hlinkClick r:id="rId4"/>
              </a:rPr>
              <a:t>DTC and Accountability Contact Update Form</a:t>
            </a:r>
            <a:r>
              <a:rPr lang="en-US" sz="1500" dirty="0" smtClean="0">
                <a:solidFill>
                  <a:schemeClr val="dk2"/>
                </a:solidFill>
              </a:rPr>
              <a:t> </a:t>
            </a:r>
            <a:r>
              <a:rPr lang="en" sz="1500" dirty="0" smtClean="0">
                <a:solidFill>
                  <a:schemeClr val="dk2"/>
                </a:solidFill>
              </a:rPr>
              <a:t>form to </a:t>
            </a:r>
            <a:r>
              <a:rPr lang="en" sz="1500" dirty="0" smtClean="0">
                <a:solidFill>
                  <a:schemeClr val="dk2"/>
                </a:solidFill>
                <a:hlinkClick r:id="rId3"/>
              </a:rPr>
              <a:t>assessment@la.gov</a:t>
            </a:r>
            <a:r>
              <a:rPr lang="en" sz="1500" dirty="0" smtClean="0">
                <a:solidFill>
                  <a:schemeClr val="dk2"/>
                </a:solidFill>
              </a:rPr>
              <a:t>.  DTCs are responsible for all administrations, and the department will not accept multiple DTCs for different assessments.</a:t>
            </a:r>
            <a:endParaRPr sz="1500" dirty="0">
              <a:solidFill>
                <a:schemeClr val="dk2"/>
              </a:solidFill>
            </a:endParaRPr>
          </a:p>
          <a:p>
            <a:pPr marL="457200" marR="0" lvl="0" indent="-228600" algn="l" rtl="0">
              <a:lnSpc>
                <a:spcPct val="90000"/>
              </a:lnSpc>
              <a:spcBef>
                <a:spcPts val="750"/>
              </a:spcBef>
              <a:spcAft>
                <a:spcPts val="0"/>
              </a:spcAft>
              <a:buClr>
                <a:schemeClr val="dk1"/>
              </a:buClr>
              <a:buSzPts val="1800"/>
              <a:buFont typeface="Arial"/>
              <a:buNone/>
            </a:pPr>
            <a:endParaRPr sz="1500" dirty="0"/>
          </a:p>
        </p:txBody>
      </p:sp>
    </p:spTree>
    <p:extLst>
      <p:ext uri="{BB962C8B-B14F-4D97-AF65-F5344CB8AC3E}">
        <p14:creationId xmlns:p14="http://schemas.microsoft.com/office/powerpoint/2010/main" val="4243824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Invalidation Changes</a:t>
            </a:r>
            <a:endParaRPr lang="en-US" dirty="0"/>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6" name="Rectangle 5"/>
          <p:cNvSpPr/>
          <p:nvPr/>
        </p:nvSpPr>
        <p:spPr>
          <a:xfrm>
            <a:off x="512957" y="1454596"/>
            <a:ext cx="3456878" cy="3046988"/>
          </a:xfrm>
          <a:prstGeom prst="rect">
            <a:avLst/>
          </a:prstGeom>
        </p:spPr>
        <p:txBody>
          <a:bodyPr wrap="square">
            <a:spAutoFit/>
          </a:bodyPr>
          <a:lstStyle/>
          <a:p>
            <a:pPr marL="342900" indent="-342900">
              <a:buAutoNum type="arabicPeriod"/>
            </a:pPr>
            <a:r>
              <a:rPr lang="en-US" sz="1600" dirty="0" smtClean="0">
                <a:latin typeface="Public Sans" pitchFamily="2" charset="0"/>
              </a:rPr>
              <a:t>Navigate </a:t>
            </a:r>
            <a:r>
              <a:rPr lang="en-US" sz="1600" dirty="0">
                <a:latin typeface="Public Sans" pitchFamily="2" charset="0"/>
              </a:rPr>
              <a:t>to the classroom reporting page, click the End of Year tab, and scroll down to the Results table. </a:t>
            </a:r>
          </a:p>
          <a:p>
            <a:pPr marL="342900" indent="-342900">
              <a:buAutoNum type="arabicPeriod"/>
            </a:pPr>
            <a:r>
              <a:rPr lang="en-US" sz="1600" dirty="0" smtClean="0">
                <a:latin typeface="Public Sans" pitchFamily="2" charset="0"/>
              </a:rPr>
              <a:t>Locate </a:t>
            </a:r>
            <a:r>
              <a:rPr lang="en-US" sz="1600" dirty="0">
                <a:latin typeface="Public Sans" pitchFamily="2" charset="0"/>
              </a:rPr>
              <a:t>the student to invalidate the results for, and click the score icon for the assessment to be invalidated. The Details panel for the selected measure opens. </a:t>
            </a:r>
            <a:endParaRPr lang="en-US" sz="1600" dirty="0" smtClean="0">
              <a:latin typeface="Public Sans" pitchFamily="2" charset="0"/>
            </a:endParaRPr>
          </a:p>
          <a:p>
            <a:pPr marL="342900" indent="-342900">
              <a:buAutoNum type="arabicPeriod"/>
            </a:pPr>
            <a:r>
              <a:rPr lang="en-US" sz="1600" dirty="0" smtClean="0">
                <a:latin typeface="Public Sans" pitchFamily="2" charset="0"/>
              </a:rPr>
              <a:t>The </a:t>
            </a:r>
            <a:r>
              <a:rPr lang="en-US" sz="1600" dirty="0">
                <a:latin typeface="Public Sans" pitchFamily="2" charset="0"/>
              </a:rPr>
              <a:t>DTC clicks Invalidate on the Details panel.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829" y="1538948"/>
            <a:ext cx="4616450" cy="3638550"/>
          </a:xfrm>
          <a:prstGeom prst="rect">
            <a:avLst/>
          </a:prstGeom>
        </p:spPr>
      </p:pic>
    </p:spTree>
    <p:extLst>
      <p:ext uri="{BB962C8B-B14F-4D97-AF65-F5344CB8AC3E}">
        <p14:creationId xmlns:p14="http://schemas.microsoft.com/office/powerpoint/2010/main" val="79570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Invalidation</a:t>
            </a:r>
            <a:endParaRPr lang="en-US" dirty="0"/>
          </a:p>
        </p:txBody>
      </p:sp>
      <p:sp>
        <p:nvSpPr>
          <p:cNvPr id="3" name="Text Placeholder 2"/>
          <p:cNvSpPr>
            <a:spLocks noGrp="1"/>
          </p:cNvSpPr>
          <p:nvPr>
            <p:ph type="body" idx="1"/>
          </p:nvPr>
        </p:nvSpPr>
        <p:spPr>
          <a:xfrm>
            <a:off x="311700" y="1070325"/>
            <a:ext cx="8520600" cy="3186300"/>
          </a:xfrm>
        </p:spPr>
        <p:txBody>
          <a:bodyPr/>
          <a:lstStyle/>
          <a:p>
            <a:pPr marL="114300" indent="0">
              <a:buNone/>
            </a:pPr>
            <a:r>
              <a:rPr lang="en-US" dirty="0" smtClean="0"/>
              <a:t>The invalidation process described in the TCM also includes instructions for “resetting” the first summer attempt to allow for a second summer attempt for students in grade 3 who must rescreen. </a:t>
            </a:r>
          </a:p>
          <a:p>
            <a:r>
              <a:rPr lang="en-US" dirty="0" smtClean="0"/>
              <a:t>The system is essentially invalidating the first summer attempt to allow users to rescreen in the same G3 summer window. </a:t>
            </a:r>
          </a:p>
          <a:p>
            <a:r>
              <a:rPr lang="en-US" dirty="0" smtClean="0"/>
              <a:t>It is very important that the first summer attempt report is saved, as it will no longer appear in the classroom  reporting section. It will be saved by Amplify. Directions begin on page 11 of the TCM.</a:t>
            </a:r>
          </a:p>
          <a:p>
            <a:r>
              <a:rPr lang="en-US" dirty="0" smtClean="0"/>
              <a:t>Testing irregularity reports do not need to be submitted when resetting the screener for a final second summer attempt.</a:t>
            </a:r>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3815925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Avoid Testing Invalidations</a:t>
            </a:r>
            <a:endParaRPr/>
          </a:p>
        </p:txBody>
      </p:sp>
      <p:sp>
        <p:nvSpPr>
          <p:cNvPr id="478" name="Google Shape;478;p35"/>
          <p:cNvSpPr txBox="1">
            <a:spLocks noGrp="1"/>
          </p:cNvSpPr>
          <p:nvPr>
            <p:ph type="body" idx="1"/>
          </p:nvPr>
        </p:nvSpPr>
        <p:spPr>
          <a:xfrm>
            <a:off x="311700" y="942058"/>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a:t>Test administrators should check the following before they begin screening to avoid unnecessary invalidations. All invalidations are reported to the Louisiana Department of Education and require a testing irregularity report. A screening may not be invalidated because the test administrator believes that the student should have performed better.</a:t>
            </a:r>
            <a:endParaRPr sz="1400"/>
          </a:p>
          <a:p>
            <a:pPr marL="457200" lvl="0" indent="-317500" algn="l" rtl="0">
              <a:lnSpc>
                <a:spcPct val="115000"/>
              </a:lnSpc>
              <a:spcBef>
                <a:spcPts val="1200"/>
              </a:spcBef>
              <a:spcAft>
                <a:spcPts val="0"/>
              </a:spcAft>
              <a:buClr>
                <a:schemeClr val="dk2"/>
              </a:buClr>
              <a:buSzPts val="1400"/>
              <a:buChar char="●"/>
            </a:pPr>
            <a:r>
              <a:rPr lang="en" sz="1400"/>
              <a:t>Is the student being screened under the correct student name in mCLASS?</a:t>
            </a:r>
            <a:endParaRPr sz="1400"/>
          </a:p>
          <a:p>
            <a:pPr marL="457200" lvl="0" indent="-317500" algn="l" rtl="0">
              <a:lnSpc>
                <a:spcPct val="115000"/>
              </a:lnSpc>
              <a:spcBef>
                <a:spcPts val="0"/>
              </a:spcBef>
              <a:spcAft>
                <a:spcPts val="0"/>
              </a:spcAft>
              <a:buClr>
                <a:schemeClr val="dk2"/>
              </a:buClr>
              <a:buSzPts val="1400"/>
              <a:buChar char="●"/>
            </a:pPr>
            <a:r>
              <a:rPr lang="en" sz="1400"/>
              <a:t>Is the student being tested on the correct portion of the screener?</a:t>
            </a:r>
            <a:endParaRPr sz="1400"/>
          </a:p>
          <a:p>
            <a:pPr marL="457200" lvl="0" indent="-317500" algn="l" rtl="0">
              <a:lnSpc>
                <a:spcPct val="100000"/>
              </a:lnSpc>
              <a:spcBef>
                <a:spcPts val="0"/>
              </a:spcBef>
              <a:spcAft>
                <a:spcPts val="0"/>
              </a:spcAft>
              <a:buClr>
                <a:schemeClr val="dk2"/>
              </a:buClr>
              <a:buSzPts val="1400"/>
              <a:buChar char="●"/>
            </a:pPr>
            <a:r>
              <a:rPr lang="en" sz="1400"/>
              <a:t>Does the TA have all of the accommodations allowed for the student prior to beginning the screening?</a:t>
            </a:r>
            <a:endParaRPr sz="1400"/>
          </a:p>
          <a:p>
            <a:pPr marL="457200" lvl="0" indent="-317500" algn="l" rtl="0">
              <a:lnSpc>
                <a:spcPct val="100000"/>
              </a:lnSpc>
              <a:spcBef>
                <a:spcPts val="0"/>
              </a:spcBef>
              <a:spcAft>
                <a:spcPts val="0"/>
              </a:spcAft>
              <a:buClr>
                <a:schemeClr val="dk2"/>
              </a:buClr>
              <a:buSzPts val="1400"/>
              <a:buChar char="●"/>
            </a:pPr>
            <a:r>
              <a:rPr lang="en" sz="1400"/>
              <a:t>Are both screening devices set up correctly prior to beginning the screening? (secure browser not used for BOY)</a:t>
            </a:r>
            <a:endParaRPr sz="1400"/>
          </a:p>
          <a:p>
            <a:pPr marL="457200" lvl="0" indent="-317500" algn="l" rtl="0">
              <a:lnSpc>
                <a:spcPct val="100000"/>
              </a:lnSpc>
              <a:spcBef>
                <a:spcPts val="0"/>
              </a:spcBef>
              <a:spcAft>
                <a:spcPts val="0"/>
              </a:spcAft>
              <a:buClr>
                <a:schemeClr val="dk2"/>
              </a:buClr>
              <a:buSzPts val="1400"/>
              <a:buChar char="●"/>
            </a:pPr>
            <a:r>
              <a:rPr lang="en" sz="1400"/>
              <a:t>Is the screening environment free of distractions and interruptions?</a:t>
            </a:r>
            <a:endParaRPr sz="1400"/>
          </a:p>
          <a:p>
            <a:pPr marL="457200" lvl="0" indent="-317500" algn="l" rtl="0">
              <a:lnSpc>
                <a:spcPct val="100000"/>
              </a:lnSpc>
              <a:spcBef>
                <a:spcPts val="0"/>
              </a:spcBef>
              <a:spcAft>
                <a:spcPts val="0"/>
              </a:spcAft>
              <a:buClr>
                <a:schemeClr val="dk2"/>
              </a:buClr>
              <a:buSzPts val="1400"/>
              <a:buChar char="●"/>
            </a:pPr>
            <a:r>
              <a:rPr lang="en" sz="1400"/>
              <a:t>Has the TA had sufficient practice on administration to be able to manage speed of student responses, provide direction to student for speaking loudly enough to be heard, </a:t>
            </a:r>
            <a:endParaRPr sz="1400"/>
          </a:p>
          <a:p>
            <a:pPr marL="139700" lvl="0" indent="0" algn="l" rtl="0">
              <a:lnSpc>
                <a:spcPct val="100000"/>
              </a:lnSpc>
              <a:spcBef>
                <a:spcPts val="0"/>
              </a:spcBef>
              <a:spcAft>
                <a:spcPts val="0"/>
              </a:spcAft>
              <a:buClr>
                <a:schemeClr val="dk2"/>
              </a:buClr>
              <a:buSzPts val="1400"/>
              <a:buNone/>
            </a:pPr>
            <a:r>
              <a:rPr lang="en" sz="1400"/>
              <a:t>        practice on scrolling the page when needed?</a:t>
            </a:r>
            <a:endParaRPr sz="1400"/>
          </a:p>
          <a:p>
            <a:pPr marL="0" lvl="0" indent="0" algn="l" rtl="0">
              <a:lnSpc>
                <a:spcPct val="115000"/>
              </a:lnSpc>
              <a:spcBef>
                <a:spcPts val="0"/>
              </a:spcBef>
              <a:spcAft>
                <a:spcPts val="1200"/>
              </a:spcAft>
              <a:buSzPts val="1800"/>
              <a:buNone/>
            </a:pPr>
            <a:endParaRPr sz="1000"/>
          </a:p>
        </p:txBody>
      </p:sp>
      <p:sp>
        <p:nvSpPr>
          <p:cNvPr id="479" name="Google Shape;479;p3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29</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K-3 Literacy Assessment Windows</a:t>
            </a:r>
            <a:endParaRPr/>
          </a:p>
        </p:txBody>
      </p:sp>
      <p:sp>
        <p:nvSpPr>
          <p:cNvPr id="257" name="Google Shape;257;p3"/>
          <p:cNvSpPr txBox="1">
            <a:spLocks noGrp="1"/>
          </p:cNvSpPr>
          <p:nvPr>
            <p:ph type="subTitle" idx="1"/>
          </p:nvPr>
        </p:nvSpPr>
        <p:spPr>
          <a:xfrm>
            <a:off x="311699" y="1017725"/>
            <a:ext cx="8520625" cy="321973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endParaRPr sz="1800" dirty="0">
              <a:solidFill>
                <a:schemeClr val="dk2"/>
              </a:solidFill>
            </a:endParaRPr>
          </a:p>
          <a:p>
            <a:pPr marL="0" lvl="0" indent="0" algn="l" rtl="0">
              <a:lnSpc>
                <a:spcPct val="115000"/>
              </a:lnSpc>
              <a:spcBef>
                <a:spcPts val="1200"/>
              </a:spcBef>
              <a:spcAft>
                <a:spcPts val="0"/>
              </a:spcAft>
              <a:buSzPts val="1200"/>
              <a:buNone/>
            </a:pPr>
            <a:endParaRPr sz="1800" dirty="0">
              <a:solidFill>
                <a:schemeClr val="dk2"/>
              </a:solidFill>
            </a:endParaRPr>
          </a:p>
          <a:p>
            <a:pPr marL="285750" lvl="0" indent="-308927" algn="l" rtl="0">
              <a:lnSpc>
                <a:spcPct val="100000"/>
              </a:lnSpc>
              <a:spcBef>
                <a:spcPts val="750"/>
              </a:spcBef>
              <a:spcAft>
                <a:spcPts val="0"/>
              </a:spcAft>
              <a:buSzPts val="1300"/>
              <a:buFont typeface="Arial"/>
              <a:buChar char="•"/>
            </a:pPr>
            <a:endParaRPr sz="1800" dirty="0">
              <a:solidFill>
                <a:schemeClr val="dk2"/>
              </a:solidFill>
            </a:endParaRPr>
          </a:p>
          <a:p>
            <a:pPr marL="0" lvl="0" indent="0" algn="l" rtl="0">
              <a:lnSpc>
                <a:spcPct val="100000"/>
              </a:lnSpc>
              <a:spcBef>
                <a:spcPts val="750"/>
              </a:spcBef>
              <a:spcAft>
                <a:spcPts val="0"/>
              </a:spcAft>
              <a:buSzPts val="1300"/>
            </a:pPr>
            <a:r>
              <a:rPr lang="en" sz="1300" dirty="0" smtClean="0">
                <a:solidFill>
                  <a:schemeClr val="dk1"/>
                </a:solidFill>
              </a:rPr>
              <a:t>The </a:t>
            </a:r>
            <a:r>
              <a:rPr lang="en" sz="1300" dirty="0">
                <a:solidFill>
                  <a:schemeClr val="dk1"/>
                </a:solidFill>
              </a:rPr>
              <a:t>system </a:t>
            </a:r>
            <a:r>
              <a:rPr lang="en" sz="1300" dirty="0" smtClean="0">
                <a:solidFill>
                  <a:schemeClr val="dk1"/>
                </a:solidFill>
              </a:rPr>
              <a:t>will open </a:t>
            </a:r>
            <a:r>
              <a:rPr lang="en" sz="1300" dirty="0">
                <a:solidFill>
                  <a:schemeClr val="dk1"/>
                </a:solidFill>
              </a:rPr>
              <a:t>on </a:t>
            </a:r>
            <a:r>
              <a:rPr lang="en" sz="1300" dirty="0" smtClean="0">
                <a:solidFill>
                  <a:schemeClr val="dk1"/>
                </a:solidFill>
              </a:rPr>
              <a:t>March 18 for </a:t>
            </a:r>
            <a:r>
              <a:rPr lang="en" sz="1300" dirty="0">
                <a:solidFill>
                  <a:schemeClr val="dk1"/>
                </a:solidFill>
              </a:rPr>
              <a:t>administrative functions. </a:t>
            </a:r>
            <a:r>
              <a:rPr lang="en" sz="1300" dirty="0" smtClean="0">
                <a:solidFill>
                  <a:schemeClr val="dk1"/>
                </a:solidFill>
              </a:rPr>
              <a:t>Student records reflects data submitted to EdLink for enrollment through February 25.  Any grade level changes requested for MOY that were not also recorded in EdLink have now been replaced by the grade level in EdLink. </a:t>
            </a:r>
          </a:p>
          <a:p>
            <a:pPr marL="0" lvl="0" indent="0" algn="l" rtl="0">
              <a:lnSpc>
                <a:spcPct val="100000"/>
              </a:lnSpc>
              <a:spcBef>
                <a:spcPts val="750"/>
              </a:spcBef>
              <a:spcAft>
                <a:spcPts val="0"/>
              </a:spcAft>
              <a:buSzPts val="1300"/>
            </a:pPr>
            <a:r>
              <a:rPr lang="en" sz="1300" dirty="0" smtClean="0">
                <a:solidFill>
                  <a:schemeClr val="dk1"/>
                </a:solidFill>
              </a:rPr>
              <a:t>Screening cannot begin prior to April 1. When </a:t>
            </a:r>
            <a:r>
              <a:rPr lang="en" sz="1300" dirty="0">
                <a:solidFill>
                  <a:schemeClr val="dk1"/>
                </a:solidFill>
              </a:rPr>
              <a:t>the window </a:t>
            </a:r>
            <a:r>
              <a:rPr lang="en" sz="1300" dirty="0" smtClean="0">
                <a:solidFill>
                  <a:schemeClr val="dk1"/>
                </a:solidFill>
              </a:rPr>
              <a:t>closes on April 30, </a:t>
            </a:r>
            <a:r>
              <a:rPr lang="en" sz="1300" dirty="0">
                <a:solidFill>
                  <a:schemeClr val="dk1"/>
                </a:solidFill>
              </a:rPr>
              <a:t>there will be no additional opportunity to submit scores for both regular screening and screening for alternate assessment using the LAAR. There is no submission to EdLink in 2024-2025</a:t>
            </a:r>
            <a:r>
              <a:rPr lang="en" sz="1300" dirty="0" smtClean="0">
                <a:solidFill>
                  <a:schemeClr val="dk1"/>
                </a:solidFill>
              </a:rPr>
              <a:t>.</a:t>
            </a:r>
          </a:p>
          <a:p>
            <a:pPr marL="0" lvl="0" indent="0" algn="l" rtl="0">
              <a:lnSpc>
                <a:spcPct val="100000"/>
              </a:lnSpc>
              <a:spcBef>
                <a:spcPts val="750"/>
              </a:spcBef>
              <a:spcAft>
                <a:spcPts val="0"/>
              </a:spcAft>
              <a:buSzPts val="1300"/>
            </a:pPr>
            <a:r>
              <a:rPr lang="en" sz="1300" dirty="0" smtClean="0">
                <a:solidFill>
                  <a:schemeClr val="dk1"/>
                </a:solidFill>
              </a:rPr>
              <a:t>Screening support from Amplify and department staff may be limited during the holiday week, especially on April 18 or 21.</a:t>
            </a:r>
            <a:endParaRPr lang="en" sz="1300" dirty="0">
              <a:solidFill>
                <a:schemeClr val="dk1"/>
              </a:solidFill>
            </a:endParaRPr>
          </a:p>
          <a:p>
            <a:pPr marL="0" lvl="0" indent="0" algn="l" rtl="0">
              <a:lnSpc>
                <a:spcPct val="100000"/>
              </a:lnSpc>
              <a:spcBef>
                <a:spcPts val="750"/>
              </a:spcBef>
              <a:spcAft>
                <a:spcPts val="0"/>
              </a:spcAft>
              <a:buSzPts val="1300"/>
            </a:pPr>
            <a:endParaRPr lang="en" sz="1300" dirty="0" smtClean="0">
              <a:solidFill>
                <a:schemeClr val="dk1"/>
              </a:solidFill>
            </a:endParaRPr>
          </a:p>
          <a:p>
            <a:pPr marL="0" lvl="0" indent="0" algn="l" rtl="0">
              <a:lnSpc>
                <a:spcPct val="100000"/>
              </a:lnSpc>
              <a:spcBef>
                <a:spcPts val="750"/>
              </a:spcBef>
              <a:spcAft>
                <a:spcPts val="0"/>
              </a:spcAft>
              <a:buSzPts val="1300"/>
            </a:pPr>
            <a:endParaRPr sz="1300" dirty="0">
              <a:solidFill>
                <a:schemeClr val="dk1"/>
              </a:solidFill>
            </a:endParaRPr>
          </a:p>
          <a:p>
            <a:pPr marL="114300" lvl="0" indent="0" algn="l" rtl="0">
              <a:lnSpc>
                <a:spcPct val="90000"/>
              </a:lnSpc>
              <a:spcBef>
                <a:spcPts val="750"/>
              </a:spcBef>
              <a:spcAft>
                <a:spcPts val="0"/>
              </a:spcAft>
              <a:buSzPts val="1800"/>
              <a:buNone/>
            </a:pPr>
            <a:endParaRPr sz="1300" dirty="0"/>
          </a:p>
          <a:p>
            <a:pPr marL="114300" lvl="0" indent="0" algn="l" rtl="0">
              <a:lnSpc>
                <a:spcPct val="90000"/>
              </a:lnSpc>
              <a:spcBef>
                <a:spcPts val="750"/>
              </a:spcBef>
              <a:spcAft>
                <a:spcPts val="0"/>
              </a:spcAft>
              <a:buSzPts val="1800"/>
              <a:buNone/>
            </a:pPr>
            <a:endParaRPr sz="1300" dirty="0"/>
          </a:p>
        </p:txBody>
      </p:sp>
      <p:graphicFrame>
        <p:nvGraphicFramePr>
          <p:cNvPr id="258" name="Google Shape;258;p3"/>
          <p:cNvGraphicFramePr/>
          <p:nvPr>
            <p:extLst>
              <p:ext uri="{D42A27DB-BD31-4B8C-83A1-F6EECF244321}">
                <p14:modId xmlns:p14="http://schemas.microsoft.com/office/powerpoint/2010/main" val="1476759648"/>
              </p:ext>
            </p:extLst>
          </p:nvPr>
        </p:nvGraphicFramePr>
        <p:xfrm>
          <a:off x="952500" y="1081225"/>
          <a:ext cx="7175500" cy="931885"/>
        </p:xfrm>
        <a:graphic>
          <a:graphicData uri="http://schemas.openxmlformats.org/drawingml/2006/table">
            <a:tbl>
              <a:tblPr>
                <a:noFill/>
                <a:tableStyleId>{73712705-9EC8-4A25-BC89-41DF7B3684DC}</a:tableStyleId>
              </a:tblPr>
              <a:tblGrid>
                <a:gridCol w="1679200">
                  <a:extLst>
                    <a:ext uri="{9D8B030D-6E8A-4147-A177-3AD203B41FA5}">
                      <a16:colId xmlns:a16="http://schemas.microsoft.com/office/drawing/2014/main" val="20000"/>
                    </a:ext>
                  </a:extLst>
                </a:gridCol>
                <a:gridCol w="1908550">
                  <a:extLst>
                    <a:ext uri="{9D8B030D-6E8A-4147-A177-3AD203B41FA5}">
                      <a16:colId xmlns:a16="http://schemas.microsoft.com/office/drawing/2014/main" val="20001"/>
                    </a:ext>
                  </a:extLst>
                </a:gridCol>
                <a:gridCol w="1793875">
                  <a:extLst>
                    <a:ext uri="{9D8B030D-6E8A-4147-A177-3AD203B41FA5}">
                      <a16:colId xmlns:a16="http://schemas.microsoft.com/office/drawing/2014/main" val="20002"/>
                    </a:ext>
                  </a:extLst>
                </a:gridCol>
                <a:gridCol w="1793875">
                  <a:extLst>
                    <a:ext uri="{9D8B030D-6E8A-4147-A177-3AD203B41FA5}">
                      <a16:colId xmlns:a16="http://schemas.microsoft.com/office/drawing/2014/main" val="20003"/>
                    </a:ext>
                  </a:extLst>
                </a:gridCol>
              </a:tblGrid>
              <a:tr h="53567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Academic Year</a:t>
                      </a:r>
                      <a:endParaRPr sz="1400" b="1" u="none" strike="noStrike" cap="none"/>
                    </a:p>
                  </a:txBody>
                  <a:tcPr marL="91425" marR="91425" marT="91425" marB="91425">
                    <a:solidFill>
                      <a:srgbClr val="A3BDC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Window 1 (BOY)</a:t>
                      </a:r>
                      <a:endParaRPr sz="1400" b="1" u="none" strike="noStrike" cap="none"/>
                    </a:p>
                  </a:txBody>
                  <a:tcPr marL="91425" marR="91425" marT="91425" marB="91425">
                    <a:solidFill>
                      <a:srgbClr val="A3BDC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Window 2 (MOY)</a:t>
                      </a:r>
                      <a:endParaRPr sz="1400" b="1" u="none" strike="noStrike" cap="none"/>
                    </a:p>
                  </a:txBody>
                  <a:tcPr marL="91425" marR="91425" marT="91425" marB="91425">
                    <a:solidFill>
                      <a:srgbClr val="A3BDC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Window 3 (EOY)</a:t>
                      </a:r>
                      <a:endParaRPr sz="1400" b="1" u="none" strike="noStrike" cap="none"/>
                    </a:p>
                  </a:txBody>
                  <a:tcPr marL="91425" marR="91425" marT="91425" marB="91425">
                    <a:solidFill>
                      <a:srgbClr val="A3BDCB"/>
                    </a:solidFill>
                  </a:tcPr>
                </a:tc>
                <a:extLst>
                  <a:ext uri="{0D108BD9-81ED-4DB2-BD59-A6C34878D82A}">
                    <a16:rowId xmlns:a16="http://schemas.microsoft.com/office/drawing/2014/main" val="10000"/>
                  </a:ext>
                </a:extLst>
              </a:tr>
              <a:tr h="33292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2024-2025</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sngStrike" cap="none" baseline="0" dirty="0"/>
                        <a:t>First 30 school days</a:t>
                      </a:r>
                      <a:endParaRPr sz="1400" u="none" strike="sngStrike" cap="none" baseline="0"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sngStrike" cap="none" baseline="0" dirty="0"/>
                        <a:t>December </a:t>
                      </a:r>
                      <a:r>
                        <a:rPr lang="en" sz="1400" u="none" strike="sngStrike" cap="none" baseline="0" dirty="0" smtClean="0"/>
                        <a:t>1-31</a:t>
                      </a:r>
                      <a:endParaRPr sz="1400" u="none" strike="sngStrike" cap="none" baseline="0"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b="1" dirty="0">
                          <a:solidFill>
                            <a:srgbClr val="FF0000"/>
                          </a:solidFill>
                        </a:rPr>
                        <a:t>April 1-30</a:t>
                      </a:r>
                      <a:endParaRPr b="1" dirty="0">
                        <a:solidFill>
                          <a:srgbClr val="FF0000"/>
                        </a:solidFill>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Voiding Student Assessments</a:t>
            </a:r>
            <a:endParaRPr/>
          </a:p>
        </p:txBody>
      </p:sp>
      <p:sp>
        <p:nvSpPr>
          <p:cNvPr id="485" name="Google Shape;485;p36"/>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chemeClr val="dk1"/>
              </a:buClr>
              <a:buSzPts val="1800"/>
              <a:buFont typeface="Arial"/>
              <a:buNone/>
            </a:pPr>
            <a:r>
              <a:rPr lang="en"/>
              <a:t>    Student tests must be voided if there is an instance of cheating, misconduct, or administrative error—whether by a student or by anyone else. A testing </a:t>
            </a:r>
            <a:r>
              <a:rPr lang="en" u="sng">
                <a:solidFill>
                  <a:schemeClr val="hlink"/>
                </a:solidFill>
                <a:hlinkClick r:id="rId3"/>
              </a:rPr>
              <a:t>irregularity form</a:t>
            </a:r>
            <a:r>
              <a:rPr lang="en"/>
              <a:t> must be submitted to </a:t>
            </a:r>
            <a:r>
              <a:rPr lang="en" u="sng">
                <a:solidFill>
                  <a:schemeClr val="hlink"/>
                </a:solidFill>
                <a:hlinkClick r:id="rId4"/>
              </a:rPr>
              <a:t>assessment@la.gov</a:t>
            </a:r>
            <a:r>
              <a:rPr lang="en"/>
              <a:t> by the district test coordinator.</a:t>
            </a:r>
            <a:endParaRPr/>
          </a:p>
          <a:p>
            <a:pPr marL="171450" marR="0" lvl="0" indent="-171450" algn="l" rtl="0">
              <a:lnSpc>
                <a:spcPct val="100000"/>
              </a:lnSpc>
              <a:spcBef>
                <a:spcPts val="0"/>
              </a:spcBef>
              <a:spcAft>
                <a:spcPts val="0"/>
              </a:spcAft>
              <a:buClr>
                <a:schemeClr val="dk1"/>
              </a:buClr>
              <a:buSzPts val="1800"/>
              <a:buFont typeface="Arial"/>
              <a:buNone/>
            </a:pPr>
            <a:endParaRPr/>
          </a:p>
          <a:p>
            <a:pPr marL="171450" marR="0" lvl="0" indent="-171450" algn="l" rtl="0">
              <a:lnSpc>
                <a:spcPct val="100000"/>
              </a:lnSpc>
              <a:spcBef>
                <a:spcPts val="0"/>
              </a:spcBef>
              <a:spcAft>
                <a:spcPts val="0"/>
              </a:spcAft>
              <a:buClr>
                <a:schemeClr val="dk1"/>
              </a:buClr>
              <a:buSzPts val="1800"/>
              <a:buFont typeface="Arial"/>
              <a:buNone/>
            </a:pPr>
            <a:r>
              <a:rPr lang="en"/>
              <a:t>  </a:t>
            </a:r>
            <a:endParaRPr/>
          </a:p>
          <a:p>
            <a:pPr marL="171450" marR="0" lvl="0" indent="-171450" algn="l" rtl="0">
              <a:lnSpc>
                <a:spcPct val="90000"/>
              </a:lnSpc>
              <a:spcBef>
                <a:spcPts val="750"/>
              </a:spcBef>
              <a:spcAft>
                <a:spcPts val="0"/>
              </a:spcAft>
              <a:buClr>
                <a:schemeClr val="dk1"/>
              </a:buClr>
              <a:buSzPts val="1800"/>
              <a:buFont typeface="Arial"/>
              <a:buNone/>
            </a:pPr>
            <a:endParaRPr b="1"/>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31</a:t>
            </a:fld>
            <a:endParaRPr/>
          </a:p>
        </p:txBody>
      </p:sp>
      <p:graphicFrame>
        <p:nvGraphicFramePr>
          <p:cNvPr id="491" name="Google Shape;491;p37"/>
          <p:cNvGraphicFramePr/>
          <p:nvPr/>
        </p:nvGraphicFramePr>
        <p:xfrm>
          <a:off x="-37" y="0"/>
          <a:ext cx="9144000" cy="3985050"/>
        </p:xfrm>
        <a:graphic>
          <a:graphicData uri="http://schemas.openxmlformats.org/drawingml/2006/table">
            <a:tbl>
              <a:tblPr>
                <a:noFill/>
                <a:tableStyleId>{73712705-9EC8-4A25-BC89-41DF7B3684DC}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4537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The measure may be marked as invalid.</a:t>
                      </a:r>
                      <a:endParaRPr sz="1400" b="1" u="none" strike="noStrike" cap="none"/>
                    </a:p>
                  </a:txBody>
                  <a:tcPr marL="91425" marR="91425" marT="91425" marB="91425">
                    <a:solidFill>
                      <a:srgbClr val="A3BDC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The measure may be marked as incomplete.</a:t>
                      </a:r>
                      <a:endParaRPr sz="1400" b="1" u="none" strike="noStrike" cap="none"/>
                    </a:p>
                  </a:txBody>
                  <a:tcPr marL="91425" marR="91425" marT="91425" marB="91425">
                    <a:solidFill>
                      <a:srgbClr val="A3BDC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The measure may NOT be marked as invalid/incomplete.</a:t>
                      </a:r>
                      <a:endParaRPr sz="1400" b="1" u="none" strike="noStrike" cap="none"/>
                    </a:p>
                  </a:txBody>
                  <a:tcPr marL="91425" marR="91425" marT="91425" marB="91425">
                    <a:solidFill>
                      <a:srgbClr val="A3BDCB"/>
                    </a:solidFill>
                  </a:tcPr>
                </a:tc>
                <a:extLst>
                  <a:ext uri="{0D108BD9-81ED-4DB2-BD59-A6C34878D82A}">
                    <a16:rowId xmlns:a16="http://schemas.microsoft.com/office/drawing/2014/main" val="10000"/>
                  </a:ext>
                </a:extLst>
              </a:tr>
              <a:tr h="484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The test administrator tested the student under the wrong name.</a:t>
                      </a:r>
                      <a:endParaRPr sz="9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The test administrator tested the student under the wrong name.</a:t>
                      </a:r>
                      <a:endParaRPr sz="9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Student behavior disrupted the testing environment, including the student being screened.</a:t>
                      </a:r>
                      <a:endParaRPr sz="900" u="none" strike="noStrike" cap="none"/>
                    </a:p>
                  </a:txBody>
                  <a:tcPr marL="91425" marR="91425" marT="91425" marB="91425"/>
                </a:tc>
                <a:extLst>
                  <a:ext uri="{0D108BD9-81ED-4DB2-BD59-A6C34878D82A}">
                    <a16:rowId xmlns:a16="http://schemas.microsoft.com/office/drawing/2014/main" val="10001"/>
                  </a:ext>
                </a:extLst>
              </a:tr>
              <a:tr h="484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The test administrator tested the wrong section of the test.</a:t>
                      </a:r>
                      <a:endParaRPr sz="9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The test administrator tested the wrong section of the screener.</a:t>
                      </a:r>
                      <a:endParaRPr sz="9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Student skipped a line or a word on the measure.</a:t>
                      </a:r>
                      <a:endParaRPr sz="900" u="none" strike="noStrike" cap="none"/>
                    </a:p>
                  </a:txBody>
                  <a:tcPr marL="91425" marR="91425" marT="91425" marB="91425"/>
                </a:tc>
                <a:extLst>
                  <a:ext uri="{0D108BD9-81ED-4DB2-BD59-A6C34878D82A}">
                    <a16:rowId xmlns:a16="http://schemas.microsoft.com/office/drawing/2014/main" val="10002"/>
                  </a:ext>
                </a:extLst>
              </a:tr>
              <a:tr h="484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The test administrator did not provide the correct accommodations.</a:t>
                      </a:r>
                      <a:endParaRPr sz="9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The test administrator or the student had technology issues.</a:t>
                      </a:r>
                      <a:endParaRPr sz="9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The screening environment allowed for frequent interruptions and/or disturbances.</a:t>
                      </a:r>
                      <a:endParaRPr sz="900" u="none" strike="noStrike" cap="none"/>
                    </a:p>
                  </a:txBody>
                  <a:tcPr marL="91425" marR="91425" marT="91425" marB="91425"/>
                </a:tc>
                <a:extLst>
                  <a:ext uri="{0D108BD9-81ED-4DB2-BD59-A6C34878D82A}">
                    <a16:rowId xmlns:a16="http://schemas.microsoft.com/office/drawing/2014/main" val="10003"/>
                  </a:ext>
                </a:extLst>
              </a:tr>
              <a:tr h="484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The test administrator did not have the correct materials available for the student or themselves.</a:t>
                      </a:r>
                      <a:endParaRPr sz="9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Student became ill.</a:t>
                      </a:r>
                      <a:endParaRPr sz="9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The test administrator could not keep up with the student while administering the screener.</a:t>
                      </a:r>
                      <a:endParaRPr sz="900" u="none" strike="noStrike" cap="none"/>
                    </a:p>
                  </a:txBody>
                  <a:tcPr marL="91425" marR="91425" marT="91425" marB="91425"/>
                </a:tc>
                <a:extLst>
                  <a:ext uri="{0D108BD9-81ED-4DB2-BD59-A6C34878D82A}">
                    <a16:rowId xmlns:a16="http://schemas.microsoft.com/office/drawing/2014/main" val="10004"/>
                  </a:ext>
                </a:extLst>
              </a:tr>
              <a:tr h="919675">
                <a:tc rowSpan="2">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Despite a secure environment, carefully selected to minimize interruptions or disturbances, an unavoidable interruption occurred (fire drill, for example) where student had to exit.</a:t>
                      </a:r>
                      <a:endParaRPr sz="9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The test administrator thought the student could score better. (Includes student missing points on previous material, student lost their place, student forgot how to work the technology, TA did not feel they scored the assessment appropriately, etc.)</a:t>
                      </a:r>
                      <a:endParaRPr sz="900" u="none" strike="noStrike" cap="none"/>
                    </a:p>
                  </a:txBody>
                  <a:tcPr marL="91425" marR="91425" marT="91425" marB="91425"/>
                </a:tc>
                <a:extLst>
                  <a:ext uri="{0D108BD9-81ED-4DB2-BD59-A6C34878D82A}">
                    <a16:rowId xmlns:a16="http://schemas.microsoft.com/office/drawing/2014/main" val="10005"/>
                  </a:ext>
                </a:extLst>
              </a:tr>
              <a:tr h="4840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Test administration ran out of time in the class period or the student had to switch classes.</a:t>
                      </a:r>
                      <a:endParaRPr sz="900" u="none" strike="noStrike" cap="none"/>
                    </a:p>
                  </a:txBody>
                  <a:tcPr marL="91425" marR="91425" marT="91425" marB="91425"/>
                </a:tc>
                <a:extLst>
                  <a:ext uri="{0D108BD9-81ED-4DB2-BD59-A6C34878D82A}">
                    <a16:rowId xmlns:a16="http://schemas.microsoft.com/office/drawing/2014/main" val="10006"/>
                  </a:ext>
                </a:extLst>
              </a:tr>
            </a:tbl>
          </a:graphicData>
        </a:graphic>
      </p:graphicFrame>
      <p:sp>
        <p:nvSpPr>
          <p:cNvPr id="492" name="Google Shape;492;p37"/>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93" name="Google Shape;493;p37"/>
          <p:cNvSpPr txBox="1">
            <a:spLocks noGrp="1"/>
          </p:cNvSpPr>
          <p:nvPr>
            <p:ph type="title"/>
          </p:nvPr>
        </p:nvSpPr>
        <p:spPr>
          <a:xfrm>
            <a:off x="749450" y="464987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000">
                <a:solidFill>
                  <a:schemeClr val="lt1"/>
                </a:solidFill>
              </a:rPr>
              <a:t> Reasons for Invalidations/Incompletions</a:t>
            </a:r>
            <a:endParaRPr sz="2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Accountability Codes</a:t>
            </a:r>
            <a:endParaRPr/>
          </a:p>
        </p:txBody>
      </p:sp>
      <p:sp>
        <p:nvSpPr>
          <p:cNvPr id="499" name="Google Shape;499;p38"/>
          <p:cNvSpPr txBox="1">
            <a:spLocks noGrp="1"/>
          </p:cNvSpPr>
          <p:nvPr>
            <p:ph type="body" idx="1"/>
          </p:nvPr>
        </p:nvSpPr>
        <p:spPr>
          <a:xfrm>
            <a:off x="237359" y="937284"/>
            <a:ext cx="8520600" cy="3337349"/>
          </a:xfrm>
          <a:prstGeom prst="rect">
            <a:avLst/>
          </a:prstGeom>
          <a:noFill/>
          <a:ln>
            <a:noFill/>
          </a:ln>
        </p:spPr>
        <p:txBody>
          <a:bodyPr spcFirstLastPara="1" wrap="square" lIns="91425" tIns="91425" rIns="91425" bIns="91425" anchor="t" anchorCtr="0">
            <a:noAutofit/>
          </a:bodyPr>
          <a:lstStyle/>
          <a:p>
            <a:pPr marL="114300" marR="0" lvl="0" indent="0" algn="l" rtl="0">
              <a:lnSpc>
                <a:spcPct val="90000"/>
              </a:lnSpc>
              <a:spcBef>
                <a:spcPts val="750"/>
              </a:spcBef>
              <a:spcAft>
                <a:spcPts val="0"/>
              </a:spcAft>
              <a:buClr>
                <a:schemeClr val="dk1"/>
              </a:buClr>
              <a:buSzPts val="1800"/>
              <a:buFont typeface="Arial"/>
              <a:buNone/>
            </a:pPr>
            <a:r>
              <a:rPr lang="en" sz="1600" dirty="0"/>
              <a:t>School systems must apply accountability codes for students who do not test. The code field is added as an additional demographic field for each student. The list of codes is in Appendix A of the </a:t>
            </a:r>
            <a:r>
              <a:rPr lang="en" sz="1600" dirty="0">
                <a:solidFill>
                  <a:schemeClr val="dk2"/>
                </a:solidFill>
              </a:rPr>
              <a:t>Louisiana K-3 Literacy Screening: Specific Instructions and Oaths-Test Coordinator Manual.</a:t>
            </a:r>
            <a:endParaRPr sz="1600" dirty="0"/>
          </a:p>
          <a:p>
            <a:pPr marL="457200" marR="0" lvl="0" indent="-342900" algn="l" rtl="0">
              <a:lnSpc>
                <a:spcPct val="90000"/>
              </a:lnSpc>
              <a:spcBef>
                <a:spcPts val="750"/>
              </a:spcBef>
              <a:spcAft>
                <a:spcPts val="0"/>
              </a:spcAft>
              <a:buClr>
                <a:schemeClr val="dk2"/>
              </a:buClr>
              <a:buSzPts val="1800"/>
              <a:buChar char="●"/>
            </a:pPr>
            <a:r>
              <a:rPr lang="en" sz="1600" dirty="0"/>
              <a:t>Codes 01-44 and 97: </a:t>
            </a:r>
            <a:r>
              <a:rPr lang="en" sz="1600" b="1" u="sng" dirty="0"/>
              <a:t>Use only for students who have been exited from enrollment in EdLink with a matching exit code. </a:t>
            </a:r>
            <a:endParaRPr sz="1600" b="1" u="sng" dirty="0"/>
          </a:p>
          <a:p>
            <a:pPr marL="457200" marR="0" lvl="0" indent="-342900" algn="l" rtl="0">
              <a:lnSpc>
                <a:spcPct val="90000"/>
              </a:lnSpc>
              <a:spcBef>
                <a:spcPts val="0"/>
              </a:spcBef>
              <a:spcAft>
                <a:spcPts val="0"/>
              </a:spcAft>
              <a:buClr>
                <a:schemeClr val="dk2"/>
              </a:buClr>
              <a:buSzPts val="1800"/>
              <a:buChar char="●"/>
            </a:pPr>
            <a:r>
              <a:rPr lang="en" sz="1600" dirty="0"/>
              <a:t>Code 80: Use for students who have a letter from a doctor that does not use a disability as the sole reason for excluding students from testing.</a:t>
            </a:r>
            <a:endParaRPr sz="1600" dirty="0"/>
          </a:p>
          <a:p>
            <a:pPr marL="457200" marR="0" lvl="0" indent="-342900" algn="l" rtl="0">
              <a:lnSpc>
                <a:spcPct val="90000"/>
              </a:lnSpc>
              <a:spcBef>
                <a:spcPts val="0"/>
              </a:spcBef>
              <a:spcAft>
                <a:spcPts val="0"/>
              </a:spcAft>
              <a:buClr>
                <a:schemeClr val="dk2"/>
              </a:buClr>
              <a:buSzPts val="1800"/>
              <a:buChar char="●"/>
            </a:pPr>
            <a:r>
              <a:rPr lang="en" sz="1600" dirty="0"/>
              <a:t>Code 81: Not applicable for 2024 since the screening results will not be used for accountability until 2025-2026. </a:t>
            </a:r>
            <a:endParaRPr sz="1600" dirty="0"/>
          </a:p>
          <a:p>
            <a:pPr marL="457200" marR="0" lvl="0" indent="-342900" algn="l" rtl="0">
              <a:lnSpc>
                <a:spcPct val="90000"/>
              </a:lnSpc>
              <a:spcBef>
                <a:spcPts val="0"/>
              </a:spcBef>
              <a:spcAft>
                <a:spcPts val="0"/>
              </a:spcAft>
              <a:buClr>
                <a:schemeClr val="dk2"/>
              </a:buClr>
              <a:buSzPts val="1800"/>
              <a:buChar char="●"/>
            </a:pPr>
            <a:r>
              <a:rPr lang="en" sz="1600" dirty="0"/>
              <a:t>Code 94: Use for students that are alternately assessed and scored using the LAAR. The score must be entered into the new LAAR field in mCLASS.</a:t>
            </a:r>
            <a:endParaRPr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Accountability Codes in mCLASS</a:t>
            </a:r>
            <a:endParaRPr/>
          </a:p>
        </p:txBody>
      </p:sp>
      <p:sp>
        <p:nvSpPr>
          <p:cNvPr id="505" name="Google Shape;505;p39"/>
          <p:cNvSpPr txBox="1">
            <a:spLocks noGrp="1"/>
          </p:cNvSpPr>
          <p:nvPr>
            <p:ph type="body" idx="1"/>
          </p:nvPr>
        </p:nvSpPr>
        <p:spPr>
          <a:xfrm>
            <a:off x="311700" y="1152875"/>
            <a:ext cx="3197217" cy="3186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From the student’s profile page, you can view their demographics, </a:t>
            </a:r>
            <a:r>
              <a:rPr lang="en" u="sng"/>
              <a:t>and if you are an educator with system or enrollment access</a:t>
            </a:r>
            <a:r>
              <a:rPr lang="en"/>
              <a:t>, you can also add or edit the student’s custom demographics.</a:t>
            </a:r>
            <a:endParaRPr/>
          </a:p>
        </p:txBody>
      </p:sp>
      <p:sp>
        <p:nvSpPr>
          <p:cNvPr id="506" name="Google Shape;506;p3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33</a:t>
            </a:fld>
            <a:endParaRPr/>
          </a:p>
        </p:txBody>
      </p:sp>
      <p:pic>
        <p:nvPicPr>
          <p:cNvPr id="507" name="Google Shape;507;p39"/>
          <p:cNvPicPr preferRelativeResize="0"/>
          <p:nvPr/>
        </p:nvPicPr>
        <p:blipFill rotWithShape="1">
          <a:blip r:embed="rId3">
            <a:alphaModFix/>
          </a:blip>
          <a:srcRect/>
          <a:stretch/>
        </p:blipFill>
        <p:spPr>
          <a:xfrm>
            <a:off x="4073912" y="1254057"/>
            <a:ext cx="3406537" cy="2635385"/>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1"/>
          <p:cNvSpPr txBox="1">
            <a:spLocks noGrp="1"/>
          </p:cNvSpPr>
          <p:nvPr>
            <p:ph type="ctrTitle"/>
          </p:nvPr>
        </p:nvSpPr>
        <p:spPr>
          <a:xfrm>
            <a:off x="421725" y="1010700"/>
            <a:ext cx="8221200" cy="8889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Special Populations</a:t>
            </a: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Accommodations</a:t>
            </a:r>
            <a:endParaRPr/>
          </a:p>
        </p:txBody>
      </p:sp>
      <p:sp>
        <p:nvSpPr>
          <p:cNvPr id="525" name="Google Shape;525;p42"/>
          <p:cNvSpPr txBox="1">
            <a:spLocks noGrp="1"/>
          </p:cNvSpPr>
          <p:nvPr>
            <p:ph type="body" idx="1"/>
          </p:nvPr>
        </p:nvSpPr>
        <p:spPr>
          <a:xfrm>
            <a:off x="311700" y="101772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
              <a:t>Some accommodations may be applied during the screener if they are documented on an IEP, IAP or EL Checklist and they are used routinely during regular class instruction.</a:t>
            </a:r>
            <a:endParaRPr/>
          </a:p>
          <a:p>
            <a:pPr marL="457200" lvl="0" indent="-342900" algn="l" rtl="0">
              <a:lnSpc>
                <a:spcPct val="90000"/>
              </a:lnSpc>
              <a:spcBef>
                <a:spcPts val="750"/>
              </a:spcBef>
              <a:spcAft>
                <a:spcPts val="0"/>
              </a:spcAft>
              <a:buClr>
                <a:schemeClr val="dk2"/>
              </a:buClr>
              <a:buSzPts val="1800"/>
              <a:buChar char="●"/>
            </a:pPr>
            <a:r>
              <a:rPr lang="en"/>
              <a:t>Breaks in between sections</a:t>
            </a:r>
            <a:endParaRPr/>
          </a:p>
          <a:p>
            <a:pPr marL="457200" lvl="0" indent="-342900" algn="l" rtl="0">
              <a:lnSpc>
                <a:spcPct val="90000"/>
              </a:lnSpc>
              <a:spcBef>
                <a:spcPts val="750"/>
              </a:spcBef>
              <a:spcAft>
                <a:spcPts val="0"/>
              </a:spcAft>
              <a:buClr>
                <a:schemeClr val="dk2"/>
              </a:buClr>
              <a:buSzPts val="1800"/>
              <a:buChar char="●"/>
            </a:pPr>
            <a:r>
              <a:rPr lang="en"/>
              <a:t>Hearing aids, assistive listening devices, glasses, Smartwatches if used for medical reasons (Smartwatches and or phones that are used for medical reasons must be carefully monitored)</a:t>
            </a:r>
            <a:endParaRPr/>
          </a:p>
          <a:p>
            <a:pPr marL="457200" lvl="0" indent="-342900" algn="l" rtl="0">
              <a:lnSpc>
                <a:spcPct val="90000"/>
              </a:lnSpc>
              <a:spcBef>
                <a:spcPts val="750"/>
              </a:spcBef>
              <a:spcAft>
                <a:spcPts val="0"/>
              </a:spcAft>
              <a:buClr>
                <a:schemeClr val="dk2"/>
              </a:buClr>
              <a:buSzPts val="1800"/>
              <a:buChar char="●"/>
            </a:pPr>
            <a:r>
              <a:rPr lang="en"/>
              <a:t>Enlarged student materials (magnification)</a:t>
            </a:r>
            <a:endParaRPr/>
          </a:p>
          <a:p>
            <a:pPr marL="457200" lvl="0" indent="-342900" algn="l" rtl="0">
              <a:lnSpc>
                <a:spcPct val="90000"/>
              </a:lnSpc>
              <a:spcBef>
                <a:spcPts val="750"/>
              </a:spcBef>
              <a:spcAft>
                <a:spcPts val="0"/>
              </a:spcAft>
              <a:buClr>
                <a:schemeClr val="dk2"/>
              </a:buClr>
              <a:buSzPts val="1800"/>
              <a:buChar char="●"/>
            </a:pPr>
            <a:r>
              <a:rPr lang="en"/>
              <a:t>Covered overlays, filters or lighting adjustments</a:t>
            </a:r>
            <a:endParaRPr/>
          </a:p>
          <a:p>
            <a:pPr marL="457200" lvl="0" indent="-342900" algn="l" rtl="0">
              <a:lnSpc>
                <a:spcPct val="90000"/>
              </a:lnSpc>
              <a:spcBef>
                <a:spcPts val="750"/>
              </a:spcBef>
              <a:spcAft>
                <a:spcPts val="0"/>
              </a:spcAft>
              <a:buClr>
                <a:schemeClr val="dk2"/>
              </a:buClr>
              <a:buSzPts val="1800"/>
              <a:buChar char="●"/>
            </a:pPr>
            <a:r>
              <a:rPr lang="en"/>
              <a:t>Marker or ruler for tracking</a:t>
            </a:r>
            <a:endParaRPr/>
          </a:p>
          <a:p>
            <a:pPr marL="457200" lvl="0" indent="-342900" algn="l" rtl="0">
              <a:lnSpc>
                <a:spcPct val="90000"/>
              </a:lnSpc>
              <a:spcBef>
                <a:spcPts val="750"/>
              </a:spcBef>
              <a:spcAft>
                <a:spcPts val="0"/>
              </a:spcAft>
              <a:buClr>
                <a:schemeClr val="dk2"/>
              </a:buClr>
              <a:buSzPts val="1800"/>
              <a:buChar char="●"/>
            </a:pPr>
            <a:r>
              <a:rPr lang="en"/>
              <a:t>Whisper phones</a:t>
            </a: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Preparation for Accommodations</a:t>
            </a:r>
            <a:endParaRPr/>
          </a:p>
        </p:txBody>
      </p:sp>
      <p:sp>
        <p:nvSpPr>
          <p:cNvPr id="531" name="Google Shape;531;p43"/>
          <p:cNvSpPr txBox="1">
            <a:spLocks noGrp="1"/>
          </p:cNvSpPr>
          <p:nvPr>
            <p:ph type="body" idx="1"/>
          </p:nvPr>
        </p:nvSpPr>
        <p:spPr>
          <a:xfrm>
            <a:off x="311700" y="101772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t>As with all statewide assessments, test administrators must have a list of students with their accommodations prior to administration of the screener. The test administrator should be trained in the proper administration of the accommodation. </a:t>
            </a:r>
            <a:endParaRPr/>
          </a:p>
          <a:p>
            <a:pPr marL="0" lvl="0" indent="0" algn="l" rtl="0">
              <a:lnSpc>
                <a:spcPct val="115000"/>
              </a:lnSpc>
              <a:spcBef>
                <a:spcPts val="1200"/>
              </a:spcBef>
              <a:spcAft>
                <a:spcPts val="0"/>
              </a:spcAft>
              <a:buSzPts val="1800"/>
              <a:buNone/>
            </a:pPr>
            <a:r>
              <a:rPr lang="en"/>
              <a:t>If a screener is invalidated due to improper application of accommodations, the district test coordinator must submit a testing irregularity report to </a:t>
            </a:r>
            <a:r>
              <a:rPr lang="en" u="sng">
                <a:solidFill>
                  <a:schemeClr val="hlink"/>
                </a:solidFill>
                <a:hlinkClick r:id="rId3"/>
              </a:rPr>
              <a:t>assessment@la.gov</a:t>
            </a:r>
            <a:r>
              <a:rPr lang="en"/>
              <a:t>.</a:t>
            </a:r>
            <a:endParaRPr/>
          </a:p>
          <a:p>
            <a:pPr marL="0" lvl="0" indent="0" algn="l" rtl="0">
              <a:lnSpc>
                <a:spcPct val="115000"/>
              </a:lnSpc>
              <a:spcBef>
                <a:spcPts val="1200"/>
              </a:spcBef>
              <a:spcAft>
                <a:spcPts val="0"/>
              </a:spcAft>
              <a:buSzPts val="1800"/>
              <a:buNone/>
            </a:pPr>
            <a:r>
              <a:rPr lang="en"/>
              <a:t>For details on allowable accommodations, please see the Louisiana Specific Instructions and Oaths Test Coordinator Manual.</a:t>
            </a:r>
            <a:endParaRPr/>
          </a:p>
          <a:p>
            <a:pPr marL="0" lvl="0" indent="0" algn="l" rtl="0">
              <a:lnSpc>
                <a:spcPct val="115000"/>
              </a:lnSpc>
              <a:spcBef>
                <a:spcPts val="1200"/>
              </a:spcBef>
              <a:spcAft>
                <a:spcPts val="1200"/>
              </a:spcAft>
              <a:buSzPts val="1800"/>
              <a:buNone/>
            </a:pPr>
            <a:endParaRPr/>
          </a:p>
        </p:txBody>
      </p:sp>
      <p:sp>
        <p:nvSpPr>
          <p:cNvPr id="532" name="Google Shape;532;p4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36</a:t>
            </a:fld>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Accommodations in mCLASS</a:t>
            </a:r>
            <a:endParaRPr/>
          </a:p>
        </p:txBody>
      </p:sp>
      <p:sp>
        <p:nvSpPr>
          <p:cNvPr id="538" name="Google Shape;538;p44"/>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dirty="0"/>
              <a:t>There is no place to list accommodations in mCLASS for students. A custom demographic field for each student captures a Y for students who are being given accommodations. </a:t>
            </a:r>
            <a:endParaRPr dirty="0"/>
          </a:p>
          <a:p>
            <a:pPr marL="114300" lvl="0" indent="0" algn="l" rtl="0">
              <a:lnSpc>
                <a:spcPct val="115000"/>
              </a:lnSpc>
              <a:spcBef>
                <a:spcPts val="0"/>
              </a:spcBef>
              <a:spcAft>
                <a:spcPts val="0"/>
              </a:spcAft>
              <a:buSzPts val="1800"/>
              <a:buNone/>
            </a:pPr>
            <a:endParaRPr dirty="0"/>
          </a:p>
          <a:p>
            <a:pPr marL="114300" lvl="0" indent="0" algn="l" rtl="0">
              <a:lnSpc>
                <a:spcPct val="115000"/>
              </a:lnSpc>
              <a:spcBef>
                <a:spcPts val="0"/>
              </a:spcBef>
              <a:spcAft>
                <a:spcPts val="0"/>
              </a:spcAft>
              <a:buSzPts val="1800"/>
              <a:buNone/>
            </a:pPr>
            <a:r>
              <a:rPr lang="en" dirty="0"/>
              <a:t>A</a:t>
            </a:r>
            <a:r>
              <a:rPr lang="en" dirty="0" smtClean="0"/>
              <a:t>ccountability codes and </a:t>
            </a:r>
            <a:r>
              <a:rPr lang="en" dirty="0"/>
              <a:t>LAAR scores will </a:t>
            </a:r>
            <a:r>
              <a:rPr lang="en" dirty="0" smtClean="0"/>
              <a:t>now be restricted to options in a dropdown list. T</a:t>
            </a:r>
            <a:r>
              <a:rPr lang="en-US" dirty="0" smtClean="0"/>
              <a:t>he</a:t>
            </a:r>
            <a:r>
              <a:rPr lang="en" dirty="0" smtClean="0"/>
              <a:t> accommodations field will continue to allow </a:t>
            </a:r>
            <a:r>
              <a:rPr lang="en" dirty="0"/>
              <a:t>endless options to be entered incorrectly.  </a:t>
            </a:r>
            <a:endParaRPr dirty="0"/>
          </a:p>
        </p:txBody>
      </p:sp>
      <p:sp>
        <p:nvSpPr>
          <p:cNvPr id="539" name="Google Shape;539;p4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37</a:t>
            </a:fld>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Accommodation Flag in mCLASS</a:t>
            </a:r>
            <a:endParaRPr/>
          </a:p>
        </p:txBody>
      </p:sp>
      <p:sp>
        <p:nvSpPr>
          <p:cNvPr id="545" name="Google Shape;545;p45"/>
          <p:cNvSpPr txBox="1">
            <a:spLocks noGrp="1"/>
          </p:cNvSpPr>
          <p:nvPr>
            <p:ph type="body" idx="1"/>
          </p:nvPr>
        </p:nvSpPr>
        <p:spPr>
          <a:xfrm>
            <a:off x="311700" y="1152874"/>
            <a:ext cx="3368202" cy="331504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t>One of the three custom demographics added to the student profile is a field for identifying students who will receive Louisiana-approved accommodations. The only acceptable value for this field is Y (if student is receiving an accommodation.)</a:t>
            </a:r>
            <a:endParaRPr/>
          </a:p>
        </p:txBody>
      </p:sp>
      <p:sp>
        <p:nvSpPr>
          <p:cNvPr id="546" name="Google Shape;546;p45"/>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38</a:t>
            </a:fld>
            <a:endParaRPr/>
          </a:p>
        </p:txBody>
      </p:sp>
      <p:pic>
        <p:nvPicPr>
          <p:cNvPr id="547" name="Google Shape;547;p45"/>
          <p:cNvPicPr preferRelativeResize="0"/>
          <p:nvPr/>
        </p:nvPicPr>
        <p:blipFill rotWithShape="1">
          <a:blip r:embed="rId3">
            <a:alphaModFix/>
          </a:blip>
          <a:srcRect/>
          <a:stretch/>
        </p:blipFill>
        <p:spPr>
          <a:xfrm>
            <a:off x="3679902" y="1152875"/>
            <a:ext cx="4289503" cy="2995379"/>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smtClean="0"/>
              <a:t>Demographic </a:t>
            </a:r>
            <a:r>
              <a:rPr lang="en" dirty="0"/>
              <a:t>Field for LAAR scores</a:t>
            </a:r>
            <a:endParaRPr dirty="0"/>
          </a:p>
        </p:txBody>
      </p:sp>
      <p:sp>
        <p:nvSpPr>
          <p:cNvPr id="553" name="Google Shape;553;p46"/>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dirty="0"/>
              <a:t>A </a:t>
            </a:r>
            <a:r>
              <a:rPr lang="en" dirty="0" smtClean="0"/>
              <a:t>designated demographic field allows </a:t>
            </a:r>
            <a:r>
              <a:rPr lang="en" dirty="0"/>
              <a:t>administrators to enter the composite score from the LAAR. This should only be completed if the student is also accountability coded as 94 and the IEP clearly indicates the student’s eligibility for alternate assessment. There will be no collection for alternate assessment scores through EdLink.  As with scores from DIBELS, all scores must be entered in mCLASS no later than the last day of the school system’s custom administration window.</a:t>
            </a:r>
            <a:endParaRPr dirty="0"/>
          </a:p>
          <a:p>
            <a:pPr marL="114300" lvl="0" indent="0" algn="l" rtl="0">
              <a:lnSpc>
                <a:spcPct val="115000"/>
              </a:lnSpc>
              <a:spcBef>
                <a:spcPts val="0"/>
              </a:spcBef>
              <a:spcAft>
                <a:spcPts val="0"/>
              </a:spcAft>
              <a:buSzPts val="1800"/>
              <a:buNone/>
            </a:pPr>
            <a:endParaRPr dirty="0"/>
          </a:p>
        </p:txBody>
      </p:sp>
      <p:sp>
        <p:nvSpPr>
          <p:cNvPr id="554" name="Google Shape;554;p46"/>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39</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Screener Content</a:t>
            </a:r>
            <a:endParaRPr/>
          </a:p>
        </p:txBody>
      </p:sp>
      <p:sp>
        <p:nvSpPr>
          <p:cNvPr id="264" name="Google Shape;264;p4"/>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
              <a:t>Students must complete all measures for a composite score to be calculated and reported to the department by the vendor. The content of the screener varies by grade. </a:t>
            </a:r>
            <a:r>
              <a:rPr lang="en" b="1"/>
              <a:t>Gating, discontinuing, or exemptions for sections of the screener may not be used as part of the Louisiana K-3 screening system.</a:t>
            </a:r>
            <a:endParaRPr b="1"/>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LAAR Score Reporting</a:t>
            </a:r>
            <a:endParaRPr/>
          </a:p>
        </p:txBody>
      </p:sp>
      <p:sp>
        <p:nvSpPr>
          <p:cNvPr id="560" name="Google Shape;560;p47"/>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dirty="0"/>
              <a:t>Test administrators will </a:t>
            </a:r>
            <a:r>
              <a:rPr lang="en" dirty="0" smtClean="0"/>
              <a:t>choose </a:t>
            </a:r>
            <a:r>
              <a:rPr lang="en" dirty="0"/>
              <a:t>a score from 1-25 in the field labeled </a:t>
            </a:r>
            <a:r>
              <a:rPr lang="en" b="1" i="1" dirty="0" smtClean="0"/>
              <a:t>laarScore</a:t>
            </a:r>
            <a:r>
              <a:rPr lang="en" dirty="0"/>
              <a:t> </a:t>
            </a:r>
            <a:r>
              <a:rPr lang="en" dirty="0" smtClean="0"/>
              <a:t>for students who qualified for alternate assessment no later than November 1 as recorded in t</a:t>
            </a:r>
            <a:r>
              <a:rPr lang="en-US" dirty="0" smtClean="0"/>
              <a:t>he</a:t>
            </a:r>
            <a:r>
              <a:rPr lang="en" dirty="0" smtClean="0"/>
              <a:t> current IEP in eSER. </a:t>
            </a:r>
            <a:endParaRPr dirty="0"/>
          </a:p>
          <a:p>
            <a:pPr marL="457200" lvl="0" indent="-342900" algn="l" rtl="0">
              <a:lnSpc>
                <a:spcPct val="115000"/>
              </a:lnSpc>
              <a:spcBef>
                <a:spcPts val="0"/>
              </a:spcBef>
              <a:spcAft>
                <a:spcPts val="0"/>
              </a:spcAft>
              <a:buSzPts val="1800"/>
              <a:buChar char="●"/>
            </a:pPr>
            <a:r>
              <a:rPr lang="en" dirty="0"/>
              <a:t>Students cannot have both a LAAR score and a regular screening score. The regular score will be used if both are included in the file. </a:t>
            </a:r>
            <a:endParaRPr dirty="0"/>
          </a:p>
        </p:txBody>
      </p:sp>
      <p:sp>
        <p:nvSpPr>
          <p:cNvPr id="561" name="Google Shape;561;p47"/>
          <p:cNvSpPr txBox="1">
            <a:spLocks noGrp="1"/>
          </p:cNvSpPr>
          <p:nvPr>
            <p:ph type="subTitle" idx="2"/>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p>
            <a:pPr marL="457200" lvl="0" indent="-368300" algn="r" rtl="0">
              <a:lnSpc>
                <a:spcPct val="115000"/>
              </a:lnSpc>
              <a:spcBef>
                <a:spcPts val="0"/>
              </a:spcBef>
              <a:spcAft>
                <a:spcPts val="0"/>
              </a:spcAft>
              <a:buClr>
                <a:schemeClr val="lt1"/>
              </a:buClr>
              <a:buSzPts val="1200"/>
              <a:buNone/>
            </a:pPr>
            <a:endParaRPr/>
          </a:p>
        </p:txBody>
      </p:sp>
      <p:sp>
        <p:nvSpPr>
          <p:cNvPr id="562" name="Google Shape;562;p47"/>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p>
            <a:pPr marL="457200" lvl="0" indent="-368300" algn="r" rtl="0">
              <a:lnSpc>
                <a:spcPct val="115000"/>
              </a:lnSpc>
              <a:spcBef>
                <a:spcPts val="0"/>
              </a:spcBef>
              <a:spcAft>
                <a:spcPts val="0"/>
              </a:spcAft>
              <a:buClr>
                <a:schemeClr val="lt1"/>
              </a:buClr>
              <a:buSzPts val="900"/>
              <a:buNone/>
            </a:pPr>
            <a:endParaRPr/>
          </a:p>
        </p:txBody>
      </p:sp>
      <p:sp>
        <p:nvSpPr>
          <p:cNvPr id="563" name="Google Shape;563;p4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40</a:t>
            </a:fld>
            <a:endParaRPr/>
          </a:p>
        </p:txBody>
      </p:sp>
      <p:pic>
        <p:nvPicPr>
          <p:cNvPr id="564" name="Google Shape;564;p47"/>
          <p:cNvPicPr preferRelativeResize="0"/>
          <p:nvPr/>
        </p:nvPicPr>
        <p:blipFill rotWithShape="1">
          <a:blip r:embed="rId3">
            <a:alphaModFix/>
          </a:blip>
          <a:srcRect/>
          <a:stretch/>
        </p:blipFill>
        <p:spPr>
          <a:xfrm>
            <a:off x="2170771" y="3454541"/>
            <a:ext cx="6852246" cy="1502750"/>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Extended Time</a:t>
            </a:r>
            <a:endParaRPr/>
          </a:p>
        </p:txBody>
      </p:sp>
      <p:sp>
        <p:nvSpPr>
          <p:cNvPr id="570" name="Google Shape;570;p48"/>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 sz="1700"/>
              <a:t>For the administration of the state K-3 Literacy Screener, extended time is defined as double the time that is prescribed. For example, if all students must complete the subtest in 1 minute, extended time allows for 2 minutes. </a:t>
            </a:r>
            <a:r>
              <a:rPr lang="en" sz="1700" u="sng"/>
              <a:t>The screener sections should be strictly timed</a:t>
            </a:r>
            <a:r>
              <a:rPr lang="en" sz="1700"/>
              <a:t>. Extended time is only available for the following students:</a:t>
            </a:r>
            <a:endParaRPr sz="1700"/>
          </a:p>
          <a:p>
            <a:pPr marL="457200" lvl="0" indent="-336550" algn="l" rtl="0">
              <a:lnSpc>
                <a:spcPct val="90000"/>
              </a:lnSpc>
              <a:spcBef>
                <a:spcPts val="750"/>
              </a:spcBef>
              <a:spcAft>
                <a:spcPts val="0"/>
              </a:spcAft>
              <a:buClr>
                <a:schemeClr val="dk2"/>
              </a:buClr>
              <a:buSzPts val="1700"/>
              <a:buChar char="●"/>
            </a:pPr>
            <a:r>
              <a:rPr lang="en" sz="1700"/>
              <a:t>English learners as identified in EdLink 360 enrollment</a:t>
            </a:r>
            <a:endParaRPr sz="1700"/>
          </a:p>
          <a:p>
            <a:pPr marL="457200" lvl="0" indent="-336550" algn="l" rtl="0">
              <a:lnSpc>
                <a:spcPct val="90000"/>
              </a:lnSpc>
              <a:spcBef>
                <a:spcPts val="750"/>
              </a:spcBef>
              <a:spcAft>
                <a:spcPts val="0"/>
              </a:spcAft>
              <a:buClr>
                <a:schemeClr val="dk2"/>
              </a:buClr>
              <a:buSzPts val="1700"/>
              <a:buChar char="●"/>
            </a:pPr>
            <a:r>
              <a:rPr lang="en" sz="1700"/>
              <a:t>Students with fluency-based speech disorders documented on IEPs </a:t>
            </a:r>
            <a:endParaRPr sz="1700"/>
          </a:p>
          <a:p>
            <a:pPr marL="457200" lvl="0" indent="-336550" algn="l" rtl="0">
              <a:lnSpc>
                <a:spcPct val="90000"/>
              </a:lnSpc>
              <a:spcBef>
                <a:spcPts val="750"/>
              </a:spcBef>
              <a:spcAft>
                <a:spcPts val="0"/>
              </a:spcAft>
              <a:buClr>
                <a:schemeClr val="dk2"/>
              </a:buClr>
              <a:buSzPts val="1700"/>
              <a:buChar char="●"/>
            </a:pPr>
            <a:r>
              <a:rPr lang="en" sz="1700"/>
              <a:t>Students assessed with LAAR alternative rubric </a:t>
            </a:r>
            <a:endParaRPr sz="1700"/>
          </a:p>
          <a:p>
            <a:pPr marL="457200" lvl="0" indent="-336550" algn="l" rtl="0">
              <a:lnSpc>
                <a:spcPct val="90000"/>
              </a:lnSpc>
              <a:spcBef>
                <a:spcPts val="750"/>
              </a:spcBef>
              <a:spcAft>
                <a:spcPts val="0"/>
              </a:spcAft>
              <a:buClr>
                <a:schemeClr val="dk2"/>
              </a:buClr>
              <a:buSzPts val="1700"/>
              <a:buChar char="●"/>
            </a:pPr>
            <a:r>
              <a:rPr lang="en" sz="1700"/>
              <a:t>Students with limited verbal language skills, as documented on the IEP,  that are not participating in an alternate assessment</a:t>
            </a:r>
            <a:endParaRPr sz="1700"/>
          </a:p>
          <a:p>
            <a:pPr marL="457200" lvl="0" indent="-336550" algn="l" rtl="0">
              <a:lnSpc>
                <a:spcPct val="90000"/>
              </a:lnSpc>
              <a:spcBef>
                <a:spcPts val="750"/>
              </a:spcBef>
              <a:spcAft>
                <a:spcPts val="0"/>
              </a:spcAft>
              <a:buClr>
                <a:schemeClr val="dk2"/>
              </a:buClr>
              <a:buSzPts val="1700"/>
              <a:buChar char="●"/>
            </a:pPr>
            <a:r>
              <a:rPr lang="en" sz="1700"/>
              <a:t>Students who require braille</a:t>
            </a:r>
            <a:endParaRPr sz="1700"/>
          </a:p>
          <a:p>
            <a:pPr marL="457200" marR="0" lvl="0" indent="-228600" algn="l" rtl="0">
              <a:lnSpc>
                <a:spcPct val="90000"/>
              </a:lnSpc>
              <a:spcBef>
                <a:spcPts val="750"/>
              </a:spcBef>
              <a:spcAft>
                <a:spcPts val="0"/>
              </a:spcAft>
              <a:buClr>
                <a:schemeClr val="dk1"/>
              </a:buClr>
              <a:buSzPts val="1800"/>
              <a:buFont typeface="Arial"/>
              <a:buNone/>
            </a:pPr>
            <a:endParaRPr sz="17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Extended Time: Maze</a:t>
            </a:r>
            <a:endParaRPr/>
          </a:p>
        </p:txBody>
      </p:sp>
      <p:sp>
        <p:nvSpPr>
          <p:cNvPr id="576" name="Google Shape;576;p49"/>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SzPts val="1800"/>
              <a:buNone/>
            </a:pPr>
            <a:endParaRPr/>
          </a:p>
          <a:p>
            <a:pPr marL="0" lvl="0" indent="0" algn="l" rtl="0">
              <a:lnSpc>
                <a:spcPct val="115000"/>
              </a:lnSpc>
              <a:spcBef>
                <a:spcPts val="0"/>
              </a:spcBef>
              <a:spcAft>
                <a:spcPts val="0"/>
              </a:spcAft>
              <a:buSzPts val="1800"/>
              <a:buNone/>
            </a:pPr>
            <a:endParaRPr sz="1700">
              <a:solidFill>
                <a:srgbClr val="000000"/>
              </a:solidFill>
            </a:endParaRPr>
          </a:p>
        </p:txBody>
      </p:sp>
      <p:pic>
        <p:nvPicPr>
          <p:cNvPr id="577" name="Google Shape;577;p49"/>
          <p:cNvPicPr preferRelativeResize="0"/>
          <p:nvPr/>
        </p:nvPicPr>
        <p:blipFill rotWithShape="1">
          <a:blip r:embed="rId3">
            <a:alphaModFix/>
          </a:blip>
          <a:srcRect l="15459" t="35284" r="13029" b="5935"/>
          <a:stretch/>
        </p:blipFill>
        <p:spPr>
          <a:xfrm>
            <a:off x="915500" y="1055475"/>
            <a:ext cx="7313002" cy="3381099"/>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Additional Timing Device</a:t>
            </a:r>
            <a:endParaRPr/>
          </a:p>
        </p:txBody>
      </p:sp>
      <p:sp>
        <p:nvSpPr>
          <p:cNvPr id="583" name="Google Shape;583;p50"/>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a:t>An additional timing device will be needed for all extended time, including the grade 2 and grade 3 Maze online.  The timer for Maze can be disabled for both grade 2 and grade 3.  This can only be done by a test administrator.</a:t>
            </a:r>
            <a:endParaRPr/>
          </a:p>
        </p:txBody>
      </p:sp>
      <p:sp>
        <p:nvSpPr>
          <p:cNvPr id="584" name="Google Shape;584;p50"/>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43</a:t>
            </a:fld>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Braille</a:t>
            </a:r>
            <a:endParaRPr/>
          </a:p>
        </p:txBody>
      </p:sp>
      <p:sp>
        <p:nvSpPr>
          <p:cNvPr id="590" name="Google Shape;590;p51"/>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SzPts val="1800"/>
              <a:buNone/>
            </a:pPr>
            <a:r>
              <a:rPr lang="en" dirty="0"/>
              <a:t>Braille </a:t>
            </a:r>
            <a:r>
              <a:rPr lang="en" dirty="0" smtClean="0"/>
              <a:t>material requests are past due. If braille materials have not been requested for EOY, it may not be feasible to have them delivered on-time.</a:t>
            </a:r>
          </a:p>
          <a:p>
            <a:pPr marL="285750" indent="-285750">
              <a:lnSpc>
                <a:spcPct val="90000"/>
              </a:lnSpc>
              <a:spcBef>
                <a:spcPts val="750"/>
              </a:spcBef>
            </a:pPr>
            <a:r>
              <a:rPr lang="en" dirty="0" smtClean="0"/>
              <a:t>It was not necessary to order braille for EOY if materials were ordered for a student in BOY/MOY.</a:t>
            </a:r>
          </a:p>
          <a:p>
            <a:pPr marL="285750" indent="-285750">
              <a:lnSpc>
                <a:spcPct val="90000"/>
              </a:lnSpc>
              <a:spcBef>
                <a:spcPts val="750"/>
              </a:spcBef>
            </a:pPr>
            <a:r>
              <a:rPr lang="en" dirty="0" smtClean="0"/>
              <a:t>If braille is no longer needed, then please notify the department at </a:t>
            </a:r>
            <a:r>
              <a:rPr lang="en" dirty="0" smtClean="0">
                <a:hlinkClick r:id="rId3"/>
              </a:rPr>
              <a:t>assessment@la.gov</a:t>
            </a:r>
            <a:endParaRPr lang="en" dirty="0" smtClean="0"/>
          </a:p>
          <a:p>
            <a:pPr marL="0" lvl="0" indent="0" algn="l" rtl="0">
              <a:lnSpc>
                <a:spcPct val="90000"/>
              </a:lnSpc>
              <a:spcBef>
                <a:spcPts val="750"/>
              </a:spcBef>
              <a:spcAft>
                <a:spcPts val="0"/>
              </a:spcAft>
              <a:buSzPts val="1800"/>
              <a:buNone/>
            </a:pPr>
            <a:r>
              <a:rPr lang="en-US" dirty="0" smtClean="0"/>
              <a:t>Braille materials for grades K, 1 and 2 are secure forms. These materials must be kept secure at all times. </a:t>
            </a:r>
            <a:endParaRPr dirty="0"/>
          </a:p>
          <a:p>
            <a:pPr marL="114300" lvl="0" indent="0" algn="l" rtl="0">
              <a:lnSpc>
                <a:spcPct val="90000"/>
              </a:lnSpc>
              <a:spcBef>
                <a:spcPts val="750"/>
              </a:spcBef>
              <a:spcAft>
                <a:spcPts val="0"/>
              </a:spcAft>
              <a:buSzPts val="1800"/>
              <a:buNone/>
            </a:pPr>
            <a:endParaRPr dirty="0"/>
          </a:p>
          <a:p>
            <a:pPr marL="114300" lvl="0" indent="0" algn="l" rtl="0">
              <a:lnSpc>
                <a:spcPct val="90000"/>
              </a:lnSpc>
              <a:spcBef>
                <a:spcPts val="750"/>
              </a:spcBef>
              <a:spcAft>
                <a:spcPts val="0"/>
              </a:spcAft>
              <a:buSzPts val="1800"/>
              <a:buNone/>
            </a:pPr>
            <a:endParaRPr dirty="0"/>
          </a:p>
          <a:p>
            <a:pPr marL="114300" lvl="0" indent="0" algn="l" rtl="0">
              <a:lnSpc>
                <a:spcPct val="90000"/>
              </a:lnSpc>
              <a:spcBef>
                <a:spcPts val="750"/>
              </a:spcBef>
              <a:spcAft>
                <a:spcPts val="0"/>
              </a:spcAft>
              <a:buSzPts val="1800"/>
              <a:buNone/>
            </a:pPr>
            <a:endParaRPr dirty="0"/>
          </a:p>
          <a:p>
            <a:pPr marL="114300" lvl="0" indent="0" algn="l" rtl="0">
              <a:lnSpc>
                <a:spcPct val="90000"/>
              </a:lnSpc>
              <a:spcBef>
                <a:spcPts val="750"/>
              </a:spcBef>
              <a:spcAft>
                <a:spcPts val="0"/>
              </a:spcAft>
              <a:buSzPts val="1800"/>
              <a:buNone/>
            </a:pPr>
            <a:endParaRPr dirty="0"/>
          </a:p>
          <a:p>
            <a:pPr marL="114300" lvl="0" indent="0" algn="l" rtl="0">
              <a:lnSpc>
                <a:spcPct val="90000"/>
              </a:lnSpc>
              <a:spcBef>
                <a:spcPts val="750"/>
              </a:spcBef>
              <a:spcAft>
                <a:spcPts val="0"/>
              </a:spcAft>
              <a:buSzPts val="1800"/>
              <a:buNone/>
            </a:pPr>
            <a:endParaRPr dirty="0"/>
          </a:p>
          <a:p>
            <a:pPr marL="457200" marR="0" lvl="0" indent="-228600" algn="l" rtl="0">
              <a:lnSpc>
                <a:spcPct val="90000"/>
              </a:lnSpc>
              <a:spcBef>
                <a:spcPts val="750"/>
              </a:spcBef>
              <a:spcAft>
                <a:spcPts val="0"/>
              </a:spcAft>
              <a:buClr>
                <a:schemeClr val="dk1"/>
              </a:buClr>
              <a:buSzPts val="1800"/>
              <a:buFont typeface="Arial"/>
              <a:buNone/>
            </a:pPr>
            <a:endParaRP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Testing Accommodations Not Permitted</a:t>
            </a:r>
            <a:endParaRPr/>
          </a:p>
        </p:txBody>
      </p:sp>
      <p:sp>
        <p:nvSpPr>
          <p:cNvPr id="604" name="Google Shape;604;p53"/>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
              <a:t>The following test accommodations are not permitted on the K-3 Literacy Screener.</a:t>
            </a:r>
            <a:endParaRPr/>
          </a:p>
          <a:p>
            <a:pPr marL="457200" marR="0" lvl="0" indent="-342900" algn="l" rtl="0">
              <a:lnSpc>
                <a:spcPct val="90000"/>
              </a:lnSpc>
              <a:spcBef>
                <a:spcPts val="750"/>
              </a:spcBef>
              <a:spcAft>
                <a:spcPts val="0"/>
              </a:spcAft>
              <a:buClr>
                <a:schemeClr val="dk1"/>
              </a:buClr>
              <a:buSzPts val="1800"/>
              <a:buFont typeface="Arial"/>
              <a:buChar char="•"/>
            </a:pPr>
            <a:r>
              <a:rPr lang="en"/>
              <a:t>Test read aloud (all forms)</a:t>
            </a:r>
            <a:endParaRPr/>
          </a:p>
          <a:p>
            <a:pPr marL="457200" marR="0" lvl="0" indent="-342900" algn="l" rtl="0">
              <a:lnSpc>
                <a:spcPct val="90000"/>
              </a:lnSpc>
              <a:spcBef>
                <a:spcPts val="750"/>
              </a:spcBef>
              <a:spcAft>
                <a:spcPts val="0"/>
              </a:spcAft>
              <a:buClr>
                <a:schemeClr val="dk1"/>
              </a:buClr>
              <a:buSzPts val="1800"/>
              <a:buFont typeface="Arial"/>
              <a:buChar char="•"/>
            </a:pPr>
            <a:r>
              <a:rPr lang="en"/>
              <a:t>Word prediction</a:t>
            </a:r>
            <a:endParaRPr/>
          </a:p>
          <a:p>
            <a:pPr marL="457200" marR="0" lvl="0" indent="-342900" algn="l" rtl="0">
              <a:lnSpc>
                <a:spcPct val="90000"/>
              </a:lnSpc>
              <a:spcBef>
                <a:spcPts val="750"/>
              </a:spcBef>
              <a:spcAft>
                <a:spcPts val="0"/>
              </a:spcAft>
              <a:buClr>
                <a:schemeClr val="dk1"/>
              </a:buClr>
              <a:buSzPts val="1800"/>
              <a:buFont typeface="Arial"/>
              <a:buChar char="•"/>
            </a:pPr>
            <a:r>
              <a:rPr lang="en"/>
              <a:t>Communication assistance</a:t>
            </a:r>
            <a:endParaRPr/>
          </a:p>
          <a:p>
            <a:pPr marL="457200" marR="0" lvl="0" indent="-342900" algn="l" rtl="0">
              <a:lnSpc>
                <a:spcPct val="90000"/>
              </a:lnSpc>
              <a:spcBef>
                <a:spcPts val="750"/>
              </a:spcBef>
              <a:spcAft>
                <a:spcPts val="0"/>
              </a:spcAft>
              <a:buSzPts val="1800"/>
              <a:buChar char="•"/>
            </a:pPr>
            <a:r>
              <a:rPr lang="en"/>
              <a:t>Any other accommodation that subverts the measure</a:t>
            </a:r>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55"/>
          <p:cNvSpPr txBox="1">
            <a:spLocks noGrp="1"/>
          </p:cNvSpPr>
          <p:nvPr>
            <p:ph type="ctrTitle"/>
          </p:nvPr>
        </p:nvSpPr>
        <p:spPr>
          <a:xfrm>
            <a:off x="421725" y="1010700"/>
            <a:ext cx="8221200" cy="8889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Remote Administration</a:t>
            </a: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56"/>
          <p:cNvSpPr txBox="1">
            <a:spLocks noGrp="1"/>
          </p:cNvSpPr>
          <p:nvPr>
            <p:ph type="title"/>
          </p:nvPr>
        </p:nvSpPr>
        <p:spPr>
          <a:xfrm>
            <a:off x="311700" y="274040"/>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dirty="0"/>
              <a:t>Remote Administration</a:t>
            </a:r>
            <a:endParaRPr dirty="0"/>
          </a:p>
        </p:txBody>
      </p:sp>
      <p:sp>
        <p:nvSpPr>
          <p:cNvPr id="622" name="Google Shape;622;p56"/>
          <p:cNvSpPr txBox="1">
            <a:spLocks noGrp="1"/>
          </p:cNvSpPr>
          <p:nvPr>
            <p:ph type="body" idx="1"/>
          </p:nvPr>
        </p:nvSpPr>
        <p:spPr>
          <a:xfrm>
            <a:off x="311700" y="705492"/>
            <a:ext cx="8520600" cy="33216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 dirty="0" smtClean="0"/>
              <a:t>Remote testing is not an option for grades K, 1 or 2. Remote </a:t>
            </a:r>
            <a:r>
              <a:rPr lang="en" dirty="0"/>
              <a:t>administration is allowed </a:t>
            </a:r>
            <a:r>
              <a:rPr lang="en" dirty="0" smtClean="0"/>
              <a:t>for grade 3 end of year until a secure form is developed. </a:t>
            </a:r>
            <a:r>
              <a:rPr lang="en" dirty="0"/>
              <a:t>Please remember that</a:t>
            </a:r>
            <a:r>
              <a:rPr lang="en" dirty="0" smtClean="0"/>
              <a:t>:</a:t>
            </a:r>
          </a:p>
          <a:p>
            <a:pPr>
              <a:lnSpc>
                <a:spcPct val="90000"/>
              </a:lnSpc>
              <a:spcBef>
                <a:spcPts val="750"/>
              </a:spcBef>
            </a:pPr>
            <a:r>
              <a:rPr lang="en" dirty="0" smtClean="0"/>
              <a:t>BOY or MOY PowerPoints cannot be used for end of year. </a:t>
            </a:r>
            <a:r>
              <a:rPr lang="en-US" dirty="0" smtClean="0"/>
              <a:t>T</a:t>
            </a:r>
            <a:r>
              <a:rPr lang="en" dirty="0" smtClean="0"/>
              <a:t>he appropriate PPT deck is posted to the K-3 Literacy page.</a:t>
            </a:r>
            <a:endParaRPr dirty="0"/>
          </a:p>
          <a:p>
            <a:pPr marL="457200" lvl="0" indent="-342900" algn="l" rtl="0">
              <a:lnSpc>
                <a:spcPct val="90000"/>
              </a:lnSpc>
              <a:spcBef>
                <a:spcPts val="750"/>
              </a:spcBef>
              <a:spcAft>
                <a:spcPts val="0"/>
              </a:spcAft>
              <a:buSzPts val="1800"/>
              <a:buChar char="●"/>
            </a:pPr>
            <a:r>
              <a:rPr lang="en" dirty="0"/>
              <a:t>The TA will need to log into two devices and enable a microphone as if they are screening the student in person, even for remote administration</a:t>
            </a:r>
            <a:endParaRPr dirty="0"/>
          </a:p>
          <a:p>
            <a:pPr marL="457200" lvl="0" indent="-342900" algn="l" rtl="0">
              <a:lnSpc>
                <a:spcPct val="90000"/>
              </a:lnSpc>
              <a:spcBef>
                <a:spcPts val="750"/>
              </a:spcBef>
              <a:spcAft>
                <a:spcPts val="0"/>
              </a:spcAft>
              <a:buSzPts val="1800"/>
              <a:buChar char="●"/>
            </a:pPr>
            <a:r>
              <a:rPr lang="en" dirty="0"/>
              <a:t>The </a:t>
            </a:r>
            <a:r>
              <a:rPr lang="en" dirty="0" smtClean="0"/>
              <a:t>grade 3 Remote </a:t>
            </a:r>
            <a:r>
              <a:rPr lang="en" dirty="0"/>
              <a:t>Administration PPT must be used with agreements from the student and the parent. The virtual meeting must be recorded in the meeting application.</a:t>
            </a:r>
            <a:endParaRPr dirty="0"/>
          </a:p>
          <a:p>
            <a:pPr marL="457200" lvl="0" indent="-342900" algn="l" rtl="0">
              <a:lnSpc>
                <a:spcPct val="90000"/>
              </a:lnSpc>
              <a:spcBef>
                <a:spcPts val="750"/>
              </a:spcBef>
              <a:spcAft>
                <a:spcPts val="0"/>
              </a:spcAft>
              <a:buSzPts val="1800"/>
              <a:buChar char="●"/>
            </a:pPr>
            <a:r>
              <a:rPr lang="en" dirty="0"/>
              <a:t>All student responses will have to be added to mCLASS individually upon completion of the screening</a:t>
            </a:r>
            <a:r>
              <a:rPr lang="en" dirty="0" smtClean="0"/>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7"/>
          <p:cNvSpPr txBox="1">
            <a:spLocks noGrp="1"/>
          </p:cNvSpPr>
          <p:nvPr>
            <p:ph type="ctrTitle"/>
          </p:nvPr>
        </p:nvSpPr>
        <p:spPr>
          <a:xfrm>
            <a:off x="973675" y="1105950"/>
            <a:ext cx="6367500" cy="8889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Test Security</a:t>
            </a:r>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Oaths of Security</a:t>
            </a:r>
            <a:endParaRPr/>
          </a:p>
        </p:txBody>
      </p:sp>
      <p:sp>
        <p:nvSpPr>
          <p:cNvPr id="633" name="Google Shape;633;p58"/>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SzPts val="1800"/>
              <a:buNone/>
            </a:pPr>
            <a:r>
              <a:rPr lang="en"/>
              <a:t>All STCs and TAs must have a signed oath of security prior to the BOY administration window opening. Oaths should be maintained at the school for three years.  </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
          <p:cNvSpPr txBox="1">
            <a:spLocks noGrp="1"/>
          </p:cNvSpPr>
          <p:nvPr>
            <p:ph type="ctrTitle"/>
          </p:nvPr>
        </p:nvSpPr>
        <p:spPr>
          <a:xfrm>
            <a:off x="461400" y="1153425"/>
            <a:ext cx="8221200" cy="792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Roles and Responsibilities</a:t>
            </a:r>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Prohibited Materials</a:t>
            </a:r>
            <a:endParaRPr/>
          </a:p>
        </p:txBody>
      </p:sp>
      <p:sp>
        <p:nvSpPr>
          <p:cNvPr id="639" name="Google Shape;639;p59"/>
          <p:cNvSpPr txBox="1">
            <a:spLocks noGrp="1"/>
          </p:cNvSpPr>
          <p:nvPr>
            <p:ph type="body" idx="1"/>
          </p:nvPr>
        </p:nvSpPr>
        <p:spPr>
          <a:xfrm>
            <a:off x="311700" y="1017725"/>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90000"/>
              </a:lnSpc>
              <a:spcBef>
                <a:spcPts val="750"/>
              </a:spcBef>
              <a:spcAft>
                <a:spcPts val="0"/>
              </a:spcAft>
              <a:buSzPts val="1800"/>
              <a:buNone/>
            </a:pPr>
            <a:r>
              <a:rPr lang="en"/>
              <a:t>Prohibited materials can compromise test security and violate the construct being measured by the assessment, thus producing invalid results. Prohibited materials must be covered or removed from the testing room. This includes any document or display that provides content from the screener or content related to the items on the screener.</a:t>
            </a: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r>
              <a:rPr lang="en"/>
              <a:t>A secure environment is required for all grade levels. Interruptions from intercoms, persons entering or exiting from the testing area, or disruption from other students must be minimized as much as possible.</a:t>
            </a:r>
            <a:endParaRPr/>
          </a:p>
          <a:p>
            <a:pPr marL="114300" lvl="0" indent="0" algn="l" rtl="0">
              <a:lnSpc>
                <a:spcPct val="90000"/>
              </a:lnSpc>
              <a:spcBef>
                <a:spcPts val="750"/>
              </a:spcBef>
              <a:spcAft>
                <a:spcPts val="0"/>
              </a:spcAft>
              <a:buSzPts val="1800"/>
              <a:buNone/>
            </a:pPr>
            <a:r>
              <a:rPr lang="en"/>
              <a:t> </a:t>
            </a:r>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0"/>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dirty="0" smtClean="0"/>
              <a:t>Accountability Timeline</a:t>
            </a:r>
            <a:endParaRP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Inclusion in School Accountability</a:t>
            </a:r>
            <a:endParaRPr/>
          </a:p>
        </p:txBody>
      </p:sp>
      <p:sp>
        <p:nvSpPr>
          <p:cNvPr id="650" name="Google Shape;650;p61"/>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800"/>
              <a:buNone/>
            </a:pPr>
            <a:r>
              <a:rPr lang="en" dirty="0">
                <a:solidFill>
                  <a:srgbClr val="000000"/>
                </a:solidFill>
                <a:latin typeface="Arial"/>
                <a:ea typeface="Arial"/>
                <a:cs typeface="Arial"/>
                <a:sym typeface="Arial"/>
              </a:rPr>
              <a:t>Student performance measured by the K-3 literacy end of year screener will be included in the 2025-2026 school year (2026 </a:t>
            </a:r>
            <a:r>
              <a:rPr lang="en" dirty="0" smtClean="0">
                <a:solidFill>
                  <a:srgbClr val="000000"/>
                </a:solidFill>
                <a:latin typeface="Arial"/>
                <a:ea typeface="Arial"/>
                <a:cs typeface="Arial"/>
                <a:sym typeface="Arial"/>
              </a:rPr>
              <a:t>SPS). </a:t>
            </a:r>
          </a:p>
          <a:p>
            <a:pPr marL="285750" indent="-285750">
              <a:spcBef>
                <a:spcPts val="1200"/>
              </a:spcBef>
            </a:pPr>
            <a:r>
              <a:rPr lang="en" dirty="0" smtClean="0">
                <a:solidFill>
                  <a:srgbClr val="000000"/>
                </a:solidFill>
                <a:latin typeface="Arial"/>
                <a:ea typeface="Arial"/>
                <a:cs typeface="Arial"/>
                <a:sym typeface="Arial"/>
              </a:rPr>
              <a:t>The </a:t>
            </a:r>
            <a:r>
              <a:rPr lang="en" dirty="0">
                <a:solidFill>
                  <a:srgbClr val="000000"/>
                </a:solidFill>
                <a:latin typeface="Arial"/>
                <a:ea typeface="Arial"/>
                <a:cs typeface="Arial"/>
                <a:sym typeface="Arial"/>
              </a:rPr>
              <a:t>data from the end of year screener for grades K-2 in 2024-2025 will set the baseline for growth in 2026. </a:t>
            </a:r>
            <a:endParaRPr lang="en" dirty="0" smtClean="0">
              <a:solidFill>
                <a:srgbClr val="000000"/>
              </a:solidFill>
              <a:latin typeface="Arial"/>
              <a:ea typeface="Arial"/>
              <a:cs typeface="Arial"/>
              <a:sym typeface="Arial"/>
            </a:endParaRPr>
          </a:p>
          <a:p>
            <a:pPr marL="285750" indent="-285750">
              <a:spcBef>
                <a:spcPts val="1200"/>
              </a:spcBef>
            </a:pPr>
            <a:r>
              <a:rPr lang="en" dirty="0" smtClean="0">
                <a:solidFill>
                  <a:srgbClr val="000000"/>
                </a:solidFill>
                <a:latin typeface="Arial"/>
                <a:ea typeface="Arial"/>
                <a:cs typeface="Arial"/>
                <a:sym typeface="Arial"/>
              </a:rPr>
              <a:t>It </a:t>
            </a:r>
            <a:r>
              <a:rPr lang="en" dirty="0">
                <a:solidFill>
                  <a:srgbClr val="000000"/>
                </a:solidFill>
                <a:latin typeface="Arial"/>
                <a:ea typeface="Arial"/>
                <a:cs typeface="Arial"/>
                <a:sym typeface="Arial"/>
              </a:rPr>
              <a:t>is very important that test administrators are aware of the impact that invalidations, test security violations, and failure to screen all students can have on the 2026 SPS.</a:t>
            </a:r>
            <a:endParaRPr dirty="0"/>
          </a:p>
        </p:txBody>
      </p:sp>
      <p:sp>
        <p:nvSpPr>
          <p:cNvPr id="651" name="Google Shape;651;p6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52</a:t>
            </a:fld>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Contact Information</a:t>
            </a:r>
            <a:endParaRPr/>
          </a:p>
        </p:txBody>
      </p:sp>
      <p:sp>
        <p:nvSpPr>
          <p:cNvPr id="664" name="Google Shape;664;p63"/>
          <p:cNvSpPr txBox="1">
            <a:spLocks noGrp="1"/>
          </p:cNvSpPr>
          <p:nvPr>
            <p:ph type="body" idx="1"/>
          </p:nvPr>
        </p:nvSpPr>
        <p:spPr>
          <a:xfrm>
            <a:off x="302408" y="952153"/>
            <a:ext cx="8520600" cy="3186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dirty="0">
                <a:solidFill>
                  <a:schemeClr val="accent1"/>
                </a:solidFill>
              </a:rPr>
              <a:t>For issues related to administration</a:t>
            </a:r>
            <a:r>
              <a:rPr lang="en" dirty="0"/>
              <a:t>: </a:t>
            </a:r>
            <a:r>
              <a:rPr lang="en" u="sng" dirty="0" smtClean="0">
                <a:solidFill>
                  <a:schemeClr val="hlink"/>
                </a:solidFill>
                <a:hlinkClick r:id="rId3"/>
              </a:rPr>
              <a:t>assessment@la.gov</a:t>
            </a:r>
            <a:endParaRPr lang="en" u="sng" dirty="0" smtClean="0">
              <a:solidFill>
                <a:schemeClr val="hlink"/>
              </a:solidFill>
            </a:endParaRPr>
          </a:p>
          <a:p>
            <a:pPr marL="114300" lvl="0" indent="0" algn="l" rtl="0">
              <a:lnSpc>
                <a:spcPct val="115000"/>
              </a:lnSpc>
              <a:spcBef>
                <a:spcPts val="0"/>
              </a:spcBef>
              <a:spcAft>
                <a:spcPts val="0"/>
              </a:spcAft>
              <a:buSzPts val="1800"/>
              <a:buNone/>
            </a:pPr>
            <a:endParaRPr lang="en" dirty="0" smtClean="0">
              <a:solidFill>
                <a:schemeClr val="accent1"/>
              </a:solidFill>
            </a:endParaRPr>
          </a:p>
          <a:p>
            <a:pPr marL="114300" lvl="0" indent="0" algn="l" rtl="0">
              <a:lnSpc>
                <a:spcPct val="115000"/>
              </a:lnSpc>
              <a:spcBef>
                <a:spcPts val="0"/>
              </a:spcBef>
              <a:spcAft>
                <a:spcPts val="0"/>
              </a:spcAft>
              <a:buSzPts val="1800"/>
              <a:buNone/>
            </a:pPr>
            <a:r>
              <a:rPr lang="en" dirty="0" smtClean="0">
                <a:solidFill>
                  <a:schemeClr val="accent1"/>
                </a:solidFill>
              </a:rPr>
              <a:t>For grade changes or name changes: </a:t>
            </a:r>
            <a:r>
              <a:rPr lang="en" dirty="0" smtClean="0">
                <a:solidFill>
                  <a:schemeClr val="accent1"/>
                </a:solidFill>
                <a:hlinkClick r:id="rId4"/>
              </a:rPr>
              <a:t>jennifer.baird@la.gov</a:t>
            </a:r>
            <a:endParaRPr lang="en" dirty="0" smtClean="0">
              <a:solidFill>
                <a:schemeClr val="accent1"/>
              </a:solidFill>
            </a:endParaRPr>
          </a:p>
          <a:p>
            <a:pPr marL="114300" lvl="0" indent="0" algn="l" rtl="0">
              <a:lnSpc>
                <a:spcPct val="115000"/>
              </a:lnSpc>
              <a:spcBef>
                <a:spcPts val="0"/>
              </a:spcBef>
              <a:spcAft>
                <a:spcPts val="0"/>
              </a:spcAft>
              <a:buSzPts val="1800"/>
              <a:buNone/>
            </a:pPr>
            <a:endParaRPr dirty="0"/>
          </a:p>
          <a:p>
            <a:pPr marL="114300" lvl="0" indent="0" algn="l" rtl="0">
              <a:lnSpc>
                <a:spcPct val="115000"/>
              </a:lnSpc>
              <a:spcBef>
                <a:spcPts val="0"/>
              </a:spcBef>
              <a:spcAft>
                <a:spcPts val="0"/>
              </a:spcAft>
              <a:buSzPts val="1800"/>
              <a:buNone/>
            </a:pPr>
            <a:r>
              <a:rPr lang="en" dirty="0">
                <a:solidFill>
                  <a:schemeClr val="accent1"/>
                </a:solidFill>
              </a:rPr>
              <a:t>For literacy </a:t>
            </a:r>
            <a:r>
              <a:rPr lang="en" dirty="0" smtClean="0">
                <a:solidFill>
                  <a:schemeClr val="accent1"/>
                </a:solidFill>
              </a:rPr>
              <a:t>and promotion/retention policy</a:t>
            </a:r>
            <a:r>
              <a:rPr lang="en" dirty="0"/>
              <a:t>: </a:t>
            </a:r>
            <a:r>
              <a:rPr lang="en" u="sng" dirty="0">
                <a:solidFill>
                  <a:schemeClr val="hlink"/>
                </a:solidFill>
                <a:hlinkClick r:id="rId5"/>
              </a:rPr>
              <a:t>LouisianaLiteracy@la.gov</a:t>
            </a:r>
            <a:r>
              <a:rPr lang="en" dirty="0"/>
              <a:t> </a:t>
            </a:r>
            <a:endParaRPr dirty="0"/>
          </a:p>
          <a:p>
            <a:pPr marL="114300" lvl="0" indent="0" algn="l" rtl="0">
              <a:lnSpc>
                <a:spcPct val="115000"/>
              </a:lnSpc>
              <a:spcBef>
                <a:spcPts val="0"/>
              </a:spcBef>
              <a:spcAft>
                <a:spcPts val="0"/>
              </a:spcAft>
              <a:buSzPts val="1800"/>
              <a:buNone/>
            </a:pPr>
            <a:endParaRPr dirty="0"/>
          </a:p>
          <a:p>
            <a:pPr marL="114300" lvl="0" indent="0" algn="l" rtl="0">
              <a:lnSpc>
                <a:spcPct val="115000"/>
              </a:lnSpc>
              <a:spcBef>
                <a:spcPts val="0"/>
              </a:spcBef>
              <a:spcAft>
                <a:spcPts val="0"/>
              </a:spcAft>
              <a:buSzPts val="1800"/>
              <a:buNone/>
            </a:pPr>
            <a:r>
              <a:rPr lang="en" sz="1600" dirty="0"/>
              <a:t>For Amplify customer service: </a:t>
            </a:r>
            <a:endParaRPr sz="1600" dirty="0"/>
          </a:p>
          <a:p>
            <a:pPr marL="457200" lvl="0" indent="-342900" algn="l" rtl="0">
              <a:lnSpc>
                <a:spcPct val="115000"/>
              </a:lnSpc>
              <a:spcBef>
                <a:spcPts val="0"/>
              </a:spcBef>
              <a:spcAft>
                <a:spcPts val="0"/>
              </a:spcAft>
              <a:buSzPts val="1800"/>
              <a:buChar char="●"/>
            </a:pPr>
            <a:r>
              <a:rPr lang="en" sz="1600" dirty="0"/>
              <a:t>Email: </a:t>
            </a:r>
            <a:r>
              <a:rPr lang="en" sz="1600" u="sng" dirty="0">
                <a:solidFill>
                  <a:schemeClr val="hlink"/>
                </a:solidFill>
                <a:hlinkClick r:id="rId6"/>
              </a:rPr>
              <a:t>help@amplify.com</a:t>
            </a:r>
            <a:endParaRPr sz="1600" dirty="0"/>
          </a:p>
          <a:p>
            <a:pPr marL="457200" lvl="0" indent="-342900" algn="l" rtl="0">
              <a:lnSpc>
                <a:spcPct val="115000"/>
              </a:lnSpc>
              <a:spcBef>
                <a:spcPts val="0"/>
              </a:spcBef>
              <a:spcAft>
                <a:spcPts val="0"/>
              </a:spcAft>
              <a:buSzPts val="1800"/>
              <a:buChar char="●"/>
            </a:pPr>
            <a:r>
              <a:rPr lang="en" sz="1600" dirty="0"/>
              <a:t>Call: 1.800.802.2584</a:t>
            </a:r>
            <a:endParaRPr sz="1600" dirty="0"/>
          </a:p>
          <a:p>
            <a:pPr marL="457200" lvl="0" indent="-342900" algn="l" rtl="0">
              <a:lnSpc>
                <a:spcPct val="115000"/>
              </a:lnSpc>
              <a:spcBef>
                <a:spcPts val="0"/>
              </a:spcBef>
              <a:spcAft>
                <a:spcPts val="0"/>
              </a:spcAft>
              <a:buSzPts val="1800"/>
              <a:buChar char="●"/>
            </a:pPr>
            <a:r>
              <a:rPr lang="en" sz="1600" dirty="0"/>
              <a:t>For resources and “how to”:</a:t>
            </a:r>
            <a:endParaRPr sz="1600" dirty="0"/>
          </a:p>
          <a:p>
            <a:pPr marL="114300" lvl="0" indent="0" algn="l" rtl="0">
              <a:lnSpc>
                <a:spcPct val="115000"/>
              </a:lnSpc>
              <a:spcBef>
                <a:spcPts val="0"/>
              </a:spcBef>
              <a:spcAft>
                <a:spcPts val="0"/>
              </a:spcAft>
              <a:buSzPts val="1800"/>
              <a:buNone/>
            </a:pPr>
            <a:r>
              <a:rPr lang="en" sz="1600" dirty="0"/>
              <a:t>       </a:t>
            </a:r>
            <a:r>
              <a:rPr lang="en" sz="1600" u="sng" dirty="0">
                <a:solidFill>
                  <a:schemeClr val="hlink"/>
                </a:solidFill>
                <a:hlinkClick r:id="rId7"/>
              </a:rPr>
              <a:t>https://amplify.com/louisiana-mclass/</a:t>
            </a:r>
            <a:endParaRPr sz="1600" dirty="0"/>
          </a:p>
          <a:p>
            <a:pPr marL="114300" lvl="0" indent="0" algn="l" rtl="0">
              <a:lnSpc>
                <a:spcPct val="115000"/>
              </a:lnSpc>
              <a:spcBef>
                <a:spcPts val="0"/>
              </a:spcBef>
              <a:spcAft>
                <a:spcPts val="0"/>
              </a:spcAft>
              <a:buSzPts val="1800"/>
              <a:buNone/>
            </a:pPr>
            <a:endParaRPr dirty="0"/>
          </a:p>
        </p:txBody>
      </p:sp>
      <p:sp>
        <p:nvSpPr>
          <p:cNvPr id="665" name="Google Shape;665;p6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53</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Assigning School Test Coordinators</a:t>
            </a:r>
            <a:endParaRPr/>
          </a:p>
        </p:txBody>
      </p:sp>
      <p:sp>
        <p:nvSpPr>
          <p:cNvPr id="289" name="Google Shape;289;p8"/>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t>DTCs should review school test coordinator accounts for any changes in staffing that may have occurred between administrations. </a:t>
            </a:r>
            <a:r>
              <a:rPr lang="en" dirty="0" smtClean="0"/>
              <a:t>Permissions should be removed for any staff who no longer participate in screening.</a:t>
            </a:r>
            <a:endParaRPr dirty="0"/>
          </a:p>
          <a:p>
            <a:pPr marL="0" lvl="0" indent="0" algn="l" rtl="0">
              <a:lnSpc>
                <a:spcPct val="110000"/>
              </a:lnSpc>
              <a:spcBef>
                <a:spcPts val="1200"/>
              </a:spcBef>
              <a:spcAft>
                <a:spcPts val="0"/>
              </a:spcAft>
              <a:buSzPts val="1800"/>
              <a:buNone/>
            </a:pPr>
            <a:r>
              <a:rPr lang="en" sz="1600" dirty="0">
                <a:solidFill>
                  <a:srgbClr val="000000"/>
                </a:solidFill>
              </a:rPr>
              <a:t>All staff accounts must be connected to a genuine email inbox for the staff to set their own passwords. If you intend to manage all enrollment and rostering for your district, you can skip this step and review the </a:t>
            </a:r>
            <a:r>
              <a:rPr lang="en" sz="1600" b="1" u="sng" dirty="0">
                <a:solidFill>
                  <a:srgbClr val="000000"/>
                </a:solidFill>
              </a:rPr>
              <a:t>School Test Coordinator Rostering Guide</a:t>
            </a:r>
            <a:r>
              <a:rPr lang="en" sz="1600" dirty="0">
                <a:solidFill>
                  <a:srgbClr val="000000"/>
                </a:solidFill>
              </a:rPr>
              <a:t>.</a:t>
            </a:r>
            <a:endParaRPr sz="1600" dirty="0">
              <a:solidFill>
                <a:srgbClr val="000000"/>
              </a:solidFill>
            </a:endParaRPr>
          </a:p>
          <a:p>
            <a:pPr marL="0" lvl="0" indent="0" algn="l" rtl="0">
              <a:lnSpc>
                <a:spcPct val="110000"/>
              </a:lnSpc>
              <a:spcBef>
                <a:spcPts val="300"/>
              </a:spcBef>
              <a:spcAft>
                <a:spcPts val="0"/>
              </a:spcAft>
              <a:buSzPts val="1800"/>
              <a:buNone/>
            </a:pPr>
            <a:endParaRPr sz="1600" dirty="0">
              <a:solidFill>
                <a:srgbClr val="000000"/>
              </a:solidFill>
            </a:endParaRPr>
          </a:p>
          <a:p>
            <a:pPr marL="457200" lvl="0" indent="-330200" algn="l" rtl="0">
              <a:lnSpc>
                <a:spcPct val="110000"/>
              </a:lnSpc>
              <a:spcBef>
                <a:spcPts val="300"/>
              </a:spcBef>
              <a:spcAft>
                <a:spcPts val="0"/>
              </a:spcAft>
              <a:buClr>
                <a:srgbClr val="000000"/>
              </a:buClr>
              <a:buSzPts val="1600"/>
              <a:buAutoNum type="arabicPeriod"/>
            </a:pPr>
            <a:r>
              <a:rPr lang="en" sz="1600" dirty="0">
                <a:solidFill>
                  <a:srgbClr val="000000"/>
                </a:solidFill>
              </a:rPr>
              <a:t>In the Admin Portal, navigate to the </a:t>
            </a:r>
            <a:r>
              <a:rPr lang="en" sz="1600" u="sng" dirty="0">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Staff List</a:t>
            </a:r>
            <a:r>
              <a:rPr lang="en" sz="1600" dirty="0">
                <a:solidFill>
                  <a:srgbClr val="000000"/>
                </a:solidFill>
              </a:rPr>
              <a:t>. </a:t>
            </a:r>
            <a:endParaRPr sz="1600" dirty="0">
              <a:solidFill>
                <a:srgbClr val="000000"/>
              </a:solidFill>
            </a:endParaRPr>
          </a:p>
          <a:p>
            <a:pPr marL="457200" lvl="0" indent="-330200" algn="l" rtl="0">
              <a:lnSpc>
                <a:spcPct val="110000"/>
              </a:lnSpc>
              <a:spcBef>
                <a:spcPts val="0"/>
              </a:spcBef>
              <a:spcAft>
                <a:spcPts val="0"/>
              </a:spcAft>
              <a:buClr>
                <a:srgbClr val="000000"/>
              </a:buClr>
              <a:buSzPts val="1600"/>
              <a:buAutoNum type="arabicPeriod"/>
            </a:pPr>
            <a:r>
              <a:rPr lang="en" sz="1600" dirty="0">
                <a:solidFill>
                  <a:srgbClr val="000000"/>
                </a:solidFill>
              </a:rPr>
              <a:t>Follow the instructions to create a single staff member or many staff members:  </a:t>
            </a:r>
            <a:r>
              <a:rPr lang="en" sz="1600" u="sng" dirty="0">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https://my.amplify.com/help/en/articles/8482846-ldoe-admin-portal-create-staff-accounts</a:t>
            </a:r>
            <a:r>
              <a:rPr lang="en" sz="1600" dirty="0">
                <a:solidFill>
                  <a:srgbClr val="000000"/>
                </a:solidFill>
              </a:rPr>
              <a:t> </a:t>
            </a:r>
            <a:endParaRPr sz="1600" dirty="0">
              <a:solidFill>
                <a:srgbClr val="000000"/>
              </a:solidFill>
            </a:endParaRPr>
          </a:p>
          <a:p>
            <a:pPr marL="0" lvl="0" indent="0" algn="l" rtl="0">
              <a:lnSpc>
                <a:spcPct val="115000"/>
              </a:lnSpc>
              <a:spcBef>
                <a:spcPts val="300"/>
              </a:spcBef>
              <a:spcAft>
                <a:spcPts val="1200"/>
              </a:spcAft>
              <a:buSzPts val="1800"/>
              <a:buNone/>
            </a:pP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Assigning Test Administrators</a:t>
            </a:r>
            <a:endParaRPr/>
          </a:p>
        </p:txBody>
      </p:sp>
      <p:sp>
        <p:nvSpPr>
          <p:cNvPr id="301" name="Google Shape;301;p10"/>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SzPts val="1800"/>
              <a:buNone/>
            </a:pPr>
            <a:r>
              <a:rPr lang="en" sz="1700" dirty="0">
                <a:solidFill>
                  <a:srgbClr val="000000"/>
                </a:solidFill>
              </a:rPr>
              <a:t>Staff accounts should be reviewed  and new accounts should be created for all newly-added individuals who serve as Test Administrators</a:t>
            </a:r>
            <a:r>
              <a:rPr lang="en" sz="1700" dirty="0" smtClean="0">
                <a:solidFill>
                  <a:srgbClr val="000000"/>
                </a:solidFill>
              </a:rPr>
              <a:t>. Permissions should be removed for staff who no longer participate in screening.</a:t>
            </a:r>
            <a:endParaRPr sz="1700" dirty="0">
              <a:solidFill>
                <a:srgbClr val="000000"/>
              </a:solidFill>
            </a:endParaRPr>
          </a:p>
          <a:p>
            <a:pPr marL="0" lvl="0" indent="0" algn="l" rtl="0">
              <a:lnSpc>
                <a:spcPct val="110000"/>
              </a:lnSpc>
              <a:spcBef>
                <a:spcPts val="300"/>
              </a:spcBef>
              <a:spcAft>
                <a:spcPts val="0"/>
              </a:spcAft>
              <a:buSzPts val="1800"/>
              <a:buNone/>
            </a:pPr>
            <a:endParaRPr sz="1700" dirty="0">
              <a:solidFill>
                <a:srgbClr val="000000"/>
              </a:solidFill>
            </a:endParaRPr>
          </a:p>
          <a:p>
            <a:pPr marL="0" lvl="0" indent="0" algn="l" rtl="0">
              <a:lnSpc>
                <a:spcPct val="110000"/>
              </a:lnSpc>
              <a:spcBef>
                <a:spcPts val="300"/>
              </a:spcBef>
              <a:spcAft>
                <a:spcPts val="0"/>
              </a:spcAft>
              <a:buSzPts val="1800"/>
              <a:buNone/>
            </a:pPr>
            <a:r>
              <a:rPr lang="en" sz="1700" dirty="0">
                <a:solidFill>
                  <a:srgbClr val="000000"/>
                </a:solidFill>
              </a:rPr>
              <a:t>Note: All staff accounts must be connected to a genuine email inbox for the staff to set their own passwords. </a:t>
            </a:r>
            <a:endParaRPr sz="1700" dirty="0">
              <a:solidFill>
                <a:srgbClr val="000000"/>
              </a:solidFill>
            </a:endParaRPr>
          </a:p>
          <a:p>
            <a:pPr marL="0" lvl="0" indent="0" algn="l" rtl="0">
              <a:lnSpc>
                <a:spcPct val="110000"/>
              </a:lnSpc>
              <a:spcBef>
                <a:spcPts val="300"/>
              </a:spcBef>
              <a:spcAft>
                <a:spcPts val="0"/>
              </a:spcAft>
              <a:buSzPts val="1800"/>
              <a:buNone/>
            </a:pPr>
            <a:endParaRPr sz="1700" dirty="0">
              <a:solidFill>
                <a:srgbClr val="000000"/>
              </a:solidFill>
            </a:endParaRPr>
          </a:p>
          <a:p>
            <a:pPr marL="457200" lvl="0" indent="-336550" algn="l" rtl="0">
              <a:lnSpc>
                <a:spcPct val="110000"/>
              </a:lnSpc>
              <a:spcBef>
                <a:spcPts val="300"/>
              </a:spcBef>
              <a:spcAft>
                <a:spcPts val="0"/>
              </a:spcAft>
              <a:buClr>
                <a:srgbClr val="000000"/>
              </a:buClr>
              <a:buSzPts val="1700"/>
              <a:buAutoNum type="arabicPeriod"/>
            </a:pPr>
            <a:r>
              <a:rPr lang="en" sz="1700" dirty="0">
                <a:solidFill>
                  <a:srgbClr val="000000"/>
                </a:solidFill>
              </a:rPr>
              <a:t>In the Admin Portal, navigate to the </a:t>
            </a:r>
            <a:r>
              <a:rPr lang="en" sz="1700" u="sng" dirty="0">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Staff List</a:t>
            </a:r>
            <a:r>
              <a:rPr lang="en" sz="1700" dirty="0">
                <a:solidFill>
                  <a:srgbClr val="000000"/>
                </a:solidFill>
              </a:rPr>
              <a:t>. </a:t>
            </a:r>
            <a:endParaRPr sz="1700" dirty="0">
              <a:solidFill>
                <a:srgbClr val="000000"/>
              </a:solidFill>
            </a:endParaRPr>
          </a:p>
          <a:p>
            <a:pPr marL="457200" lvl="0" indent="-336550" algn="l" rtl="0">
              <a:lnSpc>
                <a:spcPct val="110000"/>
              </a:lnSpc>
              <a:spcBef>
                <a:spcPts val="0"/>
              </a:spcBef>
              <a:spcAft>
                <a:spcPts val="0"/>
              </a:spcAft>
              <a:buClr>
                <a:srgbClr val="000000"/>
              </a:buClr>
              <a:buSzPts val="1700"/>
              <a:buAutoNum type="arabicPeriod"/>
            </a:pPr>
            <a:r>
              <a:rPr lang="en" sz="1700" dirty="0">
                <a:solidFill>
                  <a:srgbClr val="000000"/>
                </a:solidFill>
              </a:rPr>
              <a:t>Follow the instructions to create a single staff member or many staff members:  </a:t>
            </a:r>
            <a:r>
              <a:rPr lang="en" sz="1700" u="sng" dirty="0">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https://my.amplify.com/help/en/articles/8482846-ldoe-admin-portal-create-staff-accounts</a:t>
            </a:r>
            <a:r>
              <a:rPr lang="en" sz="1700" dirty="0">
                <a:solidFill>
                  <a:srgbClr val="000000"/>
                </a:solidFill>
              </a:rPr>
              <a:t> </a:t>
            </a:r>
            <a:endParaRPr sz="1700" dirty="0">
              <a:solidFill>
                <a:srgbClr val="000000"/>
              </a:solidFill>
            </a:endParaRPr>
          </a:p>
          <a:p>
            <a:pPr marL="457200" marR="0" lvl="0" indent="-228600" algn="l" rtl="0">
              <a:lnSpc>
                <a:spcPct val="90000"/>
              </a:lnSpc>
              <a:spcBef>
                <a:spcPts val="750"/>
              </a:spcBef>
              <a:spcAft>
                <a:spcPts val="0"/>
              </a:spcAft>
              <a:buClr>
                <a:schemeClr val="dk1"/>
              </a:buClr>
              <a:buSzPts val="1800"/>
              <a:buFont typeface="Arial"/>
              <a:buNone/>
            </a:pPr>
            <a:endParaRPr sz="17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
              <a:t>Role of the Test Administrator</a:t>
            </a:r>
            <a:endParaRPr/>
          </a:p>
        </p:txBody>
      </p:sp>
      <p:sp>
        <p:nvSpPr>
          <p:cNvPr id="307" name="Google Shape;307;p11"/>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457200" marR="0" lvl="0" indent="-266700" algn="l" rtl="0">
              <a:lnSpc>
                <a:spcPct val="90000"/>
              </a:lnSpc>
              <a:spcBef>
                <a:spcPts val="750"/>
              </a:spcBef>
              <a:spcAft>
                <a:spcPts val="0"/>
              </a:spcAft>
              <a:buClr>
                <a:schemeClr val="dk2"/>
              </a:buClr>
              <a:buSzPts val="600"/>
              <a:buChar char="●"/>
            </a:pPr>
            <a:r>
              <a:rPr lang="en" b="1"/>
              <a:t>For New TAs: </a:t>
            </a:r>
            <a:r>
              <a:rPr lang="en"/>
              <a:t>Complete required training and earn at least an 80% on the test (not required for TAs who completed training in 2023-2024 unless otherwise directed by the STC/DTC.</a:t>
            </a:r>
            <a:endParaRPr/>
          </a:p>
          <a:p>
            <a:pPr marL="457200" marR="0" lvl="0" indent="-266700" algn="l" rtl="0">
              <a:lnSpc>
                <a:spcPct val="90000"/>
              </a:lnSpc>
              <a:spcBef>
                <a:spcPts val="0"/>
              </a:spcBef>
              <a:spcAft>
                <a:spcPts val="0"/>
              </a:spcAft>
              <a:buClr>
                <a:schemeClr val="dk2"/>
              </a:buClr>
              <a:buSzPts val="600"/>
              <a:buChar char="●"/>
            </a:pPr>
            <a:r>
              <a:rPr lang="en"/>
              <a:t>Make sure the mCLASS Teacher Administered Assessment, mCLASS Assessment Forms, mCLASS Student Assessment are installed on testing devices and the </a:t>
            </a:r>
            <a:r>
              <a:rPr lang="en" b="1" u="sng"/>
              <a:t>TA computers have a microphone with the volume set to a level that is audible.</a:t>
            </a:r>
            <a:endParaRPr b="1" u="sng"/>
          </a:p>
          <a:p>
            <a:pPr marL="457200" marR="0" lvl="0" indent="-266700" algn="l" rtl="0">
              <a:lnSpc>
                <a:spcPct val="90000"/>
              </a:lnSpc>
              <a:spcBef>
                <a:spcPts val="0"/>
              </a:spcBef>
              <a:spcAft>
                <a:spcPts val="0"/>
              </a:spcAft>
              <a:buClr>
                <a:schemeClr val="dk2"/>
              </a:buClr>
              <a:buSzPts val="600"/>
              <a:buChar char="●"/>
            </a:pPr>
            <a:r>
              <a:rPr lang="en"/>
              <a:t>Administer all required grade level measures to all assigned students</a:t>
            </a:r>
            <a:endParaRPr/>
          </a:p>
          <a:p>
            <a:pPr marL="457200" marR="0" lvl="0" indent="-266700" algn="l" rtl="0">
              <a:lnSpc>
                <a:spcPct val="90000"/>
              </a:lnSpc>
              <a:spcBef>
                <a:spcPts val="0"/>
              </a:spcBef>
              <a:spcAft>
                <a:spcPts val="0"/>
              </a:spcAft>
              <a:buClr>
                <a:schemeClr val="dk2"/>
              </a:buClr>
              <a:buSzPts val="600"/>
              <a:buChar char="●"/>
            </a:pPr>
            <a:r>
              <a:rPr lang="en"/>
              <a:t>Follow all test security protocols in the Test Administrator Manual (TAM)</a:t>
            </a:r>
            <a:endParaRPr/>
          </a:p>
          <a:p>
            <a:pPr marL="457200" marR="0" lvl="0" indent="-266700" algn="l" rtl="0">
              <a:lnSpc>
                <a:spcPct val="90000"/>
              </a:lnSpc>
              <a:spcBef>
                <a:spcPts val="0"/>
              </a:spcBef>
              <a:spcAft>
                <a:spcPts val="0"/>
              </a:spcAft>
              <a:buClr>
                <a:schemeClr val="dk2"/>
              </a:buClr>
              <a:buSzPts val="600"/>
              <a:buChar char="●"/>
            </a:pPr>
            <a:r>
              <a:rPr lang="en"/>
              <a:t>Implement accommodations provided by the STC</a:t>
            </a:r>
            <a:endParaRPr/>
          </a:p>
          <a:p>
            <a:pPr marL="457200" marR="0" lvl="0" indent="-266700" algn="l" rtl="0">
              <a:lnSpc>
                <a:spcPct val="90000"/>
              </a:lnSpc>
              <a:spcBef>
                <a:spcPts val="0"/>
              </a:spcBef>
              <a:spcAft>
                <a:spcPts val="0"/>
              </a:spcAft>
              <a:buClr>
                <a:schemeClr val="dk2"/>
              </a:buClr>
              <a:buSzPts val="600"/>
              <a:buChar char="●"/>
            </a:pPr>
            <a:r>
              <a:rPr lang="en"/>
              <a:t>Report any testing irregularities to the STC</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3"/>
          <p:cNvSpPr txBox="1">
            <a:spLocks noGrp="1"/>
          </p:cNvSpPr>
          <p:nvPr>
            <p:ph type="ctrTitle"/>
          </p:nvPr>
        </p:nvSpPr>
        <p:spPr>
          <a:xfrm>
            <a:off x="421725" y="740675"/>
            <a:ext cx="8221200" cy="1095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Calibri"/>
              <a:buNone/>
            </a:pPr>
            <a:endParaRPr/>
          </a:p>
          <a:p>
            <a:pPr marL="0" marR="0" lvl="0" indent="0" algn="ctr" rtl="0">
              <a:lnSpc>
                <a:spcPct val="90000"/>
              </a:lnSpc>
              <a:spcBef>
                <a:spcPts val="0"/>
              </a:spcBef>
              <a:spcAft>
                <a:spcPts val="0"/>
              </a:spcAft>
              <a:buClr>
                <a:schemeClr val="dk1"/>
              </a:buClr>
              <a:buSzPts val="2800"/>
              <a:buFont typeface="Calibri"/>
              <a:buNone/>
            </a:pPr>
            <a:r>
              <a:rPr lang="en"/>
              <a:t>Training for Test Administrators</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DOE">
  <a:themeElements>
    <a:clrScheme name="Simple Light">
      <a:dk1>
        <a:srgbClr val="3B1A53"/>
      </a:dk1>
      <a:lt1>
        <a:srgbClr val="FFFFFF"/>
      </a:lt1>
      <a:dk2>
        <a:srgbClr val="434343"/>
      </a:dk2>
      <a:lt2>
        <a:srgbClr val="377E90"/>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TotalTime>
  <Words>3730</Words>
  <Application>Microsoft Office PowerPoint</Application>
  <PresentationFormat>On-screen Show (16:9)</PresentationFormat>
  <Paragraphs>321</Paragraphs>
  <Slides>53</Slides>
  <Notes>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Public Sans Medium</vt:lpstr>
      <vt:lpstr>Calibri</vt:lpstr>
      <vt:lpstr>Public Sans</vt:lpstr>
      <vt:lpstr>Source Sans 3 Medium</vt:lpstr>
      <vt:lpstr>Arial</vt:lpstr>
      <vt:lpstr>LDOE</vt:lpstr>
      <vt:lpstr>LDOE</vt:lpstr>
      <vt:lpstr>End-of-Year (MOY) State Administered K-3 Literacy Screening </vt:lpstr>
      <vt:lpstr>Agenda </vt:lpstr>
      <vt:lpstr>K-3 Literacy Assessment Windows</vt:lpstr>
      <vt:lpstr>Screener Content</vt:lpstr>
      <vt:lpstr>Roles and Responsibilities</vt:lpstr>
      <vt:lpstr>Assigning School Test Coordinators</vt:lpstr>
      <vt:lpstr>Assigning Test Administrators</vt:lpstr>
      <vt:lpstr>Role of the Test Administrator</vt:lpstr>
      <vt:lpstr> Training for Test Administrators</vt:lpstr>
      <vt:lpstr>Test Administrator Required Training</vt:lpstr>
      <vt:lpstr>Test Security and Administration Training</vt:lpstr>
      <vt:lpstr>Screening Setup and Secure Browser</vt:lpstr>
      <vt:lpstr>Technology</vt:lpstr>
      <vt:lpstr>Louisiana Amplify Portal</vt:lpstr>
      <vt:lpstr>Secure Browser</vt:lpstr>
      <vt:lpstr>Accessing Testing Manuals</vt:lpstr>
      <vt:lpstr>Louisiana Specific Instructions and Oaths Guide</vt:lpstr>
      <vt:lpstr>Transferring Students </vt:lpstr>
      <vt:lpstr>Transferring Student from Other Districts</vt:lpstr>
      <vt:lpstr>Confirmation of Transfer</vt:lpstr>
      <vt:lpstr>Changing Student Grade Level</vt:lpstr>
      <vt:lpstr>Grade Change Requests</vt:lpstr>
      <vt:lpstr>Request for Name Change</vt:lpstr>
      <vt:lpstr>Required Name Change Format</vt:lpstr>
      <vt:lpstr>Invalidations</vt:lpstr>
      <vt:lpstr>Invalidation</vt:lpstr>
      <vt:lpstr>Invalidation Changes</vt:lpstr>
      <vt:lpstr>Summer Invalidation</vt:lpstr>
      <vt:lpstr>Avoid Testing Invalidations</vt:lpstr>
      <vt:lpstr>Voiding Student Assessments</vt:lpstr>
      <vt:lpstr> Reasons for Invalidations/Incompletions</vt:lpstr>
      <vt:lpstr>Accountability Codes</vt:lpstr>
      <vt:lpstr>Accountability Codes in mCLASS</vt:lpstr>
      <vt:lpstr>Special Populations</vt:lpstr>
      <vt:lpstr>Accommodations</vt:lpstr>
      <vt:lpstr>Preparation for Accommodations</vt:lpstr>
      <vt:lpstr>Accommodations in mCLASS</vt:lpstr>
      <vt:lpstr>Accommodation Flag in mCLASS</vt:lpstr>
      <vt:lpstr>Demographic Field for LAAR scores</vt:lpstr>
      <vt:lpstr>LAAR Score Reporting</vt:lpstr>
      <vt:lpstr>Extended Time</vt:lpstr>
      <vt:lpstr>Extended Time: Maze</vt:lpstr>
      <vt:lpstr>Additional Timing Device</vt:lpstr>
      <vt:lpstr>Braille</vt:lpstr>
      <vt:lpstr>Testing Accommodations Not Permitted</vt:lpstr>
      <vt:lpstr>Remote Administration</vt:lpstr>
      <vt:lpstr>Remote Administration</vt:lpstr>
      <vt:lpstr>Test Security</vt:lpstr>
      <vt:lpstr>Oaths of Security</vt:lpstr>
      <vt:lpstr>Prohibited Materials</vt:lpstr>
      <vt:lpstr>Accountability Timeline</vt:lpstr>
      <vt:lpstr>Inclusion in School Accountability</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of Year (BOY) State Administered K-3 Literacy Screening</dc:title>
  <dc:creator>Jennifer Baird</dc:creator>
  <cp:lastModifiedBy>Jennifer Baird</cp:lastModifiedBy>
  <cp:revision>30</cp:revision>
  <dcterms:modified xsi:type="dcterms:W3CDTF">2025-03-10T19:14:52Z</dcterms:modified>
</cp:coreProperties>
</file>