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64"/>
  </p:notesMasterIdLst>
  <p:sldIdLst>
    <p:sldId id="256" r:id="rId3"/>
    <p:sldId id="257" r:id="rId4"/>
    <p:sldId id="258" r:id="rId5"/>
    <p:sldId id="259" r:id="rId6"/>
    <p:sldId id="260" r:id="rId7"/>
    <p:sldId id="261" r:id="rId8"/>
    <p:sldId id="262" r:id="rId9"/>
    <p:sldId id="283" r:id="rId10"/>
    <p:sldId id="263" r:id="rId11"/>
    <p:sldId id="285" r:id="rId12"/>
    <p:sldId id="264" r:id="rId13"/>
    <p:sldId id="266" r:id="rId14"/>
    <p:sldId id="267" r:id="rId15"/>
    <p:sldId id="325" r:id="rId16"/>
    <p:sldId id="271" r:id="rId17"/>
    <p:sldId id="270" r:id="rId18"/>
    <p:sldId id="272" r:id="rId19"/>
    <p:sldId id="273" r:id="rId20"/>
    <p:sldId id="274" r:id="rId21"/>
    <p:sldId id="275" r:id="rId22"/>
    <p:sldId id="291" r:id="rId23"/>
    <p:sldId id="322" r:id="rId24"/>
    <p:sldId id="329" r:id="rId25"/>
    <p:sldId id="330" r:id="rId26"/>
    <p:sldId id="331" r:id="rId27"/>
    <p:sldId id="269" r:id="rId28"/>
    <p:sldId id="276" r:id="rId29"/>
    <p:sldId id="277" r:id="rId30"/>
    <p:sldId id="278" r:id="rId31"/>
    <p:sldId id="279" r:id="rId32"/>
    <p:sldId id="280" r:id="rId33"/>
    <p:sldId id="281" r:id="rId34"/>
    <p:sldId id="282" r:id="rId35"/>
    <p:sldId id="292" r:id="rId36"/>
    <p:sldId id="293" r:id="rId37"/>
    <p:sldId id="294" r:id="rId38"/>
    <p:sldId id="295" r:id="rId39"/>
    <p:sldId id="333" r:id="rId40"/>
    <p:sldId id="297" r:id="rId41"/>
    <p:sldId id="298" r:id="rId42"/>
    <p:sldId id="299" r:id="rId43"/>
    <p:sldId id="332" r:id="rId44"/>
    <p:sldId id="334" r:id="rId45"/>
    <p:sldId id="300" r:id="rId46"/>
    <p:sldId id="301" r:id="rId47"/>
    <p:sldId id="320" r:id="rId48"/>
    <p:sldId id="302" r:id="rId49"/>
    <p:sldId id="303" r:id="rId50"/>
    <p:sldId id="304" r:id="rId51"/>
    <p:sldId id="316" r:id="rId52"/>
    <p:sldId id="305" r:id="rId53"/>
    <p:sldId id="306" r:id="rId54"/>
    <p:sldId id="307" r:id="rId55"/>
    <p:sldId id="327" r:id="rId56"/>
    <p:sldId id="309" r:id="rId57"/>
    <p:sldId id="310" r:id="rId58"/>
    <p:sldId id="318" r:id="rId59"/>
    <p:sldId id="296" r:id="rId60"/>
    <p:sldId id="321" r:id="rId61"/>
    <p:sldId id="317" r:id="rId62"/>
    <p:sldId id="328" r:id="rId63"/>
  </p:sldIdLst>
  <p:sldSz cx="9144000" cy="5143500" type="screen16x9"/>
  <p:notesSz cx="6858000" cy="9144000"/>
  <p:embeddedFontLst>
    <p:embeddedFont>
      <p:font typeface="Calibri" panose="020F0502020204030204" pitchFamily="34" charset="0"/>
      <p:regular r:id="rId65"/>
      <p:bold r:id="rId66"/>
      <p:italic r:id="rId67"/>
      <p:boldItalic r:id="rId68"/>
    </p:embeddedFont>
    <p:embeddedFont>
      <p:font typeface="Source Sans 3 Medium"/>
      <p:regular r:id="rId69"/>
      <p:bold r:id="rId70"/>
      <p:italic r:id="rId71"/>
      <p:boldItalic r:id="rId72"/>
    </p:embeddedFont>
    <p:embeddedFont>
      <p:font typeface="Public Sans" pitchFamily="2" charset="0"/>
      <p:regular r:id="rId73"/>
      <p:bold r:id="rId74"/>
      <p:italic r:id="rId75"/>
      <p:boldItalic r:id="rId76"/>
    </p:embeddedFont>
    <p:embeddedFont>
      <p:font typeface="Public Sans Medium" pitchFamily="2"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DA1987-FE07-4D35-9228-2C53E7049214}">
  <a:tblStyle styleId="{04DA1987-FE07-4D35-9228-2C53E7049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7E624ED-C0C6-4762-8435-F23C04148101}"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4.fntdata"/><Relationship Id="rId76" Type="http://schemas.openxmlformats.org/officeDocument/2006/relationships/font" Target="fonts/font12.fntdata"/><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8.fntdata"/><Relationship Id="rId80"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78dab4951c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78dab4951c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b9467c7b44_1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g2b9467c7b44_1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b9467c7b44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b9467c7b44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b9467c7b44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2b9467c7b44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b9467c7b44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b9467c7b44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2b9467c7b44_1_1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b9467c7b44_1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b9467c7b44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2b9467c7b44_1_1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c32d3b286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c32d3b286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c32d3b286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c32d3b286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b9467c7b44_1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2b9467c7b44_1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c32d3b286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c32d3b286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c32d3b286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c32d3b286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b9467c7b44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b9467c7b44_1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8" name="Google Shape;248;g2b9467c7b44_1_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b9467c7b44_1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b9467c7b44_1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g2b9467c7b44_1_3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b9467c7b44_1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g2b9467c7b44_1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c32d3b286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c32d3b286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c32d3b286d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c32d3b286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c32d3b286d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c32d3b286d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c32d3b286d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c32d3b286d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c32d3b286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c32d3b286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c32d3b286d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c32d3b286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c32d3b286d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c32d3b286d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c32d3b286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c32d3b286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b9467c7b44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54" name="Google Shape;254;g2b9467c7b44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b9467c7b44_1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g2b9467c7b44_1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c41befc20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c41befc20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b9467c7b44_1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g2b9467c7b44_1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b9467c7b44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g2b9467c7b44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b9467c7b44_1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g2b9467c7b44_1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baa2868a4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baa2868a4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b9467c7b44_1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g2b9467c7b44_1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b9467c7b44_1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g2b9467c7b44_1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b9467c7b44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g2b9467c7b44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ba815c30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ba815c30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b9467c7b44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2b9467c7b44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b9467c7b44_1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g2b9467c7b44_1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b9467c7b44_1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2b9467c7b44_1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g2b9467c7b44_1_4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b9467c7b44_1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2b9467c7b44_1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b9467c7b44_1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8" name="Google Shape;578;g2b9467c7b44_1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b9467c7b44_1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4" name="Google Shape;584;g2b9467c7b44_1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c32d3b286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c32d3b286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90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b9467c7b44_1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g2b9467c7b44_1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b9467c7b44_1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1" name="Google Shape;601;g2b9467c7b44_1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c32d3b286d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g2c32d3b286d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baa2868a4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2baa2868a4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b9467c7b44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b9467c7b44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2b9467c7b44_1_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c32d3b286d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c32d3b286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b9467c7b44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2b9467c7b44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b9467c7b44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2b9467c7b44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b9467c7b44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b9467c7b44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g2b9467c7b44_1_2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b9467c7b44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2b9467c7b44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ldoecommunications@la.gov"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Purpl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 No footer - Orange">
  <p:cSld name="TITLE_AND_BODY_3_1_1">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1"/>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70" name="Google Shape;70;p11"/>
          <p:cNvPicPr preferRelativeResize="0"/>
          <p:nvPr/>
        </p:nvPicPr>
        <p:blipFill rotWithShape="1">
          <a:blip r:embed="rId2">
            <a:alphaModFix/>
          </a:blip>
          <a:srcRect l="-16599" t="-10125" r="16600" b="36806"/>
          <a:stretch/>
        </p:blipFill>
        <p:spPr>
          <a:xfrm>
            <a:off x="0" y="4190873"/>
            <a:ext cx="9144003" cy="952625"/>
          </a:xfrm>
          <a:prstGeom prst="rect">
            <a:avLst/>
          </a:prstGeom>
          <a:noFill/>
          <a:ln>
            <a:noFill/>
          </a:ln>
        </p:spPr>
      </p:pic>
      <p:pic>
        <p:nvPicPr>
          <p:cNvPr id="71" name="Google Shape;71;p11"/>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72" name="Google Shape;72;p1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oom Meeting Preparation">
  <p:cSld name="TITLE_AND_BODY_2">
    <p:spTree>
      <p:nvGrpSpPr>
        <p:cNvPr id="1" name="Shape 73"/>
        <p:cNvGrpSpPr/>
        <p:nvPr/>
      </p:nvGrpSpPr>
      <p:grpSpPr>
        <a:xfrm>
          <a:off x="0" y="0"/>
          <a:ext cx="0" cy="0"/>
          <a:chOff x="0" y="0"/>
          <a:chExt cx="0" cy="0"/>
        </a:xfrm>
      </p:grpSpPr>
      <p:pic>
        <p:nvPicPr>
          <p:cNvPr id="74" name="Google Shape;74;p12"/>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75" name="Google Shape;75;p12"/>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76" name="Google Shape;76;p1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2"/>
          <p:cNvSpPr txBox="1"/>
          <p:nvPr/>
        </p:nvSpPr>
        <p:spPr>
          <a:xfrm>
            <a:off x="972575" y="1131600"/>
            <a:ext cx="7859700" cy="2832900"/>
          </a:xfrm>
          <a:prstGeom prst="rect">
            <a:avLst/>
          </a:prstGeom>
          <a:noFill/>
          <a:ln>
            <a:noFill/>
          </a:ln>
        </p:spPr>
        <p:txBody>
          <a:bodyPr spcFirstLastPara="1" wrap="square" lIns="91425" tIns="91425" rIns="91425" bIns="91425" anchor="t" anchorCtr="0">
            <a:noAutofit/>
          </a:bodyPr>
          <a:lstStyle/>
          <a:p>
            <a:pPr marL="457200" lvl="0" indent="-317500" algn="l" rtl="0">
              <a:spcBef>
                <a:spcPts val="10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your phone or computer is muted to minimize background noise. </a:t>
            </a:r>
            <a:endParaRPr>
              <a:solidFill>
                <a:schemeClr val="dk2"/>
              </a:solidFill>
              <a:latin typeface="Public Sans Medium"/>
              <a:ea typeface="Public Sans Medium"/>
              <a:cs typeface="Public Sans Medium"/>
              <a:sym typeface="Public Sans Medium"/>
            </a:endParaRPr>
          </a:p>
          <a:p>
            <a:pPr marL="914400" lvl="1" indent="-304800" algn="l" rtl="0">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“Mute.”</a:t>
            </a:r>
            <a:endParaRPr sz="1200">
              <a:solidFill>
                <a:schemeClr val="dk2"/>
              </a:solidFill>
              <a:latin typeface="Public Sans Medium"/>
              <a:ea typeface="Public Sans Medium"/>
              <a:cs typeface="Public Sans Medium"/>
              <a:sym typeface="Public Sans Medium"/>
            </a:endParaRPr>
          </a:p>
          <a:p>
            <a:pPr marL="457200" lvl="0" indent="-317500" algn="l" rtl="0">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 have turned off your camera to save bandwidth and prevent any connectivity issues.</a:t>
            </a:r>
            <a:endParaRPr>
              <a:solidFill>
                <a:schemeClr val="dk2"/>
              </a:solidFill>
              <a:latin typeface="Public Sans Medium"/>
              <a:ea typeface="Public Sans Medium"/>
              <a:cs typeface="Public Sans Medium"/>
              <a:sym typeface="Public Sans Medium"/>
            </a:endParaRPr>
          </a:p>
          <a:p>
            <a:pPr marL="914400" marR="0" lvl="1" indent="-304800" algn="l" rtl="0">
              <a:lnSpc>
                <a:spcPct val="100000"/>
              </a:lnSpc>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“Stop Video.”</a:t>
            </a:r>
            <a:endParaRPr sz="1200">
              <a:solidFill>
                <a:schemeClr val="dk2"/>
              </a:solidFill>
              <a:latin typeface="Public Sans Medium"/>
              <a:ea typeface="Public Sans Medium"/>
              <a:cs typeface="Public Sans Medium"/>
              <a:sym typeface="Public Sans Medium"/>
            </a:endParaRPr>
          </a:p>
          <a:p>
            <a:pPr marL="457200" marR="0" lvl="0" indent="-317500" algn="l" rtl="0">
              <a:lnSpc>
                <a:spcPct val="100000"/>
              </a:lnSpc>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submit questions during the presentation in the “Chat” function located on the bottom of your screen.</a:t>
            </a:r>
            <a:endParaRPr>
              <a:solidFill>
                <a:schemeClr val="dk2"/>
              </a:solidFill>
              <a:latin typeface="Public Sans Medium"/>
              <a:ea typeface="Public Sans Medium"/>
              <a:cs typeface="Public Sans Medium"/>
              <a:sym typeface="Public Sans Medium"/>
            </a:endParaRPr>
          </a:p>
        </p:txBody>
      </p:sp>
      <p:pic>
        <p:nvPicPr>
          <p:cNvPr id="78" name="Google Shape;78;p12"/>
          <p:cNvPicPr preferRelativeResize="0"/>
          <p:nvPr/>
        </p:nvPicPr>
        <p:blipFill>
          <a:blip r:embed="rId4">
            <a:alphaModFix/>
          </a:blip>
          <a:stretch>
            <a:fillRect/>
          </a:stretch>
        </p:blipFill>
        <p:spPr>
          <a:xfrm>
            <a:off x="436225" y="1224100"/>
            <a:ext cx="612550" cy="449208"/>
          </a:xfrm>
          <a:prstGeom prst="rect">
            <a:avLst/>
          </a:prstGeom>
          <a:noFill/>
          <a:ln>
            <a:noFill/>
          </a:ln>
        </p:spPr>
      </p:pic>
      <p:pic>
        <p:nvPicPr>
          <p:cNvPr id="79" name="Google Shape;79;p12"/>
          <p:cNvPicPr preferRelativeResize="0"/>
          <p:nvPr/>
        </p:nvPicPr>
        <p:blipFill>
          <a:blip r:embed="rId5">
            <a:alphaModFix/>
          </a:blip>
          <a:stretch>
            <a:fillRect/>
          </a:stretch>
        </p:blipFill>
        <p:spPr>
          <a:xfrm>
            <a:off x="436175" y="2152063"/>
            <a:ext cx="612648" cy="448056"/>
          </a:xfrm>
          <a:prstGeom prst="rect">
            <a:avLst/>
          </a:prstGeom>
          <a:noFill/>
          <a:ln>
            <a:noFill/>
          </a:ln>
        </p:spPr>
      </p:pic>
      <p:pic>
        <p:nvPicPr>
          <p:cNvPr id="80" name="Google Shape;80;p12"/>
          <p:cNvPicPr preferRelativeResize="0"/>
          <p:nvPr/>
        </p:nvPicPr>
        <p:blipFill>
          <a:blip r:embed="rId6">
            <a:alphaModFix/>
          </a:blip>
          <a:stretch>
            <a:fillRect/>
          </a:stretch>
        </p:blipFill>
        <p:spPr>
          <a:xfrm>
            <a:off x="436175" y="3233832"/>
            <a:ext cx="612648" cy="448056"/>
          </a:xfrm>
          <a:prstGeom prst="rect">
            <a:avLst/>
          </a:prstGeom>
          <a:noFill/>
          <a:ln>
            <a:noFill/>
          </a:ln>
        </p:spPr>
      </p:pic>
      <p:sp>
        <p:nvSpPr>
          <p:cNvPr id="81" name="Google Shape;81;p12"/>
          <p:cNvSpPr txBox="1"/>
          <p:nvPr/>
        </p:nvSpPr>
        <p:spPr>
          <a:xfrm>
            <a:off x="2619325" y="4687200"/>
            <a:ext cx="5430300" cy="449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latin typeface="Source Sans 3 Medium"/>
                <a:ea typeface="Source Sans 3 Medium"/>
                <a:cs typeface="Source Sans 3 Medium"/>
                <a:sym typeface="Source Sans 3 Medium"/>
              </a:rPr>
              <a:t>If you require an interpreter or have other accessibility needs for future LDOE meetings, please contact </a:t>
            </a:r>
            <a:r>
              <a:rPr lang="en" u="sng">
                <a:solidFill>
                  <a:schemeClr val="lt1"/>
                </a:solidFill>
                <a:latin typeface="Source Sans 3 Medium"/>
                <a:ea typeface="Source Sans 3 Medium"/>
                <a:cs typeface="Source Sans 3 Medium"/>
                <a:sym typeface="Source Sans 3 Medium"/>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
                <a:solidFill>
                  <a:schemeClr val="lt1"/>
                </a:solidFill>
                <a:latin typeface="Source Sans 3 Medium"/>
                <a:ea typeface="Source Sans 3 Medium"/>
                <a:cs typeface="Source Sans 3 Medium"/>
                <a:sym typeface="Source Sans 3 Medium"/>
              </a:rPr>
              <a:t>. </a:t>
            </a:r>
            <a:endParaRPr>
              <a:solidFill>
                <a:schemeClr val="lt1"/>
              </a:solidFill>
              <a:latin typeface="Source Sans 3 Medium"/>
              <a:ea typeface="Source Sans 3 Medium"/>
              <a:cs typeface="Source Sans 3 Medium"/>
              <a:sym typeface="Source Sans 3 Medium"/>
            </a:endParaRPr>
          </a:p>
          <a:p>
            <a:pPr marL="0" lvl="0" indent="0" algn="l" rtl="0">
              <a:spcBef>
                <a:spcPts val="0"/>
              </a:spcBef>
              <a:spcAft>
                <a:spcPts val="0"/>
              </a:spcAft>
              <a:buNone/>
            </a:pPr>
            <a:endParaRPr>
              <a:solidFill>
                <a:schemeClr val="lt1"/>
              </a:solidFill>
            </a:endParaRPr>
          </a:p>
        </p:txBody>
      </p:sp>
      <p:sp>
        <p:nvSpPr>
          <p:cNvPr id="82" name="Google Shape;82;p12"/>
          <p:cNvSpPr txBox="1">
            <a:spLocks noGrp="1"/>
          </p:cNvSpPr>
          <p:nvPr>
            <p:ph type="sldNum" idx="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2"/>
          <p:cNvSpPr txBox="1"/>
          <p:nvPr/>
        </p:nvSpPr>
        <p:spPr>
          <a:xfrm>
            <a:off x="436225" y="140225"/>
            <a:ext cx="8396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B1A53"/>
              </a:buClr>
              <a:buSzPts val="2800"/>
              <a:buFont typeface="Public Sans"/>
              <a:buNone/>
            </a:pPr>
            <a:r>
              <a:rPr lang="en" sz="2800" b="1">
                <a:solidFill>
                  <a:srgbClr val="3B1A53"/>
                </a:solidFill>
                <a:latin typeface="Public Sans"/>
                <a:ea typeface="Public Sans"/>
                <a:cs typeface="Public Sans"/>
                <a:sym typeface="Public Sans"/>
              </a:rPr>
              <a:t>Zoom Meeting Preparation</a:t>
            </a:r>
            <a:endParaRPr sz="2800" b="1">
              <a:solidFill>
                <a:srgbClr val="3B1A53"/>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 table - Teal">
  <p:cSld name="TITLE_AND_BODY_1">
    <p:spTree>
      <p:nvGrpSpPr>
        <p:cNvPr id="1" name="Shape 84"/>
        <p:cNvGrpSpPr/>
        <p:nvPr/>
      </p:nvGrpSpPr>
      <p:grpSpPr>
        <a:xfrm>
          <a:off x="0" y="0"/>
          <a:ext cx="0" cy="0"/>
          <a:chOff x="0" y="0"/>
          <a:chExt cx="0" cy="0"/>
        </a:xfrm>
      </p:grpSpPr>
      <p:pic>
        <p:nvPicPr>
          <p:cNvPr id="85" name="Google Shape;85;p13"/>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86" name="Google Shape;86;p13"/>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87" name="Google Shape;87;p1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3"/>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13"/>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90" name="Google Shape;90;p1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 table - Purple">
  <p:cSld name="TITLE_AND_BODY_1_1">
    <p:spTree>
      <p:nvGrpSpPr>
        <p:cNvPr id="1" name="Shape 91"/>
        <p:cNvGrpSpPr/>
        <p:nvPr/>
      </p:nvGrpSpPr>
      <p:grpSpPr>
        <a:xfrm>
          <a:off x="0" y="0"/>
          <a:ext cx="0" cy="0"/>
          <a:chOff x="0" y="0"/>
          <a:chExt cx="0" cy="0"/>
        </a:xfrm>
      </p:grpSpPr>
      <p:pic>
        <p:nvPicPr>
          <p:cNvPr id="92" name="Google Shape;92;p14"/>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pic>
        <p:nvPicPr>
          <p:cNvPr id="93" name="Google Shape;93;p14"/>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94" name="Google Shape;94;p1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14"/>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4"/>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97" name="Google Shape;97;p1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 table - Orange">
  <p:cSld name="TITLE_AND_BODY_1_1_1">
    <p:spTree>
      <p:nvGrpSpPr>
        <p:cNvPr id="1" name="Shape 98"/>
        <p:cNvGrpSpPr/>
        <p:nvPr/>
      </p:nvGrpSpPr>
      <p:grpSpPr>
        <a:xfrm>
          <a:off x="0" y="0"/>
          <a:ext cx="0" cy="0"/>
          <a:chOff x="0" y="0"/>
          <a:chExt cx="0" cy="0"/>
        </a:xfrm>
      </p:grpSpPr>
      <p:pic>
        <p:nvPicPr>
          <p:cNvPr id="99" name="Google Shape;99;p15"/>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pic>
        <p:nvPicPr>
          <p:cNvPr id="100" name="Google Shape;100;p15"/>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01" name="Google Shape;101;p1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15"/>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15"/>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104" name="Google Shape;104;p1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Picture Right - Teal" type="twoColTx">
  <p:cSld name="TITLE_AND_TWO_COLUMNS">
    <p:spTree>
      <p:nvGrpSpPr>
        <p:cNvPr id="1" name="Shape 105"/>
        <p:cNvGrpSpPr/>
        <p:nvPr/>
      </p:nvGrpSpPr>
      <p:grpSpPr>
        <a:xfrm>
          <a:off x="0" y="0"/>
          <a:ext cx="0" cy="0"/>
          <a:chOff x="0" y="0"/>
          <a:chExt cx="0" cy="0"/>
        </a:xfrm>
      </p:grpSpPr>
      <p:sp>
        <p:nvSpPr>
          <p:cNvPr id="106" name="Google Shape;106;p16"/>
          <p:cNvSpPr>
            <a:spLocks noGrp="1"/>
          </p:cNvSpPr>
          <p:nvPr>
            <p:ph type="pic" idx="2"/>
          </p:nvPr>
        </p:nvSpPr>
        <p:spPr>
          <a:xfrm>
            <a:off x="5286900" y="285000"/>
            <a:ext cx="3607500" cy="3607500"/>
          </a:xfrm>
          <a:prstGeom prst="ellipse">
            <a:avLst/>
          </a:prstGeom>
          <a:noFill/>
          <a:ln>
            <a:noFill/>
          </a:ln>
        </p:spPr>
      </p:sp>
      <p:pic>
        <p:nvPicPr>
          <p:cNvPr id="107" name="Google Shape;107;p1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108" name="Google Shape;108;p16"/>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10" name="Google Shape;110;p1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11" name="Google Shape;111;p16"/>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 name="Google Shape;112;p16"/>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113" name="Google Shape;113;p1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Picture Right - Purple">
  <p:cSld name="TITLE_AND_TWO_COLUMNS_2">
    <p:spTree>
      <p:nvGrpSpPr>
        <p:cNvPr id="1" name="Shape 114"/>
        <p:cNvGrpSpPr/>
        <p:nvPr/>
      </p:nvGrpSpPr>
      <p:grpSpPr>
        <a:xfrm>
          <a:off x="0" y="0"/>
          <a:ext cx="0" cy="0"/>
          <a:chOff x="0" y="0"/>
          <a:chExt cx="0" cy="0"/>
        </a:xfrm>
      </p:grpSpPr>
      <p:sp>
        <p:nvSpPr>
          <p:cNvPr id="115" name="Google Shape;115;p17"/>
          <p:cNvSpPr>
            <a:spLocks noGrp="1"/>
          </p:cNvSpPr>
          <p:nvPr>
            <p:ph type="pic" idx="2"/>
          </p:nvPr>
        </p:nvSpPr>
        <p:spPr>
          <a:xfrm>
            <a:off x="5286900" y="285000"/>
            <a:ext cx="3607500" cy="3607500"/>
          </a:xfrm>
          <a:prstGeom prst="ellipse">
            <a:avLst/>
          </a:prstGeom>
          <a:noFill/>
          <a:ln>
            <a:noFill/>
          </a:ln>
        </p:spPr>
      </p:sp>
      <p:pic>
        <p:nvPicPr>
          <p:cNvPr id="116" name="Google Shape;116;p17"/>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117" name="Google Shape;117;p17"/>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17"/>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19" name="Google Shape;119;p1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20" name="Google Shape;120;p17"/>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 name="Google Shape;121;p17"/>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122" name="Google Shape;122;p1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Picture Right - Orange">
  <p:cSld name="TITLE_AND_TWO_COLUMNS_2_1">
    <p:spTree>
      <p:nvGrpSpPr>
        <p:cNvPr id="1" name="Shape 123"/>
        <p:cNvGrpSpPr/>
        <p:nvPr/>
      </p:nvGrpSpPr>
      <p:grpSpPr>
        <a:xfrm>
          <a:off x="0" y="0"/>
          <a:ext cx="0" cy="0"/>
          <a:chOff x="0" y="0"/>
          <a:chExt cx="0" cy="0"/>
        </a:xfrm>
      </p:grpSpPr>
      <p:sp>
        <p:nvSpPr>
          <p:cNvPr id="124" name="Google Shape;124;p18"/>
          <p:cNvSpPr>
            <a:spLocks noGrp="1"/>
          </p:cNvSpPr>
          <p:nvPr>
            <p:ph type="pic" idx="2"/>
          </p:nvPr>
        </p:nvSpPr>
        <p:spPr>
          <a:xfrm>
            <a:off x="5286900" y="285000"/>
            <a:ext cx="3607500" cy="3607500"/>
          </a:xfrm>
          <a:prstGeom prst="ellipse">
            <a:avLst/>
          </a:prstGeom>
          <a:noFill/>
          <a:ln>
            <a:noFill/>
          </a:ln>
        </p:spPr>
      </p:sp>
      <p:pic>
        <p:nvPicPr>
          <p:cNvPr id="125" name="Google Shape;125;p18"/>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126" name="Google Shape;126;p1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1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28" name="Google Shape;128;p1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29" name="Google Shape;129;p18"/>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 name="Google Shape;130;p18"/>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131" name="Google Shape;131;p1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Picture Left - Teal">
  <p:cSld name="TITLE_AND_TWO_COLUMNS_1">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4" name="Google Shape;134;p19"/>
          <p:cNvSpPr>
            <a:spLocks noGrp="1"/>
          </p:cNvSpPr>
          <p:nvPr>
            <p:ph type="pic" idx="2"/>
          </p:nvPr>
        </p:nvSpPr>
        <p:spPr>
          <a:xfrm>
            <a:off x="284100" y="285000"/>
            <a:ext cx="3607500" cy="3607500"/>
          </a:xfrm>
          <a:prstGeom prst="ellipse">
            <a:avLst/>
          </a:prstGeom>
          <a:noFill/>
          <a:ln>
            <a:noFill/>
          </a:ln>
        </p:spPr>
      </p:sp>
      <p:sp>
        <p:nvSpPr>
          <p:cNvPr id="135" name="Google Shape;135;p19"/>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pic>
        <p:nvPicPr>
          <p:cNvPr id="136" name="Google Shape;136;p1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137" name="Google Shape;137;p19"/>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19"/>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39" name="Google Shape;139;p1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40" name="Google Shape;140;p1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Picture Left - Purple">
  <p:cSld name="TITLE_AND_TWO_COLUMNS_1_1">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20"/>
          <p:cNvSpPr>
            <a:spLocks noGrp="1"/>
          </p:cNvSpPr>
          <p:nvPr>
            <p:ph type="pic" idx="2"/>
          </p:nvPr>
        </p:nvSpPr>
        <p:spPr>
          <a:xfrm>
            <a:off x="284100" y="285000"/>
            <a:ext cx="3607500" cy="3607500"/>
          </a:xfrm>
          <a:prstGeom prst="ellipse">
            <a:avLst/>
          </a:prstGeom>
          <a:noFill/>
          <a:ln>
            <a:noFill/>
          </a:ln>
        </p:spPr>
      </p:sp>
      <p:sp>
        <p:nvSpPr>
          <p:cNvPr id="144" name="Google Shape;144;p20"/>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pic>
        <p:nvPicPr>
          <p:cNvPr id="145" name="Google Shape;145;p20"/>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146" name="Google Shape;146;p20"/>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0"/>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48" name="Google Shape;148;p2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49" name="Google Shape;149;p2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 name="Google Shape;17;p3"/>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Picture Left - Orange">
  <p:cSld name="TITLE_AND_TWO_COLUMNS_1_1_1">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21"/>
          <p:cNvSpPr>
            <a:spLocks noGrp="1"/>
          </p:cNvSpPr>
          <p:nvPr>
            <p:ph type="pic" idx="2"/>
          </p:nvPr>
        </p:nvSpPr>
        <p:spPr>
          <a:xfrm>
            <a:off x="284100" y="285000"/>
            <a:ext cx="3607500" cy="3607500"/>
          </a:xfrm>
          <a:prstGeom prst="ellipse">
            <a:avLst/>
          </a:prstGeom>
          <a:noFill/>
          <a:ln>
            <a:noFill/>
          </a:ln>
        </p:spPr>
      </p:sp>
      <p:sp>
        <p:nvSpPr>
          <p:cNvPr id="153" name="Google Shape;153;p21"/>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pic>
        <p:nvPicPr>
          <p:cNvPr id="154" name="Google Shape;154;p21"/>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155" name="Google Shape;155;p21"/>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21"/>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57" name="Google Shape;157;p21"/>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58" name="Google Shape;158;p2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ull Image - Teal">
  <p:cSld name="ONE_COLUMN_TEXT_1">
    <p:spTree>
      <p:nvGrpSpPr>
        <p:cNvPr id="1" name="Shape 159"/>
        <p:cNvGrpSpPr/>
        <p:nvPr/>
      </p:nvGrpSpPr>
      <p:grpSpPr>
        <a:xfrm>
          <a:off x="0" y="0"/>
          <a:ext cx="0" cy="0"/>
          <a:chOff x="0" y="0"/>
          <a:chExt cx="0" cy="0"/>
        </a:xfrm>
      </p:grpSpPr>
      <p:pic>
        <p:nvPicPr>
          <p:cNvPr id="160" name="Google Shape;160;p22"/>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161" name="Google Shape;161;p22"/>
          <p:cNvSpPr>
            <a:spLocks noGrp="1"/>
          </p:cNvSpPr>
          <p:nvPr>
            <p:ph type="pic" idx="2"/>
          </p:nvPr>
        </p:nvSpPr>
        <p:spPr>
          <a:xfrm>
            <a:off x="0" y="0"/>
            <a:ext cx="9144000" cy="4129500"/>
          </a:xfrm>
          <a:prstGeom prst="rect">
            <a:avLst/>
          </a:prstGeom>
          <a:noFill/>
          <a:ln>
            <a:noFill/>
          </a:ln>
        </p:spPr>
      </p:sp>
      <p:sp>
        <p:nvSpPr>
          <p:cNvPr id="162" name="Google Shape;162;p22"/>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3" name="Google Shape;163;p2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68"/>
        <p:cNvGrpSpPr/>
        <p:nvPr/>
      </p:nvGrpSpPr>
      <p:grpSpPr>
        <a:xfrm>
          <a:off x="0" y="0"/>
          <a:ext cx="0" cy="0"/>
          <a:chOff x="0" y="0"/>
          <a:chExt cx="0" cy="0"/>
        </a:xfrm>
      </p:grpSpPr>
      <p:pic>
        <p:nvPicPr>
          <p:cNvPr id="169" name="Google Shape;169;p2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70" name="Google Shape;170;p2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1" name="Google Shape;171;p2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2" name="Google Shape;172;p2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74"/>
        <p:cNvGrpSpPr/>
        <p:nvPr/>
      </p:nvGrpSpPr>
      <p:grpSpPr>
        <a:xfrm>
          <a:off x="0" y="0"/>
          <a:ext cx="0" cy="0"/>
          <a:chOff x="0" y="0"/>
          <a:chExt cx="0" cy="0"/>
        </a:xfrm>
      </p:grpSpPr>
      <p:pic>
        <p:nvPicPr>
          <p:cNvPr id="175" name="Google Shape;175;p25"/>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6" name="Google Shape;176;p25"/>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2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8" name="Google Shape;178;p2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25"/>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180"/>
        <p:cNvGrpSpPr/>
        <p:nvPr/>
      </p:nvGrpSpPr>
      <p:grpSpPr>
        <a:xfrm>
          <a:off x="0" y="0"/>
          <a:ext cx="0" cy="0"/>
          <a:chOff x="0" y="0"/>
          <a:chExt cx="0" cy="0"/>
        </a:xfrm>
      </p:grpSpPr>
      <p:pic>
        <p:nvPicPr>
          <p:cNvPr id="181" name="Google Shape;181;p26"/>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82" name="Google Shape;182;p2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83" name="Google Shape;183;p26"/>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4" name="Google Shape;184;p26"/>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185"/>
        <p:cNvGrpSpPr/>
        <p:nvPr/>
      </p:nvGrpSpPr>
      <p:grpSpPr>
        <a:xfrm>
          <a:off x="0" y="0"/>
          <a:ext cx="0" cy="0"/>
          <a:chOff x="0" y="0"/>
          <a:chExt cx="0" cy="0"/>
        </a:xfrm>
      </p:grpSpPr>
      <p:pic>
        <p:nvPicPr>
          <p:cNvPr id="186" name="Google Shape;186;p27"/>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87" name="Google Shape;187;p2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8" name="Google Shape;188;p2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27"/>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2" name="Google Shape;192;p28"/>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193" name="Google Shape;193;p2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194" name="Google Shape;194;p28"/>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p2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96" name="Google Shape;196;p2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97" name="Google Shape;197;p2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198"/>
        <p:cNvGrpSpPr/>
        <p:nvPr/>
      </p:nvGrpSpPr>
      <p:grpSpPr>
        <a:xfrm>
          <a:off x="0" y="0"/>
          <a:ext cx="0" cy="0"/>
          <a:chOff x="0" y="0"/>
          <a:chExt cx="0" cy="0"/>
        </a:xfrm>
      </p:grpSpPr>
      <p:pic>
        <p:nvPicPr>
          <p:cNvPr id="199" name="Google Shape;199;p2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200" name="Google Shape;200;p2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01" name="Google Shape;20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 name="Google Shape;202;p29"/>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p29"/>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204" name="Google Shape;204;p2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5"/>
        <p:cNvGrpSpPr/>
        <p:nvPr/>
      </p:nvGrpSpPr>
      <p:grpSpPr>
        <a:xfrm>
          <a:off x="0" y="0"/>
          <a:ext cx="0" cy="0"/>
          <a:chOff x="0" y="0"/>
          <a:chExt cx="0" cy="0"/>
        </a:xfrm>
      </p:grpSpPr>
      <p:sp>
        <p:nvSpPr>
          <p:cNvPr id="206" name="Google Shape;206;p30"/>
          <p:cNvSpPr>
            <a:spLocks noGrp="1"/>
          </p:cNvSpPr>
          <p:nvPr>
            <p:ph type="pic" idx="2"/>
          </p:nvPr>
        </p:nvSpPr>
        <p:spPr>
          <a:xfrm>
            <a:off x="5286900" y="285000"/>
            <a:ext cx="3607500" cy="3607500"/>
          </a:xfrm>
          <a:prstGeom prst="ellipse">
            <a:avLst/>
          </a:prstGeom>
          <a:noFill/>
          <a:ln>
            <a:noFill/>
          </a:ln>
        </p:spPr>
      </p:sp>
      <p:pic>
        <p:nvPicPr>
          <p:cNvPr id="207" name="Google Shape;207;p3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208" name="Google Shape;208;p30"/>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 name="Google Shape;209;p3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210" name="Google Shape;210;p3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11" name="Google Shape;211;p30"/>
          <p:cNvSpPr txBox="1">
            <a:spLocks noGrp="1"/>
          </p:cNvSpPr>
          <p:nvPr>
            <p:ph type="title"/>
          </p:nvPr>
        </p:nvSpPr>
        <p:spPr>
          <a:xfrm>
            <a:off x="229775"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2" name="Google Shape;212;p30"/>
          <p:cNvSpPr txBox="1">
            <a:spLocks noGrp="1"/>
          </p:cNvSpPr>
          <p:nvPr>
            <p:ph type="body" idx="4"/>
          </p:nvPr>
        </p:nvSpPr>
        <p:spPr>
          <a:xfrm>
            <a:off x="252400" y="1148750"/>
            <a:ext cx="49524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3" name="Google Shape;213;p3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3912250"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31"/>
          <p:cNvSpPr>
            <a:spLocks noGrp="1"/>
          </p:cNvSpPr>
          <p:nvPr>
            <p:ph type="pic" idx="2"/>
          </p:nvPr>
        </p:nvSpPr>
        <p:spPr>
          <a:xfrm>
            <a:off x="284100" y="285000"/>
            <a:ext cx="3607500" cy="3607500"/>
          </a:xfrm>
          <a:prstGeom prst="ellipse">
            <a:avLst/>
          </a:prstGeom>
          <a:noFill/>
          <a:ln>
            <a:noFill/>
          </a:ln>
        </p:spPr>
      </p:sp>
      <p:sp>
        <p:nvSpPr>
          <p:cNvPr id="217" name="Google Shape;217;p31"/>
          <p:cNvSpPr txBox="1">
            <a:spLocks noGrp="1"/>
          </p:cNvSpPr>
          <p:nvPr>
            <p:ph type="body" idx="1"/>
          </p:nvPr>
        </p:nvSpPr>
        <p:spPr>
          <a:xfrm>
            <a:off x="3934875" y="1148750"/>
            <a:ext cx="50781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218" name="Google Shape;218;p31"/>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219" name="Google Shape;219;p31"/>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 name="Google Shape;220;p31"/>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221" name="Google Shape;221;p31"/>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22" name="Google Shape;222;p3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3" name="Google Shape;23;p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223"/>
        <p:cNvGrpSpPr/>
        <p:nvPr/>
      </p:nvGrpSpPr>
      <p:grpSpPr>
        <a:xfrm>
          <a:off x="0" y="0"/>
          <a:ext cx="0" cy="0"/>
          <a:chOff x="0" y="0"/>
          <a:chExt cx="0" cy="0"/>
        </a:xfrm>
      </p:grpSpPr>
      <p:pic>
        <p:nvPicPr>
          <p:cNvPr id="224" name="Google Shape;224;p32"/>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225" name="Google Shape;225;p32"/>
          <p:cNvSpPr>
            <a:spLocks noGrp="1"/>
          </p:cNvSpPr>
          <p:nvPr>
            <p:ph type="pic" idx="2"/>
          </p:nvPr>
        </p:nvSpPr>
        <p:spPr>
          <a:xfrm>
            <a:off x="0" y="0"/>
            <a:ext cx="9144000" cy="4129500"/>
          </a:xfrm>
          <a:prstGeom prst="rect">
            <a:avLst/>
          </a:prstGeom>
          <a:noFill/>
          <a:ln>
            <a:noFill/>
          </a:ln>
        </p:spPr>
      </p:sp>
      <p:sp>
        <p:nvSpPr>
          <p:cNvPr id="226" name="Google Shape;226;p32"/>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7" name="Google Shape;227;p3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1" i="0" u="none" strike="noStrike" cap="none">
                <a:solidFill>
                  <a:srgbClr val="38546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230"/>
        <p:cNvGrpSpPr/>
        <p:nvPr/>
      </p:nvGrpSpPr>
      <p:grpSpPr>
        <a:xfrm>
          <a:off x="0" y="0"/>
          <a:ext cx="0" cy="0"/>
          <a:chOff x="0" y="0"/>
          <a:chExt cx="0" cy="0"/>
        </a:xfrm>
      </p:grpSpPr>
      <p:sp>
        <p:nvSpPr>
          <p:cNvPr id="231" name="Google Shape;231;p34"/>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32" name="Google Shape;232;p34"/>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3" name="Google Shape;233;p34"/>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34"/>
        <p:cNvGrpSpPr/>
        <p:nvPr/>
      </p:nvGrpSpPr>
      <p:grpSpPr>
        <a:xfrm>
          <a:off x="0" y="0"/>
          <a:ext cx="0" cy="0"/>
          <a:chOff x="0" y="0"/>
          <a:chExt cx="0" cy="0"/>
        </a:xfrm>
      </p:grpSpPr>
      <p:sp>
        <p:nvSpPr>
          <p:cNvPr id="235" name="Google Shape;235;p35"/>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Only_1_1_1">
    <p:bg>
      <p:bgPr>
        <a:blipFill>
          <a:blip r:embed="rId2">
            <a:alphaModFix/>
          </a:blip>
          <a:stretch>
            <a:fillRect/>
          </a:stretch>
        </a:blipFill>
        <a:effectLst/>
      </p:bgPr>
    </p:bg>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8" name="Google Shape;28;p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 name="Google Shape;29;p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 Teal" type="tx">
  <p:cSld nam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34" name="Google Shape;34;p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5" name="Google Shape;35;p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37" name="Google Shape;37;p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8" name="Google Shape;38;p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Purple">
  <p:cSld name="TITLE_AND_BODY_4">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7"/>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42" name="Google Shape;42;p7"/>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43" name="Google Shape;43;p7"/>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5" name="Google Shape;45;p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6" name="Google Shape;46;p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 Orange">
  <p:cSld name="TITLE_AND_BODY_4_1">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 name="Google Shape;49;p8"/>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50" name="Google Shape;50;p8"/>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51" name="Google Shape;51;p8"/>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 name="Google Shape;52;p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53" name="Google Shape;53;p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4" name="Google Shape;54;p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 No footer - Teal">
  <p:cSld name="TITLE_AND_BODY_3">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9"/>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58" name="Google Shape;58;p9"/>
          <p:cNvPicPr preferRelativeResize="0"/>
          <p:nvPr/>
        </p:nvPicPr>
        <p:blipFill rotWithShape="1">
          <a:blip r:embed="rId2">
            <a:alphaModFix/>
          </a:blip>
          <a:srcRect l="-16599" t="-8124" r="16600" b="34933"/>
          <a:stretch/>
        </p:blipFill>
        <p:spPr>
          <a:xfrm>
            <a:off x="0" y="4190873"/>
            <a:ext cx="9144001" cy="952625"/>
          </a:xfrm>
          <a:prstGeom prst="rect">
            <a:avLst/>
          </a:prstGeom>
          <a:noFill/>
          <a:ln>
            <a:noFill/>
          </a:ln>
        </p:spPr>
      </p:pic>
      <p:pic>
        <p:nvPicPr>
          <p:cNvPr id="59" name="Google Shape;59;p9"/>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60" name="Google Shape;60;p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 No footer - Purple">
  <p:cSld name="TITLE_AND_BODY_3_1">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0"/>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64" name="Google Shape;64;p10"/>
          <p:cNvPicPr preferRelativeResize="0"/>
          <p:nvPr/>
        </p:nvPicPr>
        <p:blipFill rotWithShape="1">
          <a:blip r:embed="rId2">
            <a:alphaModFix/>
          </a:blip>
          <a:srcRect l="-15770" t="-9626" r="15770" b="36307"/>
          <a:stretch/>
        </p:blipFill>
        <p:spPr>
          <a:xfrm>
            <a:off x="0" y="4190873"/>
            <a:ext cx="9144003" cy="952625"/>
          </a:xfrm>
          <a:prstGeom prst="rect">
            <a:avLst/>
          </a:prstGeom>
          <a:noFill/>
          <a:ln>
            <a:noFill/>
          </a:ln>
        </p:spPr>
      </p:pic>
      <p:pic>
        <p:nvPicPr>
          <p:cNvPr id="65" name="Google Shape;65;p10"/>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66" name="Google Shape;66;p1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66" name="Google Shape;166;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167" name="Google Shape;16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y.amplify.com/admin-portal/enrollment/#/staff"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hyperlink" Target="https://my.amplify.com/help/en/articles/8482846-ldoe-admin-portal-create-staff-account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s://urldefense.com/v3/__https:/drive.google.com/file/d/1Tk-bvsXas8vcLRr16OKUUIHDFBC7lYCL/view?usp=share_link__;!!CCC_mTA!8iNVaGE0L18dIpJMk8vUEIQT7D53R61enzL7kpXV7MYAXdn2m2KC3Jiy7t2JIIn5i0C97G4soNk2vLFnSQkpco45$" TargetMode="External"/><Relationship Id="rId7" Type="http://schemas.openxmlformats.org/officeDocument/2006/relationships/hyperlink" Target="https://urldefense.com/v3/__https:/elearning.easygenerator.com/6ae65f32-8c1c-4e77-bd04-5f86d95a73fe/__;!!CCC_mTA!8iNVaGE0L18dIpJMk8vUEIQT7D53R61enzL7kpXV7MYAXdn2m2KC3Jiy7t2JIIn5i0C97G4soNk2vLFnSdQVEc--$"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hyperlink" Target="https://urldefense.com/v3/__https:/drive.google.com/file/d/1t1joF1NWG7eVKTE-rGaGtnN2qKlFtrDj/view?usp=share_link__;!!CCC_mTA!8iNVaGE0L18dIpJMk8vUEIQT7D53R61enzL7kpXV7MYAXdn2m2KC3Jiy7t2JIIn5i0C97G4soNk2vLFnSRvDEvQk$" TargetMode="External"/><Relationship Id="rId5" Type="http://schemas.openxmlformats.org/officeDocument/2006/relationships/hyperlink" Target="https://elearning.easygenerator.com/b2975530-9e54-42ff-a31d-1137869d6ff2/" TargetMode="External"/><Relationship Id="rId4" Type="http://schemas.openxmlformats.org/officeDocument/2006/relationships/hyperlink" Target="https://urldefense.com/v3/__https:/elearning.easygenerator.com/b2975530-9e54-42ff-a31d-1137869d6ff2/__;!!CCC_mTA!8iNVaGE0L18dIpJMk8vUEIQT7D53R61enzL7kpXV7MYAXdn2m2KC3Jiy7t2JIIn5i0C97G4soNk2vLFnSaQLeRE_$"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s://amplify.com/allowlis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hyperlink" Target="https://my.amplify.com/allowlis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mplify.com/customer-requirements/"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hyperlink" Target="http://my.amplify.com/login/louisian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mplify.com/lLouisiana-mclass/"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https://amplify.com/lLouisiana-mclass/"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www.louisianabelieves.com/academics/louisiana-literacy/literacy-screener"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hyperlink" Target="mailto:Jennifer.Baird@la.gov" TargetMode="Externa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hyperlink" Target="https://www.louisianabelieves.com/docs/default-source/assessment/testing-irregularity.pdf?sfvrsn=4"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hyperlink" Target="mailto:assessment@la.gov"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hyperlink" Target="https://www.louisianabelieves.com/docs/default-source/assessment/k-2-alternate-assessment-participation-decision-making-tool.pdf?sfvrsn=cdc56318_2" TargetMode="External"/><Relationship Id="rId2" Type="http://schemas.openxmlformats.org/officeDocument/2006/relationships/notesSlide" Target="../notesSlides/notesSlide41.xml"/><Relationship Id="rId1" Type="http://schemas.openxmlformats.org/officeDocument/2006/relationships/slideLayout" Target="../slideLayouts/slideLayout26.xml"/><Relationship Id="rId4" Type="http://schemas.openxmlformats.org/officeDocument/2006/relationships/hyperlink" Target="https://www.louisianabelieves.com/docs/default-source/assessment/leap-connect-iep-form_hs-cohort-2020_2021.pdf?sfvrsn=68cf9d1f_4"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hyperlink" Target="https://www.louisianabelieves.com/academics/louisiana-literacy/literacy-screener" TargetMode="External"/><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hyperlink" Target="mailto:LouisianaLiteracy@la.gov" TargetMode="Externa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hyperlink" Target="https://form.jotform.com/LDOE/eoy-k-3-literacy-screening-gifted" TargetMode="External"/><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hyperlink" Target="mailto:LouisianaLiteracy@la.gov"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26.xml"/><Relationship Id="rId5" Type="http://schemas.openxmlformats.org/officeDocument/2006/relationships/hyperlink" Target="https://amplify.com/louisiana-mclass/" TargetMode="External"/><Relationship Id="rId4" Type="http://schemas.openxmlformats.org/officeDocument/2006/relationships/hyperlink" Target="mailto:help@amplify.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hyperlink" Target="https://my.amplify.com/admin-portal/enrollment/#/staff"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hyperlink" Target="https://my.amplify.com/help/en/articles/8482846-ldoe-admin-portal-create-staff-account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End-of-Year State Administered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K-3 Literacy Screening</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243" name="Google Shape;243;p37"/>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smtClean="0"/>
              <a:t>March 20, 2024</a:t>
            </a:r>
            <a:endParaRPr dirty="0"/>
          </a:p>
        </p:txBody>
      </p:sp>
      <p:sp>
        <p:nvSpPr>
          <p:cNvPr id="244" name="Google Shape;244;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Assigning Test Administrators</a:t>
            </a:r>
            <a:endParaRPr/>
          </a:p>
        </p:txBody>
      </p:sp>
      <p:sp>
        <p:nvSpPr>
          <p:cNvPr id="442" name="Google Shape;442;p66"/>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1700" dirty="0">
                <a:solidFill>
                  <a:srgbClr val="000000"/>
                </a:solidFill>
              </a:rPr>
              <a:t>Staff </a:t>
            </a:r>
            <a:r>
              <a:rPr lang="en" sz="1700" dirty="0" smtClean="0">
                <a:solidFill>
                  <a:srgbClr val="000000"/>
                </a:solidFill>
              </a:rPr>
              <a:t>accounts should be reviewed  and new accounts should be </a:t>
            </a:r>
            <a:r>
              <a:rPr lang="en" sz="1700" dirty="0">
                <a:solidFill>
                  <a:srgbClr val="000000"/>
                </a:solidFill>
              </a:rPr>
              <a:t>created for all </a:t>
            </a:r>
            <a:r>
              <a:rPr lang="en" sz="1700" dirty="0" smtClean="0">
                <a:solidFill>
                  <a:srgbClr val="000000"/>
                </a:solidFill>
              </a:rPr>
              <a:t>newly-added individuals </a:t>
            </a:r>
            <a:r>
              <a:rPr lang="en" sz="1700" dirty="0">
                <a:solidFill>
                  <a:srgbClr val="000000"/>
                </a:solidFill>
              </a:rPr>
              <a:t>who serve as Test Administrators.</a:t>
            </a:r>
            <a:endParaRPr sz="1700" dirty="0">
              <a:solidFill>
                <a:srgbClr val="000000"/>
              </a:solidFill>
            </a:endParaRPr>
          </a:p>
          <a:p>
            <a:pPr marL="0" lvl="0" indent="0" algn="l" rtl="0">
              <a:lnSpc>
                <a:spcPct val="110000"/>
              </a:lnSpc>
              <a:spcBef>
                <a:spcPts val="300"/>
              </a:spcBef>
              <a:spcAft>
                <a:spcPts val="0"/>
              </a:spcAft>
              <a:buNone/>
            </a:pPr>
            <a:endParaRPr sz="1700" dirty="0">
              <a:solidFill>
                <a:srgbClr val="000000"/>
              </a:solidFill>
            </a:endParaRPr>
          </a:p>
          <a:p>
            <a:pPr marL="0" lvl="0" indent="0" algn="l" rtl="0">
              <a:lnSpc>
                <a:spcPct val="110000"/>
              </a:lnSpc>
              <a:spcBef>
                <a:spcPts val="300"/>
              </a:spcBef>
              <a:spcAft>
                <a:spcPts val="0"/>
              </a:spcAft>
              <a:buNone/>
            </a:pPr>
            <a:r>
              <a:rPr lang="en" sz="1700" dirty="0">
                <a:solidFill>
                  <a:srgbClr val="000000"/>
                </a:solidFill>
              </a:rPr>
              <a:t>Note: All staff accounts must be connected to a genuine email inbox for the staff to set their own passwords. </a:t>
            </a:r>
            <a:endParaRPr sz="1700" dirty="0">
              <a:solidFill>
                <a:srgbClr val="000000"/>
              </a:solidFill>
            </a:endParaRPr>
          </a:p>
          <a:p>
            <a:pPr marL="0" lvl="0" indent="0" algn="l" rtl="0">
              <a:lnSpc>
                <a:spcPct val="110000"/>
              </a:lnSpc>
              <a:spcBef>
                <a:spcPts val="300"/>
              </a:spcBef>
              <a:spcAft>
                <a:spcPts val="0"/>
              </a:spcAft>
              <a:buNone/>
            </a:pPr>
            <a:endParaRPr sz="1700" dirty="0">
              <a:solidFill>
                <a:srgbClr val="000000"/>
              </a:solidFill>
            </a:endParaRPr>
          </a:p>
          <a:p>
            <a:pPr marL="457200" lvl="0" indent="-336550" algn="l" rtl="0">
              <a:lnSpc>
                <a:spcPct val="110000"/>
              </a:lnSpc>
              <a:spcBef>
                <a:spcPts val="300"/>
              </a:spcBef>
              <a:spcAft>
                <a:spcPts val="0"/>
              </a:spcAft>
              <a:buClr>
                <a:srgbClr val="000000"/>
              </a:buClr>
              <a:buSzPts val="1700"/>
              <a:buAutoNum type="arabicPeriod"/>
            </a:pPr>
            <a:r>
              <a:rPr lang="en" sz="1700" dirty="0">
                <a:solidFill>
                  <a:srgbClr val="000000"/>
                </a:solidFill>
              </a:rPr>
              <a:t>In the Admin Portal, navigate to the </a:t>
            </a:r>
            <a:r>
              <a:rPr lang="en" sz="1700" u="sng" dirty="0">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Staff List</a:t>
            </a:r>
            <a:r>
              <a:rPr lang="en" sz="1700" dirty="0">
                <a:solidFill>
                  <a:srgbClr val="000000"/>
                </a:solidFill>
              </a:rPr>
              <a:t>. </a:t>
            </a:r>
            <a:endParaRPr sz="1700" dirty="0">
              <a:solidFill>
                <a:srgbClr val="000000"/>
              </a:solidFill>
            </a:endParaRPr>
          </a:p>
          <a:p>
            <a:pPr marL="457200" lvl="0" indent="-336550" algn="l" rtl="0">
              <a:lnSpc>
                <a:spcPct val="110000"/>
              </a:lnSpc>
              <a:spcBef>
                <a:spcPts val="0"/>
              </a:spcBef>
              <a:spcAft>
                <a:spcPts val="0"/>
              </a:spcAft>
              <a:buClr>
                <a:srgbClr val="000000"/>
              </a:buClr>
              <a:buSzPts val="1700"/>
              <a:buAutoNum type="arabicPeriod"/>
            </a:pPr>
            <a:r>
              <a:rPr lang="en" sz="1700" dirty="0">
                <a:solidFill>
                  <a:srgbClr val="000000"/>
                </a:solidFill>
              </a:rPr>
              <a:t>Follow the instructions to create a single staff member or many staff members:  </a:t>
            </a:r>
            <a:r>
              <a:rPr lang="en" sz="1700" u="sng" dirty="0">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https://my.amplify.com/help/en/articles/8482846-ldoe-admin-portal-create-staff-accounts</a:t>
            </a:r>
            <a:r>
              <a:rPr lang="en" sz="1700" dirty="0">
                <a:solidFill>
                  <a:srgbClr val="000000"/>
                </a:solidFill>
              </a:rPr>
              <a:t> </a:t>
            </a:r>
            <a:endParaRPr sz="1700" dirty="0">
              <a:solidFill>
                <a:srgbClr val="000000"/>
              </a:solidFill>
            </a:endParaRPr>
          </a:p>
          <a:p>
            <a:pPr marL="457200" marR="0" lvl="0" indent="-228600" algn="l" rtl="0">
              <a:lnSpc>
                <a:spcPct val="90000"/>
              </a:lnSpc>
              <a:spcBef>
                <a:spcPts val="750"/>
              </a:spcBef>
              <a:spcAft>
                <a:spcPts val="0"/>
              </a:spcAft>
              <a:buClr>
                <a:schemeClr val="dk1"/>
              </a:buClr>
              <a:buSzPts val="1800"/>
              <a:buFont typeface="Arial"/>
              <a:buNone/>
            </a:pPr>
            <a:endParaRPr sz="17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Role of the Test Administrator</a:t>
            </a:r>
            <a:endParaRPr/>
          </a:p>
        </p:txBody>
      </p:sp>
      <p:sp>
        <p:nvSpPr>
          <p:cNvPr id="294" name="Google Shape;294;p45"/>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457200" marR="0" lvl="0" indent="-266700" algn="l" rtl="0">
              <a:lnSpc>
                <a:spcPct val="90000"/>
              </a:lnSpc>
              <a:spcBef>
                <a:spcPts val="750"/>
              </a:spcBef>
              <a:spcAft>
                <a:spcPts val="0"/>
              </a:spcAft>
              <a:buClr>
                <a:schemeClr val="dk2"/>
              </a:buClr>
              <a:buSzPts val="600"/>
              <a:buChar char="●"/>
            </a:pPr>
            <a:r>
              <a:rPr lang="en"/>
              <a:t>Complete required training and earn at least an 80% on the test.</a:t>
            </a:r>
            <a:endParaRPr/>
          </a:p>
          <a:p>
            <a:pPr marL="457200" marR="0" lvl="0" indent="-266700" algn="l" rtl="0">
              <a:lnSpc>
                <a:spcPct val="90000"/>
              </a:lnSpc>
              <a:spcBef>
                <a:spcPts val="0"/>
              </a:spcBef>
              <a:spcAft>
                <a:spcPts val="0"/>
              </a:spcAft>
              <a:buClr>
                <a:schemeClr val="dk2"/>
              </a:buClr>
              <a:buSzPts val="600"/>
              <a:buChar char="●"/>
            </a:pPr>
            <a:r>
              <a:rPr lang="en"/>
              <a:t>Make sure the Secure Exam Browser (Kiosk for Chromebook), mCLASS Teacher Administered Assessment, mCLASS Assessment Forms, mCLASS Student Assessment are installed on testing devices and the TA’s computers have a microphone.</a:t>
            </a:r>
            <a:endParaRPr/>
          </a:p>
          <a:p>
            <a:pPr marL="457200" marR="0" lvl="0" indent="-266700" algn="l" rtl="0">
              <a:lnSpc>
                <a:spcPct val="90000"/>
              </a:lnSpc>
              <a:spcBef>
                <a:spcPts val="0"/>
              </a:spcBef>
              <a:spcAft>
                <a:spcPts val="0"/>
              </a:spcAft>
              <a:buClr>
                <a:schemeClr val="dk2"/>
              </a:buClr>
              <a:buSzPts val="600"/>
              <a:buChar char="●"/>
            </a:pPr>
            <a:r>
              <a:rPr lang="en"/>
              <a:t>Administer all required grade level measures to all assigned students</a:t>
            </a:r>
            <a:endParaRPr/>
          </a:p>
          <a:p>
            <a:pPr marL="457200" marR="0" lvl="0" indent="-266700" algn="l" rtl="0">
              <a:lnSpc>
                <a:spcPct val="90000"/>
              </a:lnSpc>
              <a:spcBef>
                <a:spcPts val="0"/>
              </a:spcBef>
              <a:spcAft>
                <a:spcPts val="0"/>
              </a:spcAft>
              <a:buClr>
                <a:schemeClr val="dk2"/>
              </a:buClr>
              <a:buSzPts val="600"/>
              <a:buChar char="●"/>
            </a:pPr>
            <a:r>
              <a:rPr lang="en"/>
              <a:t>Follow all test security protocols in the Test Administrator Manual (TAM)</a:t>
            </a:r>
            <a:endParaRPr/>
          </a:p>
          <a:p>
            <a:pPr marL="457200" marR="0" lvl="0" indent="-266700" algn="l" rtl="0">
              <a:lnSpc>
                <a:spcPct val="90000"/>
              </a:lnSpc>
              <a:spcBef>
                <a:spcPts val="0"/>
              </a:spcBef>
              <a:spcAft>
                <a:spcPts val="0"/>
              </a:spcAft>
              <a:buClr>
                <a:schemeClr val="dk2"/>
              </a:buClr>
              <a:buSzPts val="600"/>
              <a:buChar char="●"/>
            </a:pPr>
            <a:r>
              <a:rPr lang="en"/>
              <a:t>Implement accommodations provided by the STC</a:t>
            </a:r>
            <a:endParaRPr/>
          </a:p>
          <a:p>
            <a:pPr marL="457200" marR="0" lvl="0" indent="-266700" algn="l" rtl="0">
              <a:lnSpc>
                <a:spcPct val="90000"/>
              </a:lnSpc>
              <a:spcBef>
                <a:spcPts val="0"/>
              </a:spcBef>
              <a:spcAft>
                <a:spcPts val="0"/>
              </a:spcAft>
              <a:buClr>
                <a:schemeClr val="dk2"/>
              </a:buClr>
              <a:buSzPts val="600"/>
              <a:buChar char="●"/>
            </a:pPr>
            <a:r>
              <a:rPr lang="en"/>
              <a:t>Report any testing irregularities to the STC</a:t>
            </a:r>
            <a:endParaRPr/>
          </a:p>
          <a:p>
            <a:pPr marL="0" marR="0" lvl="0" indent="0" algn="l" rtl="0">
              <a:lnSpc>
                <a:spcPct val="90000"/>
              </a:lnSpc>
              <a:spcBef>
                <a:spcPts val="750"/>
              </a:spcBef>
              <a:spcAft>
                <a:spcPts val="0"/>
              </a:spcAft>
              <a:buNone/>
            </a:pPr>
            <a:r>
              <a:rPr lang="en"/>
              <a:t>The department does not require that teachers be TAs. The role of the TA is determined by the school system.</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7"/>
          <p:cNvSpPr txBox="1">
            <a:spLocks noGrp="1"/>
          </p:cNvSpPr>
          <p:nvPr>
            <p:ph type="ctrTitle"/>
          </p:nvPr>
        </p:nvSpPr>
        <p:spPr>
          <a:xfrm>
            <a:off x="421725" y="740675"/>
            <a:ext cx="8221200" cy="1095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endParaRPr/>
          </a:p>
          <a:p>
            <a:pPr marL="0" marR="0" lvl="0" indent="0" algn="ctr" rtl="0">
              <a:lnSpc>
                <a:spcPct val="90000"/>
              </a:lnSpc>
              <a:spcBef>
                <a:spcPts val="0"/>
              </a:spcBef>
              <a:spcAft>
                <a:spcPts val="0"/>
              </a:spcAft>
              <a:buClr>
                <a:schemeClr val="dk1"/>
              </a:buClr>
              <a:buSzPts val="2800"/>
              <a:buFont typeface="Calibri"/>
              <a:buNone/>
            </a:pPr>
            <a:r>
              <a:rPr lang="en"/>
              <a:t>Training for Test Administrators</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Test Administrator Required Training</a:t>
            </a:r>
            <a:endParaRPr/>
          </a:p>
        </p:txBody>
      </p:sp>
      <p:sp>
        <p:nvSpPr>
          <p:cNvPr id="313" name="Google Shape;313;p48"/>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Prior to administration of the screener, all test administrators must </a:t>
            </a:r>
            <a:r>
              <a:rPr lang="en" sz="1400" dirty="0" smtClean="0"/>
              <a:t>have complete </a:t>
            </a:r>
            <a:r>
              <a:rPr lang="en" sz="1400" dirty="0"/>
              <a:t>the training found at this link and score at least 80%. </a:t>
            </a:r>
            <a:r>
              <a:rPr lang="en" sz="1400" dirty="0">
                <a:solidFill>
                  <a:schemeClr val="dk2"/>
                </a:solidFill>
              </a:rPr>
              <a:t>The date on which the training was completed must be entered into the test administrator oath signed by the test administrator</a:t>
            </a:r>
            <a:r>
              <a:rPr lang="en" sz="1400" b="1" i="1" dirty="0">
                <a:solidFill>
                  <a:schemeClr val="dk2"/>
                </a:solidFill>
              </a:rPr>
              <a:t>. If the TA was trained for MOY they do not need to complete this training again. </a:t>
            </a:r>
            <a:endParaRPr sz="1400" b="1" i="1" dirty="0"/>
          </a:p>
          <a:p>
            <a:pPr marL="0" lvl="0" indent="0" algn="l" rtl="0">
              <a:spcBef>
                <a:spcPts val="1200"/>
              </a:spcBef>
              <a:spcAft>
                <a:spcPts val="0"/>
              </a:spcAft>
              <a:buNone/>
            </a:pPr>
            <a:r>
              <a:rPr lang="en" sz="1400" b="1" dirty="0">
                <a:solidFill>
                  <a:srgbClr val="000000"/>
                </a:solidFill>
              </a:rPr>
              <a:t>Online Course(s) for Leaders:</a:t>
            </a:r>
            <a:endParaRPr sz="1400" b="1" dirty="0">
              <a:solidFill>
                <a:srgbClr val="000000"/>
              </a:solidFill>
            </a:endParaRPr>
          </a:p>
          <a:p>
            <a:pPr marL="0" lvl="0" indent="0" algn="l" rtl="0">
              <a:spcBef>
                <a:spcPts val="0"/>
              </a:spcBef>
              <a:spcAft>
                <a:spcPts val="0"/>
              </a:spcAft>
              <a:buNone/>
            </a:pPr>
            <a:r>
              <a:rPr lang="en" sz="1400" dirty="0">
                <a:solidFill>
                  <a:srgbClr val="000000"/>
                </a:solidFill>
              </a:rPr>
              <a:t>An outline of the course as-is for</a:t>
            </a:r>
            <a:r>
              <a:rPr lang="en" sz="1400" dirty="0">
                <a:solidFill>
                  <a:srgbClr val="000000"/>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400" u="sng" dirty="0">
                <a:solidFill>
                  <a:schemeClr val="hlink"/>
                </a:solidFill>
                <a:hlinkClick r:id="rId3"/>
              </a:rPr>
              <a:t>leaders</a:t>
            </a:r>
            <a:r>
              <a:rPr lang="en" sz="1400" dirty="0">
                <a:solidFill>
                  <a:srgbClr val="000000"/>
                </a:solidFill>
              </a:rPr>
              <a:t>. </a:t>
            </a:r>
            <a:endParaRPr sz="1400" dirty="0">
              <a:solidFill>
                <a:srgbClr val="000000"/>
              </a:solidFill>
            </a:endParaRPr>
          </a:p>
          <a:p>
            <a:pPr marL="0" lvl="0" indent="0" algn="l" rtl="0">
              <a:spcBef>
                <a:spcPts val="0"/>
              </a:spcBef>
              <a:spcAft>
                <a:spcPts val="0"/>
              </a:spcAft>
              <a:buNone/>
            </a:pPr>
            <a:r>
              <a:rPr lang="en" sz="1400" dirty="0">
                <a:solidFill>
                  <a:srgbClr val="000000"/>
                </a:solidFill>
              </a:rPr>
              <a:t>A link to self-enroll in the Administration and reporting training for leaders online course:</a:t>
            </a:r>
            <a:r>
              <a:rPr lang="en" sz="1400" dirty="0">
                <a:solidFill>
                  <a:srgbClr val="000000"/>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400" u="sng" dirty="0">
                <a:solidFill>
                  <a:schemeClr val="hlink"/>
                </a:solidFill>
                <a:hlinkClick r:id="rId5"/>
              </a:rPr>
              <a:t>https://elearning.easygenerator.com/b2975530-9e54-42ff-a31d-1137869d6ff2/</a:t>
            </a:r>
            <a:endParaRPr sz="1400" dirty="0">
              <a:solidFill>
                <a:srgbClr val="000000"/>
              </a:solidFill>
            </a:endParaRPr>
          </a:p>
          <a:p>
            <a:pPr marL="0" lvl="0" indent="0" algn="l" rtl="0">
              <a:spcBef>
                <a:spcPts val="0"/>
              </a:spcBef>
              <a:spcAft>
                <a:spcPts val="0"/>
              </a:spcAft>
              <a:buNone/>
            </a:pPr>
            <a:endParaRPr sz="1400" dirty="0">
              <a:solidFill>
                <a:srgbClr val="000000"/>
              </a:solidFill>
            </a:endParaRPr>
          </a:p>
          <a:p>
            <a:pPr marL="0" lvl="0" indent="0" algn="l" rtl="0">
              <a:spcBef>
                <a:spcPts val="0"/>
              </a:spcBef>
              <a:spcAft>
                <a:spcPts val="0"/>
              </a:spcAft>
              <a:buNone/>
            </a:pPr>
            <a:r>
              <a:rPr lang="en" sz="1400" b="1" dirty="0">
                <a:solidFill>
                  <a:srgbClr val="000000"/>
                </a:solidFill>
              </a:rPr>
              <a:t>Online Course(s) for Teachers:</a:t>
            </a:r>
            <a:endParaRPr sz="1400" dirty="0">
              <a:solidFill>
                <a:srgbClr val="000000"/>
              </a:solidFill>
            </a:endParaRPr>
          </a:p>
          <a:p>
            <a:pPr marL="0" lvl="0" indent="0" algn="l" rtl="0">
              <a:spcBef>
                <a:spcPts val="0"/>
              </a:spcBef>
              <a:spcAft>
                <a:spcPts val="0"/>
              </a:spcAft>
              <a:buNone/>
            </a:pPr>
            <a:r>
              <a:rPr lang="en" sz="1400" dirty="0">
                <a:solidFill>
                  <a:srgbClr val="000000"/>
                </a:solidFill>
              </a:rPr>
              <a:t>An outline of the course as-is for</a:t>
            </a:r>
            <a:r>
              <a:rPr lang="en" sz="1400" dirty="0">
                <a:solidFill>
                  <a:srgbClr val="000000"/>
                </a:solidFill>
                <a:uFill>
                  <a:noFill/>
                </a:u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400" u="sng" dirty="0">
                <a:solidFill>
                  <a:schemeClr val="hlink"/>
                </a:solidFill>
                <a:hlinkClick r:id="rId6"/>
              </a:rPr>
              <a:t>teachers</a:t>
            </a:r>
            <a:r>
              <a:rPr lang="en" sz="1400" dirty="0">
                <a:solidFill>
                  <a:srgbClr val="000000"/>
                </a:solidFill>
              </a:rPr>
              <a:t>. </a:t>
            </a:r>
            <a:endParaRPr sz="1400" dirty="0">
              <a:solidFill>
                <a:srgbClr val="000000"/>
              </a:solidFill>
            </a:endParaRPr>
          </a:p>
          <a:p>
            <a:pPr marL="0" lvl="0" indent="0" algn="l" rtl="0">
              <a:spcBef>
                <a:spcPts val="0"/>
              </a:spcBef>
              <a:spcAft>
                <a:spcPts val="0"/>
              </a:spcAft>
              <a:buNone/>
            </a:pPr>
            <a:r>
              <a:rPr lang="en" sz="1400" dirty="0">
                <a:solidFill>
                  <a:srgbClr val="000000"/>
                </a:solidFill>
              </a:rPr>
              <a:t>A link to self-enroll in the Administration and instruction essentials for teachers online course:</a:t>
            </a:r>
            <a:r>
              <a:rPr lang="en" sz="1400" dirty="0">
                <a:solidFill>
                  <a:srgbClr val="000000"/>
                </a:solidFill>
                <a:uFill>
                  <a:noFill/>
                </a:u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400" u="sng" dirty="0">
                <a:solidFill>
                  <a:schemeClr val="hlink"/>
                </a:solidFill>
                <a:hlinkClick r:id="rId7"/>
              </a:rPr>
              <a:t>https://elearning.easygenerator.com/6ae65f32-8c1c-4e77-bd04-5f86d95a73fe/</a:t>
            </a:r>
            <a:r>
              <a:rPr lang="en" sz="1400" dirty="0">
                <a:solidFill>
                  <a:srgbClr val="000000"/>
                </a:solidFill>
              </a:rPr>
              <a:t> </a:t>
            </a:r>
            <a:endParaRPr sz="1400" dirty="0"/>
          </a:p>
          <a:p>
            <a:pPr marL="0" lvl="0" indent="0" algn="l" rtl="0">
              <a:spcBef>
                <a:spcPts val="0"/>
              </a:spcBef>
              <a:spcAft>
                <a:spcPts val="1200"/>
              </a:spcAft>
              <a:buNone/>
            </a:pP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Screening Setup</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43198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Technology</a:t>
            </a:r>
            <a:endParaRPr/>
          </a:p>
        </p:txBody>
      </p:sp>
      <p:sp>
        <p:nvSpPr>
          <p:cNvPr id="341" name="Google Shape;341;p52"/>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lt1"/>
                </a:highlight>
              </a:rPr>
              <a:t>Prior to testing District Technology Coordinators should ensure the following sites are open on the district’s network. </a:t>
            </a:r>
            <a:endParaRPr>
              <a:highlight>
                <a:schemeClr val="lt1"/>
              </a:highlight>
            </a:endParaRPr>
          </a:p>
          <a:p>
            <a:pPr marL="0" lvl="0" indent="0" algn="l" rtl="0">
              <a:spcBef>
                <a:spcPts val="1200"/>
              </a:spcBef>
              <a:spcAft>
                <a:spcPts val="0"/>
              </a:spcAft>
              <a:buNone/>
            </a:pPr>
            <a:r>
              <a:rPr lang="en" u="sng">
                <a:solidFill>
                  <a:schemeClr val="hlink"/>
                </a:solidFill>
                <a:highlight>
                  <a:schemeClr val="lt1"/>
                </a:highlight>
                <a:hlinkClick r:id="rId3"/>
              </a:rPr>
              <a:t>https://amplify.com/allowlist/</a:t>
            </a:r>
            <a:endParaRPr>
              <a:solidFill>
                <a:srgbClr val="000000"/>
              </a:solidFill>
              <a:highlight>
                <a:schemeClr val="lt1"/>
              </a:highlight>
            </a:endParaRPr>
          </a:p>
          <a:p>
            <a:pPr marL="0" lvl="0" indent="0" algn="l" rtl="0">
              <a:spcBef>
                <a:spcPts val="1200"/>
              </a:spcBef>
              <a:spcAft>
                <a:spcPts val="0"/>
              </a:spcAft>
              <a:buNone/>
            </a:pPr>
            <a:endParaRPr>
              <a:solidFill>
                <a:srgbClr val="000000"/>
              </a:solidFill>
              <a:highlight>
                <a:schemeClr val="lt1"/>
              </a:highlight>
            </a:endParaRPr>
          </a:p>
          <a:p>
            <a:pPr marL="0" lvl="0" indent="0" algn="l" rtl="0">
              <a:spcBef>
                <a:spcPts val="1200"/>
              </a:spcBef>
              <a:spcAft>
                <a:spcPts val="0"/>
              </a:spcAft>
              <a:buNone/>
            </a:pPr>
            <a:r>
              <a:rPr lang="en">
                <a:solidFill>
                  <a:srgbClr val="000000"/>
                </a:solidFill>
                <a:highlight>
                  <a:schemeClr val="lt1"/>
                </a:highlight>
              </a:rPr>
              <a:t>DTCs, STCs, District Technology Coordinators and TAs can use to tool below prior to testing to ensure the device and network are working appropriately. </a:t>
            </a:r>
            <a:endParaRPr>
              <a:solidFill>
                <a:srgbClr val="000000"/>
              </a:solidFill>
              <a:highlight>
                <a:schemeClr val="lt1"/>
              </a:highlight>
            </a:endParaRPr>
          </a:p>
          <a:p>
            <a:pPr marL="0" lvl="0" indent="0" algn="l" rtl="0">
              <a:spcBef>
                <a:spcPts val="1200"/>
              </a:spcBef>
              <a:spcAft>
                <a:spcPts val="0"/>
              </a:spcAft>
              <a:buNone/>
            </a:pPr>
            <a:r>
              <a:rPr lang="en" u="sng">
                <a:solidFill>
                  <a:schemeClr val="hlink"/>
                </a:solidFill>
                <a:highlight>
                  <a:schemeClr val="lt1"/>
                </a:highlight>
                <a:hlinkClick r:id="rId4"/>
              </a:rPr>
              <a:t>https://my.amplify.com/allowlist/</a:t>
            </a:r>
            <a:endParaRPr>
              <a:solidFill>
                <a:srgbClr val="000000"/>
              </a:solidFill>
              <a:highlight>
                <a:schemeClr val="lt1"/>
              </a:highlight>
            </a:endParaRPr>
          </a:p>
          <a:p>
            <a:pPr marL="0" lvl="0" indent="0" algn="l" rtl="0">
              <a:spcBef>
                <a:spcPts val="1200"/>
              </a:spcBef>
              <a:spcAft>
                <a:spcPts val="0"/>
              </a:spcAft>
              <a:buNone/>
            </a:pPr>
            <a:endParaRPr sz="900">
              <a:solidFill>
                <a:srgbClr val="000000"/>
              </a:solidFill>
              <a:highlight>
                <a:srgbClr val="EFF3FB"/>
              </a:highlight>
              <a:latin typeface="Arial"/>
              <a:ea typeface="Arial"/>
              <a:cs typeface="Arial"/>
              <a:sym typeface="Arial"/>
            </a:endParaRPr>
          </a:p>
          <a:p>
            <a:pPr marL="0" lvl="0" indent="0" algn="l" rtl="0">
              <a:spcBef>
                <a:spcPts val="1200"/>
              </a:spcBef>
              <a:spcAft>
                <a:spcPts val="1200"/>
              </a:spcAft>
              <a:buNone/>
            </a:pPr>
            <a:endParaRPr sz="900">
              <a:solidFill>
                <a:srgbClr val="000000"/>
              </a:solidFill>
              <a:highlight>
                <a:srgbClr val="EFF3FB"/>
              </a:highlight>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Louisiana Amplify Portal</a:t>
            </a:r>
            <a:endParaRPr/>
          </a:p>
        </p:txBody>
      </p:sp>
      <p:sp>
        <p:nvSpPr>
          <p:cNvPr id="331" name="Google Shape;331;p51"/>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dirty="0">
                <a:solidFill>
                  <a:srgbClr val="4D4D4F"/>
                </a:solidFill>
              </a:rPr>
              <a:t>All schools will administer the statewide screener using the Louisiana portal. Statewide screeners cannot be administered with any other option.</a:t>
            </a:r>
            <a:endParaRPr dirty="0">
              <a:solidFill>
                <a:srgbClr val="4D4D4F"/>
              </a:solidFill>
            </a:endParaRPr>
          </a:p>
          <a:p>
            <a:pPr marL="0" lvl="0" indent="0" algn="l" rtl="0">
              <a:lnSpc>
                <a:spcPct val="110000"/>
              </a:lnSpc>
              <a:spcBef>
                <a:spcPts val="0"/>
              </a:spcBef>
              <a:spcAft>
                <a:spcPts val="0"/>
              </a:spcAft>
              <a:buNone/>
            </a:pPr>
            <a:endParaRPr dirty="0">
              <a:solidFill>
                <a:srgbClr val="4D4D4F"/>
              </a:solidFill>
            </a:endParaRPr>
          </a:p>
          <a:p>
            <a:pPr marL="0" lvl="0" indent="0" algn="l" rtl="0">
              <a:lnSpc>
                <a:spcPct val="110000"/>
              </a:lnSpc>
              <a:spcBef>
                <a:spcPts val="0"/>
              </a:spcBef>
              <a:spcAft>
                <a:spcPts val="0"/>
              </a:spcAft>
              <a:buNone/>
            </a:pPr>
            <a:r>
              <a:rPr lang="en" dirty="0">
                <a:solidFill>
                  <a:srgbClr val="000000"/>
                </a:solidFill>
              </a:rPr>
              <a:t>In</a:t>
            </a:r>
            <a:r>
              <a:rPr lang="en" dirty="0">
                <a:solidFill>
                  <a:srgbClr val="000000"/>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u="sng" dirty="0">
                <a:solidFill>
                  <a:schemeClr val="hlink"/>
                </a:solidFill>
                <a:hlinkClick r:id="rId3"/>
              </a:rPr>
              <a:t>a supported web browser</a:t>
            </a:r>
            <a:r>
              <a:rPr lang="en" dirty="0">
                <a:solidFill>
                  <a:srgbClr val="000000"/>
                </a:solidFill>
              </a:rPr>
              <a:t>, navigate to </a:t>
            </a:r>
            <a:r>
              <a:rPr lang="en" u="sng" dirty="0">
                <a:solidFill>
                  <a:schemeClr val="hlink"/>
                </a:solidFill>
                <a:hlinkClick r:id="rId4"/>
              </a:rPr>
              <a:t>my.amplify.com/login/louisiana</a:t>
            </a:r>
            <a:r>
              <a:rPr lang="en" dirty="0">
                <a:solidFill>
                  <a:srgbClr val="000000"/>
                </a:solidFill>
              </a:rPr>
              <a:t> and login through the State Administered K-3 Literacy Screener. </a:t>
            </a:r>
            <a:endParaRPr dirty="0">
              <a:solidFill>
                <a:srgbClr val="000000"/>
              </a:solidFill>
            </a:endParaRPr>
          </a:p>
          <a:p>
            <a:pPr marL="0" lvl="0" indent="0" algn="l" rtl="0">
              <a:lnSpc>
                <a:spcPct val="110000"/>
              </a:lnSpc>
              <a:spcBef>
                <a:spcPts val="0"/>
              </a:spcBef>
              <a:spcAft>
                <a:spcPts val="0"/>
              </a:spcAft>
              <a:buNone/>
            </a:pPr>
            <a:endParaRPr dirty="0">
              <a:solidFill>
                <a:srgbClr val="000000"/>
              </a:solidFill>
            </a:endParaRPr>
          </a:p>
          <a:p>
            <a:pPr marL="0" lvl="0" indent="0" algn="l" rtl="0">
              <a:spcBef>
                <a:spcPts val="0"/>
              </a:spcBef>
              <a:spcAft>
                <a:spcPts val="1200"/>
              </a:spcAft>
              <a:buNone/>
            </a:pPr>
            <a:endParaRPr dirty="0"/>
          </a:p>
        </p:txBody>
      </p:sp>
      <p:sp>
        <p:nvSpPr>
          <p:cNvPr id="332" name="Google Shape;332;p5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333" name="Google Shape;333;p51"/>
          <p:cNvPicPr preferRelativeResize="0"/>
          <p:nvPr/>
        </p:nvPicPr>
        <p:blipFill rotWithShape="1">
          <a:blip r:embed="rId5">
            <a:alphaModFix/>
          </a:blip>
          <a:srcRect l="43944" t="17425" r="19589" b="23326"/>
          <a:stretch/>
        </p:blipFill>
        <p:spPr>
          <a:xfrm>
            <a:off x="3302951" y="2690325"/>
            <a:ext cx="2684256" cy="2453174"/>
          </a:xfrm>
          <a:prstGeom prst="rect">
            <a:avLst/>
          </a:prstGeom>
          <a:noFill/>
          <a:ln>
            <a:noFill/>
          </a:ln>
        </p:spPr>
      </p:pic>
      <p:sp>
        <p:nvSpPr>
          <p:cNvPr id="334" name="Google Shape;334;p51"/>
          <p:cNvSpPr/>
          <p:nvPr/>
        </p:nvSpPr>
        <p:spPr>
          <a:xfrm>
            <a:off x="3315000" y="3497400"/>
            <a:ext cx="1532100" cy="506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Secure Browser</a:t>
            </a:r>
            <a:endParaRPr/>
          </a:p>
        </p:txBody>
      </p:sp>
      <p:sp>
        <p:nvSpPr>
          <p:cNvPr id="347" name="Google Shape;347;p53"/>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114300" lvl="0" indent="0" algn="l" rtl="0">
              <a:lnSpc>
                <a:spcPct val="115000"/>
              </a:lnSpc>
              <a:spcBef>
                <a:spcPts val="0"/>
              </a:spcBef>
              <a:spcAft>
                <a:spcPts val="0"/>
              </a:spcAft>
              <a:buNone/>
            </a:pPr>
            <a:r>
              <a:rPr lang="en" dirty="0">
                <a:solidFill>
                  <a:srgbClr val="4D4D4F"/>
                </a:solidFill>
              </a:rPr>
              <a:t>K-2 end-of-year (EOY) screeners must be administered in a secure browser. To install the browser, see the instructions provided in the </a:t>
            </a:r>
            <a:r>
              <a:rPr lang="en" b="1" i="1" dirty="0">
                <a:solidFill>
                  <a:srgbClr val="4D4D4F"/>
                </a:solidFill>
              </a:rPr>
              <a:t>Louisiana Specific Instructions and Oaths of Security</a:t>
            </a:r>
            <a:r>
              <a:rPr lang="en" dirty="0">
                <a:solidFill>
                  <a:srgbClr val="4D4D4F"/>
                </a:solidFill>
              </a:rPr>
              <a:t> document or </a:t>
            </a:r>
            <a:r>
              <a:rPr lang="en" b="1" i="1" dirty="0">
                <a:solidFill>
                  <a:srgbClr val="4D4D4F"/>
                </a:solidFill>
              </a:rPr>
              <a:t>Tech User Guide</a:t>
            </a:r>
            <a:r>
              <a:rPr lang="en" dirty="0">
                <a:solidFill>
                  <a:srgbClr val="4D4D4F"/>
                </a:solidFill>
              </a:rPr>
              <a:t> on the</a:t>
            </a:r>
            <a:r>
              <a:rPr lang="en" dirty="0">
                <a:solidFill>
                  <a:srgbClr val="4D4D4F"/>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u="sng" dirty="0">
                <a:solidFill>
                  <a:schemeClr val="hlink"/>
                </a:solidFill>
                <a:hlinkClick r:id="rId3"/>
              </a:rPr>
              <a:t>Louisiana mCLASS</a:t>
            </a:r>
            <a:r>
              <a:rPr lang="en" dirty="0">
                <a:solidFill>
                  <a:srgbClr val="4D4D4F"/>
                </a:solidFill>
              </a:rPr>
              <a:t> page. </a:t>
            </a:r>
            <a:endParaRPr dirty="0">
              <a:solidFill>
                <a:srgbClr val="4D4D4F"/>
              </a:solidFill>
            </a:endParaRPr>
          </a:p>
          <a:p>
            <a:pPr marL="114300" lvl="0" indent="0" algn="l" rtl="0">
              <a:lnSpc>
                <a:spcPct val="115000"/>
              </a:lnSpc>
              <a:spcBef>
                <a:spcPts val="0"/>
              </a:spcBef>
              <a:spcAft>
                <a:spcPts val="0"/>
              </a:spcAft>
              <a:buNone/>
            </a:pPr>
            <a:endParaRPr dirty="0">
              <a:solidFill>
                <a:srgbClr val="4D4D4F"/>
              </a:solidFill>
            </a:endParaRPr>
          </a:p>
          <a:p>
            <a:pPr marL="114300" lvl="0" indent="0" algn="l" rtl="0">
              <a:lnSpc>
                <a:spcPct val="115000"/>
              </a:lnSpc>
              <a:spcBef>
                <a:spcPts val="0"/>
              </a:spcBef>
              <a:spcAft>
                <a:spcPts val="0"/>
              </a:spcAft>
              <a:buNone/>
            </a:pPr>
            <a:r>
              <a:rPr lang="en" dirty="0">
                <a:solidFill>
                  <a:srgbClr val="4D4D4F"/>
                </a:solidFill>
              </a:rPr>
              <a:t>Instructions vary based on the device that is being used to access the screener.  </a:t>
            </a:r>
            <a:endParaRPr lang="en" dirty="0" smtClean="0">
              <a:solidFill>
                <a:srgbClr val="4D4D4F"/>
              </a:solidFill>
            </a:endParaRPr>
          </a:p>
          <a:p>
            <a:pPr marL="114300" lvl="0" indent="0" algn="l" rtl="0">
              <a:lnSpc>
                <a:spcPct val="115000"/>
              </a:lnSpc>
              <a:spcBef>
                <a:spcPts val="0"/>
              </a:spcBef>
              <a:spcAft>
                <a:spcPts val="0"/>
              </a:spcAft>
              <a:buNone/>
            </a:pPr>
            <a:endParaRPr lang="en" dirty="0"/>
          </a:p>
          <a:p>
            <a:pPr marL="114300" lvl="0" indent="0" algn="l" rtl="0">
              <a:lnSpc>
                <a:spcPct val="115000"/>
              </a:lnSpc>
              <a:spcBef>
                <a:spcPts val="0"/>
              </a:spcBef>
              <a:spcAft>
                <a:spcPts val="0"/>
              </a:spcAft>
              <a:buNone/>
            </a:pPr>
            <a:r>
              <a:rPr lang="en" dirty="0" smtClean="0">
                <a:solidFill>
                  <a:srgbClr val="4D4D4F"/>
                </a:solidFill>
              </a:rPr>
              <a:t>NOTE: The grade 3 screener </a:t>
            </a:r>
            <a:r>
              <a:rPr lang="en" dirty="0" smtClean="0"/>
              <a:t>is not </a:t>
            </a:r>
            <a:r>
              <a:rPr lang="en" dirty="0" smtClean="0">
                <a:solidFill>
                  <a:srgbClr val="4D4D4F"/>
                </a:solidFill>
              </a:rPr>
              <a:t>accessed </a:t>
            </a:r>
            <a:r>
              <a:rPr lang="en" dirty="0" smtClean="0">
                <a:solidFill>
                  <a:srgbClr val="4D4D4F"/>
                </a:solidFill>
              </a:rPr>
              <a:t>in t</a:t>
            </a:r>
            <a:r>
              <a:rPr lang="en-US" dirty="0" smtClean="0">
                <a:solidFill>
                  <a:srgbClr val="4D4D4F"/>
                </a:solidFill>
              </a:rPr>
              <a:t>he</a:t>
            </a:r>
            <a:r>
              <a:rPr lang="en" dirty="0" smtClean="0">
                <a:solidFill>
                  <a:srgbClr val="4D4D4F"/>
                </a:solidFill>
              </a:rPr>
              <a:t> secure browser.</a:t>
            </a:r>
            <a:endParaRPr dirty="0">
              <a:solidFill>
                <a:srgbClr val="4D4D4F"/>
              </a:solidFill>
            </a:endParaRPr>
          </a:p>
          <a:p>
            <a:pPr marL="0" lvl="0" indent="0" algn="l" rtl="0">
              <a:spcBef>
                <a:spcPts val="0"/>
              </a:spcBef>
              <a:spcAft>
                <a:spcPts val="1200"/>
              </a:spcAft>
              <a:buNone/>
            </a:pPr>
            <a:endParaRPr dirty="0"/>
          </a:p>
        </p:txBody>
      </p:sp>
      <p:sp>
        <p:nvSpPr>
          <p:cNvPr id="348" name="Google Shape;348;p5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Accessing Testing Manuals</a:t>
            </a:r>
            <a:endParaRPr/>
          </a:p>
        </p:txBody>
      </p:sp>
      <p:sp>
        <p:nvSpPr>
          <p:cNvPr id="354" name="Google Shape;354;p54"/>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28600" marR="0" lvl="0" indent="0" algn="l" rtl="0">
              <a:lnSpc>
                <a:spcPct val="90000"/>
              </a:lnSpc>
              <a:spcBef>
                <a:spcPts val="750"/>
              </a:spcBef>
              <a:spcAft>
                <a:spcPts val="0"/>
              </a:spcAft>
              <a:buClr>
                <a:schemeClr val="dk1"/>
              </a:buClr>
              <a:buSzPts val="1800"/>
              <a:buFont typeface="Arial"/>
              <a:buNone/>
            </a:pPr>
            <a:r>
              <a:rPr lang="en" dirty="0"/>
              <a:t>All manuals are housed on the </a:t>
            </a:r>
            <a:r>
              <a:rPr lang="en" u="sng" dirty="0">
                <a:solidFill>
                  <a:schemeClr val="hlink"/>
                </a:solidFill>
                <a:hlinkClick r:id="rId3"/>
              </a:rPr>
              <a:t>Louisiana mCLASS</a:t>
            </a:r>
            <a:r>
              <a:rPr lang="en" dirty="0">
                <a:solidFill>
                  <a:srgbClr val="4D4D4F"/>
                </a:solidFill>
              </a:rPr>
              <a:t> page.</a:t>
            </a:r>
            <a:endParaRPr dirty="0">
              <a:solidFill>
                <a:srgbClr val="4D4D4F"/>
              </a:solidFill>
            </a:endParaRPr>
          </a:p>
          <a:p>
            <a:pPr marL="457200" marR="0" lvl="0" indent="-342900" algn="l" rtl="0">
              <a:lnSpc>
                <a:spcPct val="90000"/>
              </a:lnSpc>
              <a:spcBef>
                <a:spcPts val="750"/>
              </a:spcBef>
              <a:spcAft>
                <a:spcPts val="0"/>
              </a:spcAft>
              <a:buClr>
                <a:srgbClr val="4D4D4F"/>
              </a:buClr>
              <a:buSzPts val="1800"/>
              <a:buChar char="●"/>
            </a:pPr>
            <a:r>
              <a:rPr lang="en" dirty="0">
                <a:solidFill>
                  <a:srgbClr val="4D4D4F"/>
                </a:solidFill>
              </a:rPr>
              <a:t>Test Coordinator Manual (TCM)</a:t>
            </a:r>
            <a:endParaRPr dirty="0">
              <a:solidFill>
                <a:srgbClr val="4D4D4F"/>
              </a:solidFill>
            </a:endParaRPr>
          </a:p>
          <a:p>
            <a:pPr marL="457200" marR="0" lvl="0" indent="-342900" algn="l" rtl="0">
              <a:lnSpc>
                <a:spcPct val="90000"/>
              </a:lnSpc>
              <a:spcBef>
                <a:spcPts val="0"/>
              </a:spcBef>
              <a:spcAft>
                <a:spcPts val="0"/>
              </a:spcAft>
              <a:buClr>
                <a:srgbClr val="4D4D4F"/>
              </a:buClr>
              <a:buSzPts val="1800"/>
              <a:buChar char="●"/>
            </a:pPr>
            <a:r>
              <a:rPr lang="en" dirty="0">
                <a:solidFill>
                  <a:srgbClr val="4D4D4F"/>
                </a:solidFill>
              </a:rPr>
              <a:t>Test Administrator Manual (TAM): Secure K-2 End of Year Literacy Assessment</a:t>
            </a:r>
            <a:endParaRPr dirty="0">
              <a:solidFill>
                <a:srgbClr val="4D4D4F"/>
              </a:solidFill>
            </a:endParaRPr>
          </a:p>
          <a:p>
            <a:pPr marL="457200" marR="0" lvl="0" indent="-342900" algn="l" rtl="0">
              <a:lnSpc>
                <a:spcPct val="90000"/>
              </a:lnSpc>
              <a:spcBef>
                <a:spcPts val="0"/>
              </a:spcBef>
              <a:spcAft>
                <a:spcPts val="0"/>
              </a:spcAft>
              <a:buClr>
                <a:srgbClr val="4D4D4F"/>
              </a:buClr>
              <a:buSzPts val="1800"/>
              <a:buChar char="●"/>
            </a:pPr>
            <a:r>
              <a:rPr lang="en" dirty="0">
                <a:solidFill>
                  <a:srgbClr val="4D4D4F"/>
                </a:solidFill>
              </a:rPr>
              <a:t>Test Administrator Manual (TAM): Grade 3 End of Year Literacy Assessment</a:t>
            </a:r>
            <a:endParaRPr dirty="0">
              <a:solidFill>
                <a:srgbClr val="4D4D4F"/>
              </a:solidFill>
            </a:endParaRPr>
          </a:p>
          <a:p>
            <a:pPr marL="457200" marR="0" lvl="0" indent="-342900" algn="l" rtl="0">
              <a:lnSpc>
                <a:spcPct val="90000"/>
              </a:lnSpc>
              <a:spcBef>
                <a:spcPts val="0"/>
              </a:spcBef>
              <a:spcAft>
                <a:spcPts val="0"/>
              </a:spcAft>
              <a:buClr>
                <a:srgbClr val="4D4D4F"/>
              </a:buClr>
              <a:buSzPts val="1800"/>
              <a:buChar char="●"/>
            </a:pPr>
            <a:r>
              <a:rPr lang="en" dirty="0">
                <a:solidFill>
                  <a:srgbClr val="4D4D4F"/>
                </a:solidFill>
              </a:rPr>
              <a:t>Accessibility and Accommodations Manual</a:t>
            </a:r>
            <a:endParaRPr dirty="0">
              <a:solidFill>
                <a:srgbClr val="4D4D4F"/>
              </a:solidFill>
            </a:endParaRPr>
          </a:p>
          <a:p>
            <a:pPr marL="457200" marR="0" lvl="0" indent="-342900" algn="l" rtl="0">
              <a:lnSpc>
                <a:spcPct val="90000"/>
              </a:lnSpc>
              <a:spcBef>
                <a:spcPts val="0"/>
              </a:spcBef>
              <a:spcAft>
                <a:spcPts val="0"/>
              </a:spcAft>
              <a:buClr>
                <a:srgbClr val="4D4D4F"/>
              </a:buClr>
              <a:buSzPts val="1800"/>
              <a:buChar char="●"/>
            </a:pPr>
            <a:r>
              <a:rPr lang="en" dirty="0">
                <a:solidFill>
                  <a:srgbClr val="4D4D4F"/>
                </a:solidFill>
              </a:rPr>
              <a:t>Tech User Guide</a:t>
            </a:r>
            <a:endParaRPr dirty="0"/>
          </a:p>
          <a:p>
            <a:pPr marL="228600" marR="0" lvl="0" indent="0" algn="l" rtl="0">
              <a:lnSpc>
                <a:spcPct val="90000"/>
              </a:lnSpc>
              <a:spcBef>
                <a:spcPts val="750"/>
              </a:spcBef>
              <a:spcAft>
                <a:spcPts val="0"/>
              </a:spcAft>
              <a:buClr>
                <a:schemeClr val="dk1"/>
              </a:buClr>
              <a:buSzPts val="1800"/>
              <a:buFont typeface="Arial"/>
              <a:buNone/>
            </a:pPr>
            <a:r>
              <a:rPr lang="en" dirty="0"/>
              <a:t>The </a:t>
            </a:r>
            <a:r>
              <a:rPr lang="en" b="1" i="1" dirty="0"/>
              <a:t>Louisiana Specific Instructions and Oaths </a:t>
            </a:r>
            <a:r>
              <a:rPr lang="en" b="1" i="1" dirty="0" smtClean="0"/>
              <a:t>Guide</a:t>
            </a:r>
            <a:r>
              <a:rPr lang="en" dirty="0" smtClean="0"/>
              <a:t> was sent by email to DTCs on March 15 and will be posted to the K-3 Literacy webpage.</a:t>
            </a: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B1A53"/>
                </a:solidFill>
              </a:rPr>
              <a:t>Louisiana Specific Instructions and Oaths Guide</a:t>
            </a:r>
            <a:endParaRPr/>
          </a:p>
        </p:txBody>
      </p:sp>
      <p:sp>
        <p:nvSpPr>
          <p:cNvPr id="360" name="Google Shape;360;p55"/>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114300" lvl="0" indent="0" algn="l" rtl="0">
              <a:lnSpc>
                <a:spcPct val="115000"/>
              </a:lnSpc>
              <a:spcBef>
                <a:spcPts val="0"/>
              </a:spcBef>
              <a:spcAft>
                <a:spcPts val="0"/>
              </a:spcAft>
              <a:buNone/>
            </a:pPr>
            <a:r>
              <a:rPr lang="en" dirty="0" smtClean="0">
                <a:solidFill>
                  <a:srgbClr val="4D4D4F"/>
                </a:solidFill>
              </a:rPr>
              <a:t>The </a:t>
            </a:r>
            <a:r>
              <a:rPr lang="en" b="1" i="1" u="sng" dirty="0" smtClean="0">
                <a:solidFill>
                  <a:schemeClr val="hlink"/>
                </a:solidFill>
                <a:hlinkClick r:id="rId3"/>
              </a:rPr>
              <a:t>Louisiana </a:t>
            </a:r>
            <a:r>
              <a:rPr lang="en" b="1" i="1" u="sng" dirty="0">
                <a:solidFill>
                  <a:schemeClr val="hlink"/>
                </a:solidFill>
                <a:hlinkClick r:id="rId3"/>
              </a:rPr>
              <a:t>Specific Instructions and Oaths Guide</a:t>
            </a:r>
            <a:r>
              <a:rPr lang="en" b="1" i="1" dirty="0">
                <a:solidFill>
                  <a:srgbClr val="4D4D4F"/>
                </a:solidFill>
              </a:rPr>
              <a:t> </a:t>
            </a:r>
            <a:r>
              <a:rPr lang="en" dirty="0">
                <a:solidFill>
                  <a:srgbClr val="4D4D4F"/>
                </a:solidFill>
              </a:rPr>
              <a:t>has been updated for EOY and will include:</a:t>
            </a:r>
            <a:endParaRPr dirty="0">
              <a:solidFill>
                <a:srgbClr val="4D4D4F"/>
              </a:solidFill>
            </a:endParaRPr>
          </a:p>
          <a:p>
            <a:pPr marL="457200" lvl="0" indent="-342900" algn="l" rtl="0">
              <a:lnSpc>
                <a:spcPct val="115000"/>
              </a:lnSpc>
              <a:spcBef>
                <a:spcPts val="0"/>
              </a:spcBef>
              <a:spcAft>
                <a:spcPts val="0"/>
              </a:spcAft>
              <a:buClr>
                <a:srgbClr val="4D4D4F"/>
              </a:buClr>
              <a:buSzPts val="1800"/>
              <a:buChar char="●"/>
            </a:pPr>
            <a:r>
              <a:rPr lang="en" dirty="0">
                <a:solidFill>
                  <a:srgbClr val="4D4D4F"/>
                </a:solidFill>
              </a:rPr>
              <a:t>Oaths of security to be completed by STCs and all test administrators</a:t>
            </a:r>
            <a:endParaRPr dirty="0">
              <a:solidFill>
                <a:srgbClr val="4D4D4F"/>
              </a:solidFill>
            </a:endParaRPr>
          </a:p>
          <a:p>
            <a:pPr marL="457200" lvl="0" indent="-342900" algn="l" rtl="0">
              <a:lnSpc>
                <a:spcPct val="115000"/>
              </a:lnSpc>
              <a:spcBef>
                <a:spcPts val="0"/>
              </a:spcBef>
              <a:spcAft>
                <a:spcPts val="0"/>
              </a:spcAft>
              <a:buClr>
                <a:srgbClr val="4D4D4F"/>
              </a:buClr>
              <a:buSzPts val="1800"/>
              <a:buChar char="●"/>
            </a:pPr>
            <a:r>
              <a:rPr lang="en" dirty="0">
                <a:solidFill>
                  <a:srgbClr val="4D4D4F"/>
                </a:solidFill>
              </a:rPr>
              <a:t>Directions for downloading the secure browser that must be installed to access the K-2 secure screeners</a:t>
            </a:r>
            <a:endParaRPr dirty="0">
              <a:solidFill>
                <a:srgbClr val="4D4D4F"/>
              </a:solidFill>
            </a:endParaRPr>
          </a:p>
          <a:p>
            <a:pPr marL="457200" lvl="0" indent="-342900" algn="l" rtl="0">
              <a:lnSpc>
                <a:spcPct val="115000"/>
              </a:lnSpc>
              <a:spcBef>
                <a:spcPts val="0"/>
              </a:spcBef>
              <a:spcAft>
                <a:spcPts val="0"/>
              </a:spcAft>
              <a:buClr>
                <a:srgbClr val="4D4D4F"/>
              </a:buClr>
              <a:buSzPts val="1800"/>
              <a:buChar char="●"/>
            </a:pPr>
            <a:r>
              <a:rPr lang="en" dirty="0">
                <a:solidFill>
                  <a:srgbClr val="4D4D4F"/>
                </a:solidFill>
              </a:rPr>
              <a:t>Directions for disabling the timer for the grade 2 Maze online</a:t>
            </a:r>
            <a:endParaRPr dirty="0">
              <a:solidFill>
                <a:srgbClr val="4D4D4F"/>
              </a:solidFill>
            </a:endParaRPr>
          </a:p>
          <a:p>
            <a:pPr marL="457200" lvl="0" indent="-342900" algn="l" rtl="0">
              <a:lnSpc>
                <a:spcPct val="115000"/>
              </a:lnSpc>
              <a:spcBef>
                <a:spcPts val="0"/>
              </a:spcBef>
              <a:spcAft>
                <a:spcPts val="0"/>
              </a:spcAft>
              <a:buClr>
                <a:srgbClr val="4D4D4F"/>
              </a:buClr>
              <a:buSzPts val="1800"/>
              <a:buChar char="●"/>
            </a:pPr>
            <a:r>
              <a:rPr lang="en" dirty="0">
                <a:solidFill>
                  <a:srgbClr val="4D4D4F"/>
                </a:solidFill>
              </a:rPr>
              <a:t>Details about applying accommodations for Louisiana</a:t>
            </a:r>
            <a:endParaRPr dirty="0">
              <a:solidFill>
                <a:srgbClr val="4D4D4F"/>
              </a:solidFill>
            </a:endParaRPr>
          </a:p>
          <a:p>
            <a:pPr marL="457200" lvl="0" indent="-342900" algn="l" rtl="0">
              <a:lnSpc>
                <a:spcPct val="115000"/>
              </a:lnSpc>
              <a:spcBef>
                <a:spcPts val="0"/>
              </a:spcBef>
              <a:spcAft>
                <a:spcPts val="0"/>
              </a:spcAft>
              <a:buClr>
                <a:srgbClr val="4D4D4F"/>
              </a:buClr>
              <a:buSzPts val="1800"/>
              <a:buChar char="●"/>
            </a:pPr>
            <a:r>
              <a:rPr lang="en" dirty="0">
                <a:solidFill>
                  <a:srgbClr val="4D4D4F"/>
                </a:solidFill>
              </a:rPr>
              <a:t>Test security reminders.</a:t>
            </a:r>
            <a:endParaRPr dirty="0">
              <a:solidFill>
                <a:srgbClr val="4D4D4F"/>
              </a:solidFill>
            </a:endParaRPr>
          </a:p>
          <a:p>
            <a:pPr marL="0" lvl="0" indent="0" algn="l" rtl="0">
              <a:spcBef>
                <a:spcPts val="0"/>
              </a:spcBef>
              <a:spcAft>
                <a:spcPts val="1200"/>
              </a:spcAft>
              <a:buNone/>
            </a:pPr>
            <a:endParaRPr dirty="0"/>
          </a:p>
        </p:txBody>
      </p:sp>
      <p:sp>
        <p:nvSpPr>
          <p:cNvPr id="361" name="Google Shape;361;p5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 dirty="0"/>
              <a:t>Agenda </a:t>
            </a:r>
            <a:endParaRPr dirty="0"/>
          </a:p>
        </p:txBody>
      </p:sp>
      <p:sp>
        <p:nvSpPr>
          <p:cNvPr id="251" name="Google Shape;251;p38"/>
          <p:cNvSpPr txBox="1">
            <a:spLocks noGrp="1"/>
          </p:cNvSpPr>
          <p:nvPr>
            <p:ph type="body" idx="1"/>
          </p:nvPr>
        </p:nvSpPr>
        <p:spPr>
          <a:xfrm>
            <a:off x="975800" y="1152875"/>
            <a:ext cx="7856400" cy="3186300"/>
          </a:xfrm>
          <a:prstGeom prst="rect">
            <a:avLst/>
          </a:prstGeom>
          <a:noFill/>
          <a:ln>
            <a:noFill/>
          </a:ln>
        </p:spPr>
        <p:txBody>
          <a:bodyPr spcFirstLastPara="1" wrap="square" lIns="91425" tIns="91425" rIns="91425" bIns="91425" anchor="t" anchorCtr="0">
            <a:noAutofit/>
          </a:bodyPr>
          <a:lstStyle/>
          <a:p>
            <a:pPr marL="431800" lvl="0" algn="l" rtl="0">
              <a:lnSpc>
                <a:spcPct val="90000"/>
              </a:lnSpc>
              <a:spcBef>
                <a:spcPts val="750"/>
              </a:spcBef>
              <a:spcAft>
                <a:spcPts val="0"/>
              </a:spcAft>
              <a:buSzPct val="85000"/>
              <a:buFont typeface="+mj-lt"/>
              <a:buAutoNum type="arabicParenR"/>
            </a:pPr>
            <a:endParaRPr dirty="0"/>
          </a:p>
          <a:p>
            <a:pPr marL="431800" lvl="0" algn="l" rtl="0">
              <a:lnSpc>
                <a:spcPct val="90000"/>
              </a:lnSpc>
              <a:spcBef>
                <a:spcPts val="0"/>
              </a:spcBef>
              <a:spcAft>
                <a:spcPts val="0"/>
              </a:spcAft>
              <a:buClr>
                <a:schemeClr val="dk2"/>
              </a:buClr>
              <a:buSzPct val="85000"/>
              <a:buFont typeface="+mj-lt"/>
              <a:buAutoNum type="arabicParenR"/>
            </a:pPr>
            <a:r>
              <a:rPr lang="en" dirty="0" smtClean="0"/>
              <a:t>Assessment Window</a:t>
            </a:r>
            <a:endParaRPr lang="en" dirty="0"/>
          </a:p>
          <a:p>
            <a:pPr marL="431800" lvl="0" algn="l" rtl="0">
              <a:lnSpc>
                <a:spcPct val="90000"/>
              </a:lnSpc>
              <a:spcBef>
                <a:spcPts val="0"/>
              </a:spcBef>
              <a:spcAft>
                <a:spcPts val="0"/>
              </a:spcAft>
              <a:buClr>
                <a:schemeClr val="dk2"/>
              </a:buClr>
              <a:buSzPct val="85000"/>
              <a:buFont typeface="+mj-lt"/>
              <a:buAutoNum type="arabicParenR"/>
            </a:pPr>
            <a:r>
              <a:rPr lang="en" dirty="0" smtClean="0"/>
              <a:t>Roles </a:t>
            </a:r>
            <a:r>
              <a:rPr lang="en" dirty="0"/>
              <a:t>and </a:t>
            </a:r>
            <a:r>
              <a:rPr lang="en" dirty="0" smtClean="0"/>
              <a:t>Responsibilities</a:t>
            </a:r>
          </a:p>
          <a:p>
            <a:pPr marL="431800" lvl="0" algn="l" rtl="0">
              <a:lnSpc>
                <a:spcPct val="90000"/>
              </a:lnSpc>
              <a:spcBef>
                <a:spcPts val="0"/>
              </a:spcBef>
              <a:spcAft>
                <a:spcPts val="0"/>
              </a:spcAft>
              <a:buClr>
                <a:schemeClr val="dk2"/>
              </a:buClr>
              <a:buSzPct val="85000"/>
              <a:buFont typeface="+mj-lt"/>
              <a:buAutoNum type="arabicParenR"/>
            </a:pPr>
            <a:r>
              <a:rPr lang="en" dirty="0" smtClean="0"/>
              <a:t>Training for Test Administration</a:t>
            </a:r>
          </a:p>
          <a:p>
            <a:pPr marL="431800" lvl="0" algn="l" rtl="0">
              <a:lnSpc>
                <a:spcPct val="90000"/>
              </a:lnSpc>
              <a:spcBef>
                <a:spcPts val="0"/>
              </a:spcBef>
              <a:spcAft>
                <a:spcPts val="0"/>
              </a:spcAft>
              <a:buClr>
                <a:schemeClr val="dk2"/>
              </a:buClr>
              <a:buSzPct val="85000"/>
              <a:buFont typeface="+mj-lt"/>
              <a:buAutoNum type="arabicParenR"/>
            </a:pPr>
            <a:r>
              <a:rPr lang="en" dirty="0" smtClean="0"/>
              <a:t>Screening Setup</a:t>
            </a:r>
            <a:endParaRPr lang="en" dirty="0"/>
          </a:p>
          <a:p>
            <a:pPr marL="431800" lvl="0" algn="l" rtl="0">
              <a:lnSpc>
                <a:spcPct val="90000"/>
              </a:lnSpc>
              <a:spcBef>
                <a:spcPts val="0"/>
              </a:spcBef>
              <a:spcAft>
                <a:spcPts val="0"/>
              </a:spcAft>
              <a:buClr>
                <a:schemeClr val="dk2"/>
              </a:buClr>
              <a:buSzPct val="85000"/>
              <a:buFont typeface="+mj-lt"/>
              <a:buAutoNum type="arabicParenR"/>
            </a:pPr>
            <a:r>
              <a:rPr lang="en" dirty="0" smtClean="0"/>
              <a:t>Screening Administration</a:t>
            </a:r>
            <a:endParaRPr lang="en" dirty="0"/>
          </a:p>
          <a:p>
            <a:pPr marL="431800" lvl="0" algn="l" rtl="0">
              <a:lnSpc>
                <a:spcPct val="90000"/>
              </a:lnSpc>
              <a:spcBef>
                <a:spcPts val="0"/>
              </a:spcBef>
              <a:spcAft>
                <a:spcPts val="0"/>
              </a:spcAft>
              <a:buClr>
                <a:schemeClr val="dk2"/>
              </a:buClr>
              <a:buSzPct val="85000"/>
              <a:buFont typeface="+mj-lt"/>
              <a:buAutoNum type="arabicParenR"/>
            </a:pPr>
            <a:r>
              <a:rPr lang="en" dirty="0" smtClean="0"/>
              <a:t>Special Populations</a:t>
            </a:r>
            <a:endParaRPr lang="en" dirty="0"/>
          </a:p>
          <a:p>
            <a:pPr marL="431800" lvl="0" algn="l" rtl="0">
              <a:lnSpc>
                <a:spcPct val="90000"/>
              </a:lnSpc>
              <a:spcBef>
                <a:spcPts val="0"/>
              </a:spcBef>
              <a:spcAft>
                <a:spcPts val="0"/>
              </a:spcAft>
              <a:buClr>
                <a:schemeClr val="dk2"/>
              </a:buClr>
              <a:buSzPct val="85000"/>
              <a:buFont typeface="+mj-lt"/>
              <a:buAutoNum type="arabicParenR"/>
            </a:pPr>
            <a:r>
              <a:rPr lang="en" dirty="0" smtClean="0"/>
              <a:t>Remote Administration</a:t>
            </a:r>
            <a:endParaRPr lang="en" dirty="0"/>
          </a:p>
          <a:p>
            <a:pPr marL="431800" lvl="0" algn="l" rtl="0">
              <a:lnSpc>
                <a:spcPct val="90000"/>
              </a:lnSpc>
              <a:spcBef>
                <a:spcPts val="0"/>
              </a:spcBef>
              <a:spcAft>
                <a:spcPts val="0"/>
              </a:spcAft>
              <a:buClr>
                <a:schemeClr val="dk2"/>
              </a:buClr>
              <a:buSzPct val="85000"/>
              <a:buFont typeface="+mj-lt"/>
              <a:buAutoNum type="arabicParenR"/>
            </a:pPr>
            <a:r>
              <a:rPr lang="en" dirty="0" smtClean="0"/>
              <a:t>Test Security</a:t>
            </a:r>
            <a:endParaRPr lang="en" dirty="0"/>
          </a:p>
          <a:p>
            <a:pPr marL="431800" lvl="0" algn="l" rtl="0">
              <a:lnSpc>
                <a:spcPct val="90000"/>
              </a:lnSpc>
              <a:spcBef>
                <a:spcPts val="0"/>
              </a:spcBef>
              <a:spcAft>
                <a:spcPts val="0"/>
              </a:spcAft>
              <a:buClr>
                <a:schemeClr val="dk2"/>
              </a:buClr>
              <a:buSzPct val="85000"/>
              <a:buFont typeface="+mj-lt"/>
              <a:buAutoNum type="arabicParenR"/>
            </a:pPr>
            <a:r>
              <a:rPr lang="en" dirty="0" smtClean="0"/>
              <a:t>Accountability, Intervention and Gifted Referrals</a:t>
            </a:r>
            <a:r>
              <a:rPr lang="en-US" dirty="0"/>
              <a:t> </a:t>
            </a:r>
            <a:endParaRPr lang="en-US" dirty="0" smtClean="0"/>
          </a:p>
          <a:p>
            <a:pPr marL="431800" lvl="0" algn="l" rtl="0">
              <a:lnSpc>
                <a:spcPct val="90000"/>
              </a:lnSpc>
              <a:spcBef>
                <a:spcPts val="0"/>
              </a:spcBef>
              <a:spcAft>
                <a:spcPts val="0"/>
              </a:spcAft>
              <a:buClr>
                <a:schemeClr val="dk2"/>
              </a:buClr>
              <a:buSzPct val="85000"/>
              <a:buFont typeface="+mj-lt"/>
              <a:buAutoNum type="arabicParenR"/>
            </a:pPr>
            <a:r>
              <a:rPr lang="en-US" dirty="0" smtClean="0"/>
              <a:t>Contact Information</a:t>
            </a:r>
            <a:endParaRPr dirty="0"/>
          </a:p>
          <a:p>
            <a:pPr marL="571500" lvl="0" algn="l" rtl="0">
              <a:lnSpc>
                <a:spcPct val="90000"/>
              </a:lnSpc>
              <a:spcBef>
                <a:spcPts val="0"/>
              </a:spcBef>
              <a:spcAft>
                <a:spcPts val="0"/>
              </a:spcAft>
              <a:buSzPct val="110000"/>
              <a:buFont typeface="+mj-lt"/>
              <a:buAutoNum type="arabicParenR"/>
            </a:pPr>
            <a:endParaRPr dirty="0"/>
          </a:p>
          <a:p>
            <a:pPr marL="431800" lvl="0" algn="l" rtl="0">
              <a:lnSpc>
                <a:spcPct val="90000"/>
              </a:lnSpc>
              <a:spcBef>
                <a:spcPts val="0"/>
              </a:spcBef>
              <a:spcAft>
                <a:spcPts val="0"/>
              </a:spcAft>
              <a:buSzPct val="110000"/>
              <a:buFont typeface="+mj-lt"/>
              <a:buAutoNum type="arabicParenR"/>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Secure K-2 Screening</a:t>
            </a:r>
            <a:endParaRPr/>
          </a:p>
        </p:txBody>
      </p:sp>
      <p:sp>
        <p:nvSpPr>
          <p:cNvPr id="367" name="Google Shape;367;p5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n" sz="1500">
                <a:solidFill>
                  <a:schemeClr val="dk2"/>
                </a:solidFill>
              </a:rPr>
              <a:t>Test administrators will follow the step-by-step guidance provided in the Test Administrator Manual. </a:t>
            </a:r>
            <a:endParaRPr sz="1500">
              <a:solidFill>
                <a:schemeClr val="dk2"/>
              </a:solidFill>
            </a:endParaRPr>
          </a:p>
          <a:p>
            <a:pPr marL="0" lvl="0" indent="0" algn="l" rtl="0">
              <a:spcBef>
                <a:spcPts val="0"/>
              </a:spcBef>
              <a:spcAft>
                <a:spcPts val="0"/>
              </a:spcAft>
              <a:buClr>
                <a:srgbClr val="000000"/>
              </a:buClr>
              <a:buSzPts val="1800"/>
              <a:buFont typeface="Arial"/>
              <a:buNone/>
            </a:pP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The microphone on the TA’s device must be turned on to start the assessment.</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The TA will login to their </a:t>
            </a:r>
            <a:r>
              <a:rPr lang="en" sz="1500" b="1">
                <a:solidFill>
                  <a:schemeClr val="dk2"/>
                </a:solidFill>
              </a:rPr>
              <a:t>mCLASS.</a:t>
            </a:r>
            <a:r>
              <a:rPr lang="en" sz="1500">
                <a:solidFill>
                  <a:schemeClr val="dk2"/>
                </a:solidFill>
              </a:rPr>
              <a:t> Click </a:t>
            </a:r>
            <a:r>
              <a:rPr lang="en" sz="1500" b="1">
                <a:solidFill>
                  <a:schemeClr val="dk2"/>
                </a:solidFill>
              </a:rPr>
              <a:t>Assessment. Enable Safe Exam Browser. Click Teacher-Administered Assessment. </a:t>
            </a:r>
            <a:r>
              <a:rPr lang="en" sz="1500">
                <a:solidFill>
                  <a:schemeClr val="dk2"/>
                </a:solidFill>
              </a:rPr>
              <a:t>Scroll down to the Student List, and find the student to assess. </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The TA will then login to the student’s device with the </a:t>
            </a:r>
            <a:r>
              <a:rPr lang="en" sz="1500" b="1">
                <a:solidFill>
                  <a:schemeClr val="dk2"/>
                </a:solidFill>
              </a:rPr>
              <a:t>SAME</a:t>
            </a:r>
            <a:r>
              <a:rPr lang="en" sz="1500">
                <a:solidFill>
                  <a:schemeClr val="dk2"/>
                </a:solidFill>
              </a:rPr>
              <a:t> login credentials used on the TA’s  device. Click </a:t>
            </a:r>
            <a:r>
              <a:rPr lang="en" sz="1500" b="1">
                <a:solidFill>
                  <a:schemeClr val="dk2"/>
                </a:solidFill>
              </a:rPr>
              <a:t>Programs &amp; Apps. </a:t>
            </a:r>
            <a:r>
              <a:rPr lang="en" sz="1500">
                <a:solidFill>
                  <a:schemeClr val="dk2"/>
                </a:solidFill>
              </a:rPr>
              <a:t>Click </a:t>
            </a:r>
            <a:r>
              <a:rPr lang="en" sz="1500" b="1">
                <a:solidFill>
                  <a:schemeClr val="dk2"/>
                </a:solidFill>
              </a:rPr>
              <a:t>mCLASS Assessment Forms</a:t>
            </a:r>
            <a:r>
              <a:rPr lang="en" sz="1500">
                <a:solidFill>
                  <a:schemeClr val="dk2"/>
                </a:solidFill>
              </a:rPr>
              <a:t>. Once the two devices are prepared with the same measure, begin the assessment.</a:t>
            </a:r>
            <a:endParaRPr/>
          </a:p>
        </p:txBody>
      </p:sp>
      <p:sp>
        <p:nvSpPr>
          <p:cNvPr id="368" name="Google Shape;368;p5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Transferring Students </a:t>
            </a:r>
            <a:endParaRPr/>
          </a:p>
        </p:txBody>
      </p:sp>
      <p:sp>
        <p:nvSpPr>
          <p:cNvPr id="485" name="Google Shape;485;p72"/>
          <p:cNvSpPr txBox="1">
            <a:spLocks noGrp="1"/>
          </p:cNvSpPr>
          <p:nvPr>
            <p:ph type="body" idx="1"/>
          </p:nvPr>
        </p:nvSpPr>
        <p:spPr>
          <a:xfrm>
            <a:off x="311700" y="13052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DTCs can transfer students into their district from a different district within the state using Amplify’s Admin Portal. Transferring a student removes them from all classes in the originating district, and deletes them from the originating district’s roster. All of their data will be migrated to the new district, so they can be added to classes in their new organization.</a:t>
            </a:r>
            <a:endParaRPr/>
          </a:p>
          <a:p>
            <a:pPr marL="0" lvl="0" indent="0" algn="l" rtl="0">
              <a:spcBef>
                <a:spcPts val="1200"/>
              </a:spcBef>
              <a:spcAft>
                <a:spcPts val="0"/>
              </a:spcAft>
              <a:buNone/>
            </a:pPr>
            <a:endParaRPr/>
          </a:p>
          <a:p>
            <a:pPr marL="0" lvl="0" indent="0" algn="l" rtl="0">
              <a:spcBef>
                <a:spcPts val="1200"/>
              </a:spcBef>
              <a:spcAft>
                <a:spcPts val="0"/>
              </a:spcAft>
              <a:buNone/>
            </a:pPr>
            <a:r>
              <a:rPr lang="en"/>
              <a:t>Step by step guidance is available in the mClass Test Coordinator Manual. </a:t>
            </a:r>
            <a:endParaRPr/>
          </a:p>
          <a:p>
            <a:pPr marL="0" lvl="0" indent="0" algn="l" rtl="0">
              <a:spcBef>
                <a:spcPts val="1200"/>
              </a:spcBef>
              <a:spcAft>
                <a:spcPts val="1200"/>
              </a:spcAft>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Transferring Student from Other Districts</a:t>
            </a:r>
            <a:endParaRPr lang="en-US" dirty="0"/>
          </a:p>
        </p:txBody>
      </p:sp>
      <p:sp>
        <p:nvSpPr>
          <p:cNvPr id="3" name="Text Placeholder 2"/>
          <p:cNvSpPr>
            <a:spLocks noGrp="1"/>
          </p:cNvSpPr>
          <p:nvPr>
            <p:ph type="body" idx="1"/>
          </p:nvPr>
        </p:nvSpPr>
        <p:spPr>
          <a:xfrm>
            <a:off x="125128" y="1242906"/>
            <a:ext cx="8972230" cy="3399844"/>
          </a:xfrm>
        </p:spPr>
        <p:txBody>
          <a:bodyPr/>
          <a:lstStyle/>
          <a:p>
            <a:pPr marL="114300" indent="0">
              <a:buNone/>
            </a:pPr>
            <a:r>
              <a:rPr lang="en-US" dirty="0"/>
              <a:t>To transfer a student to the district: </a:t>
            </a:r>
            <a:endParaRPr lang="en-US" sz="1600" dirty="0"/>
          </a:p>
          <a:p>
            <a:pPr fontAlgn="base"/>
            <a:r>
              <a:rPr lang="en-US" dirty="0" smtClean="0"/>
              <a:t>Navigate </a:t>
            </a:r>
            <a:r>
              <a:rPr lang="en-US" dirty="0"/>
              <a:t>to the Students list page. </a:t>
            </a:r>
          </a:p>
          <a:p>
            <a:pPr fontAlgn="base"/>
            <a:r>
              <a:rPr lang="en-US" dirty="0"/>
              <a:t>Select the district the student will be enrolled in. It is only possible to transfer students into a district the DTC has access to</a:t>
            </a:r>
            <a:r>
              <a:rPr lang="en-US" dirty="0" smtClean="0"/>
              <a:t>.</a:t>
            </a:r>
          </a:p>
          <a:p>
            <a:pPr fontAlgn="base"/>
            <a:r>
              <a:rPr lang="en-US" dirty="0"/>
              <a:t>Click </a:t>
            </a:r>
            <a:r>
              <a:rPr lang="en-US" b="1" dirty="0"/>
              <a:t>New Students </a:t>
            </a:r>
            <a:r>
              <a:rPr lang="en-US" dirty="0"/>
              <a:t>and select </a:t>
            </a:r>
            <a:r>
              <a:rPr lang="en-US" b="1" dirty="0"/>
              <a:t>+ Students into school</a:t>
            </a:r>
            <a:r>
              <a:rPr lang="en-US" dirty="0"/>
              <a:t> from the menu. </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587937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and Transferring Students</a:t>
            </a:r>
            <a:endParaRPr lang="en-US" dirty="0"/>
          </a:p>
        </p:txBody>
      </p:sp>
      <p:sp>
        <p:nvSpPr>
          <p:cNvPr id="3" name="Text Placeholder 2"/>
          <p:cNvSpPr>
            <a:spLocks noGrp="1"/>
          </p:cNvSpPr>
          <p:nvPr>
            <p:ph type="body" idx="1"/>
          </p:nvPr>
        </p:nvSpPr>
        <p:spPr>
          <a:xfrm>
            <a:off x="366817" y="1535491"/>
            <a:ext cx="2820967" cy="3186300"/>
          </a:xfrm>
        </p:spPr>
        <p:txBody>
          <a:bodyPr/>
          <a:lstStyle/>
          <a:p>
            <a:pPr marL="114300" indent="0">
              <a:buNone/>
            </a:pPr>
            <a:r>
              <a:rPr lang="en-US" dirty="0" smtClean="0"/>
              <a:t>Up to 5 students at one time can be transferred. If the student cannot be found with the LASID, they should be added as a new student.</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3076" name="Picture 4" descr="https://lh7-us.googleusercontent.com/-g7a1peOs6qC-892w-POhSnv7juXdDxGaROm2MzgXB5zP-hebIBRi9tV7fv2cAJ9AFUli4HxHqzWJ_-twR3zvzhdAa3isyXTn4JtR2PANmVt371D4Ehk1LKdEuJH03Fspa8NXW0b4jksWmEdBCvZd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501" y="1572449"/>
            <a:ext cx="5527857" cy="349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728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of Transfer</a:t>
            </a:r>
            <a:endParaRPr lang="en-US" dirty="0"/>
          </a:p>
        </p:txBody>
      </p:sp>
      <p:sp>
        <p:nvSpPr>
          <p:cNvPr id="3" name="Text Placeholder 2"/>
          <p:cNvSpPr>
            <a:spLocks noGrp="1"/>
          </p:cNvSpPr>
          <p:nvPr>
            <p:ph type="body" idx="1"/>
          </p:nvPr>
        </p:nvSpPr>
        <p:spPr/>
        <p:txBody>
          <a:bodyPr/>
          <a:lstStyle/>
          <a:p>
            <a:r>
              <a:rPr lang="en-US" dirty="0"/>
              <a:t>If the system finds a student matching the ID entered in the selected district, a confirmation message displays. The student’s first initial and first three characters of their last name display, along with their state ID and the school they are transferring from. The student’s full name will be available after the transfer.</a:t>
            </a:r>
          </a:p>
          <a:p>
            <a:pPr marL="114300" indent="0">
              <a:buNone/>
            </a:pPr>
            <a:r>
              <a:rPr lang="en-US" dirty="0"/>
              <a:t/>
            </a:r>
            <a:br>
              <a:rPr lang="en-US" dirty="0"/>
            </a:b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401691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Student Grade Level</a:t>
            </a:r>
            <a:endParaRPr lang="en-US" dirty="0"/>
          </a:p>
        </p:txBody>
      </p:sp>
      <p:sp>
        <p:nvSpPr>
          <p:cNvPr id="3" name="Text Placeholder 2"/>
          <p:cNvSpPr>
            <a:spLocks noGrp="1"/>
          </p:cNvSpPr>
          <p:nvPr>
            <p:ph type="body" idx="1"/>
          </p:nvPr>
        </p:nvSpPr>
        <p:spPr/>
        <p:txBody>
          <a:bodyPr/>
          <a:lstStyle/>
          <a:p>
            <a:pPr marL="114300" indent="0">
              <a:buNone/>
            </a:pPr>
            <a:r>
              <a:rPr lang="en-US" dirty="0" smtClean="0"/>
              <a:t>Requests to change a student’s grade level must continue to be sent to </a:t>
            </a:r>
            <a:r>
              <a:rPr lang="en-US" dirty="0" smtClean="0">
                <a:hlinkClick r:id="rId2"/>
              </a:rPr>
              <a:t>Jennifer.Baird@la.gov</a:t>
            </a:r>
            <a:r>
              <a:rPr lang="en-US" dirty="0" smtClean="0"/>
              <a:t> or </a:t>
            </a:r>
            <a:r>
              <a:rPr lang="en-US" dirty="0" smtClean="0">
                <a:hlinkClick r:id="rId3"/>
              </a:rPr>
              <a:t>assessment@la.gov</a:t>
            </a:r>
            <a:r>
              <a:rPr lang="en-US" dirty="0" smtClean="0"/>
              <a:t>.  The request will be forwarded to Amplify upon confirmation of grade level in </a:t>
            </a:r>
            <a:r>
              <a:rPr lang="en-US" dirty="0" err="1" smtClean="0"/>
              <a:t>EdLink</a:t>
            </a:r>
            <a:r>
              <a:rPr lang="en-US" dirty="0" smtClean="0"/>
              <a:t>. Please include the following in the request:</a:t>
            </a:r>
          </a:p>
          <a:p>
            <a:r>
              <a:rPr lang="en-US" dirty="0" smtClean="0"/>
              <a:t>Student Name: Partial PII (format J Bai)</a:t>
            </a:r>
          </a:p>
          <a:p>
            <a:r>
              <a:rPr lang="en-US" dirty="0" smtClean="0"/>
              <a:t>Student LASID: 10-digit state ID</a:t>
            </a:r>
          </a:p>
          <a:p>
            <a:r>
              <a:rPr lang="en-US" dirty="0" smtClean="0"/>
              <a:t>Name of school</a:t>
            </a:r>
          </a:p>
          <a:p>
            <a:r>
              <a:rPr lang="en-US" dirty="0" smtClean="0"/>
              <a:t>Site code of school: 6-digit ID</a:t>
            </a:r>
          </a:p>
          <a:p>
            <a:r>
              <a:rPr lang="en-US" dirty="0" smtClean="0"/>
              <a:t>Current Grade Level: as shown in Amplify</a:t>
            </a:r>
          </a:p>
          <a:p>
            <a:r>
              <a:rPr lang="en-US" dirty="0" smtClean="0"/>
              <a:t>Requested New Grade Level: </a:t>
            </a: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1759002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0"/>
          <p:cNvSpPr txBox="1">
            <a:spLocks noGrp="1"/>
          </p:cNvSpPr>
          <p:nvPr>
            <p:ph type="ctrTitle"/>
          </p:nvPr>
        </p:nvSpPr>
        <p:spPr>
          <a:xfrm>
            <a:off x="421725" y="740675"/>
            <a:ext cx="8221200" cy="1206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Screening Administration</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Conducting the Assessment</a:t>
            </a:r>
            <a:endParaRPr/>
          </a:p>
        </p:txBody>
      </p:sp>
      <p:sp>
        <p:nvSpPr>
          <p:cNvPr id="374" name="Google Shape;374;p57"/>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the TA’s device, click Assess in the Student File for the measure being administering.</a:t>
            </a:r>
            <a:endParaRPr/>
          </a:p>
          <a:p>
            <a:pPr marL="0" lvl="0" indent="0" algn="l" rtl="0">
              <a:spcBef>
                <a:spcPts val="1200"/>
              </a:spcBef>
              <a:spcAft>
                <a:spcPts val="1200"/>
              </a:spcAft>
              <a:buNone/>
            </a:pPr>
            <a:endParaRPr/>
          </a:p>
        </p:txBody>
      </p:sp>
      <p:sp>
        <p:nvSpPr>
          <p:cNvPr id="375" name="Google Shape;375;p5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pic>
        <p:nvPicPr>
          <p:cNvPr id="376" name="Google Shape;376;p57"/>
          <p:cNvPicPr preferRelativeResize="0"/>
          <p:nvPr/>
        </p:nvPicPr>
        <p:blipFill rotWithShape="1">
          <a:blip r:embed="rId3">
            <a:alphaModFix/>
          </a:blip>
          <a:srcRect l="21291" t="27571" r="18717" b="9133"/>
          <a:stretch/>
        </p:blipFill>
        <p:spPr>
          <a:xfrm>
            <a:off x="2205438" y="1987750"/>
            <a:ext cx="4733126" cy="2809174"/>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Conducting the Assessment</a:t>
            </a:r>
            <a:endParaRPr/>
          </a:p>
        </p:txBody>
      </p:sp>
      <p:sp>
        <p:nvSpPr>
          <p:cNvPr id="382" name="Google Shape;382;p58"/>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Click Turn microphone on. Test administrators should ensure the name in the upper left hand corner of the screen matches the student they are testing.</a:t>
            </a:r>
            <a:endParaRPr/>
          </a:p>
          <a:p>
            <a:pPr marL="0" lvl="0" indent="0" algn="l" rtl="0">
              <a:spcBef>
                <a:spcPts val="1200"/>
              </a:spcBef>
              <a:spcAft>
                <a:spcPts val="1200"/>
              </a:spcAft>
              <a:buNone/>
            </a:pPr>
            <a:endParaRPr/>
          </a:p>
        </p:txBody>
      </p:sp>
      <p:sp>
        <p:nvSpPr>
          <p:cNvPr id="383" name="Google Shape;383;p5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pic>
        <p:nvPicPr>
          <p:cNvPr id="384" name="Google Shape;384;p58"/>
          <p:cNvPicPr preferRelativeResize="0"/>
          <p:nvPr/>
        </p:nvPicPr>
        <p:blipFill rotWithShape="1">
          <a:blip r:embed="rId3">
            <a:alphaModFix/>
          </a:blip>
          <a:srcRect l="21273" t="26997" r="20232" b="2969"/>
          <a:stretch/>
        </p:blipFill>
        <p:spPr>
          <a:xfrm>
            <a:off x="2314875" y="2021150"/>
            <a:ext cx="4514251" cy="3040276"/>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Conducting the Assessment</a:t>
            </a:r>
            <a:endParaRPr/>
          </a:p>
        </p:txBody>
      </p:sp>
      <p:sp>
        <p:nvSpPr>
          <p:cNvPr id="390" name="Google Shape;390;p59"/>
          <p:cNvSpPr txBox="1">
            <a:spLocks noGrp="1"/>
          </p:cNvSpPr>
          <p:nvPr>
            <p:ph type="body" idx="1"/>
          </p:nvPr>
        </p:nvSpPr>
        <p:spPr>
          <a:xfrm>
            <a:off x="250800" y="1152875"/>
            <a:ext cx="86865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Test administrators will read the Reminders silently and click Go to instructions. Test administrators should ensure the name in the upper left hand corner of the screen matches the student they are testing. Example screenshot.</a:t>
            </a:r>
            <a:endParaRPr/>
          </a:p>
        </p:txBody>
      </p:sp>
      <p:sp>
        <p:nvSpPr>
          <p:cNvPr id="391" name="Google Shape;391;p5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pic>
        <p:nvPicPr>
          <p:cNvPr id="392" name="Google Shape;392;p59"/>
          <p:cNvPicPr preferRelativeResize="0"/>
          <p:nvPr/>
        </p:nvPicPr>
        <p:blipFill rotWithShape="1">
          <a:blip r:embed="rId3">
            <a:alphaModFix/>
          </a:blip>
          <a:srcRect l="21294" t="29959" r="20808" b="5941"/>
          <a:stretch/>
        </p:blipFill>
        <p:spPr>
          <a:xfrm>
            <a:off x="2232800" y="2230075"/>
            <a:ext cx="4678402" cy="2913424"/>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K-3 Literacy EOY Assessment Window</a:t>
            </a:r>
            <a:endParaRPr/>
          </a:p>
        </p:txBody>
      </p:sp>
      <p:sp>
        <p:nvSpPr>
          <p:cNvPr id="257" name="Google Shape;257;p39"/>
          <p:cNvSpPr txBox="1">
            <a:spLocks noGrp="1"/>
          </p:cNvSpPr>
          <p:nvPr>
            <p:ph type="subTitle" idx="1"/>
          </p:nvPr>
        </p:nvSpPr>
        <p:spPr>
          <a:xfrm>
            <a:off x="311700" y="1203825"/>
            <a:ext cx="8520600" cy="30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chemeClr val="dk2"/>
              </a:solidFill>
            </a:endParaRPr>
          </a:p>
          <a:p>
            <a:pPr marL="0" lvl="0" indent="0" algn="l" rtl="0">
              <a:spcBef>
                <a:spcPts val="1200"/>
              </a:spcBef>
              <a:spcAft>
                <a:spcPts val="0"/>
              </a:spcAft>
              <a:buNone/>
            </a:pPr>
            <a:endParaRPr sz="1800" dirty="0">
              <a:solidFill>
                <a:schemeClr val="dk2"/>
              </a:solidFill>
            </a:endParaRPr>
          </a:p>
          <a:p>
            <a:pPr marL="0" lvl="0" indent="0" algn="l" rtl="0">
              <a:spcBef>
                <a:spcPts val="1200"/>
              </a:spcBef>
              <a:spcAft>
                <a:spcPts val="0"/>
              </a:spcAft>
              <a:buNone/>
            </a:pPr>
            <a:endParaRPr sz="1800" dirty="0">
              <a:solidFill>
                <a:schemeClr val="dk2"/>
              </a:solidFill>
            </a:endParaRPr>
          </a:p>
          <a:p>
            <a:pPr marL="0" lvl="0" indent="0" algn="l" rtl="0">
              <a:spcBef>
                <a:spcPts val="1200"/>
              </a:spcBef>
              <a:spcAft>
                <a:spcPts val="0"/>
              </a:spcAft>
              <a:buNone/>
            </a:pPr>
            <a:endParaRPr sz="1800" dirty="0">
              <a:solidFill>
                <a:schemeClr val="dk2"/>
              </a:solidFill>
            </a:endParaRPr>
          </a:p>
          <a:p>
            <a:pPr marL="457200" lvl="0" indent="-342900" algn="l" rtl="0">
              <a:spcBef>
                <a:spcPts val="1200"/>
              </a:spcBef>
              <a:spcAft>
                <a:spcPts val="0"/>
              </a:spcAft>
              <a:buClr>
                <a:schemeClr val="dk2"/>
              </a:buClr>
              <a:buSzPts val="1800"/>
              <a:buChar char="●"/>
            </a:pPr>
            <a:r>
              <a:rPr lang="en" sz="1800" dirty="0">
                <a:solidFill>
                  <a:schemeClr val="dk2"/>
                </a:solidFill>
              </a:rPr>
              <a:t>Per state law, there can be no extensions into May.</a:t>
            </a:r>
            <a:endParaRPr sz="1800" dirty="0">
              <a:solidFill>
                <a:schemeClr val="dk2"/>
              </a:solidFill>
            </a:endParaRPr>
          </a:p>
          <a:p>
            <a:pPr marL="457200" lvl="0" indent="-342900" algn="l" rtl="0">
              <a:spcBef>
                <a:spcPts val="0"/>
              </a:spcBef>
              <a:spcAft>
                <a:spcPts val="0"/>
              </a:spcAft>
              <a:buClr>
                <a:schemeClr val="dk2"/>
              </a:buClr>
              <a:buSzPts val="1800"/>
              <a:buChar char="●"/>
            </a:pPr>
            <a:r>
              <a:rPr lang="en" sz="1800" dirty="0">
                <a:solidFill>
                  <a:schemeClr val="dk2"/>
                </a:solidFill>
              </a:rPr>
              <a:t>LAAR scores </a:t>
            </a:r>
            <a:r>
              <a:rPr lang="en" sz="1800" dirty="0" smtClean="0">
                <a:solidFill>
                  <a:schemeClr val="dk2"/>
                </a:solidFill>
              </a:rPr>
              <a:t>are </a:t>
            </a:r>
            <a:r>
              <a:rPr lang="en" sz="1800" dirty="0">
                <a:solidFill>
                  <a:schemeClr val="dk2"/>
                </a:solidFill>
              </a:rPr>
              <a:t>due in EdLink no later than </a:t>
            </a:r>
            <a:r>
              <a:rPr lang="en" sz="1800" dirty="0" smtClean="0">
                <a:solidFill>
                  <a:schemeClr val="dk2"/>
                </a:solidFill>
              </a:rPr>
              <a:t>May 1 </a:t>
            </a:r>
            <a:r>
              <a:rPr lang="en" sz="1800" dirty="0">
                <a:solidFill>
                  <a:schemeClr val="dk2"/>
                </a:solidFill>
              </a:rPr>
              <a:t>to be included in the May </a:t>
            </a:r>
            <a:r>
              <a:rPr lang="en" sz="1800" dirty="0" smtClean="0">
                <a:solidFill>
                  <a:schemeClr val="dk2"/>
                </a:solidFill>
              </a:rPr>
              <a:t>2 </a:t>
            </a:r>
            <a:r>
              <a:rPr lang="en" sz="1800" dirty="0">
                <a:solidFill>
                  <a:schemeClr val="dk2"/>
                </a:solidFill>
              </a:rPr>
              <a:t>snapshot</a:t>
            </a:r>
            <a:endParaRPr sz="1800" dirty="0">
              <a:solidFill>
                <a:schemeClr val="dk2"/>
              </a:solidFill>
            </a:endParaRPr>
          </a:p>
          <a:p>
            <a:pPr marL="0" lvl="0" indent="0" algn="l" rtl="0">
              <a:lnSpc>
                <a:spcPct val="70000"/>
              </a:lnSpc>
              <a:spcBef>
                <a:spcPts val="1200"/>
              </a:spcBef>
              <a:spcAft>
                <a:spcPts val="0"/>
              </a:spcAft>
              <a:buSzPts val="935"/>
              <a:buNone/>
            </a:pPr>
            <a:endParaRPr dirty="0">
              <a:solidFill>
                <a:schemeClr val="dk1"/>
              </a:solidFill>
              <a:latin typeface="Calibri"/>
              <a:ea typeface="Calibri"/>
              <a:cs typeface="Calibri"/>
              <a:sym typeface="Calibri"/>
            </a:endParaRPr>
          </a:p>
          <a:p>
            <a:pPr marL="0" lvl="0" indent="0" algn="l" rtl="0">
              <a:lnSpc>
                <a:spcPct val="70000"/>
              </a:lnSpc>
              <a:spcBef>
                <a:spcPts val="750"/>
              </a:spcBef>
              <a:spcAft>
                <a:spcPts val="0"/>
              </a:spcAft>
              <a:buSzPts val="935"/>
              <a:buNone/>
            </a:pPr>
            <a:endParaRPr dirty="0">
              <a:solidFill>
                <a:schemeClr val="dk1"/>
              </a:solidFill>
            </a:endParaRPr>
          </a:p>
          <a:p>
            <a:pPr marL="114300" lvl="0" indent="0" algn="l" rtl="0">
              <a:lnSpc>
                <a:spcPct val="90000"/>
              </a:lnSpc>
              <a:spcBef>
                <a:spcPts val="750"/>
              </a:spcBef>
              <a:spcAft>
                <a:spcPts val="0"/>
              </a:spcAft>
              <a:buSzPts val="1800"/>
              <a:buNone/>
            </a:pPr>
            <a:endParaRPr dirty="0"/>
          </a:p>
          <a:p>
            <a:pPr marL="114300" lvl="0" indent="0" algn="l" rtl="0">
              <a:lnSpc>
                <a:spcPct val="90000"/>
              </a:lnSpc>
              <a:spcBef>
                <a:spcPts val="750"/>
              </a:spcBef>
              <a:spcAft>
                <a:spcPts val="0"/>
              </a:spcAft>
              <a:buSzPts val="1800"/>
              <a:buNone/>
            </a:pPr>
            <a:endParaRPr dirty="0"/>
          </a:p>
        </p:txBody>
      </p:sp>
      <p:graphicFrame>
        <p:nvGraphicFramePr>
          <p:cNvPr id="258" name="Google Shape;258;p39"/>
          <p:cNvGraphicFramePr/>
          <p:nvPr>
            <p:extLst>
              <p:ext uri="{D42A27DB-BD31-4B8C-83A1-F6EECF244321}">
                <p14:modId xmlns:p14="http://schemas.microsoft.com/office/powerpoint/2010/main" val="589162088"/>
              </p:ext>
            </p:extLst>
          </p:nvPr>
        </p:nvGraphicFramePr>
        <p:xfrm>
          <a:off x="952500" y="1425725"/>
          <a:ext cx="7239000" cy="1401990"/>
        </p:xfrm>
        <a:graphic>
          <a:graphicData uri="http://schemas.openxmlformats.org/drawingml/2006/table">
            <a:tbl>
              <a:tblPr>
                <a:noFill/>
                <a:tableStyleId>{04DA1987-FE07-4D35-9228-2C53E7049214}</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b="1"/>
                        <a:t>Academic Year</a:t>
                      </a:r>
                      <a:endParaRPr b="1"/>
                    </a:p>
                  </a:txBody>
                  <a:tcPr marL="91425" marR="91425" marT="91425" marB="91425">
                    <a:solidFill>
                      <a:srgbClr val="A3BDCB"/>
                    </a:solidFill>
                  </a:tcPr>
                </a:tc>
                <a:tc>
                  <a:txBody>
                    <a:bodyPr/>
                    <a:lstStyle/>
                    <a:p>
                      <a:pPr marL="0" lvl="0" indent="0" algn="l" rtl="0">
                        <a:spcBef>
                          <a:spcPts val="0"/>
                        </a:spcBef>
                        <a:spcAft>
                          <a:spcPts val="0"/>
                        </a:spcAft>
                        <a:buNone/>
                      </a:pPr>
                      <a:r>
                        <a:rPr lang="en" b="1"/>
                        <a:t>Window 1 (BOY)</a:t>
                      </a:r>
                      <a:endParaRPr b="1"/>
                    </a:p>
                  </a:txBody>
                  <a:tcPr marL="91425" marR="91425" marT="91425" marB="91425">
                    <a:solidFill>
                      <a:srgbClr val="A3BDCB"/>
                    </a:solidFill>
                  </a:tcPr>
                </a:tc>
                <a:tc>
                  <a:txBody>
                    <a:bodyPr/>
                    <a:lstStyle/>
                    <a:p>
                      <a:pPr marL="0" lvl="0" indent="0" algn="l" rtl="0">
                        <a:spcBef>
                          <a:spcPts val="0"/>
                        </a:spcBef>
                        <a:spcAft>
                          <a:spcPts val="0"/>
                        </a:spcAft>
                        <a:buNone/>
                      </a:pPr>
                      <a:r>
                        <a:rPr lang="en" b="1"/>
                        <a:t>Window 2 (MOY)</a:t>
                      </a:r>
                      <a:endParaRPr b="1"/>
                    </a:p>
                  </a:txBody>
                  <a:tcPr marL="91425" marR="91425" marT="91425" marB="91425">
                    <a:solidFill>
                      <a:srgbClr val="A3BDCB"/>
                    </a:solidFill>
                  </a:tcPr>
                </a:tc>
                <a:tc>
                  <a:txBody>
                    <a:bodyPr/>
                    <a:lstStyle/>
                    <a:p>
                      <a:pPr marL="0" lvl="0" indent="0" algn="l" rtl="0">
                        <a:spcBef>
                          <a:spcPts val="0"/>
                        </a:spcBef>
                        <a:spcAft>
                          <a:spcPts val="0"/>
                        </a:spcAft>
                        <a:buNone/>
                      </a:pPr>
                      <a:r>
                        <a:rPr lang="en" b="1"/>
                        <a:t>Window 3 (EOY)</a:t>
                      </a:r>
                      <a:endParaRPr b="1"/>
                    </a:p>
                  </a:txBody>
                  <a:tcPr marL="91425" marR="91425" marT="91425" marB="91425">
                    <a:solidFill>
                      <a:srgbClr val="A3BDCB"/>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2023-2024</a:t>
                      </a:r>
                      <a:endParaRPr/>
                    </a:p>
                  </a:txBody>
                  <a:tcPr marL="91425" marR="91425" marT="91425" marB="91425"/>
                </a:tc>
                <a:tc>
                  <a:txBody>
                    <a:bodyPr/>
                    <a:lstStyle/>
                    <a:p>
                      <a:pPr marL="0" lvl="0" indent="0" algn="l" rtl="0">
                        <a:spcBef>
                          <a:spcPts val="0"/>
                        </a:spcBef>
                        <a:spcAft>
                          <a:spcPts val="0"/>
                        </a:spcAft>
                        <a:buNone/>
                      </a:pPr>
                      <a:r>
                        <a:rPr lang="en"/>
                        <a:t>First 30 school days</a:t>
                      </a:r>
                      <a:endParaRPr/>
                    </a:p>
                  </a:txBody>
                  <a:tcPr marL="91425" marR="91425" marT="91425" marB="91425"/>
                </a:tc>
                <a:tc>
                  <a:txBody>
                    <a:bodyPr/>
                    <a:lstStyle/>
                    <a:p>
                      <a:pPr marL="0" lvl="0" indent="0" algn="l" rtl="0">
                        <a:spcBef>
                          <a:spcPts val="0"/>
                        </a:spcBef>
                        <a:spcAft>
                          <a:spcPts val="0"/>
                        </a:spcAft>
                        <a:buNone/>
                      </a:pPr>
                      <a:r>
                        <a:rPr lang="en" dirty="0" smtClean="0"/>
                        <a:t>December 12-January </a:t>
                      </a:r>
                      <a:r>
                        <a:rPr lang="en" dirty="0"/>
                        <a:t>25</a:t>
                      </a:r>
                      <a:endParaRPr dirty="0"/>
                    </a:p>
                  </a:txBody>
                  <a:tcPr marL="91425" marR="91425" marT="91425" marB="91425"/>
                </a:tc>
                <a:tc>
                  <a:txBody>
                    <a:bodyPr/>
                    <a:lstStyle/>
                    <a:p>
                      <a:pPr marL="0" lvl="0" indent="0" algn="l" rtl="0">
                        <a:spcBef>
                          <a:spcPts val="0"/>
                        </a:spcBef>
                        <a:spcAft>
                          <a:spcPts val="0"/>
                        </a:spcAft>
                        <a:buNone/>
                      </a:pPr>
                      <a:r>
                        <a:rPr lang="en"/>
                        <a:t>April 1-30</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2024-2025</a:t>
                      </a:r>
                      <a:endParaRPr/>
                    </a:p>
                  </a:txBody>
                  <a:tcPr marL="91425" marR="91425" marT="91425" marB="91425"/>
                </a:tc>
                <a:tc>
                  <a:txBody>
                    <a:bodyPr/>
                    <a:lstStyle/>
                    <a:p>
                      <a:pPr marL="0" lvl="0" indent="0" algn="l" rtl="0">
                        <a:spcBef>
                          <a:spcPts val="0"/>
                        </a:spcBef>
                        <a:spcAft>
                          <a:spcPts val="0"/>
                        </a:spcAft>
                        <a:buNone/>
                      </a:pPr>
                      <a:r>
                        <a:rPr lang="en"/>
                        <a:t>First 30 school days</a:t>
                      </a:r>
                      <a:endParaRPr/>
                    </a:p>
                  </a:txBody>
                  <a:tcPr marL="91425" marR="91425" marT="91425" marB="91425"/>
                </a:tc>
                <a:tc>
                  <a:txBody>
                    <a:bodyPr/>
                    <a:lstStyle/>
                    <a:p>
                      <a:pPr marL="0" lvl="0" indent="0" algn="l" rtl="0">
                        <a:spcBef>
                          <a:spcPts val="0"/>
                        </a:spcBef>
                        <a:spcAft>
                          <a:spcPts val="0"/>
                        </a:spcAft>
                        <a:buNone/>
                      </a:pPr>
                      <a:r>
                        <a:rPr lang="en"/>
                        <a:t>December 2-22</a:t>
                      </a:r>
                      <a:endParaRPr/>
                    </a:p>
                  </a:txBody>
                  <a:tcPr marL="91425" marR="91425" marT="91425" marB="91425"/>
                </a:tc>
                <a:tc>
                  <a:txBody>
                    <a:bodyPr/>
                    <a:lstStyle/>
                    <a:p>
                      <a:pPr marL="0" lvl="0" indent="0" algn="l" rtl="0">
                        <a:spcBef>
                          <a:spcPts val="0"/>
                        </a:spcBef>
                        <a:spcAft>
                          <a:spcPts val="0"/>
                        </a:spcAft>
                        <a:buNone/>
                      </a:pPr>
                      <a:r>
                        <a:rPr lang="en" dirty="0"/>
                        <a:t>April 1-30</a:t>
                      </a:r>
                      <a:endParaRPr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Conducting the Assessment</a:t>
            </a:r>
            <a:endParaRPr/>
          </a:p>
        </p:txBody>
      </p:sp>
      <p:sp>
        <p:nvSpPr>
          <p:cNvPr id="398" name="Google Shape;398;p6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 student device displays either a sample form or a form with all but the first word blurred (depending on the measure) so the student can participate in the instructions and practice items.</a:t>
            </a:r>
            <a:endParaRPr/>
          </a:p>
        </p:txBody>
      </p:sp>
      <p:sp>
        <p:nvSpPr>
          <p:cNvPr id="399" name="Google Shape;399;p6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Conducting the Assessment</a:t>
            </a:r>
            <a:endParaRPr/>
          </a:p>
        </p:txBody>
      </p:sp>
      <p:sp>
        <p:nvSpPr>
          <p:cNvPr id="405" name="Google Shape;405;p61"/>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 through the Instructions screens with the student and then click Go to measure.</a:t>
            </a:r>
            <a:endParaRPr/>
          </a:p>
          <a:p>
            <a:pPr marL="0" lvl="0" indent="0" algn="l" rtl="0">
              <a:spcBef>
                <a:spcPts val="1200"/>
              </a:spcBef>
              <a:spcAft>
                <a:spcPts val="1200"/>
              </a:spcAft>
              <a:buNone/>
            </a:pPr>
            <a:endParaRPr/>
          </a:p>
        </p:txBody>
      </p:sp>
      <p:sp>
        <p:nvSpPr>
          <p:cNvPr id="406" name="Google Shape;406;p6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pic>
        <p:nvPicPr>
          <p:cNvPr id="407" name="Google Shape;407;p61"/>
          <p:cNvPicPr preferRelativeResize="0"/>
          <p:nvPr/>
        </p:nvPicPr>
        <p:blipFill rotWithShape="1">
          <a:blip r:embed="rId3">
            <a:alphaModFix/>
          </a:blip>
          <a:srcRect l="23389" t="35286" r="19463" b="2762"/>
          <a:stretch/>
        </p:blipFill>
        <p:spPr>
          <a:xfrm>
            <a:off x="1959213" y="1828525"/>
            <a:ext cx="5225573" cy="31863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Conducting the Assessment</a:t>
            </a:r>
            <a:endParaRPr/>
          </a:p>
        </p:txBody>
      </p:sp>
      <p:sp>
        <p:nvSpPr>
          <p:cNvPr id="413" name="Google Shape;413;p62"/>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assessment screen displays on the TA’s device with the content blurred until the assessment begins. The student device displays the sample or blurred content until the assessment begins.</a:t>
            </a:r>
            <a:endParaRPr/>
          </a:p>
          <a:p>
            <a:pPr marL="0" lvl="0" indent="0" algn="l" rtl="0">
              <a:spcBef>
                <a:spcPts val="1200"/>
              </a:spcBef>
              <a:spcAft>
                <a:spcPts val="0"/>
              </a:spcAft>
              <a:buNone/>
            </a:pPr>
            <a:r>
              <a:rPr lang="en"/>
              <a:t>Click Start Assessment, or select Correct or Incorrect (depending on the measure). </a:t>
            </a:r>
            <a:endParaRPr/>
          </a:p>
          <a:p>
            <a:pPr marL="0" lvl="0" indent="0" algn="l" rtl="0">
              <a:spcBef>
                <a:spcPts val="1200"/>
              </a:spcBef>
              <a:spcAft>
                <a:spcPts val="1200"/>
              </a:spcAft>
              <a:buNone/>
            </a:pPr>
            <a:endParaRPr/>
          </a:p>
        </p:txBody>
      </p:sp>
      <p:sp>
        <p:nvSpPr>
          <p:cNvPr id="414" name="Google Shape;414;p6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pic>
        <p:nvPicPr>
          <p:cNvPr id="415" name="Google Shape;415;p62"/>
          <p:cNvPicPr preferRelativeResize="0"/>
          <p:nvPr/>
        </p:nvPicPr>
        <p:blipFill rotWithShape="1">
          <a:blip r:embed="rId3">
            <a:alphaModFix/>
          </a:blip>
          <a:srcRect l="37450" t="42198" r="35022" b="22429"/>
          <a:stretch/>
        </p:blipFill>
        <p:spPr>
          <a:xfrm>
            <a:off x="3313487" y="2717650"/>
            <a:ext cx="2517024" cy="1819376"/>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Conducting the Assessment</a:t>
            </a:r>
            <a:endParaRPr/>
          </a:p>
        </p:txBody>
      </p:sp>
      <p:sp>
        <p:nvSpPr>
          <p:cNvPr id="421" name="Google Shape;421;p63"/>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Administer the assessment. See the detailed administration instructions for each measure in the How To Guides linked in Support Materials. Refer to the steps in the [Measure] Administration section, after the measure begins.</a:t>
            </a:r>
            <a:endParaRPr/>
          </a:p>
          <a:p>
            <a:pPr marL="0" lvl="0" indent="0" algn="l" rtl="0">
              <a:spcBef>
                <a:spcPts val="1200"/>
              </a:spcBef>
              <a:spcAft>
                <a:spcPts val="0"/>
              </a:spcAft>
              <a:buNone/>
            </a:pPr>
            <a:r>
              <a:rPr lang="en"/>
              <a:t>After the one-minute timer is finished and scoring the measure is complete (make sure to insert the bracket in LNF, WRF, and ORF), click Done.</a:t>
            </a:r>
            <a:endParaRPr/>
          </a:p>
          <a:p>
            <a:pPr marL="0" lvl="0" indent="0" algn="l" rtl="0">
              <a:spcBef>
                <a:spcPts val="1200"/>
              </a:spcBef>
              <a:spcAft>
                <a:spcPts val="0"/>
              </a:spcAft>
              <a:buNone/>
            </a:pPr>
            <a:r>
              <a:rPr lang="en"/>
              <a:t>The TA’s device returns to the TA Assessment page and the student’s device returns to the Assessment Forms waiting page.</a:t>
            </a:r>
            <a:endParaRPr/>
          </a:p>
          <a:p>
            <a:pPr marL="0" lvl="0" indent="0" algn="l" rtl="0">
              <a:spcBef>
                <a:spcPts val="1200"/>
              </a:spcBef>
              <a:spcAft>
                <a:spcPts val="1200"/>
              </a:spcAft>
              <a:buNone/>
            </a:pPr>
            <a:endParaRPr/>
          </a:p>
        </p:txBody>
      </p:sp>
      <p:sp>
        <p:nvSpPr>
          <p:cNvPr id="422" name="Google Shape;422;p6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Avoid Testing Invalidations</a:t>
            </a:r>
            <a:endParaRPr/>
          </a:p>
        </p:txBody>
      </p:sp>
      <p:sp>
        <p:nvSpPr>
          <p:cNvPr id="491" name="Google Shape;491;p73"/>
          <p:cNvSpPr txBox="1">
            <a:spLocks noGrp="1"/>
          </p:cNvSpPr>
          <p:nvPr>
            <p:ph type="body" idx="1"/>
          </p:nvPr>
        </p:nvSpPr>
        <p:spPr>
          <a:xfrm>
            <a:off x="311700" y="10981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Test administrators should check the following before they begin screening to avoid unnecessary invalidations. All invalidations are reported to the Louisiana Department of Education and require a testing irregularity report. A screening may not be invalidated because the test administrator believes that the student should have performed better.</a:t>
            </a:r>
            <a:endParaRPr sz="1400"/>
          </a:p>
          <a:p>
            <a:pPr marL="457200" lvl="0" indent="-317500" algn="l" rtl="0">
              <a:spcBef>
                <a:spcPts val="1200"/>
              </a:spcBef>
              <a:spcAft>
                <a:spcPts val="0"/>
              </a:spcAft>
              <a:buClr>
                <a:schemeClr val="dk2"/>
              </a:buClr>
              <a:buSzPts val="1400"/>
              <a:buChar char="●"/>
            </a:pPr>
            <a:r>
              <a:rPr lang="en" sz="1400"/>
              <a:t>Is the student being screened under the correct Student Name in mCLASS?</a:t>
            </a:r>
            <a:endParaRPr sz="1400"/>
          </a:p>
          <a:p>
            <a:pPr marL="457200" lvl="0" indent="-317500" algn="l" rtl="0">
              <a:spcBef>
                <a:spcPts val="0"/>
              </a:spcBef>
              <a:spcAft>
                <a:spcPts val="0"/>
              </a:spcAft>
              <a:buClr>
                <a:schemeClr val="dk2"/>
              </a:buClr>
              <a:buSzPts val="1400"/>
              <a:buChar char="●"/>
            </a:pPr>
            <a:r>
              <a:rPr lang="en" sz="1400"/>
              <a:t>Is the student being tested on the correct portion of the screener?</a:t>
            </a:r>
            <a:endParaRPr sz="1400"/>
          </a:p>
          <a:p>
            <a:pPr marL="457200" lvl="0" indent="-317500" algn="l" rtl="0">
              <a:lnSpc>
                <a:spcPct val="100000"/>
              </a:lnSpc>
              <a:spcBef>
                <a:spcPts val="0"/>
              </a:spcBef>
              <a:spcAft>
                <a:spcPts val="0"/>
              </a:spcAft>
              <a:buClr>
                <a:schemeClr val="dk2"/>
              </a:buClr>
              <a:buSzPts val="1400"/>
              <a:buChar char="●"/>
            </a:pPr>
            <a:r>
              <a:rPr lang="en" sz="1400"/>
              <a:t>Does the TA have all of the accommodations allowed for the student prior to beginning the screening?</a:t>
            </a:r>
            <a:endParaRPr sz="1400"/>
          </a:p>
          <a:p>
            <a:pPr marL="457200" lvl="0" indent="-317500" algn="l" rtl="0">
              <a:lnSpc>
                <a:spcPct val="100000"/>
              </a:lnSpc>
              <a:spcBef>
                <a:spcPts val="0"/>
              </a:spcBef>
              <a:spcAft>
                <a:spcPts val="0"/>
              </a:spcAft>
              <a:buClr>
                <a:schemeClr val="dk2"/>
              </a:buClr>
              <a:buSzPts val="1400"/>
              <a:buChar char="●"/>
            </a:pPr>
            <a:r>
              <a:rPr lang="en" sz="1400"/>
              <a:t>Are screening devices set up correctly prior to beginning the screening?</a:t>
            </a:r>
            <a:endParaRPr sz="1400"/>
          </a:p>
          <a:p>
            <a:pPr marL="457200" lvl="0" indent="-317500" algn="l" rtl="0">
              <a:lnSpc>
                <a:spcPct val="100000"/>
              </a:lnSpc>
              <a:spcBef>
                <a:spcPts val="0"/>
              </a:spcBef>
              <a:spcAft>
                <a:spcPts val="0"/>
              </a:spcAft>
              <a:buClr>
                <a:schemeClr val="dk2"/>
              </a:buClr>
              <a:buSzPts val="1400"/>
              <a:buChar char="●"/>
            </a:pPr>
            <a:r>
              <a:rPr lang="en" sz="1400"/>
              <a:t>Is the screening environment free of distractions and interruptions?</a:t>
            </a:r>
            <a:endParaRPr sz="1400"/>
          </a:p>
          <a:p>
            <a:pPr marL="457200" lvl="0" indent="-317500" algn="l" rtl="0">
              <a:lnSpc>
                <a:spcPct val="100000"/>
              </a:lnSpc>
              <a:spcBef>
                <a:spcPts val="0"/>
              </a:spcBef>
              <a:spcAft>
                <a:spcPts val="0"/>
              </a:spcAft>
              <a:buClr>
                <a:schemeClr val="dk2"/>
              </a:buClr>
              <a:buSzPts val="1400"/>
              <a:buChar char="●"/>
            </a:pPr>
            <a:r>
              <a:rPr lang="en" sz="1400"/>
              <a:t>Has the TA had sufficient practice on administration to be able to manage speed of student responses, provide direction to student for speaking loudly enough to be heard, practice on scrolling the page when needed?</a:t>
            </a:r>
            <a:endParaRPr sz="1400"/>
          </a:p>
          <a:p>
            <a:pPr marL="0" lvl="0" indent="0" algn="l" rtl="0">
              <a:spcBef>
                <a:spcPts val="0"/>
              </a:spcBef>
              <a:spcAft>
                <a:spcPts val="1200"/>
              </a:spcAft>
              <a:buNone/>
            </a:pPr>
            <a:endParaRPr sz="1000"/>
          </a:p>
        </p:txBody>
      </p:sp>
      <p:sp>
        <p:nvSpPr>
          <p:cNvPr id="492" name="Google Shape;492;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Voiding Student Assessments</a:t>
            </a:r>
            <a:endParaRPr/>
          </a:p>
        </p:txBody>
      </p:sp>
      <p:sp>
        <p:nvSpPr>
          <p:cNvPr id="498" name="Google Shape;498;p74"/>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71450" marR="0" lvl="0" indent="-228600" algn="l" rtl="0">
              <a:lnSpc>
                <a:spcPct val="100000"/>
              </a:lnSpc>
              <a:spcBef>
                <a:spcPts val="0"/>
              </a:spcBef>
              <a:spcAft>
                <a:spcPts val="0"/>
              </a:spcAft>
              <a:buClr>
                <a:schemeClr val="dk1"/>
              </a:buClr>
              <a:buSzPts val="1800"/>
              <a:buFont typeface="Arial"/>
              <a:buNone/>
            </a:pPr>
            <a:r>
              <a:rPr lang="en"/>
              <a:t>    Student tests must be voided if there is an instance of cheating, misconduct, or administrative error—whether by a student or by anyone else. A testing </a:t>
            </a:r>
            <a:r>
              <a:rPr lang="en" u="sng">
                <a:solidFill>
                  <a:schemeClr val="hlink"/>
                </a:solidFill>
                <a:hlinkClick r:id="rId3"/>
              </a:rPr>
              <a:t>irregularity form</a:t>
            </a:r>
            <a:r>
              <a:rPr lang="en"/>
              <a:t> should be submitted to </a:t>
            </a:r>
            <a:r>
              <a:rPr lang="en" u="sng">
                <a:solidFill>
                  <a:schemeClr val="hlink"/>
                </a:solidFill>
                <a:hlinkClick r:id="rId4"/>
              </a:rPr>
              <a:t>assessment@la.gov</a:t>
            </a:r>
            <a:r>
              <a:rPr lang="en"/>
              <a:t> by the district test coordinator.</a:t>
            </a:r>
            <a:endParaRPr/>
          </a:p>
          <a:p>
            <a:pPr marL="171450" marR="0" lvl="0" indent="-228600" algn="l" rtl="0">
              <a:lnSpc>
                <a:spcPct val="100000"/>
              </a:lnSpc>
              <a:spcBef>
                <a:spcPts val="0"/>
              </a:spcBef>
              <a:spcAft>
                <a:spcPts val="0"/>
              </a:spcAft>
              <a:buClr>
                <a:schemeClr val="dk1"/>
              </a:buClr>
              <a:buSzPts val="1800"/>
              <a:buFont typeface="Arial"/>
              <a:buNone/>
            </a:pPr>
            <a:endParaRPr/>
          </a:p>
          <a:p>
            <a:pPr marL="171450" marR="0" lvl="0" indent="-228600" algn="l" rtl="0">
              <a:lnSpc>
                <a:spcPct val="100000"/>
              </a:lnSpc>
              <a:spcBef>
                <a:spcPts val="0"/>
              </a:spcBef>
              <a:spcAft>
                <a:spcPts val="0"/>
              </a:spcAft>
              <a:buClr>
                <a:schemeClr val="dk1"/>
              </a:buClr>
              <a:buSzPts val="1800"/>
              <a:buFont typeface="Arial"/>
              <a:buNone/>
            </a:pPr>
            <a:r>
              <a:rPr lang="en"/>
              <a:t>    See page 11 in the Louisiana K-3 Literacy Screening: Specific Instructions and Oaths - Test Coordinator Manual for a list of valid reasons for voiding.</a:t>
            </a:r>
            <a:endParaRPr/>
          </a:p>
          <a:p>
            <a:pPr marL="171450" marR="0" lvl="0" indent="-228600" algn="l" rtl="0">
              <a:lnSpc>
                <a:spcPct val="90000"/>
              </a:lnSpc>
              <a:spcBef>
                <a:spcPts val="750"/>
              </a:spcBef>
              <a:spcAft>
                <a:spcPts val="0"/>
              </a:spcAft>
              <a:buClr>
                <a:schemeClr val="dk1"/>
              </a:buClr>
              <a:buSzPts val="1800"/>
              <a:buFont typeface="Arial"/>
              <a:buNone/>
            </a:pPr>
            <a:endParaRPr/>
          </a:p>
          <a:p>
            <a:pPr marL="171450" marR="0" lvl="0" indent="-228600" algn="l" rtl="0">
              <a:lnSpc>
                <a:spcPct val="90000"/>
              </a:lnSpc>
              <a:spcBef>
                <a:spcPts val="750"/>
              </a:spcBef>
              <a:spcAft>
                <a:spcPts val="0"/>
              </a:spcAft>
              <a:buClr>
                <a:schemeClr val="dk1"/>
              </a:buClr>
              <a:buSzPts val="1800"/>
              <a:buFont typeface="Arial"/>
              <a:buNone/>
            </a:pPr>
            <a:endParaRPr b="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graphicFrame>
        <p:nvGraphicFramePr>
          <p:cNvPr id="504" name="Google Shape;504;p75"/>
          <p:cNvGraphicFramePr/>
          <p:nvPr/>
        </p:nvGraphicFramePr>
        <p:xfrm>
          <a:off x="-37" y="0"/>
          <a:ext cx="9144000" cy="3985050"/>
        </p:xfrm>
        <a:graphic>
          <a:graphicData uri="http://schemas.openxmlformats.org/drawingml/2006/table">
            <a:tbl>
              <a:tblPr>
                <a:noFill/>
                <a:tableStyleId>{04DA1987-FE07-4D35-9228-2C53E7049214}</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45375">
                <a:tc>
                  <a:txBody>
                    <a:bodyPr/>
                    <a:lstStyle/>
                    <a:p>
                      <a:pPr marL="0" lvl="0" indent="0" algn="l" rtl="0">
                        <a:spcBef>
                          <a:spcPts val="0"/>
                        </a:spcBef>
                        <a:spcAft>
                          <a:spcPts val="0"/>
                        </a:spcAft>
                        <a:buNone/>
                      </a:pPr>
                      <a:r>
                        <a:rPr lang="en" b="1"/>
                        <a:t>The measure may be marked as invalid.</a:t>
                      </a:r>
                      <a:endParaRPr b="1"/>
                    </a:p>
                  </a:txBody>
                  <a:tcPr marL="91425" marR="91425" marT="91425" marB="91425">
                    <a:solidFill>
                      <a:srgbClr val="A3BDCB"/>
                    </a:solidFill>
                  </a:tcPr>
                </a:tc>
                <a:tc>
                  <a:txBody>
                    <a:bodyPr/>
                    <a:lstStyle/>
                    <a:p>
                      <a:pPr marL="0" lvl="0" indent="0" algn="l" rtl="0">
                        <a:spcBef>
                          <a:spcPts val="0"/>
                        </a:spcBef>
                        <a:spcAft>
                          <a:spcPts val="0"/>
                        </a:spcAft>
                        <a:buNone/>
                      </a:pPr>
                      <a:r>
                        <a:rPr lang="en" b="1"/>
                        <a:t>The measure may be marked as incomplete.</a:t>
                      </a:r>
                      <a:endParaRPr b="1"/>
                    </a:p>
                  </a:txBody>
                  <a:tcPr marL="91425" marR="91425" marT="91425" marB="91425">
                    <a:solidFill>
                      <a:srgbClr val="A3BDCB"/>
                    </a:solidFill>
                  </a:tcPr>
                </a:tc>
                <a:tc>
                  <a:txBody>
                    <a:bodyPr/>
                    <a:lstStyle/>
                    <a:p>
                      <a:pPr marL="0" lvl="0" indent="0" algn="l" rtl="0">
                        <a:spcBef>
                          <a:spcPts val="0"/>
                        </a:spcBef>
                        <a:spcAft>
                          <a:spcPts val="0"/>
                        </a:spcAft>
                        <a:buNone/>
                      </a:pPr>
                      <a:r>
                        <a:rPr lang="en" b="1"/>
                        <a:t>The measure may NOT be marked as invalid/incomplete.</a:t>
                      </a:r>
                      <a:endParaRPr b="1"/>
                    </a:p>
                  </a:txBody>
                  <a:tcPr marL="91425" marR="91425" marT="91425" marB="91425">
                    <a:solidFill>
                      <a:srgbClr val="A3BDCB"/>
                    </a:solidFill>
                  </a:tcPr>
                </a:tc>
                <a:extLst>
                  <a:ext uri="{0D108BD9-81ED-4DB2-BD59-A6C34878D82A}">
                    <a16:rowId xmlns:a16="http://schemas.microsoft.com/office/drawing/2014/main" val="10000"/>
                  </a:ext>
                </a:extLst>
              </a:tr>
              <a:tr h="484000">
                <a:tc>
                  <a:txBody>
                    <a:bodyPr/>
                    <a:lstStyle/>
                    <a:p>
                      <a:pPr marL="0" lvl="0" indent="0" algn="l" rtl="0">
                        <a:spcBef>
                          <a:spcPts val="0"/>
                        </a:spcBef>
                        <a:spcAft>
                          <a:spcPts val="0"/>
                        </a:spcAft>
                        <a:buNone/>
                      </a:pPr>
                      <a:r>
                        <a:rPr lang="en" sz="900"/>
                        <a:t>The test administrator tested the student under the wrong name.</a:t>
                      </a:r>
                      <a:endParaRPr sz="900"/>
                    </a:p>
                  </a:txBody>
                  <a:tcPr marL="91425" marR="91425" marT="91425" marB="91425"/>
                </a:tc>
                <a:tc>
                  <a:txBody>
                    <a:bodyPr/>
                    <a:lstStyle/>
                    <a:p>
                      <a:pPr marL="0" lvl="0" indent="0" algn="l" rtl="0">
                        <a:spcBef>
                          <a:spcPts val="0"/>
                        </a:spcBef>
                        <a:spcAft>
                          <a:spcPts val="0"/>
                        </a:spcAft>
                        <a:buNone/>
                      </a:pPr>
                      <a:r>
                        <a:rPr lang="en" sz="900"/>
                        <a:t>The test administrator tested the student under the wrong name.</a:t>
                      </a:r>
                      <a:endParaRPr sz="900"/>
                    </a:p>
                  </a:txBody>
                  <a:tcPr marL="91425" marR="91425" marT="91425" marB="91425"/>
                </a:tc>
                <a:tc>
                  <a:txBody>
                    <a:bodyPr/>
                    <a:lstStyle/>
                    <a:p>
                      <a:pPr marL="0" lvl="0" indent="0" algn="l" rtl="0">
                        <a:spcBef>
                          <a:spcPts val="0"/>
                        </a:spcBef>
                        <a:spcAft>
                          <a:spcPts val="0"/>
                        </a:spcAft>
                        <a:buNone/>
                      </a:pPr>
                      <a:r>
                        <a:rPr lang="en" sz="900"/>
                        <a:t>Student behavior disrupted the testing environment, including the student being screened.</a:t>
                      </a:r>
                      <a:endParaRPr sz="900"/>
                    </a:p>
                  </a:txBody>
                  <a:tcPr marL="91425" marR="91425" marT="91425" marB="91425"/>
                </a:tc>
                <a:extLst>
                  <a:ext uri="{0D108BD9-81ED-4DB2-BD59-A6C34878D82A}">
                    <a16:rowId xmlns:a16="http://schemas.microsoft.com/office/drawing/2014/main" val="10001"/>
                  </a:ext>
                </a:extLst>
              </a:tr>
              <a:tr h="484000">
                <a:tc>
                  <a:txBody>
                    <a:bodyPr/>
                    <a:lstStyle/>
                    <a:p>
                      <a:pPr marL="0" lvl="0" indent="0" algn="l" rtl="0">
                        <a:spcBef>
                          <a:spcPts val="0"/>
                        </a:spcBef>
                        <a:spcAft>
                          <a:spcPts val="0"/>
                        </a:spcAft>
                        <a:buNone/>
                      </a:pPr>
                      <a:r>
                        <a:rPr lang="en" sz="900"/>
                        <a:t>The test administrator tested the wrong section of the test.</a:t>
                      </a:r>
                      <a:endParaRPr sz="900"/>
                    </a:p>
                  </a:txBody>
                  <a:tcPr marL="91425" marR="91425" marT="91425" marB="91425"/>
                </a:tc>
                <a:tc>
                  <a:txBody>
                    <a:bodyPr/>
                    <a:lstStyle/>
                    <a:p>
                      <a:pPr marL="0" lvl="0" indent="0" algn="l" rtl="0">
                        <a:spcBef>
                          <a:spcPts val="0"/>
                        </a:spcBef>
                        <a:spcAft>
                          <a:spcPts val="0"/>
                        </a:spcAft>
                        <a:buNone/>
                      </a:pPr>
                      <a:r>
                        <a:rPr lang="en" sz="900"/>
                        <a:t>The test administrator tested the wrong section of the screener.</a:t>
                      </a:r>
                      <a:endParaRPr sz="900"/>
                    </a:p>
                  </a:txBody>
                  <a:tcPr marL="91425" marR="91425" marT="91425" marB="91425"/>
                </a:tc>
                <a:tc>
                  <a:txBody>
                    <a:bodyPr/>
                    <a:lstStyle/>
                    <a:p>
                      <a:pPr marL="0" lvl="0" indent="0" algn="l" rtl="0">
                        <a:spcBef>
                          <a:spcPts val="0"/>
                        </a:spcBef>
                        <a:spcAft>
                          <a:spcPts val="0"/>
                        </a:spcAft>
                        <a:buNone/>
                      </a:pPr>
                      <a:r>
                        <a:rPr lang="en" sz="900"/>
                        <a:t>Student skipped a line or a word on the measure.</a:t>
                      </a:r>
                      <a:endParaRPr sz="900"/>
                    </a:p>
                  </a:txBody>
                  <a:tcPr marL="91425" marR="91425" marT="91425" marB="91425"/>
                </a:tc>
                <a:extLst>
                  <a:ext uri="{0D108BD9-81ED-4DB2-BD59-A6C34878D82A}">
                    <a16:rowId xmlns:a16="http://schemas.microsoft.com/office/drawing/2014/main" val="10002"/>
                  </a:ext>
                </a:extLst>
              </a:tr>
              <a:tr h="484000">
                <a:tc>
                  <a:txBody>
                    <a:bodyPr/>
                    <a:lstStyle/>
                    <a:p>
                      <a:pPr marL="0" lvl="0" indent="0" algn="l" rtl="0">
                        <a:spcBef>
                          <a:spcPts val="0"/>
                        </a:spcBef>
                        <a:spcAft>
                          <a:spcPts val="0"/>
                        </a:spcAft>
                        <a:buNone/>
                      </a:pPr>
                      <a:r>
                        <a:rPr lang="en" sz="900"/>
                        <a:t>The test administrator did not provide the correct accommodations.</a:t>
                      </a:r>
                      <a:endParaRPr sz="900"/>
                    </a:p>
                  </a:txBody>
                  <a:tcPr marL="91425" marR="91425" marT="91425" marB="91425"/>
                </a:tc>
                <a:tc>
                  <a:txBody>
                    <a:bodyPr/>
                    <a:lstStyle/>
                    <a:p>
                      <a:pPr marL="0" lvl="0" indent="0" algn="l" rtl="0">
                        <a:spcBef>
                          <a:spcPts val="0"/>
                        </a:spcBef>
                        <a:spcAft>
                          <a:spcPts val="0"/>
                        </a:spcAft>
                        <a:buNone/>
                      </a:pPr>
                      <a:r>
                        <a:rPr lang="en" sz="900"/>
                        <a:t>The test administrator or the student had technology issues.</a:t>
                      </a:r>
                      <a:endParaRPr sz="900"/>
                    </a:p>
                  </a:txBody>
                  <a:tcPr marL="91425" marR="91425" marT="91425" marB="91425"/>
                </a:tc>
                <a:tc>
                  <a:txBody>
                    <a:bodyPr/>
                    <a:lstStyle/>
                    <a:p>
                      <a:pPr marL="0" lvl="0" indent="0" algn="l" rtl="0">
                        <a:spcBef>
                          <a:spcPts val="0"/>
                        </a:spcBef>
                        <a:spcAft>
                          <a:spcPts val="0"/>
                        </a:spcAft>
                        <a:buNone/>
                      </a:pPr>
                      <a:r>
                        <a:rPr lang="en" sz="900"/>
                        <a:t>The screening environment allowed for frequent interruptions and/or disturbances.</a:t>
                      </a:r>
                      <a:endParaRPr sz="900"/>
                    </a:p>
                  </a:txBody>
                  <a:tcPr marL="91425" marR="91425" marT="91425" marB="91425"/>
                </a:tc>
                <a:extLst>
                  <a:ext uri="{0D108BD9-81ED-4DB2-BD59-A6C34878D82A}">
                    <a16:rowId xmlns:a16="http://schemas.microsoft.com/office/drawing/2014/main" val="10003"/>
                  </a:ext>
                </a:extLst>
              </a:tr>
              <a:tr h="484000">
                <a:tc>
                  <a:txBody>
                    <a:bodyPr/>
                    <a:lstStyle/>
                    <a:p>
                      <a:pPr marL="0" lvl="0" indent="0" algn="l" rtl="0">
                        <a:spcBef>
                          <a:spcPts val="0"/>
                        </a:spcBef>
                        <a:spcAft>
                          <a:spcPts val="0"/>
                        </a:spcAft>
                        <a:buNone/>
                      </a:pPr>
                      <a:r>
                        <a:rPr lang="en" sz="900"/>
                        <a:t>The test administrator did not have the correct materials available for the student or themselves.</a:t>
                      </a:r>
                      <a:endParaRPr sz="900"/>
                    </a:p>
                  </a:txBody>
                  <a:tcPr marL="91425" marR="91425" marT="91425" marB="91425"/>
                </a:tc>
                <a:tc>
                  <a:txBody>
                    <a:bodyPr/>
                    <a:lstStyle/>
                    <a:p>
                      <a:pPr marL="0" lvl="0" indent="0" algn="l" rtl="0">
                        <a:spcBef>
                          <a:spcPts val="0"/>
                        </a:spcBef>
                        <a:spcAft>
                          <a:spcPts val="0"/>
                        </a:spcAft>
                        <a:buNone/>
                      </a:pPr>
                      <a:r>
                        <a:rPr lang="en" sz="900"/>
                        <a:t>Student became ill.</a:t>
                      </a:r>
                      <a:endParaRPr sz="900"/>
                    </a:p>
                  </a:txBody>
                  <a:tcPr marL="91425" marR="91425" marT="91425" marB="91425"/>
                </a:tc>
                <a:tc>
                  <a:txBody>
                    <a:bodyPr/>
                    <a:lstStyle/>
                    <a:p>
                      <a:pPr marL="0" lvl="0" indent="0" algn="l" rtl="0">
                        <a:spcBef>
                          <a:spcPts val="0"/>
                        </a:spcBef>
                        <a:spcAft>
                          <a:spcPts val="0"/>
                        </a:spcAft>
                        <a:buNone/>
                      </a:pPr>
                      <a:r>
                        <a:rPr lang="en" sz="900"/>
                        <a:t>The test administrator could not keep up with the student while administering the screener.</a:t>
                      </a:r>
                      <a:endParaRPr sz="900"/>
                    </a:p>
                  </a:txBody>
                  <a:tcPr marL="91425" marR="91425" marT="91425" marB="91425"/>
                </a:tc>
                <a:extLst>
                  <a:ext uri="{0D108BD9-81ED-4DB2-BD59-A6C34878D82A}">
                    <a16:rowId xmlns:a16="http://schemas.microsoft.com/office/drawing/2014/main" val="10004"/>
                  </a:ext>
                </a:extLst>
              </a:tr>
              <a:tr h="919675">
                <a:tc rowSpan="2">
                  <a:txBody>
                    <a:bodyPr/>
                    <a:lstStyle/>
                    <a:p>
                      <a:pPr marL="0" lvl="0" indent="0" algn="l" rtl="0">
                        <a:spcBef>
                          <a:spcPts val="0"/>
                        </a:spcBef>
                        <a:spcAft>
                          <a:spcPts val="0"/>
                        </a:spcAft>
                        <a:buNone/>
                      </a:pPr>
                      <a:endParaRPr sz="900" dirty="0"/>
                    </a:p>
                  </a:txBody>
                  <a:tcPr marL="91425" marR="91425" marT="91425" marB="91425"/>
                </a:tc>
                <a:tc>
                  <a:txBody>
                    <a:bodyPr/>
                    <a:lstStyle/>
                    <a:p>
                      <a:pPr marL="0" lvl="0" indent="0" algn="l" rtl="0">
                        <a:spcBef>
                          <a:spcPts val="0"/>
                        </a:spcBef>
                        <a:spcAft>
                          <a:spcPts val="0"/>
                        </a:spcAft>
                        <a:buNone/>
                      </a:pPr>
                      <a:r>
                        <a:rPr lang="en" sz="900"/>
                        <a:t>Despite a secure environment, carefully selected to minimize interruptions or disturbances, an unavoidable interruption occurred (fire drill, for example) where student had to exit.</a:t>
                      </a:r>
                      <a:endParaRPr sz="900"/>
                    </a:p>
                  </a:txBody>
                  <a:tcPr marL="91425" marR="91425" marT="91425" marB="91425"/>
                </a:tc>
                <a:tc>
                  <a:txBody>
                    <a:bodyPr/>
                    <a:lstStyle/>
                    <a:p>
                      <a:pPr marL="0" lvl="0" indent="0" algn="l" rtl="0">
                        <a:spcBef>
                          <a:spcPts val="0"/>
                        </a:spcBef>
                        <a:spcAft>
                          <a:spcPts val="0"/>
                        </a:spcAft>
                        <a:buNone/>
                      </a:pPr>
                      <a:r>
                        <a:rPr lang="en" sz="900"/>
                        <a:t>The test administrator thought the student could score better. (Includes student missing points on previous material, student lost their place, student forgot how to work the technology, TA did not feel they scored the assessment appropriately, etc.)</a:t>
                      </a:r>
                      <a:endParaRPr sz="900"/>
                    </a:p>
                  </a:txBody>
                  <a:tcPr marL="91425" marR="91425" marT="91425" marB="91425"/>
                </a:tc>
                <a:extLst>
                  <a:ext uri="{0D108BD9-81ED-4DB2-BD59-A6C34878D82A}">
                    <a16:rowId xmlns:a16="http://schemas.microsoft.com/office/drawing/2014/main" val="10005"/>
                  </a:ext>
                </a:extLst>
              </a:tr>
              <a:tr h="484000">
                <a:tc vMerge="1">
                  <a:txBody>
                    <a:bodyPr/>
                    <a:lstStyle/>
                    <a:p>
                      <a:endParaRPr lang="en-US"/>
                    </a:p>
                  </a:txBody>
                  <a:tcP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r>
                        <a:rPr lang="en" sz="900" dirty="0"/>
                        <a:t>Test administration ran out of time in the class period or the student had to switch classes.</a:t>
                      </a:r>
                      <a:endParaRPr sz="900" dirty="0"/>
                    </a:p>
                  </a:txBody>
                  <a:tcPr marL="91425" marR="91425" marT="91425" marB="91425"/>
                </a:tc>
                <a:extLst>
                  <a:ext uri="{0D108BD9-81ED-4DB2-BD59-A6C34878D82A}">
                    <a16:rowId xmlns:a16="http://schemas.microsoft.com/office/drawing/2014/main" val="10006"/>
                  </a:ext>
                </a:extLst>
              </a:tr>
            </a:tbl>
          </a:graphicData>
        </a:graphic>
      </p:graphicFrame>
      <p:sp>
        <p:nvSpPr>
          <p:cNvPr id="505" name="Google Shape;505;p75"/>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p>
        </p:txBody>
      </p:sp>
      <p:sp>
        <p:nvSpPr>
          <p:cNvPr id="506" name="Google Shape;506;p75"/>
          <p:cNvSpPr txBox="1">
            <a:spLocks noGrp="1"/>
          </p:cNvSpPr>
          <p:nvPr>
            <p:ph type="title"/>
          </p:nvPr>
        </p:nvSpPr>
        <p:spPr>
          <a:xfrm>
            <a:off x="749450" y="46498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lt1"/>
                </a:solidFill>
              </a:rPr>
              <a:t> Reasons for Invalidations/Incompletions</a:t>
            </a:r>
            <a:endParaRPr sz="2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Accountability Codes</a:t>
            </a:r>
            <a:endParaRPr/>
          </a:p>
        </p:txBody>
      </p:sp>
      <p:sp>
        <p:nvSpPr>
          <p:cNvPr id="512" name="Google Shape;512;p76"/>
          <p:cNvSpPr txBox="1">
            <a:spLocks noGrp="1"/>
          </p:cNvSpPr>
          <p:nvPr>
            <p:ph type="body" idx="1"/>
          </p:nvPr>
        </p:nvSpPr>
        <p:spPr>
          <a:xfrm>
            <a:off x="237359" y="937284"/>
            <a:ext cx="8520600" cy="3337349"/>
          </a:xfrm>
          <a:prstGeom prst="rect">
            <a:avLst/>
          </a:prstGeom>
          <a:noFill/>
          <a:ln>
            <a:noFill/>
          </a:ln>
        </p:spPr>
        <p:txBody>
          <a:bodyPr spcFirstLastPara="1" wrap="square" lIns="91425" tIns="91425" rIns="91425" bIns="91425" anchor="t" anchorCtr="0">
            <a:noAutofit/>
          </a:bodyPr>
          <a:lstStyle/>
          <a:p>
            <a:pPr marL="114300" marR="0" lvl="0" indent="0" algn="l" rtl="0">
              <a:lnSpc>
                <a:spcPct val="90000"/>
              </a:lnSpc>
              <a:spcBef>
                <a:spcPts val="750"/>
              </a:spcBef>
              <a:spcAft>
                <a:spcPts val="0"/>
              </a:spcAft>
              <a:buClr>
                <a:schemeClr val="dk1"/>
              </a:buClr>
              <a:buSzPts val="1800"/>
              <a:buFont typeface="Arial"/>
              <a:buNone/>
            </a:pPr>
            <a:r>
              <a:rPr lang="en" dirty="0"/>
              <a:t>For end-of-year screening, school systems must apply accountability codes for students who do not test. </a:t>
            </a:r>
            <a:r>
              <a:rPr lang="en" dirty="0" smtClean="0"/>
              <a:t>The code field is added as an additional demographic field for each student. The </a:t>
            </a:r>
            <a:r>
              <a:rPr lang="en" dirty="0"/>
              <a:t>list of codes is in Appendix A of the </a:t>
            </a:r>
            <a:r>
              <a:rPr lang="en" dirty="0">
                <a:solidFill>
                  <a:schemeClr val="dk2"/>
                </a:solidFill>
              </a:rPr>
              <a:t>Louisiana K-3 Literacy </a:t>
            </a:r>
            <a:r>
              <a:rPr lang="en" dirty="0" smtClean="0">
                <a:solidFill>
                  <a:schemeClr val="dk2"/>
                </a:solidFill>
              </a:rPr>
              <a:t>Screening: Specific </a:t>
            </a:r>
            <a:r>
              <a:rPr lang="en" dirty="0">
                <a:solidFill>
                  <a:schemeClr val="dk2"/>
                </a:solidFill>
              </a:rPr>
              <a:t>Instructions and </a:t>
            </a:r>
            <a:r>
              <a:rPr lang="en" dirty="0" smtClean="0">
                <a:solidFill>
                  <a:schemeClr val="dk2"/>
                </a:solidFill>
              </a:rPr>
              <a:t>Oaths-Test </a:t>
            </a:r>
            <a:r>
              <a:rPr lang="en" dirty="0">
                <a:solidFill>
                  <a:schemeClr val="dk2"/>
                </a:solidFill>
              </a:rPr>
              <a:t>Coordinator Manual</a:t>
            </a:r>
            <a:r>
              <a:rPr lang="en" dirty="0" smtClean="0">
                <a:solidFill>
                  <a:schemeClr val="dk2"/>
                </a:solidFill>
              </a:rPr>
              <a:t>.</a:t>
            </a:r>
            <a:endParaRPr dirty="0"/>
          </a:p>
          <a:p>
            <a:pPr marL="457200" marR="0" lvl="0" indent="-342900" algn="l" rtl="0">
              <a:lnSpc>
                <a:spcPct val="90000"/>
              </a:lnSpc>
              <a:spcBef>
                <a:spcPts val="750"/>
              </a:spcBef>
              <a:spcAft>
                <a:spcPts val="0"/>
              </a:spcAft>
              <a:buClr>
                <a:schemeClr val="dk2"/>
              </a:buClr>
              <a:buSzPts val="1800"/>
              <a:buChar char="●"/>
            </a:pPr>
            <a:r>
              <a:rPr lang="en" dirty="0"/>
              <a:t>Codes 01-44 and </a:t>
            </a:r>
            <a:r>
              <a:rPr lang="en" dirty="0" smtClean="0"/>
              <a:t>97: Use only for students who have been exited from enrollmnet </a:t>
            </a:r>
            <a:r>
              <a:rPr lang="en-US" dirty="0" smtClean="0"/>
              <a:t>in </a:t>
            </a:r>
            <a:r>
              <a:rPr lang="en-US" dirty="0" err="1" smtClean="0"/>
              <a:t>EdLink</a:t>
            </a:r>
            <a:r>
              <a:rPr lang="en-US" dirty="0" smtClean="0"/>
              <a:t> with a matching exit code. </a:t>
            </a:r>
            <a:endParaRPr dirty="0"/>
          </a:p>
          <a:p>
            <a:pPr marL="457200" marR="0" lvl="0" indent="-342900" algn="l" rtl="0">
              <a:lnSpc>
                <a:spcPct val="90000"/>
              </a:lnSpc>
              <a:spcBef>
                <a:spcPts val="0"/>
              </a:spcBef>
              <a:spcAft>
                <a:spcPts val="0"/>
              </a:spcAft>
              <a:buClr>
                <a:schemeClr val="dk2"/>
              </a:buClr>
              <a:buSzPts val="1800"/>
              <a:buChar char="●"/>
            </a:pPr>
            <a:r>
              <a:rPr lang="en" dirty="0"/>
              <a:t>Code </a:t>
            </a:r>
            <a:r>
              <a:rPr lang="en" dirty="0" smtClean="0"/>
              <a:t>80: Use for students who have a letter </a:t>
            </a:r>
            <a:r>
              <a:rPr lang="en" dirty="0"/>
              <a:t>from a doctor that does not use a disability as the sole reason for excluding students from testing.</a:t>
            </a:r>
            <a:endParaRPr dirty="0"/>
          </a:p>
          <a:p>
            <a:pPr marL="457200" marR="0" lvl="0" indent="-342900" algn="l" rtl="0">
              <a:lnSpc>
                <a:spcPct val="90000"/>
              </a:lnSpc>
              <a:spcBef>
                <a:spcPts val="0"/>
              </a:spcBef>
              <a:spcAft>
                <a:spcPts val="0"/>
              </a:spcAft>
              <a:buClr>
                <a:schemeClr val="dk2"/>
              </a:buClr>
              <a:buSzPts val="1800"/>
              <a:buChar char="●"/>
            </a:pPr>
            <a:r>
              <a:rPr lang="en" dirty="0"/>
              <a:t>C</a:t>
            </a:r>
            <a:r>
              <a:rPr lang="en" dirty="0" smtClean="0"/>
              <a:t>ode 81: Not applicable for 2024 since </a:t>
            </a:r>
            <a:r>
              <a:rPr lang="en" dirty="0"/>
              <a:t>the screening results will not be used for accountability until 2025-2026. </a:t>
            </a:r>
            <a:endParaRPr dirty="0"/>
          </a:p>
          <a:p>
            <a:pPr marL="457200" marR="0" lvl="0" indent="-342900" algn="l" rtl="0">
              <a:lnSpc>
                <a:spcPct val="90000"/>
              </a:lnSpc>
              <a:spcBef>
                <a:spcPts val="0"/>
              </a:spcBef>
              <a:spcAft>
                <a:spcPts val="0"/>
              </a:spcAft>
              <a:buClr>
                <a:schemeClr val="dk2"/>
              </a:buClr>
              <a:buSzPts val="1800"/>
              <a:buChar char="●"/>
            </a:pPr>
            <a:r>
              <a:rPr lang="en" dirty="0"/>
              <a:t>Code </a:t>
            </a:r>
            <a:r>
              <a:rPr lang="en" dirty="0" smtClean="0"/>
              <a:t>94: Use for students that </a:t>
            </a:r>
            <a:r>
              <a:rPr lang="en" dirty="0"/>
              <a:t>are alternately assessed and scored using the LAAR. The score must be reported to EdLink </a:t>
            </a:r>
            <a:r>
              <a:rPr lang="en" dirty="0" smtClean="0"/>
              <a:t>no later than May 1. </a:t>
            </a:r>
            <a:endParaRP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Codes in </a:t>
            </a:r>
            <a:r>
              <a:rPr lang="en-US" dirty="0" err="1" smtClean="0"/>
              <a:t>mCLASS</a:t>
            </a:r>
            <a:endParaRPr lang="en-US" dirty="0"/>
          </a:p>
        </p:txBody>
      </p:sp>
      <p:sp>
        <p:nvSpPr>
          <p:cNvPr id="3" name="Text Placeholder 2"/>
          <p:cNvSpPr>
            <a:spLocks noGrp="1"/>
          </p:cNvSpPr>
          <p:nvPr>
            <p:ph type="body" idx="1"/>
          </p:nvPr>
        </p:nvSpPr>
        <p:spPr>
          <a:xfrm>
            <a:off x="311700" y="1152875"/>
            <a:ext cx="3197217" cy="3186300"/>
          </a:xfrm>
        </p:spPr>
        <p:txBody>
          <a:bodyPr/>
          <a:lstStyle/>
          <a:p>
            <a:r>
              <a:rPr lang="en-US" dirty="0"/>
              <a:t>From the student’s profile page, you can view their demographics, </a:t>
            </a:r>
            <a:r>
              <a:rPr lang="en-US" u="sng" dirty="0"/>
              <a:t>and if you are an educator with system or enrollment access</a:t>
            </a:r>
            <a:r>
              <a:rPr lang="en-US" dirty="0"/>
              <a:t>, you can also add or edit the student’s custom demographics.</a:t>
            </a: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912" y="1254057"/>
            <a:ext cx="3406537" cy="2635385"/>
          </a:xfrm>
          <a:prstGeom prst="rect">
            <a:avLst/>
          </a:prstGeom>
        </p:spPr>
      </p:pic>
    </p:spTree>
    <p:extLst>
      <p:ext uri="{BB962C8B-B14F-4D97-AF65-F5344CB8AC3E}">
        <p14:creationId xmlns:p14="http://schemas.microsoft.com/office/powerpoint/2010/main" val="1459121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8"/>
          <p:cNvSpPr txBox="1">
            <a:spLocks noGrp="1"/>
          </p:cNvSpPr>
          <p:nvPr>
            <p:ph type="ctrTitle"/>
          </p:nvPr>
        </p:nvSpPr>
        <p:spPr>
          <a:xfrm>
            <a:off x="421725" y="1010700"/>
            <a:ext cx="8221200" cy="888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Special Populations</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Screener Content</a:t>
            </a:r>
            <a:endParaRPr/>
          </a:p>
        </p:txBody>
      </p:sp>
      <p:sp>
        <p:nvSpPr>
          <p:cNvPr id="264" name="Google Shape;264;p40"/>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 dirty="0"/>
              <a:t>Students must complete all measures for a composite score to be calculated and reported to the department by the vendor. The content of the screener varies by grade. </a:t>
            </a:r>
            <a:r>
              <a:rPr lang="en" b="1" dirty="0"/>
              <a:t>Gating, discontinuing, or exemptions for sections of the screener </a:t>
            </a:r>
            <a:r>
              <a:rPr lang="en" b="1" dirty="0" smtClean="0"/>
              <a:t>may not be used as part of the </a:t>
            </a:r>
            <a:r>
              <a:rPr lang="en" b="1" dirty="0"/>
              <a:t>Louisiana K-3 screening system.</a:t>
            </a:r>
            <a:endParaRPr b="1" dirty="0"/>
          </a:p>
          <a:p>
            <a:pPr marL="114300" lvl="0" indent="0" algn="l" rtl="0">
              <a:lnSpc>
                <a:spcPct val="90000"/>
              </a:lnSpc>
              <a:spcBef>
                <a:spcPts val="750"/>
              </a:spcBef>
              <a:spcAft>
                <a:spcPts val="0"/>
              </a:spcAft>
              <a:buSzPts val="1800"/>
              <a:buNone/>
            </a:pPr>
            <a:endParaRPr dirty="0"/>
          </a:p>
          <a:p>
            <a:pPr marL="114300" lvl="0" indent="0" algn="l" rtl="0">
              <a:lnSpc>
                <a:spcPct val="90000"/>
              </a:lnSpc>
              <a:spcBef>
                <a:spcPts val="750"/>
              </a:spcBef>
              <a:spcAft>
                <a:spcPts val="0"/>
              </a:spcAft>
              <a:buSzPts val="1800"/>
              <a:buNone/>
            </a:pPr>
            <a:endParaRPr dirty="0"/>
          </a:p>
          <a:p>
            <a:pPr marL="114300" lvl="0" indent="0" algn="l" rtl="0">
              <a:lnSpc>
                <a:spcPct val="90000"/>
              </a:lnSpc>
              <a:spcBef>
                <a:spcPts val="750"/>
              </a:spcBef>
              <a:spcAft>
                <a:spcPts val="0"/>
              </a:spcAft>
              <a:buSzPts val="1800"/>
              <a:buNone/>
            </a:pPr>
            <a:endParaRPr dirty="0"/>
          </a:p>
          <a:p>
            <a:pPr marL="114300" lvl="0" indent="0" algn="l" rtl="0">
              <a:lnSpc>
                <a:spcPct val="90000"/>
              </a:lnSpc>
              <a:spcBef>
                <a:spcPts val="750"/>
              </a:spcBef>
              <a:spcAft>
                <a:spcPts val="0"/>
              </a:spcAft>
              <a:buSzPts val="1800"/>
              <a:buNone/>
            </a:pPr>
            <a:endParaRP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Accommodations</a:t>
            </a:r>
            <a:endParaRPr/>
          </a:p>
        </p:txBody>
      </p:sp>
      <p:sp>
        <p:nvSpPr>
          <p:cNvPr id="530" name="Google Shape;530;p79"/>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
              <a:t>Some accommodations may be applied during the screener if they are documented on an IEP, IAP or EL Checklist and they are used routinely during regular class instruction.</a:t>
            </a:r>
            <a:endParaRPr/>
          </a:p>
          <a:p>
            <a:pPr marL="457200" lvl="0" indent="-342900" algn="l" rtl="0">
              <a:lnSpc>
                <a:spcPct val="90000"/>
              </a:lnSpc>
              <a:spcBef>
                <a:spcPts val="750"/>
              </a:spcBef>
              <a:spcAft>
                <a:spcPts val="0"/>
              </a:spcAft>
              <a:buClr>
                <a:schemeClr val="dk2"/>
              </a:buClr>
              <a:buSzPts val="1800"/>
              <a:buChar char="●"/>
            </a:pPr>
            <a:r>
              <a:rPr lang="en"/>
              <a:t>Breaks in between sections</a:t>
            </a:r>
            <a:endParaRPr/>
          </a:p>
          <a:p>
            <a:pPr marL="457200" lvl="0" indent="-342900" algn="l" rtl="0">
              <a:lnSpc>
                <a:spcPct val="90000"/>
              </a:lnSpc>
              <a:spcBef>
                <a:spcPts val="750"/>
              </a:spcBef>
              <a:spcAft>
                <a:spcPts val="0"/>
              </a:spcAft>
              <a:buClr>
                <a:schemeClr val="dk2"/>
              </a:buClr>
              <a:buSzPts val="1800"/>
              <a:buChar char="●"/>
            </a:pPr>
            <a:r>
              <a:rPr lang="en"/>
              <a:t>Hearing aids, assistive listening devices, glasses, Smartwatches if used for medical reasons (Smartwatches and or phones that are used for medical reasons must be carefully monitored)</a:t>
            </a:r>
            <a:endParaRPr/>
          </a:p>
          <a:p>
            <a:pPr marL="457200" lvl="0" indent="-342900" algn="l" rtl="0">
              <a:lnSpc>
                <a:spcPct val="90000"/>
              </a:lnSpc>
              <a:spcBef>
                <a:spcPts val="750"/>
              </a:spcBef>
              <a:spcAft>
                <a:spcPts val="0"/>
              </a:spcAft>
              <a:buClr>
                <a:schemeClr val="dk2"/>
              </a:buClr>
              <a:buSzPts val="1800"/>
              <a:buChar char="●"/>
            </a:pPr>
            <a:r>
              <a:rPr lang="en"/>
              <a:t>Enlarged student materials (magnification)</a:t>
            </a:r>
            <a:endParaRPr/>
          </a:p>
          <a:p>
            <a:pPr marL="457200" lvl="0" indent="-342900" algn="l" rtl="0">
              <a:lnSpc>
                <a:spcPct val="90000"/>
              </a:lnSpc>
              <a:spcBef>
                <a:spcPts val="750"/>
              </a:spcBef>
              <a:spcAft>
                <a:spcPts val="0"/>
              </a:spcAft>
              <a:buClr>
                <a:schemeClr val="dk2"/>
              </a:buClr>
              <a:buSzPts val="1800"/>
              <a:buChar char="●"/>
            </a:pPr>
            <a:r>
              <a:rPr lang="en"/>
              <a:t>Covered overlays, filters or lighting adjustments</a:t>
            </a:r>
            <a:endParaRPr/>
          </a:p>
          <a:p>
            <a:pPr marL="457200" lvl="0" indent="-342900" algn="l" rtl="0">
              <a:lnSpc>
                <a:spcPct val="90000"/>
              </a:lnSpc>
              <a:spcBef>
                <a:spcPts val="750"/>
              </a:spcBef>
              <a:spcAft>
                <a:spcPts val="0"/>
              </a:spcAft>
              <a:buClr>
                <a:schemeClr val="dk2"/>
              </a:buClr>
              <a:buSzPts val="1800"/>
              <a:buChar char="●"/>
            </a:pPr>
            <a:r>
              <a:rPr lang="en"/>
              <a:t>Marker or ruler for tracking</a:t>
            </a:r>
            <a:endParaRPr/>
          </a:p>
          <a:p>
            <a:pPr marL="457200" lvl="0" indent="-342900" algn="l" rtl="0">
              <a:lnSpc>
                <a:spcPct val="90000"/>
              </a:lnSpc>
              <a:spcBef>
                <a:spcPts val="750"/>
              </a:spcBef>
              <a:spcAft>
                <a:spcPts val="0"/>
              </a:spcAft>
              <a:buClr>
                <a:schemeClr val="dk2"/>
              </a:buClr>
              <a:buSzPts val="1800"/>
              <a:buChar char="●"/>
            </a:pPr>
            <a:r>
              <a:rPr lang="en"/>
              <a:t>Whisper phones</a:t>
            </a:r>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Preparation for Accommodations</a:t>
            </a:r>
            <a:endParaRPr/>
          </a:p>
        </p:txBody>
      </p:sp>
      <p:sp>
        <p:nvSpPr>
          <p:cNvPr id="536" name="Google Shape;536;p80"/>
          <p:cNvSpPr txBox="1">
            <a:spLocks noGrp="1"/>
          </p:cNvSpPr>
          <p:nvPr>
            <p:ph type="body" idx="1"/>
          </p:nvPr>
        </p:nvSpPr>
        <p:spPr>
          <a:xfrm>
            <a:off x="311700" y="101772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with all statewide assessments, test administrators must have a list of students with their accommodations prior to administration of the screener. The test administrator should be trained in the proper administration of the accommodation. </a:t>
            </a:r>
            <a:endParaRPr/>
          </a:p>
          <a:p>
            <a:pPr marL="0" lvl="0" indent="0" algn="l" rtl="0">
              <a:spcBef>
                <a:spcPts val="1200"/>
              </a:spcBef>
              <a:spcAft>
                <a:spcPts val="0"/>
              </a:spcAft>
              <a:buNone/>
            </a:pPr>
            <a:r>
              <a:rPr lang="en"/>
              <a:t>If a screener is invalidated due to improper application of accommodations, the district test coordinator must submit a testing irregularity report to </a:t>
            </a:r>
            <a:r>
              <a:rPr lang="en" u="sng">
                <a:solidFill>
                  <a:schemeClr val="hlink"/>
                </a:solidFill>
                <a:hlinkClick r:id="rId3"/>
              </a:rPr>
              <a:t>assessment@la.gov</a:t>
            </a:r>
            <a:r>
              <a:rPr lang="en"/>
              <a:t>.</a:t>
            </a:r>
            <a:endParaRPr/>
          </a:p>
          <a:p>
            <a:pPr marL="0" lvl="0" indent="0" algn="l" rtl="0">
              <a:spcBef>
                <a:spcPts val="1200"/>
              </a:spcBef>
              <a:spcAft>
                <a:spcPts val="0"/>
              </a:spcAft>
              <a:buNone/>
            </a:pPr>
            <a:r>
              <a:rPr lang="en"/>
              <a:t>For details on allowable accommodations, please see the Louisiana Specific Instructions and Oaths Test Coordinator Manual.</a:t>
            </a:r>
            <a:endParaRPr/>
          </a:p>
          <a:p>
            <a:pPr marL="0" lvl="0" indent="0" algn="l" rtl="0">
              <a:spcBef>
                <a:spcPts val="1200"/>
              </a:spcBef>
              <a:spcAft>
                <a:spcPts val="1200"/>
              </a:spcAft>
              <a:buNone/>
            </a:pPr>
            <a:endParaRPr/>
          </a:p>
        </p:txBody>
      </p:sp>
      <p:sp>
        <p:nvSpPr>
          <p:cNvPr id="537" name="Google Shape;537;p8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in </a:t>
            </a:r>
            <a:r>
              <a:rPr lang="en-US" dirty="0" err="1" smtClean="0"/>
              <a:t>mCLASS</a:t>
            </a:r>
            <a:endParaRPr lang="en-US" dirty="0"/>
          </a:p>
        </p:txBody>
      </p:sp>
      <p:sp>
        <p:nvSpPr>
          <p:cNvPr id="3" name="Text Placeholder 2"/>
          <p:cNvSpPr>
            <a:spLocks noGrp="1"/>
          </p:cNvSpPr>
          <p:nvPr>
            <p:ph type="body" idx="1"/>
          </p:nvPr>
        </p:nvSpPr>
        <p:spPr/>
        <p:txBody>
          <a:bodyPr/>
          <a:lstStyle/>
          <a:p>
            <a:pPr marL="114300" indent="0">
              <a:buNone/>
            </a:pPr>
            <a:r>
              <a:rPr lang="en-US" dirty="0" smtClean="0"/>
              <a:t>There is no place to list accommodations in </a:t>
            </a:r>
            <a:r>
              <a:rPr lang="en-US" dirty="0" err="1" smtClean="0"/>
              <a:t>mCLASS</a:t>
            </a:r>
            <a:r>
              <a:rPr lang="en-US" dirty="0" smtClean="0"/>
              <a:t> for students. A </a:t>
            </a:r>
            <a:r>
              <a:rPr lang="en-US" dirty="0" smtClean="0"/>
              <a:t>custom</a:t>
            </a:r>
            <a:r>
              <a:rPr lang="en-US" dirty="0" smtClean="0"/>
              <a:t> </a:t>
            </a:r>
            <a:r>
              <a:rPr lang="en-US" dirty="0" smtClean="0"/>
              <a:t>demographic field for each student captures a Y for students who are being given accommodations. </a:t>
            </a:r>
          </a:p>
          <a:p>
            <a:pPr marL="114300" indent="0">
              <a:buNone/>
            </a:pPr>
            <a:endParaRPr lang="en-US" dirty="0"/>
          </a:p>
          <a:p>
            <a:pPr marL="114300" indent="0">
              <a:buNone/>
            </a:pPr>
            <a:r>
              <a:rPr lang="en-US" dirty="0" smtClean="0"/>
              <a:t>DTCs and STCs should be aware that the two new demographic fields: accountability codes and accommodations will allow endless options to be entered incorrectly.  Descriptions for both fields are included to explain what is expected to be entered. </a:t>
            </a: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1144041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 Flag in </a:t>
            </a:r>
            <a:r>
              <a:rPr lang="en-US" dirty="0" err="1" smtClean="0"/>
              <a:t>mCLASS</a:t>
            </a:r>
            <a:endParaRPr lang="en-US" dirty="0"/>
          </a:p>
        </p:txBody>
      </p:sp>
      <p:sp>
        <p:nvSpPr>
          <p:cNvPr id="3" name="Text Placeholder 2"/>
          <p:cNvSpPr>
            <a:spLocks noGrp="1"/>
          </p:cNvSpPr>
          <p:nvPr>
            <p:ph type="body" idx="1"/>
          </p:nvPr>
        </p:nvSpPr>
        <p:spPr>
          <a:xfrm>
            <a:off x="311700" y="1152875"/>
            <a:ext cx="3160046" cy="3186300"/>
          </a:xfrm>
        </p:spPr>
        <p:txBody>
          <a:bodyPr/>
          <a:lstStyle/>
          <a:p>
            <a:pPr marL="114300" indent="0">
              <a:buNone/>
            </a:pPr>
            <a:r>
              <a:rPr lang="en-US" dirty="0" smtClean="0"/>
              <a:t>One of the two custom demographics added to the student profile is a field for identifying students who will receive Louisiana-approved accommodations. </a:t>
            </a: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902" y="1152875"/>
            <a:ext cx="4289503" cy="2995379"/>
          </a:xfrm>
          <a:prstGeom prst="rect">
            <a:avLst/>
          </a:prstGeom>
        </p:spPr>
      </p:pic>
    </p:spTree>
    <p:extLst>
      <p:ext uri="{BB962C8B-B14F-4D97-AF65-F5344CB8AC3E}">
        <p14:creationId xmlns:p14="http://schemas.microsoft.com/office/powerpoint/2010/main" val="3622828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Extended Time</a:t>
            </a:r>
            <a:endParaRPr/>
          </a:p>
        </p:txBody>
      </p:sp>
      <p:sp>
        <p:nvSpPr>
          <p:cNvPr id="543" name="Google Shape;543;p81"/>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 sz="1700"/>
              <a:t>For the administration of the state K-3 Literacy Screener, extended time is defined as double the time that is prescribed. For example, if all students must complete the subtest in 1 minute, extended time allows for 2 minutes. </a:t>
            </a:r>
            <a:r>
              <a:rPr lang="en" sz="1700" u="sng"/>
              <a:t>The screener sections should be strictly timed</a:t>
            </a:r>
            <a:r>
              <a:rPr lang="en" sz="1700"/>
              <a:t>. Extended time is only available for the following students:</a:t>
            </a:r>
            <a:endParaRPr sz="1700"/>
          </a:p>
          <a:p>
            <a:pPr marL="457200" lvl="0" indent="-336550" algn="l" rtl="0">
              <a:lnSpc>
                <a:spcPct val="90000"/>
              </a:lnSpc>
              <a:spcBef>
                <a:spcPts val="750"/>
              </a:spcBef>
              <a:spcAft>
                <a:spcPts val="0"/>
              </a:spcAft>
              <a:buClr>
                <a:schemeClr val="dk2"/>
              </a:buClr>
              <a:buSzPts val="1700"/>
              <a:buChar char="●"/>
            </a:pPr>
            <a:r>
              <a:rPr lang="en" sz="1700"/>
              <a:t>English learners as identified in EdLink 360 enrollment</a:t>
            </a:r>
            <a:endParaRPr sz="1700"/>
          </a:p>
          <a:p>
            <a:pPr marL="457200" lvl="0" indent="-336550" algn="l" rtl="0">
              <a:lnSpc>
                <a:spcPct val="90000"/>
              </a:lnSpc>
              <a:spcBef>
                <a:spcPts val="750"/>
              </a:spcBef>
              <a:spcAft>
                <a:spcPts val="0"/>
              </a:spcAft>
              <a:buClr>
                <a:schemeClr val="dk2"/>
              </a:buClr>
              <a:buSzPts val="1700"/>
              <a:buChar char="●"/>
            </a:pPr>
            <a:r>
              <a:rPr lang="en" sz="1700"/>
              <a:t>Students with fluency-based speech disorders documented on IEPs </a:t>
            </a:r>
            <a:endParaRPr sz="1700"/>
          </a:p>
          <a:p>
            <a:pPr marL="457200" lvl="0" indent="-336550" algn="l" rtl="0">
              <a:lnSpc>
                <a:spcPct val="90000"/>
              </a:lnSpc>
              <a:spcBef>
                <a:spcPts val="750"/>
              </a:spcBef>
              <a:spcAft>
                <a:spcPts val="0"/>
              </a:spcAft>
              <a:buClr>
                <a:schemeClr val="dk2"/>
              </a:buClr>
              <a:buSzPts val="1700"/>
              <a:buChar char="●"/>
            </a:pPr>
            <a:r>
              <a:rPr lang="en" sz="1700"/>
              <a:t>Students assessed with LAAR alternative rubric </a:t>
            </a:r>
            <a:endParaRPr sz="1700"/>
          </a:p>
          <a:p>
            <a:pPr marL="457200" lvl="0" indent="-336550" algn="l" rtl="0">
              <a:lnSpc>
                <a:spcPct val="90000"/>
              </a:lnSpc>
              <a:spcBef>
                <a:spcPts val="750"/>
              </a:spcBef>
              <a:spcAft>
                <a:spcPts val="0"/>
              </a:spcAft>
              <a:buClr>
                <a:schemeClr val="dk2"/>
              </a:buClr>
              <a:buSzPts val="1700"/>
              <a:buChar char="●"/>
            </a:pPr>
            <a:r>
              <a:rPr lang="en" sz="1700"/>
              <a:t>Students with limited verbal language skills, as documented on the IEP,  that are not participating in an alternate assessment</a:t>
            </a:r>
            <a:endParaRPr sz="1700"/>
          </a:p>
          <a:p>
            <a:pPr marL="457200" lvl="0" indent="-336550" algn="l" rtl="0">
              <a:lnSpc>
                <a:spcPct val="90000"/>
              </a:lnSpc>
              <a:spcBef>
                <a:spcPts val="750"/>
              </a:spcBef>
              <a:spcAft>
                <a:spcPts val="0"/>
              </a:spcAft>
              <a:buClr>
                <a:schemeClr val="dk2"/>
              </a:buClr>
              <a:buSzPts val="1700"/>
              <a:buChar char="●"/>
            </a:pPr>
            <a:r>
              <a:rPr lang="en" sz="1700"/>
              <a:t>Students who require braille</a:t>
            </a:r>
            <a:endParaRPr sz="1700"/>
          </a:p>
          <a:p>
            <a:pPr marL="457200" marR="0" lvl="0" indent="-228600" algn="l" rtl="0">
              <a:lnSpc>
                <a:spcPct val="90000"/>
              </a:lnSpc>
              <a:spcBef>
                <a:spcPts val="750"/>
              </a:spcBef>
              <a:spcAft>
                <a:spcPts val="0"/>
              </a:spcAft>
              <a:buClr>
                <a:schemeClr val="dk1"/>
              </a:buClr>
              <a:buSzPts val="1800"/>
              <a:buFont typeface="Arial"/>
              <a:buNone/>
            </a:pPr>
            <a:endParaRPr sz="17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Extended Time: Maze</a:t>
            </a:r>
            <a:endParaRPr/>
          </a:p>
        </p:txBody>
      </p:sp>
      <p:sp>
        <p:nvSpPr>
          <p:cNvPr id="549" name="Google Shape;549;p8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None/>
            </a:pPr>
            <a:endParaRPr/>
          </a:p>
          <a:p>
            <a:pPr marL="0" lvl="0" indent="0" algn="l" rtl="0">
              <a:spcBef>
                <a:spcPts val="0"/>
              </a:spcBef>
              <a:spcAft>
                <a:spcPts val="0"/>
              </a:spcAft>
              <a:buNone/>
            </a:pPr>
            <a:endParaRPr sz="1700">
              <a:solidFill>
                <a:srgbClr val="000000"/>
              </a:solidFill>
            </a:endParaRPr>
          </a:p>
        </p:txBody>
      </p:sp>
      <p:pic>
        <p:nvPicPr>
          <p:cNvPr id="550" name="Google Shape;550;p82"/>
          <p:cNvPicPr preferRelativeResize="0"/>
          <p:nvPr/>
        </p:nvPicPr>
        <p:blipFill rotWithShape="1">
          <a:blip r:embed="rId3">
            <a:alphaModFix/>
          </a:blip>
          <a:srcRect l="15460" t="35284" r="13029" b="5936"/>
          <a:stretch/>
        </p:blipFill>
        <p:spPr>
          <a:xfrm>
            <a:off x="915500" y="1055475"/>
            <a:ext cx="7313002" cy="3381099"/>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Timing Device</a:t>
            </a:r>
            <a:endParaRPr lang="en-US" dirty="0"/>
          </a:p>
        </p:txBody>
      </p:sp>
      <p:sp>
        <p:nvSpPr>
          <p:cNvPr id="3" name="Text Placeholder 2"/>
          <p:cNvSpPr>
            <a:spLocks noGrp="1"/>
          </p:cNvSpPr>
          <p:nvPr>
            <p:ph type="body" idx="1"/>
          </p:nvPr>
        </p:nvSpPr>
        <p:spPr/>
        <p:txBody>
          <a:bodyPr/>
          <a:lstStyle/>
          <a:p>
            <a:pPr marL="114300" indent="0">
              <a:buNone/>
            </a:pPr>
            <a:r>
              <a:rPr lang="en-US" dirty="0" smtClean="0"/>
              <a:t>An additional timing device will be needed for all extended time, including the grade 2 </a:t>
            </a:r>
            <a:r>
              <a:rPr lang="en-US" dirty="0" smtClean="0"/>
              <a:t>and grade 3 </a:t>
            </a:r>
            <a:r>
              <a:rPr lang="en-US" dirty="0" smtClean="0"/>
              <a:t>Maze online.  If paper is used for grade 3 Maze, scores must be entered into </a:t>
            </a:r>
            <a:r>
              <a:rPr lang="en-US" dirty="0" err="1" smtClean="0"/>
              <a:t>mCLASS</a:t>
            </a:r>
            <a:r>
              <a:rPr lang="en-US" dirty="0" smtClean="0"/>
              <a:t> as students are screened. The </a:t>
            </a:r>
            <a:r>
              <a:rPr lang="en-US" dirty="0" smtClean="0"/>
              <a:t>upload of a multiple student file will not be possible for EOY</a:t>
            </a:r>
            <a:r>
              <a:rPr lang="en-US" dirty="0" smtClean="0"/>
              <a:t>.</a:t>
            </a:r>
          </a:p>
          <a:p>
            <a:pPr marL="114300" indent="0">
              <a:buNone/>
            </a:pPr>
            <a:endParaRPr lang="en-US" dirty="0"/>
          </a:p>
          <a:p>
            <a:pPr marL="114300" indent="0">
              <a:buNone/>
            </a:pPr>
            <a:r>
              <a:rPr lang="en-US" dirty="0" smtClean="0"/>
              <a:t>The timer for Maze can be disabled for both grade 2 and grade 3.  </a:t>
            </a:r>
            <a:r>
              <a:rPr lang="en-US" dirty="0" smtClean="0"/>
              <a:t>This can only be done by a test administrator.</a:t>
            </a: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238938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Braille</a:t>
            </a:r>
            <a:endParaRPr/>
          </a:p>
        </p:txBody>
      </p:sp>
      <p:sp>
        <p:nvSpPr>
          <p:cNvPr id="556" name="Google Shape;556;p83"/>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r>
              <a:rPr lang="en"/>
              <a:t>Braille materials need to be ordered. Amplify will be responsible for shipping the materials. Only secure EOY K-2 forms will need to be returned at the completion of testing. </a:t>
            </a:r>
            <a:endParaRPr/>
          </a:p>
          <a:p>
            <a:pPr marL="0" lvl="0" indent="0" algn="l" rtl="0">
              <a:lnSpc>
                <a:spcPct val="90000"/>
              </a:lnSpc>
              <a:spcBef>
                <a:spcPts val="750"/>
              </a:spcBef>
              <a:spcAft>
                <a:spcPts val="0"/>
              </a:spcAft>
              <a:buSzPts val="1800"/>
              <a:buNone/>
            </a:pPr>
            <a:endParaRPr/>
          </a:p>
          <a:p>
            <a:pPr marL="0" lvl="0" indent="0" algn="l" rtl="0">
              <a:lnSpc>
                <a:spcPct val="90000"/>
              </a:lnSpc>
              <a:spcBef>
                <a:spcPts val="750"/>
              </a:spcBef>
              <a:spcAft>
                <a:spcPts val="0"/>
              </a:spcAft>
              <a:buSzPts val="1800"/>
              <a:buNone/>
            </a:pPr>
            <a:r>
              <a:rPr lang="en"/>
              <a:t>Braille Styles offered by Amplify:</a:t>
            </a:r>
            <a:endParaRPr/>
          </a:p>
          <a:p>
            <a:pPr marL="0" lvl="0" indent="0" algn="l" rtl="0">
              <a:lnSpc>
                <a:spcPct val="90000"/>
              </a:lnSpc>
              <a:spcBef>
                <a:spcPts val="750"/>
              </a:spcBef>
              <a:spcAft>
                <a:spcPts val="0"/>
              </a:spcAft>
              <a:buSzPts val="1800"/>
              <a:buNone/>
            </a:pPr>
            <a:r>
              <a:rPr lang="en"/>
              <a:t>Grade 3: Contracted</a:t>
            </a:r>
            <a:endParaRPr/>
          </a:p>
          <a:p>
            <a:pPr marL="0" lvl="0" indent="0" algn="l" rtl="0">
              <a:lnSpc>
                <a:spcPct val="90000"/>
              </a:lnSpc>
              <a:spcBef>
                <a:spcPts val="750"/>
              </a:spcBef>
              <a:spcAft>
                <a:spcPts val="0"/>
              </a:spcAft>
              <a:buSzPts val="1800"/>
              <a:buNone/>
            </a:pPr>
            <a:r>
              <a:rPr lang="en"/>
              <a:t>Grade 2: Uncontracted and Contracted</a:t>
            </a:r>
            <a:endParaRPr/>
          </a:p>
          <a:p>
            <a:pPr marL="0" lvl="0" indent="0" algn="l" rtl="0">
              <a:lnSpc>
                <a:spcPct val="90000"/>
              </a:lnSpc>
              <a:spcBef>
                <a:spcPts val="750"/>
              </a:spcBef>
              <a:spcAft>
                <a:spcPts val="0"/>
              </a:spcAft>
              <a:buSzPts val="1800"/>
              <a:buNone/>
            </a:pPr>
            <a:r>
              <a:rPr lang="en"/>
              <a:t>Grades K-1: Uncontracted</a:t>
            </a: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457200" marR="0" lvl="0" indent="-228600" algn="l" rtl="0">
              <a:lnSpc>
                <a:spcPct val="90000"/>
              </a:lnSpc>
              <a:spcBef>
                <a:spcPts val="750"/>
              </a:spcBef>
              <a:spcAft>
                <a:spcPts val="0"/>
              </a:spcAft>
              <a:buClr>
                <a:schemeClr val="dk1"/>
              </a:buClr>
              <a:buSzPts val="1800"/>
              <a:buFont typeface="Arial"/>
              <a:buNone/>
            </a:pPr>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Large Print</a:t>
            </a:r>
            <a:endParaRPr/>
          </a:p>
        </p:txBody>
      </p:sp>
      <p:sp>
        <p:nvSpPr>
          <p:cNvPr id="562" name="Google Shape;562;p84"/>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000000"/>
                </a:solidFill>
              </a:rPr>
              <a:t>Test administrators will use the magnification tool in the Louisiana mClass platform. Use the slider at the upper right of the Text Size dialog box to Adjust the text size to the needs of the student. When finished, click Save. The student form will reflect your selection, and the selected size displays in the Assessment Forms page.</a:t>
            </a:r>
            <a:endParaRPr sz="1700">
              <a:solidFill>
                <a:srgbClr val="000000"/>
              </a:solidFill>
            </a:endParaRPr>
          </a:p>
          <a:p>
            <a:pPr marL="0" lvl="0" indent="0" algn="l" rtl="0">
              <a:spcBef>
                <a:spcPts val="0"/>
              </a:spcBef>
              <a:spcAft>
                <a:spcPts val="0"/>
              </a:spcAft>
              <a:buNone/>
            </a:pPr>
            <a:endParaRPr sz="1700">
              <a:solidFill>
                <a:srgbClr val="000000"/>
              </a:solidFill>
            </a:endParaRPr>
          </a:p>
          <a:p>
            <a:pPr marL="0" lvl="0" indent="0" algn="l" rtl="0">
              <a:spcBef>
                <a:spcPts val="0"/>
              </a:spcBef>
              <a:spcAft>
                <a:spcPts val="0"/>
              </a:spcAft>
              <a:buNone/>
            </a:pPr>
            <a:endParaRPr sz="1700">
              <a:solidFill>
                <a:srgbClr val="000000"/>
              </a:solidFill>
            </a:endParaRPr>
          </a:p>
        </p:txBody>
      </p:sp>
      <p:sp>
        <p:nvSpPr>
          <p:cNvPr id="563" name="Google Shape;563;p8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48</a:t>
            </a:fld>
            <a:endParaRPr/>
          </a:p>
        </p:txBody>
      </p:sp>
      <p:pic>
        <p:nvPicPr>
          <p:cNvPr id="564" name="Google Shape;564;p84"/>
          <p:cNvPicPr preferRelativeResize="0"/>
          <p:nvPr/>
        </p:nvPicPr>
        <p:blipFill rotWithShape="1">
          <a:blip r:embed="rId3">
            <a:alphaModFix/>
          </a:blip>
          <a:srcRect l="21741" t="20944" r="20065" b="17109"/>
          <a:stretch/>
        </p:blipFill>
        <p:spPr>
          <a:xfrm>
            <a:off x="2424513" y="2489675"/>
            <a:ext cx="4294987" cy="2571750"/>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Testing Accommodations Not Permitted</a:t>
            </a:r>
            <a:endParaRPr/>
          </a:p>
        </p:txBody>
      </p:sp>
      <p:sp>
        <p:nvSpPr>
          <p:cNvPr id="570" name="Google Shape;570;p85"/>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
              <a:t>The following test accommodations are not permitted on the K-3 Literacy Screener.</a:t>
            </a:r>
            <a:endParaRPr/>
          </a:p>
          <a:p>
            <a:pPr marL="457200" marR="0" lvl="0" indent="-342900" algn="l" rtl="0">
              <a:lnSpc>
                <a:spcPct val="90000"/>
              </a:lnSpc>
              <a:spcBef>
                <a:spcPts val="750"/>
              </a:spcBef>
              <a:spcAft>
                <a:spcPts val="0"/>
              </a:spcAft>
              <a:buClr>
                <a:schemeClr val="dk1"/>
              </a:buClr>
              <a:buSzPts val="1800"/>
              <a:buFont typeface="Arial"/>
              <a:buChar char="•"/>
            </a:pPr>
            <a:r>
              <a:rPr lang="en"/>
              <a:t>Test read aloud (all forms)</a:t>
            </a:r>
            <a:endParaRPr/>
          </a:p>
          <a:p>
            <a:pPr marL="457200" marR="0" lvl="0" indent="-342900" algn="l" rtl="0">
              <a:lnSpc>
                <a:spcPct val="90000"/>
              </a:lnSpc>
              <a:spcBef>
                <a:spcPts val="750"/>
              </a:spcBef>
              <a:spcAft>
                <a:spcPts val="0"/>
              </a:spcAft>
              <a:buClr>
                <a:schemeClr val="dk1"/>
              </a:buClr>
              <a:buSzPts val="1800"/>
              <a:buFont typeface="Arial"/>
              <a:buChar char="•"/>
            </a:pPr>
            <a:r>
              <a:rPr lang="en"/>
              <a:t>Word prediction</a:t>
            </a:r>
            <a:endParaRPr/>
          </a:p>
          <a:p>
            <a:pPr marL="457200" marR="0" lvl="0" indent="-342900" algn="l" rtl="0">
              <a:lnSpc>
                <a:spcPct val="90000"/>
              </a:lnSpc>
              <a:spcBef>
                <a:spcPts val="750"/>
              </a:spcBef>
              <a:spcAft>
                <a:spcPts val="0"/>
              </a:spcAft>
              <a:buClr>
                <a:schemeClr val="dk1"/>
              </a:buClr>
              <a:buSzPts val="1800"/>
              <a:buFont typeface="Arial"/>
              <a:buChar char="•"/>
            </a:pPr>
            <a:r>
              <a:rPr lang="en"/>
              <a:t>Communication assistance</a:t>
            </a:r>
            <a:endParaRPr/>
          </a:p>
          <a:p>
            <a:pPr marL="457200" marR="0" lvl="0" indent="-342900" algn="l" rtl="0">
              <a:lnSpc>
                <a:spcPct val="90000"/>
              </a:lnSpc>
              <a:spcBef>
                <a:spcPts val="750"/>
              </a:spcBef>
              <a:spcAft>
                <a:spcPts val="0"/>
              </a:spcAft>
              <a:buSzPts val="1800"/>
              <a:buChar char="•"/>
            </a:pPr>
            <a:r>
              <a:rPr lang="en"/>
              <a:t>Any other accommodation that subverts the measure</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a:latin typeface="Calibri"/>
                <a:ea typeface="Calibri"/>
                <a:cs typeface="Calibri"/>
                <a:sym typeface="Calibri"/>
              </a:rPr>
              <a:t>Literacy Measures Required by Grade Level</a:t>
            </a:r>
            <a:endParaRPr sz="4000"/>
          </a:p>
        </p:txBody>
      </p:sp>
      <p:graphicFrame>
        <p:nvGraphicFramePr>
          <p:cNvPr id="271" name="Google Shape;271;p41"/>
          <p:cNvGraphicFramePr/>
          <p:nvPr/>
        </p:nvGraphicFramePr>
        <p:xfrm>
          <a:off x="0" y="-25"/>
          <a:ext cx="9144000" cy="3947800"/>
        </p:xfrm>
        <a:graphic>
          <a:graphicData uri="http://schemas.openxmlformats.org/drawingml/2006/table">
            <a:tbl>
              <a:tblPr>
                <a:noFill/>
                <a:tableStyleId>{67E624ED-C0C6-4762-8435-F23C04148101}</a:tableStyleId>
              </a:tblPr>
              <a:tblGrid>
                <a:gridCol w="2590800">
                  <a:extLst>
                    <a:ext uri="{9D8B030D-6E8A-4147-A177-3AD203B41FA5}">
                      <a16:colId xmlns:a16="http://schemas.microsoft.com/office/drawing/2014/main" val="20000"/>
                    </a:ext>
                  </a:extLst>
                </a:gridCol>
                <a:gridCol w="1689100">
                  <a:extLst>
                    <a:ext uri="{9D8B030D-6E8A-4147-A177-3AD203B41FA5}">
                      <a16:colId xmlns:a16="http://schemas.microsoft.com/office/drawing/2014/main" val="20001"/>
                    </a:ext>
                  </a:extLst>
                </a:gridCol>
                <a:gridCol w="1689100">
                  <a:extLst>
                    <a:ext uri="{9D8B030D-6E8A-4147-A177-3AD203B41FA5}">
                      <a16:colId xmlns:a16="http://schemas.microsoft.com/office/drawing/2014/main" val="20002"/>
                    </a:ext>
                  </a:extLst>
                </a:gridCol>
                <a:gridCol w="15748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559150">
                <a:tc>
                  <a:txBody>
                    <a:bodyPr/>
                    <a:lstStyle/>
                    <a:p>
                      <a:pPr marL="0" lvl="0" indent="0" algn="ctr" rtl="0">
                        <a:spcBef>
                          <a:spcPts val="0"/>
                        </a:spcBef>
                        <a:spcAft>
                          <a:spcPts val="0"/>
                        </a:spcAft>
                        <a:buNone/>
                      </a:pPr>
                      <a:r>
                        <a:rPr lang="en" sz="1200" b="1">
                          <a:solidFill>
                            <a:srgbClr val="385463"/>
                          </a:solidFill>
                          <a:latin typeface="Calibri"/>
                          <a:ea typeface="Calibri"/>
                          <a:cs typeface="Calibri"/>
                          <a:sym typeface="Calibri"/>
                        </a:rPr>
                        <a:t>Measure</a:t>
                      </a:r>
                      <a:endParaRPr sz="1200" b="1">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b="1">
                          <a:solidFill>
                            <a:srgbClr val="385463"/>
                          </a:solidFill>
                          <a:latin typeface="Calibri"/>
                          <a:ea typeface="Calibri"/>
                          <a:cs typeface="Calibri"/>
                          <a:sym typeface="Calibri"/>
                        </a:rPr>
                        <a:t>Kindergarten</a:t>
                      </a:r>
                      <a:endParaRPr sz="1200" b="1">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b="1">
                          <a:solidFill>
                            <a:srgbClr val="385463"/>
                          </a:solidFill>
                          <a:latin typeface="Calibri"/>
                          <a:ea typeface="Calibri"/>
                          <a:cs typeface="Calibri"/>
                          <a:sym typeface="Calibri"/>
                        </a:rPr>
                        <a:t>Grade 1</a:t>
                      </a:r>
                      <a:endParaRPr sz="1200" b="1">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b="1">
                          <a:solidFill>
                            <a:srgbClr val="385463"/>
                          </a:solidFill>
                          <a:latin typeface="Calibri"/>
                          <a:ea typeface="Calibri"/>
                          <a:cs typeface="Calibri"/>
                          <a:sym typeface="Calibri"/>
                        </a:rPr>
                        <a:t>Grade 2</a:t>
                      </a:r>
                      <a:endParaRPr sz="1200" b="1">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b="1">
                          <a:solidFill>
                            <a:srgbClr val="385463"/>
                          </a:solidFill>
                          <a:latin typeface="Calibri"/>
                          <a:ea typeface="Calibri"/>
                          <a:cs typeface="Calibri"/>
                          <a:sym typeface="Calibri"/>
                        </a:rPr>
                        <a:t>Grade 3</a:t>
                      </a:r>
                      <a:endParaRPr sz="1200" b="1">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r h="565925">
                <a:tc>
                  <a:txBody>
                    <a:bodyPr/>
                    <a:lstStyle/>
                    <a:p>
                      <a:pPr marL="0" lvl="0" indent="0" algn="just" rtl="0">
                        <a:spcBef>
                          <a:spcPts val="0"/>
                        </a:spcBef>
                        <a:spcAft>
                          <a:spcPts val="0"/>
                        </a:spcAft>
                        <a:buNone/>
                      </a:pPr>
                      <a:r>
                        <a:rPr lang="en" sz="1200">
                          <a:solidFill>
                            <a:srgbClr val="385463"/>
                          </a:solidFill>
                          <a:latin typeface="Calibri"/>
                          <a:ea typeface="Calibri"/>
                          <a:cs typeface="Calibri"/>
                          <a:sym typeface="Calibri"/>
                        </a:rPr>
                        <a:t>Letter Naming Fluency</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565925">
                <a:tc>
                  <a:txBody>
                    <a:bodyPr/>
                    <a:lstStyle/>
                    <a:p>
                      <a:pPr marL="0" lvl="0" indent="0" algn="just" rtl="0">
                        <a:spcBef>
                          <a:spcPts val="0"/>
                        </a:spcBef>
                        <a:spcAft>
                          <a:spcPts val="0"/>
                        </a:spcAft>
                        <a:buNone/>
                      </a:pPr>
                      <a:r>
                        <a:rPr lang="en" sz="1200">
                          <a:solidFill>
                            <a:srgbClr val="385463"/>
                          </a:solidFill>
                          <a:latin typeface="Calibri"/>
                          <a:ea typeface="Calibri"/>
                          <a:cs typeface="Calibri"/>
                          <a:sym typeface="Calibri"/>
                        </a:rPr>
                        <a:t>Phonemic Segmentation</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562475">
                <a:tc>
                  <a:txBody>
                    <a:bodyPr/>
                    <a:lstStyle/>
                    <a:p>
                      <a:pPr marL="0" lvl="0" indent="0" algn="just" rtl="0">
                        <a:spcBef>
                          <a:spcPts val="0"/>
                        </a:spcBef>
                        <a:spcAft>
                          <a:spcPts val="0"/>
                        </a:spcAft>
                        <a:buNone/>
                      </a:pPr>
                      <a:r>
                        <a:rPr lang="en" sz="1200">
                          <a:solidFill>
                            <a:srgbClr val="385463"/>
                          </a:solidFill>
                          <a:latin typeface="Calibri"/>
                          <a:ea typeface="Calibri"/>
                          <a:cs typeface="Calibri"/>
                          <a:sym typeface="Calibri"/>
                        </a:rPr>
                        <a:t>Nonsense Word Fluency</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r h="562475">
                <a:tc>
                  <a:txBody>
                    <a:bodyPr/>
                    <a:lstStyle/>
                    <a:p>
                      <a:pPr marL="0" lvl="0" indent="0" algn="just" rtl="0">
                        <a:spcBef>
                          <a:spcPts val="0"/>
                        </a:spcBef>
                        <a:spcAft>
                          <a:spcPts val="0"/>
                        </a:spcAft>
                        <a:buNone/>
                      </a:pPr>
                      <a:r>
                        <a:rPr lang="en" sz="1200">
                          <a:solidFill>
                            <a:srgbClr val="385463"/>
                          </a:solidFill>
                          <a:latin typeface="Calibri"/>
                          <a:ea typeface="Calibri"/>
                          <a:cs typeface="Calibri"/>
                          <a:sym typeface="Calibri"/>
                        </a:rPr>
                        <a:t>Word Reading Fluency</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4"/>
                  </a:ext>
                </a:extLst>
              </a:tr>
              <a:tr h="565925">
                <a:tc>
                  <a:txBody>
                    <a:bodyPr/>
                    <a:lstStyle/>
                    <a:p>
                      <a:pPr marL="0" lvl="0" indent="0" algn="just" rtl="0">
                        <a:spcBef>
                          <a:spcPts val="0"/>
                        </a:spcBef>
                        <a:spcAft>
                          <a:spcPts val="0"/>
                        </a:spcAft>
                        <a:buNone/>
                      </a:pPr>
                      <a:r>
                        <a:rPr lang="en" sz="1200">
                          <a:solidFill>
                            <a:srgbClr val="385463"/>
                          </a:solidFill>
                          <a:latin typeface="Calibri"/>
                          <a:ea typeface="Calibri"/>
                          <a:cs typeface="Calibri"/>
                          <a:sym typeface="Calibri"/>
                        </a:rPr>
                        <a:t>Oral Reading Fluency</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5"/>
                  </a:ext>
                </a:extLst>
              </a:tr>
              <a:tr h="565925">
                <a:tc>
                  <a:txBody>
                    <a:bodyPr/>
                    <a:lstStyle/>
                    <a:p>
                      <a:pPr marL="0" lvl="0" indent="0" algn="just" rtl="0">
                        <a:spcBef>
                          <a:spcPts val="0"/>
                        </a:spcBef>
                        <a:spcAft>
                          <a:spcPts val="0"/>
                        </a:spcAft>
                        <a:buNone/>
                      </a:pPr>
                      <a:r>
                        <a:rPr lang="en" sz="1200">
                          <a:solidFill>
                            <a:srgbClr val="385463"/>
                          </a:solidFill>
                          <a:latin typeface="Calibri"/>
                          <a:ea typeface="Calibri"/>
                          <a:cs typeface="Calibri"/>
                          <a:sym typeface="Calibri"/>
                        </a:rPr>
                        <a:t>Maze (Basic Comprehension)</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Qualifying for Alternate Assessment</a:t>
            </a:r>
            <a:endParaRPr/>
          </a:p>
        </p:txBody>
      </p:sp>
      <p:sp>
        <p:nvSpPr>
          <p:cNvPr id="642" name="Google Shape;642;p97"/>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IEP in place by the deadline should reflect that the student qualified for alternate assessment based on qualification guidelines for their official enrolled grade. Links for criteria are provided below. </a:t>
            </a:r>
            <a:r>
              <a:rPr lang="en" u="sng"/>
              <a:t>The IEP should also reflect the current grade.</a:t>
            </a:r>
            <a:endParaRPr/>
          </a:p>
          <a:p>
            <a:pPr marL="0" lvl="0" indent="0" algn="l" rtl="0">
              <a:spcBef>
                <a:spcPts val="1200"/>
              </a:spcBef>
              <a:spcAft>
                <a:spcPts val="0"/>
              </a:spcAft>
              <a:buNone/>
            </a:pPr>
            <a:r>
              <a:rPr lang="en" u="sng">
                <a:solidFill>
                  <a:schemeClr val="hlink"/>
                </a:solidFill>
                <a:hlinkClick r:id="rId3"/>
              </a:rPr>
              <a:t>K-2 Alternate Assessment Participation Decision-making Tool</a:t>
            </a:r>
            <a:endParaRPr/>
          </a:p>
          <a:p>
            <a:pPr marL="0" lvl="0" indent="0" algn="l" rtl="0">
              <a:spcBef>
                <a:spcPts val="1200"/>
              </a:spcBef>
              <a:spcAft>
                <a:spcPts val="0"/>
              </a:spcAft>
              <a:buNone/>
            </a:pPr>
            <a:r>
              <a:rPr lang="en" u="sng">
                <a:solidFill>
                  <a:schemeClr val="hlink"/>
                </a:solidFill>
                <a:hlinkClick r:id="rId4"/>
              </a:rPr>
              <a:t>Grades 3-8 Alternate Assessment Criteria</a:t>
            </a:r>
            <a:endParaRPr/>
          </a:p>
          <a:p>
            <a:pPr marL="0" lvl="0" indent="0" algn="l" rtl="0">
              <a:spcBef>
                <a:spcPts val="1200"/>
              </a:spcBef>
              <a:spcAft>
                <a:spcPts val="1200"/>
              </a:spcAft>
              <a:buNone/>
            </a:pPr>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6"/>
          <p:cNvSpPr txBox="1">
            <a:spLocks noGrp="1"/>
          </p:cNvSpPr>
          <p:nvPr>
            <p:ph type="ctrTitle"/>
          </p:nvPr>
        </p:nvSpPr>
        <p:spPr>
          <a:xfrm>
            <a:off x="421725" y="1010700"/>
            <a:ext cx="8221200" cy="888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Remote Administration</a:t>
            </a:r>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Grade 3 Remote Administration</a:t>
            </a:r>
            <a:endParaRPr/>
          </a:p>
        </p:txBody>
      </p:sp>
      <p:sp>
        <p:nvSpPr>
          <p:cNvPr id="581" name="Google Shape;581;p87"/>
          <p:cNvSpPr txBox="1">
            <a:spLocks noGrp="1"/>
          </p:cNvSpPr>
          <p:nvPr>
            <p:ph type="body" idx="1"/>
          </p:nvPr>
        </p:nvSpPr>
        <p:spPr>
          <a:xfrm>
            <a:off x="311700" y="1017725"/>
            <a:ext cx="8520600" cy="33216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
              <a:t>Test administrators must use the grade 3 EOY remote administration deck and grade 3 remote administration scoring booklet are found on the </a:t>
            </a:r>
            <a:r>
              <a:rPr lang="en" u="sng">
                <a:solidFill>
                  <a:schemeClr val="hlink"/>
                </a:solidFill>
                <a:hlinkClick r:id="rId3"/>
              </a:rPr>
              <a:t>Literacy Screener website</a:t>
            </a:r>
            <a:r>
              <a:rPr lang="en"/>
              <a:t>. </a:t>
            </a:r>
            <a:endParaRPr/>
          </a:p>
          <a:p>
            <a:pPr marL="114300" lvl="0" indent="0" algn="l" rtl="0">
              <a:lnSpc>
                <a:spcPct val="90000"/>
              </a:lnSpc>
              <a:spcBef>
                <a:spcPts val="750"/>
              </a:spcBef>
              <a:spcAft>
                <a:spcPts val="0"/>
              </a:spcAft>
              <a:buSzPts val="1800"/>
              <a:buNone/>
            </a:pPr>
            <a:r>
              <a:rPr lang="en"/>
              <a:t>Grade 3 remote administration is available under certain conditions that are agreed upon by the test administrator and the parent. If a parent and/or student refuses to agree to the conditions or violates any remote testing requirements, then the remote administration must be terminated without scoring, and the student will be required to screen in person.</a:t>
            </a:r>
            <a:endParaRPr/>
          </a:p>
          <a:p>
            <a:pPr marL="114300" lvl="0" indent="0" algn="l" rtl="0">
              <a:lnSpc>
                <a:spcPct val="90000"/>
              </a:lnSpc>
              <a:spcBef>
                <a:spcPts val="750"/>
              </a:spcBef>
              <a:spcAft>
                <a:spcPts val="0"/>
              </a:spcAft>
              <a:buSzPts val="1800"/>
              <a:buNone/>
            </a:pPr>
            <a:r>
              <a:rPr lang="en"/>
              <a:t>There is </a:t>
            </a:r>
            <a:r>
              <a:rPr lang="en" b="1" u="sng"/>
              <a:t>no remote administration option </a:t>
            </a:r>
            <a:r>
              <a:rPr lang="en"/>
              <a:t>for the secure K-2 forms. When a secure form is added to grade 3 in future years, grade 3 will no longer be a remote option.</a:t>
            </a:r>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8"/>
          <p:cNvSpPr txBox="1">
            <a:spLocks noGrp="1"/>
          </p:cNvSpPr>
          <p:nvPr>
            <p:ph type="ctrTitle"/>
          </p:nvPr>
        </p:nvSpPr>
        <p:spPr>
          <a:xfrm>
            <a:off x="973675" y="1105950"/>
            <a:ext cx="6367500" cy="888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Test Security</a:t>
            </a:r>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 Security	</a:t>
            </a:r>
            <a:endParaRPr/>
          </a:p>
        </p:txBody>
      </p:sp>
      <p:sp>
        <p:nvSpPr>
          <p:cNvPr id="300" name="Google Shape;300;p4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114300" lvl="0" indent="0" algn="l" rtl="0">
              <a:lnSpc>
                <a:spcPct val="115000"/>
              </a:lnSpc>
              <a:spcBef>
                <a:spcPts val="0"/>
              </a:spcBef>
              <a:spcAft>
                <a:spcPts val="0"/>
              </a:spcAft>
              <a:buNone/>
            </a:pPr>
            <a:r>
              <a:rPr lang="en">
                <a:solidFill>
                  <a:srgbClr val="4D4D4F"/>
                </a:solidFill>
              </a:rPr>
              <a:t>The K-2 literacy screening instrument used for the end-of-year is a secure document that was created specifically for Louisiana. All test security applies to this screening.</a:t>
            </a:r>
            <a:endParaRPr>
              <a:solidFill>
                <a:srgbClr val="4D4D4F"/>
              </a:solidFill>
            </a:endParaRPr>
          </a:p>
          <a:p>
            <a:pPr marL="457200" lvl="0" indent="-342900" algn="l" rtl="0">
              <a:lnSpc>
                <a:spcPct val="115000"/>
              </a:lnSpc>
              <a:spcBef>
                <a:spcPts val="0"/>
              </a:spcBef>
              <a:spcAft>
                <a:spcPts val="0"/>
              </a:spcAft>
              <a:buClr>
                <a:srgbClr val="4D4D4F"/>
              </a:buClr>
              <a:buSzPts val="1800"/>
              <a:buChar char="●"/>
            </a:pPr>
            <a:r>
              <a:rPr lang="en">
                <a:solidFill>
                  <a:srgbClr val="4D4D4F"/>
                </a:solidFill>
              </a:rPr>
              <a:t>The contents of the screener must be kept secure. Individuals who are not serving as TAs should not have access to it.</a:t>
            </a:r>
            <a:endParaRPr>
              <a:solidFill>
                <a:srgbClr val="4D4D4F"/>
              </a:solidFill>
            </a:endParaRPr>
          </a:p>
          <a:p>
            <a:pPr marL="457200" lvl="0" indent="-342900" algn="l" rtl="0">
              <a:lnSpc>
                <a:spcPct val="115000"/>
              </a:lnSpc>
              <a:spcBef>
                <a:spcPts val="0"/>
              </a:spcBef>
              <a:spcAft>
                <a:spcPts val="0"/>
              </a:spcAft>
              <a:buClr>
                <a:srgbClr val="4D4D4F"/>
              </a:buClr>
              <a:buSzPts val="1800"/>
              <a:buChar char="●"/>
            </a:pPr>
            <a:r>
              <a:rPr lang="en">
                <a:solidFill>
                  <a:schemeClr val="dk2"/>
                </a:solidFill>
              </a:rPr>
              <a:t>The </a:t>
            </a:r>
            <a:r>
              <a:rPr lang="en">
                <a:solidFill>
                  <a:srgbClr val="4D4D4F"/>
                </a:solidFill>
              </a:rPr>
              <a:t>screener contents cannot be copied, photographed, memorized or duplicated in any way. There can be no paper version of the screener.</a:t>
            </a:r>
            <a:endParaRPr>
              <a:solidFill>
                <a:srgbClr val="4D4D4F"/>
              </a:solidFill>
            </a:endParaRPr>
          </a:p>
          <a:p>
            <a:pPr marL="457200" lvl="0" indent="-342900" algn="l" rtl="0">
              <a:lnSpc>
                <a:spcPct val="115000"/>
              </a:lnSpc>
              <a:spcBef>
                <a:spcPts val="0"/>
              </a:spcBef>
              <a:spcAft>
                <a:spcPts val="0"/>
              </a:spcAft>
              <a:buClr>
                <a:srgbClr val="4D4D4F"/>
              </a:buClr>
              <a:buSzPts val="1800"/>
              <a:buChar char="●"/>
            </a:pPr>
            <a:r>
              <a:rPr lang="en">
                <a:solidFill>
                  <a:schemeClr val="dk2"/>
                </a:solidFill>
              </a:rPr>
              <a:t>The </a:t>
            </a:r>
            <a:r>
              <a:rPr lang="en">
                <a:solidFill>
                  <a:srgbClr val="4D4D4F"/>
                </a:solidFill>
              </a:rPr>
              <a:t>contents of the screener should not be discussed outside of the administration of the screener to a student.</a:t>
            </a:r>
            <a:endParaRPr>
              <a:solidFill>
                <a:srgbClr val="4D4D4F"/>
              </a:solidFill>
            </a:endParaRPr>
          </a:p>
          <a:p>
            <a:pPr marL="0" lvl="0" indent="0" algn="l" rtl="0">
              <a:spcBef>
                <a:spcPts val="0"/>
              </a:spcBef>
              <a:spcAft>
                <a:spcPts val="1200"/>
              </a:spcAft>
              <a:buNone/>
            </a:pPr>
            <a:endParaRPr/>
          </a:p>
        </p:txBody>
      </p:sp>
      <p:sp>
        <p:nvSpPr>
          <p:cNvPr id="301" name="Google Shape;301;p4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spTree>
    <p:extLst>
      <p:ext uri="{BB962C8B-B14F-4D97-AF65-F5344CB8AC3E}">
        <p14:creationId xmlns:p14="http://schemas.microsoft.com/office/powerpoint/2010/main" val="11829712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9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Oaths of Security</a:t>
            </a:r>
            <a:endParaRPr/>
          </a:p>
        </p:txBody>
      </p:sp>
      <p:sp>
        <p:nvSpPr>
          <p:cNvPr id="598" name="Google Shape;598;p90"/>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r>
              <a:rPr lang="en" dirty="0"/>
              <a:t>Anyone who may come into contact with secure materials should have a signed oath of security prior to the EOY administration window </a:t>
            </a:r>
            <a:r>
              <a:rPr lang="en" dirty="0" smtClean="0"/>
              <a:t>opening. Access should be limited to test administrators.</a:t>
            </a:r>
            <a:endParaRPr dirty="0"/>
          </a:p>
          <a:p>
            <a:pPr marL="0" lvl="0" indent="0" algn="l" rtl="0">
              <a:lnSpc>
                <a:spcPct val="90000"/>
              </a:lnSpc>
              <a:spcBef>
                <a:spcPts val="750"/>
              </a:spcBef>
              <a:spcAft>
                <a:spcPts val="0"/>
              </a:spcAft>
              <a:buSzPts val="1800"/>
              <a:buNone/>
            </a:pPr>
            <a:r>
              <a:rPr lang="en" dirty="0"/>
              <a:t> </a:t>
            </a:r>
            <a:endParaRPr dirty="0"/>
          </a:p>
          <a:p>
            <a:pPr marL="0" lvl="0" indent="0" algn="l" rtl="0">
              <a:lnSpc>
                <a:spcPct val="90000"/>
              </a:lnSpc>
              <a:spcBef>
                <a:spcPts val="750"/>
              </a:spcBef>
              <a:spcAft>
                <a:spcPts val="0"/>
              </a:spcAft>
              <a:buSzPts val="1800"/>
              <a:buNone/>
            </a:pPr>
            <a:r>
              <a:rPr lang="en" dirty="0"/>
              <a:t>Oaths should be maintained at the school for three years.  </a:t>
            </a:r>
            <a:endParaRP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9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Prohibited Materials</a:t>
            </a:r>
            <a:endParaRPr/>
          </a:p>
        </p:txBody>
      </p:sp>
      <p:sp>
        <p:nvSpPr>
          <p:cNvPr id="604" name="Google Shape;604;p91"/>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 dirty="0"/>
              <a:t>Prohibited materials can compromise test security and violate the construct being measured by the assessment, thus producing invalid results. Prohibited materials must be covered or removed from the testing room. This includes any document or display that provides content from the screener or content related to the items on the screener</a:t>
            </a:r>
            <a:r>
              <a:rPr lang="en" dirty="0" smtClean="0"/>
              <a:t>.</a:t>
            </a:r>
          </a:p>
          <a:p>
            <a:pPr marL="114300" lvl="0" indent="0" algn="l" rtl="0">
              <a:lnSpc>
                <a:spcPct val="90000"/>
              </a:lnSpc>
              <a:spcBef>
                <a:spcPts val="750"/>
              </a:spcBef>
              <a:spcAft>
                <a:spcPts val="0"/>
              </a:spcAft>
              <a:buSzPts val="1800"/>
              <a:buNone/>
            </a:pPr>
            <a:endParaRPr lang="en" dirty="0"/>
          </a:p>
          <a:p>
            <a:pPr marL="114300" lvl="0" indent="0" algn="l" rtl="0">
              <a:lnSpc>
                <a:spcPct val="90000"/>
              </a:lnSpc>
              <a:spcBef>
                <a:spcPts val="750"/>
              </a:spcBef>
              <a:spcAft>
                <a:spcPts val="0"/>
              </a:spcAft>
              <a:buSzPts val="1800"/>
              <a:buNone/>
            </a:pPr>
            <a:r>
              <a:rPr lang="en" dirty="0" smtClean="0"/>
              <a:t>A secure environment is required for all grade levels, including grade 3 screening. </a:t>
            </a:r>
            <a:endParaRP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99"/>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dirty="0" smtClean="0"/>
              <a:t>Accountability, Intervention </a:t>
            </a:r>
            <a:r>
              <a:rPr lang="en-US" dirty="0" smtClean="0"/>
              <a:t>and Gifted Referrals</a:t>
            </a:r>
            <a:endParaRP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Inclusion in School Accountability</a:t>
            </a:r>
            <a:endParaRPr dirty="0"/>
          </a:p>
        </p:txBody>
      </p:sp>
      <p:sp>
        <p:nvSpPr>
          <p:cNvPr id="518" name="Google Shape;518;p77"/>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dirty="0">
                <a:solidFill>
                  <a:srgbClr val="000000"/>
                </a:solidFill>
                <a:latin typeface="Arial"/>
                <a:ea typeface="Arial"/>
                <a:cs typeface="Arial"/>
                <a:sym typeface="Arial"/>
              </a:rPr>
              <a:t>Beginning </a:t>
            </a:r>
            <a:r>
              <a:rPr lang="en" dirty="0" smtClean="0">
                <a:solidFill>
                  <a:srgbClr val="000000"/>
                </a:solidFill>
                <a:latin typeface="Arial"/>
                <a:ea typeface="Arial"/>
                <a:cs typeface="Arial"/>
                <a:sym typeface="Arial"/>
              </a:rPr>
              <a:t>with </a:t>
            </a:r>
            <a:r>
              <a:rPr lang="en" dirty="0">
                <a:solidFill>
                  <a:srgbClr val="000000"/>
                </a:solidFill>
                <a:latin typeface="Arial"/>
                <a:ea typeface="Arial"/>
                <a:cs typeface="Arial"/>
                <a:sym typeface="Arial"/>
              </a:rPr>
              <a:t>the 2025-2026 school year (2026 SPS), the kindergarten through eighth grade assessment index will also include a measure of K-2 literacy and growth on student literacy. The data that will be used to develop a model for inclusion will come from the secure DIBELS 8</a:t>
            </a:r>
            <a:r>
              <a:rPr lang="en" baseline="30000" dirty="0">
                <a:solidFill>
                  <a:srgbClr val="000000"/>
                </a:solidFill>
                <a:latin typeface="Arial"/>
                <a:ea typeface="Arial"/>
                <a:cs typeface="Arial"/>
                <a:sym typeface="Arial"/>
              </a:rPr>
              <a:t>th</a:t>
            </a:r>
            <a:r>
              <a:rPr lang="en" dirty="0">
                <a:solidFill>
                  <a:srgbClr val="000000"/>
                </a:solidFill>
                <a:latin typeface="Arial"/>
                <a:ea typeface="Arial"/>
                <a:cs typeface="Arial"/>
                <a:sym typeface="Arial"/>
              </a:rPr>
              <a:t> Louisiana end-of-year screeners administered statewide in mCLASS. The 2024 data will be used with data collected in 2025 to develop </a:t>
            </a:r>
            <a:r>
              <a:rPr lang="en" dirty="0" smtClean="0">
                <a:solidFill>
                  <a:srgbClr val="000000"/>
                </a:solidFill>
                <a:latin typeface="Arial"/>
                <a:ea typeface="Arial"/>
                <a:cs typeface="Arial"/>
                <a:sym typeface="Arial"/>
              </a:rPr>
              <a:t>final K-2 </a:t>
            </a:r>
            <a:r>
              <a:rPr lang="en" dirty="0">
                <a:solidFill>
                  <a:srgbClr val="000000"/>
                </a:solidFill>
                <a:latin typeface="Arial"/>
                <a:ea typeface="Arial"/>
                <a:cs typeface="Arial"/>
                <a:sym typeface="Arial"/>
              </a:rPr>
              <a:t>student literacy measures recommended to BESE for inclusion in the 2026 SPS.</a:t>
            </a:r>
            <a:r>
              <a:rPr lang="en" sz="1100" dirty="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a:p>
            <a:pPr marL="0" lvl="0" indent="0" algn="l" rtl="0">
              <a:spcBef>
                <a:spcPts val="1200"/>
              </a:spcBef>
              <a:spcAft>
                <a:spcPts val="1200"/>
              </a:spcAft>
              <a:buNone/>
            </a:pPr>
            <a:endParaRPr dirty="0"/>
          </a:p>
        </p:txBody>
      </p:sp>
      <p:sp>
        <p:nvSpPr>
          <p:cNvPr id="519" name="Google Shape;519;p7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58</a:t>
            </a:fld>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Summer Intervention and Retention</a:t>
            </a:r>
            <a:endParaRPr lang="en-US" dirty="0"/>
          </a:p>
        </p:txBody>
      </p:sp>
      <p:sp>
        <p:nvSpPr>
          <p:cNvPr id="3" name="Text Placeholder 2"/>
          <p:cNvSpPr>
            <a:spLocks noGrp="1"/>
          </p:cNvSpPr>
          <p:nvPr>
            <p:ph type="body" idx="1"/>
          </p:nvPr>
        </p:nvSpPr>
        <p:spPr/>
        <p:txBody>
          <a:bodyPr/>
          <a:lstStyle/>
          <a:p>
            <a:pPr marL="114300" indent="0">
              <a:buNone/>
            </a:pPr>
            <a:r>
              <a:rPr lang="en-US" dirty="0"/>
              <a:t>For questions </a:t>
            </a:r>
            <a:r>
              <a:rPr lang="en-US" dirty="0" smtClean="0"/>
              <a:t>regarding Grade 3 and 4 </a:t>
            </a:r>
            <a:r>
              <a:rPr lang="en-US" dirty="0"/>
              <a:t>Summer Intervention and Retention please </a:t>
            </a:r>
            <a:r>
              <a:rPr lang="en-US" dirty="0" smtClean="0"/>
              <a:t>contact </a:t>
            </a:r>
            <a:r>
              <a:rPr lang="en-US" u="sng" dirty="0" smtClean="0">
                <a:solidFill>
                  <a:schemeClr val="hlink"/>
                </a:solidFill>
                <a:hlinkClick r:id="rId2"/>
              </a:rPr>
              <a:t>LouisianaLiteracy@la.gov</a:t>
            </a:r>
            <a:r>
              <a:rPr lang="en-US" dirty="0" smtClean="0"/>
              <a:t> </a:t>
            </a:r>
            <a:endParaRPr lang="en-US" dirty="0"/>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59</a:t>
            </a:fld>
            <a:endParaRPr lang="en"/>
          </a:p>
        </p:txBody>
      </p:sp>
    </p:spTree>
    <p:extLst>
      <p:ext uri="{BB962C8B-B14F-4D97-AF65-F5344CB8AC3E}">
        <p14:creationId xmlns:p14="http://schemas.microsoft.com/office/powerpoint/2010/main" val="2199599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ctrTitle"/>
          </p:nvPr>
        </p:nvSpPr>
        <p:spPr>
          <a:xfrm>
            <a:off x="461400" y="1153425"/>
            <a:ext cx="8221200" cy="792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Roles and Responsibilities</a:t>
            </a:r>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EOY Gifted Referral	 </a:t>
            </a:r>
            <a:endParaRPr/>
          </a:p>
        </p:txBody>
      </p:sp>
      <p:sp>
        <p:nvSpPr>
          <p:cNvPr id="648" name="Google Shape;648;p98"/>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Gifted Referral reporting is due </a:t>
            </a:r>
            <a:r>
              <a:rPr lang="en" b="1"/>
              <a:t>Friday, May 10</a:t>
            </a:r>
            <a:r>
              <a:rPr lang="en"/>
              <a:t>. Each district is required to submit one report. </a:t>
            </a:r>
            <a:endParaRPr/>
          </a:p>
          <a:p>
            <a:pPr marL="0" lvl="0" indent="0" algn="l" rtl="0">
              <a:spcBef>
                <a:spcPts val="1200"/>
              </a:spcBef>
              <a:spcAft>
                <a:spcPts val="0"/>
              </a:spcAft>
              <a:buNone/>
            </a:pPr>
            <a:r>
              <a:rPr lang="en" sz="1500">
                <a:solidFill>
                  <a:srgbClr val="000000"/>
                </a:solidFill>
              </a:rPr>
              <a:t>The following data sets will be collected for each grade level:</a:t>
            </a:r>
            <a:endParaRPr sz="1500">
              <a:solidFill>
                <a:srgbClr val="000000"/>
              </a:solidFill>
            </a:endParaRPr>
          </a:p>
          <a:p>
            <a:pPr marL="457200" lvl="0" indent="-323850" algn="l" rtl="0">
              <a:spcBef>
                <a:spcPts val="1100"/>
              </a:spcBef>
              <a:spcAft>
                <a:spcPts val="0"/>
              </a:spcAft>
              <a:buClr>
                <a:srgbClr val="000000"/>
              </a:buClr>
              <a:buSzPts val="1500"/>
              <a:buFont typeface="Public Sans"/>
              <a:buChar char="●"/>
            </a:pPr>
            <a:r>
              <a:rPr lang="en" sz="1500">
                <a:solidFill>
                  <a:srgbClr val="000000"/>
                </a:solidFill>
              </a:rPr>
              <a:t>The number of gifted students scoring in the above-average range on the literacy screener.</a:t>
            </a:r>
            <a:endParaRPr sz="1500">
              <a:solidFill>
                <a:srgbClr val="000000"/>
              </a:solidFill>
            </a:endParaRPr>
          </a:p>
          <a:p>
            <a:pPr marL="457200" lvl="0" indent="-323850" algn="l" rtl="0">
              <a:spcBef>
                <a:spcPts val="0"/>
              </a:spcBef>
              <a:spcAft>
                <a:spcPts val="0"/>
              </a:spcAft>
              <a:buClr>
                <a:srgbClr val="000000"/>
              </a:buClr>
              <a:buSzPts val="1500"/>
              <a:buFont typeface="Public Sans"/>
              <a:buChar char="●"/>
            </a:pPr>
            <a:r>
              <a:rPr lang="en" sz="1500">
                <a:solidFill>
                  <a:srgbClr val="000000"/>
                </a:solidFill>
              </a:rPr>
              <a:t>The number of non-gifted students referred for additional screening.</a:t>
            </a:r>
            <a:endParaRPr sz="1500">
              <a:solidFill>
                <a:srgbClr val="000000"/>
              </a:solidFill>
            </a:endParaRPr>
          </a:p>
          <a:p>
            <a:pPr marL="457200" lvl="0" indent="-323850" algn="l" rtl="0">
              <a:spcBef>
                <a:spcPts val="0"/>
              </a:spcBef>
              <a:spcAft>
                <a:spcPts val="0"/>
              </a:spcAft>
              <a:buClr>
                <a:srgbClr val="000000"/>
              </a:buClr>
              <a:buSzPts val="1500"/>
              <a:buFont typeface="Public Sans"/>
              <a:buChar char="●"/>
            </a:pPr>
            <a:r>
              <a:rPr lang="en" sz="1500">
                <a:solidFill>
                  <a:srgbClr val="000000"/>
                </a:solidFill>
              </a:rPr>
              <a:t>The number of non-gifted students referred for gifted evaluation.  </a:t>
            </a:r>
            <a:endParaRPr/>
          </a:p>
          <a:p>
            <a:pPr marL="0" lvl="0" indent="0" algn="l" rtl="0">
              <a:spcBef>
                <a:spcPts val="1100"/>
              </a:spcBef>
              <a:spcAft>
                <a:spcPts val="0"/>
              </a:spcAft>
              <a:buNone/>
            </a:pPr>
            <a:r>
              <a:rPr lang="en" sz="1500" u="sng">
                <a:solidFill>
                  <a:srgbClr val="4990A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https://form.jotform.com/LDOE/eoy-k-3-literacy-screening-gifted</a:t>
            </a:r>
            <a:endParaRPr sz="1500"/>
          </a:p>
          <a:p>
            <a:pPr marL="0" lvl="0" indent="0" algn="l" rtl="0">
              <a:spcBef>
                <a:spcPts val="1200"/>
              </a:spcBef>
              <a:spcAft>
                <a:spcPts val="1200"/>
              </a:spcAft>
              <a:buNone/>
            </a:pPr>
            <a:endParaRPr/>
          </a:p>
        </p:txBody>
      </p:sp>
      <p:sp>
        <p:nvSpPr>
          <p:cNvPr id="649" name="Google Shape;649;p9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60</a:t>
            </a:fld>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For issues related to administration: </a:t>
            </a:r>
            <a:r>
              <a:rPr lang="en-US" dirty="0" smtClean="0">
                <a:hlinkClick r:id="rId2"/>
              </a:rPr>
              <a:t>assessment@la.gov</a:t>
            </a:r>
            <a:endParaRPr lang="en-US" dirty="0" smtClean="0"/>
          </a:p>
          <a:p>
            <a:pPr marL="114300" indent="0">
              <a:buNone/>
            </a:pPr>
            <a:endParaRPr lang="en-US" dirty="0"/>
          </a:p>
          <a:p>
            <a:pPr marL="114300" indent="0">
              <a:buNone/>
            </a:pPr>
            <a:r>
              <a:rPr lang="en-US" dirty="0" smtClean="0"/>
              <a:t>For literacy policy: </a:t>
            </a:r>
            <a:r>
              <a:rPr lang="en-US" u="sng" dirty="0">
                <a:solidFill>
                  <a:schemeClr val="hlink"/>
                </a:solidFill>
                <a:hlinkClick r:id="rId3"/>
              </a:rPr>
              <a:t>LouisianaLiteracy@la.gov</a:t>
            </a:r>
            <a:r>
              <a:rPr lang="en-US" dirty="0"/>
              <a:t> </a:t>
            </a:r>
            <a:endParaRPr lang="en-US" dirty="0" smtClean="0"/>
          </a:p>
          <a:p>
            <a:pPr marL="114300" indent="0">
              <a:buNone/>
            </a:pPr>
            <a:endParaRPr lang="en-US" dirty="0"/>
          </a:p>
          <a:p>
            <a:pPr marL="114300" indent="0">
              <a:buNone/>
            </a:pPr>
            <a:r>
              <a:rPr lang="en-US" dirty="0" smtClean="0"/>
              <a:t>For Amplify customer service: </a:t>
            </a:r>
          </a:p>
          <a:p>
            <a:r>
              <a:rPr lang="en-US" dirty="0" smtClean="0"/>
              <a:t>Email: </a:t>
            </a:r>
            <a:r>
              <a:rPr lang="en-US" dirty="0" smtClean="0">
                <a:hlinkClick r:id="rId4"/>
              </a:rPr>
              <a:t>help@amplify.com</a:t>
            </a:r>
            <a:endParaRPr lang="en-US" dirty="0" smtClean="0"/>
          </a:p>
          <a:p>
            <a:r>
              <a:rPr lang="en-US" dirty="0" smtClean="0"/>
              <a:t>Call: 1.800.802.2584</a:t>
            </a:r>
          </a:p>
          <a:p>
            <a:r>
              <a:rPr lang="en-US" dirty="0" smtClean="0"/>
              <a:t>For resources and “how to”:</a:t>
            </a:r>
            <a:endParaRPr lang="en-US" dirty="0"/>
          </a:p>
          <a:p>
            <a:pPr marL="114300" indent="0">
              <a:buNone/>
            </a:pPr>
            <a:r>
              <a:rPr lang="en-US" dirty="0" smtClean="0"/>
              <a:t>       </a:t>
            </a:r>
            <a:r>
              <a:rPr lang="en-US" dirty="0" smtClean="0">
                <a:hlinkClick r:id="rId5"/>
              </a:rPr>
              <a:t>https</a:t>
            </a:r>
            <a:r>
              <a:rPr lang="en-US" dirty="0">
                <a:hlinkClick r:id="rId5"/>
              </a:rPr>
              <a:t>://amplify.com/louisiana-mclass</a:t>
            </a:r>
            <a:r>
              <a:rPr lang="en-US" dirty="0" smtClean="0">
                <a:hlinkClick r:id="rId5"/>
              </a:rPr>
              <a:t>/</a:t>
            </a:r>
            <a:endParaRPr lang="en-US" dirty="0" smtClean="0"/>
          </a:p>
          <a:p>
            <a:pPr marL="114300" indent="0">
              <a:buNone/>
            </a:pP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61</a:t>
            </a:fld>
            <a:endParaRPr lang="en"/>
          </a:p>
        </p:txBody>
      </p:sp>
    </p:spTree>
    <p:extLst>
      <p:ext uri="{BB962C8B-B14F-4D97-AF65-F5344CB8AC3E}">
        <p14:creationId xmlns:p14="http://schemas.microsoft.com/office/powerpoint/2010/main" val="3091026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Role of the District Test Coordinator</a:t>
            </a:r>
            <a:endParaRPr/>
          </a:p>
        </p:txBody>
      </p:sp>
      <p:sp>
        <p:nvSpPr>
          <p:cNvPr id="282" name="Google Shape;282;p43"/>
          <p:cNvSpPr txBox="1">
            <a:spLocks noGrp="1"/>
          </p:cNvSpPr>
          <p:nvPr>
            <p:ph type="body" idx="1"/>
          </p:nvPr>
        </p:nvSpPr>
        <p:spPr>
          <a:xfrm>
            <a:off x="311700" y="978600"/>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750"/>
              </a:spcBef>
              <a:spcAft>
                <a:spcPts val="0"/>
              </a:spcAft>
              <a:buSzPts val="1800"/>
              <a:buNone/>
            </a:pPr>
            <a:r>
              <a:rPr lang="en" sz="1500">
                <a:solidFill>
                  <a:schemeClr val="dk2"/>
                </a:solidFill>
              </a:rPr>
              <a:t>District test coordinators are responsible for:</a:t>
            </a:r>
            <a:endParaRPr sz="1500">
              <a:solidFill>
                <a:schemeClr val="dk2"/>
              </a:solidFill>
            </a:endParaRPr>
          </a:p>
          <a:p>
            <a:pPr marL="457200" lvl="0" indent="-323850" algn="l" rtl="0">
              <a:lnSpc>
                <a:spcPct val="100000"/>
              </a:lnSpc>
              <a:spcBef>
                <a:spcPts val="750"/>
              </a:spcBef>
              <a:spcAft>
                <a:spcPts val="0"/>
              </a:spcAft>
              <a:buClr>
                <a:schemeClr val="dk2"/>
              </a:buClr>
              <a:buSzPts val="1500"/>
              <a:buFont typeface="Arial"/>
              <a:buChar char="•"/>
            </a:pPr>
            <a:r>
              <a:rPr lang="en" sz="1500">
                <a:solidFill>
                  <a:schemeClr val="dk2"/>
                </a:solidFill>
              </a:rPr>
              <a:t>Redelivering portions of this webinar to STCs/other staff</a:t>
            </a:r>
            <a:endParaRPr sz="1500">
              <a:solidFill>
                <a:schemeClr val="dk2"/>
              </a:solidFill>
            </a:endParaRPr>
          </a:p>
          <a:p>
            <a:pPr marL="457200" lvl="0" indent="-323850" algn="l" rtl="0">
              <a:lnSpc>
                <a:spcPct val="100000"/>
              </a:lnSpc>
              <a:spcBef>
                <a:spcPts val="0"/>
              </a:spcBef>
              <a:spcAft>
                <a:spcPts val="0"/>
              </a:spcAft>
              <a:buClr>
                <a:schemeClr val="dk2"/>
              </a:buClr>
              <a:buSzPts val="1500"/>
              <a:buFont typeface="Arial"/>
              <a:buChar char="•"/>
            </a:pPr>
            <a:r>
              <a:rPr lang="en" sz="1500">
                <a:solidFill>
                  <a:schemeClr val="dk2"/>
                </a:solidFill>
              </a:rPr>
              <a:t>Assigning school test coordinators in the system</a:t>
            </a:r>
            <a:endParaRPr sz="1500">
              <a:solidFill>
                <a:schemeClr val="dk2"/>
              </a:solidFill>
            </a:endParaRPr>
          </a:p>
          <a:p>
            <a:pPr marL="457200" lvl="0" indent="-323850" algn="l" rtl="0">
              <a:lnSpc>
                <a:spcPct val="100000"/>
              </a:lnSpc>
              <a:spcBef>
                <a:spcPts val="0"/>
              </a:spcBef>
              <a:spcAft>
                <a:spcPts val="0"/>
              </a:spcAft>
              <a:buClr>
                <a:schemeClr val="dk2"/>
              </a:buClr>
              <a:buSzPts val="1500"/>
              <a:buFont typeface="Arial"/>
              <a:buChar char="•"/>
            </a:pPr>
            <a:r>
              <a:rPr lang="en" sz="1500">
                <a:solidFill>
                  <a:schemeClr val="dk2"/>
                </a:solidFill>
              </a:rPr>
              <a:t>Activating the EOY secure assessment so that STCs can schedule.</a:t>
            </a:r>
            <a:endParaRPr sz="1500">
              <a:solidFill>
                <a:schemeClr val="dk2"/>
              </a:solidFill>
            </a:endParaRPr>
          </a:p>
          <a:p>
            <a:pPr marL="457200" lvl="0" indent="-323850" algn="l" rtl="0">
              <a:lnSpc>
                <a:spcPct val="100000"/>
              </a:lnSpc>
              <a:spcBef>
                <a:spcPts val="0"/>
              </a:spcBef>
              <a:spcAft>
                <a:spcPts val="0"/>
              </a:spcAft>
              <a:buClr>
                <a:schemeClr val="dk2"/>
              </a:buClr>
              <a:buSzPts val="1500"/>
              <a:buFont typeface="Arial"/>
              <a:buChar char="•"/>
            </a:pPr>
            <a:r>
              <a:rPr lang="en" sz="1500">
                <a:solidFill>
                  <a:schemeClr val="dk2"/>
                </a:solidFill>
              </a:rPr>
              <a:t>Providing training in administration and test security for school test coordinators</a:t>
            </a:r>
            <a:endParaRPr sz="1500">
              <a:solidFill>
                <a:schemeClr val="dk2"/>
              </a:solidFill>
            </a:endParaRPr>
          </a:p>
          <a:p>
            <a:pPr marL="457200" lvl="0" indent="-323850" algn="l" rtl="0">
              <a:lnSpc>
                <a:spcPct val="100000"/>
              </a:lnSpc>
              <a:spcBef>
                <a:spcPts val="0"/>
              </a:spcBef>
              <a:spcAft>
                <a:spcPts val="0"/>
              </a:spcAft>
              <a:buClr>
                <a:schemeClr val="dk2"/>
              </a:buClr>
              <a:buSzPts val="1500"/>
              <a:buFont typeface="Arial"/>
              <a:buChar char="•"/>
            </a:pPr>
            <a:r>
              <a:rPr lang="en" sz="1500">
                <a:solidFill>
                  <a:schemeClr val="dk2"/>
                </a:solidFill>
              </a:rPr>
              <a:t>Providing specific testing schedules for all schools to the department</a:t>
            </a:r>
            <a:endParaRPr sz="1500">
              <a:solidFill>
                <a:schemeClr val="dk2"/>
              </a:solidFill>
            </a:endParaRPr>
          </a:p>
          <a:p>
            <a:pPr marL="457200" lvl="0" indent="-323850" algn="l" rtl="0">
              <a:lnSpc>
                <a:spcPct val="100000"/>
              </a:lnSpc>
              <a:spcBef>
                <a:spcPts val="0"/>
              </a:spcBef>
              <a:spcAft>
                <a:spcPts val="0"/>
              </a:spcAft>
              <a:buClr>
                <a:schemeClr val="dk2"/>
              </a:buClr>
              <a:buSzPts val="1500"/>
              <a:buFont typeface="Arial"/>
              <a:buChar char="•"/>
            </a:pPr>
            <a:r>
              <a:rPr lang="en" sz="1500">
                <a:solidFill>
                  <a:schemeClr val="dk2"/>
                </a:solidFill>
              </a:rPr>
              <a:t>Reporting any irregularities to the department</a:t>
            </a:r>
            <a:endParaRPr sz="1500">
              <a:solidFill>
                <a:schemeClr val="dk2"/>
              </a:solidFill>
            </a:endParaRPr>
          </a:p>
          <a:p>
            <a:pPr marL="457200" lvl="0" indent="-323850" algn="l" rtl="0">
              <a:lnSpc>
                <a:spcPct val="100000"/>
              </a:lnSpc>
              <a:spcBef>
                <a:spcPts val="0"/>
              </a:spcBef>
              <a:spcAft>
                <a:spcPts val="0"/>
              </a:spcAft>
              <a:buClr>
                <a:schemeClr val="dk2"/>
              </a:buClr>
              <a:buSzPts val="1500"/>
              <a:buFont typeface="Arial"/>
              <a:buChar char="•"/>
            </a:pPr>
            <a:r>
              <a:rPr lang="en" sz="1500">
                <a:solidFill>
                  <a:schemeClr val="dk2"/>
                </a:solidFill>
              </a:rPr>
              <a:t>Establishing forms of communication with STCs for questions, technology support, reporting to and from the department</a:t>
            </a:r>
            <a:endParaRPr sz="1500">
              <a:solidFill>
                <a:schemeClr val="dk2"/>
              </a:solidFill>
            </a:endParaRPr>
          </a:p>
          <a:p>
            <a:pPr marL="457200" lvl="0" indent="-323850" algn="l" rtl="0">
              <a:lnSpc>
                <a:spcPct val="100000"/>
              </a:lnSpc>
              <a:spcBef>
                <a:spcPts val="0"/>
              </a:spcBef>
              <a:spcAft>
                <a:spcPts val="0"/>
              </a:spcAft>
              <a:buClr>
                <a:schemeClr val="dk2"/>
              </a:buClr>
              <a:buSzPts val="1500"/>
              <a:buFont typeface="Arial"/>
              <a:buChar char="•"/>
            </a:pPr>
            <a:r>
              <a:rPr lang="en" sz="1500">
                <a:solidFill>
                  <a:schemeClr val="dk2"/>
                </a:solidFill>
              </a:rPr>
              <a:t>Maintain records that include but are not limited to:</a:t>
            </a:r>
            <a:endParaRPr sz="1500">
              <a:solidFill>
                <a:schemeClr val="dk2"/>
              </a:solidFill>
            </a:endParaRPr>
          </a:p>
          <a:p>
            <a:pPr marL="914400" lvl="1" indent="-323850" algn="l" rtl="0">
              <a:lnSpc>
                <a:spcPct val="100000"/>
              </a:lnSpc>
              <a:spcBef>
                <a:spcPts val="375"/>
              </a:spcBef>
              <a:spcAft>
                <a:spcPts val="0"/>
              </a:spcAft>
              <a:buClr>
                <a:schemeClr val="dk2"/>
              </a:buClr>
              <a:buSzPts val="1500"/>
              <a:buChar char="○"/>
            </a:pPr>
            <a:r>
              <a:rPr lang="en" sz="1500">
                <a:solidFill>
                  <a:schemeClr val="dk2"/>
                </a:solidFill>
              </a:rPr>
              <a:t>Doctor’s letters for students who cannot test due to extreme medical illness</a:t>
            </a:r>
            <a:endParaRPr sz="1500">
              <a:solidFill>
                <a:schemeClr val="dk2"/>
              </a:solidFill>
            </a:endParaRPr>
          </a:p>
          <a:p>
            <a:pPr marL="914400" lvl="1" indent="-323850" algn="l" rtl="0">
              <a:lnSpc>
                <a:spcPct val="100000"/>
              </a:lnSpc>
              <a:spcBef>
                <a:spcPts val="375"/>
              </a:spcBef>
              <a:spcAft>
                <a:spcPts val="0"/>
              </a:spcAft>
              <a:buClr>
                <a:schemeClr val="dk2"/>
              </a:buClr>
              <a:buSzPts val="1500"/>
              <a:buChar char="○"/>
            </a:pPr>
            <a:r>
              <a:rPr lang="en" sz="1500">
                <a:solidFill>
                  <a:schemeClr val="dk2"/>
                </a:solidFill>
              </a:rPr>
              <a:t>Testing irregularities and breaches</a:t>
            </a:r>
            <a:endParaRPr sz="1500">
              <a:solidFill>
                <a:schemeClr val="dk2"/>
              </a:solidFill>
            </a:endParaRPr>
          </a:p>
          <a:p>
            <a:pPr marL="457200" marR="0" lvl="0" indent="-228600" algn="l" rtl="0">
              <a:lnSpc>
                <a:spcPct val="90000"/>
              </a:lnSpc>
              <a:spcBef>
                <a:spcPts val="750"/>
              </a:spcBef>
              <a:spcAft>
                <a:spcPts val="0"/>
              </a:spcAft>
              <a:buClr>
                <a:schemeClr val="dk1"/>
              </a:buClr>
              <a:buSzPts val="1800"/>
              <a:buFont typeface="Arial"/>
              <a:buNone/>
            </a:pPr>
            <a:endParaRPr sz="15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Assigning School Test Coordinators</a:t>
            </a:r>
            <a:endParaRPr/>
          </a:p>
        </p:txBody>
      </p:sp>
      <p:sp>
        <p:nvSpPr>
          <p:cNvPr id="429" name="Google Shape;429;p64"/>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DTCs should review school test coordinator accounts for any changes in staffing that may have occurred between administrations. </a:t>
            </a:r>
            <a:endParaRPr dirty="0"/>
          </a:p>
          <a:p>
            <a:pPr marL="0" lvl="0" indent="0" algn="l" rtl="0">
              <a:lnSpc>
                <a:spcPct val="110000"/>
              </a:lnSpc>
              <a:spcBef>
                <a:spcPts val="1200"/>
              </a:spcBef>
              <a:spcAft>
                <a:spcPts val="0"/>
              </a:spcAft>
              <a:buNone/>
            </a:pPr>
            <a:r>
              <a:rPr lang="en" sz="1600" dirty="0">
                <a:solidFill>
                  <a:srgbClr val="000000"/>
                </a:solidFill>
              </a:rPr>
              <a:t>All staff accounts must be connected to a genuine email inbox for the staff to set their own passwords. If you intend to manage all enrollment and rostering for your district, you can skip this step and review the </a:t>
            </a:r>
            <a:r>
              <a:rPr lang="en" sz="1600" b="1" u="sng" dirty="0">
                <a:solidFill>
                  <a:srgbClr val="000000"/>
                </a:solidFill>
              </a:rPr>
              <a:t>School Test Coordinator Rostering Guide</a:t>
            </a:r>
            <a:r>
              <a:rPr lang="en" sz="1600" dirty="0">
                <a:solidFill>
                  <a:srgbClr val="000000"/>
                </a:solidFill>
              </a:rPr>
              <a:t>.</a:t>
            </a:r>
            <a:endParaRPr sz="1600" dirty="0">
              <a:solidFill>
                <a:srgbClr val="000000"/>
              </a:solidFill>
            </a:endParaRPr>
          </a:p>
          <a:p>
            <a:pPr marL="0" lvl="0" indent="0" algn="l" rtl="0">
              <a:lnSpc>
                <a:spcPct val="110000"/>
              </a:lnSpc>
              <a:spcBef>
                <a:spcPts val="300"/>
              </a:spcBef>
              <a:spcAft>
                <a:spcPts val="0"/>
              </a:spcAft>
              <a:buNone/>
            </a:pPr>
            <a:endParaRPr sz="1600" dirty="0">
              <a:solidFill>
                <a:srgbClr val="000000"/>
              </a:solidFill>
            </a:endParaRPr>
          </a:p>
          <a:p>
            <a:pPr marL="457200" lvl="0" indent="-330200" algn="l" rtl="0">
              <a:lnSpc>
                <a:spcPct val="110000"/>
              </a:lnSpc>
              <a:spcBef>
                <a:spcPts val="300"/>
              </a:spcBef>
              <a:spcAft>
                <a:spcPts val="0"/>
              </a:spcAft>
              <a:buClr>
                <a:srgbClr val="000000"/>
              </a:buClr>
              <a:buSzPts val="1600"/>
              <a:buAutoNum type="arabicPeriod"/>
            </a:pPr>
            <a:r>
              <a:rPr lang="en" sz="1600" dirty="0">
                <a:solidFill>
                  <a:srgbClr val="000000"/>
                </a:solidFill>
              </a:rPr>
              <a:t>In the Admin Portal, navigate to the </a:t>
            </a:r>
            <a:r>
              <a:rPr lang="en" sz="1600" u="sng" dirty="0">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Staff List</a:t>
            </a:r>
            <a:r>
              <a:rPr lang="en" sz="1600" dirty="0">
                <a:solidFill>
                  <a:srgbClr val="000000"/>
                </a:solidFill>
              </a:rPr>
              <a:t>. </a:t>
            </a:r>
            <a:endParaRPr sz="1600" dirty="0">
              <a:solidFill>
                <a:srgbClr val="000000"/>
              </a:solidFill>
            </a:endParaRPr>
          </a:p>
          <a:p>
            <a:pPr marL="457200" lvl="0" indent="-330200" algn="l" rtl="0">
              <a:lnSpc>
                <a:spcPct val="110000"/>
              </a:lnSpc>
              <a:spcBef>
                <a:spcPts val="0"/>
              </a:spcBef>
              <a:spcAft>
                <a:spcPts val="0"/>
              </a:spcAft>
              <a:buClr>
                <a:srgbClr val="000000"/>
              </a:buClr>
              <a:buSzPts val="1600"/>
              <a:buAutoNum type="arabicPeriod"/>
            </a:pPr>
            <a:r>
              <a:rPr lang="en" sz="1600" dirty="0">
                <a:solidFill>
                  <a:srgbClr val="000000"/>
                </a:solidFill>
              </a:rPr>
              <a:t>Follow the instructions to create a single staff member or many staff members:  </a:t>
            </a:r>
            <a:r>
              <a:rPr lang="en" sz="1600" u="sng" dirty="0">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https://my.amplify.com/help/en/articles/8482846-ldoe-admin-portal-create-staff-accounts</a:t>
            </a:r>
            <a:r>
              <a:rPr lang="en" sz="1600" dirty="0">
                <a:solidFill>
                  <a:srgbClr val="000000"/>
                </a:solidFill>
              </a:rPr>
              <a:t> </a:t>
            </a:r>
            <a:endParaRPr sz="1600" dirty="0">
              <a:solidFill>
                <a:srgbClr val="000000"/>
              </a:solidFill>
            </a:endParaRPr>
          </a:p>
          <a:p>
            <a:pPr marL="0" lvl="0" indent="0" algn="l" rtl="0">
              <a:spcBef>
                <a:spcPts val="300"/>
              </a:spcBef>
              <a:spcAft>
                <a:spcPts val="120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Role of the School Test Coordinator</a:t>
            </a:r>
            <a:endParaRPr/>
          </a:p>
        </p:txBody>
      </p:sp>
      <p:sp>
        <p:nvSpPr>
          <p:cNvPr id="288" name="Google Shape;288;p44"/>
          <p:cNvSpPr txBox="1">
            <a:spLocks noGrp="1"/>
          </p:cNvSpPr>
          <p:nvPr>
            <p:ph type="body" idx="1"/>
          </p:nvPr>
        </p:nvSpPr>
        <p:spPr>
          <a:xfrm>
            <a:off x="311700" y="978600"/>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750"/>
              </a:spcBef>
              <a:spcAft>
                <a:spcPts val="0"/>
              </a:spcAft>
              <a:buSzPts val="1800"/>
              <a:buNone/>
            </a:pPr>
            <a:r>
              <a:rPr lang="en" sz="1400">
                <a:solidFill>
                  <a:schemeClr val="dk1"/>
                </a:solidFill>
              </a:rPr>
              <a:t>School test coordinators are responsible for:</a:t>
            </a:r>
            <a:endParaRPr sz="1400">
              <a:solidFill>
                <a:schemeClr val="dk1"/>
              </a:solidFill>
            </a:endParaRPr>
          </a:p>
          <a:p>
            <a:pPr marL="457200" lvl="0" indent="-317500" algn="l" rtl="0">
              <a:lnSpc>
                <a:spcPct val="100000"/>
              </a:lnSpc>
              <a:spcBef>
                <a:spcPts val="750"/>
              </a:spcBef>
              <a:spcAft>
                <a:spcPts val="0"/>
              </a:spcAft>
              <a:buClr>
                <a:schemeClr val="dk1"/>
              </a:buClr>
              <a:buSzPts val="1400"/>
              <a:buChar char="•"/>
            </a:pPr>
            <a:r>
              <a:rPr lang="en" sz="1400">
                <a:solidFill>
                  <a:schemeClr val="dk1"/>
                </a:solidFill>
              </a:rPr>
              <a:t>Ensure all test administrator and student divides have the</a:t>
            </a:r>
            <a:r>
              <a:rPr lang="en" sz="1400">
                <a:solidFill>
                  <a:schemeClr val="dk2"/>
                </a:solidFill>
              </a:rPr>
              <a:t> Secure Exam Browser (Kiosk for Chromebook), mCLASS Teacher Administered Assessment, mCLASS Assessment Forms, mCLASS Student Assessment are installed on testing devices and the TA’s computers have a microphone.</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Must schedule the EOY secure assessment for your school(s) before administration can begin. </a:t>
            </a:r>
            <a:endParaRPr sz="1400">
              <a:solidFill>
                <a:schemeClr val="dk1"/>
              </a:solidFill>
            </a:endParaRPr>
          </a:p>
          <a:p>
            <a:pPr marL="457200" marR="0" lvl="0" indent="-317500" algn="l" rtl="0">
              <a:lnSpc>
                <a:spcPct val="100000"/>
              </a:lnSpc>
              <a:spcBef>
                <a:spcPts val="750"/>
              </a:spcBef>
              <a:spcAft>
                <a:spcPts val="0"/>
              </a:spcAft>
              <a:buClr>
                <a:schemeClr val="dk1"/>
              </a:buClr>
              <a:buSzPts val="1400"/>
              <a:buChar char="•"/>
            </a:pPr>
            <a:r>
              <a:rPr lang="en" sz="1400">
                <a:solidFill>
                  <a:schemeClr val="dk1"/>
                </a:solidFill>
              </a:rPr>
              <a:t>Assigning logins for new test administrators</a:t>
            </a:r>
            <a:endParaRPr sz="1400">
              <a:solidFill>
                <a:schemeClr val="dk1"/>
              </a:solidFill>
            </a:endParaRPr>
          </a:p>
          <a:p>
            <a:pPr marL="457200" marR="0" lvl="0" indent="-317500" algn="l" rtl="0">
              <a:lnSpc>
                <a:spcPct val="100000"/>
              </a:lnSpc>
              <a:spcBef>
                <a:spcPts val="750"/>
              </a:spcBef>
              <a:spcAft>
                <a:spcPts val="0"/>
              </a:spcAft>
              <a:buClr>
                <a:schemeClr val="dk1"/>
              </a:buClr>
              <a:buSzPts val="1400"/>
              <a:buChar char="•"/>
            </a:pPr>
            <a:r>
              <a:rPr lang="en" sz="1400">
                <a:solidFill>
                  <a:schemeClr val="dk1"/>
                </a:solidFill>
              </a:rPr>
              <a:t>Ensure that all test administrator are provided with accommodations for students that are being screened, if applicable</a:t>
            </a:r>
            <a:endParaRPr sz="1400">
              <a:solidFill>
                <a:schemeClr val="dk1"/>
              </a:solidFill>
            </a:endParaRPr>
          </a:p>
          <a:p>
            <a:pPr marL="457200" marR="0" lvl="0" indent="-317500" algn="l" rtl="0">
              <a:lnSpc>
                <a:spcPct val="100000"/>
              </a:lnSpc>
              <a:spcBef>
                <a:spcPts val="750"/>
              </a:spcBef>
              <a:spcAft>
                <a:spcPts val="0"/>
              </a:spcAft>
              <a:buClr>
                <a:schemeClr val="dk1"/>
              </a:buClr>
              <a:buSzPts val="1400"/>
              <a:buChar char="•"/>
            </a:pPr>
            <a:r>
              <a:rPr lang="en" sz="1400">
                <a:solidFill>
                  <a:schemeClr val="dk1"/>
                </a:solidFill>
              </a:rPr>
              <a:t>Confirm required administration training and provide test security for test administrators </a:t>
            </a:r>
            <a:endParaRPr sz="1400">
              <a:solidFill>
                <a:schemeClr val="dk1"/>
              </a:solidFill>
            </a:endParaRPr>
          </a:p>
          <a:p>
            <a:pPr marL="457200" marR="0" lvl="0" indent="-317500" algn="l" rtl="0">
              <a:lnSpc>
                <a:spcPct val="100000"/>
              </a:lnSpc>
              <a:spcBef>
                <a:spcPts val="750"/>
              </a:spcBef>
              <a:spcAft>
                <a:spcPts val="0"/>
              </a:spcAft>
              <a:buClr>
                <a:schemeClr val="dk1"/>
              </a:buClr>
              <a:buSzPts val="1400"/>
              <a:buChar char="•"/>
            </a:pPr>
            <a:r>
              <a:rPr lang="en" sz="1400">
                <a:solidFill>
                  <a:schemeClr val="dk1"/>
                </a:solidFill>
              </a:rPr>
              <a:t>Reporting any irregularities to the District Test Coordinator</a:t>
            </a:r>
            <a:endParaRPr sz="1400">
              <a:solidFill>
                <a:schemeClr val="dk1"/>
              </a:solidFill>
            </a:endParaRPr>
          </a:p>
          <a:p>
            <a:pPr marL="457200" marR="0" lvl="0" indent="-317500" algn="l" rtl="0">
              <a:lnSpc>
                <a:spcPct val="100000"/>
              </a:lnSpc>
              <a:spcBef>
                <a:spcPts val="750"/>
              </a:spcBef>
              <a:spcAft>
                <a:spcPts val="0"/>
              </a:spcAft>
              <a:buClr>
                <a:schemeClr val="dk1"/>
              </a:buClr>
              <a:buSzPts val="1400"/>
              <a:buChar char="•"/>
            </a:pPr>
            <a:r>
              <a:rPr lang="en" sz="1400">
                <a:solidFill>
                  <a:schemeClr val="dk1"/>
                </a:solidFill>
              </a:rPr>
              <a:t>Establishing forms of communication with TAs for questions, technology, support within the school </a:t>
            </a:r>
            <a:endParaRPr sz="1400">
              <a:solidFill>
                <a:schemeClr val="dk1"/>
              </a:solidFill>
            </a:endParaRPr>
          </a:p>
          <a:p>
            <a:pPr marL="114300" lvl="0" indent="0" algn="l" rtl="0">
              <a:lnSpc>
                <a:spcPct val="90000"/>
              </a:lnSpc>
              <a:spcBef>
                <a:spcPts val="750"/>
              </a:spcBef>
              <a:spcAft>
                <a:spcPts val="0"/>
              </a:spcAft>
              <a:buSzPts val="1800"/>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DOE">
  <a:themeElements>
    <a:clrScheme name="Simple Light">
      <a:dk1>
        <a:srgbClr val="3B1A53"/>
      </a:dk1>
      <a:lt1>
        <a:srgbClr val="FFFFFF"/>
      </a:lt1>
      <a:dk2>
        <a:srgbClr val="434343"/>
      </a:dk2>
      <a:lt2>
        <a:srgbClr val="377E90"/>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3903</Words>
  <Application>Microsoft Office PowerPoint</Application>
  <PresentationFormat>On-screen Show (16:9)</PresentationFormat>
  <Paragraphs>381</Paragraphs>
  <Slides>61</Slides>
  <Notes>50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61</vt:i4>
      </vt:variant>
    </vt:vector>
  </HeadingPairs>
  <TitlesOfParts>
    <vt:vector size="68" baseType="lpstr">
      <vt:lpstr>Arial</vt:lpstr>
      <vt:lpstr>Calibri</vt:lpstr>
      <vt:lpstr>Source Sans 3 Medium</vt:lpstr>
      <vt:lpstr>Public Sans</vt:lpstr>
      <vt:lpstr>Public Sans Medium</vt:lpstr>
      <vt:lpstr>LDOE</vt:lpstr>
      <vt:lpstr>LDOE</vt:lpstr>
      <vt:lpstr>End-of-Year State Administered  K-3 Literacy Screening </vt:lpstr>
      <vt:lpstr>Agenda </vt:lpstr>
      <vt:lpstr>K-3 Literacy EOY Assessment Window</vt:lpstr>
      <vt:lpstr>Screener Content</vt:lpstr>
      <vt:lpstr>Literacy Measures Required by Grade Level</vt:lpstr>
      <vt:lpstr>Roles and Responsibilities</vt:lpstr>
      <vt:lpstr>Role of the District Test Coordinator</vt:lpstr>
      <vt:lpstr>Assigning School Test Coordinators</vt:lpstr>
      <vt:lpstr>Role of the School Test Coordinator</vt:lpstr>
      <vt:lpstr>Assigning Test Administrators</vt:lpstr>
      <vt:lpstr>Role of the Test Administrator</vt:lpstr>
      <vt:lpstr> Training for Test Administrators</vt:lpstr>
      <vt:lpstr>Test Administrator Required Training</vt:lpstr>
      <vt:lpstr>Screening Setup</vt:lpstr>
      <vt:lpstr>Technology</vt:lpstr>
      <vt:lpstr>Louisiana Amplify Portal</vt:lpstr>
      <vt:lpstr>Secure Browser</vt:lpstr>
      <vt:lpstr>Accessing Testing Manuals</vt:lpstr>
      <vt:lpstr>Louisiana Specific Instructions and Oaths Guide</vt:lpstr>
      <vt:lpstr>Secure K-2 Screening</vt:lpstr>
      <vt:lpstr>Transferring Students </vt:lpstr>
      <vt:lpstr>Transferring Student from Other Districts</vt:lpstr>
      <vt:lpstr>Finding and Transferring Students</vt:lpstr>
      <vt:lpstr>Confirmation of Transfer</vt:lpstr>
      <vt:lpstr>Changing Student Grade Level</vt:lpstr>
      <vt:lpstr>Screening Administration</vt:lpstr>
      <vt:lpstr>Conducting the Assessment</vt:lpstr>
      <vt:lpstr>Conducting the Assessment</vt:lpstr>
      <vt:lpstr>Conducting the Assessment</vt:lpstr>
      <vt:lpstr>Conducting the Assessment</vt:lpstr>
      <vt:lpstr>Conducting the Assessment</vt:lpstr>
      <vt:lpstr>Conducting the Assessment</vt:lpstr>
      <vt:lpstr>Conducting the Assessment</vt:lpstr>
      <vt:lpstr>Avoid Testing Invalidations</vt:lpstr>
      <vt:lpstr>Voiding Student Assessments</vt:lpstr>
      <vt:lpstr> Reasons for Invalidations/Incompletions</vt:lpstr>
      <vt:lpstr>Accountability Codes</vt:lpstr>
      <vt:lpstr>Accountability Codes in mCLASS</vt:lpstr>
      <vt:lpstr>Special Populations</vt:lpstr>
      <vt:lpstr>Accommodations</vt:lpstr>
      <vt:lpstr>Preparation for Accommodations</vt:lpstr>
      <vt:lpstr>Accommodations in mCLASS</vt:lpstr>
      <vt:lpstr>Accommodation Flag in mCLASS</vt:lpstr>
      <vt:lpstr>Extended Time</vt:lpstr>
      <vt:lpstr>Extended Time: Maze</vt:lpstr>
      <vt:lpstr>Additional Timing Device</vt:lpstr>
      <vt:lpstr>Braille</vt:lpstr>
      <vt:lpstr>Large Print</vt:lpstr>
      <vt:lpstr>Testing Accommodations Not Permitted</vt:lpstr>
      <vt:lpstr>Qualifying for Alternate Assessment</vt:lpstr>
      <vt:lpstr>Remote Administration</vt:lpstr>
      <vt:lpstr>Grade 3 Remote Administration</vt:lpstr>
      <vt:lpstr>Test Security</vt:lpstr>
      <vt:lpstr>Test Security </vt:lpstr>
      <vt:lpstr>Oaths of Security</vt:lpstr>
      <vt:lpstr>Prohibited Materials</vt:lpstr>
      <vt:lpstr>Accountability, Intervention and Gifted Referrals</vt:lpstr>
      <vt:lpstr>Inclusion in School Accountability</vt:lpstr>
      <vt:lpstr>Summer Intervention and Retention</vt:lpstr>
      <vt:lpstr>EOY Gifted Referral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End-of-Year State Administered  K-3 Literacy Screening </dc:title>
  <dc:creator>Jennifer Baird</dc:creator>
  <cp:lastModifiedBy>Jennifer Baird</cp:lastModifiedBy>
  <cp:revision>22</cp:revision>
  <dcterms:modified xsi:type="dcterms:W3CDTF">2024-03-21T15:28:21Z</dcterms:modified>
</cp:coreProperties>
</file>