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67" r:id="rId2"/>
    <p:sldId id="268"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4" d="100"/>
          <a:sy n="144" d="100"/>
        </p:scale>
        <p:origin x="654"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29d81e63923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29d81e63923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2690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59d4a72f30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59d4a72f30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59d4a72f30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59d4a72f30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5a7972990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5a7972990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51247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59d4a72f3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59d4a72f3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Say to the student: “First I want to make sure that you can see what’s on the screen. Tell me the name of each of these letters/shapes.” Have student name each letter/shape, prompting the student to “Keep going” if needed.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59d4a72f30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59d4a72f30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59d4a72f30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59d4a72f30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Say these specific directions: Here are some letters (point to the student form). Tell me the names of as many letters as you can. When I say “Begin,” start here, (point to the first letter with the cursor) and go across the page (point). Point to each letter and tell me the name of that letter. If you come to a letter you don’t know, I’ll tell it to you. Put your finger on the first letter. Ready? Begin. 4. Start the timer after saying “Begin.” 5. Follow along in the Scoring Booklet. Put a slash (/) through each letter name read incorrectly. See Acceptable Prompts and Scoring Rules for more details. 6. At the end of 60 seconds, place a bracket (]) after the last letter named and say, “Stop.”</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59d4a72f30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59d4a72f30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59d4a72f30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59d4a72f30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59d4a72f30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59d4a72f3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Examiner: pg. 4 of the scoring guidance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59d4a72f30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59d4a72f30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lt1"/>
        </a:solidFill>
        <a:effectLst/>
      </p:bgPr>
    </p:bg>
    <p:spTree>
      <p:nvGrpSpPr>
        <p:cNvPr id="1" name="Shape 9"/>
        <p:cNvGrpSpPr/>
        <p:nvPr/>
      </p:nvGrpSpPr>
      <p:grpSpPr>
        <a:xfrm>
          <a:off x="0" y="0"/>
          <a:ext cx="0" cy="0"/>
          <a:chOff x="0" y="0"/>
          <a:chExt cx="0" cy="0"/>
        </a:xfrm>
      </p:grpSpPr>
      <p:pic>
        <p:nvPicPr>
          <p:cNvPr id="10" name="Google Shape;10;p2"/>
          <p:cNvPicPr preferRelativeResize="0"/>
          <p:nvPr/>
        </p:nvPicPr>
        <p:blipFill rotWithShape="1">
          <a:blip r:embed="rId2">
            <a:alphaModFix/>
          </a:blip>
          <a:srcRect/>
          <a:stretch/>
        </p:blipFill>
        <p:spPr>
          <a:xfrm>
            <a:off x="0" y="0"/>
            <a:ext cx="9144005" cy="5143503"/>
          </a:xfrm>
          <a:prstGeom prst="rect">
            <a:avLst/>
          </a:prstGeom>
          <a:noFill/>
          <a:ln>
            <a:noFill/>
          </a:ln>
        </p:spPr>
      </p:pic>
      <p:sp>
        <p:nvSpPr>
          <p:cNvPr id="11" name="Google Shape;11;p2"/>
          <p:cNvSpPr txBox="1">
            <a:spLocks noGrp="1"/>
          </p:cNvSpPr>
          <p:nvPr>
            <p:ph type="ctrTitle"/>
          </p:nvPr>
        </p:nvSpPr>
        <p:spPr>
          <a:xfrm>
            <a:off x="421725" y="740675"/>
            <a:ext cx="8221200" cy="792600"/>
          </a:xfrm>
          <a:prstGeom prst="rect">
            <a:avLst/>
          </a:prstGeom>
        </p:spPr>
        <p:txBody>
          <a:bodyPr spcFirstLastPara="1" wrap="square" lIns="91425" tIns="91425" rIns="91425" bIns="91425" anchor="t" anchorCtr="0">
            <a:noAutofit/>
          </a:bodyPr>
          <a:lstStyle>
            <a:lvl1pPr lvl="0">
              <a:spcBef>
                <a:spcPts val="0"/>
              </a:spcBef>
              <a:spcAft>
                <a:spcPts val="0"/>
              </a:spcAft>
              <a:buClr>
                <a:srgbClr val="3B1A53"/>
              </a:buClr>
              <a:buSzPts val="3200"/>
              <a:buNone/>
              <a:defRPr>
                <a:solidFill>
                  <a:srgbClr val="3B1A53"/>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493775" y="1533275"/>
            <a:ext cx="8520600" cy="618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rgbClr val="3B1A53"/>
              </a:buClr>
              <a:buSzPts val="1600"/>
              <a:buFont typeface="Public Sans Medium"/>
              <a:buNone/>
              <a:defRPr sz="1600">
                <a:solidFill>
                  <a:srgbClr val="3B1A53"/>
                </a:solidFill>
                <a:latin typeface="Public Sans Medium"/>
                <a:ea typeface="Public Sans Medium"/>
                <a:cs typeface="Public Sans Medium"/>
                <a:sym typeface="Public Sans Medium"/>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ubTitle" idx="2"/>
          </p:nvPr>
        </p:nvSpPr>
        <p:spPr>
          <a:xfrm>
            <a:off x="497917" y="4439425"/>
            <a:ext cx="3859200" cy="4524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1400"/>
              <a:buNone/>
              <a:defRPr sz="1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rmAutofit/>
          </a:bodyPr>
          <a:lstStyle>
            <a:lvl1pPr lvl="0">
              <a:buNone/>
              <a:defRPr sz="1300">
                <a:solidFill>
                  <a:srgbClr val="4D4D4F"/>
                </a:solidFill>
                <a:latin typeface="Public Sans"/>
                <a:ea typeface="Public Sans"/>
                <a:cs typeface="Public Sans"/>
                <a:sym typeface="Public Sans"/>
              </a:defRPr>
            </a:lvl1pPr>
            <a:lvl2pPr lvl="1">
              <a:buNone/>
              <a:defRPr sz="1300">
                <a:solidFill>
                  <a:srgbClr val="4D4D4F"/>
                </a:solidFill>
                <a:latin typeface="Public Sans"/>
                <a:ea typeface="Public Sans"/>
                <a:cs typeface="Public Sans"/>
                <a:sym typeface="Public Sans"/>
              </a:defRPr>
            </a:lvl2pPr>
            <a:lvl3pPr lvl="2">
              <a:buNone/>
              <a:defRPr sz="1300">
                <a:solidFill>
                  <a:srgbClr val="4D4D4F"/>
                </a:solidFill>
                <a:latin typeface="Public Sans"/>
                <a:ea typeface="Public Sans"/>
                <a:cs typeface="Public Sans"/>
                <a:sym typeface="Public Sans"/>
              </a:defRPr>
            </a:lvl3pPr>
            <a:lvl4pPr lvl="3">
              <a:buNone/>
              <a:defRPr sz="1300">
                <a:solidFill>
                  <a:srgbClr val="4D4D4F"/>
                </a:solidFill>
                <a:latin typeface="Public Sans"/>
                <a:ea typeface="Public Sans"/>
                <a:cs typeface="Public Sans"/>
                <a:sym typeface="Public Sans"/>
              </a:defRPr>
            </a:lvl4pPr>
            <a:lvl5pPr lvl="4">
              <a:buNone/>
              <a:defRPr sz="1300">
                <a:solidFill>
                  <a:srgbClr val="4D4D4F"/>
                </a:solidFill>
                <a:latin typeface="Public Sans"/>
                <a:ea typeface="Public Sans"/>
                <a:cs typeface="Public Sans"/>
                <a:sym typeface="Public Sans"/>
              </a:defRPr>
            </a:lvl5pPr>
            <a:lvl6pPr lvl="5">
              <a:buNone/>
              <a:defRPr sz="1300">
                <a:solidFill>
                  <a:srgbClr val="4D4D4F"/>
                </a:solidFill>
                <a:latin typeface="Public Sans"/>
                <a:ea typeface="Public Sans"/>
                <a:cs typeface="Public Sans"/>
                <a:sym typeface="Public Sans"/>
              </a:defRPr>
            </a:lvl6pPr>
            <a:lvl7pPr lvl="6">
              <a:buNone/>
              <a:defRPr sz="1300">
                <a:solidFill>
                  <a:srgbClr val="4D4D4F"/>
                </a:solidFill>
                <a:latin typeface="Public Sans"/>
                <a:ea typeface="Public Sans"/>
                <a:cs typeface="Public Sans"/>
                <a:sym typeface="Public Sans"/>
              </a:defRPr>
            </a:lvl7pPr>
            <a:lvl8pPr lvl="7">
              <a:buNone/>
              <a:defRPr sz="1300">
                <a:solidFill>
                  <a:srgbClr val="4D4D4F"/>
                </a:solidFill>
                <a:latin typeface="Public Sans"/>
                <a:ea typeface="Public Sans"/>
                <a:cs typeface="Public Sans"/>
                <a:sym typeface="Public Sans"/>
              </a:defRPr>
            </a:lvl8pPr>
            <a:lvl9pPr lvl="8">
              <a:buNone/>
              <a:defRPr sz="1300">
                <a:solidFill>
                  <a:srgbClr val="4D4D4F"/>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894848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1">
  <p:cSld name="Title slide 1">
    <p:spTree>
      <p:nvGrpSpPr>
        <p:cNvPr id="1" name="Shape 69"/>
        <p:cNvGrpSpPr/>
        <p:nvPr/>
      </p:nvGrpSpPr>
      <p:grpSpPr>
        <a:xfrm>
          <a:off x="0" y="0"/>
          <a:ext cx="0" cy="0"/>
          <a:chOff x="0" y="0"/>
          <a:chExt cx="0" cy="0"/>
        </a:xfrm>
      </p:grpSpPr>
      <p:sp>
        <p:nvSpPr>
          <p:cNvPr id="70" name="Google Shape;70;p11"/>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71" name="Google Shape;71;p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72" name="Google Shape;7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118195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4"/>
          <p:cNvSpPr txBox="1">
            <a:spLocks noGrp="1"/>
          </p:cNvSpPr>
          <p:nvPr>
            <p:ph type="ctrTitle"/>
          </p:nvPr>
        </p:nvSpPr>
        <p:spPr>
          <a:xfrm>
            <a:off x="421725" y="740675"/>
            <a:ext cx="82212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DIBELS 8th Edition: Kindergarten</a:t>
            </a:r>
            <a:endParaRPr/>
          </a:p>
        </p:txBody>
      </p:sp>
      <p:sp>
        <p:nvSpPr>
          <p:cNvPr id="84" name="Google Shape;84;p14"/>
          <p:cNvSpPr txBox="1">
            <a:spLocks noGrp="1"/>
          </p:cNvSpPr>
          <p:nvPr>
            <p:ph type="subTitle" idx="1"/>
          </p:nvPr>
        </p:nvSpPr>
        <p:spPr>
          <a:xfrm>
            <a:off x="493775" y="1533275"/>
            <a:ext cx="8520600" cy="61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B</a:t>
            </a:r>
            <a:r>
              <a:rPr lang="en" dirty="0" smtClean="0"/>
              <a:t>OY </a:t>
            </a:r>
            <a:r>
              <a:rPr lang="en" dirty="0"/>
              <a:t>Remote Administration</a:t>
            </a:r>
            <a:endParaRPr dirty="0"/>
          </a:p>
        </p:txBody>
      </p:sp>
    </p:spTree>
    <p:extLst>
      <p:ext uri="{BB962C8B-B14F-4D97-AF65-F5344CB8AC3E}">
        <p14:creationId xmlns:p14="http://schemas.microsoft.com/office/powerpoint/2010/main" val="3368586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Word Reading Fluency (WRF)</a:t>
            </a:r>
            <a:endParaRPr/>
          </a:p>
        </p:txBody>
      </p:sp>
      <p:sp>
        <p:nvSpPr>
          <p:cNvPr id="106" name="Google Shape;106;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Objective: Student reads sight words for 60 seconds.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111" name="Google Shape;111;p23"/>
          <p:cNvPicPr preferRelativeResize="0"/>
          <p:nvPr/>
        </p:nvPicPr>
        <p:blipFill rotWithShape="1">
          <a:blip r:embed="rId3">
            <a:alphaModFix/>
          </a:blip>
          <a:srcRect l="34938" t="27558" r="33571" b="4612"/>
          <a:stretch/>
        </p:blipFill>
        <p:spPr>
          <a:xfrm>
            <a:off x="1867975" y="0"/>
            <a:ext cx="5224949"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5"/>
          <p:cNvSpPr txBox="1">
            <a:spLocks noGrp="1"/>
          </p:cNvSpPr>
          <p:nvPr>
            <p:ph type="ctrTitle"/>
          </p:nvPr>
        </p:nvSpPr>
        <p:spPr>
          <a:xfrm>
            <a:off x="0" y="0"/>
            <a:ext cx="9144000" cy="4991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1422" dirty="0">
                <a:solidFill>
                  <a:srgbClr val="000000"/>
                </a:solidFill>
                <a:latin typeface="Calibri"/>
                <a:ea typeface="Calibri"/>
                <a:cs typeface="Calibri"/>
                <a:sym typeface="Calibri"/>
              </a:rPr>
              <a:t>Prior to reading the remote screening agreement, please ensure video and audio are working and the session is being </a:t>
            </a:r>
            <a:r>
              <a:rPr lang="en" sz="1422" b="1" dirty="0">
                <a:solidFill>
                  <a:srgbClr val="000000"/>
                </a:solidFill>
                <a:latin typeface="Calibri"/>
                <a:ea typeface="Calibri"/>
                <a:cs typeface="Calibri"/>
                <a:sym typeface="Calibri"/>
              </a:rPr>
              <a:t>recorded</a:t>
            </a:r>
            <a:r>
              <a:rPr lang="en" sz="1422" dirty="0">
                <a:solidFill>
                  <a:srgbClr val="000000"/>
                </a:solidFill>
                <a:latin typeface="Calibri"/>
                <a:ea typeface="Calibri"/>
                <a:cs typeface="Calibri"/>
                <a:sym typeface="Calibri"/>
              </a:rPr>
              <a:t>. To ensure reliability of the K-3 Literacy Screener remote administration, the following expectations must be read aloud by the test administrator and verbally acknowledged by the parent/guardian and student</a:t>
            </a:r>
            <a:r>
              <a:rPr lang="en" sz="1422" b="1" u="sng" dirty="0">
                <a:solidFill>
                  <a:srgbClr val="000000"/>
                </a:solidFill>
                <a:latin typeface="Calibri"/>
                <a:ea typeface="Calibri"/>
                <a:cs typeface="Calibri"/>
                <a:sym typeface="Calibri"/>
              </a:rPr>
              <a:t>. If the parent/guardian and/or student refuses to agree or breaks one of the following requirements then remote testing should not begin or should be stopped immediately and on-site testing will </a:t>
            </a:r>
            <a:r>
              <a:rPr lang="en" sz="1422" b="1" u="sng">
                <a:solidFill>
                  <a:srgbClr val="000000"/>
                </a:solidFill>
                <a:latin typeface="Calibri"/>
                <a:ea typeface="Calibri"/>
                <a:cs typeface="Calibri"/>
                <a:sym typeface="Calibri"/>
              </a:rPr>
              <a:t>be </a:t>
            </a:r>
            <a:r>
              <a:rPr lang="en" sz="1422" b="1" smtClean="0">
                <a:solidFill>
                  <a:srgbClr val="000000"/>
                </a:solidFill>
                <a:latin typeface="Calibri"/>
                <a:ea typeface="Calibri"/>
                <a:cs typeface="Calibri"/>
                <a:sym typeface="Calibri"/>
              </a:rPr>
              <a:t>required. </a:t>
            </a:r>
            <a:r>
              <a:rPr lang="en" sz="1422" smtClean="0">
                <a:solidFill>
                  <a:srgbClr val="000000"/>
                </a:solidFill>
                <a:latin typeface="Calibri"/>
                <a:ea typeface="Calibri"/>
                <a:cs typeface="Calibri"/>
                <a:sym typeface="Calibri"/>
              </a:rPr>
              <a:t>Personnel </a:t>
            </a:r>
            <a:r>
              <a:rPr lang="en" sz="1422" dirty="0">
                <a:solidFill>
                  <a:srgbClr val="000000"/>
                </a:solidFill>
                <a:latin typeface="Calibri"/>
                <a:ea typeface="Calibri"/>
                <a:cs typeface="Calibri"/>
                <a:sym typeface="Calibri"/>
              </a:rPr>
              <a:t>from school districts and/or the LDOE may monitor this screening session.</a:t>
            </a:r>
            <a:endParaRPr sz="1422" dirty="0">
              <a:solidFill>
                <a:srgbClr val="000000"/>
              </a:solidFill>
              <a:latin typeface="Calibri"/>
              <a:ea typeface="Calibri"/>
              <a:cs typeface="Calibri"/>
              <a:sym typeface="Calibri"/>
            </a:endParaRPr>
          </a:p>
          <a:p>
            <a:pPr marL="0" lvl="0" indent="0" algn="l" rtl="0">
              <a:spcBef>
                <a:spcPts val="0"/>
              </a:spcBef>
              <a:spcAft>
                <a:spcPts val="0"/>
              </a:spcAft>
              <a:buNone/>
            </a:pPr>
            <a:endParaRPr sz="1422" dirty="0">
              <a:solidFill>
                <a:srgbClr val="000000"/>
              </a:solidFill>
              <a:latin typeface="Calibri"/>
              <a:ea typeface="Calibri"/>
              <a:cs typeface="Calibri"/>
              <a:sym typeface="Calibri"/>
            </a:endParaRPr>
          </a:p>
          <a:p>
            <a:pPr marL="0" lvl="0" indent="0" algn="l" rtl="0">
              <a:spcBef>
                <a:spcPts val="0"/>
              </a:spcBef>
              <a:spcAft>
                <a:spcPts val="0"/>
              </a:spcAft>
              <a:buNone/>
            </a:pPr>
            <a:r>
              <a:rPr lang="en" sz="1422" dirty="0">
                <a:solidFill>
                  <a:srgbClr val="000000"/>
                </a:solidFill>
                <a:latin typeface="Calibri"/>
                <a:ea typeface="Calibri"/>
                <a:cs typeface="Calibri"/>
                <a:sym typeface="Calibri"/>
              </a:rPr>
              <a:t>Parents/Guardians</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solidFill>
                  <a:srgbClr val="000000"/>
                </a:solidFill>
                <a:latin typeface="Calibri"/>
                <a:ea typeface="Calibri"/>
                <a:cs typeface="Calibri"/>
                <a:sym typeface="Calibri"/>
              </a:rPr>
              <a:t>May assist with providing a quiet work space with limited distractions.</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solidFill>
                  <a:srgbClr val="000000"/>
                </a:solidFill>
                <a:latin typeface="Calibri"/>
                <a:ea typeface="Calibri"/>
                <a:cs typeface="Calibri"/>
                <a:sym typeface="Calibri"/>
              </a:rPr>
              <a:t>May ensure the student is following along in the correct section. </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solidFill>
                  <a:srgbClr val="000000"/>
                </a:solidFill>
                <a:latin typeface="Calibri"/>
                <a:ea typeface="Calibri"/>
                <a:cs typeface="Calibri"/>
                <a:sym typeface="Calibri"/>
              </a:rPr>
              <a:t>May not prompt or solicit a response from the student. </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solidFill>
                  <a:srgbClr val="000000"/>
                </a:solidFill>
                <a:latin typeface="Calibri"/>
                <a:ea typeface="Calibri"/>
                <a:cs typeface="Calibri"/>
                <a:sym typeface="Calibri"/>
              </a:rPr>
              <a:t>May not disclose screening materials to the student prior to their testing session. </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solidFill>
                  <a:srgbClr val="000000"/>
                </a:solidFill>
                <a:latin typeface="Calibri"/>
                <a:ea typeface="Calibri"/>
                <a:cs typeface="Calibri"/>
                <a:sym typeface="Calibri"/>
              </a:rPr>
              <a:t>May not show the answer key to the student at any time.</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latin typeface="Calibri"/>
                <a:ea typeface="Calibri"/>
                <a:cs typeface="Calibri"/>
                <a:sym typeface="Calibri"/>
              </a:rPr>
              <a:t>Webcams and audio must stay on the entire testing session with the student in view. </a:t>
            </a:r>
            <a:endParaRPr sz="1422" dirty="0">
              <a:latin typeface="Calibri"/>
              <a:ea typeface="Calibri"/>
              <a:cs typeface="Calibri"/>
              <a:sym typeface="Calibri"/>
            </a:endParaRPr>
          </a:p>
          <a:p>
            <a:pPr marL="0" lvl="0" indent="0" algn="l" rtl="0">
              <a:spcBef>
                <a:spcPts val="0"/>
              </a:spcBef>
              <a:spcAft>
                <a:spcPts val="0"/>
              </a:spcAft>
              <a:buNone/>
            </a:pPr>
            <a:endParaRPr sz="1422" dirty="0">
              <a:solidFill>
                <a:srgbClr val="000000"/>
              </a:solidFill>
              <a:latin typeface="Calibri"/>
              <a:ea typeface="Calibri"/>
              <a:cs typeface="Calibri"/>
              <a:sym typeface="Calibri"/>
            </a:endParaRPr>
          </a:p>
          <a:p>
            <a:pPr marL="0" lvl="0" indent="0" algn="l" rtl="0">
              <a:spcBef>
                <a:spcPts val="0"/>
              </a:spcBef>
              <a:spcAft>
                <a:spcPts val="0"/>
              </a:spcAft>
              <a:buNone/>
            </a:pPr>
            <a:endParaRPr sz="1422" dirty="0">
              <a:solidFill>
                <a:srgbClr val="000000"/>
              </a:solidFill>
              <a:latin typeface="Calibri"/>
              <a:ea typeface="Calibri"/>
              <a:cs typeface="Calibri"/>
              <a:sym typeface="Calibri"/>
            </a:endParaRPr>
          </a:p>
          <a:p>
            <a:pPr marL="0" lvl="0" indent="0" algn="l" rtl="0">
              <a:spcBef>
                <a:spcPts val="0"/>
              </a:spcBef>
              <a:spcAft>
                <a:spcPts val="0"/>
              </a:spcAft>
              <a:buNone/>
            </a:pPr>
            <a:r>
              <a:rPr lang="en" sz="1422" dirty="0">
                <a:solidFill>
                  <a:srgbClr val="000000"/>
                </a:solidFill>
                <a:latin typeface="Calibri"/>
                <a:ea typeface="Calibri"/>
                <a:cs typeface="Calibri"/>
                <a:sym typeface="Calibri"/>
              </a:rPr>
              <a:t>Student</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solidFill>
                  <a:srgbClr val="000000"/>
                </a:solidFill>
                <a:latin typeface="Calibri"/>
                <a:ea typeface="Calibri"/>
                <a:cs typeface="Calibri"/>
                <a:sym typeface="Calibri"/>
              </a:rPr>
              <a:t>May not ask a parent or guardian for assistance with answering the screening items. </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solidFill>
                  <a:srgbClr val="000000"/>
                </a:solidFill>
                <a:latin typeface="Calibri"/>
                <a:ea typeface="Calibri"/>
                <a:cs typeface="Calibri"/>
                <a:sym typeface="Calibri"/>
              </a:rPr>
              <a:t>May not review test materials prior to screening. </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solidFill>
                  <a:srgbClr val="000000"/>
                </a:solidFill>
                <a:latin typeface="Calibri"/>
                <a:ea typeface="Calibri"/>
                <a:cs typeface="Calibri"/>
                <a:sym typeface="Calibri"/>
              </a:rPr>
              <a:t>May not review the answer key at any time prior to screening. </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solidFill>
                  <a:srgbClr val="000000"/>
                </a:solidFill>
                <a:latin typeface="Calibri"/>
                <a:ea typeface="Calibri"/>
                <a:cs typeface="Calibri"/>
                <a:sym typeface="Calibri"/>
              </a:rPr>
              <a:t>Should follow the directions from the test administrator for each subtest and answer to the best of their ability. </a:t>
            </a:r>
            <a:endParaRPr sz="1422" dirty="0">
              <a:solidFill>
                <a:srgbClr val="000000"/>
              </a:solidFill>
              <a:latin typeface="Calibri"/>
              <a:ea typeface="Calibri"/>
              <a:cs typeface="Calibri"/>
              <a:sym typeface="Calibri"/>
            </a:endParaRPr>
          </a:p>
          <a:p>
            <a:pPr marL="457200" lvl="0" indent="-318911" algn="l" rtl="0">
              <a:spcBef>
                <a:spcPts val="0"/>
              </a:spcBef>
              <a:spcAft>
                <a:spcPts val="0"/>
              </a:spcAft>
              <a:buClr>
                <a:srgbClr val="000000"/>
              </a:buClr>
              <a:buSzPts val="1422"/>
              <a:buFont typeface="Calibri"/>
              <a:buChar char="●"/>
            </a:pPr>
            <a:r>
              <a:rPr lang="en" sz="1422" dirty="0">
                <a:latin typeface="Calibri"/>
                <a:ea typeface="Calibri"/>
                <a:cs typeface="Calibri"/>
                <a:sym typeface="Calibri"/>
              </a:rPr>
              <a:t>Webcams and audio must stay on the entire testing session with the student in view.</a:t>
            </a:r>
            <a:endParaRPr sz="1422"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041498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p:nvPr/>
        </p:nvSpPr>
        <p:spPr>
          <a:xfrm>
            <a:off x="2254950" y="2001750"/>
            <a:ext cx="4887300" cy="1476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endParaRPr/>
          </a:p>
          <a:p>
            <a:pPr marL="0" lvl="0" indent="0" algn="l" rtl="0">
              <a:spcBef>
                <a:spcPts val="1200"/>
              </a:spcBef>
              <a:spcAft>
                <a:spcPts val="0"/>
              </a:spcAft>
              <a:buNone/>
            </a:pPr>
            <a:endParaRPr/>
          </a:p>
        </p:txBody>
      </p:sp>
      <p:pic>
        <p:nvPicPr>
          <p:cNvPr id="66" name="Google Shape;66;p15"/>
          <p:cNvPicPr preferRelativeResize="0"/>
          <p:nvPr/>
        </p:nvPicPr>
        <p:blipFill rotWithShape="1">
          <a:blip r:embed="rId3">
            <a:alphaModFix/>
          </a:blip>
          <a:srcRect l="48484" t="47601" r="22891" b="29167"/>
          <a:stretch/>
        </p:blipFill>
        <p:spPr>
          <a:xfrm>
            <a:off x="1638663" y="1174813"/>
            <a:ext cx="6119875" cy="279387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Letter Naming Fluency (LNF)</a:t>
            </a:r>
            <a:endParaRPr/>
          </a:p>
        </p:txBody>
      </p:sp>
      <p:sp>
        <p:nvSpPr>
          <p:cNvPr id="72" name="Google Shape;72;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Objective: Tell me the names of as many letters as you can within 60 seconds.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7"/>
          <p:cNvPicPr preferRelativeResize="0"/>
          <p:nvPr/>
        </p:nvPicPr>
        <p:blipFill rotWithShape="1">
          <a:blip r:embed="rId3">
            <a:alphaModFix/>
          </a:blip>
          <a:srcRect l="37102" t="26372" r="34905" b="14388"/>
          <a:stretch/>
        </p:blipFill>
        <p:spPr>
          <a:xfrm>
            <a:off x="993700" y="0"/>
            <a:ext cx="7022827" cy="5143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Phonemic Segmentation Fluency (PSF)</a:t>
            </a:r>
            <a:endParaRPr/>
          </a:p>
        </p:txBody>
      </p:sp>
      <p:sp>
        <p:nvSpPr>
          <p:cNvPr id="83" name="Google Shape;83;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Objective: Student breaks words into phonemes for 60 seconds. </a:t>
            </a:r>
            <a:endParaRPr/>
          </a:p>
          <a:p>
            <a:pPr marL="0" lvl="0" indent="0" algn="l" rtl="0">
              <a:spcBef>
                <a:spcPts val="1200"/>
              </a:spcBef>
              <a:spcAft>
                <a:spcPts val="0"/>
              </a:spcAft>
              <a:buNone/>
            </a:pPr>
            <a:endParaRPr/>
          </a:p>
          <a:p>
            <a:pPr marL="0" lvl="0" indent="0" algn="l" rtl="0">
              <a:spcBef>
                <a:spcPts val="1200"/>
              </a:spcBef>
              <a:spcAft>
                <a:spcPts val="0"/>
              </a:spcAft>
              <a:buNone/>
            </a:pPr>
            <a:r>
              <a:rPr lang="en"/>
              <a:t>The test administrator will say a word. The student will verbalize all the sounds in that word. </a:t>
            </a:r>
            <a:endParaRPr/>
          </a:p>
          <a:p>
            <a:pPr marL="0" lvl="0" indent="0" algn="l" rtl="0">
              <a:spcBef>
                <a:spcPts val="1200"/>
              </a:spcBef>
              <a:spcAft>
                <a:spcPts val="0"/>
              </a:spcAft>
              <a:buNone/>
            </a:pPr>
            <a:r>
              <a:rPr lang="en"/>
              <a:t>Administrator: Tell me all the sounds in the word ‘it’.</a:t>
            </a:r>
            <a:endParaRPr/>
          </a:p>
          <a:p>
            <a:pPr marL="0" lvl="0" indent="0" algn="l" rtl="0">
              <a:spcBef>
                <a:spcPts val="1200"/>
              </a:spcBef>
              <a:spcAft>
                <a:spcPts val="1200"/>
              </a:spcAft>
              <a:buNone/>
            </a:pPr>
            <a:r>
              <a:rPr lang="en"/>
              <a:t>Student responds /i/ /t/.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Nonsense Word Fluency (NWF)</a:t>
            </a:r>
            <a:endParaRPr/>
          </a:p>
        </p:txBody>
      </p:sp>
      <p:sp>
        <p:nvSpPr>
          <p:cNvPr id="89" name="Google Shape;89;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Objective: Student reads or sounds out make-believe words for 60 seconds. </a:t>
            </a:r>
            <a:endParaRPr/>
          </a:p>
          <a:p>
            <a:pPr marL="0" lvl="0" indent="0" algn="l" rtl="0">
              <a:spcBef>
                <a:spcPts val="1200"/>
              </a:spcBef>
              <a:spcAft>
                <a:spcPts val="0"/>
              </a:spcAft>
              <a:buNone/>
            </a:pPr>
            <a:endParaRPr/>
          </a:p>
          <a:p>
            <a:pPr marL="0" lvl="0" indent="0" algn="l" rtl="0">
              <a:spcBef>
                <a:spcPts val="1200"/>
              </a:spcBef>
              <a:spcAft>
                <a:spcPts val="1200"/>
              </a:spcAft>
              <a:buNone/>
            </a:pPr>
            <a:r>
              <a:rPr lang="en"/>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0"/>
          <p:cNvPicPr preferRelativeResize="0"/>
          <p:nvPr/>
        </p:nvPicPr>
        <p:blipFill rotWithShape="1">
          <a:blip r:embed="rId3">
            <a:alphaModFix/>
          </a:blip>
          <a:srcRect l="22274" t="36444" r="18578" b="24160"/>
          <a:stretch/>
        </p:blipFill>
        <p:spPr>
          <a:xfrm>
            <a:off x="2028013" y="1618650"/>
            <a:ext cx="5087976" cy="1906200"/>
          </a:xfrm>
          <a:prstGeom prst="rect">
            <a:avLst/>
          </a:prstGeom>
          <a:noFill/>
          <a:ln>
            <a:noFill/>
          </a:ln>
        </p:spPr>
      </p:pic>
      <p:sp>
        <p:nvSpPr>
          <p:cNvPr id="95" name="Google Shape;95;p20"/>
          <p:cNvSpPr txBox="1"/>
          <p:nvPr/>
        </p:nvSpPr>
        <p:spPr>
          <a:xfrm>
            <a:off x="592400" y="468200"/>
            <a:ext cx="2923800" cy="64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Example: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21"/>
          <p:cNvPicPr preferRelativeResize="0"/>
          <p:nvPr/>
        </p:nvPicPr>
        <p:blipFill rotWithShape="1">
          <a:blip r:embed="rId3">
            <a:alphaModFix/>
          </a:blip>
          <a:srcRect l="35105" t="23102" r="34404" b="8768"/>
          <a:stretch/>
        </p:blipFill>
        <p:spPr>
          <a:xfrm>
            <a:off x="1882300" y="0"/>
            <a:ext cx="5345952" cy="51435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595</Words>
  <Application>Microsoft Office PowerPoint</Application>
  <PresentationFormat>On-screen Show (16:9)</PresentationFormat>
  <Paragraphs>37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Public Sans</vt:lpstr>
      <vt:lpstr>Public Sans Medium</vt:lpstr>
      <vt:lpstr>Simple Light</vt:lpstr>
      <vt:lpstr>DIBELS 8th Edition: Kindergarten</vt:lpstr>
      <vt:lpstr>Prior to reading the remote screening agreement, please ensure video and audio are working and the session is being recorded. To ensure reliability of the K-3 Literacy Screener remote administration, the following expectations must be read aloud by the test administrator and verbally acknowledged by the parent/guardian and student. If the parent/guardian and/or student refuses to agree or breaks one of the following requirements then remote testing should not begin or should be stopped immediately and on-site testing will be required. Personnel from school districts and/or the LDOE may monitor this screening session.  Parents/Guardians May assist with providing a quiet work space with limited distractions. May ensure the student is following along in the correct section.  May not prompt or solicit a response from the student.  May not disclose screening materials to the student prior to their testing session.  May not show the answer key to the student at any time. Webcams and audio must stay on the entire testing session with the student in view.    Student May not ask a parent or guardian for assistance with answering the screening items.  May not review test materials prior to screening.  May not review the answer key at any time prior to screening.  Should follow the directions from the test administrator for each subtest and answer to the best of their ability.  Webcams and audio must stay on the entire testing session with the student in view.</vt:lpstr>
      <vt:lpstr>PowerPoint Presentation</vt:lpstr>
      <vt:lpstr>Letter Naming Fluency (LNF)</vt:lpstr>
      <vt:lpstr>PowerPoint Presentation</vt:lpstr>
      <vt:lpstr>Phonemic Segmentation Fluency (PSF)</vt:lpstr>
      <vt:lpstr>Nonsense Word Fluency (NWF)</vt:lpstr>
      <vt:lpstr>PowerPoint Presentation</vt:lpstr>
      <vt:lpstr>PowerPoint Presentation</vt:lpstr>
      <vt:lpstr>Word Reading Fluency (WRF)</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DIBELS 8th Edition Kindergarten</dc:title>
  <dc:creator>Bridgette Cupstid</dc:creator>
  <cp:lastModifiedBy>Jennifer Baird</cp:lastModifiedBy>
  <cp:revision>3</cp:revision>
  <dcterms:modified xsi:type="dcterms:W3CDTF">2024-07-02T19:52:55Z</dcterms:modified>
</cp:coreProperties>
</file>