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74"/>
  </p:notesMasterIdLst>
  <p:sldIdLst>
    <p:sldId id="1531" r:id="rId2"/>
    <p:sldId id="1543" r:id="rId3"/>
    <p:sldId id="1723" r:id="rId4"/>
    <p:sldId id="1471" r:id="rId5"/>
    <p:sldId id="1015" r:id="rId6"/>
    <p:sldId id="2553" r:id="rId7"/>
    <p:sldId id="324" r:id="rId8"/>
    <p:sldId id="1001" r:id="rId9"/>
    <p:sldId id="1476" r:id="rId10"/>
    <p:sldId id="2512" r:id="rId11"/>
    <p:sldId id="1382" r:id="rId12"/>
    <p:sldId id="1480" r:id="rId13"/>
    <p:sldId id="1300" r:id="rId14"/>
    <p:sldId id="1481" r:id="rId15"/>
    <p:sldId id="1537" r:id="rId16"/>
    <p:sldId id="1483" r:id="rId17"/>
    <p:sldId id="1301" r:id="rId18"/>
    <p:sldId id="2549" r:id="rId19"/>
    <p:sldId id="1724" r:id="rId20"/>
    <p:sldId id="1725" r:id="rId21"/>
    <p:sldId id="1484" r:id="rId22"/>
    <p:sldId id="1485" r:id="rId23"/>
    <p:sldId id="1553" r:id="rId24"/>
    <p:sldId id="1424" r:id="rId25"/>
    <p:sldId id="1423" r:id="rId26"/>
    <p:sldId id="388" r:id="rId27"/>
    <p:sldId id="391" r:id="rId28"/>
    <p:sldId id="1489" r:id="rId29"/>
    <p:sldId id="1490" r:id="rId30"/>
    <p:sldId id="2551" r:id="rId31"/>
    <p:sldId id="1491" r:id="rId32"/>
    <p:sldId id="1492" r:id="rId33"/>
    <p:sldId id="2554" r:id="rId34"/>
    <p:sldId id="2555" r:id="rId35"/>
    <p:sldId id="2556" r:id="rId36"/>
    <p:sldId id="2557" r:id="rId37"/>
    <p:sldId id="2558" r:id="rId38"/>
    <p:sldId id="1541" r:id="rId39"/>
    <p:sldId id="2552" r:id="rId40"/>
    <p:sldId id="1498" r:id="rId41"/>
    <p:sldId id="1499" r:id="rId42"/>
    <p:sldId id="2559" r:id="rId43"/>
    <p:sldId id="2538" r:id="rId44"/>
    <p:sldId id="1445" r:id="rId45"/>
    <p:sldId id="490" r:id="rId46"/>
    <p:sldId id="1345" r:id="rId47"/>
    <p:sldId id="1346" r:id="rId48"/>
    <p:sldId id="1446" r:id="rId49"/>
    <p:sldId id="2539" r:id="rId50"/>
    <p:sldId id="336" r:id="rId51"/>
    <p:sldId id="297" r:id="rId52"/>
    <p:sldId id="298" r:id="rId53"/>
    <p:sldId id="301" r:id="rId54"/>
    <p:sldId id="303" r:id="rId55"/>
    <p:sldId id="304" r:id="rId56"/>
    <p:sldId id="305" r:id="rId57"/>
    <p:sldId id="422" r:id="rId58"/>
    <p:sldId id="1521" r:id="rId59"/>
    <p:sldId id="551" r:id="rId60"/>
    <p:sldId id="1364" r:id="rId61"/>
    <p:sldId id="1426" r:id="rId62"/>
    <p:sldId id="435" r:id="rId63"/>
    <p:sldId id="1524" r:id="rId64"/>
    <p:sldId id="2560" r:id="rId65"/>
    <p:sldId id="1539" r:id="rId66"/>
    <p:sldId id="1540" r:id="rId67"/>
    <p:sldId id="2561" r:id="rId68"/>
    <p:sldId id="1719" r:id="rId69"/>
    <p:sldId id="1720" r:id="rId70"/>
    <p:sldId id="1721" r:id="rId71"/>
    <p:sldId id="1676" r:id="rId72"/>
    <p:sldId id="1530" r:id="rId7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6"/>
    <p:restoredTop sz="94674"/>
  </p:normalViewPr>
  <p:slideViewPr>
    <p:cSldViewPr snapToGrid="0" snapToObjects="1">
      <p:cViewPr varScale="1">
        <p:scale>
          <a:sx n="128" d="100"/>
          <a:sy n="128" d="100"/>
        </p:scale>
        <p:origin x="17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48C0B22-C0EB-8B4E-9920-A0C3F1693C2C}" type="datetimeFigureOut">
              <a:rPr lang="en-US" smtClean="0"/>
              <a:t>5/10/25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B57299C-7284-B546-A7D1-BD822292B4C7}" type="slidenum">
              <a:rPr lang="en-US" smtClean="0"/>
              <a:t>‹#›</a:t>
            </a:fld>
            <a:endParaRPr lang="en-US"/>
          </a:p>
        </p:txBody>
      </p:sp>
    </p:spTree>
    <p:extLst>
      <p:ext uri="{BB962C8B-B14F-4D97-AF65-F5344CB8AC3E}">
        <p14:creationId xmlns:p14="http://schemas.microsoft.com/office/powerpoint/2010/main" val="3145217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078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E8D9B-9A94-4F16-A49F-5E0899E7B734}"/>
            </a:ext>
          </a:extLst>
        </p:cNvPr>
        <p:cNvGrpSpPr/>
        <p:nvPr/>
      </p:nvGrpSpPr>
      <p:grpSpPr>
        <a:xfrm>
          <a:off x="0" y="0"/>
          <a:ext cx="0" cy="0"/>
          <a:chOff x="0" y="0"/>
          <a:chExt cx="0" cy="0"/>
        </a:xfrm>
      </p:grpSpPr>
      <p:sp>
        <p:nvSpPr>
          <p:cNvPr id="82945" name="Rectangle 2">
            <a:extLst>
              <a:ext uri="{FF2B5EF4-FFF2-40B4-BE49-F238E27FC236}">
                <a16:creationId xmlns:a16="http://schemas.microsoft.com/office/drawing/2014/main" id="{FE78C670-5503-3985-1CFD-89828009722C}"/>
              </a:ext>
            </a:extLst>
          </p:cNvPr>
          <p:cNvSpPr>
            <a:spLocks noGrp="1" noRot="1" noChangeAspect="1" noChangeArrowheads="1"/>
          </p:cNvSpPr>
          <p:nvPr>
            <p:ph type="sldImg"/>
          </p:nvPr>
        </p:nvSpPr>
        <p:spPr>
          <a:solidFill>
            <a:srgbClr val="FFFFFF"/>
          </a:solidFill>
          <a:ln/>
        </p:spPr>
      </p:sp>
      <p:sp>
        <p:nvSpPr>
          <p:cNvPr id="82946" name="Rectangle 3">
            <a:extLst>
              <a:ext uri="{FF2B5EF4-FFF2-40B4-BE49-F238E27FC236}">
                <a16:creationId xmlns:a16="http://schemas.microsoft.com/office/drawing/2014/main" id="{E0EF9F95-E619-2964-8BFD-80384F98F3E7}"/>
              </a:ext>
            </a:extLst>
          </p:cNvPr>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812350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E25AB-9F0A-5231-881D-414231180EFC}"/>
            </a:ext>
          </a:extLst>
        </p:cNvPr>
        <p:cNvGrpSpPr/>
        <p:nvPr/>
      </p:nvGrpSpPr>
      <p:grpSpPr>
        <a:xfrm>
          <a:off x="0" y="0"/>
          <a:ext cx="0" cy="0"/>
          <a:chOff x="0" y="0"/>
          <a:chExt cx="0" cy="0"/>
        </a:xfrm>
      </p:grpSpPr>
      <p:sp>
        <p:nvSpPr>
          <p:cNvPr id="87041" name="Rectangle 2">
            <a:extLst>
              <a:ext uri="{FF2B5EF4-FFF2-40B4-BE49-F238E27FC236}">
                <a16:creationId xmlns:a16="http://schemas.microsoft.com/office/drawing/2014/main" id="{B9CC1EE5-E927-D086-0B3B-27E9A1A9AFE3}"/>
              </a:ext>
            </a:extLst>
          </p:cNvPr>
          <p:cNvSpPr>
            <a:spLocks noGrp="1" noRot="1" noChangeAspect="1" noChangeArrowheads="1"/>
          </p:cNvSpPr>
          <p:nvPr>
            <p:ph type="sldImg"/>
          </p:nvPr>
        </p:nvSpPr>
        <p:spPr>
          <a:solidFill>
            <a:srgbClr val="FFFFFF"/>
          </a:solidFill>
          <a:ln/>
        </p:spPr>
      </p:sp>
      <p:sp>
        <p:nvSpPr>
          <p:cNvPr id="87042" name="Rectangle 3">
            <a:extLst>
              <a:ext uri="{FF2B5EF4-FFF2-40B4-BE49-F238E27FC236}">
                <a16:creationId xmlns:a16="http://schemas.microsoft.com/office/drawing/2014/main" id="{25D78656-59C8-9F78-F594-BEFF38A8EC0D}"/>
              </a:ext>
            </a:extLst>
          </p:cNvPr>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953220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BC20D-F255-E0A6-C153-EA8FCBD7AF7D}"/>
            </a:ext>
          </a:extLst>
        </p:cNvPr>
        <p:cNvGrpSpPr/>
        <p:nvPr/>
      </p:nvGrpSpPr>
      <p:grpSpPr>
        <a:xfrm>
          <a:off x="0" y="0"/>
          <a:ext cx="0" cy="0"/>
          <a:chOff x="0" y="0"/>
          <a:chExt cx="0" cy="0"/>
        </a:xfrm>
      </p:grpSpPr>
      <p:sp>
        <p:nvSpPr>
          <p:cNvPr id="89089" name="Rectangle 2">
            <a:extLst>
              <a:ext uri="{FF2B5EF4-FFF2-40B4-BE49-F238E27FC236}">
                <a16:creationId xmlns:a16="http://schemas.microsoft.com/office/drawing/2014/main" id="{445C18F0-C37F-883A-588E-2369C7A4ACF9}"/>
              </a:ext>
            </a:extLst>
          </p:cNvPr>
          <p:cNvSpPr>
            <a:spLocks noGrp="1" noRot="1" noChangeAspect="1" noChangeArrowheads="1"/>
          </p:cNvSpPr>
          <p:nvPr>
            <p:ph type="sldImg"/>
          </p:nvPr>
        </p:nvSpPr>
        <p:spPr>
          <a:solidFill>
            <a:srgbClr val="FFFFFF"/>
          </a:solidFill>
          <a:ln/>
        </p:spPr>
      </p:sp>
      <p:sp>
        <p:nvSpPr>
          <p:cNvPr id="89090" name="Rectangle 3">
            <a:extLst>
              <a:ext uri="{FF2B5EF4-FFF2-40B4-BE49-F238E27FC236}">
                <a16:creationId xmlns:a16="http://schemas.microsoft.com/office/drawing/2014/main" id="{47A7456A-D593-365A-EFBB-CD015BEFEDBC}"/>
              </a:ext>
            </a:extLst>
          </p:cNvPr>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256058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57973-F9C1-1448-9395-709F4B0BF7C1}"/>
            </a:ext>
          </a:extLst>
        </p:cNvPr>
        <p:cNvGrpSpPr/>
        <p:nvPr/>
      </p:nvGrpSpPr>
      <p:grpSpPr>
        <a:xfrm>
          <a:off x="0" y="0"/>
          <a:ext cx="0" cy="0"/>
          <a:chOff x="0" y="0"/>
          <a:chExt cx="0" cy="0"/>
        </a:xfrm>
      </p:grpSpPr>
      <p:sp>
        <p:nvSpPr>
          <p:cNvPr id="91137" name="Rectangle 2">
            <a:extLst>
              <a:ext uri="{FF2B5EF4-FFF2-40B4-BE49-F238E27FC236}">
                <a16:creationId xmlns:a16="http://schemas.microsoft.com/office/drawing/2014/main" id="{20A14B5E-B953-D2DD-D122-F53CD9472E65}"/>
              </a:ext>
            </a:extLst>
          </p:cNvPr>
          <p:cNvSpPr>
            <a:spLocks noGrp="1" noRot="1" noChangeAspect="1" noChangeArrowheads="1"/>
          </p:cNvSpPr>
          <p:nvPr>
            <p:ph type="sldImg"/>
          </p:nvPr>
        </p:nvSpPr>
        <p:spPr>
          <a:solidFill>
            <a:srgbClr val="FFFFFF"/>
          </a:solidFill>
          <a:ln/>
        </p:spPr>
      </p:sp>
      <p:sp>
        <p:nvSpPr>
          <p:cNvPr id="91138" name="Rectangle 3">
            <a:extLst>
              <a:ext uri="{FF2B5EF4-FFF2-40B4-BE49-F238E27FC236}">
                <a16:creationId xmlns:a16="http://schemas.microsoft.com/office/drawing/2014/main" id="{F73FC0AA-5C75-E595-82BB-FD3EB48A5FDF}"/>
              </a:ext>
            </a:extLst>
          </p:cNvPr>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586231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A2AD6-46EA-F613-8790-DCE1A50BA8B7}"/>
            </a:ext>
          </a:extLst>
        </p:cNvPr>
        <p:cNvGrpSpPr/>
        <p:nvPr/>
      </p:nvGrpSpPr>
      <p:grpSpPr>
        <a:xfrm>
          <a:off x="0" y="0"/>
          <a:ext cx="0" cy="0"/>
          <a:chOff x="0" y="0"/>
          <a:chExt cx="0" cy="0"/>
        </a:xfrm>
      </p:grpSpPr>
      <p:sp>
        <p:nvSpPr>
          <p:cNvPr id="91137" name="Rectangle 2">
            <a:extLst>
              <a:ext uri="{FF2B5EF4-FFF2-40B4-BE49-F238E27FC236}">
                <a16:creationId xmlns:a16="http://schemas.microsoft.com/office/drawing/2014/main" id="{296CB28D-AFB0-601B-D97A-CC2412C172C7}"/>
              </a:ext>
            </a:extLst>
          </p:cNvPr>
          <p:cNvSpPr>
            <a:spLocks noGrp="1" noRot="1" noChangeAspect="1" noChangeArrowheads="1"/>
          </p:cNvSpPr>
          <p:nvPr>
            <p:ph type="sldImg"/>
          </p:nvPr>
        </p:nvSpPr>
        <p:spPr>
          <a:solidFill>
            <a:srgbClr val="FFFFFF"/>
          </a:solidFill>
          <a:ln/>
        </p:spPr>
      </p:sp>
      <p:sp>
        <p:nvSpPr>
          <p:cNvPr id="91138" name="Rectangle 3">
            <a:extLst>
              <a:ext uri="{FF2B5EF4-FFF2-40B4-BE49-F238E27FC236}">
                <a16:creationId xmlns:a16="http://schemas.microsoft.com/office/drawing/2014/main" id="{2D363EBD-C2B4-F542-E0FB-1F2D73195ECC}"/>
              </a:ext>
            </a:extLst>
          </p:cNvPr>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58397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B7CAD5D1-399F-3E48-959B-2522C2FEB29D}"/>
              </a:ext>
            </a:extLst>
          </p:cNvPr>
          <p:cNvSpPr>
            <a:spLocks noGrp="1" noRot="1" noChangeAspect="1" noChangeArrowheads="1" noTextEdit="1"/>
          </p:cNvSpPr>
          <p:nvPr>
            <p:ph type="sldImg"/>
          </p:nvPr>
        </p:nvSpPr>
        <p:spPr>
          <a:solidFill>
            <a:srgbClr val="FFFFFF"/>
          </a:solidFill>
          <a:ln/>
        </p:spPr>
      </p:sp>
      <p:sp>
        <p:nvSpPr>
          <p:cNvPr id="29698" name="Rectangle 3">
            <a:extLst>
              <a:ext uri="{FF2B5EF4-FFF2-40B4-BE49-F238E27FC236}">
                <a16:creationId xmlns:a16="http://schemas.microsoft.com/office/drawing/2014/main" id="{C9EA0947-A994-0045-9F83-E6AD4507D9B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1974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CA1A2-2CC8-4547-C5A2-B1DE9A8E3E59}"/>
            </a:ext>
          </a:extLst>
        </p:cNvPr>
        <p:cNvGrpSpPr/>
        <p:nvPr/>
      </p:nvGrpSpPr>
      <p:grpSpPr>
        <a:xfrm>
          <a:off x="0" y="0"/>
          <a:ext cx="0" cy="0"/>
          <a:chOff x="0" y="0"/>
          <a:chExt cx="0" cy="0"/>
        </a:xfrm>
      </p:grpSpPr>
      <p:sp>
        <p:nvSpPr>
          <p:cNvPr id="39937" name="Rectangle 2">
            <a:extLst>
              <a:ext uri="{FF2B5EF4-FFF2-40B4-BE49-F238E27FC236}">
                <a16:creationId xmlns:a16="http://schemas.microsoft.com/office/drawing/2014/main" id="{4D6CA6F9-E3AB-2708-9C9A-84F3D0047CB4}"/>
              </a:ext>
            </a:extLst>
          </p:cNvPr>
          <p:cNvSpPr>
            <a:spLocks noGrp="1" noRot="1" noChangeAspect="1" noChangeArrowheads="1" noTextEdit="1"/>
          </p:cNvSpPr>
          <p:nvPr>
            <p:ph type="sldImg"/>
          </p:nvPr>
        </p:nvSpPr>
        <p:spPr>
          <a:solidFill>
            <a:srgbClr val="FFFFFF"/>
          </a:solidFill>
          <a:ln/>
        </p:spPr>
      </p:sp>
      <p:sp>
        <p:nvSpPr>
          <p:cNvPr id="39938" name="Rectangle 3">
            <a:extLst>
              <a:ext uri="{FF2B5EF4-FFF2-40B4-BE49-F238E27FC236}">
                <a16:creationId xmlns:a16="http://schemas.microsoft.com/office/drawing/2014/main" id="{8BBF8357-3451-D1EF-AB2A-DB905FCBFF7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8092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5EF3FEB0-1CC9-0748-A700-212531DEBFD8}"/>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79874" name="Rectangle 3">
            <a:extLst>
              <a:ext uri="{FF2B5EF4-FFF2-40B4-BE49-F238E27FC236}">
                <a16:creationId xmlns:a16="http://schemas.microsoft.com/office/drawing/2014/main" id="{176BC453-6D12-AD43-9055-B6C8E423B3D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6F97AF63-523A-1948-BA8A-77D4A5405612}"/>
              </a:ext>
            </a:extLst>
          </p:cNvPr>
          <p:cNvSpPr>
            <a:spLocks noGrp="1" noRot="1" noChangeAspect="1" noChangeArrowheads="1" noTextEdit="1"/>
          </p:cNvSpPr>
          <p:nvPr>
            <p:ph type="sldImg"/>
          </p:nvPr>
        </p:nvSpPr>
        <p:spPr>
          <a:solidFill>
            <a:srgbClr val="FFFFFF"/>
          </a:solidFill>
          <a:ln/>
        </p:spPr>
      </p:sp>
      <p:sp>
        <p:nvSpPr>
          <p:cNvPr id="75778" name="Rectangle 3">
            <a:extLst>
              <a:ext uri="{FF2B5EF4-FFF2-40B4-BE49-F238E27FC236}">
                <a16:creationId xmlns:a16="http://schemas.microsoft.com/office/drawing/2014/main" id="{6ADDD45B-69BB-8740-A1CB-96459B2ED15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84166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6F97AF63-523A-1948-BA8A-77D4A5405612}"/>
              </a:ext>
            </a:extLst>
          </p:cNvPr>
          <p:cNvSpPr>
            <a:spLocks noGrp="1" noRot="1" noChangeAspect="1" noChangeArrowheads="1" noTextEdit="1"/>
          </p:cNvSpPr>
          <p:nvPr>
            <p:ph type="sldImg"/>
          </p:nvPr>
        </p:nvSpPr>
        <p:spPr>
          <a:solidFill>
            <a:srgbClr val="FFFFFF"/>
          </a:solidFill>
          <a:ln/>
        </p:spPr>
      </p:sp>
      <p:sp>
        <p:nvSpPr>
          <p:cNvPr id="75778" name="Rectangle 3">
            <a:extLst>
              <a:ext uri="{FF2B5EF4-FFF2-40B4-BE49-F238E27FC236}">
                <a16:creationId xmlns:a16="http://schemas.microsoft.com/office/drawing/2014/main" id="{6ADDD45B-69BB-8740-A1CB-96459B2ED15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62878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D8A0F-F2BA-31BF-8DC2-F64E27666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3864D-5D61-5C26-CA10-64ED8ECEF7BD}"/>
              </a:ext>
            </a:extLst>
          </p:cNvPr>
          <p:cNvSpPr>
            <a:spLocks noGrp="1" noRot="1" noChangeAspect="1"/>
          </p:cNvSpPr>
          <p:nvPr>
            <p:ph type="sldImg"/>
          </p:nvPr>
        </p:nvSpPr>
        <p:spPr/>
      </p:sp>
      <p:sp>
        <p:nvSpPr>
          <p:cNvPr id="121858" name="Notes Placeholder 2">
            <a:extLst>
              <a:ext uri="{FF2B5EF4-FFF2-40B4-BE49-F238E27FC236}">
                <a16:creationId xmlns:a16="http://schemas.microsoft.com/office/drawing/2014/main" id="{8804BF81-281F-48AA-1AAE-A741A7A0115B}"/>
              </a:ext>
            </a:extLst>
          </p:cNvPr>
          <p:cNvSpPr>
            <a:spLocks noGrp="1"/>
          </p:cNvSpPr>
          <p:nvPr>
            <p:ph type="body" idx="1"/>
          </p:nvPr>
        </p:nvSpPr>
        <p:spPr>
          <a:noFill/>
        </p:spPr>
        <p:txBody>
          <a:bodyPr/>
          <a:lstStyle/>
          <a:p>
            <a:endParaRPr lang="en-US"/>
          </a:p>
        </p:txBody>
      </p:sp>
    </p:spTree>
    <p:extLst>
      <p:ext uri="{BB962C8B-B14F-4D97-AF65-F5344CB8AC3E}">
        <p14:creationId xmlns:p14="http://schemas.microsoft.com/office/powerpoint/2010/main" val="983116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D4E0E-3D4D-29F7-C42D-EF3F3F8295BD}"/>
            </a:ext>
          </a:extLst>
        </p:cNvPr>
        <p:cNvGrpSpPr/>
        <p:nvPr/>
      </p:nvGrpSpPr>
      <p:grpSpPr>
        <a:xfrm>
          <a:off x="0" y="0"/>
          <a:ext cx="0" cy="0"/>
          <a:chOff x="0" y="0"/>
          <a:chExt cx="0" cy="0"/>
        </a:xfrm>
      </p:grpSpPr>
      <p:sp>
        <p:nvSpPr>
          <p:cNvPr id="74753" name="Rectangle 2">
            <a:extLst>
              <a:ext uri="{FF2B5EF4-FFF2-40B4-BE49-F238E27FC236}">
                <a16:creationId xmlns:a16="http://schemas.microsoft.com/office/drawing/2014/main" id="{45324E52-6F54-856B-3CC1-ACB1A202C6C8}"/>
              </a:ext>
            </a:extLst>
          </p:cNvPr>
          <p:cNvSpPr>
            <a:spLocks noGrp="1" noRot="1" noChangeAspect="1" noChangeArrowheads="1"/>
          </p:cNvSpPr>
          <p:nvPr>
            <p:ph type="sldImg"/>
          </p:nvPr>
        </p:nvSpPr>
        <p:spPr>
          <a:solidFill>
            <a:srgbClr val="FFFFFF"/>
          </a:solidFill>
          <a:ln/>
        </p:spPr>
      </p:sp>
      <p:sp>
        <p:nvSpPr>
          <p:cNvPr id="74754" name="Rectangle 3">
            <a:extLst>
              <a:ext uri="{FF2B5EF4-FFF2-40B4-BE49-F238E27FC236}">
                <a16:creationId xmlns:a16="http://schemas.microsoft.com/office/drawing/2014/main" id="{31FD1B8B-4AB2-CA44-548C-4FF6F8D2612A}"/>
              </a:ext>
            </a:extLst>
          </p:cNvPr>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912046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10AB0-AD2D-C2AC-0BAB-F94B533B7DF1}"/>
            </a:ext>
          </a:extLst>
        </p:cNvPr>
        <p:cNvGrpSpPr/>
        <p:nvPr/>
      </p:nvGrpSpPr>
      <p:grpSpPr>
        <a:xfrm>
          <a:off x="0" y="0"/>
          <a:ext cx="0" cy="0"/>
          <a:chOff x="0" y="0"/>
          <a:chExt cx="0" cy="0"/>
        </a:xfrm>
      </p:grpSpPr>
      <p:sp>
        <p:nvSpPr>
          <p:cNvPr id="76801" name="Rectangle 2">
            <a:extLst>
              <a:ext uri="{FF2B5EF4-FFF2-40B4-BE49-F238E27FC236}">
                <a16:creationId xmlns:a16="http://schemas.microsoft.com/office/drawing/2014/main" id="{4D2A4C72-279E-6743-0045-80E9B69CAA50}"/>
              </a:ext>
            </a:extLst>
          </p:cNvPr>
          <p:cNvSpPr>
            <a:spLocks noGrp="1" noRot="1" noChangeAspect="1" noChangeArrowheads="1"/>
          </p:cNvSpPr>
          <p:nvPr>
            <p:ph type="sldImg"/>
          </p:nvPr>
        </p:nvSpPr>
        <p:spPr>
          <a:solidFill>
            <a:srgbClr val="FFFFFF"/>
          </a:solidFill>
          <a:ln/>
        </p:spPr>
      </p:sp>
      <p:sp>
        <p:nvSpPr>
          <p:cNvPr id="76802" name="Rectangle 3">
            <a:extLst>
              <a:ext uri="{FF2B5EF4-FFF2-40B4-BE49-F238E27FC236}">
                <a16:creationId xmlns:a16="http://schemas.microsoft.com/office/drawing/2014/main" id="{F2875DA6-8D20-77B4-716E-EB0805EFCF83}"/>
              </a:ext>
            </a:extLst>
          </p:cNvPr>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927281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0DC60-F470-5247-B6A5-A9AE82522E5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F670273-393C-1140-82EF-1A5E27BC829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CEDB25C-E708-D44C-85CD-A4C0253FEF7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7C37009-BA94-FE45-85CA-FDCA0E9EBD0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0CBB41F-BCA0-D74F-A169-8EF8B8158960}"/>
              </a:ext>
            </a:extLst>
          </p:cNvPr>
          <p:cNvSpPr>
            <a:spLocks noGrp="1"/>
          </p:cNvSpPr>
          <p:nvPr>
            <p:ph type="sldNum" sz="quarter" idx="12"/>
          </p:nvPr>
        </p:nvSpPr>
        <p:spPr/>
        <p:txBody>
          <a:bodyPr/>
          <a:lstStyle/>
          <a:p>
            <a:pPr>
              <a:defRPr/>
            </a:pPr>
            <a:fld id="{49F3EB5D-E9EE-044A-9F5C-90E9AE7C6360}" type="slidenum">
              <a:rPr lang="en-US" smtClean="0"/>
              <a:pPr>
                <a:defRPr/>
              </a:pPr>
              <a:t>‹#›</a:t>
            </a:fld>
            <a:endParaRPr lang="en-US"/>
          </a:p>
        </p:txBody>
      </p:sp>
    </p:spTree>
    <p:extLst>
      <p:ext uri="{BB962C8B-B14F-4D97-AF65-F5344CB8AC3E}">
        <p14:creationId xmlns:p14="http://schemas.microsoft.com/office/powerpoint/2010/main" val="3667011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DCCB4-3F15-9E4B-A4DD-B19D68A8EC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D1BD85-6B2E-BC40-B038-AADBD5F35D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F6C3C-63D9-EF47-AE21-5EF8EABCC8D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D8C919E-775D-ED40-B81C-FFCEB3F5266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06DFE17-798B-FB41-B1C6-5D60704CF684}"/>
              </a:ext>
            </a:extLst>
          </p:cNvPr>
          <p:cNvSpPr>
            <a:spLocks noGrp="1"/>
          </p:cNvSpPr>
          <p:nvPr>
            <p:ph type="sldNum" sz="quarter" idx="12"/>
          </p:nvPr>
        </p:nvSpPr>
        <p:spPr/>
        <p:txBody>
          <a:bodyPr/>
          <a:lstStyle/>
          <a:p>
            <a:pPr>
              <a:defRPr/>
            </a:pPr>
            <a:fld id="{D800E972-EA06-FD4A-A571-F71D388EF5BE}" type="slidenum">
              <a:rPr lang="en-US" smtClean="0"/>
              <a:pPr>
                <a:defRPr/>
              </a:pPr>
              <a:t>‹#›</a:t>
            </a:fld>
            <a:endParaRPr lang="en-US"/>
          </a:p>
        </p:txBody>
      </p:sp>
    </p:spTree>
    <p:extLst>
      <p:ext uri="{BB962C8B-B14F-4D97-AF65-F5344CB8AC3E}">
        <p14:creationId xmlns:p14="http://schemas.microsoft.com/office/powerpoint/2010/main" val="620399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601C98-7324-B44B-8671-27F67A84EB4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A11AC3-70C5-8D4A-852C-72A8549DCD0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46E1D-6617-1541-B692-2FD599EB08A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F48ED55-F5F8-5E48-8C9B-2E08E3C058C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386159A-C0B3-A249-AB7C-2070218748D7}"/>
              </a:ext>
            </a:extLst>
          </p:cNvPr>
          <p:cNvSpPr>
            <a:spLocks noGrp="1"/>
          </p:cNvSpPr>
          <p:nvPr>
            <p:ph type="sldNum" sz="quarter" idx="12"/>
          </p:nvPr>
        </p:nvSpPr>
        <p:spPr/>
        <p:txBody>
          <a:bodyPr/>
          <a:lstStyle/>
          <a:p>
            <a:pPr>
              <a:defRPr/>
            </a:pPr>
            <a:fld id="{73D3379D-A395-B442-8624-BF470AA4F6F8}" type="slidenum">
              <a:rPr lang="en-US" smtClean="0"/>
              <a:pPr>
                <a:defRPr/>
              </a:pPr>
              <a:t>‹#›</a:t>
            </a:fld>
            <a:endParaRPr lang="en-US"/>
          </a:p>
        </p:txBody>
      </p:sp>
    </p:spTree>
    <p:extLst>
      <p:ext uri="{BB962C8B-B14F-4D97-AF65-F5344CB8AC3E}">
        <p14:creationId xmlns:p14="http://schemas.microsoft.com/office/powerpoint/2010/main" val="123691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DA239-3288-034F-84C0-D6AC3591EE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B05A4-A8C0-FD4C-BF99-ACD3B252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8901E-45C1-FE45-8DA3-C26969B32F6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853B101-2F8B-B244-B1C2-AAF1837CCCD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854CCA7-9827-2749-A639-88E65A8CF2CD}"/>
              </a:ext>
            </a:extLst>
          </p:cNvPr>
          <p:cNvSpPr>
            <a:spLocks noGrp="1"/>
          </p:cNvSpPr>
          <p:nvPr>
            <p:ph type="sldNum" sz="quarter" idx="12"/>
          </p:nvPr>
        </p:nvSpPr>
        <p:spPr/>
        <p:txBody>
          <a:bodyPr/>
          <a:lstStyle/>
          <a:p>
            <a:pPr>
              <a:defRPr/>
            </a:pPr>
            <a:fld id="{A91CB9AB-F896-F94F-95BE-1435B04EDF39}" type="slidenum">
              <a:rPr lang="en-US" smtClean="0"/>
              <a:pPr>
                <a:defRPr/>
              </a:pPr>
              <a:t>‹#›</a:t>
            </a:fld>
            <a:endParaRPr lang="en-US"/>
          </a:p>
        </p:txBody>
      </p:sp>
    </p:spTree>
    <p:extLst>
      <p:ext uri="{BB962C8B-B14F-4D97-AF65-F5344CB8AC3E}">
        <p14:creationId xmlns:p14="http://schemas.microsoft.com/office/powerpoint/2010/main" val="50095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79FD-1741-E14F-83B1-2AAF42ECA73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5723047-1807-DB47-BA40-147EA377423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F8F0BB-4C18-084B-A6C8-BD01CFA2E29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C7E85E4-0CDD-7C48-B964-35BC51ACA4A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54AF5EA-FFF7-1B4C-B989-A6433E38E740}"/>
              </a:ext>
            </a:extLst>
          </p:cNvPr>
          <p:cNvSpPr>
            <a:spLocks noGrp="1"/>
          </p:cNvSpPr>
          <p:nvPr>
            <p:ph type="sldNum" sz="quarter" idx="12"/>
          </p:nvPr>
        </p:nvSpPr>
        <p:spPr/>
        <p:txBody>
          <a:bodyPr/>
          <a:lstStyle/>
          <a:p>
            <a:pPr>
              <a:defRPr/>
            </a:pPr>
            <a:fld id="{C2DC0F23-B49A-C947-AEAC-83C913DDA35F}" type="slidenum">
              <a:rPr lang="en-US" smtClean="0"/>
              <a:pPr>
                <a:defRPr/>
              </a:pPr>
              <a:t>‹#›</a:t>
            </a:fld>
            <a:endParaRPr lang="en-US"/>
          </a:p>
        </p:txBody>
      </p:sp>
    </p:spTree>
    <p:extLst>
      <p:ext uri="{BB962C8B-B14F-4D97-AF65-F5344CB8AC3E}">
        <p14:creationId xmlns:p14="http://schemas.microsoft.com/office/powerpoint/2010/main" val="424952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AE17-2F55-F344-B622-BC3E29F42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F306B1-F1DC-0645-844E-AB39846EBCB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07A3-F209-1247-9A8E-5350F60A4FB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302D0F-E25E-CE44-954F-443A5C89402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C5FE96A4-D6CF-A74E-837A-B3F827BA4B1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7BEBEFE-54FF-A54D-A0BD-DB8D3F4A0DF6}"/>
              </a:ext>
            </a:extLst>
          </p:cNvPr>
          <p:cNvSpPr>
            <a:spLocks noGrp="1"/>
          </p:cNvSpPr>
          <p:nvPr>
            <p:ph type="sldNum" sz="quarter" idx="12"/>
          </p:nvPr>
        </p:nvSpPr>
        <p:spPr/>
        <p:txBody>
          <a:bodyPr/>
          <a:lstStyle/>
          <a:p>
            <a:pPr>
              <a:defRPr/>
            </a:pPr>
            <a:fld id="{6931E339-890A-A549-8F88-311E08EB25D1}" type="slidenum">
              <a:rPr lang="en-US" smtClean="0"/>
              <a:pPr>
                <a:defRPr/>
              </a:pPr>
              <a:t>‹#›</a:t>
            </a:fld>
            <a:endParaRPr lang="en-US"/>
          </a:p>
        </p:txBody>
      </p:sp>
    </p:spTree>
    <p:extLst>
      <p:ext uri="{BB962C8B-B14F-4D97-AF65-F5344CB8AC3E}">
        <p14:creationId xmlns:p14="http://schemas.microsoft.com/office/powerpoint/2010/main" val="333139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C8C8-BB65-1C4D-B539-810FC70DCC1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9B9480-DA10-514B-BF2B-E10A7699FAF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D60018E-FE36-2849-89AD-9DF7B1295A1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2516B7-BB9A-ED4D-981E-7201388B7F8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ACC6E-3C03-DE41-8414-FD714A7A62B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B3BD39-FF91-284E-8C7B-28B80012FAD0}"/>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F65522B0-3317-D34C-8C5E-2FB3C88FB48F}"/>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0115EE12-7D40-094F-AE1A-22A1D4ED6858}"/>
              </a:ext>
            </a:extLst>
          </p:cNvPr>
          <p:cNvSpPr>
            <a:spLocks noGrp="1"/>
          </p:cNvSpPr>
          <p:nvPr>
            <p:ph type="sldNum" sz="quarter" idx="12"/>
          </p:nvPr>
        </p:nvSpPr>
        <p:spPr/>
        <p:txBody>
          <a:bodyPr/>
          <a:lstStyle/>
          <a:p>
            <a:pPr>
              <a:defRPr/>
            </a:pPr>
            <a:fld id="{71FE378A-C521-6348-9AC0-85D3E0AFCD27}" type="slidenum">
              <a:rPr lang="en-US" smtClean="0"/>
              <a:pPr>
                <a:defRPr/>
              </a:pPr>
              <a:t>‹#›</a:t>
            </a:fld>
            <a:endParaRPr lang="en-US"/>
          </a:p>
        </p:txBody>
      </p:sp>
    </p:spTree>
    <p:extLst>
      <p:ext uri="{BB962C8B-B14F-4D97-AF65-F5344CB8AC3E}">
        <p14:creationId xmlns:p14="http://schemas.microsoft.com/office/powerpoint/2010/main" val="10018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12E5-8A72-0A4B-9B8D-5BDCAC5E5E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DEEC5F-0E64-804C-A613-D4FEA971926F}"/>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40444E98-EE87-1146-ACC2-CD0405D047CE}"/>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234B1AD6-DCDF-EA41-9804-491814A768B9}"/>
              </a:ext>
            </a:extLst>
          </p:cNvPr>
          <p:cNvSpPr>
            <a:spLocks noGrp="1"/>
          </p:cNvSpPr>
          <p:nvPr>
            <p:ph type="sldNum" sz="quarter" idx="12"/>
          </p:nvPr>
        </p:nvSpPr>
        <p:spPr/>
        <p:txBody>
          <a:bodyPr/>
          <a:lstStyle/>
          <a:p>
            <a:pPr>
              <a:defRPr/>
            </a:pPr>
            <a:fld id="{35992A14-EF95-FF4E-B6A9-197A2F84F778}" type="slidenum">
              <a:rPr lang="en-US" smtClean="0"/>
              <a:pPr>
                <a:defRPr/>
              </a:pPr>
              <a:t>‹#›</a:t>
            </a:fld>
            <a:endParaRPr lang="en-US"/>
          </a:p>
        </p:txBody>
      </p:sp>
    </p:spTree>
    <p:extLst>
      <p:ext uri="{BB962C8B-B14F-4D97-AF65-F5344CB8AC3E}">
        <p14:creationId xmlns:p14="http://schemas.microsoft.com/office/powerpoint/2010/main" val="2847448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745BED-7028-044B-9B68-04DE4C254EC3}"/>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96D67FB9-D2F7-844F-A4DB-724977F0016A}"/>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7B9D38CF-EEA6-0149-9994-FE1FECE01102}"/>
              </a:ext>
            </a:extLst>
          </p:cNvPr>
          <p:cNvSpPr>
            <a:spLocks noGrp="1"/>
          </p:cNvSpPr>
          <p:nvPr>
            <p:ph type="sldNum" sz="quarter" idx="12"/>
          </p:nvPr>
        </p:nvSpPr>
        <p:spPr/>
        <p:txBody>
          <a:bodyPr/>
          <a:lstStyle/>
          <a:p>
            <a:pPr>
              <a:defRPr/>
            </a:pPr>
            <a:fld id="{90E290F7-B437-3440-8A81-697157572415}" type="slidenum">
              <a:rPr lang="en-US" smtClean="0"/>
              <a:pPr>
                <a:defRPr/>
              </a:pPr>
              <a:t>‹#›</a:t>
            </a:fld>
            <a:endParaRPr lang="en-US"/>
          </a:p>
        </p:txBody>
      </p:sp>
    </p:spTree>
    <p:extLst>
      <p:ext uri="{BB962C8B-B14F-4D97-AF65-F5344CB8AC3E}">
        <p14:creationId xmlns:p14="http://schemas.microsoft.com/office/powerpoint/2010/main" val="3774814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ED6C5-C938-C142-9278-70C1F530B4F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E9DA666-6E04-A24C-A413-732B7554B48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E3A1D4-F8A2-7845-8C2F-4B8FF158BC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D691F59-5033-F747-BBFD-5A17EED210D2}"/>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FBA26DA-E35A-8840-AC38-FE3FCB5218E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83B727E-3425-5641-9567-C0B8EC73FA5B}"/>
              </a:ext>
            </a:extLst>
          </p:cNvPr>
          <p:cNvSpPr>
            <a:spLocks noGrp="1"/>
          </p:cNvSpPr>
          <p:nvPr>
            <p:ph type="sldNum" sz="quarter" idx="12"/>
          </p:nvPr>
        </p:nvSpPr>
        <p:spPr/>
        <p:txBody>
          <a:bodyPr/>
          <a:lstStyle/>
          <a:p>
            <a:pPr>
              <a:defRPr/>
            </a:pPr>
            <a:fld id="{F78AA0C0-B63F-B748-95F8-3E53DF34DEAA}" type="slidenum">
              <a:rPr lang="en-US" smtClean="0"/>
              <a:pPr>
                <a:defRPr/>
              </a:pPr>
              <a:t>‹#›</a:t>
            </a:fld>
            <a:endParaRPr lang="en-US"/>
          </a:p>
        </p:txBody>
      </p:sp>
    </p:spTree>
    <p:extLst>
      <p:ext uri="{BB962C8B-B14F-4D97-AF65-F5344CB8AC3E}">
        <p14:creationId xmlns:p14="http://schemas.microsoft.com/office/powerpoint/2010/main" val="97407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A4B50-C08F-154B-9962-AEE9F4B7FE1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73B384F-E9C8-D748-BB82-8EC4C88A29E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D6797E5-AD3F-5142-BB5E-08BB334A83A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A5A478A-5077-E048-B176-D86A1F25B31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32F03BAA-C6ED-1243-B6E1-863D956B8A36}"/>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2EEE488-66E0-C247-B11C-241BC55BAFE5}"/>
              </a:ext>
            </a:extLst>
          </p:cNvPr>
          <p:cNvSpPr>
            <a:spLocks noGrp="1"/>
          </p:cNvSpPr>
          <p:nvPr>
            <p:ph type="sldNum" sz="quarter" idx="12"/>
          </p:nvPr>
        </p:nvSpPr>
        <p:spPr/>
        <p:txBody>
          <a:bodyPr/>
          <a:lstStyle/>
          <a:p>
            <a:pPr>
              <a:defRPr/>
            </a:pPr>
            <a:fld id="{B4FF6107-1329-864D-8104-E6B4F5B7696D}" type="slidenum">
              <a:rPr lang="en-US" smtClean="0"/>
              <a:pPr>
                <a:defRPr/>
              </a:pPr>
              <a:t>‹#›</a:t>
            </a:fld>
            <a:endParaRPr lang="en-US"/>
          </a:p>
        </p:txBody>
      </p:sp>
    </p:spTree>
    <p:extLst>
      <p:ext uri="{BB962C8B-B14F-4D97-AF65-F5344CB8AC3E}">
        <p14:creationId xmlns:p14="http://schemas.microsoft.com/office/powerpoint/2010/main" val="184999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B1F90-E8DA-6B45-81AB-1BEEFF82C67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7774CD-D56F-0843-AE77-5042E6B85C7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5567E-704A-8543-AA28-03A0172CD31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EB3753E7-D672-5D43-971C-8BFC95C8C30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08F6974-B2FA-D34E-97BB-3111872FF80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052E580-3D7E-F145-A2B0-0EBED8640AFA}" type="slidenum">
              <a:rPr lang="en-US" smtClean="0"/>
              <a:pPr>
                <a:defRPr/>
              </a:pPr>
              <a:t>‹#›</a:t>
            </a:fld>
            <a:endParaRPr lang="en-US"/>
          </a:p>
        </p:txBody>
      </p:sp>
    </p:spTree>
    <p:extLst>
      <p:ext uri="{BB962C8B-B14F-4D97-AF65-F5344CB8AC3E}">
        <p14:creationId xmlns:p14="http://schemas.microsoft.com/office/powerpoint/2010/main" val="177843456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xplicitinstruction.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143C-1E82-0841-A50E-DEE1305669B0}"/>
              </a:ext>
            </a:extLst>
          </p:cNvPr>
          <p:cNvSpPr>
            <a:spLocks noGrp="1"/>
          </p:cNvSpPr>
          <p:nvPr>
            <p:ph type="ctrTitle"/>
          </p:nvPr>
        </p:nvSpPr>
        <p:spPr>
          <a:xfrm>
            <a:off x="1143000" y="228600"/>
            <a:ext cx="6858000" cy="5270673"/>
          </a:xfrm>
          <a:solidFill>
            <a:schemeClr val="accent2"/>
          </a:solidFill>
        </p:spPr>
        <p:txBody>
          <a:bodyPr>
            <a:noAutofit/>
          </a:bodyPr>
          <a:lstStyle/>
          <a:p>
            <a:r>
              <a:rPr lang="en-US" sz="3600" b="1" kern="100" dirty="0">
                <a:highlight>
                  <a:srgbClr val="FFFF00"/>
                </a:highlight>
                <a:latin typeface="Calibri" panose="020F0502020204030204" pitchFamily="34" charset="0"/>
                <a:ea typeface="DengXian" panose="02010600030101010101" pitchFamily="2" charset="-122"/>
                <a:cs typeface="Arial" panose="020B0604020202020204" pitchFamily="34" charset="0"/>
              </a:rPr>
              <a:t>New Orleans, Louisiana </a:t>
            </a:r>
            <a:br>
              <a:rPr lang="en-US" sz="3600" b="1" kern="100" dirty="0">
                <a:highlight>
                  <a:srgbClr val="FFFF00"/>
                </a:highlight>
                <a:latin typeface="Calibri" panose="020F0502020204030204" pitchFamily="34" charset="0"/>
                <a:ea typeface="DengXian" panose="02010600030101010101" pitchFamily="2" charset="-122"/>
                <a:cs typeface="Arial" panose="020B0604020202020204" pitchFamily="34" charset="0"/>
              </a:rPr>
            </a:br>
            <a:r>
              <a:rPr lang="en-US" sz="3600" b="1" kern="100" dirty="0">
                <a:highlight>
                  <a:srgbClr val="FFFF00"/>
                </a:highlight>
                <a:latin typeface="Calibri" panose="020F0502020204030204" pitchFamily="34" charset="0"/>
                <a:ea typeface="DengXian" panose="02010600030101010101" pitchFamily="2" charset="-122"/>
                <a:cs typeface="Arial" panose="020B0604020202020204" pitchFamily="34" charset="0"/>
              </a:rPr>
              <a:t>June 11, 2025</a:t>
            </a:r>
            <a:br>
              <a:rPr lang="en-US" sz="3600" b="1" kern="100" dirty="0">
                <a:highlight>
                  <a:srgbClr val="FFFF00"/>
                </a:highlight>
                <a:latin typeface="Calibri" panose="020F0502020204030204" pitchFamily="34" charset="0"/>
                <a:ea typeface="DengXian" panose="02010600030101010101" pitchFamily="2" charset="-122"/>
                <a:cs typeface="Arial" panose="020B0604020202020204" pitchFamily="34" charset="0"/>
              </a:rPr>
            </a:br>
            <a:br>
              <a:rPr lang="en-US" sz="3600" b="1" kern="100" dirty="0">
                <a:latin typeface="Calibri" panose="020F0502020204030204" pitchFamily="34" charset="0"/>
                <a:ea typeface="DengXian" panose="02010600030101010101" pitchFamily="2" charset="-122"/>
                <a:cs typeface="Arial" panose="020B0604020202020204" pitchFamily="34" charset="0"/>
              </a:rPr>
            </a:br>
            <a:r>
              <a:rPr lang="en-US" sz="3600" b="1" kern="100" dirty="0">
                <a:latin typeface="+mn-lt"/>
                <a:ea typeface="DengXian" panose="02010600030101010101" pitchFamily="2" charset="-122"/>
                <a:cs typeface="Arial" panose="020B0604020202020204" pitchFamily="34" charset="0"/>
              </a:rPr>
              <a:t>Design of Instruction </a:t>
            </a:r>
            <a:r>
              <a:rPr lang="en-US" sz="3600" b="1" kern="100" dirty="0">
                <a:effectLst/>
                <a:latin typeface="+mn-lt"/>
                <a:ea typeface="DengXian" panose="02010600030101010101" pitchFamily="2" charset="-122"/>
                <a:cs typeface="Arial" panose="020B0604020202020204" pitchFamily="34" charset="0"/>
              </a:rPr>
              <a:t> </a:t>
            </a:r>
            <a:br>
              <a:rPr lang="en-US" sz="3600" b="1" kern="100" dirty="0">
                <a:effectLst/>
                <a:latin typeface="Aptos" panose="020B0004020202020204" pitchFamily="34" charset="0"/>
                <a:ea typeface="DengXian" panose="02010600030101010101" pitchFamily="2" charset="-122"/>
                <a:cs typeface="Arial" panose="020B0604020202020204" pitchFamily="34" charset="0"/>
              </a:rPr>
            </a:br>
            <a:r>
              <a:rPr lang="en-US" sz="3600" kern="100" dirty="0">
                <a:effectLst/>
                <a:latin typeface="Aptos" panose="020B0004020202020204" pitchFamily="34" charset="0"/>
                <a:ea typeface="DengXian" panose="02010600030101010101" pitchFamily="2" charset="-122"/>
                <a:cs typeface="Arial" panose="020B0604020202020204" pitchFamily="34" charset="0"/>
              </a:rPr>
              <a:t>High-Leverage Practices that Promote </a:t>
            </a:r>
            <a:r>
              <a:rPr lang="en-US" sz="3600" b="1" kern="100" dirty="0">
                <a:effectLst/>
                <a:latin typeface="Aptos" panose="020B0004020202020204" pitchFamily="34" charset="0"/>
                <a:ea typeface="DengXian" panose="02010600030101010101" pitchFamily="2" charset="-122"/>
                <a:cs typeface="Arial" panose="020B0604020202020204" pitchFamily="34" charset="0"/>
              </a:rPr>
              <a:t>Learning </a:t>
            </a:r>
            <a:br>
              <a:rPr lang="en-US" sz="3600" kern="100" dirty="0">
                <a:effectLst/>
                <a:latin typeface="Aptos" panose="020B0004020202020204" pitchFamily="34" charset="0"/>
                <a:ea typeface="DengXian" panose="02010600030101010101" pitchFamily="2" charset="-122"/>
                <a:cs typeface="Arial" panose="020B0604020202020204" pitchFamily="34" charset="0"/>
              </a:rPr>
            </a:br>
            <a:br>
              <a:rPr lang="en-US" sz="3600" b="1" kern="100" dirty="0">
                <a:latin typeface="Calibri" panose="020F0502020204030204" pitchFamily="34" charset="0"/>
                <a:ea typeface="DengXian" panose="02010600030101010101" pitchFamily="2" charset="-122"/>
                <a:cs typeface="Arial" panose="020B0604020202020204" pitchFamily="34" charset="0"/>
              </a:rPr>
            </a:br>
            <a:r>
              <a:rPr lang="en-US" sz="3600" kern="100" dirty="0">
                <a:highlight>
                  <a:srgbClr val="FFFF00"/>
                </a:highlight>
                <a:latin typeface="Calibri" panose="020F0502020204030204" pitchFamily="34" charset="0"/>
                <a:ea typeface="DengXian" panose="02010600030101010101" pitchFamily="2" charset="-122"/>
                <a:cs typeface="Arial" panose="020B0604020202020204" pitchFamily="34" charset="0"/>
              </a:rPr>
              <a:t>Polishing Practices in </a:t>
            </a:r>
            <a:r>
              <a:rPr lang="en-US" sz="3600" b="1" kern="100" dirty="0">
                <a:highlight>
                  <a:srgbClr val="FFFF00"/>
                </a:highlight>
                <a:latin typeface="Calibri" panose="020F0502020204030204" pitchFamily="34" charset="0"/>
                <a:ea typeface="DengXian" panose="02010600030101010101" pitchFamily="2" charset="-122"/>
                <a:cs typeface="Arial" panose="020B0604020202020204" pitchFamily="34" charset="0"/>
              </a:rPr>
              <a:t>2025 </a:t>
            </a:r>
            <a:br>
              <a:rPr lang="en-US" sz="3600" b="1" kern="100" dirty="0">
                <a:highlight>
                  <a:srgbClr val="FFFF00"/>
                </a:highlight>
                <a:latin typeface="Calibri" panose="020F0502020204030204" pitchFamily="34" charset="0"/>
                <a:ea typeface="DengXian" panose="02010600030101010101" pitchFamily="2" charset="-122"/>
                <a:cs typeface="Arial" panose="020B0604020202020204" pitchFamily="34" charset="0"/>
              </a:rPr>
            </a:br>
            <a:r>
              <a:rPr lang="en-US" sz="3600" b="1" kern="100" dirty="0">
                <a:highlight>
                  <a:srgbClr val="FFFF00"/>
                </a:highlight>
                <a:latin typeface="Calibri" panose="020F0502020204030204" pitchFamily="34" charset="0"/>
                <a:ea typeface="DengXian" panose="02010600030101010101" pitchFamily="2" charset="-122"/>
                <a:cs typeface="Arial" panose="020B0604020202020204" pitchFamily="34" charset="0"/>
              </a:rPr>
              <a:t>and Beyond</a:t>
            </a:r>
            <a:br>
              <a:rPr lang="en-US" sz="3600" b="1" kern="100" dirty="0">
                <a:latin typeface="Calibri" panose="020F0502020204030204" pitchFamily="34" charset="0"/>
                <a:ea typeface="DengXian" panose="02010600030101010101" pitchFamily="2" charset="-122"/>
                <a:cs typeface="Arial" panose="020B0604020202020204" pitchFamily="34" charset="0"/>
              </a:rPr>
            </a:br>
            <a:endParaRPr lang="en-US" sz="3600" b="1" dirty="0">
              <a:latin typeface="+mn-lt"/>
            </a:endParaRPr>
          </a:p>
        </p:txBody>
      </p:sp>
      <p:sp>
        <p:nvSpPr>
          <p:cNvPr id="4" name="Slide Number Placeholder 3">
            <a:extLst>
              <a:ext uri="{FF2B5EF4-FFF2-40B4-BE49-F238E27FC236}">
                <a16:creationId xmlns:a16="http://schemas.microsoft.com/office/drawing/2014/main" id="{3CA9F3D9-D764-9E4D-8A52-E18F219259B0}"/>
              </a:ext>
            </a:extLst>
          </p:cNvPr>
          <p:cNvSpPr>
            <a:spLocks noGrp="1"/>
          </p:cNvSpPr>
          <p:nvPr>
            <p:ph type="sldNum" sz="quarter" idx="12"/>
          </p:nvPr>
        </p:nvSpPr>
        <p:spPr/>
        <p:txBody>
          <a:bodyPr/>
          <a:lstStyle/>
          <a:p>
            <a:pPr>
              <a:defRPr/>
            </a:pPr>
            <a:fld id="{49F3EB5D-E9EE-044A-9F5C-90E9AE7C6360}" type="slidenum">
              <a:rPr lang="en-US" smtClean="0"/>
              <a:pPr>
                <a:defRPr/>
              </a:pPr>
              <a:t>1</a:t>
            </a:fld>
            <a:endParaRPr lang="en-US"/>
          </a:p>
        </p:txBody>
      </p:sp>
    </p:spTree>
    <p:extLst>
      <p:ext uri="{BB962C8B-B14F-4D97-AF65-F5344CB8AC3E}">
        <p14:creationId xmlns:p14="http://schemas.microsoft.com/office/powerpoint/2010/main" val="4038960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a:extLst>
              <a:ext uri="{FF2B5EF4-FFF2-40B4-BE49-F238E27FC236}">
                <a16:creationId xmlns:a16="http://schemas.microsoft.com/office/drawing/2014/main" id="{EF28272B-DE46-134B-A08D-579326ED4350}"/>
              </a:ext>
            </a:extLst>
          </p:cNvPr>
          <p:cNvSpPr>
            <a:spLocks noGrp="1" noChangeArrowheads="1"/>
          </p:cNvSpPr>
          <p:nvPr>
            <p:ph type="title"/>
          </p:nvPr>
        </p:nvSpPr>
        <p:spPr>
          <a:xfrm>
            <a:off x="0" y="0"/>
            <a:ext cx="9144000" cy="1325563"/>
          </a:xfrm>
          <a:solidFill>
            <a:schemeClr val="accent2"/>
          </a:solidFill>
        </p:spPr>
        <p:txBody>
          <a:bodyPr/>
          <a:lstStyle/>
          <a:p>
            <a:pPr defTabSz="913686">
              <a:defRPr/>
            </a:pPr>
            <a:r>
              <a:rPr lang="en-US" sz="3200" b="1" dirty="0">
                <a:solidFill>
                  <a:srgbClr val="292934"/>
                </a:solidFill>
                <a:latin typeface="+mn-lt"/>
              </a:rPr>
              <a:t>      </a:t>
            </a:r>
            <a:r>
              <a:rPr lang="en-US" sz="4400" b="1" dirty="0">
                <a:solidFill>
                  <a:srgbClr val="292934"/>
                </a:solidFill>
                <a:latin typeface="+mn-lt"/>
                <a:cs typeface="+mj-cs"/>
              </a:rPr>
              <a:t>Elements of Explicit Instruction </a:t>
            </a:r>
          </a:p>
        </p:txBody>
      </p:sp>
      <p:sp>
        <p:nvSpPr>
          <p:cNvPr id="28674" name="Rectangle 3">
            <a:extLst>
              <a:ext uri="{FF2B5EF4-FFF2-40B4-BE49-F238E27FC236}">
                <a16:creationId xmlns:a16="http://schemas.microsoft.com/office/drawing/2014/main" id="{3D025EE3-DC21-C046-B6EF-70D3B6CFF4A0}"/>
              </a:ext>
            </a:extLst>
          </p:cNvPr>
          <p:cNvSpPr>
            <a:spLocks noGrp="1"/>
          </p:cNvSpPr>
          <p:nvPr>
            <p:ph idx="1"/>
          </p:nvPr>
        </p:nvSpPr>
        <p:spPr/>
        <p:txBody>
          <a:bodyPr/>
          <a:lstStyle/>
          <a:p>
            <a:pPr marL="0" indent="0" defTabSz="796926">
              <a:buNone/>
            </a:pPr>
            <a:br>
              <a:rPr lang="en-US" altLang="en-US" sz="1600" i="1" dirty="0">
                <a:solidFill>
                  <a:srgbClr val="000000"/>
                </a:solidFill>
                <a:latin typeface="Times New Roman" panose="02020603050405020304" pitchFamily="18" charset="0"/>
                <a:ea typeface="ＭＳ Ｐゴシック" panose="020B0600070205080204" pitchFamily="34" charset="-128"/>
              </a:rPr>
            </a:br>
            <a:endParaRPr lang="en-US" altLang="en-US" sz="1600" i="1" dirty="0">
              <a:solidFill>
                <a:srgbClr val="000000"/>
              </a:solidFill>
              <a:latin typeface="Times New Roman" panose="02020603050405020304" pitchFamily="18" charset="0"/>
              <a:ea typeface="ＭＳ Ｐゴシック" panose="020B0600070205080204" pitchFamily="34" charset="-128"/>
            </a:endParaRPr>
          </a:p>
          <a:p>
            <a:pPr marL="298450" indent="-298450" defTabSz="796926">
              <a:buNone/>
            </a:pPr>
            <a:endParaRPr lang="en-US" altLang="en-US" sz="1600" i="1" dirty="0">
              <a:solidFill>
                <a:srgbClr val="000000"/>
              </a:solidFill>
              <a:latin typeface="Times New Roman" panose="02020603050405020304" pitchFamily="18" charset="0"/>
              <a:ea typeface="ＭＳ Ｐゴシック" panose="020B0600070205080204" pitchFamily="34" charset="-128"/>
            </a:endParaRPr>
          </a:p>
          <a:p>
            <a:pPr marL="298450" indent="-298450" defTabSz="796926"/>
            <a:r>
              <a:rPr lang="en-US" altLang="en-US" sz="3200" b="1" dirty="0">
                <a:solidFill>
                  <a:srgbClr val="000000"/>
                </a:solidFill>
                <a:latin typeface="Times New Roman" panose="02020603050405020304" pitchFamily="18" charset="0"/>
                <a:ea typeface="ＭＳ Ｐゴシック" panose="020B0600070205080204" pitchFamily="34" charset="-128"/>
              </a:rPr>
              <a:t>Explicit Instruction is </a:t>
            </a:r>
            <a:r>
              <a:rPr lang="en-US" altLang="en-US" sz="3200" b="1" dirty="0">
                <a:solidFill>
                  <a:srgbClr val="000000"/>
                </a:solidFill>
                <a:highlight>
                  <a:srgbClr val="FFFF00"/>
                </a:highlight>
                <a:latin typeface="Times New Roman" panose="02020603050405020304" pitchFamily="18" charset="0"/>
                <a:ea typeface="ＭＳ Ｐゴシック" panose="020B0600070205080204" pitchFamily="34" charset="-128"/>
              </a:rPr>
              <a:t>unambiguous</a:t>
            </a:r>
            <a:r>
              <a:rPr lang="en-US" altLang="en-US" sz="3200" dirty="0">
                <a:solidFill>
                  <a:srgbClr val="000000"/>
                </a:solidFill>
                <a:latin typeface="Times New Roman" panose="02020603050405020304" pitchFamily="18" charset="0"/>
                <a:ea typeface="ＭＳ Ｐゴシック" panose="020B0600070205080204" pitchFamily="34" charset="-128"/>
              </a:rPr>
              <a:t> and </a:t>
            </a:r>
            <a:r>
              <a:rPr lang="en-US" altLang="en-US" sz="3200" b="1" dirty="0">
                <a:solidFill>
                  <a:srgbClr val="000000"/>
                </a:solidFill>
                <a:highlight>
                  <a:srgbClr val="FFFF00"/>
                </a:highlight>
                <a:latin typeface="Times New Roman" panose="02020603050405020304" pitchFamily="18" charset="0"/>
                <a:ea typeface="ＭＳ Ｐゴシック" panose="020B0600070205080204" pitchFamily="34" charset="-128"/>
              </a:rPr>
              <a:t>direct</a:t>
            </a:r>
            <a:r>
              <a:rPr lang="en-US" altLang="en-US" sz="3200" dirty="0">
                <a:solidFill>
                  <a:srgbClr val="000000"/>
                </a:solidFill>
                <a:latin typeface="Times New Roman" panose="02020603050405020304" pitchFamily="18" charset="0"/>
                <a:ea typeface="ＭＳ Ｐゴシック" panose="020B0600070205080204" pitchFamily="34" charset="-128"/>
              </a:rPr>
              <a:t> approach to teaching that incorporates instruction design and delivery. </a:t>
            </a:r>
          </a:p>
          <a:p>
            <a:pPr marL="298450" indent="-298450" defTabSz="796926">
              <a:buNone/>
            </a:pPr>
            <a:r>
              <a:rPr lang="en-US" altLang="en-US" sz="1600" i="1" dirty="0">
                <a:solidFill>
                  <a:srgbClr val="000000"/>
                </a:solidFill>
                <a:latin typeface="Times New Roman" panose="02020603050405020304" pitchFamily="18" charset="0"/>
                <a:ea typeface="ＭＳ Ｐゴシック" panose="020B0600070205080204" pitchFamily="34" charset="-128"/>
              </a:rPr>
              <a:t>	</a:t>
            </a:r>
            <a:r>
              <a:rPr lang="en-US" altLang="en-US" sz="1600" dirty="0">
                <a:solidFill>
                  <a:srgbClr val="000000"/>
                </a:solidFill>
                <a:latin typeface="Times New Roman" panose="02020603050405020304" pitchFamily="18" charset="0"/>
                <a:ea typeface="ＭＳ Ｐゴシック" panose="020B0600070205080204" pitchFamily="34" charset="-128"/>
              </a:rPr>
              <a:t>Archer &amp; Hughes, 2011</a:t>
            </a:r>
          </a:p>
          <a:p>
            <a:pPr marL="298450" indent="-298450" algn="just" defTabSz="796926">
              <a:buNone/>
            </a:pPr>
            <a:endParaRPr lang="en-US" altLang="en-US" sz="1600" dirty="0">
              <a:solidFill>
                <a:srgbClr val="000000"/>
              </a:solidFill>
              <a:latin typeface="Times New Roman" panose="02020603050405020304" pitchFamily="18" charset="0"/>
              <a:ea typeface="ＭＳ Ｐゴシック" panose="020B0600070205080204" pitchFamily="34" charset="-128"/>
            </a:endParaRPr>
          </a:p>
          <a:p>
            <a:pPr marL="298450" indent="-298450" algn="just" defTabSz="796926"/>
            <a:endParaRPr lang="en-US" altLang="en-US" sz="2200" dirty="0">
              <a:latin typeface="Times New Roman" panose="02020603050405020304" pitchFamily="18" charset="0"/>
              <a:ea typeface="ＭＳ Ｐゴシック" panose="020B0600070205080204" pitchFamily="34" charset="-128"/>
            </a:endParaRPr>
          </a:p>
        </p:txBody>
      </p:sp>
      <p:sp>
        <p:nvSpPr>
          <p:cNvPr id="28675" name="Slide Number Placeholder 5">
            <a:extLst>
              <a:ext uri="{FF2B5EF4-FFF2-40B4-BE49-F238E27FC236}">
                <a16:creationId xmlns:a16="http://schemas.microsoft.com/office/drawing/2014/main" id="{BA18BAED-2448-8248-9FB8-25AF5EF259B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1485900" indent="-571500">
              <a:defRPr sz="2400">
                <a:solidFill>
                  <a:schemeClr val="tx1"/>
                </a:solidFill>
                <a:latin typeface="Arial" panose="020B0604020202020204" pitchFamily="34" charset="0"/>
                <a:ea typeface="ＭＳ Ｐゴシック" panose="020B0600070205080204" pitchFamily="34" charset="-128"/>
              </a:defRPr>
            </a:lvl2pPr>
            <a:lvl3pPr marL="2286000" indent="-457200">
              <a:defRPr sz="2400">
                <a:solidFill>
                  <a:schemeClr val="tx1"/>
                </a:solidFill>
                <a:latin typeface="Arial" panose="020B0604020202020204" pitchFamily="34" charset="0"/>
                <a:ea typeface="ＭＳ Ｐゴシック" panose="020B0600070205080204" pitchFamily="34" charset="-128"/>
              </a:defRPr>
            </a:lvl3pPr>
            <a:lvl4pPr marL="3200400" indent="-457200">
              <a:defRPr sz="2400">
                <a:solidFill>
                  <a:schemeClr val="tx1"/>
                </a:solidFill>
                <a:latin typeface="Arial" panose="020B0604020202020204" pitchFamily="34" charset="0"/>
                <a:ea typeface="ＭＳ Ｐゴシック" panose="020B0600070205080204" pitchFamily="34" charset="-128"/>
              </a:defRPr>
            </a:lvl4pPr>
            <a:lvl5pPr marL="4114800" indent="-457200">
              <a:defRPr sz="2400">
                <a:solidFill>
                  <a:schemeClr val="tx1"/>
                </a:solidFill>
                <a:latin typeface="Arial" panose="020B0604020202020204" pitchFamily="34" charset="0"/>
                <a:ea typeface="ＭＳ Ｐゴシック" panose="020B0600070205080204" pitchFamily="34" charset="-128"/>
              </a:defRPr>
            </a:lvl5pPr>
            <a:lvl6pPr marL="5029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5943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68580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7772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3A013D-B865-F54D-9841-07E98A63564A}" type="slidenum">
              <a:rPr lang="en-US" altLang="en-US" sz="1200">
                <a:solidFill>
                  <a:srgbClr val="898989"/>
                </a:solidFill>
              </a:rPr>
              <a:pPr/>
              <a:t>10</a:t>
            </a:fld>
            <a:endParaRPr lang="en-US" altLang="en-US" sz="1200" dirty="0">
              <a:solidFill>
                <a:srgbClr val="898989"/>
              </a:solidFill>
            </a:endParaRPr>
          </a:p>
        </p:txBody>
      </p:sp>
    </p:spTree>
    <p:extLst>
      <p:ext uri="{BB962C8B-B14F-4D97-AF65-F5344CB8AC3E}">
        <p14:creationId xmlns:p14="http://schemas.microsoft.com/office/powerpoint/2010/main" val="21033867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DC99-459D-A34F-9182-B569AF5C596D}"/>
              </a:ext>
            </a:extLst>
          </p:cNvPr>
          <p:cNvSpPr>
            <a:spLocks noGrp="1"/>
          </p:cNvSpPr>
          <p:nvPr>
            <p:ph type="title"/>
          </p:nvPr>
        </p:nvSpPr>
        <p:spPr>
          <a:xfrm>
            <a:off x="17393" y="27194"/>
            <a:ext cx="9144000" cy="1325563"/>
          </a:xfrm>
          <a:solidFill>
            <a:schemeClr val="accent2"/>
          </a:solidFill>
        </p:spPr>
        <p:txBody>
          <a:bodyPr>
            <a:normAutofit/>
          </a:bodyPr>
          <a:lstStyle/>
          <a:p>
            <a:r>
              <a:rPr lang="en-US" b="1" dirty="0">
                <a:latin typeface="+mn-lt"/>
              </a:rPr>
              <a:t>What is Explicit Instruction?</a:t>
            </a:r>
            <a:br>
              <a:rPr lang="en-US" b="1" dirty="0">
                <a:latin typeface="+mn-lt"/>
              </a:rPr>
            </a:br>
            <a:endParaRPr lang="en-US" sz="2000" b="1" dirty="0">
              <a:latin typeface="+mn-lt"/>
            </a:endParaRPr>
          </a:p>
        </p:txBody>
      </p:sp>
      <p:sp>
        <p:nvSpPr>
          <p:cNvPr id="3" name="Content Placeholder 2">
            <a:extLst>
              <a:ext uri="{FF2B5EF4-FFF2-40B4-BE49-F238E27FC236}">
                <a16:creationId xmlns:a16="http://schemas.microsoft.com/office/drawing/2014/main" id="{6C88CDF9-05F9-A149-980A-E8E70ADBFE23}"/>
              </a:ext>
            </a:extLst>
          </p:cNvPr>
          <p:cNvSpPr>
            <a:spLocks noGrp="1"/>
          </p:cNvSpPr>
          <p:nvPr>
            <p:ph idx="1"/>
          </p:nvPr>
        </p:nvSpPr>
        <p:spPr>
          <a:xfrm>
            <a:off x="628650" y="1835353"/>
            <a:ext cx="7886700" cy="4351338"/>
          </a:xfrm>
          <a:ln>
            <a:solidFill>
              <a:schemeClr val="tx1"/>
            </a:solidFill>
          </a:ln>
        </p:spPr>
        <p:txBody>
          <a:bodyPr>
            <a:normAutofit fontScale="92500"/>
          </a:bodyPr>
          <a:lstStyle/>
          <a:p>
            <a:pPr marL="0" indent="0">
              <a:buNone/>
            </a:pPr>
            <a:endParaRPr lang="en-US" dirty="0"/>
          </a:p>
          <a:p>
            <a:pPr marL="0" indent="0">
              <a:buNone/>
            </a:pPr>
            <a:r>
              <a:rPr lang="en-US" sz="3500" dirty="0"/>
              <a:t>“a way of teaching where the teacher selects an </a:t>
            </a:r>
            <a:r>
              <a:rPr lang="en-US" sz="3500" dirty="0">
                <a:highlight>
                  <a:srgbClr val="FFFF00"/>
                </a:highlight>
              </a:rPr>
              <a:t>important objective</a:t>
            </a:r>
            <a:r>
              <a:rPr lang="en-US" sz="3500" dirty="0"/>
              <a:t>, specifies the </a:t>
            </a:r>
            <a:r>
              <a:rPr lang="en-US" sz="3500" dirty="0">
                <a:highlight>
                  <a:srgbClr val="FFFF00"/>
                </a:highlight>
              </a:rPr>
              <a:t>learning outcome</a:t>
            </a:r>
            <a:r>
              <a:rPr lang="en-US" sz="3500" dirty="0"/>
              <a:t>, designs </a:t>
            </a:r>
            <a:r>
              <a:rPr lang="en-US" sz="3500" dirty="0">
                <a:highlight>
                  <a:srgbClr val="FFFF00"/>
                </a:highlight>
              </a:rPr>
              <a:t>structured instructional experiences</a:t>
            </a:r>
            <a:r>
              <a:rPr lang="en-US" sz="3500" dirty="0"/>
              <a:t>, </a:t>
            </a:r>
            <a:r>
              <a:rPr lang="en-US" sz="3500" dirty="0">
                <a:highlight>
                  <a:srgbClr val="FFFF00"/>
                </a:highlight>
              </a:rPr>
              <a:t>explains directly</a:t>
            </a:r>
            <a:r>
              <a:rPr lang="en-US" sz="3500" dirty="0"/>
              <a:t>, </a:t>
            </a:r>
            <a:r>
              <a:rPr lang="en-US" sz="3500" dirty="0">
                <a:highlight>
                  <a:srgbClr val="FFFF00"/>
                </a:highlight>
              </a:rPr>
              <a:t>models the skills</a:t>
            </a:r>
            <a:r>
              <a:rPr lang="en-US" sz="3500" dirty="0">
                <a:solidFill>
                  <a:srgbClr val="FF0000"/>
                </a:solidFill>
              </a:rPr>
              <a:t> </a:t>
            </a:r>
            <a:r>
              <a:rPr lang="en-US" sz="3500" dirty="0"/>
              <a:t>being taught, and provides </a:t>
            </a:r>
            <a:r>
              <a:rPr lang="en-US" sz="3500" dirty="0">
                <a:highlight>
                  <a:srgbClr val="FFFF00"/>
                </a:highlight>
              </a:rPr>
              <a:t>scaffolded practice</a:t>
            </a:r>
            <a:r>
              <a:rPr lang="en-US" sz="3500" dirty="0"/>
              <a:t> to help a student achieve mastery” </a:t>
            </a:r>
          </a:p>
          <a:p>
            <a:pPr marL="0" indent="0">
              <a:buNone/>
            </a:pPr>
            <a:endParaRPr lang="en-US" dirty="0"/>
          </a:p>
          <a:p>
            <a:pPr marL="0" indent="0">
              <a:buNone/>
            </a:pPr>
            <a:r>
              <a:rPr lang="en-US" dirty="0"/>
              <a:t>(Devin Kearns, 2018).</a:t>
            </a:r>
          </a:p>
        </p:txBody>
      </p:sp>
      <p:sp>
        <p:nvSpPr>
          <p:cNvPr id="4" name="Slide Number Placeholder 3">
            <a:extLst>
              <a:ext uri="{FF2B5EF4-FFF2-40B4-BE49-F238E27FC236}">
                <a16:creationId xmlns:a16="http://schemas.microsoft.com/office/drawing/2014/main" id="{3A35EF7B-17F7-1E4F-A258-E647C164AA05}"/>
              </a:ext>
            </a:extLst>
          </p:cNvPr>
          <p:cNvSpPr>
            <a:spLocks noGrp="1"/>
          </p:cNvSpPr>
          <p:nvPr>
            <p:ph type="sldNum" sz="quarter" idx="12"/>
          </p:nvPr>
        </p:nvSpPr>
        <p:spPr/>
        <p:txBody>
          <a:bodyPr/>
          <a:lstStyle/>
          <a:p>
            <a:fld id="{D260CD95-5FB5-8244-A725-10E7FEEBD53E}" type="slidenum">
              <a:rPr lang="en-US" smtClean="0"/>
              <a:t>11</a:t>
            </a:fld>
            <a:endParaRPr lang="en-US" dirty="0"/>
          </a:p>
        </p:txBody>
      </p:sp>
    </p:spTree>
    <p:extLst>
      <p:ext uri="{BB962C8B-B14F-4D97-AF65-F5344CB8AC3E}">
        <p14:creationId xmlns:p14="http://schemas.microsoft.com/office/powerpoint/2010/main" val="2640125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8DDD4-5A72-9E4C-BA52-D8DF054A786E}"/>
              </a:ext>
            </a:extLst>
          </p:cNvPr>
          <p:cNvSpPr>
            <a:spLocks noGrp="1"/>
          </p:cNvSpPr>
          <p:nvPr>
            <p:ph type="title"/>
          </p:nvPr>
        </p:nvSpPr>
        <p:spPr>
          <a:xfrm>
            <a:off x="0" y="47074"/>
            <a:ext cx="9144000" cy="1325563"/>
          </a:xfrm>
          <a:solidFill>
            <a:schemeClr val="accent2"/>
          </a:solidFill>
        </p:spPr>
        <p:txBody>
          <a:bodyPr>
            <a:normAutofit/>
          </a:bodyPr>
          <a:lstStyle/>
          <a:p>
            <a:pPr algn="ctr">
              <a:defRPr/>
            </a:pPr>
            <a:r>
              <a:rPr lang="en-US" sz="4000" b="1" dirty="0">
                <a:latin typeface="+mn-lt"/>
              </a:rPr>
              <a:t>Guiding Principles </a:t>
            </a:r>
            <a:endParaRPr lang="en-US" sz="4000" b="1" dirty="0">
              <a:solidFill>
                <a:schemeClr val="tx1"/>
              </a:solidFill>
              <a:latin typeface="+mn-lt"/>
            </a:endParaRPr>
          </a:p>
        </p:txBody>
      </p:sp>
      <p:sp>
        <p:nvSpPr>
          <p:cNvPr id="3" name="Content Placeholder 2">
            <a:extLst>
              <a:ext uri="{FF2B5EF4-FFF2-40B4-BE49-F238E27FC236}">
                <a16:creationId xmlns:a16="http://schemas.microsoft.com/office/drawing/2014/main" id="{0D5318D0-62DE-8A4D-940B-615128116652}"/>
              </a:ext>
            </a:extLst>
          </p:cNvPr>
          <p:cNvSpPr>
            <a:spLocks noGrp="1"/>
          </p:cNvSpPr>
          <p:nvPr>
            <p:ph idx="1"/>
          </p:nvPr>
        </p:nvSpPr>
        <p:spPr/>
        <p:txBody>
          <a:bodyPr>
            <a:normAutofit fontScale="25000" lnSpcReduction="20000"/>
          </a:bodyPr>
          <a:lstStyle/>
          <a:p>
            <a:pPr marL="0" indent="0">
              <a:buNone/>
              <a:defRPr/>
            </a:pPr>
            <a:r>
              <a:rPr lang="en-US" sz="12800" b="1" dirty="0">
                <a:solidFill>
                  <a:srgbClr val="FF0000"/>
                </a:solidFill>
              </a:rPr>
              <a:t>Remember this:</a:t>
            </a:r>
          </a:p>
          <a:p>
            <a:pPr marL="0" indent="0">
              <a:buNone/>
              <a:defRPr/>
            </a:pPr>
            <a:r>
              <a:rPr lang="en-US" sz="12800" b="1" dirty="0">
                <a:solidFill>
                  <a:srgbClr val="0D0D0D"/>
                </a:solidFill>
              </a:rPr>
              <a:t>Good Instruction is Good Instruction </a:t>
            </a:r>
          </a:p>
          <a:p>
            <a:pPr marL="0" indent="0">
              <a:buNone/>
            </a:pPr>
            <a:endParaRPr lang="en-US" altLang="en-US" sz="12800" b="1" dirty="0">
              <a:ea typeface="ＭＳ Ｐゴシック" panose="020B0600070205080204" pitchFamily="34" charset="-128"/>
            </a:endParaRPr>
          </a:p>
          <a:p>
            <a:pPr marL="0" indent="0">
              <a:buNone/>
            </a:pPr>
            <a:endParaRPr lang="en-US" altLang="en-US" sz="12800" b="1" dirty="0">
              <a:solidFill>
                <a:srgbClr val="FF0000"/>
              </a:solidFill>
              <a:ea typeface="ＭＳ Ｐゴシック" panose="020B0600070205080204" pitchFamily="34" charset="-128"/>
            </a:endParaRPr>
          </a:p>
          <a:p>
            <a:pPr marL="0" indent="0">
              <a:buNone/>
            </a:pPr>
            <a:r>
              <a:rPr lang="en-US" altLang="en-US" sz="12800" b="1" dirty="0">
                <a:solidFill>
                  <a:srgbClr val="FF0000"/>
                </a:solidFill>
                <a:ea typeface="ＭＳ Ｐゴシック" panose="020B0600070205080204" pitchFamily="34" charset="-128"/>
              </a:rPr>
              <a:t>Remember this:</a:t>
            </a:r>
          </a:p>
          <a:p>
            <a:pPr marL="0" indent="0">
              <a:buNone/>
            </a:pPr>
            <a:r>
              <a:rPr lang="en-US" altLang="en-US" sz="12800" b="1" dirty="0">
                <a:ea typeface="ＭＳ Ｐゴシック" panose="020B0600070205080204" pitchFamily="34" charset="-128"/>
              </a:rPr>
              <a:t>What they think about is what they learn</a:t>
            </a:r>
          </a:p>
          <a:p>
            <a:pPr marL="0" indent="0">
              <a:buNone/>
            </a:pPr>
            <a:endParaRPr lang="en-US" altLang="en-US" sz="12800" b="1" dirty="0">
              <a:ea typeface="ＭＳ Ｐゴシック" panose="020B0600070205080204" pitchFamily="34" charset="-128"/>
            </a:endParaRPr>
          </a:p>
          <a:p>
            <a:pPr marL="0" indent="0">
              <a:buNone/>
            </a:pPr>
            <a:endParaRPr lang="en-US" altLang="en-US" sz="12800" dirty="0">
              <a:ea typeface="ＭＳ Ｐゴシック" panose="020B0600070205080204" pitchFamily="34" charset="-128"/>
            </a:endParaRPr>
          </a:p>
          <a:p>
            <a:pPr marL="0" indent="0">
              <a:buNone/>
            </a:pPr>
            <a:r>
              <a:rPr lang="en-US" altLang="en-US" sz="12800" b="1" dirty="0">
                <a:solidFill>
                  <a:srgbClr val="FF0000"/>
                </a:solidFill>
                <a:ea typeface="ＭＳ Ｐゴシック" panose="020B0600070205080204" pitchFamily="34" charset="-128"/>
              </a:rPr>
              <a:t>Remember this:</a:t>
            </a:r>
          </a:p>
          <a:p>
            <a:pPr marL="0" indent="0">
              <a:buNone/>
            </a:pPr>
            <a:r>
              <a:rPr lang="en-US" altLang="en-US" sz="12800" b="1" dirty="0">
                <a:ea typeface="ＭＳ Ｐゴシック" panose="020B0600070205080204" pitchFamily="34" charset="-128"/>
              </a:rPr>
              <a:t>Success + Value ➡️ Motivation</a:t>
            </a:r>
            <a:br>
              <a:rPr lang="en-US" altLang="en-US" sz="13500" b="1" dirty="0">
                <a:ea typeface="ＭＳ Ｐゴシック" panose="020B0600070205080204" pitchFamily="34" charset="-128"/>
              </a:rPr>
            </a:br>
            <a:endParaRPr lang="en-US" altLang="en-US" sz="8000" i="1" dirty="0">
              <a:solidFill>
                <a:srgbClr val="FF0000"/>
              </a:solidFill>
              <a:ea typeface="ＭＳ Ｐゴシック" panose="020B0600070205080204" pitchFamily="34" charset="-128"/>
            </a:endParaRPr>
          </a:p>
          <a:p>
            <a:pPr marL="0" indent="0">
              <a:buNone/>
            </a:pPr>
            <a:r>
              <a:rPr lang="en-US" altLang="en-US" sz="7200" b="1" dirty="0">
                <a:ea typeface="ＭＳ Ｐゴシック" panose="020B0600070205080204" pitchFamily="34" charset="-128"/>
              </a:rPr>
              <a:t>Partners</a:t>
            </a:r>
            <a:br>
              <a:rPr lang="en-US" altLang="en-US" sz="3600" dirty="0">
                <a:ea typeface="ＭＳ Ｐゴシック" panose="020B0600070205080204" pitchFamily="34" charset="-128"/>
              </a:rPr>
            </a:br>
            <a:br>
              <a:rPr lang="en-US" altLang="en-US" sz="3600" dirty="0">
                <a:ea typeface="ＭＳ Ｐゴシック" panose="020B0600070205080204" pitchFamily="34" charset="-128"/>
              </a:rPr>
            </a:br>
            <a:br>
              <a:rPr lang="en-US" altLang="en-US" sz="3600" dirty="0">
                <a:ea typeface="ＭＳ Ｐゴシック" panose="020B0600070205080204" pitchFamily="34" charset="-128"/>
              </a:rPr>
            </a:br>
            <a:br>
              <a:rPr lang="en-US" altLang="en-US" sz="3600" dirty="0">
                <a:ea typeface="ＭＳ Ｐゴシック" panose="020B0600070205080204" pitchFamily="34" charset="-128"/>
              </a:rPr>
            </a:br>
            <a:endParaRPr lang="en-US" altLang="en-US" sz="3600" dirty="0">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5706B571-C507-EA45-A4D7-6F7A40A0D49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4ABC12B-5B94-474E-A7AA-543EC827883F}" type="slidenum">
              <a:rPr lang="en-US" altLang="en-US" smtClean="0"/>
              <a:pPr/>
              <a:t>12</a:t>
            </a:fld>
            <a:endParaRPr lang="en-US" altLang="en-US"/>
          </a:p>
        </p:txBody>
      </p:sp>
    </p:spTree>
    <p:extLst>
      <p:ext uri="{BB962C8B-B14F-4D97-AF65-F5344CB8AC3E}">
        <p14:creationId xmlns:p14="http://schemas.microsoft.com/office/powerpoint/2010/main" val="223594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4946-2F12-EA44-821A-FED8C49C6B55}"/>
              </a:ext>
            </a:extLst>
          </p:cNvPr>
          <p:cNvSpPr>
            <a:spLocks noGrp="1"/>
          </p:cNvSpPr>
          <p:nvPr>
            <p:ph type="title"/>
          </p:nvPr>
        </p:nvSpPr>
        <p:spPr>
          <a:xfrm>
            <a:off x="0" y="18255"/>
            <a:ext cx="9144000" cy="1325563"/>
          </a:xfrm>
          <a:solidFill>
            <a:schemeClr val="accent2"/>
          </a:solidFill>
        </p:spPr>
        <p:txBody>
          <a:bodyPr/>
          <a:lstStyle/>
          <a:p>
            <a:r>
              <a:rPr lang="en-US" b="1" dirty="0">
                <a:latin typeface="+mn-lt"/>
              </a:rPr>
              <a:t>	Clarity  - Effect Size .85</a:t>
            </a:r>
            <a:r>
              <a:rPr lang="en-US" b="1" dirty="0"/>
              <a:t> </a:t>
            </a:r>
          </a:p>
        </p:txBody>
      </p:sp>
      <p:sp>
        <p:nvSpPr>
          <p:cNvPr id="3" name="Content Placeholder 2">
            <a:extLst>
              <a:ext uri="{FF2B5EF4-FFF2-40B4-BE49-F238E27FC236}">
                <a16:creationId xmlns:a16="http://schemas.microsoft.com/office/drawing/2014/main" id="{D54D7D23-3085-CB44-B8C6-16C148BE0C01}"/>
              </a:ext>
            </a:extLst>
          </p:cNvPr>
          <p:cNvSpPr>
            <a:spLocks noGrp="1"/>
          </p:cNvSpPr>
          <p:nvPr>
            <p:ph idx="1"/>
          </p:nvPr>
        </p:nvSpPr>
        <p:spPr>
          <a:xfrm>
            <a:off x="398834" y="1825625"/>
            <a:ext cx="8116516" cy="4351338"/>
          </a:xfrm>
        </p:spPr>
        <p:txBody>
          <a:bodyPr/>
          <a:lstStyle/>
          <a:p>
            <a:pPr marL="0" indent="0">
              <a:buNone/>
            </a:pPr>
            <a:endParaRPr lang="en-US" dirty="0"/>
          </a:p>
          <a:p>
            <a:pPr>
              <a:lnSpc>
                <a:spcPct val="100000"/>
              </a:lnSpc>
            </a:pPr>
            <a:r>
              <a:rPr lang="en-US" sz="2800" b="1" dirty="0">
                <a:highlight>
                  <a:srgbClr val="FFFF00"/>
                </a:highlight>
              </a:rPr>
              <a:t>Clarity</a:t>
            </a:r>
            <a:r>
              <a:rPr lang="en-US" sz="2800" dirty="0">
                <a:highlight>
                  <a:srgbClr val="FFFF00"/>
                </a:highlight>
              </a:rPr>
              <a:t> </a:t>
            </a:r>
            <a:r>
              <a:rPr lang="en-US" sz="2800" dirty="0"/>
              <a:t>– Goals</a:t>
            </a:r>
          </a:p>
          <a:p>
            <a:pPr>
              <a:lnSpc>
                <a:spcPct val="100000"/>
              </a:lnSpc>
            </a:pPr>
            <a:r>
              <a:rPr lang="en-US" sz="2800" b="1" dirty="0">
                <a:highlight>
                  <a:srgbClr val="FFFF00"/>
                </a:highlight>
              </a:rPr>
              <a:t>Clarity</a:t>
            </a:r>
            <a:r>
              <a:rPr lang="en-US" sz="2800" b="1" dirty="0"/>
              <a:t> </a:t>
            </a:r>
            <a:r>
              <a:rPr lang="en-US" sz="2800" dirty="0"/>
              <a:t>– Expectations </a:t>
            </a:r>
            <a:endParaRPr lang="en-US" sz="2800" b="1" dirty="0"/>
          </a:p>
          <a:p>
            <a:pPr>
              <a:lnSpc>
                <a:spcPct val="100000"/>
              </a:lnSpc>
            </a:pPr>
            <a:r>
              <a:rPr lang="en-US" sz="2800" b="1" dirty="0">
                <a:highlight>
                  <a:srgbClr val="FFFF00"/>
                </a:highlight>
              </a:rPr>
              <a:t>Clarity</a:t>
            </a:r>
            <a:r>
              <a:rPr lang="en-US" sz="2800" dirty="0"/>
              <a:t> -  Explanations</a:t>
            </a:r>
          </a:p>
          <a:p>
            <a:pPr>
              <a:lnSpc>
                <a:spcPct val="100000"/>
              </a:lnSpc>
            </a:pPr>
            <a:r>
              <a:rPr lang="en-US" sz="2800" b="1" dirty="0">
                <a:highlight>
                  <a:srgbClr val="FFFF00"/>
                </a:highlight>
              </a:rPr>
              <a:t>Clarity</a:t>
            </a:r>
            <a:r>
              <a:rPr lang="en-US" sz="2800" dirty="0"/>
              <a:t> –  Demonstrations</a:t>
            </a:r>
          </a:p>
          <a:p>
            <a:pPr>
              <a:lnSpc>
                <a:spcPct val="100000"/>
              </a:lnSpc>
            </a:pPr>
            <a:r>
              <a:rPr lang="en-US" sz="2800" b="1" dirty="0">
                <a:highlight>
                  <a:srgbClr val="FFFF00"/>
                </a:highlight>
              </a:rPr>
              <a:t>Clarity</a:t>
            </a:r>
            <a:r>
              <a:rPr lang="en-US" sz="2800" dirty="0"/>
              <a:t> -  Practice Activities </a:t>
            </a:r>
          </a:p>
          <a:p>
            <a:pPr marL="342900" lvl="1" indent="0">
              <a:buNone/>
            </a:pPr>
            <a:r>
              <a:rPr lang="en-US" sz="2500" dirty="0"/>
              <a:t>	</a:t>
            </a:r>
            <a:br>
              <a:rPr lang="en-US" sz="2800" dirty="0"/>
            </a:br>
            <a:r>
              <a:rPr lang="en-US" sz="1800" dirty="0" err="1"/>
              <a:t>Fendick</a:t>
            </a:r>
            <a:r>
              <a:rPr lang="en-US" sz="1800" dirty="0"/>
              <a:t> &amp; </a:t>
            </a:r>
            <a:r>
              <a:rPr lang="en-US" sz="1800" dirty="0" err="1"/>
              <a:t>Titsworth</a:t>
            </a:r>
            <a:endParaRPr lang="en-US" sz="2800" dirty="0"/>
          </a:p>
        </p:txBody>
      </p:sp>
      <p:sp>
        <p:nvSpPr>
          <p:cNvPr id="4" name="Slide Number Placeholder 3">
            <a:extLst>
              <a:ext uri="{FF2B5EF4-FFF2-40B4-BE49-F238E27FC236}">
                <a16:creationId xmlns:a16="http://schemas.microsoft.com/office/drawing/2014/main" id="{C62315E1-03B0-8540-8B63-67FBB9F14866}"/>
              </a:ext>
            </a:extLst>
          </p:cNvPr>
          <p:cNvSpPr>
            <a:spLocks noGrp="1"/>
          </p:cNvSpPr>
          <p:nvPr>
            <p:ph type="sldNum" sz="quarter" idx="12"/>
          </p:nvPr>
        </p:nvSpPr>
        <p:spPr/>
        <p:txBody>
          <a:bodyPr/>
          <a:lstStyle/>
          <a:p>
            <a:pPr>
              <a:defRPr/>
            </a:pPr>
            <a:fld id="{A91CB9AB-F896-F94F-95BE-1435B04EDF39}" type="slidenum">
              <a:rPr lang="en-US" smtClean="0"/>
              <a:pPr>
                <a:defRPr/>
              </a:pPr>
              <a:t>13</a:t>
            </a:fld>
            <a:endParaRPr lang="en-US"/>
          </a:p>
        </p:txBody>
      </p:sp>
    </p:spTree>
    <p:extLst>
      <p:ext uri="{BB962C8B-B14F-4D97-AF65-F5344CB8AC3E}">
        <p14:creationId xmlns:p14="http://schemas.microsoft.com/office/powerpoint/2010/main" val="113086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300695-8529-094B-8C95-BD110B1472C2}"/>
              </a:ext>
            </a:extLst>
          </p:cNvPr>
          <p:cNvSpPr>
            <a:spLocks noGrp="1"/>
          </p:cNvSpPr>
          <p:nvPr>
            <p:ph type="title"/>
          </p:nvPr>
        </p:nvSpPr>
        <p:spPr>
          <a:solidFill>
            <a:schemeClr val="accent2"/>
          </a:solidFill>
        </p:spPr>
        <p:txBody>
          <a:bodyPr/>
          <a:lstStyle/>
          <a:p>
            <a:r>
              <a:rPr lang="en-US" b="1" dirty="0">
                <a:latin typeface="+mn-lt"/>
              </a:rPr>
              <a:t>Elements of Explicit Instruction</a:t>
            </a:r>
            <a:br>
              <a:rPr lang="en-US" b="1" dirty="0">
                <a:latin typeface="+mn-lt"/>
              </a:rPr>
            </a:br>
            <a:r>
              <a:rPr lang="en-US" b="1" dirty="0">
                <a:latin typeface="+mn-lt"/>
              </a:rPr>
              <a:t> </a:t>
            </a:r>
          </a:p>
        </p:txBody>
      </p:sp>
      <p:sp>
        <p:nvSpPr>
          <p:cNvPr id="6" name="Text Placeholder 5">
            <a:extLst>
              <a:ext uri="{FF2B5EF4-FFF2-40B4-BE49-F238E27FC236}">
                <a16:creationId xmlns:a16="http://schemas.microsoft.com/office/drawing/2014/main" id="{E3CCB976-6125-484F-BD09-87B82B6A1D81}"/>
              </a:ext>
            </a:extLst>
          </p:cNvPr>
          <p:cNvSpPr>
            <a:spLocks noGrp="1"/>
          </p:cNvSpPr>
          <p:nvPr>
            <p:ph type="body" idx="1"/>
          </p:nvPr>
        </p:nvSpPr>
        <p:spPr>
          <a:xfrm>
            <a:off x="623888" y="4589464"/>
            <a:ext cx="7886700" cy="1500187"/>
          </a:xfrm>
          <a:solidFill>
            <a:schemeClr val="accent2">
              <a:lumMod val="60000"/>
              <a:lumOff val="40000"/>
            </a:schemeClr>
          </a:solidFill>
        </p:spPr>
        <p:txBody>
          <a:bodyPr>
            <a:normAutofit/>
          </a:bodyPr>
          <a:lstStyle/>
          <a:p>
            <a:pPr algn="ctr"/>
            <a:r>
              <a:rPr lang="en-US" sz="4800" b="1" dirty="0">
                <a:solidFill>
                  <a:schemeClr val="tx1"/>
                </a:solidFill>
              </a:rPr>
              <a:t>Content </a:t>
            </a:r>
          </a:p>
        </p:txBody>
      </p:sp>
      <p:sp>
        <p:nvSpPr>
          <p:cNvPr id="4" name="Slide Number Placeholder 3">
            <a:extLst>
              <a:ext uri="{FF2B5EF4-FFF2-40B4-BE49-F238E27FC236}">
                <a16:creationId xmlns:a16="http://schemas.microsoft.com/office/drawing/2014/main" id="{757BF9E7-7839-9D4E-8B3A-A06000B16FC2}"/>
              </a:ext>
            </a:extLst>
          </p:cNvPr>
          <p:cNvSpPr>
            <a:spLocks noGrp="1"/>
          </p:cNvSpPr>
          <p:nvPr>
            <p:ph type="sldNum" sz="quarter" idx="12"/>
          </p:nvPr>
        </p:nvSpPr>
        <p:spPr/>
        <p:txBody>
          <a:bodyPr/>
          <a:lstStyle/>
          <a:p>
            <a:pPr>
              <a:defRPr/>
            </a:pPr>
            <a:fld id="{A91CB9AB-F896-F94F-95BE-1435B04EDF39}" type="slidenum">
              <a:rPr lang="en-US" smtClean="0"/>
              <a:pPr>
                <a:defRPr/>
              </a:pPr>
              <a:t>14</a:t>
            </a:fld>
            <a:endParaRPr lang="en-US"/>
          </a:p>
        </p:txBody>
      </p:sp>
    </p:spTree>
    <p:extLst>
      <p:ext uri="{BB962C8B-B14F-4D97-AF65-F5344CB8AC3E}">
        <p14:creationId xmlns:p14="http://schemas.microsoft.com/office/powerpoint/2010/main" val="2063313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09379D-F0EB-924F-BA25-8C5CAE19034C}"/>
              </a:ext>
            </a:extLst>
          </p:cNvPr>
          <p:cNvSpPr>
            <a:spLocks noGrp="1"/>
          </p:cNvSpPr>
          <p:nvPr>
            <p:ph type="title"/>
          </p:nvPr>
        </p:nvSpPr>
        <p:spPr>
          <a:xfrm>
            <a:off x="0" y="18255"/>
            <a:ext cx="9144000" cy="1325563"/>
          </a:xfrm>
          <a:solidFill>
            <a:schemeClr val="accent2"/>
          </a:solidFill>
        </p:spPr>
        <p:txBody>
          <a:bodyPr>
            <a:normAutofit/>
          </a:bodyPr>
          <a:lstStyle/>
          <a:p>
            <a:r>
              <a:rPr lang="en-US" sz="4400" b="1" dirty="0">
                <a:latin typeface="+mn-lt"/>
              </a:rPr>
              <a:t>	Elements of Explicit Instruction </a:t>
            </a:r>
          </a:p>
        </p:txBody>
      </p:sp>
      <p:sp>
        <p:nvSpPr>
          <p:cNvPr id="6" name="Content Placeholder 5">
            <a:extLst>
              <a:ext uri="{FF2B5EF4-FFF2-40B4-BE49-F238E27FC236}">
                <a16:creationId xmlns:a16="http://schemas.microsoft.com/office/drawing/2014/main" id="{2FC3DEA3-2DBB-5046-9079-5B1B192FC4F5}"/>
              </a:ext>
            </a:extLst>
          </p:cNvPr>
          <p:cNvSpPr>
            <a:spLocks noGrp="1"/>
          </p:cNvSpPr>
          <p:nvPr>
            <p:ph idx="1"/>
          </p:nvPr>
        </p:nvSpPr>
        <p:spPr>
          <a:ln>
            <a:solidFill>
              <a:schemeClr val="tx1"/>
            </a:solidFill>
          </a:ln>
        </p:spPr>
        <p:txBody>
          <a:bodyPr>
            <a:normAutofit/>
          </a:bodyPr>
          <a:lstStyle/>
          <a:p>
            <a:pPr marL="0" indent="0">
              <a:buNone/>
            </a:pPr>
            <a:endParaRPr lang="en-US" sz="2800" b="1" dirty="0"/>
          </a:p>
          <a:p>
            <a:pPr marL="0" indent="0">
              <a:buNone/>
            </a:pPr>
            <a:endParaRPr lang="en-US" sz="2800" b="1" dirty="0"/>
          </a:p>
          <a:p>
            <a:pPr marL="0" indent="0">
              <a:buNone/>
            </a:pPr>
            <a:r>
              <a:rPr lang="en-US" sz="4400" b="1" dirty="0"/>
              <a:t>Content</a:t>
            </a:r>
          </a:p>
          <a:p>
            <a:pPr marL="0" indent="0">
              <a:buNone/>
            </a:pPr>
            <a:r>
              <a:rPr lang="en-US" sz="4400" b="1" dirty="0"/>
              <a:t>	Focus on </a:t>
            </a:r>
            <a:r>
              <a:rPr lang="en-US" sz="4400" b="1" dirty="0">
                <a:highlight>
                  <a:srgbClr val="FFFF00"/>
                </a:highlight>
              </a:rPr>
              <a:t>critical content.  </a:t>
            </a:r>
          </a:p>
          <a:p>
            <a:pPr marL="0" indent="0">
              <a:buNone/>
            </a:pPr>
            <a:br>
              <a:rPr lang="en-US" sz="4400" dirty="0"/>
            </a:br>
            <a:r>
              <a:rPr lang="en-US" sz="2800" dirty="0"/>
              <a:t>	</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92F61DE-1B1F-5142-9E2C-32DEBB1E6F72}"/>
              </a:ext>
            </a:extLst>
          </p:cNvPr>
          <p:cNvSpPr>
            <a:spLocks noGrp="1"/>
          </p:cNvSpPr>
          <p:nvPr>
            <p:ph type="sldNum" sz="quarter" idx="12"/>
          </p:nvPr>
        </p:nvSpPr>
        <p:spPr/>
        <p:txBody>
          <a:bodyPr/>
          <a:lstStyle/>
          <a:p>
            <a:pPr>
              <a:defRPr/>
            </a:pPr>
            <a:fld id="{49F3EB5D-E9EE-044A-9F5C-90E9AE7C6360}" type="slidenum">
              <a:rPr lang="en-US" smtClean="0"/>
              <a:pPr>
                <a:defRPr/>
              </a:pPr>
              <a:t>15</a:t>
            </a:fld>
            <a:endParaRPr lang="en-US"/>
          </a:p>
        </p:txBody>
      </p:sp>
    </p:spTree>
    <p:extLst>
      <p:ext uri="{BB962C8B-B14F-4D97-AF65-F5344CB8AC3E}">
        <p14:creationId xmlns:p14="http://schemas.microsoft.com/office/powerpoint/2010/main" val="70699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9144000" cy="1325563"/>
          </a:xfrm>
          <a:solidFill>
            <a:schemeClr val="accent2"/>
          </a:solidFill>
          <a:ln>
            <a:solidFill>
              <a:srgbClr val="008000"/>
            </a:solidFill>
          </a:ln>
        </p:spPr>
        <p:txBody>
          <a:bodyPr/>
          <a:lstStyle/>
          <a:p>
            <a:r>
              <a:rPr lang="en-US" sz="3600" b="1" dirty="0">
                <a:solidFill>
                  <a:srgbClr val="0D0D0D"/>
                </a:solidFill>
                <a:cs typeface="Calibri"/>
              </a:rPr>
              <a:t> 	</a:t>
            </a:r>
            <a:r>
              <a:rPr lang="en-US" sz="3600" b="1" dirty="0">
                <a:solidFill>
                  <a:srgbClr val="0D0D0D"/>
                </a:solidFill>
                <a:highlight>
                  <a:srgbClr val="FFFF00"/>
                </a:highlight>
                <a:latin typeface="+mn-lt"/>
                <a:cs typeface="Calibri"/>
              </a:rPr>
              <a:t>Polish Practice  </a:t>
            </a:r>
            <a:r>
              <a:rPr lang="en-US" sz="3200" b="1" dirty="0">
                <a:solidFill>
                  <a:srgbClr val="0D0D0D"/>
                </a:solidFill>
                <a:latin typeface="+mn-lt"/>
                <a:cs typeface="Calibri"/>
              </a:rPr>
              <a:t>Critical Content</a:t>
            </a:r>
            <a:endParaRPr lang="en-US" sz="3200" b="1" dirty="0">
              <a:solidFill>
                <a:srgbClr val="000000"/>
              </a:solidFill>
              <a:latin typeface="+mn-lt"/>
            </a:endParaRPr>
          </a:p>
        </p:txBody>
      </p:sp>
      <p:sp>
        <p:nvSpPr>
          <p:cNvPr id="3" name="Content Placeholder 2"/>
          <p:cNvSpPr>
            <a:spLocks noGrp="1"/>
          </p:cNvSpPr>
          <p:nvPr>
            <p:ph sz="half" idx="1"/>
          </p:nvPr>
        </p:nvSpPr>
        <p:spPr>
          <a:xfrm>
            <a:off x="644457" y="1825625"/>
            <a:ext cx="3886200" cy="4351338"/>
          </a:xfrm>
          <a:ln w="28575">
            <a:solidFill>
              <a:schemeClr val="tx1"/>
            </a:solidFill>
          </a:ln>
        </p:spPr>
        <p:txBody>
          <a:bodyPr>
            <a:normAutofit fontScale="55000" lnSpcReduction="20000"/>
          </a:bodyPr>
          <a:lstStyle/>
          <a:p>
            <a:pPr marL="0" indent="0">
              <a:lnSpc>
                <a:spcPct val="120000"/>
              </a:lnSpc>
              <a:buNone/>
            </a:pPr>
            <a:endParaRPr lang="en-US" sz="3300" dirty="0">
              <a:latin typeface="Calibri"/>
              <a:cs typeface="Calibri"/>
            </a:endParaRPr>
          </a:p>
          <a:p>
            <a:pPr marL="0" indent="0">
              <a:lnSpc>
                <a:spcPct val="120000"/>
              </a:lnSpc>
              <a:buNone/>
            </a:pPr>
            <a:endParaRPr lang="en-US" sz="3300" dirty="0">
              <a:latin typeface="Calibri"/>
              <a:cs typeface="Calibri"/>
            </a:endParaRPr>
          </a:p>
          <a:p>
            <a:pPr marL="0" indent="0">
              <a:lnSpc>
                <a:spcPct val="120000"/>
              </a:lnSpc>
              <a:buNone/>
            </a:pPr>
            <a:endParaRPr lang="en-US" sz="3300" dirty="0">
              <a:latin typeface="Calibri"/>
              <a:cs typeface="Calibri"/>
            </a:endParaRPr>
          </a:p>
          <a:p>
            <a:pPr marL="0" indent="0">
              <a:lnSpc>
                <a:spcPct val="120000"/>
              </a:lnSpc>
              <a:buNone/>
            </a:pPr>
            <a:r>
              <a:rPr lang="en-US" sz="5800" b="1" dirty="0">
                <a:cs typeface="Calibri"/>
              </a:rPr>
              <a:t>Critical  Content</a:t>
            </a:r>
          </a:p>
          <a:p>
            <a:pPr marL="0" indent="0">
              <a:lnSpc>
                <a:spcPct val="120000"/>
              </a:lnSpc>
              <a:buNone/>
            </a:pPr>
            <a:endParaRPr lang="en-US" sz="3300" dirty="0">
              <a:latin typeface="Calibri"/>
              <a:cs typeface="Calibri"/>
            </a:endParaRPr>
          </a:p>
          <a:p>
            <a:pPr marL="0" indent="0">
              <a:lnSpc>
                <a:spcPct val="120000"/>
              </a:lnSpc>
              <a:buNone/>
            </a:pPr>
            <a:r>
              <a:rPr lang="en-US" sz="3300" dirty="0">
                <a:latin typeface="Calibri"/>
                <a:cs typeface="Calibri"/>
              </a:rPr>
              <a:t>	</a:t>
            </a:r>
            <a:r>
              <a:rPr lang="en-US" sz="3300" b="1" dirty="0">
                <a:cs typeface="Calibri"/>
              </a:rPr>
              <a:t>			</a:t>
            </a:r>
          </a:p>
          <a:p>
            <a:pPr marL="0" indent="0">
              <a:buNone/>
            </a:pPr>
            <a:r>
              <a:rPr lang="en-US" sz="2800" dirty="0">
                <a:latin typeface="Calibri"/>
                <a:cs typeface="Calibri"/>
              </a:rPr>
              <a:t>		</a:t>
            </a:r>
            <a:endParaRPr lang="en-US" sz="2800" dirty="0"/>
          </a:p>
          <a:p>
            <a:pPr marL="0" indent="0">
              <a:buNone/>
            </a:pPr>
            <a:endParaRPr lang="en-US" dirty="0"/>
          </a:p>
        </p:txBody>
      </p:sp>
      <p:sp>
        <p:nvSpPr>
          <p:cNvPr id="5" name="Content Placeholder 4">
            <a:extLst>
              <a:ext uri="{FF2B5EF4-FFF2-40B4-BE49-F238E27FC236}">
                <a16:creationId xmlns:a16="http://schemas.microsoft.com/office/drawing/2014/main" id="{772091B4-4E0D-3C4B-80BD-6FBE0EC0F1D1}"/>
              </a:ext>
            </a:extLst>
          </p:cNvPr>
          <p:cNvSpPr>
            <a:spLocks noGrp="1"/>
          </p:cNvSpPr>
          <p:nvPr>
            <p:ph sz="half" idx="2"/>
          </p:nvPr>
        </p:nvSpPr>
        <p:spPr>
          <a:xfrm>
            <a:off x="4833431" y="1825625"/>
            <a:ext cx="3886200" cy="4351338"/>
          </a:xfrm>
          <a:ln w="28575">
            <a:solidFill>
              <a:schemeClr val="tx1"/>
            </a:solidFill>
          </a:ln>
        </p:spPr>
        <p:txBody>
          <a:bodyPr/>
          <a:lstStyle/>
          <a:p>
            <a:r>
              <a:rPr lang="en-US" sz="2400" b="1" dirty="0"/>
              <a:t>Select </a:t>
            </a:r>
            <a:r>
              <a:rPr lang="en-US" sz="2400" b="1" dirty="0">
                <a:highlight>
                  <a:srgbClr val="FFFF00"/>
                </a:highlight>
              </a:rPr>
              <a:t>evidence-based</a:t>
            </a:r>
            <a:r>
              <a:rPr lang="en-US" sz="2400" b="1" dirty="0"/>
              <a:t> content.</a:t>
            </a:r>
          </a:p>
          <a:p>
            <a:pPr marL="0" indent="0">
              <a:buNone/>
            </a:pPr>
            <a:endParaRPr lang="en-US" dirty="0"/>
          </a:p>
          <a:p>
            <a:r>
              <a:rPr lang="en-US" sz="2400" b="1" dirty="0"/>
              <a:t>Select critical content that is:</a:t>
            </a:r>
            <a:br>
              <a:rPr lang="en-US" sz="2400" b="1" dirty="0"/>
            </a:br>
            <a:r>
              <a:rPr lang="en-US" sz="2400" b="1" dirty="0"/>
              <a:t>	Useful in the </a:t>
            </a:r>
            <a:r>
              <a:rPr lang="en-US" sz="2400" b="1" dirty="0">
                <a:highlight>
                  <a:srgbClr val="FFFF00"/>
                </a:highlight>
              </a:rPr>
              <a:t>Moment</a:t>
            </a:r>
          </a:p>
          <a:p>
            <a:pPr marL="342900" lvl="1" indent="0">
              <a:buNone/>
            </a:pPr>
            <a:r>
              <a:rPr lang="en-US" sz="2100" b="1" dirty="0"/>
              <a:t>	</a:t>
            </a:r>
            <a:r>
              <a:rPr lang="en-US" sz="2400" b="1" dirty="0"/>
              <a:t>Useful in the </a:t>
            </a:r>
            <a:r>
              <a:rPr lang="en-US" sz="2400" b="1" dirty="0">
                <a:highlight>
                  <a:srgbClr val="FFFF00"/>
                </a:highlight>
              </a:rPr>
              <a:t>Future </a:t>
            </a:r>
          </a:p>
          <a:p>
            <a:pPr marL="342900" lvl="1" indent="0">
              <a:buNone/>
            </a:pPr>
            <a:endParaRPr lang="en-US" sz="2400" dirty="0"/>
          </a:p>
          <a:p>
            <a:pPr marL="342900" lvl="1" indent="0">
              <a:buNone/>
            </a:pPr>
            <a:r>
              <a:rPr lang="en-US" sz="2400" i="1" dirty="0" err="1"/>
              <a:t>Archerism</a:t>
            </a:r>
            <a:r>
              <a:rPr lang="en-US" sz="2400" i="1" dirty="0"/>
              <a:t>: </a:t>
            </a:r>
            <a:endParaRPr lang="en-US" sz="2400" dirty="0"/>
          </a:p>
          <a:p>
            <a:r>
              <a:rPr lang="en-US" sz="2400" b="1" i="1" dirty="0">
                <a:highlight>
                  <a:srgbClr val="FFFF00"/>
                </a:highlight>
              </a:rPr>
              <a:t>Teach the Stuff and Cut the Fluff</a:t>
            </a:r>
          </a:p>
          <a:p>
            <a:pPr lvl="1"/>
            <a:endParaRPr lang="en-US" sz="2800" dirty="0"/>
          </a:p>
          <a:p>
            <a:pPr lvl="1"/>
            <a:endParaRPr lang="en-US" dirty="0"/>
          </a:p>
        </p:txBody>
      </p:sp>
      <p:sp>
        <p:nvSpPr>
          <p:cNvPr id="4" name="Slide Number Placeholder 3"/>
          <p:cNvSpPr>
            <a:spLocks noGrp="1"/>
          </p:cNvSpPr>
          <p:nvPr>
            <p:ph type="sldNum" sz="quarter" idx="12"/>
          </p:nvPr>
        </p:nvSpPr>
        <p:spPr/>
        <p:txBody>
          <a:bodyPr/>
          <a:lstStyle/>
          <a:p>
            <a:fld id="{D260CD95-5FB5-8244-A725-10E7FEEBD53E}" type="slidenum">
              <a:rPr lang="en-US" smtClean="0"/>
              <a:t>16</a:t>
            </a:fld>
            <a:endParaRPr lang="en-US" dirty="0"/>
          </a:p>
        </p:txBody>
      </p:sp>
    </p:spTree>
    <p:extLst>
      <p:ext uri="{BB962C8B-B14F-4D97-AF65-F5344CB8AC3E}">
        <p14:creationId xmlns:p14="http://schemas.microsoft.com/office/powerpoint/2010/main" val="261149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4296"/>
            <a:ext cx="9143999" cy="1325563"/>
          </a:xfrm>
          <a:solidFill>
            <a:schemeClr val="accent2"/>
          </a:solidFill>
        </p:spPr>
        <p:txBody>
          <a:bodyPr>
            <a:normAutofit/>
          </a:bodyPr>
          <a:lstStyle/>
          <a:p>
            <a:r>
              <a:rPr lang="en-US" sz="3600" dirty="0">
                <a:solidFill>
                  <a:srgbClr val="0D0D0D"/>
                </a:solidFill>
                <a:latin typeface="Calibri"/>
                <a:cs typeface="Calibri"/>
              </a:rPr>
              <a:t>		</a:t>
            </a:r>
            <a:r>
              <a:rPr lang="en-US" sz="3600" dirty="0">
                <a:solidFill>
                  <a:srgbClr val="0D0D0D"/>
                </a:solidFill>
                <a:latin typeface="+mn-lt"/>
                <a:cs typeface="Calibri"/>
              </a:rPr>
              <a:t>Focus on </a:t>
            </a:r>
            <a:r>
              <a:rPr lang="en-US" sz="3600" b="1" dirty="0">
                <a:solidFill>
                  <a:srgbClr val="0D0D0D"/>
                </a:solidFill>
                <a:latin typeface="+mn-lt"/>
                <a:cs typeface="Calibri"/>
              </a:rPr>
              <a:t>critical content</a:t>
            </a:r>
            <a:r>
              <a:rPr lang="en-US" sz="3600" dirty="0">
                <a:solidFill>
                  <a:srgbClr val="0D0D0D"/>
                </a:solidFill>
                <a:latin typeface="+mn-lt"/>
                <a:cs typeface="Calibri"/>
              </a:rPr>
              <a:t>.</a:t>
            </a:r>
            <a:endParaRPr lang="en-US" b="1" dirty="0">
              <a:highlight>
                <a:srgbClr val="FFFF00"/>
              </a:highlight>
              <a:latin typeface="+mn-lt"/>
            </a:endParaRPr>
          </a:p>
        </p:txBody>
      </p:sp>
      <p:sp>
        <p:nvSpPr>
          <p:cNvPr id="3" name="Content Placeholder 2"/>
          <p:cNvSpPr>
            <a:spLocks noGrp="1"/>
          </p:cNvSpPr>
          <p:nvPr>
            <p:ph idx="1"/>
          </p:nvPr>
        </p:nvSpPr>
        <p:spPr>
          <a:xfrm>
            <a:off x="628650" y="1770434"/>
            <a:ext cx="7886700" cy="4951042"/>
          </a:xfrm>
        </p:spPr>
        <p:txBody>
          <a:bodyPr>
            <a:normAutofit/>
          </a:bodyPr>
          <a:lstStyle/>
          <a:p>
            <a:pPr marL="0" indent="0">
              <a:buNone/>
            </a:pPr>
            <a:r>
              <a:rPr lang="en-US" dirty="0"/>
              <a:t>	</a:t>
            </a:r>
            <a:r>
              <a:rPr lang="en-US" sz="2400" b="1" dirty="0">
                <a:highlight>
                  <a:srgbClr val="FFFF00"/>
                </a:highlight>
              </a:rPr>
              <a:t>Word-Level Reading (Decoding) </a:t>
            </a:r>
            <a:r>
              <a:rPr lang="en-US" sz="1800" b="1" dirty="0">
                <a:highlight>
                  <a:srgbClr val="FFFF00"/>
                </a:highlight>
              </a:rPr>
              <a:t>What are the 5 pillars?</a:t>
            </a:r>
            <a:endParaRPr lang="en-US" sz="2400" b="1" dirty="0">
              <a:highlight>
                <a:srgbClr val="FFFF00"/>
              </a:highlight>
            </a:endParaRPr>
          </a:p>
          <a:p>
            <a:pPr marL="0" indent="0">
              <a:buNone/>
            </a:pPr>
            <a:r>
              <a:rPr lang="en-US" sz="2400" b="1" dirty="0"/>
              <a:t>	</a:t>
            </a:r>
            <a:r>
              <a:rPr lang="en-US" sz="2400" dirty="0"/>
              <a:t>Phonemic Awareness</a:t>
            </a:r>
          </a:p>
          <a:p>
            <a:pPr marL="0" indent="0">
              <a:buNone/>
            </a:pPr>
            <a:r>
              <a:rPr lang="en-US" sz="2400" dirty="0"/>
              <a:t>	Decoding - Phonics and Morphology</a:t>
            </a:r>
          </a:p>
          <a:p>
            <a:pPr marL="0" indent="0">
              <a:buNone/>
            </a:pPr>
            <a:r>
              <a:rPr lang="en-US" sz="2400" dirty="0"/>
              <a:t>	Encoding (Spelling)</a:t>
            </a:r>
          </a:p>
          <a:p>
            <a:pPr marL="0" indent="0">
              <a:buNone/>
            </a:pPr>
            <a:r>
              <a:rPr lang="en-US" sz="2400" dirty="0"/>
              <a:t>	Morphology </a:t>
            </a:r>
          </a:p>
          <a:p>
            <a:pPr marL="0" indent="0">
              <a:buNone/>
            </a:pPr>
            <a:r>
              <a:rPr lang="en-US" sz="2400" dirty="0"/>
              <a:t>	Sight Vocabulary (Instant Recognition) </a:t>
            </a:r>
          </a:p>
          <a:p>
            <a:pPr marL="0" indent="0">
              <a:buNone/>
            </a:pPr>
            <a:r>
              <a:rPr lang="en-US" sz="2400" dirty="0"/>
              <a:t>	Fluent Reading (Accuracy, Rate, Expression)</a:t>
            </a:r>
          </a:p>
          <a:p>
            <a:pPr marL="0" indent="0">
              <a:buNone/>
            </a:pPr>
            <a:r>
              <a:rPr lang="en-US" sz="2400" dirty="0"/>
              <a:t>	</a:t>
            </a:r>
            <a:r>
              <a:rPr lang="en-US" sz="2400" b="1" dirty="0">
                <a:highlight>
                  <a:srgbClr val="FFFF00"/>
                </a:highlight>
              </a:rPr>
              <a:t>Language Comprehension</a:t>
            </a:r>
          </a:p>
          <a:p>
            <a:pPr marL="0" indent="0">
              <a:buNone/>
            </a:pPr>
            <a:r>
              <a:rPr lang="en-US" sz="2400" b="1" dirty="0"/>
              <a:t>	</a:t>
            </a:r>
            <a:r>
              <a:rPr lang="en-US" sz="2400" dirty="0"/>
              <a:t>Vocabulary</a:t>
            </a:r>
          </a:p>
          <a:p>
            <a:pPr marL="0" indent="0">
              <a:lnSpc>
                <a:spcPct val="100000"/>
              </a:lnSpc>
              <a:buNone/>
            </a:pPr>
            <a:r>
              <a:rPr lang="en-US" sz="2400" dirty="0"/>
              <a:t>	Background Knowledge</a:t>
            </a:r>
          </a:p>
          <a:p>
            <a:pPr marL="0" indent="0">
              <a:lnSpc>
                <a:spcPct val="100000"/>
              </a:lnSpc>
              <a:buNone/>
            </a:pPr>
            <a:r>
              <a:rPr lang="en-US" sz="2400" dirty="0"/>
              <a:t>	Strategies to focus Attention on Critical Content</a:t>
            </a:r>
          </a:p>
          <a:p>
            <a:pPr marL="0" indent="0">
              <a:buNone/>
            </a:pPr>
            <a:endParaRPr lang="en-US" sz="2400" b="1" dirty="0"/>
          </a:p>
          <a:p>
            <a:pPr marL="0" indent="0">
              <a:buNone/>
            </a:pPr>
            <a:br>
              <a:rPr lang="en-US" dirty="0">
                <a:solidFill>
                  <a:srgbClr val="0D0D0D"/>
                </a:solidFill>
                <a:latin typeface="Calibri"/>
                <a:cs typeface="Calibri"/>
              </a:rPr>
            </a:br>
            <a:endParaRPr lang="en-US" sz="2800" dirty="0">
              <a:solidFill>
                <a:srgbClr val="0D0D0D"/>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D260CD95-5FB5-8244-A725-10E7FEEBD53E}" type="slidenum">
              <a:rPr lang="en-US" smtClean="0"/>
              <a:t>17</a:t>
            </a:fld>
            <a:endParaRPr lang="en-US" dirty="0"/>
          </a:p>
        </p:txBody>
      </p:sp>
    </p:spTree>
    <p:extLst>
      <p:ext uri="{BB962C8B-B14F-4D97-AF65-F5344CB8AC3E}">
        <p14:creationId xmlns:p14="http://schemas.microsoft.com/office/powerpoint/2010/main" val="330428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F3D0F-4290-D2AB-D2A3-2D77BB721602}"/>
            </a:ext>
          </a:extLst>
        </p:cNvPr>
        <p:cNvGrpSpPr/>
        <p:nvPr/>
      </p:nvGrpSpPr>
      <p:grpSpPr>
        <a:xfrm>
          <a:off x="0" y="0"/>
          <a:ext cx="0" cy="0"/>
          <a:chOff x="0" y="0"/>
          <a:chExt cx="0" cy="0"/>
        </a:xfrm>
      </p:grpSpPr>
      <p:sp>
        <p:nvSpPr>
          <p:cNvPr id="28674" name="Rectangle 2">
            <a:extLst>
              <a:ext uri="{FF2B5EF4-FFF2-40B4-BE49-F238E27FC236}">
                <a16:creationId xmlns:a16="http://schemas.microsoft.com/office/drawing/2014/main" id="{60047142-5077-F9D9-212E-0C1D6AC65A29}"/>
              </a:ext>
            </a:extLst>
          </p:cNvPr>
          <p:cNvSpPr>
            <a:spLocks noGrp="1" noChangeArrowheads="1"/>
          </p:cNvSpPr>
          <p:nvPr>
            <p:ph type="title"/>
          </p:nvPr>
        </p:nvSpPr>
        <p:spPr>
          <a:xfrm>
            <a:off x="0" y="0"/>
            <a:ext cx="9144000" cy="1524000"/>
          </a:xfrm>
          <a:solidFill>
            <a:schemeClr val="accent2"/>
          </a:solidFill>
        </p:spPr>
        <p:txBody>
          <a:bodyPr rtlCol="0">
            <a:normAutofit fontScale="90000"/>
          </a:bodyPr>
          <a:lstStyle/>
          <a:p>
            <a:pPr>
              <a:defRPr/>
            </a:pPr>
            <a:br>
              <a:rPr lang="en-US" sz="3200" dirty="0">
                <a:latin typeface="Arial" charset="0"/>
              </a:rPr>
            </a:br>
            <a:r>
              <a:rPr lang="en-US" sz="3200" dirty="0">
                <a:latin typeface="Arial" charset="0"/>
              </a:rPr>
              <a:t>	</a:t>
            </a:r>
            <a:r>
              <a:rPr lang="en-US" sz="3200" b="1" dirty="0">
                <a:highlight>
                  <a:srgbClr val="FFFF00"/>
                </a:highlight>
                <a:latin typeface="Arial" charset="0"/>
              </a:rPr>
              <a:t>IES Practice Guides</a:t>
            </a:r>
            <a:br>
              <a:rPr lang="en-US" sz="3200" b="1" dirty="0">
                <a:latin typeface="Arial" charset="0"/>
              </a:rPr>
            </a:br>
            <a:r>
              <a:rPr lang="en-US" sz="3200" b="1" dirty="0">
                <a:latin typeface="Arial" charset="0"/>
              </a:rPr>
              <a:t>	Guides to Evidence-Based Practices  </a:t>
            </a:r>
            <a:br>
              <a:rPr lang="en-US" sz="3200" b="1" dirty="0">
                <a:latin typeface="Arial" charset="0"/>
              </a:rPr>
            </a:br>
            <a:endParaRPr lang="en-US" sz="2400" b="1" dirty="0">
              <a:latin typeface="Arial" charset="0"/>
            </a:endParaRPr>
          </a:p>
        </p:txBody>
      </p:sp>
      <p:sp>
        <p:nvSpPr>
          <p:cNvPr id="38914" name="Rectangle 3">
            <a:extLst>
              <a:ext uri="{FF2B5EF4-FFF2-40B4-BE49-F238E27FC236}">
                <a16:creationId xmlns:a16="http://schemas.microsoft.com/office/drawing/2014/main" id="{190E7963-4DA6-57AE-FAB8-F46E1711BBDC}"/>
              </a:ext>
            </a:extLst>
          </p:cNvPr>
          <p:cNvSpPr>
            <a:spLocks noGrp="1"/>
          </p:cNvSpPr>
          <p:nvPr>
            <p:ph idx="1"/>
          </p:nvPr>
        </p:nvSpPr>
        <p:spPr>
          <a:xfrm>
            <a:off x="304800" y="1905000"/>
            <a:ext cx="8686800" cy="4267200"/>
          </a:xfrm>
        </p:spPr>
        <p:txBody>
          <a:bodyPr/>
          <a:lstStyle/>
          <a:p>
            <a:pPr marL="0" indent="0">
              <a:lnSpc>
                <a:spcPct val="80000"/>
              </a:lnSpc>
              <a:buNone/>
            </a:pPr>
            <a:r>
              <a:rPr lang="en-US" altLang="en-US" sz="2800" dirty="0">
                <a:ea typeface="ＭＳ Ｐゴシック" panose="020B0600070205080204" pitchFamily="34" charset="-128"/>
              </a:rPr>
              <a:t> </a:t>
            </a:r>
          </a:p>
          <a:p>
            <a:pPr marL="0" indent="0">
              <a:lnSpc>
                <a:spcPct val="80000"/>
              </a:lnSpc>
              <a:buNone/>
            </a:pPr>
            <a:r>
              <a:rPr lang="en-US" altLang="en-US" sz="2800" b="1" i="1" dirty="0">
                <a:ea typeface="ＭＳ Ｐゴシック" panose="020B0600070205080204" pitchFamily="34" charset="-128"/>
              </a:rPr>
              <a:t>Foundational Skills to Support Reading for Understanding in Kindergarten Through 3rd Grade </a:t>
            </a:r>
            <a:r>
              <a:rPr lang="en-US" altLang="en-US" sz="2400" dirty="0">
                <a:ea typeface="ＭＳ Ｐゴシック" panose="020B0600070205080204" pitchFamily="34" charset="-128"/>
              </a:rPr>
              <a:t>(2016)</a:t>
            </a:r>
          </a:p>
          <a:p>
            <a:pPr marL="0" indent="0">
              <a:lnSpc>
                <a:spcPct val="80000"/>
              </a:lnSpc>
              <a:buNone/>
            </a:pPr>
            <a:endParaRPr lang="en-US" altLang="en-US" sz="2400" dirty="0">
              <a:ea typeface="ＭＳ Ｐゴシック" panose="020B0600070205080204" pitchFamily="34" charset="-128"/>
            </a:endParaRPr>
          </a:p>
          <a:p>
            <a:pPr marL="0" indent="0">
              <a:lnSpc>
                <a:spcPct val="80000"/>
              </a:lnSpc>
            </a:pPr>
            <a:r>
              <a:rPr lang="en-US" altLang="en-US" sz="2400" b="1" dirty="0">
                <a:solidFill>
                  <a:srgbClr val="FF0000"/>
                </a:solidFill>
                <a:ea typeface="ＭＳ Ｐゴシック" panose="020B0600070205080204" pitchFamily="34" charset="-128"/>
              </a:rPr>
              <a:t>Teach </a:t>
            </a:r>
            <a:r>
              <a:rPr lang="en-US" altLang="en-US" sz="2400" dirty="0">
                <a:ea typeface="ＭＳ Ｐゴシック" panose="020B0600070205080204" pitchFamily="34" charset="-128"/>
              </a:rPr>
              <a:t>students to </a:t>
            </a:r>
            <a:r>
              <a:rPr lang="en-US" altLang="en-US" sz="2400" dirty="0">
                <a:highlight>
                  <a:srgbClr val="00FFFF"/>
                </a:highlight>
                <a:ea typeface="ＭＳ Ｐゴシック" panose="020B0600070205080204" pitchFamily="34" charset="-128"/>
              </a:rPr>
              <a:t>decode words</a:t>
            </a:r>
            <a:r>
              <a:rPr lang="en-US" altLang="en-US" sz="2400" dirty="0">
                <a:ea typeface="ＭＳ Ｐゴシック" panose="020B0600070205080204" pitchFamily="34" charset="-128"/>
              </a:rPr>
              <a:t>, analyze word parts, and write and recognize words.</a:t>
            </a:r>
            <a:r>
              <a:rPr lang="en-US" altLang="en-US" sz="2800" dirty="0">
                <a:ea typeface="ＭＳ Ｐゴシック" panose="020B0600070205080204" pitchFamily="34" charset="-128"/>
              </a:rPr>
              <a:t> </a:t>
            </a:r>
            <a:br>
              <a:rPr lang="en-US" altLang="en-US" sz="2800" dirty="0">
                <a:ea typeface="ＭＳ Ｐゴシック" panose="020B0600070205080204" pitchFamily="34" charset="-128"/>
              </a:rPr>
            </a:br>
            <a:endParaRPr lang="en-US" altLang="en-US" sz="2800" dirty="0">
              <a:ea typeface="ＭＳ Ｐゴシック" panose="020B0600070205080204" pitchFamily="34" charset="-128"/>
            </a:endParaRPr>
          </a:p>
          <a:p>
            <a:pPr marL="0" indent="0">
              <a:lnSpc>
                <a:spcPct val="80000"/>
              </a:lnSpc>
            </a:pPr>
            <a:r>
              <a:rPr lang="en-US" altLang="en-US" sz="2400" b="1" dirty="0">
                <a:solidFill>
                  <a:srgbClr val="FF0000"/>
                </a:solidFill>
                <a:ea typeface="ＭＳ Ｐゴシック" panose="020B0600070205080204" pitchFamily="34" charset="-128"/>
              </a:rPr>
              <a:t>Teach</a:t>
            </a:r>
            <a:r>
              <a:rPr lang="en-US" altLang="en-US" sz="2400" dirty="0">
                <a:solidFill>
                  <a:srgbClr val="FF0000"/>
                </a:solidFill>
                <a:ea typeface="ＭＳ Ｐゴシック" panose="020B0600070205080204" pitchFamily="34" charset="-128"/>
              </a:rPr>
              <a:t> </a:t>
            </a:r>
            <a:r>
              <a:rPr lang="en-US" altLang="en-US" sz="2400" dirty="0">
                <a:ea typeface="ＭＳ Ｐゴシック" panose="020B0600070205080204" pitchFamily="34" charset="-128"/>
              </a:rPr>
              <a:t>students </a:t>
            </a:r>
            <a:r>
              <a:rPr lang="en-US" altLang="en-US" sz="2400" dirty="0">
                <a:highlight>
                  <a:srgbClr val="00FFFF"/>
                </a:highlight>
                <a:ea typeface="ＭＳ Ｐゴシック" panose="020B0600070205080204" pitchFamily="34" charset="-128"/>
              </a:rPr>
              <a:t>academic language skills</a:t>
            </a:r>
            <a:r>
              <a:rPr lang="en-US" altLang="en-US" sz="2400" dirty="0">
                <a:ea typeface="ＭＳ Ｐゴシック" panose="020B0600070205080204" pitchFamily="34" charset="-128"/>
              </a:rPr>
              <a:t>, including the use of inferential and narrative language, and </a:t>
            </a:r>
            <a:r>
              <a:rPr lang="en-US" altLang="en-US" sz="2400" dirty="0">
                <a:highlight>
                  <a:srgbClr val="00FFFF"/>
                </a:highlight>
                <a:ea typeface="ＭＳ Ｐゴシック" panose="020B0600070205080204" pitchFamily="34" charset="-128"/>
              </a:rPr>
              <a:t>vocabulary knowledge</a:t>
            </a:r>
            <a:r>
              <a:rPr lang="en-US" altLang="en-US" sz="2400" dirty="0">
                <a:ea typeface="ＭＳ Ｐゴシック" panose="020B0600070205080204" pitchFamily="34" charset="-128"/>
              </a:rPr>
              <a:t>.</a:t>
            </a:r>
          </a:p>
          <a:p>
            <a:pPr marL="0" indent="0">
              <a:lnSpc>
                <a:spcPct val="80000"/>
              </a:lnSpc>
              <a:buNone/>
            </a:pPr>
            <a:endParaRPr lang="en-US" altLang="en-US" sz="2800" dirty="0">
              <a:ea typeface="ＭＳ Ｐゴシック" panose="020B0600070205080204" pitchFamily="34" charset="-128"/>
            </a:endParaRPr>
          </a:p>
          <a:p>
            <a:pPr marL="0" indent="0">
              <a:lnSpc>
                <a:spcPct val="80000"/>
              </a:lnSpc>
              <a:buNone/>
            </a:pPr>
            <a:endParaRPr lang="en-US" altLang="en-US" sz="2800" dirty="0">
              <a:ea typeface="ＭＳ Ｐゴシック" panose="020B0600070205080204" pitchFamily="34" charset="-128"/>
            </a:endParaRPr>
          </a:p>
          <a:p>
            <a:pPr marL="0" indent="0">
              <a:lnSpc>
                <a:spcPct val="80000"/>
              </a:lnSpc>
              <a:buNone/>
            </a:pPr>
            <a:endParaRPr lang="en-US" altLang="en-US" sz="2800" dirty="0">
              <a:ea typeface="ＭＳ Ｐゴシック" panose="020B0600070205080204" pitchFamily="34" charset="-128"/>
            </a:endParaRPr>
          </a:p>
        </p:txBody>
      </p:sp>
      <p:sp>
        <p:nvSpPr>
          <p:cNvPr id="38915" name="Slide Number Placeholder 5">
            <a:extLst>
              <a:ext uri="{FF2B5EF4-FFF2-40B4-BE49-F238E27FC236}">
                <a16:creationId xmlns:a16="http://schemas.microsoft.com/office/drawing/2014/main" id="{AEB46C4E-BF99-ACCD-2F9E-21DB3B66B6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1485900" indent="-571500">
              <a:defRPr sz="2400">
                <a:solidFill>
                  <a:schemeClr val="tx1"/>
                </a:solidFill>
                <a:latin typeface="Arial" panose="020B0604020202020204" pitchFamily="34" charset="0"/>
                <a:ea typeface="ＭＳ Ｐゴシック" panose="020B0600070205080204" pitchFamily="34" charset="-128"/>
              </a:defRPr>
            </a:lvl2pPr>
            <a:lvl3pPr marL="2286000" indent="-457200">
              <a:defRPr sz="2400">
                <a:solidFill>
                  <a:schemeClr val="tx1"/>
                </a:solidFill>
                <a:latin typeface="Arial" panose="020B0604020202020204" pitchFamily="34" charset="0"/>
                <a:ea typeface="ＭＳ Ｐゴシック" panose="020B0600070205080204" pitchFamily="34" charset="-128"/>
              </a:defRPr>
            </a:lvl3pPr>
            <a:lvl4pPr marL="3200400" indent="-457200">
              <a:defRPr sz="2400">
                <a:solidFill>
                  <a:schemeClr val="tx1"/>
                </a:solidFill>
                <a:latin typeface="Arial" panose="020B0604020202020204" pitchFamily="34" charset="0"/>
                <a:ea typeface="ＭＳ Ｐゴシック" panose="020B0600070205080204" pitchFamily="34" charset="-128"/>
              </a:defRPr>
            </a:lvl4pPr>
            <a:lvl5pPr marL="4114800" indent="-457200">
              <a:defRPr sz="2400">
                <a:solidFill>
                  <a:schemeClr val="tx1"/>
                </a:solidFill>
                <a:latin typeface="Arial" panose="020B0604020202020204" pitchFamily="34" charset="0"/>
                <a:ea typeface="ＭＳ Ｐゴシック" panose="020B0600070205080204" pitchFamily="34" charset="-128"/>
              </a:defRPr>
            </a:lvl5pPr>
            <a:lvl6pPr marL="5029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5943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68580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7772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934EA9F-AB85-8F49-8B20-C14B67E58882}" type="slidenum">
              <a:rPr lang="en-US" altLang="en-US" sz="1400"/>
              <a:pPr/>
              <a:t>18</a:t>
            </a:fld>
            <a:endParaRPr lang="en-US" altLang="en-US" sz="1400"/>
          </a:p>
        </p:txBody>
      </p:sp>
    </p:spTree>
    <p:extLst>
      <p:ext uri="{BB962C8B-B14F-4D97-AF65-F5344CB8AC3E}">
        <p14:creationId xmlns:p14="http://schemas.microsoft.com/office/powerpoint/2010/main" val="3234381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AB640-162D-DFA9-9A05-526FB18637F8}"/>
            </a:ext>
          </a:extLst>
        </p:cNvPr>
        <p:cNvGrpSpPr/>
        <p:nvPr/>
      </p:nvGrpSpPr>
      <p:grpSpPr>
        <a:xfrm>
          <a:off x="0" y="0"/>
          <a:ext cx="0" cy="0"/>
          <a:chOff x="0" y="0"/>
          <a:chExt cx="0" cy="0"/>
        </a:xfrm>
      </p:grpSpPr>
      <p:sp>
        <p:nvSpPr>
          <p:cNvPr id="40961" name="Title 1">
            <a:extLst>
              <a:ext uri="{FF2B5EF4-FFF2-40B4-BE49-F238E27FC236}">
                <a16:creationId xmlns:a16="http://schemas.microsoft.com/office/drawing/2014/main" id="{9B2122A6-D2C3-F497-3E12-3832D7D36F51}"/>
              </a:ext>
            </a:extLst>
          </p:cNvPr>
          <p:cNvSpPr>
            <a:spLocks noGrp="1"/>
          </p:cNvSpPr>
          <p:nvPr>
            <p:ph type="title"/>
          </p:nvPr>
        </p:nvSpPr>
        <p:spPr>
          <a:xfrm>
            <a:off x="0" y="22223"/>
            <a:ext cx="9144000" cy="1108616"/>
          </a:xfrm>
          <a:solidFill>
            <a:schemeClr val="accent2"/>
          </a:solidFill>
        </p:spPr>
        <p:txBody>
          <a:bodyPr>
            <a:normAutofit fontScale="90000"/>
          </a:bodyPr>
          <a:lstStyle/>
          <a:p>
            <a:r>
              <a:rPr lang="en-US" altLang="en-US" sz="2800" b="1" dirty="0">
                <a:latin typeface="Arial" panose="020B0604020202020204" pitchFamily="34" charset="0"/>
                <a:ea typeface="ＭＳ Ｐゴシック" panose="020B0600070205080204" pitchFamily="34" charset="-128"/>
              </a:rPr>
              <a:t>	</a:t>
            </a:r>
            <a:br>
              <a:rPr lang="en-US" altLang="en-US" sz="2800" b="1" dirty="0">
                <a:latin typeface="Arial" panose="020B0604020202020204" pitchFamily="34" charset="0"/>
                <a:ea typeface="ＭＳ Ｐゴシック" panose="020B0600070205080204" pitchFamily="34" charset="-128"/>
              </a:rPr>
            </a:br>
            <a:r>
              <a:rPr lang="en-US" altLang="en-US" sz="2800" b="1" dirty="0">
                <a:latin typeface="Arial" panose="020B0604020202020204" pitchFamily="34" charset="0"/>
                <a:ea typeface="ＭＳ Ｐゴシック" panose="020B0600070205080204" pitchFamily="34" charset="-128"/>
              </a:rPr>
              <a:t>		IES Practice Guides  </a:t>
            </a:r>
            <a:br>
              <a:rPr lang="en-US" altLang="en-US" sz="6400" b="1" dirty="0">
                <a:latin typeface="Arial" panose="020B0604020202020204" pitchFamily="34" charset="0"/>
                <a:ea typeface="ＭＳ Ｐゴシック" panose="020B0600070205080204" pitchFamily="34" charset="-128"/>
              </a:rPr>
            </a:br>
            <a:endParaRPr lang="en-US" altLang="en-US" sz="2000" dirty="0">
              <a:ea typeface="ＭＳ Ｐゴシック" panose="020B0600070205080204" pitchFamily="34" charset="-128"/>
            </a:endParaRPr>
          </a:p>
        </p:txBody>
      </p:sp>
      <p:sp>
        <p:nvSpPr>
          <p:cNvPr id="40962" name="Content Placeholder 2">
            <a:extLst>
              <a:ext uri="{FF2B5EF4-FFF2-40B4-BE49-F238E27FC236}">
                <a16:creationId xmlns:a16="http://schemas.microsoft.com/office/drawing/2014/main" id="{C581D037-A4CF-8CCE-7BDE-8F38D0957C95}"/>
              </a:ext>
            </a:extLst>
          </p:cNvPr>
          <p:cNvSpPr>
            <a:spLocks noGrp="1"/>
          </p:cNvSpPr>
          <p:nvPr>
            <p:ph idx="1"/>
          </p:nvPr>
        </p:nvSpPr>
        <p:spPr>
          <a:xfrm>
            <a:off x="152400" y="1245139"/>
            <a:ext cx="8534400" cy="4882611"/>
          </a:xfrm>
        </p:spPr>
        <p:txBody>
          <a:bodyPr/>
          <a:lstStyle/>
          <a:p>
            <a:pPr marL="0" indent="0">
              <a:buNone/>
            </a:pPr>
            <a:endParaRPr lang="en-US" altLang="en-US" sz="2800" b="1" i="1" dirty="0">
              <a:ea typeface="ＭＳ Ｐゴシック" panose="020B0600070205080204" pitchFamily="34" charset="-128"/>
            </a:endParaRPr>
          </a:p>
          <a:p>
            <a:pPr marL="0" indent="0">
              <a:buNone/>
            </a:pPr>
            <a:r>
              <a:rPr lang="en-US" altLang="en-US" sz="2800" b="1" i="1" dirty="0">
                <a:ea typeface="ＭＳ Ｐゴシック" panose="020B0600070205080204" pitchFamily="34" charset="-128"/>
              </a:rPr>
              <a:t>Teaching Academic Content and Literacy to </a:t>
            </a:r>
            <a:r>
              <a:rPr lang="en-US" altLang="en-US" sz="2800" b="1" i="1" dirty="0">
                <a:highlight>
                  <a:srgbClr val="FFFF00"/>
                </a:highlight>
                <a:ea typeface="ＭＳ Ｐゴシック" panose="020B0600070205080204" pitchFamily="34" charset="-128"/>
              </a:rPr>
              <a:t>English Learners </a:t>
            </a:r>
            <a:r>
              <a:rPr lang="en-US" altLang="en-US" sz="2800" b="1" i="1" dirty="0">
                <a:ea typeface="ＭＳ Ｐゴシック" panose="020B0600070205080204" pitchFamily="34" charset="-128"/>
              </a:rPr>
              <a:t>in Elementary and Middle School </a:t>
            </a:r>
            <a:r>
              <a:rPr lang="en-US" altLang="en-US" sz="2400" dirty="0">
                <a:ea typeface="ＭＳ Ｐゴシック" panose="020B0600070205080204" pitchFamily="34" charset="-128"/>
              </a:rPr>
              <a:t>(2014)</a:t>
            </a:r>
          </a:p>
          <a:p>
            <a:pPr marL="0" indent="0">
              <a:spcAft>
                <a:spcPts val="1200"/>
              </a:spcAft>
            </a:pPr>
            <a:r>
              <a:rPr lang="en-US" altLang="en-US" sz="2400" b="1" dirty="0">
                <a:solidFill>
                  <a:srgbClr val="FF0000"/>
                </a:solidFill>
                <a:ea typeface="ＭＳ Ｐゴシック" panose="020B0600070205080204" pitchFamily="34" charset="-128"/>
              </a:rPr>
              <a:t>Teach</a:t>
            </a:r>
            <a:r>
              <a:rPr lang="en-US" altLang="en-US" sz="2400" dirty="0">
                <a:ea typeface="ＭＳ Ｐゴシック" panose="020B0600070205080204" pitchFamily="34" charset="-128"/>
              </a:rPr>
              <a:t> a set of </a:t>
            </a:r>
            <a:r>
              <a:rPr lang="en-US" altLang="en-US" sz="2400" dirty="0">
                <a:highlight>
                  <a:srgbClr val="00FFFF"/>
                </a:highlight>
                <a:ea typeface="ＭＳ Ｐゴシック" panose="020B0600070205080204" pitchFamily="34" charset="-128"/>
              </a:rPr>
              <a:t>academic vocabulary words </a:t>
            </a:r>
            <a:r>
              <a:rPr lang="en-US" altLang="en-US" sz="2400" dirty="0">
                <a:ea typeface="ＭＳ Ｐゴシック" panose="020B0600070205080204" pitchFamily="34" charset="-128"/>
              </a:rPr>
              <a:t>intensively across several days using a variety of instructional activities. </a:t>
            </a:r>
            <a:br>
              <a:rPr lang="en-US" altLang="en-US" sz="2400" dirty="0">
                <a:ea typeface="ＭＳ Ｐゴシック" panose="020B0600070205080204" pitchFamily="34" charset="-128"/>
              </a:rPr>
            </a:br>
            <a:endParaRPr lang="en-US" altLang="en-US" sz="2400" dirty="0">
              <a:ea typeface="ＭＳ Ｐゴシック" panose="020B0600070205080204" pitchFamily="34" charset="-128"/>
            </a:endParaRPr>
          </a:p>
          <a:p>
            <a:pPr marL="0" indent="0">
              <a:buNone/>
            </a:pPr>
            <a:r>
              <a:rPr lang="en-US" altLang="en-US" sz="2800" b="1" i="1" dirty="0">
                <a:ea typeface="ＭＳ Ｐゴシック" panose="020B0600070205080204" pitchFamily="34" charset="-128"/>
              </a:rPr>
              <a:t>Teaching Elementary School Students to Be Effective Writers </a:t>
            </a:r>
            <a:r>
              <a:rPr lang="en-US" altLang="en-US" sz="2400" dirty="0">
                <a:ea typeface="ＭＳ Ｐゴシック" panose="020B0600070205080204" pitchFamily="34" charset="-128"/>
              </a:rPr>
              <a:t>(2012)</a:t>
            </a:r>
          </a:p>
          <a:p>
            <a:pPr marL="0" indent="0"/>
            <a:r>
              <a:rPr lang="en-US" altLang="en-US" sz="2400" b="1" dirty="0">
                <a:solidFill>
                  <a:srgbClr val="FF0000"/>
                </a:solidFill>
                <a:ea typeface="ＭＳ Ｐゴシック" panose="020B0600070205080204" pitchFamily="34" charset="-128"/>
              </a:rPr>
              <a:t>Teach</a:t>
            </a:r>
            <a:r>
              <a:rPr lang="en-US" altLang="en-US" sz="2400" dirty="0">
                <a:ea typeface="ＭＳ Ｐゴシック" panose="020B0600070205080204" pitchFamily="34" charset="-128"/>
              </a:rPr>
              <a:t> students to use the </a:t>
            </a:r>
            <a:r>
              <a:rPr lang="en-US" altLang="en-US" sz="2400" dirty="0">
                <a:highlight>
                  <a:srgbClr val="00FFFF"/>
                </a:highlight>
                <a:ea typeface="ＭＳ Ｐゴシック" panose="020B0600070205080204" pitchFamily="34" charset="-128"/>
              </a:rPr>
              <a:t>writing process </a:t>
            </a:r>
            <a:r>
              <a:rPr lang="en-US" altLang="en-US" sz="2400" dirty="0">
                <a:ea typeface="ＭＳ Ｐゴシック" panose="020B0600070205080204" pitchFamily="34" charset="-128"/>
              </a:rPr>
              <a:t>for a variety of purposes.  (</a:t>
            </a:r>
            <a:r>
              <a:rPr lang="en-US" altLang="en-US" sz="2400" dirty="0">
                <a:highlight>
                  <a:srgbClr val="FFFF00"/>
                </a:highlight>
                <a:ea typeface="ＭＳ Ｐゴシック" panose="020B0600070205080204" pitchFamily="34" charset="-128"/>
              </a:rPr>
              <a:t>Plan, Draft, Revise, Edit</a:t>
            </a:r>
            <a:r>
              <a:rPr lang="en-US" altLang="en-US" sz="2400" dirty="0">
                <a:ea typeface="ＭＳ Ｐゴシック" panose="020B0600070205080204" pitchFamily="34" charset="-128"/>
              </a:rPr>
              <a:t>)</a:t>
            </a:r>
          </a:p>
          <a:p>
            <a:pPr marL="0" indent="0"/>
            <a:r>
              <a:rPr lang="en-US" altLang="en-US" sz="2400" b="1" dirty="0">
                <a:solidFill>
                  <a:srgbClr val="FF0000"/>
                </a:solidFill>
                <a:ea typeface="ＭＳ Ｐゴシック" panose="020B0600070205080204" pitchFamily="34" charset="-128"/>
              </a:rPr>
              <a:t>Teach</a:t>
            </a:r>
            <a:r>
              <a:rPr lang="en-US" altLang="en-US" sz="2400" dirty="0">
                <a:ea typeface="ＭＳ Ｐゴシック" panose="020B0600070205080204" pitchFamily="34" charset="-128"/>
              </a:rPr>
              <a:t> students to become fluent with </a:t>
            </a:r>
            <a:r>
              <a:rPr lang="en-US" altLang="en-US" sz="2400" dirty="0">
                <a:highlight>
                  <a:srgbClr val="00FFFF"/>
                </a:highlight>
                <a:ea typeface="ＭＳ Ｐゴシック" panose="020B0600070205080204" pitchFamily="34" charset="-128"/>
              </a:rPr>
              <a:t>handwriting, spelling, sentence construction, typing, and word processing.</a:t>
            </a:r>
          </a:p>
          <a:p>
            <a:pPr marL="0" indent="0">
              <a:buNone/>
            </a:pPr>
            <a:endParaRPr lang="en-US" altLang="en-US" dirty="0">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2DD7C8D2-A86C-EA6F-F4A3-E452C46C3717}"/>
              </a:ext>
            </a:extLst>
          </p:cNvPr>
          <p:cNvSpPr>
            <a:spLocks noGrp="1" noChangeArrowheads="1"/>
          </p:cNvSpPr>
          <p:nvPr>
            <p:ph type="sldNum" sz="quarter" idx="12"/>
          </p:nvPr>
        </p:nvSpPr>
        <p:spPr bwMode="auto">
          <a:xfrm>
            <a:off x="8077200" y="6356351"/>
            <a:ext cx="609600" cy="365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1485900" indent="-571500">
              <a:defRPr sz="2400">
                <a:solidFill>
                  <a:schemeClr val="tx1"/>
                </a:solidFill>
                <a:latin typeface="Arial" panose="020B0604020202020204" pitchFamily="34" charset="0"/>
                <a:ea typeface="ＭＳ Ｐゴシック" panose="020B0600070205080204" pitchFamily="34" charset="-128"/>
              </a:defRPr>
            </a:lvl2pPr>
            <a:lvl3pPr marL="2286000" indent="-457200">
              <a:defRPr sz="2400">
                <a:solidFill>
                  <a:schemeClr val="tx1"/>
                </a:solidFill>
                <a:latin typeface="Arial" panose="020B0604020202020204" pitchFamily="34" charset="0"/>
                <a:ea typeface="ＭＳ Ｐゴシック" panose="020B0600070205080204" pitchFamily="34" charset="-128"/>
              </a:defRPr>
            </a:lvl3pPr>
            <a:lvl4pPr marL="3200400" indent="-457200">
              <a:defRPr sz="2400">
                <a:solidFill>
                  <a:schemeClr val="tx1"/>
                </a:solidFill>
                <a:latin typeface="Arial" panose="020B0604020202020204" pitchFamily="34" charset="0"/>
                <a:ea typeface="ＭＳ Ｐゴシック" panose="020B0600070205080204" pitchFamily="34" charset="-128"/>
              </a:defRPr>
            </a:lvl4pPr>
            <a:lvl5pPr marL="4114800" indent="-457200">
              <a:defRPr sz="2400">
                <a:solidFill>
                  <a:schemeClr val="tx1"/>
                </a:solidFill>
                <a:latin typeface="Arial" panose="020B0604020202020204" pitchFamily="34" charset="0"/>
                <a:ea typeface="ＭＳ Ｐゴシック" panose="020B0600070205080204" pitchFamily="34" charset="-128"/>
              </a:defRPr>
            </a:lvl5pPr>
            <a:lvl6pPr marL="5029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5943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68580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7772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2FAA367-C760-874A-A5AC-AEC73B2789CB}" type="slidenum">
              <a:rPr lang="en-US" altLang="en-US" sz="1200">
                <a:solidFill>
                  <a:srgbClr val="898989"/>
                </a:solidFill>
              </a:rPr>
              <a:pPr/>
              <a:t>19</a:t>
            </a:fld>
            <a:endParaRPr lang="en-US" altLang="en-US" sz="1200">
              <a:solidFill>
                <a:srgbClr val="898989"/>
              </a:solidFill>
            </a:endParaRPr>
          </a:p>
        </p:txBody>
      </p:sp>
    </p:spTree>
    <p:extLst>
      <p:ext uri="{BB962C8B-B14F-4D97-AF65-F5344CB8AC3E}">
        <p14:creationId xmlns:p14="http://schemas.microsoft.com/office/powerpoint/2010/main" val="26386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81EB232-5BAD-5D40-BBBD-B33947F345D5}"/>
              </a:ext>
            </a:extLst>
          </p:cNvPr>
          <p:cNvSpPr>
            <a:spLocks noGrp="1" noChangeArrowheads="1"/>
          </p:cNvSpPr>
          <p:nvPr>
            <p:ph type="title"/>
          </p:nvPr>
        </p:nvSpPr>
        <p:spPr>
          <a:xfrm>
            <a:off x="0" y="33848"/>
            <a:ext cx="9144000" cy="1325563"/>
          </a:xfrm>
          <a:solidFill>
            <a:schemeClr val="accent2"/>
          </a:solidFill>
        </p:spPr>
        <p:txBody>
          <a:bodyPr rtlCol="0">
            <a:normAutofit fontScale="90000"/>
          </a:bodyPr>
          <a:lstStyle/>
          <a:p>
            <a:pPr algn="ctr" eaLnBrk="1" fontAlgn="auto" hangingPunct="1">
              <a:spcAft>
                <a:spcPts val="0"/>
              </a:spcAft>
              <a:defRPr/>
            </a:pPr>
            <a:r>
              <a:rPr lang="en-US" sz="3600" dirty="0">
                <a:latin typeface="Arial" charset="0"/>
              </a:rPr>
              <a:t>Anita L. Archer, PHD</a:t>
            </a:r>
            <a:br>
              <a:rPr lang="en-US" sz="3600" dirty="0">
                <a:latin typeface="Arial" charset="0"/>
              </a:rPr>
            </a:br>
            <a:r>
              <a:rPr lang="en-US" sz="3600" dirty="0">
                <a:latin typeface="Arial" charset="0"/>
              </a:rPr>
              <a:t>Author, Consultant, Teacher</a:t>
            </a:r>
            <a:br>
              <a:rPr lang="en-US" sz="3600" dirty="0">
                <a:latin typeface="Arial" charset="0"/>
              </a:rPr>
            </a:br>
            <a:r>
              <a:rPr lang="en-US" sz="2000" dirty="0" err="1">
                <a:latin typeface="Arial" charset="0"/>
              </a:rPr>
              <a:t>archerteach@aol.com</a:t>
            </a:r>
            <a:endParaRPr lang="en-US" sz="3600" dirty="0">
              <a:latin typeface="Arial" charset="0"/>
            </a:endParaRPr>
          </a:p>
        </p:txBody>
      </p:sp>
      <p:sp>
        <p:nvSpPr>
          <p:cNvPr id="2" name="Rectangle 3">
            <a:extLst>
              <a:ext uri="{FF2B5EF4-FFF2-40B4-BE49-F238E27FC236}">
                <a16:creationId xmlns:a16="http://schemas.microsoft.com/office/drawing/2014/main" id="{D612E973-3789-0741-9EA7-E6E7BE379E2F}"/>
              </a:ext>
            </a:extLst>
          </p:cNvPr>
          <p:cNvSpPr>
            <a:spLocks noGrp="1"/>
          </p:cNvSpPr>
          <p:nvPr>
            <p:ph sz="half" idx="1"/>
          </p:nvPr>
        </p:nvSpPr>
        <p:spPr>
          <a:xfrm>
            <a:off x="628650" y="1825625"/>
            <a:ext cx="3886200" cy="5028446"/>
          </a:xfrm>
          <a:ln>
            <a:solidFill>
              <a:schemeClr val="tx1"/>
            </a:solidFill>
          </a:ln>
        </p:spPr>
        <p:txBody>
          <a:bodyPr/>
          <a:lstStyle/>
          <a:p>
            <a:pPr marL="0" indent="0" eaLnBrk="1" hangingPunct="1">
              <a:lnSpc>
                <a:spcPct val="90000"/>
              </a:lnSpc>
              <a:buNone/>
            </a:pPr>
            <a:br>
              <a:rPr lang="en-US" altLang="en-US" sz="2000" dirty="0">
                <a:solidFill>
                  <a:srgbClr val="000000"/>
                </a:solidFill>
                <a:latin typeface="Times New Roman" panose="02020603050405020304" pitchFamily="18" charset="0"/>
                <a:ea typeface="ＭＳ Ｐゴシック" panose="020B0600070205080204" pitchFamily="34" charset="-128"/>
              </a:rPr>
            </a:br>
            <a:br>
              <a:rPr lang="en-US" altLang="en-US" sz="2000" dirty="0">
                <a:solidFill>
                  <a:srgbClr val="000000"/>
                </a:solidFill>
                <a:latin typeface="Times New Roman" panose="02020603050405020304" pitchFamily="18" charset="0"/>
                <a:ea typeface="ＭＳ Ｐゴシック" panose="020B0600070205080204" pitchFamily="34" charset="-128"/>
              </a:rPr>
            </a:br>
            <a:br>
              <a:rPr lang="en-US" altLang="en-US" sz="2000" dirty="0">
                <a:solidFill>
                  <a:srgbClr val="000000"/>
                </a:solidFill>
                <a:latin typeface="Times New Roman" panose="02020603050405020304" pitchFamily="18" charset="0"/>
                <a:ea typeface="ＭＳ Ｐゴシック" panose="020B0600070205080204" pitchFamily="34" charset="-128"/>
              </a:rPr>
            </a:br>
            <a:r>
              <a:rPr lang="en-US" altLang="en-US" sz="2000" dirty="0">
                <a:solidFill>
                  <a:srgbClr val="000000"/>
                </a:solidFill>
                <a:latin typeface="Times New Roman" panose="02020603050405020304" pitchFamily="18" charset="0"/>
                <a:ea typeface="ＭＳ Ｐゴシック" panose="020B0600070205080204" pitchFamily="34" charset="-128"/>
              </a:rPr>
              <a:t>Archer, A., &amp; Hughes, C.  (2011).  </a:t>
            </a:r>
            <a:r>
              <a:rPr lang="en-US" altLang="en-US" sz="2000" i="1" dirty="0">
                <a:solidFill>
                  <a:srgbClr val="000000"/>
                </a:solidFill>
                <a:latin typeface="Times New Roman" panose="02020603050405020304" pitchFamily="18" charset="0"/>
                <a:ea typeface="ＭＳ Ｐゴシック" panose="020B0600070205080204" pitchFamily="34" charset="-128"/>
              </a:rPr>
              <a:t>Explicit Instruction: Effective and Efficient Teaching.</a:t>
            </a:r>
            <a:r>
              <a:rPr lang="en-US" altLang="en-US" sz="2000" dirty="0">
                <a:solidFill>
                  <a:srgbClr val="000000"/>
                </a:solidFill>
                <a:latin typeface="Times New Roman" panose="02020603050405020304" pitchFamily="18" charset="0"/>
                <a:ea typeface="ＭＳ Ｐゴシック" panose="020B0600070205080204" pitchFamily="34" charset="-128"/>
              </a:rPr>
              <a:t>  NY: Guilford Publications.</a:t>
            </a:r>
          </a:p>
          <a:p>
            <a:pPr marL="0" indent="0" eaLnBrk="1" hangingPunct="1">
              <a:lnSpc>
                <a:spcPct val="90000"/>
              </a:lnSpc>
              <a:buFont typeface="Wingdings" pitchFamily="2" charset="2"/>
              <a:buNone/>
            </a:pPr>
            <a:endParaRPr lang="en-US" altLang="en-US" sz="2000" dirty="0">
              <a:solidFill>
                <a:srgbClr val="000000"/>
              </a:solidFill>
              <a:latin typeface="Times New Roman" panose="02020603050405020304" pitchFamily="18" charset="0"/>
              <a:ea typeface="ＭＳ Ｐゴシック" panose="020B0600070205080204" pitchFamily="34" charset="-128"/>
            </a:endParaRPr>
          </a:p>
          <a:p>
            <a:pPr marL="0" indent="0" eaLnBrk="1" hangingPunct="1">
              <a:lnSpc>
                <a:spcPct val="90000"/>
              </a:lnSpc>
            </a:pPr>
            <a:r>
              <a:rPr lang="en-US" altLang="en-US" sz="2000" dirty="0">
                <a:solidFill>
                  <a:srgbClr val="000000"/>
                </a:solidFill>
                <a:latin typeface="Times New Roman" panose="02020603050405020304" pitchFamily="18" charset="0"/>
                <a:ea typeface="ＭＳ Ｐゴシック" panose="020B0600070205080204" pitchFamily="34" charset="-128"/>
              </a:rPr>
              <a:t> Videos that illustrate explicit instruction can be found on this website:</a:t>
            </a:r>
            <a:br>
              <a:rPr lang="en-US" altLang="en-US" sz="2000" dirty="0">
                <a:solidFill>
                  <a:srgbClr val="000000"/>
                </a:solidFill>
                <a:latin typeface="Times New Roman" panose="02020603050405020304" pitchFamily="18" charset="0"/>
                <a:ea typeface="ＭＳ Ｐゴシック" panose="020B0600070205080204" pitchFamily="34" charset="-128"/>
              </a:rPr>
            </a:br>
            <a:r>
              <a:rPr lang="en-US" altLang="en-US" sz="2000" dirty="0">
                <a:solidFill>
                  <a:srgbClr val="000000"/>
                </a:solidFill>
                <a:latin typeface="Times New Roman" panose="02020603050405020304" pitchFamily="18" charset="0"/>
                <a:ea typeface="ＭＳ Ｐゴシック" panose="020B0600070205080204" pitchFamily="34" charset="-128"/>
              </a:rPr>
              <a:t>   </a:t>
            </a:r>
            <a:r>
              <a:rPr lang="en-US" altLang="en-US" sz="2000" i="1" dirty="0">
                <a:solidFill>
                  <a:srgbClr val="000000"/>
                </a:solidFill>
                <a:latin typeface="Times New Roman" panose="02020603050405020304" pitchFamily="18" charset="0"/>
                <a:ea typeface="ＭＳ Ｐゴシック" panose="020B0600070205080204" pitchFamily="34" charset="-128"/>
                <a:hlinkClick r:id="rId3"/>
              </a:rPr>
              <a:t>www.explicitinstruction.org</a:t>
            </a:r>
            <a:endParaRPr lang="en-US" altLang="en-US" sz="2000" i="1" dirty="0">
              <a:solidFill>
                <a:srgbClr val="000000"/>
              </a:solidFill>
              <a:latin typeface="Times New Roman" panose="02020603050405020304" pitchFamily="18" charset="0"/>
              <a:ea typeface="ＭＳ Ｐゴシック" panose="020B0600070205080204" pitchFamily="34" charset="-128"/>
            </a:endParaRPr>
          </a:p>
          <a:p>
            <a:pPr marL="0" indent="0" eaLnBrk="1" hangingPunct="1">
              <a:lnSpc>
                <a:spcPct val="90000"/>
              </a:lnSpc>
            </a:pPr>
            <a:endParaRPr lang="en-US" altLang="en-US" sz="2000" i="1" dirty="0">
              <a:solidFill>
                <a:srgbClr val="000000"/>
              </a:solidFill>
              <a:latin typeface="Times New Roman" panose="02020603050405020304" pitchFamily="18" charset="0"/>
              <a:ea typeface="ＭＳ Ｐゴシック" panose="020B0600070205080204" pitchFamily="34" charset="-128"/>
            </a:endParaRPr>
          </a:p>
          <a:p>
            <a:pPr marL="0" indent="0" eaLnBrk="1" hangingPunct="1">
              <a:lnSpc>
                <a:spcPct val="90000"/>
              </a:lnSpc>
              <a:buFont typeface="Arial" panose="020B0604020202020204" pitchFamily="34" charset="0"/>
              <a:buNone/>
            </a:pPr>
            <a:endParaRPr lang="en-US" altLang="en-US" sz="2000" i="1" dirty="0">
              <a:solidFill>
                <a:srgbClr val="000000"/>
              </a:solidFill>
              <a:latin typeface="Times New Roman" panose="02020603050405020304" pitchFamily="18" charset="0"/>
              <a:ea typeface="ＭＳ Ｐゴシック" panose="020B0600070205080204" pitchFamily="34" charset="-128"/>
            </a:endParaRPr>
          </a:p>
          <a:p>
            <a:pPr marL="0" indent="0" eaLnBrk="1" hangingPunct="1">
              <a:lnSpc>
                <a:spcPct val="90000"/>
              </a:lnSpc>
            </a:pPr>
            <a:endParaRPr lang="en-US" altLang="en-US" sz="2000" i="1" dirty="0">
              <a:solidFill>
                <a:srgbClr val="000000"/>
              </a:solidFill>
              <a:latin typeface="Times New Roman" panose="02020603050405020304" pitchFamily="18" charset="0"/>
              <a:ea typeface="ＭＳ Ｐゴシック" panose="020B0600070205080204" pitchFamily="34" charset="-128"/>
            </a:endParaRPr>
          </a:p>
          <a:p>
            <a:pPr marL="0" indent="0" eaLnBrk="1" hangingPunct="1">
              <a:lnSpc>
                <a:spcPct val="90000"/>
              </a:lnSpc>
            </a:pPr>
            <a:endParaRPr lang="en-US" altLang="en-US" sz="2000" dirty="0">
              <a:solidFill>
                <a:srgbClr val="000000"/>
              </a:solidFill>
              <a:latin typeface="Times New Roman" panose="02020603050405020304" pitchFamily="18" charset="0"/>
              <a:ea typeface="ＭＳ Ｐゴシック" panose="020B0600070205080204" pitchFamily="34" charset="-128"/>
            </a:endParaRPr>
          </a:p>
          <a:p>
            <a:pPr marL="0" indent="0" eaLnBrk="1" hangingPunct="1">
              <a:lnSpc>
                <a:spcPct val="90000"/>
              </a:lnSpc>
              <a:buFont typeface="Wingdings" pitchFamily="2" charset="2"/>
              <a:buNone/>
            </a:pPr>
            <a:endParaRPr lang="en-US" altLang="en-US" sz="2000" dirty="0">
              <a:latin typeface="Times New Roman" panose="02020603050405020304" pitchFamily="18" charset="0"/>
              <a:ea typeface="ＭＳ Ｐゴシック" panose="020B0600070205080204" pitchFamily="34" charset="-128"/>
            </a:endParaRPr>
          </a:p>
          <a:p>
            <a:pPr marL="0" indent="0" eaLnBrk="1" hangingPunct="1">
              <a:lnSpc>
                <a:spcPct val="90000"/>
              </a:lnSpc>
              <a:buFont typeface="Arial" panose="020B0604020202020204" pitchFamily="34" charset="0"/>
              <a:buNone/>
            </a:pPr>
            <a:endParaRPr lang="en-US" altLang="en-US" sz="2000" dirty="0">
              <a:latin typeface="Times New Roman" panose="02020603050405020304" pitchFamily="18" charset="0"/>
              <a:ea typeface="ＭＳ Ｐゴシック" panose="020B0600070205080204" pitchFamily="34" charset="-128"/>
            </a:endParaRPr>
          </a:p>
          <a:p>
            <a:pPr marL="0" indent="0" eaLnBrk="1" hangingPunct="1">
              <a:lnSpc>
                <a:spcPct val="90000"/>
              </a:lnSpc>
              <a:buFont typeface="Wingdings" pitchFamily="2" charset="2"/>
              <a:buNone/>
            </a:pPr>
            <a:endParaRPr lang="en-US" altLang="en-US" sz="2400" dirty="0">
              <a:latin typeface="Arial" panose="020B0604020202020204" pitchFamily="34" charset="0"/>
              <a:ea typeface="ＭＳ Ｐゴシック" panose="020B0600070205080204" pitchFamily="34" charset="-128"/>
            </a:endParaRPr>
          </a:p>
        </p:txBody>
      </p:sp>
      <p:sp>
        <p:nvSpPr>
          <p:cNvPr id="18435" name="Slide Number Placeholder 5">
            <a:extLst>
              <a:ext uri="{FF2B5EF4-FFF2-40B4-BE49-F238E27FC236}">
                <a16:creationId xmlns:a16="http://schemas.microsoft.com/office/drawing/2014/main" id="{87A799FB-AC41-A943-8E7F-A25C53AEC00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14D7C75-7C32-9B46-87DF-2DAC5FFDBFC9}" type="slidenum">
              <a:rPr lang="en-US" altLang="en-US" sz="1400" smtClean="0">
                <a:latin typeface="Arial" panose="020B0604020202020204" pitchFamily="34" charset="0"/>
              </a:rPr>
              <a:pPr>
                <a:spcBef>
                  <a:spcPct val="0"/>
                </a:spcBef>
                <a:buFontTx/>
                <a:buNone/>
              </a:pPr>
              <a:t>2</a:t>
            </a:fld>
            <a:endParaRPr lang="en-US" altLang="en-US" sz="1400">
              <a:latin typeface="Arial" panose="020B0604020202020204" pitchFamily="34" charset="0"/>
            </a:endParaRPr>
          </a:p>
        </p:txBody>
      </p:sp>
      <p:sp>
        <p:nvSpPr>
          <p:cNvPr id="4" name="Content Placeholder 3">
            <a:extLst>
              <a:ext uri="{FF2B5EF4-FFF2-40B4-BE49-F238E27FC236}">
                <a16:creationId xmlns:a16="http://schemas.microsoft.com/office/drawing/2014/main" id="{D5FC99F5-FD0E-EB46-9B69-919026421933}"/>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333FDFF9-76D8-414F-AC52-31A27554F5E7}"/>
              </a:ext>
            </a:extLst>
          </p:cNvPr>
          <p:cNvPicPr>
            <a:picLocks noChangeAspect="1"/>
          </p:cNvPicPr>
          <p:nvPr/>
        </p:nvPicPr>
        <p:blipFill>
          <a:blip r:embed="rId4"/>
          <a:stretch>
            <a:fillRect/>
          </a:stretch>
        </p:blipFill>
        <p:spPr>
          <a:xfrm>
            <a:off x="4851532" y="2034352"/>
            <a:ext cx="3441436" cy="4297680"/>
          </a:xfrm>
          <a:prstGeom prst="rect">
            <a:avLst/>
          </a:prstGeom>
        </p:spPr>
      </p:pic>
    </p:spTree>
    <p:extLst>
      <p:ext uri="{BB962C8B-B14F-4D97-AF65-F5344CB8AC3E}">
        <p14:creationId xmlns:p14="http://schemas.microsoft.com/office/powerpoint/2010/main" val="968909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D66CE-810A-9315-4520-C45A393309DE}"/>
            </a:ext>
          </a:extLst>
        </p:cNvPr>
        <p:cNvGrpSpPr/>
        <p:nvPr/>
      </p:nvGrpSpPr>
      <p:grpSpPr>
        <a:xfrm>
          <a:off x="0" y="0"/>
          <a:ext cx="0" cy="0"/>
          <a:chOff x="0" y="0"/>
          <a:chExt cx="0" cy="0"/>
        </a:xfrm>
      </p:grpSpPr>
      <p:sp>
        <p:nvSpPr>
          <p:cNvPr id="43009" name="Title 1">
            <a:extLst>
              <a:ext uri="{FF2B5EF4-FFF2-40B4-BE49-F238E27FC236}">
                <a16:creationId xmlns:a16="http://schemas.microsoft.com/office/drawing/2014/main" id="{ECACF567-BF6C-7A02-C7A3-D12B6DC3856F}"/>
              </a:ext>
            </a:extLst>
          </p:cNvPr>
          <p:cNvSpPr>
            <a:spLocks noGrp="1"/>
          </p:cNvSpPr>
          <p:nvPr>
            <p:ph type="title"/>
          </p:nvPr>
        </p:nvSpPr>
        <p:spPr>
          <a:xfrm>
            <a:off x="0" y="0"/>
            <a:ext cx="9144000" cy="866774"/>
          </a:xfrm>
          <a:solidFill>
            <a:schemeClr val="accent2"/>
          </a:solidFill>
        </p:spPr>
        <p:txBody>
          <a:bodyPr/>
          <a:lstStyle/>
          <a:p>
            <a:r>
              <a:rPr lang="en-US" altLang="en-US" sz="2800" b="1" dirty="0">
                <a:latin typeface="Arial" panose="020B0604020202020204" pitchFamily="34" charset="0"/>
                <a:ea typeface="ＭＳ Ｐゴシック" panose="020B0600070205080204" pitchFamily="34" charset="-128"/>
              </a:rPr>
              <a:t>	</a:t>
            </a:r>
            <a:r>
              <a:rPr lang="en-US" altLang="en-US" sz="2800" b="1" dirty="0">
                <a:highlight>
                  <a:srgbClr val="FFFF00"/>
                </a:highlight>
                <a:latin typeface="Arial" panose="020B0604020202020204" pitchFamily="34" charset="0"/>
                <a:ea typeface="ＭＳ Ｐゴシック" panose="020B0600070205080204" pitchFamily="34" charset="-128"/>
              </a:rPr>
              <a:t>IES Practice Guides  </a:t>
            </a:r>
            <a:endParaRPr lang="en-US" altLang="en-US" sz="2000" dirty="0">
              <a:highlight>
                <a:srgbClr val="FFFF00"/>
              </a:highlight>
              <a:ea typeface="ＭＳ Ｐゴシック" panose="020B0600070205080204" pitchFamily="34" charset="-128"/>
            </a:endParaRPr>
          </a:p>
        </p:txBody>
      </p:sp>
      <p:sp>
        <p:nvSpPr>
          <p:cNvPr id="43010" name="Content Placeholder 2">
            <a:extLst>
              <a:ext uri="{FF2B5EF4-FFF2-40B4-BE49-F238E27FC236}">
                <a16:creationId xmlns:a16="http://schemas.microsoft.com/office/drawing/2014/main" id="{85571C32-44A3-C722-028A-CF6EF30F822B}"/>
              </a:ext>
            </a:extLst>
          </p:cNvPr>
          <p:cNvSpPr>
            <a:spLocks noGrp="1"/>
          </p:cNvSpPr>
          <p:nvPr>
            <p:ph idx="1"/>
          </p:nvPr>
        </p:nvSpPr>
        <p:spPr>
          <a:xfrm>
            <a:off x="457200" y="866774"/>
            <a:ext cx="8686800" cy="5742748"/>
          </a:xfrm>
        </p:spPr>
        <p:txBody>
          <a:bodyPr/>
          <a:lstStyle/>
          <a:p>
            <a:pPr marL="0" indent="0">
              <a:buNone/>
            </a:pPr>
            <a:r>
              <a:rPr lang="en-US" altLang="en-US" sz="2800" b="1" i="1" dirty="0">
                <a:ea typeface="ＭＳ Ｐゴシック" panose="020B0600070205080204" pitchFamily="34" charset="-128"/>
              </a:rPr>
              <a:t>Improving Reading Comprehension in Kindergarten Through 3rd Grade</a:t>
            </a:r>
            <a:r>
              <a:rPr lang="en-US" altLang="en-US" dirty="0">
                <a:ea typeface="ＭＳ Ｐゴシック" panose="020B0600070205080204" pitchFamily="34" charset="-128"/>
              </a:rPr>
              <a:t> (</a:t>
            </a:r>
            <a:r>
              <a:rPr lang="en-US" altLang="en-US" sz="2400" dirty="0">
                <a:ea typeface="ＭＳ Ｐゴシック" panose="020B0600070205080204" pitchFamily="34" charset="-128"/>
              </a:rPr>
              <a:t>2010)</a:t>
            </a:r>
          </a:p>
          <a:p>
            <a:pPr marL="0" indent="0"/>
            <a:r>
              <a:rPr lang="en-US" altLang="en-US" sz="2400" b="1" dirty="0">
                <a:solidFill>
                  <a:srgbClr val="FF0000"/>
                </a:solidFill>
                <a:ea typeface="ＭＳ Ｐゴシック" panose="020B0600070205080204" pitchFamily="34" charset="-128"/>
              </a:rPr>
              <a:t>Teach</a:t>
            </a:r>
            <a:r>
              <a:rPr lang="en-US" altLang="en-US" sz="2400" dirty="0">
                <a:ea typeface="ＭＳ Ｐゴシック" panose="020B0600070205080204" pitchFamily="34" charset="-128"/>
              </a:rPr>
              <a:t> students how to use reading </a:t>
            </a:r>
            <a:r>
              <a:rPr lang="en-US" altLang="en-US" sz="2400" dirty="0">
                <a:highlight>
                  <a:srgbClr val="00FFFF"/>
                </a:highlight>
                <a:ea typeface="ＭＳ Ｐゴシック" panose="020B0600070205080204" pitchFamily="34" charset="-128"/>
              </a:rPr>
              <a:t>comprehension strategies</a:t>
            </a:r>
            <a:r>
              <a:rPr lang="en-US" altLang="en-US" sz="2400" dirty="0">
                <a:ea typeface="ＭＳ Ｐゴシック" panose="020B0600070205080204" pitchFamily="34" charset="-128"/>
              </a:rPr>
              <a:t>.</a:t>
            </a:r>
          </a:p>
          <a:p>
            <a:pPr marL="0" indent="0"/>
            <a:r>
              <a:rPr lang="en-US" altLang="en-US" sz="2400" b="1" dirty="0">
                <a:solidFill>
                  <a:srgbClr val="FF0000"/>
                </a:solidFill>
                <a:ea typeface="ＭＳ Ｐゴシック" panose="020B0600070205080204" pitchFamily="34" charset="-128"/>
              </a:rPr>
              <a:t>Teach</a:t>
            </a:r>
            <a:r>
              <a:rPr lang="en-US" altLang="en-US" sz="2400" dirty="0">
                <a:ea typeface="ＭＳ Ｐゴシック" panose="020B0600070205080204" pitchFamily="34" charset="-128"/>
              </a:rPr>
              <a:t> students to identify and use the </a:t>
            </a:r>
            <a:r>
              <a:rPr lang="en-US" altLang="en-US" sz="2400" dirty="0">
                <a:highlight>
                  <a:srgbClr val="00FFFF"/>
                </a:highlight>
                <a:ea typeface="ＭＳ Ｐゴシック" panose="020B0600070205080204" pitchFamily="34" charset="-128"/>
              </a:rPr>
              <a:t>text’s organizational structure </a:t>
            </a:r>
            <a:r>
              <a:rPr lang="en-US" altLang="en-US" sz="2400" dirty="0">
                <a:ea typeface="ＭＳ Ｐゴシック" panose="020B0600070205080204" pitchFamily="34" charset="-128"/>
              </a:rPr>
              <a:t>to comprehend, learn, and remember content.</a:t>
            </a:r>
          </a:p>
          <a:p>
            <a:pPr marL="0" indent="0"/>
            <a:endParaRPr lang="en-US" altLang="en-US" sz="2400" dirty="0">
              <a:ea typeface="ＭＳ Ｐゴシック" panose="020B0600070205080204" pitchFamily="34" charset="-128"/>
            </a:endParaRPr>
          </a:p>
          <a:p>
            <a:pPr marL="0" indent="0">
              <a:buNone/>
            </a:pPr>
            <a:endParaRPr lang="en-US" altLang="en-US" sz="2400" dirty="0">
              <a:ea typeface="ＭＳ Ｐゴシック" panose="020B0600070205080204" pitchFamily="34" charset="-128"/>
            </a:endParaRPr>
          </a:p>
          <a:p>
            <a:pPr marL="0" indent="0">
              <a:buNone/>
            </a:pPr>
            <a:r>
              <a:rPr lang="en-US" altLang="en-US" sz="2400" b="1" i="1" dirty="0">
                <a:ea typeface="ＭＳ Ｐゴシック" panose="020B0600070205080204" pitchFamily="34" charset="-128"/>
              </a:rPr>
              <a:t>Providing Reading </a:t>
            </a:r>
            <a:r>
              <a:rPr lang="en-US" altLang="en-US" sz="2400" b="1" i="1" dirty="0">
                <a:highlight>
                  <a:srgbClr val="00FFFF"/>
                </a:highlight>
                <a:ea typeface="ＭＳ Ｐゴシック" panose="020B0600070205080204" pitchFamily="34" charset="-128"/>
              </a:rPr>
              <a:t>Interventions for Students in Grades 4 – 9</a:t>
            </a:r>
            <a:r>
              <a:rPr lang="en-US" altLang="en-US" sz="2400" b="1" dirty="0">
                <a:highlight>
                  <a:srgbClr val="00FFFF"/>
                </a:highlight>
                <a:ea typeface="ＭＳ Ｐゴシック" panose="020B0600070205080204" pitchFamily="34" charset="-128"/>
              </a:rPr>
              <a:t> </a:t>
            </a:r>
            <a:r>
              <a:rPr lang="en-US" altLang="en-US" sz="2400" dirty="0">
                <a:ea typeface="ＭＳ Ｐゴシック" panose="020B0600070205080204" pitchFamily="34" charset="-128"/>
              </a:rPr>
              <a:t>(2022)</a:t>
            </a:r>
          </a:p>
          <a:p>
            <a:pPr lvl="1"/>
            <a:r>
              <a:rPr lang="en-US" altLang="en-US" sz="2000" dirty="0">
                <a:ea typeface="ＭＳ Ｐゴシック" panose="020B0600070205080204" pitchFamily="34" charset="-128"/>
              </a:rPr>
              <a:t>Build students’ decoding skills so they can read complex </a:t>
            </a:r>
            <a:r>
              <a:rPr lang="en-US" altLang="en-US" sz="2000" dirty="0">
                <a:highlight>
                  <a:srgbClr val="00FFFF"/>
                </a:highlight>
                <a:ea typeface="ＭＳ Ｐゴシック" panose="020B0600070205080204" pitchFamily="34" charset="-128"/>
              </a:rPr>
              <a:t>multisyllabic words.</a:t>
            </a:r>
          </a:p>
          <a:p>
            <a:pPr lvl="1"/>
            <a:r>
              <a:rPr lang="en-US" altLang="en-US" sz="2000" dirty="0">
                <a:ea typeface="ＭＳ Ｐゴシック" panose="020B0600070205080204" pitchFamily="34" charset="-128"/>
              </a:rPr>
              <a:t>Provide purposeful </a:t>
            </a:r>
            <a:r>
              <a:rPr lang="en-US" altLang="en-US" sz="2000" dirty="0">
                <a:highlight>
                  <a:srgbClr val="00FFFF"/>
                </a:highlight>
                <a:ea typeface="ＭＳ Ｐゴシック" panose="020B0600070205080204" pitchFamily="34" charset="-128"/>
              </a:rPr>
              <a:t>fluency-building </a:t>
            </a:r>
            <a:r>
              <a:rPr lang="en-US" altLang="en-US" sz="2000" dirty="0">
                <a:ea typeface="ＭＳ Ｐゴシック" panose="020B0600070205080204" pitchFamily="34" charset="-128"/>
              </a:rPr>
              <a:t>activities to help students read effortlessly.</a:t>
            </a:r>
          </a:p>
          <a:p>
            <a:pPr lvl="1"/>
            <a:r>
              <a:rPr lang="en-US" altLang="en-US" sz="2000" dirty="0">
                <a:ea typeface="ＭＳ Ｐゴシック" panose="020B0600070205080204" pitchFamily="34" charset="-128"/>
              </a:rPr>
              <a:t>Routinely use a set of </a:t>
            </a:r>
            <a:r>
              <a:rPr lang="en-US" altLang="en-US" sz="2000" dirty="0">
                <a:highlight>
                  <a:srgbClr val="00FFFF"/>
                </a:highlight>
                <a:ea typeface="ＭＳ Ｐゴシック" panose="020B0600070205080204" pitchFamily="34" charset="-128"/>
              </a:rPr>
              <a:t>comprehension-building </a:t>
            </a:r>
            <a:r>
              <a:rPr lang="en-US" altLang="en-US" sz="2000" dirty="0">
                <a:ea typeface="ＭＳ Ｐゴシック" panose="020B0600070205080204" pitchFamily="34" charset="-128"/>
              </a:rPr>
              <a:t>practices to help students make sense of the text.</a:t>
            </a:r>
          </a:p>
          <a:p>
            <a:pPr marL="0" indent="0">
              <a:buNone/>
            </a:pPr>
            <a:br>
              <a:rPr lang="en-US" altLang="en-US" sz="2400" dirty="0">
                <a:ea typeface="ＭＳ Ｐゴシック" panose="020B0600070205080204" pitchFamily="34" charset="-128"/>
              </a:rPr>
            </a:br>
            <a:endParaRPr lang="en-US" altLang="en-US" sz="2400" dirty="0">
              <a:ea typeface="ＭＳ Ｐゴシック" panose="020B0600070205080204" pitchFamily="34" charset="-128"/>
            </a:endParaRPr>
          </a:p>
          <a:p>
            <a:pPr marL="0" indent="0">
              <a:buNone/>
            </a:pPr>
            <a:endParaRPr lang="en-US" altLang="en-US" dirty="0">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84F280EA-8DD5-2791-B6B7-2071C593E29F}"/>
              </a:ext>
            </a:extLst>
          </p:cNvPr>
          <p:cNvSpPr>
            <a:spLocks noGrp="1" noChangeArrowheads="1"/>
          </p:cNvSpPr>
          <p:nvPr>
            <p:ph type="sldNum" sz="quarter" idx="12"/>
          </p:nvPr>
        </p:nvSpPr>
        <p:spPr bwMode="auto">
          <a:xfrm>
            <a:off x="8077200" y="6356351"/>
            <a:ext cx="609600" cy="365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1485900" indent="-571500">
              <a:defRPr sz="2400">
                <a:solidFill>
                  <a:schemeClr val="tx1"/>
                </a:solidFill>
                <a:latin typeface="Arial" panose="020B0604020202020204" pitchFamily="34" charset="0"/>
                <a:ea typeface="ＭＳ Ｐゴシック" panose="020B0600070205080204" pitchFamily="34" charset="-128"/>
              </a:defRPr>
            </a:lvl2pPr>
            <a:lvl3pPr marL="2286000" indent="-457200">
              <a:defRPr sz="2400">
                <a:solidFill>
                  <a:schemeClr val="tx1"/>
                </a:solidFill>
                <a:latin typeface="Arial" panose="020B0604020202020204" pitchFamily="34" charset="0"/>
                <a:ea typeface="ＭＳ Ｐゴシック" panose="020B0600070205080204" pitchFamily="34" charset="-128"/>
              </a:defRPr>
            </a:lvl3pPr>
            <a:lvl4pPr marL="3200400" indent="-457200">
              <a:defRPr sz="2400">
                <a:solidFill>
                  <a:schemeClr val="tx1"/>
                </a:solidFill>
                <a:latin typeface="Arial" panose="020B0604020202020204" pitchFamily="34" charset="0"/>
                <a:ea typeface="ＭＳ Ｐゴシック" panose="020B0600070205080204" pitchFamily="34" charset="-128"/>
              </a:defRPr>
            </a:lvl4pPr>
            <a:lvl5pPr marL="4114800" indent="-457200">
              <a:defRPr sz="2400">
                <a:solidFill>
                  <a:schemeClr val="tx1"/>
                </a:solidFill>
                <a:latin typeface="Arial" panose="020B0604020202020204" pitchFamily="34" charset="0"/>
                <a:ea typeface="ＭＳ Ｐゴシック" panose="020B0600070205080204" pitchFamily="34" charset="-128"/>
              </a:defRPr>
            </a:lvl5pPr>
            <a:lvl6pPr marL="5029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5943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68580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7772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459312-C5D6-B64A-AF97-464FB28D5C2D}" type="slidenum">
              <a:rPr lang="en-US" altLang="en-US" sz="1200">
                <a:solidFill>
                  <a:srgbClr val="898989"/>
                </a:solidFill>
              </a:rPr>
              <a:pPr/>
              <a:t>20</a:t>
            </a:fld>
            <a:endParaRPr lang="en-US" altLang="en-US" sz="1200">
              <a:solidFill>
                <a:srgbClr val="898989"/>
              </a:solidFill>
            </a:endParaRPr>
          </a:p>
        </p:txBody>
      </p:sp>
    </p:spTree>
    <p:extLst>
      <p:ext uri="{BB962C8B-B14F-4D97-AF65-F5344CB8AC3E}">
        <p14:creationId xmlns:p14="http://schemas.microsoft.com/office/powerpoint/2010/main" val="131833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09379D-F0EB-924F-BA25-8C5CAE19034C}"/>
              </a:ext>
            </a:extLst>
          </p:cNvPr>
          <p:cNvSpPr>
            <a:spLocks noGrp="1"/>
          </p:cNvSpPr>
          <p:nvPr>
            <p:ph type="title"/>
          </p:nvPr>
        </p:nvSpPr>
        <p:spPr>
          <a:xfrm>
            <a:off x="0" y="0"/>
            <a:ext cx="9144000" cy="1325563"/>
          </a:xfrm>
          <a:solidFill>
            <a:schemeClr val="accent2"/>
          </a:solidFill>
        </p:spPr>
        <p:txBody>
          <a:bodyPr>
            <a:normAutofit/>
          </a:bodyPr>
          <a:lstStyle/>
          <a:p>
            <a:r>
              <a:rPr lang="en-US" sz="4400" b="1" dirty="0">
                <a:latin typeface="+mn-lt"/>
              </a:rPr>
              <a:t>     Elements of Explicit Instruction </a:t>
            </a:r>
          </a:p>
        </p:txBody>
      </p:sp>
      <p:sp>
        <p:nvSpPr>
          <p:cNvPr id="6" name="Content Placeholder 5">
            <a:extLst>
              <a:ext uri="{FF2B5EF4-FFF2-40B4-BE49-F238E27FC236}">
                <a16:creationId xmlns:a16="http://schemas.microsoft.com/office/drawing/2014/main" id="{2FC3DEA3-2DBB-5046-9079-5B1B192FC4F5}"/>
              </a:ext>
            </a:extLst>
          </p:cNvPr>
          <p:cNvSpPr>
            <a:spLocks noGrp="1"/>
          </p:cNvSpPr>
          <p:nvPr>
            <p:ph idx="1"/>
          </p:nvPr>
        </p:nvSpPr>
        <p:spPr>
          <a:ln>
            <a:solidFill>
              <a:schemeClr val="accent1"/>
            </a:solidFill>
          </a:ln>
        </p:spPr>
        <p:txBody>
          <a:bodyPr>
            <a:normAutofit/>
          </a:bodyPr>
          <a:lstStyle/>
          <a:p>
            <a:pPr marL="0" indent="0">
              <a:buNone/>
            </a:pPr>
            <a:endParaRPr lang="en-US" sz="2800" b="1" dirty="0"/>
          </a:p>
          <a:p>
            <a:pPr marL="0" indent="0">
              <a:buNone/>
            </a:pPr>
            <a:endParaRPr lang="en-US" sz="2800" b="1" dirty="0"/>
          </a:p>
          <a:p>
            <a:pPr marL="0" indent="0">
              <a:buNone/>
            </a:pPr>
            <a:r>
              <a:rPr lang="en-US" sz="3200" b="1" dirty="0"/>
              <a:t>Content </a:t>
            </a:r>
          </a:p>
          <a:p>
            <a:pPr marL="0" indent="0">
              <a:buNone/>
            </a:pPr>
            <a:endParaRPr lang="en-US" sz="2400" i="1" dirty="0"/>
          </a:p>
          <a:p>
            <a:pPr marL="0" indent="0">
              <a:buNone/>
            </a:pPr>
            <a:r>
              <a:rPr lang="en-US" sz="2800" dirty="0"/>
              <a:t>	</a:t>
            </a:r>
            <a:r>
              <a:rPr lang="en-US" sz="3200" dirty="0"/>
              <a:t>Break down new material into </a:t>
            </a:r>
            <a:r>
              <a:rPr lang="en-US" sz="3200" b="1" dirty="0">
                <a:highlight>
                  <a:srgbClr val="FFFF00"/>
                </a:highlight>
              </a:rPr>
              <a:t>smaller</a:t>
            </a:r>
          </a:p>
          <a:p>
            <a:pPr marL="0" indent="0">
              <a:buNone/>
            </a:pPr>
            <a:r>
              <a:rPr lang="en-US" sz="3200" b="1" dirty="0">
                <a:highlight>
                  <a:srgbClr val="FFFF00"/>
                </a:highlight>
              </a:rPr>
              <a:t>        instructional steps </a:t>
            </a:r>
            <a:r>
              <a:rPr lang="en-US" sz="3200" b="1" dirty="0"/>
              <a:t>(obtainable chunks).</a:t>
            </a:r>
            <a:r>
              <a:rPr lang="en-US" sz="3200" dirty="0"/>
              <a:t> </a:t>
            </a:r>
          </a:p>
          <a:p>
            <a:pPr marL="0" indent="0">
              <a:buNone/>
            </a:pPr>
            <a:endParaRPr lang="en-US" sz="2800" dirty="0"/>
          </a:p>
        </p:txBody>
      </p:sp>
      <p:sp>
        <p:nvSpPr>
          <p:cNvPr id="4" name="Slide Number Placeholder 3">
            <a:extLst>
              <a:ext uri="{FF2B5EF4-FFF2-40B4-BE49-F238E27FC236}">
                <a16:creationId xmlns:a16="http://schemas.microsoft.com/office/drawing/2014/main" id="{492F61DE-1B1F-5142-9E2C-32DEBB1E6F72}"/>
              </a:ext>
            </a:extLst>
          </p:cNvPr>
          <p:cNvSpPr>
            <a:spLocks noGrp="1"/>
          </p:cNvSpPr>
          <p:nvPr>
            <p:ph type="sldNum" sz="quarter" idx="12"/>
          </p:nvPr>
        </p:nvSpPr>
        <p:spPr/>
        <p:txBody>
          <a:bodyPr/>
          <a:lstStyle/>
          <a:p>
            <a:pPr>
              <a:defRPr/>
            </a:pPr>
            <a:fld id="{49F3EB5D-E9EE-044A-9F5C-90E9AE7C6360}" type="slidenum">
              <a:rPr lang="en-US" smtClean="0"/>
              <a:pPr>
                <a:defRPr/>
              </a:pPr>
              <a:t>21</a:t>
            </a:fld>
            <a:endParaRPr lang="en-US"/>
          </a:p>
        </p:txBody>
      </p:sp>
    </p:spTree>
    <p:extLst>
      <p:ext uri="{BB962C8B-B14F-4D97-AF65-F5344CB8AC3E}">
        <p14:creationId xmlns:p14="http://schemas.microsoft.com/office/powerpoint/2010/main" val="3141732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a:solidFill>
            <a:schemeClr val="accent2"/>
          </a:solidFill>
          <a:ln>
            <a:solidFill>
              <a:srgbClr val="008000"/>
            </a:solidFill>
          </a:ln>
        </p:spPr>
        <p:txBody>
          <a:bodyPr/>
          <a:lstStyle/>
          <a:p>
            <a:r>
              <a:rPr lang="en-US" sz="3600" b="1" dirty="0">
                <a:solidFill>
                  <a:srgbClr val="0D0D0D"/>
                </a:solidFill>
                <a:highlight>
                  <a:srgbClr val="FFFF00"/>
                </a:highlight>
                <a:cs typeface="Calibri"/>
              </a:rPr>
              <a:t> </a:t>
            </a:r>
            <a:r>
              <a:rPr lang="en-US" sz="3600" b="1" dirty="0">
                <a:solidFill>
                  <a:srgbClr val="0D0D0D"/>
                </a:solidFill>
                <a:highlight>
                  <a:srgbClr val="FFFF00"/>
                </a:highlight>
                <a:latin typeface="+mn-lt"/>
                <a:cs typeface="Calibri"/>
              </a:rPr>
              <a:t>Polish Practice</a:t>
            </a:r>
            <a:r>
              <a:rPr lang="en-US" sz="3600" b="1" dirty="0">
                <a:solidFill>
                  <a:srgbClr val="0D0D0D"/>
                </a:solidFill>
                <a:latin typeface="+mn-lt"/>
                <a:cs typeface="Calibri"/>
              </a:rPr>
              <a:t>  	</a:t>
            </a:r>
            <a:r>
              <a:rPr lang="en-US" sz="2400" b="1" dirty="0">
                <a:solidFill>
                  <a:srgbClr val="0D0D0D"/>
                </a:solidFill>
                <a:latin typeface="+mn-lt"/>
                <a:cs typeface="Calibri"/>
              </a:rPr>
              <a:t>Break-down Content into 						    			 Obtainable Chunks</a:t>
            </a:r>
            <a:endParaRPr lang="en-US" sz="2400" dirty="0">
              <a:solidFill>
                <a:srgbClr val="000000"/>
              </a:solidFill>
              <a:latin typeface="+mn-lt"/>
            </a:endParaRPr>
          </a:p>
        </p:txBody>
      </p:sp>
      <p:sp>
        <p:nvSpPr>
          <p:cNvPr id="3" name="Content Placeholder 2"/>
          <p:cNvSpPr>
            <a:spLocks noGrp="1"/>
          </p:cNvSpPr>
          <p:nvPr>
            <p:ph sz="half" idx="1"/>
          </p:nvPr>
        </p:nvSpPr>
        <p:spPr>
          <a:xfrm>
            <a:off x="707106" y="1345441"/>
            <a:ext cx="2854117" cy="5167310"/>
          </a:xfrm>
          <a:ln w="28575">
            <a:solidFill>
              <a:schemeClr val="tx1"/>
            </a:solidFill>
          </a:ln>
        </p:spPr>
        <p:txBody>
          <a:bodyPr>
            <a:normAutofit fontScale="55000" lnSpcReduction="20000"/>
          </a:bodyPr>
          <a:lstStyle/>
          <a:p>
            <a:pPr marL="0" indent="0">
              <a:lnSpc>
                <a:spcPct val="120000"/>
              </a:lnSpc>
              <a:buNone/>
            </a:pPr>
            <a:endParaRPr lang="en-US" sz="3300" dirty="0">
              <a:latin typeface="Calibri"/>
              <a:cs typeface="Calibri"/>
            </a:endParaRPr>
          </a:p>
          <a:p>
            <a:pPr marL="0" indent="0">
              <a:lnSpc>
                <a:spcPct val="120000"/>
              </a:lnSpc>
              <a:buNone/>
            </a:pPr>
            <a:r>
              <a:rPr lang="en-US" sz="5800" b="1" dirty="0">
                <a:cs typeface="Calibri"/>
              </a:rPr>
              <a:t>Break-down Content</a:t>
            </a:r>
          </a:p>
          <a:p>
            <a:pPr marL="0" indent="0">
              <a:lnSpc>
                <a:spcPct val="120000"/>
              </a:lnSpc>
              <a:buNone/>
            </a:pPr>
            <a:endParaRPr lang="en-US" sz="5800" b="1" dirty="0">
              <a:cs typeface="Calibri"/>
            </a:endParaRPr>
          </a:p>
          <a:p>
            <a:pPr marL="0" indent="0">
              <a:lnSpc>
                <a:spcPct val="120000"/>
              </a:lnSpc>
              <a:buNone/>
            </a:pPr>
            <a:endParaRPr lang="en-US" sz="3300" dirty="0">
              <a:latin typeface="Calibri"/>
              <a:cs typeface="Calibri"/>
            </a:endParaRPr>
          </a:p>
          <a:p>
            <a:pPr marL="0" indent="0">
              <a:lnSpc>
                <a:spcPct val="120000"/>
              </a:lnSpc>
              <a:buNone/>
            </a:pPr>
            <a:r>
              <a:rPr lang="en-US" sz="3300" dirty="0">
                <a:latin typeface="Calibri"/>
                <a:cs typeface="Calibri"/>
              </a:rPr>
              <a:t>	</a:t>
            </a:r>
            <a:r>
              <a:rPr lang="en-US" sz="3300" b="1" dirty="0">
                <a:cs typeface="Calibri"/>
              </a:rPr>
              <a:t>			</a:t>
            </a:r>
          </a:p>
          <a:p>
            <a:pPr marL="0" indent="0">
              <a:buNone/>
            </a:pPr>
            <a:r>
              <a:rPr lang="en-US" sz="2800" dirty="0">
                <a:latin typeface="Calibri"/>
                <a:cs typeface="Calibri"/>
              </a:rPr>
              <a:t>		</a:t>
            </a:r>
            <a:endParaRPr lang="en-US" sz="2800" dirty="0"/>
          </a:p>
          <a:p>
            <a:pPr marL="0" indent="0">
              <a:buNone/>
            </a:pPr>
            <a:endParaRPr lang="en-US" dirty="0"/>
          </a:p>
        </p:txBody>
      </p:sp>
      <p:sp>
        <p:nvSpPr>
          <p:cNvPr id="5" name="Content Placeholder 4">
            <a:extLst>
              <a:ext uri="{FF2B5EF4-FFF2-40B4-BE49-F238E27FC236}">
                <a16:creationId xmlns:a16="http://schemas.microsoft.com/office/drawing/2014/main" id="{772091B4-4E0D-3C4B-80BD-6FBE0EC0F1D1}"/>
              </a:ext>
            </a:extLst>
          </p:cNvPr>
          <p:cNvSpPr>
            <a:spLocks noGrp="1"/>
          </p:cNvSpPr>
          <p:nvPr>
            <p:ph sz="half" idx="2"/>
          </p:nvPr>
        </p:nvSpPr>
        <p:spPr>
          <a:xfrm>
            <a:off x="3889214" y="1325563"/>
            <a:ext cx="4926795" cy="5167310"/>
          </a:xfrm>
          <a:ln w="28575">
            <a:solidFill>
              <a:schemeClr val="tx1"/>
            </a:solidFill>
          </a:ln>
        </p:spPr>
        <p:txBody>
          <a:bodyPr/>
          <a:lstStyle/>
          <a:p>
            <a:r>
              <a:rPr lang="en-US" sz="2400" b="1" dirty="0"/>
              <a:t>Set students up for learning and </a:t>
            </a:r>
            <a:r>
              <a:rPr lang="en-US" sz="2400" b="1" dirty="0">
                <a:highlight>
                  <a:srgbClr val="FFFF00"/>
                </a:highlight>
              </a:rPr>
              <a:t>success </a:t>
            </a:r>
            <a:br>
              <a:rPr lang="en-US" sz="2400" b="1" dirty="0"/>
            </a:br>
            <a:endParaRPr lang="en-US" sz="2400" b="1" dirty="0"/>
          </a:p>
          <a:p>
            <a:r>
              <a:rPr lang="en-US" sz="2400" b="1" dirty="0"/>
              <a:t>Break- down content to </a:t>
            </a:r>
            <a:r>
              <a:rPr lang="en-US" sz="2400" b="1" dirty="0">
                <a:highlight>
                  <a:srgbClr val="FFFF00"/>
                </a:highlight>
              </a:rPr>
              <a:t>avoid cognitive overload</a:t>
            </a:r>
            <a:br>
              <a:rPr lang="en-US" sz="2400" b="1" dirty="0">
                <a:highlight>
                  <a:srgbClr val="FFFF00"/>
                </a:highlight>
              </a:rPr>
            </a:br>
            <a:endParaRPr lang="en-US" sz="2400" b="1" dirty="0">
              <a:highlight>
                <a:srgbClr val="FFFF00"/>
              </a:highlight>
            </a:endParaRPr>
          </a:p>
          <a:p>
            <a:r>
              <a:rPr lang="en-US" sz="2400" b="1" dirty="0">
                <a:highlight>
                  <a:srgbClr val="FFFF00"/>
                </a:highlight>
              </a:rPr>
              <a:t>Strategies</a:t>
            </a:r>
            <a:r>
              <a:rPr lang="en-US" sz="2400" dirty="0"/>
              <a:t> – into steps</a:t>
            </a:r>
            <a:br>
              <a:rPr lang="en-US" sz="2400" dirty="0"/>
            </a:br>
            <a:endParaRPr lang="en-US" sz="2400" dirty="0"/>
          </a:p>
          <a:p>
            <a:r>
              <a:rPr lang="en-US" sz="2400" b="1" dirty="0">
                <a:highlight>
                  <a:srgbClr val="FFFF00"/>
                </a:highlight>
              </a:rPr>
              <a:t>Knowledge</a:t>
            </a:r>
            <a:r>
              <a:rPr lang="en-US" sz="2400" dirty="0">
                <a:highlight>
                  <a:srgbClr val="FFFF00"/>
                </a:highlight>
              </a:rPr>
              <a:t> </a:t>
            </a:r>
            <a:r>
              <a:rPr lang="en-US" sz="2400" dirty="0"/>
              <a:t>– into short amounts followed by rehearsal or retrieval of content</a:t>
            </a:r>
            <a:br>
              <a:rPr lang="en-US" sz="2400" dirty="0"/>
            </a:br>
            <a:endParaRPr lang="en-US" sz="2400" dirty="0"/>
          </a:p>
          <a:p>
            <a:r>
              <a:rPr lang="en-US" sz="2400" b="1" dirty="0">
                <a:highlight>
                  <a:srgbClr val="FFFF00"/>
                </a:highlight>
              </a:rPr>
              <a:t>Vocabulary</a:t>
            </a:r>
            <a:r>
              <a:rPr lang="en-US" sz="2400" dirty="0">
                <a:highlight>
                  <a:srgbClr val="FFFF00"/>
                </a:highlight>
              </a:rPr>
              <a:t> </a:t>
            </a:r>
            <a:r>
              <a:rPr lang="en-US" sz="2400" dirty="0"/>
              <a:t>– Teach limited number of terms  in depth in one session </a:t>
            </a:r>
          </a:p>
          <a:p>
            <a:pPr marL="342900" lvl="1" indent="0">
              <a:buNone/>
            </a:pPr>
            <a:endParaRPr lang="en-US" sz="2400" dirty="0"/>
          </a:p>
          <a:p>
            <a:pPr marL="342900" lvl="1" indent="0">
              <a:buNone/>
            </a:pPr>
            <a:endParaRPr lang="en-US" sz="2800" dirty="0"/>
          </a:p>
          <a:p>
            <a:pPr lvl="1"/>
            <a:endParaRPr lang="en-US" dirty="0"/>
          </a:p>
        </p:txBody>
      </p:sp>
      <p:sp>
        <p:nvSpPr>
          <p:cNvPr id="4" name="Slide Number Placeholder 3"/>
          <p:cNvSpPr>
            <a:spLocks noGrp="1"/>
          </p:cNvSpPr>
          <p:nvPr>
            <p:ph type="sldNum" sz="quarter" idx="12"/>
          </p:nvPr>
        </p:nvSpPr>
        <p:spPr/>
        <p:txBody>
          <a:bodyPr/>
          <a:lstStyle/>
          <a:p>
            <a:fld id="{D260CD95-5FB5-8244-A725-10E7FEEBD53E}" type="slidenum">
              <a:rPr lang="en-US" smtClean="0"/>
              <a:t>22</a:t>
            </a:fld>
            <a:endParaRPr lang="en-US" dirty="0"/>
          </a:p>
        </p:txBody>
      </p:sp>
    </p:spTree>
    <p:extLst>
      <p:ext uri="{BB962C8B-B14F-4D97-AF65-F5344CB8AC3E}">
        <p14:creationId xmlns:p14="http://schemas.microsoft.com/office/powerpoint/2010/main" val="168590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BDCB-8D95-014F-9A9D-1FC6CD7CF943}"/>
              </a:ext>
            </a:extLst>
          </p:cNvPr>
          <p:cNvSpPr>
            <a:spLocks noGrp="1"/>
          </p:cNvSpPr>
          <p:nvPr>
            <p:ph type="title"/>
          </p:nvPr>
        </p:nvSpPr>
        <p:spPr>
          <a:xfrm>
            <a:off x="0" y="18255"/>
            <a:ext cx="9144000" cy="1325563"/>
          </a:xfrm>
          <a:solidFill>
            <a:schemeClr val="accent2"/>
          </a:solidFill>
        </p:spPr>
        <p:txBody>
          <a:bodyPr>
            <a:normAutofit/>
          </a:bodyPr>
          <a:lstStyle/>
          <a:p>
            <a:r>
              <a:rPr lang="en-US" b="1" dirty="0">
                <a:latin typeface="+mn-lt"/>
              </a:rPr>
              <a:t>			</a:t>
            </a:r>
            <a:r>
              <a:rPr lang="en-US" b="1" dirty="0">
                <a:highlight>
                  <a:srgbClr val="FFFF00"/>
                </a:highlight>
                <a:latin typeface="+mn-lt"/>
              </a:rPr>
              <a:t>Strategy</a:t>
            </a:r>
            <a:r>
              <a:rPr lang="en-US" b="1" dirty="0">
                <a:latin typeface="+mn-lt"/>
              </a:rPr>
              <a:t> – Break  it down</a:t>
            </a:r>
          </a:p>
        </p:txBody>
      </p:sp>
      <p:sp>
        <p:nvSpPr>
          <p:cNvPr id="3" name="Content Placeholder 2">
            <a:extLst>
              <a:ext uri="{FF2B5EF4-FFF2-40B4-BE49-F238E27FC236}">
                <a16:creationId xmlns:a16="http://schemas.microsoft.com/office/drawing/2014/main" id="{EB7FA655-6316-5D4D-AFB2-7B4A35B7B0D9}"/>
              </a:ext>
            </a:extLst>
          </p:cNvPr>
          <p:cNvSpPr>
            <a:spLocks noGrp="1"/>
          </p:cNvSpPr>
          <p:nvPr>
            <p:ph idx="1"/>
          </p:nvPr>
        </p:nvSpPr>
        <p:spPr>
          <a:xfrm>
            <a:off x="628650" y="1674415"/>
            <a:ext cx="7886700" cy="4756202"/>
          </a:xfrm>
          <a:ln w="28575">
            <a:solidFill>
              <a:schemeClr val="tx1"/>
            </a:solidFill>
          </a:ln>
        </p:spPr>
        <p:txBody>
          <a:bodyPr/>
          <a:lstStyle/>
          <a:p>
            <a:pPr marL="0" indent="0">
              <a:buNone/>
            </a:pPr>
            <a:endParaRPr lang="en-US" sz="2400" b="1" dirty="0"/>
          </a:p>
          <a:p>
            <a:pPr marL="0" indent="0">
              <a:buNone/>
            </a:pPr>
            <a:r>
              <a:rPr lang="en-US" sz="2800" b="1" dirty="0"/>
              <a:t>Writing Process – Short Summary</a:t>
            </a:r>
            <a:br>
              <a:rPr lang="en-US" sz="2800" b="1" dirty="0"/>
            </a:br>
            <a:endParaRPr lang="en-US" sz="2800" b="1" dirty="0"/>
          </a:p>
          <a:p>
            <a:pPr marL="342900" lvl="1" indent="0">
              <a:lnSpc>
                <a:spcPct val="100000"/>
              </a:lnSpc>
              <a:buNone/>
            </a:pPr>
            <a:r>
              <a:rPr lang="en-US" sz="2800" b="1" dirty="0"/>
              <a:t>Plan and  outline		</a:t>
            </a:r>
            <a:r>
              <a:rPr lang="en-US" sz="2800" b="1" dirty="0">
                <a:highlight>
                  <a:srgbClr val="FFFF00"/>
                </a:highlight>
              </a:rPr>
              <a:t>Plan</a:t>
            </a:r>
          </a:p>
          <a:p>
            <a:pPr marL="342900" lvl="1" indent="0">
              <a:lnSpc>
                <a:spcPct val="100000"/>
              </a:lnSpc>
              <a:buNone/>
            </a:pPr>
            <a:r>
              <a:rPr lang="en-US" sz="2800" b="1" dirty="0"/>
              <a:t>Create a draft			</a:t>
            </a:r>
            <a:r>
              <a:rPr lang="en-US" sz="2800" b="1" dirty="0">
                <a:highlight>
                  <a:srgbClr val="FFFF00"/>
                </a:highlight>
              </a:rPr>
              <a:t>Draft</a:t>
            </a:r>
          </a:p>
          <a:p>
            <a:pPr marL="342900" lvl="1" indent="0">
              <a:lnSpc>
                <a:spcPct val="100000"/>
              </a:lnSpc>
              <a:buNone/>
            </a:pPr>
            <a:r>
              <a:rPr lang="en-US" sz="2800" b="1" dirty="0"/>
              <a:t>Revise the draft			</a:t>
            </a:r>
            <a:r>
              <a:rPr lang="en-US" sz="2800" b="1" dirty="0">
                <a:highlight>
                  <a:srgbClr val="FFFF00"/>
                </a:highlight>
              </a:rPr>
              <a:t>Revise</a:t>
            </a:r>
          </a:p>
          <a:p>
            <a:pPr marL="342900" lvl="1" indent="0">
              <a:lnSpc>
                <a:spcPct val="100000"/>
              </a:lnSpc>
              <a:buNone/>
            </a:pPr>
            <a:r>
              <a:rPr lang="en-US" sz="2800" b="1" dirty="0"/>
              <a:t>Edit the draft			Edit</a:t>
            </a:r>
          </a:p>
          <a:p>
            <a:pPr marL="0" indent="0">
              <a:buNone/>
            </a:pPr>
            <a:endParaRPr lang="en-US" sz="2400" b="1" dirty="0"/>
          </a:p>
          <a:p>
            <a:pPr marL="0" indent="0">
              <a:buNone/>
            </a:pPr>
            <a:r>
              <a:rPr lang="en-US" sz="2400" b="1" i="1" dirty="0">
                <a:highlight>
                  <a:srgbClr val="FFFF00"/>
                </a:highlight>
              </a:rPr>
              <a:t>The Writing Revolution 2.0 </a:t>
            </a:r>
            <a:endParaRPr lang="en-US" sz="2400" i="1" dirty="0">
              <a:highlight>
                <a:srgbClr val="FFFF00"/>
              </a:highlight>
            </a:endParaRPr>
          </a:p>
          <a:p>
            <a:pPr marL="0" indent="0">
              <a:buNone/>
            </a:pPr>
            <a:r>
              <a:rPr lang="en-US" sz="2400" i="1" dirty="0"/>
              <a:t>Judith C. Hochman and Natalie Wexler</a:t>
            </a:r>
            <a:endParaRPr lang="en-US" sz="2400" b="1" i="1" dirty="0"/>
          </a:p>
        </p:txBody>
      </p:sp>
      <p:sp>
        <p:nvSpPr>
          <p:cNvPr id="4" name="Slide Number Placeholder 3">
            <a:extLst>
              <a:ext uri="{FF2B5EF4-FFF2-40B4-BE49-F238E27FC236}">
                <a16:creationId xmlns:a16="http://schemas.microsoft.com/office/drawing/2014/main" id="{EFCAA1A7-6BB4-E042-96C0-321799E4DFBB}"/>
              </a:ext>
            </a:extLst>
          </p:cNvPr>
          <p:cNvSpPr>
            <a:spLocks noGrp="1"/>
          </p:cNvSpPr>
          <p:nvPr>
            <p:ph type="sldNum" sz="quarter" idx="12"/>
          </p:nvPr>
        </p:nvSpPr>
        <p:spPr/>
        <p:txBody>
          <a:bodyPr/>
          <a:lstStyle/>
          <a:p>
            <a:pPr>
              <a:defRPr/>
            </a:pPr>
            <a:fld id="{A91CB9AB-F896-F94F-95BE-1435B04EDF39}" type="slidenum">
              <a:rPr lang="en-US" smtClean="0"/>
              <a:pPr>
                <a:defRPr/>
              </a:pPr>
              <a:t>23</a:t>
            </a:fld>
            <a:endParaRPr lang="en-US"/>
          </a:p>
        </p:txBody>
      </p:sp>
    </p:spTree>
    <p:extLst>
      <p:ext uri="{BB962C8B-B14F-4D97-AF65-F5344CB8AC3E}">
        <p14:creationId xmlns:p14="http://schemas.microsoft.com/office/powerpoint/2010/main" val="64785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BDCB-8D95-014F-9A9D-1FC6CD7CF943}"/>
              </a:ext>
            </a:extLst>
          </p:cNvPr>
          <p:cNvSpPr>
            <a:spLocks noGrp="1"/>
          </p:cNvSpPr>
          <p:nvPr>
            <p:ph type="title"/>
          </p:nvPr>
        </p:nvSpPr>
        <p:spPr>
          <a:xfrm>
            <a:off x="0" y="18255"/>
            <a:ext cx="9144000" cy="1325563"/>
          </a:xfrm>
          <a:solidFill>
            <a:schemeClr val="accent2"/>
          </a:solidFill>
        </p:spPr>
        <p:txBody>
          <a:bodyPr>
            <a:normAutofit/>
          </a:bodyPr>
          <a:lstStyle/>
          <a:p>
            <a:r>
              <a:rPr lang="en-US" sz="3200" b="1" dirty="0">
                <a:latin typeface="+mn-lt"/>
              </a:rPr>
              <a:t>	Break down new material into smaller 	instructional steps (obtainable chunks). </a:t>
            </a:r>
            <a:endParaRPr lang="en-US" b="1" dirty="0">
              <a:latin typeface="+mn-lt"/>
            </a:endParaRPr>
          </a:p>
        </p:txBody>
      </p:sp>
      <p:sp>
        <p:nvSpPr>
          <p:cNvPr id="3" name="Content Placeholder 2">
            <a:extLst>
              <a:ext uri="{FF2B5EF4-FFF2-40B4-BE49-F238E27FC236}">
                <a16:creationId xmlns:a16="http://schemas.microsoft.com/office/drawing/2014/main" id="{EB7FA655-6316-5D4D-AFB2-7B4A35B7B0D9}"/>
              </a:ext>
            </a:extLst>
          </p:cNvPr>
          <p:cNvSpPr>
            <a:spLocks noGrp="1"/>
          </p:cNvSpPr>
          <p:nvPr>
            <p:ph idx="1"/>
          </p:nvPr>
        </p:nvSpPr>
        <p:spPr/>
        <p:txBody>
          <a:bodyPr/>
          <a:lstStyle/>
          <a:p>
            <a:pPr marL="0" indent="0">
              <a:buNone/>
            </a:pPr>
            <a:r>
              <a:rPr lang="en-US" sz="2400" b="1" dirty="0"/>
              <a:t>Topic _______________</a:t>
            </a:r>
          </a:p>
          <a:p>
            <a:pPr marL="0" indent="0">
              <a:buNone/>
            </a:pPr>
            <a:r>
              <a:rPr lang="en-US" sz="2400" b="1" dirty="0"/>
              <a:t>Topic Sentence ____________________________________</a:t>
            </a:r>
            <a:br>
              <a:rPr lang="en-US" sz="2400" b="1" dirty="0"/>
            </a:br>
            <a:r>
              <a:rPr lang="en-US" sz="2400" b="1" dirty="0"/>
              <a:t>_________________________________________________</a:t>
            </a:r>
            <a:br>
              <a:rPr lang="en-US" sz="2400" b="1" dirty="0"/>
            </a:br>
            <a:br>
              <a:rPr lang="en-US" sz="2400" b="1" dirty="0"/>
            </a:br>
            <a:r>
              <a:rPr lang="en-US" sz="2400" b="1" dirty="0"/>
              <a:t>Details - Notes</a:t>
            </a:r>
          </a:p>
          <a:p>
            <a:pPr marL="0" indent="0">
              <a:buNone/>
            </a:pPr>
            <a:r>
              <a:rPr lang="en-US" sz="2400" b="1" dirty="0"/>
              <a:t>1. _______________________________________________</a:t>
            </a:r>
          </a:p>
          <a:p>
            <a:pPr marL="0" indent="0">
              <a:buNone/>
            </a:pPr>
            <a:r>
              <a:rPr lang="en-US" sz="2400" b="1" dirty="0"/>
              <a:t>________________________________________________</a:t>
            </a:r>
          </a:p>
          <a:p>
            <a:pPr marL="0" indent="0">
              <a:buNone/>
            </a:pPr>
            <a:r>
              <a:rPr lang="en-US" sz="2400" b="1" dirty="0"/>
              <a:t>2. _______________________________________________</a:t>
            </a:r>
          </a:p>
          <a:p>
            <a:pPr marL="0" indent="0">
              <a:buNone/>
            </a:pPr>
            <a:r>
              <a:rPr lang="en-US" sz="2400" b="1" dirty="0"/>
              <a:t>_________________________________________________</a:t>
            </a:r>
          </a:p>
          <a:p>
            <a:pPr marL="0" indent="0">
              <a:buNone/>
            </a:pPr>
            <a:r>
              <a:rPr lang="en-US" sz="2400" b="1" dirty="0"/>
              <a:t>3. _______________________________________________</a:t>
            </a:r>
          </a:p>
          <a:p>
            <a:pPr marL="0" indent="0">
              <a:buNone/>
            </a:pPr>
            <a:r>
              <a:rPr lang="en-US" sz="2400" b="1" dirty="0"/>
              <a:t>_________________________________________________</a:t>
            </a:r>
          </a:p>
        </p:txBody>
      </p:sp>
      <p:sp>
        <p:nvSpPr>
          <p:cNvPr id="4" name="Slide Number Placeholder 3">
            <a:extLst>
              <a:ext uri="{FF2B5EF4-FFF2-40B4-BE49-F238E27FC236}">
                <a16:creationId xmlns:a16="http://schemas.microsoft.com/office/drawing/2014/main" id="{EFCAA1A7-6BB4-E042-96C0-321799E4DFBB}"/>
              </a:ext>
            </a:extLst>
          </p:cNvPr>
          <p:cNvSpPr>
            <a:spLocks noGrp="1"/>
          </p:cNvSpPr>
          <p:nvPr>
            <p:ph type="sldNum" sz="quarter" idx="12"/>
          </p:nvPr>
        </p:nvSpPr>
        <p:spPr/>
        <p:txBody>
          <a:bodyPr/>
          <a:lstStyle/>
          <a:p>
            <a:pPr>
              <a:defRPr/>
            </a:pPr>
            <a:fld id="{A91CB9AB-F896-F94F-95BE-1435B04EDF39}" type="slidenum">
              <a:rPr lang="en-US" smtClean="0"/>
              <a:pPr>
                <a:defRPr/>
              </a:pPr>
              <a:t>24</a:t>
            </a:fld>
            <a:endParaRPr lang="en-US"/>
          </a:p>
        </p:txBody>
      </p:sp>
    </p:spTree>
    <p:extLst>
      <p:ext uri="{BB962C8B-B14F-4D97-AF65-F5344CB8AC3E}">
        <p14:creationId xmlns:p14="http://schemas.microsoft.com/office/powerpoint/2010/main" val="38745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BDCB-8D95-014F-9A9D-1FC6CD7CF943}"/>
              </a:ext>
            </a:extLst>
          </p:cNvPr>
          <p:cNvSpPr>
            <a:spLocks noGrp="1"/>
          </p:cNvSpPr>
          <p:nvPr>
            <p:ph type="title"/>
          </p:nvPr>
        </p:nvSpPr>
        <p:spPr>
          <a:xfrm>
            <a:off x="79513" y="-74856"/>
            <a:ext cx="9144000" cy="1325563"/>
          </a:xfrm>
          <a:solidFill>
            <a:schemeClr val="accent2"/>
          </a:solidFill>
        </p:spPr>
        <p:txBody>
          <a:bodyPr>
            <a:normAutofit/>
          </a:bodyPr>
          <a:lstStyle/>
          <a:p>
            <a:r>
              <a:rPr lang="en-US" sz="3200" b="1" dirty="0">
                <a:latin typeface="+mn-lt"/>
              </a:rPr>
              <a:t>	Break down new material into smaller 	instructional steps (obtainable chunks). </a:t>
            </a:r>
            <a:endParaRPr lang="en-US" b="1" dirty="0">
              <a:latin typeface="+mn-lt"/>
            </a:endParaRPr>
          </a:p>
        </p:txBody>
      </p:sp>
      <p:sp>
        <p:nvSpPr>
          <p:cNvPr id="3" name="Content Placeholder 2">
            <a:extLst>
              <a:ext uri="{FF2B5EF4-FFF2-40B4-BE49-F238E27FC236}">
                <a16:creationId xmlns:a16="http://schemas.microsoft.com/office/drawing/2014/main" id="{EB7FA655-6316-5D4D-AFB2-7B4A35B7B0D9}"/>
              </a:ext>
            </a:extLst>
          </p:cNvPr>
          <p:cNvSpPr>
            <a:spLocks noGrp="1"/>
          </p:cNvSpPr>
          <p:nvPr>
            <p:ph idx="1"/>
          </p:nvPr>
        </p:nvSpPr>
        <p:spPr>
          <a:xfrm>
            <a:off x="628650" y="1361661"/>
            <a:ext cx="7886700" cy="5695122"/>
          </a:xfrm>
        </p:spPr>
        <p:txBody>
          <a:bodyPr>
            <a:normAutofit/>
          </a:bodyPr>
          <a:lstStyle/>
          <a:p>
            <a:pPr marL="457200" indent="-457200">
              <a:buAutoNum type="arabicPeriod"/>
            </a:pPr>
            <a:r>
              <a:rPr lang="en-US" sz="2400" b="1" dirty="0"/>
              <a:t>Plan</a:t>
            </a:r>
            <a:r>
              <a:rPr lang="en-US" sz="2400" dirty="0"/>
              <a:t>:  Can determine and record the </a:t>
            </a:r>
            <a:r>
              <a:rPr lang="en-US" sz="2400" b="1" dirty="0">
                <a:highlight>
                  <a:srgbClr val="FFFF00"/>
                </a:highlight>
              </a:rPr>
              <a:t>topic</a:t>
            </a:r>
            <a:r>
              <a:rPr lang="en-US" sz="2400" dirty="0">
                <a:highlight>
                  <a:srgbClr val="FFFF00"/>
                </a:highlight>
              </a:rPr>
              <a:t> and </a:t>
            </a:r>
            <a:r>
              <a:rPr lang="en-US" sz="2400" b="1" dirty="0">
                <a:highlight>
                  <a:srgbClr val="FFFF00"/>
                </a:highlight>
              </a:rPr>
              <a:t>three critical details </a:t>
            </a:r>
            <a:r>
              <a:rPr lang="en-US" sz="2400" dirty="0"/>
              <a:t>of a section of informative text.</a:t>
            </a:r>
            <a:br>
              <a:rPr lang="en-US" sz="2400" dirty="0"/>
            </a:br>
            <a:endParaRPr lang="en-US" sz="2400" dirty="0"/>
          </a:p>
          <a:p>
            <a:pPr marL="457200" indent="-457200">
              <a:buAutoNum type="arabicPeriod"/>
            </a:pPr>
            <a:r>
              <a:rPr lang="en-US" sz="2400" b="1" dirty="0"/>
              <a:t>Plan</a:t>
            </a:r>
            <a:r>
              <a:rPr lang="en-US" sz="2400" dirty="0"/>
              <a:t>: Can determine and record the </a:t>
            </a:r>
            <a:r>
              <a:rPr lang="en-US" sz="2400" b="1" dirty="0">
                <a:highlight>
                  <a:srgbClr val="FFFF00"/>
                </a:highlight>
              </a:rPr>
              <a:t>topic</a:t>
            </a:r>
            <a:r>
              <a:rPr lang="en-US" sz="2400" dirty="0">
                <a:highlight>
                  <a:srgbClr val="FFFF00"/>
                </a:highlight>
              </a:rPr>
              <a:t>, </a:t>
            </a:r>
            <a:r>
              <a:rPr lang="en-US" sz="2400" b="1" dirty="0">
                <a:highlight>
                  <a:srgbClr val="FFFF00"/>
                </a:highlight>
              </a:rPr>
              <a:t>three important details</a:t>
            </a:r>
            <a:r>
              <a:rPr lang="en-US" sz="2400" dirty="0"/>
              <a:t>, and a  </a:t>
            </a:r>
            <a:r>
              <a:rPr lang="en-US" sz="2400" b="1" dirty="0">
                <a:highlight>
                  <a:srgbClr val="FFFF00"/>
                </a:highlight>
              </a:rPr>
              <a:t>topic sentence </a:t>
            </a:r>
            <a:r>
              <a:rPr lang="en-US" sz="2400" dirty="0"/>
              <a:t>for a section of informative text.</a:t>
            </a:r>
            <a:br>
              <a:rPr lang="en-US" sz="2400" dirty="0"/>
            </a:br>
            <a:endParaRPr lang="en-US" sz="2400" dirty="0"/>
          </a:p>
          <a:p>
            <a:pPr marL="457200" indent="-457200">
              <a:buAutoNum type="arabicPeriod"/>
            </a:pPr>
            <a:r>
              <a:rPr lang="en-US" sz="2400" b="1" dirty="0"/>
              <a:t>Draft</a:t>
            </a:r>
            <a:r>
              <a:rPr lang="en-US" sz="2400" dirty="0"/>
              <a:t>: Using  a plan, can write </a:t>
            </a:r>
            <a:r>
              <a:rPr lang="en-US" sz="2400" b="1" dirty="0"/>
              <a:t>a </a:t>
            </a:r>
            <a:r>
              <a:rPr lang="en-US" sz="2400" b="1" dirty="0">
                <a:highlight>
                  <a:srgbClr val="FFFF00"/>
                </a:highlight>
              </a:rPr>
              <a:t>draft summary </a:t>
            </a:r>
            <a:r>
              <a:rPr lang="en-US" sz="2400" dirty="0"/>
              <a:t>containing a topic sentence and related detail sentences.</a:t>
            </a:r>
            <a:br>
              <a:rPr lang="en-US" sz="2400" dirty="0"/>
            </a:br>
            <a:endParaRPr lang="en-US" sz="2400" dirty="0"/>
          </a:p>
          <a:p>
            <a:pPr marL="457200" indent="-457200">
              <a:buAutoNum type="arabicPeriod"/>
            </a:pPr>
            <a:r>
              <a:rPr lang="en-US" sz="2400" b="1" dirty="0"/>
              <a:t>Revise: </a:t>
            </a:r>
            <a:r>
              <a:rPr lang="en-US" sz="2400" dirty="0"/>
              <a:t>Can revise by </a:t>
            </a:r>
            <a:r>
              <a:rPr lang="en-US" sz="2400" b="1" dirty="0">
                <a:highlight>
                  <a:srgbClr val="FFFF00"/>
                </a:highlight>
              </a:rPr>
              <a:t>expanding sentences and adding transitions</a:t>
            </a:r>
            <a:r>
              <a:rPr lang="en-US" sz="2400" dirty="0"/>
              <a:t>.</a:t>
            </a:r>
            <a:br>
              <a:rPr lang="en-US" sz="2400" dirty="0"/>
            </a:br>
            <a:endParaRPr lang="en-US" sz="2400" dirty="0"/>
          </a:p>
          <a:p>
            <a:pPr marL="457200" indent="-457200">
              <a:buAutoNum type="arabicPeriod"/>
            </a:pPr>
            <a:r>
              <a:rPr lang="en-US" sz="2400" b="1" dirty="0"/>
              <a:t>Edit: </a:t>
            </a:r>
            <a:r>
              <a:rPr lang="en-US" sz="2400" dirty="0"/>
              <a:t>Can check for errors in </a:t>
            </a:r>
            <a:r>
              <a:rPr lang="en-US" sz="2400" b="1" dirty="0">
                <a:highlight>
                  <a:srgbClr val="FFFF00"/>
                </a:highlight>
              </a:rPr>
              <a:t>spelling, punctuation, and capitalization</a:t>
            </a:r>
            <a:r>
              <a:rPr lang="en-US" sz="2400" dirty="0"/>
              <a:t>.</a:t>
            </a:r>
            <a:endParaRPr lang="en-US" sz="2400" b="1" dirty="0"/>
          </a:p>
          <a:p>
            <a:pPr marL="0" indent="0">
              <a:buNone/>
            </a:pPr>
            <a:endParaRPr lang="en-US" sz="2000" dirty="0"/>
          </a:p>
        </p:txBody>
      </p:sp>
      <p:sp>
        <p:nvSpPr>
          <p:cNvPr id="4" name="Slide Number Placeholder 3">
            <a:extLst>
              <a:ext uri="{FF2B5EF4-FFF2-40B4-BE49-F238E27FC236}">
                <a16:creationId xmlns:a16="http://schemas.microsoft.com/office/drawing/2014/main" id="{EFCAA1A7-6BB4-E042-96C0-321799E4DFBB}"/>
              </a:ext>
            </a:extLst>
          </p:cNvPr>
          <p:cNvSpPr>
            <a:spLocks noGrp="1"/>
          </p:cNvSpPr>
          <p:nvPr>
            <p:ph type="sldNum" sz="quarter" idx="12"/>
          </p:nvPr>
        </p:nvSpPr>
        <p:spPr/>
        <p:txBody>
          <a:bodyPr/>
          <a:lstStyle/>
          <a:p>
            <a:pPr>
              <a:defRPr/>
            </a:pPr>
            <a:fld id="{A91CB9AB-F896-F94F-95BE-1435B04EDF39}" type="slidenum">
              <a:rPr lang="en-US" smtClean="0"/>
              <a:pPr>
                <a:defRPr/>
              </a:pPr>
              <a:t>25</a:t>
            </a:fld>
            <a:endParaRPr lang="en-US"/>
          </a:p>
        </p:txBody>
      </p:sp>
    </p:spTree>
    <p:extLst>
      <p:ext uri="{BB962C8B-B14F-4D97-AF65-F5344CB8AC3E}">
        <p14:creationId xmlns:p14="http://schemas.microsoft.com/office/powerpoint/2010/main" val="119682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6175F-5DCB-7E4B-93A8-29E16FDF11AB}"/>
              </a:ext>
            </a:extLst>
          </p:cNvPr>
          <p:cNvSpPr>
            <a:spLocks noGrp="1"/>
          </p:cNvSpPr>
          <p:nvPr>
            <p:ph type="title"/>
          </p:nvPr>
        </p:nvSpPr>
        <p:spPr>
          <a:xfrm>
            <a:off x="0" y="18255"/>
            <a:ext cx="9143999" cy="1325563"/>
          </a:xfrm>
          <a:solidFill>
            <a:schemeClr val="accent2"/>
          </a:solidFill>
        </p:spPr>
        <p:txBody>
          <a:bodyPr/>
          <a:lstStyle/>
          <a:p>
            <a:r>
              <a:rPr lang="en-US" sz="2800" b="1" dirty="0">
                <a:latin typeface="+mn-lt"/>
              </a:rPr>
              <a:t>	Break down new material into smaller steps </a:t>
            </a:r>
            <a:br>
              <a:rPr lang="en-US" sz="2800" b="1" dirty="0">
                <a:latin typeface="+mn-lt"/>
              </a:rPr>
            </a:br>
            <a:r>
              <a:rPr lang="en-US" sz="2800" b="1" dirty="0">
                <a:latin typeface="+mn-lt"/>
              </a:rPr>
              <a:t>	(obtainable chunks). </a:t>
            </a:r>
          </a:p>
        </p:txBody>
      </p:sp>
      <p:sp>
        <p:nvSpPr>
          <p:cNvPr id="3" name="Text Placeholder 2">
            <a:extLst>
              <a:ext uri="{FF2B5EF4-FFF2-40B4-BE49-F238E27FC236}">
                <a16:creationId xmlns:a16="http://schemas.microsoft.com/office/drawing/2014/main" id="{FC21B1CB-8A54-E84B-B393-CB62D2C96C8F}"/>
              </a:ext>
            </a:extLst>
          </p:cNvPr>
          <p:cNvSpPr>
            <a:spLocks noGrp="1"/>
          </p:cNvSpPr>
          <p:nvPr>
            <p:ph idx="1"/>
          </p:nvPr>
        </p:nvSpPr>
        <p:spPr>
          <a:ln>
            <a:solidFill>
              <a:schemeClr val="tx1"/>
            </a:solidFill>
          </a:ln>
        </p:spPr>
        <p:txBody>
          <a:bodyPr/>
          <a:lstStyle/>
          <a:p>
            <a:pPr marL="203200" indent="0">
              <a:buNone/>
            </a:pPr>
            <a:br>
              <a:rPr lang="en-US" sz="2400" b="1" dirty="0"/>
            </a:br>
            <a:br>
              <a:rPr lang="en-US" sz="2400" b="1" dirty="0"/>
            </a:br>
            <a:r>
              <a:rPr lang="en-US" sz="2400" b="1" dirty="0"/>
              <a:t>Topic - Three Branches of the Federal Government</a:t>
            </a:r>
            <a:endParaRPr lang="en-US" b="1" dirty="0"/>
          </a:p>
          <a:p>
            <a:r>
              <a:rPr lang="en-US" sz="2400" dirty="0"/>
              <a:t>I can name the three branches of government.</a:t>
            </a:r>
          </a:p>
          <a:p>
            <a:r>
              <a:rPr lang="en-US" sz="2400" dirty="0"/>
              <a:t>I can describe the primary functions of each branch of government.</a:t>
            </a:r>
          </a:p>
          <a:p>
            <a:r>
              <a:rPr lang="en-US" sz="2400" dirty="0"/>
              <a:t>I can compare and contrast each of the functions.</a:t>
            </a:r>
          </a:p>
          <a:p>
            <a:r>
              <a:rPr lang="en-US" sz="2400" dirty="0"/>
              <a:t>I can describe the limitations of each branch of government.</a:t>
            </a:r>
          </a:p>
          <a:p>
            <a:r>
              <a:rPr lang="en-US" sz="2400" dirty="0"/>
              <a:t>I can apply these limitations to the balance of power. </a:t>
            </a:r>
          </a:p>
          <a:p>
            <a:pPr marL="203200" indent="0">
              <a:buNone/>
            </a:pPr>
            <a:endParaRPr lang="en-US" sz="2400" dirty="0"/>
          </a:p>
        </p:txBody>
      </p:sp>
      <p:sp>
        <p:nvSpPr>
          <p:cNvPr id="4" name="Slide Number Placeholder 3">
            <a:extLst>
              <a:ext uri="{FF2B5EF4-FFF2-40B4-BE49-F238E27FC236}">
                <a16:creationId xmlns:a16="http://schemas.microsoft.com/office/drawing/2014/main" id="{F5B072C6-39B3-2048-9018-4CA90769F24B}"/>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26</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7476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F7F19B9D-6F1E-9A4E-A3A8-7A4A287CF8A8}"/>
              </a:ext>
            </a:extLst>
          </p:cNvPr>
          <p:cNvSpPr>
            <a:spLocks noGrp="1" noChangeArrowheads="1"/>
          </p:cNvSpPr>
          <p:nvPr>
            <p:ph type="title"/>
          </p:nvPr>
        </p:nvSpPr>
        <p:spPr>
          <a:xfrm>
            <a:off x="0" y="0"/>
            <a:ext cx="9144000" cy="1462089"/>
          </a:xfrm>
          <a:solidFill>
            <a:schemeClr val="accent2"/>
          </a:solidFill>
        </p:spPr>
        <p:txBody>
          <a:bodyPr>
            <a:normAutofit fontScale="90000"/>
          </a:bodyPr>
          <a:lstStyle/>
          <a:p>
            <a:pPr>
              <a:defRPr/>
            </a:pPr>
            <a:br>
              <a:rPr lang="en-US" b="1" dirty="0">
                <a:solidFill>
                  <a:srgbClr val="D2533C"/>
                </a:solidFill>
                <a:ea typeface="+mj-ea"/>
                <a:cs typeface="+mj-cs"/>
              </a:rPr>
            </a:br>
            <a:r>
              <a:rPr lang="en-US" b="1" dirty="0">
                <a:highlight>
                  <a:srgbClr val="FFFF00"/>
                </a:highlight>
                <a:latin typeface="+mn-lt"/>
                <a:ea typeface="+mj-ea"/>
                <a:cs typeface="+mj-cs"/>
              </a:rPr>
              <a:t>Vocabulary</a:t>
            </a:r>
            <a:r>
              <a:rPr lang="en-US" b="1" dirty="0">
                <a:latin typeface="+mn-lt"/>
                <a:ea typeface="+mj-ea"/>
                <a:cs typeface="+mj-cs"/>
              </a:rPr>
              <a:t> – Break it down</a:t>
            </a:r>
            <a:br>
              <a:rPr lang="en-US" b="1" dirty="0">
                <a:ea typeface="+mj-ea"/>
                <a:cs typeface="+mj-cs"/>
              </a:rPr>
            </a:br>
            <a:br>
              <a:rPr lang="en-US" b="1" dirty="0">
                <a:solidFill>
                  <a:srgbClr val="D2533C"/>
                </a:solidFill>
                <a:ea typeface="+mj-ea"/>
                <a:cs typeface="+mj-cs"/>
              </a:rPr>
            </a:br>
            <a:r>
              <a:rPr lang="en-US" sz="3100" b="1" dirty="0">
                <a:latin typeface="+mn-lt"/>
              </a:rPr>
              <a:t>Teach a limited number of terms  </a:t>
            </a:r>
            <a:r>
              <a:rPr lang="en-US" sz="3100" b="1" dirty="0">
                <a:highlight>
                  <a:srgbClr val="FFFF00"/>
                </a:highlight>
                <a:latin typeface="+mn-lt"/>
              </a:rPr>
              <a:t>in depth </a:t>
            </a:r>
            <a:r>
              <a:rPr lang="en-US" sz="3100" b="1" dirty="0">
                <a:latin typeface="+mn-lt"/>
              </a:rPr>
              <a:t>in one session. </a:t>
            </a:r>
            <a:br>
              <a:rPr lang="en-US" sz="3600" b="1" dirty="0">
                <a:latin typeface="+mn-lt"/>
              </a:rPr>
            </a:br>
            <a:endParaRPr lang="en-US" b="1" dirty="0">
              <a:solidFill>
                <a:srgbClr val="D2533C"/>
              </a:solidFill>
              <a:latin typeface="+mn-lt"/>
              <a:ea typeface="+mj-ea"/>
              <a:cs typeface="+mj-cs"/>
            </a:endParaRPr>
          </a:p>
        </p:txBody>
      </p:sp>
      <p:sp>
        <p:nvSpPr>
          <p:cNvPr id="78850" name="Slide Number Placeholder 5">
            <a:extLst>
              <a:ext uri="{FF2B5EF4-FFF2-40B4-BE49-F238E27FC236}">
                <a16:creationId xmlns:a16="http://schemas.microsoft.com/office/drawing/2014/main" id="{EDF58A10-79BB-2141-93EB-415029186BB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03D51BF-6006-5E46-AE61-0216E06E46B5}" type="slidenum">
              <a:rPr lang="en-US" altLang="en-US" sz="1400">
                <a:solidFill>
                  <a:srgbClr val="FFFFFF"/>
                </a:solidFill>
              </a:rPr>
              <a:pPr/>
              <a:t>27</a:t>
            </a:fld>
            <a:endParaRPr lang="en-US" altLang="en-US" sz="1400">
              <a:solidFill>
                <a:srgbClr val="FFFFFF"/>
              </a:solidFill>
            </a:endParaRPr>
          </a:p>
        </p:txBody>
      </p:sp>
      <p:graphicFrame>
        <p:nvGraphicFramePr>
          <p:cNvPr id="317443" name="Group 3">
            <a:extLst>
              <a:ext uri="{FF2B5EF4-FFF2-40B4-BE49-F238E27FC236}">
                <a16:creationId xmlns:a16="http://schemas.microsoft.com/office/drawing/2014/main" id="{378A01C9-9B2A-874B-8025-1750DBBB5A09}"/>
              </a:ext>
            </a:extLst>
          </p:cNvPr>
          <p:cNvGraphicFramePr>
            <a:graphicFrameLocks noGrp="1"/>
          </p:cNvGraphicFramePr>
          <p:nvPr>
            <p:extLst>
              <p:ext uri="{D42A27DB-BD31-4B8C-83A1-F6EECF244321}">
                <p14:modId xmlns:p14="http://schemas.microsoft.com/office/powerpoint/2010/main" val="3914249923"/>
              </p:ext>
            </p:extLst>
          </p:nvPr>
        </p:nvGraphicFramePr>
        <p:xfrm>
          <a:off x="419100" y="2232991"/>
          <a:ext cx="8305800" cy="3657599"/>
        </p:xfrm>
        <a:graphic>
          <a:graphicData uri="http://schemas.openxmlformats.org/drawingml/2006/table">
            <a:tbl>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1801813">
                  <a:extLst>
                    <a:ext uri="{9D8B030D-6E8A-4147-A177-3AD203B41FA5}">
                      <a16:colId xmlns:a16="http://schemas.microsoft.com/office/drawing/2014/main" val="20002"/>
                    </a:ext>
                  </a:extLst>
                </a:gridCol>
                <a:gridCol w="2351087">
                  <a:extLst>
                    <a:ext uri="{9D8B030D-6E8A-4147-A177-3AD203B41FA5}">
                      <a16:colId xmlns:a16="http://schemas.microsoft.com/office/drawing/2014/main" val="20003"/>
                    </a:ext>
                  </a:extLst>
                </a:gridCol>
              </a:tblGrid>
              <a:tr h="1030242">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dirty="0">
                          <a:ln>
                            <a:noFill/>
                          </a:ln>
                          <a:solidFill>
                            <a:schemeClr val="tx1"/>
                          </a:solidFill>
                          <a:effectLst/>
                          <a:latin typeface="Arial" charset="0"/>
                          <a:ea typeface="ＭＳ Ｐゴシック" charset="0"/>
                        </a:rPr>
                        <a:t>Text: </a:t>
                      </a:r>
                      <a:r>
                        <a:rPr kumimoji="0" lang="en-US" sz="2800" b="0" i="1" u="none" strike="noStrike" cap="none" normalizeH="0" baseline="0" dirty="0">
                          <a:ln>
                            <a:noFill/>
                          </a:ln>
                          <a:solidFill>
                            <a:schemeClr val="tx1"/>
                          </a:solidFill>
                          <a:effectLst/>
                          <a:latin typeface="Arial" charset="0"/>
                          <a:ea typeface="ＭＳ Ｐゴシック" charset="0"/>
                        </a:rPr>
                        <a:t>American Journey  </a:t>
                      </a:r>
                      <a:r>
                        <a:rPr kumimoji="0" lang="en-US" sz="2800" b="0" i="0" u="none" strike="noStrike" cap="none" normalizeH="0" baseline="0" dirty="0">
                          <a:ln>
                            <a:noFill/>
                          </a:ln>
                          <a:solidFill>
                            <a:schemeClr val="tx1"/>
                          </a:solidFill>
                          <a:effectLst/>
                          <a:latin typeface="Arial" charset="0"/>
                          <a:ea typeface="ＭＳ Ｐゴシック" charset="0"/>
                        </a:rPr>
                        <a:t>Chapter 11, Section 1</a:t>
                      </a:r>
                      <a:endParaRPr kumimoji="0" lang="en-US" sz="2800" b="0" i="1" u="none" strike="noStrike" cap="none" normalizeH="0" baseline="0" dirty="0">
                        <a:ln>
                          <a:noFill/>
                        </a:ln>
                        <a:solidFill>
                          <a:schemeClr val="tx1"/>
                        </a:solidFill>
                        <a:effectLst/>
                        <a:latin typeface="Arial" charset="0"/>
                        <a:ea typeface="ＭＳ Ｐゴシック"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dirty="0">
                          <a:ln>
                            <a:noFill/>
                          </a:ln>
                          <a:solidFill>
                            <a:schemeClr val="tx1"/>
                          </a:solidFill>
                          <a:effectLst/>
                          <a:latin typeface="Arial" charset="0"/>
                          <a:ea typeface="ＭＳ Ｐゴシック" charset="0"/>
                        </a:rPr>
                        <a:t>Publisher: Glencoe         Jacksonian Democracy</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223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favorite son</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majority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plurality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mudslinging</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52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landslide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nominating convention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dirty="0">
                          <a:ln>
                            <a:noFill/>
                          </a:ln>
                          <a:solidFill>
                            <a:schemeClr val="tx1"/>
                          </a:solidFill>
                          <a:effectLst/>
                          <a:highlight>
                            <a:srgbClr val="FFFF00"/>
                          </a:highlight>
                          <a:latin typeface="Arial" charset="0"/>
                          <a:ea typeface="ＭＳ Ｐゴシック" charset="0"/>
                        </a:rPr>
                        <a:t>tariff</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dirty="0">
                          <a:ln>
                            <a:noFill/>
                          </a:ln>
                          <a:solidFill>
                            <a:schemeClr val="tx1"/>
                          </a:solidFill>
                          <a:effectLst/>
                          <a:highlight>
                            <a:srgbClr val="FFFF00"/>
                          </a:highlight>
                          <a:latin typeface="Arial" charset="0"/>
                          <a:ea typeface="ＭＳ Ｐゴシック" charset="0"/>
                        </a:rPr>
                        <a:t>suffrage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25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rPr>
                        <a:t>nullify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800" b="0" i="0" u="none" strike="noStrike" cap="none" normalizeH="0" baseline="0" dirty="0">
                          <a:ln>
                            <a:noFill/>
                          </a:ln>
                          <a:solidFill>
                            <a:schemeClr val="tx1"/>
                          </a:solidFill>
                          <a:effectLst/>
                          <a:highlight>
                            <a:srgbClr val="FFFF00"/>
                          </a:highlight>
                          <a:latin typeface="Arial" charset="0"/>
                          <a:ea typeface="ＭＳ Ｐゴシック" charset="0"/>
                        </a:rPr>
                        <a:t>secede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800" b="0" i="0" u="none" strike="noStrike" cap="none" normalizeH="0" baseline="0" dirty="0">
                        <a:ln>
                          <a:noFill/>
                        </a:ln>
                        <a:solidFill>
                          <a:schemeClr val="tx1"/>
                        </a:solidFill>
                        <a:effectLst/>
                        <a:latin typeface="Arial" charset="0"/>
                        <a:ea typeface="ＭＳ Ｐゴシック"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Footer Placeholder 2">
            <a:extLst>
              <a:ext uri="{FF2B5EF4-FFF2-40B4-BE49-F238E27FC236}">
                <a16:creationId xmlns:a16="http://schemas.microsoft.com/office/drawing/2014/main" id="{CABFAC2E-999A-7548-8D26-1D063A8C22B9}"/>
              </a:ext>
            </a:extLst>
          </p:cNvPr>
          <p:cNvSpPr>
            <a:spLocks noGrp="1"/>
          </p:cNvSpPr>
          <p:nvPr>
            <p:ph type="ftr" sz="quarter" idx="11"/>
          </p:nvPr>
        </p:nvSpPr>
        <p:spPr/>
        <p:txBody>
          <a:bodyPr/>
          <a:lstStyle/>
          <a:p>
            <a:pPr>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09379D-F0EB-924F-BA25-8C5CAE19034C}"/>
              </a:ext>
            </a:extLst>
          </p:cNvPr>
          <p:cNvSpPr>
            <a:spLocks noGrp="1"/>
          </p:cNvSpPr>
          <p:nvPr>
            <p:ph type="title"/>
          </p:nvPr>
        </p:nvSpPr>
        <p:spPr>
          <a:xfrm>
            <a:off x="0" y="18255"/>
            <a:ext cx="9144000" cy="1325563"/>
          </a:xfrm>
          <a:solidFill>
            <a:schemeClr val="accent2"/>
          </a:solidFill>
        </p:spPr>
        <p:txBody>
          <a:bodyPr>
            <a:normAutofit/>
          </a:bodyPr>
          <a:lstStyle/>
          <a:p>
            <a:r>
              <a:rPr lang="en-US" sz="4400" b="1" dirty="0">
                <a:latin typeface="+mn-lt"/>
              </a:rPr>
              <a:t>Elements of Explicit Instruction </a:t>
            </a:r>
          </a:p>
        </p:txBody>
      </p:sp>
      <p:sp>
        <p:nvSpPr>
          <p:cNvPr id="6" name="Content Placeholder 5">
            <a:extLst>
              <a:ext uri="{FF2B5EF4-FFF2-40B4-BE49-F238E27FC236}">
                <a16:creationId xmlns:a16="http://schemas.microsoft.com/office/drawing/2014/main" id="{2FC3DEA3-2DBB-5046-9079-5B1B192FC4F5}"/>
              </a:ext>
            </a:extLst>
          </p:cNvPr>
          <p:cNvSpPr>
            <a:spLocks noGrp="1"/>
          </p:cNvSpPr>
          <p:nvPr>
            <p:ph idx="1"/>
          </p:nvPr>
        </p:nvSpPr>
        <p:spPr>
          <a:ln>
            <a:solidFill>
              <a:schemeClr val="tx1"/>
            </a:solidFill>
          </a:ln>
        </p:spPr>
        <p:txBody>
          <a:bodyPr>
            <a:normAutofit/>
          </a:bodyPr>
          <a:lstStyle/>
          <a:p>
            <a:pPr marL="0" indent="0">
              <a:buNone/>
            </a:pPr>
            <a:endParaRPr lang="en-US" sz="2800" b="1" dirty="0"/>
          </a:p>
          <a:p>
            <a:pPr marL="0" indent="0">
              <a:buNone/>
            </a:pPr>
            <a:endParaRPr lang="en-US" sz="2800" b="1" dirty="0"/>
          </a:p>
          <a:p>
            <a:pPr marL="0" indent="0">
              <a:buNone/>
            </a:pPr>
            <a:r>
              <a:rPr lang="en-US" sz="3200" dirty="0"/>
              <a:t>Design and teach </a:t>
            </a:r>
            <a:r>
              <a:rPr lang="en-US" sz="3200" b="1" dirty="0">
                <a:highlight>
                  <a:srgbClr val="FFFF00"/>
                </a:highlight>
              </a:rPr>
              <a:t>organized</a:t>
            </a:r>
            <a:r>
              <a:rPr lang="en-US" sz="3200" dirty="0"/>
              <a:t> and </a:t>
            </a:r>
            <a:r>
              <a:rPr lang="en-US" sz="3200" b="1" dirty="0">
                <a:highlight>
                  <a:srgbClr val="FFFF00"/>
                </a:highlight>
              </a:rPr>
              <a:t>focused </a:t>
            </a:r>
            <a:r>
              <a:rPr lang="en-US" sz="3200" b="1" dirty="0"/>
              <a:t>   lessons</a:t>
            </a:r>
            <a:r>
              <a:rPr lang="en-US" sz="3200" dirty="0"/>
              <a:t>.</a:t>
            </a:r>
            <a:br>
              <a:rPr lang="en-US" sz="2800" dirty="0"/>
            </a:br>
            <a:r>
              <a:rPr lang="en-US" sz="2800" dirty="0"/>
              <a:t>	</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92F61DE-1B1F-5142-9E2C-32DEBB1E6F72}"/>
              </a:ext>
            </a:extLst>
          </p:cNvPr>
          <p:cNvSpPr>
            <a:spLocks noGrp="1"/>
          </p:cNvSpPr>
          <p:nvPr>
            <p:ph type="sldNum" sz="quarter" idx="12"/>
          </p:nvPr>
        </p:nvSpPr>
        <p:spPr/>
        <p:txBody>
          <a:bodyPr/>
          <a:lstStyle/>
          <a:p>
            <a:pPr>
              <a:defRPr/>
            </a:pPr>
            <a:fld id="{49F3EB5D-E9EE-044A-9F5C-90E9AE7C6360}" type="slidenum">
              <a:rPr lang="en-US" smtClean="0"/>
              <a:pPr>
                <a:defRPr/>
              </a:pPr>
              <a:t>28</a:t>
            </a:fld>
            <a:endParaRPr lang="en-US"/>
          </a:p>
        </p:txBody>
      </p:sp>
    </p:spTree>
    <p:extLst>
      <p:ext uri="{BB962C8B-B14F-4D97-AF65-F5344CB8AC3E}">
        <p14:creationId xmlns:p14="http://schemas.microsoft.com/office/powerpoint/2010/main" val="2353192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a:solidFill>
            <a:schemeClr val="accent2"/>
          </a:solidFill>
          <a:ln>
            <a:solidFill>
              <a:srgbClr val="008000"/>
            </a:solidFill>
          </a:ln>
        </p:spPr>
        <p:txBody>
          <a:bodyPr>
            <a:normAutofit fontScale="90000"/>
          </a:bodyPr>
          <a:lstStyle/>
          <a:p>
            <a:r>
              <a:rPr lang="en-US" sz="3600" b="1" dirty="0">
                <a:solidFill>
                  <a:srgbClr val="0D0D0D"/>
                </a:solidFill>
                <a:cs typeface="Calibri"/>
              </a:rPr>
              <a:t> </a:t>
            </a:r>
            <a:r>
              <a:rPr lang="en-US" sz="3600" b="1" dirty="0">
                <a:solidFill>
                  <a:srgbClr val="0D0D0D"/>
                </a:solidFill>
                <a:highlight>
                  <a:srgbClr val="FFFF00"/>
                </a:highlight>
                <a:latin typeface="+mn-lt"/>
                <a:cs typeface="Calibri"/>
              </a:rPr>
              <a:t>Polish Practice</a:t>
            </a:r>
            <a:r>
              <a:rPr lang="en-US" sz="3600" b="1" dirty="0">
                <a:solidFill>
                  <a:srgbClr val="0D0D0D"/>
                </a:solidFill>
                <a:latin typeface="+mn-lt"/>
                <a:cs typeface="Calibri"/>
              </a:rPr>
              <a:t>   </a:t>
            </a:r>
            <a:r>
              <a:rPr lang="en-US" sz="3100" b="1" dirty="0">
                <a:latin typeface="+mn-lt"/>
              </a:rPr>
              <a:t>Design and teach organized and focused    		                  lessons.</a:t>
            </a:r>
            <a:br>
              <a:rPr lang="en-US" sz="3100" b="1" dirty="0">
                <a:latin typeface="+mn-lt"/>
              </a:rPr>
            </a:br>
            <a:endParaRPr lang="en-US" sz="3100" b="1" dirty="0">
              <a:solidFill>
                <a:srgbClr val="000000"/>
              </a:solidFill>
              <a:latin typeface="+mn-lt"/>
            </a:endParaRPr>
          </a:p>
        </p:txBody>
      </p:sp>
      <p:sp>
        <p:nvSpPr>
          <p:cNvPr id="3" name="Content Placeholder 2"/>
          <p:cNvSpPr>
            <a:spLocks noGrp="1"/>
          </p:cNvSpPr>
          <p:nvPr>
            <p:ph sz="half" idx="1"/>
          </p:nvPr>
        </p:nvSpPr>
        <p:spPr>
          <a:xfrm>
            <a:off x="644457" y="1825625"/>
            <a:ext cx="3886200" cy="4351338"/>
          </a:xfrm>
          <a:ln w="28575">
            <a:solidFill>
              <a:schemeClr val="tx1"/>
            </a:solidFill>
          </a:ln>
        </p:spPr>
        <p:txBody>
          <a:bodyPr>
            <a:normAutofit fontScale="55000" lnSpcReduction="20000"/>
          </a:bodyPr>
          <a:lstStyle/>
          <a:p>
            <a:pPr marL="0" indent="0">
              <a:lnSpc>
                <a:spcPct val="120000"/>
              </a:lnSpc>
              <a:buNone/>
            </a:pPr>
            <a:endParaRPr lang="en-US" sz="3300" dirty="0">
              <a:latin typeface="Calibri"/>
              <a:cs typeface="Calibri"/>
            </a:endParaRPr>
          </a:p>
          <a:p>
            <a:pPr marL="0" indent="0">
              <a:lnSpc>
                <a:spcPct val="120000"/>
              </a:lnSpc>
              <a:buNone/>
            </a:pPr>
            <a:endParaRPr lang="en-US" sz="3300" dirty="0">
              <a:latin typeface="Calibri"/>
              <a:cs typeface="Calibri"/>
            </a:endParaRPr>
          </a:p>
          <a:p>
            <a:pPr marL="0" indent="0">
              <a:lnSpc>
                <a:spcPct val="120000"/>
              </a:lnSpc>
              <a:buNone/>
            </a:pPr>
            <a:endParaRPr lang="en-US" sz="3300" dirty="0">
              <a:latin typeface="Calibri"/>
              <a:cs typeface="Calibri"/>
            </a:endParaRPr>
          </a:p>
          <a:p>
            <a:pPr marL="0" indent="0">
              <a:lnSpc>
                <a:spcPct val="120000"/>
              </a:lnSpc>
              <a:buNone/>
            </a:pPr>
            <a:r>
              <a:rPr lang="en-US" sz="5800" b="1" dirty="0">
                <a:cs typeface="Calibri"/>
              </a:rPr>
              <a:t>Organized  and </a:t>
            </a:r>
          </a:p>
          <a:p>
            <a:pPr marL="0" indent="0">
              <a:lnSpc>
                <a:spcPct val="120000"/>
              </a:lnSpc>
              <a:buNone/>
            </a:pPr>
            <a:r>
              <a:rPr lang="en-US" sz="5800" b="1" dirty="0">
                <a:cs typeface="Calibri"/>
              </a:rPr>
              <a:t>Focused Lessons</a:t>
            </a:r>
          </a:p>
          <a:p>
            <a:pPr marL="0" indent="0">
              <a:lnSpc>
                <a:spcPct val="120000"/>
              </a:lnSpc>
              <a:buNone/>
            </a:pPr>
            <a:endParaRPr lang="en-US" sz="3300" dirty="0">
              <a:latin typeface="Calibri"/>
              <a:cs typeface="Calibri"/>
            </a:endParaRPr>
          </a:p>
          <a:p>
            <a:pPr marL="0" indent="0">
              <a:lnSpc>
                <a:spcPct val="120000"/>
              </a:lnSpc>
              <a:buNone/>
            </a:pPr>
            <a:r>
              <a:rPr lang="en-US" sz="3300" dirty="0">
                <a:latin typeface="Calibri"/>
                <a:cs typeface="Calibri"/>
              </a:rPr>
              <a:t>	</a:t>
            </a:r>
            <a:r>
              <a:rPr lang="en-US" sz="3300" b="1" dirty="0">
                <a:cs typeface="Calibri"/>
              </a:rPr>
              <a:t>			</a:t>
            </a:r>
          </a:p>
          <a:p>
            <a:pPr marL="0" indent="0">
              <a:buNone/>
            </a:pPr>
            <a:r>
              <a:rPr lang="en-US" sz="2800" dirty="0">
                <a:latin typeface="Calibri"/>
                <a:cs typeface="Calibri"/>
              </a:rPr>
              <a:t>		</a:t>
            </a:r>
            <a:endParaRPr lang="en-US" sz="2800" dirty="0"/>
          </a:p>
          <a:p>
            <a:pPr marL="0" indent="0">
              <a:buNone/>
            </a:pPr>
            <a:endParaRPr lang="en-US" dirty="0"/>
          </a:p>
        </p:txBody>
      </p:sp>
      <p:sp>
        <p:nvSpPr>
          <p:cNvPr id="5" name="Content Placeholder 4">
            <a:extLst>
              <a:ext uri="{FF2B5EF4-FFF2-40B4-BE49-F238E27FC236}">
                <a16:creationId xmlns:a16="http://schemas.microsoft.com/office/drawing/2014/main" id="{772091B4-4E0D-3C4B-80BD-6FBE0EC0F1D1}"/>
              </a:ext>
            </a:extLst>
          </p:cNvPr>
          <p:cNvSpPr>
            <a:spLocks noGrp="1"/>
          </p:cNvSpPr>
          <p:nvPr>
            <p:ph sz="half" idx="2"/>
          </p:nvPr>
        </p:nvSpPr>
        <p:spPr>
          <a:xfrm>
            <a:off x="4833431" y="1825625"/>
            <a:ext cx="3886200" cy="4351338"/>
          </a:xfrm>
          <a:ln w="28575">
            <a:solidFill>
              <a:schemeClr val="tx1"/>
            </a:solidFill>
          </a:ln>
        </p:spPr>
        <p:txBody>
          <a:bodyPr/>
          <a:lstStyle/>
          <a:p>
            <a:pPr marL="0" indent="0">
              <a:buNone/>
            </a:pPr>
            <a:r>
              <a:rPr lang="en-US" sz="2800" b="1" dirty="0">
                <a:highlight>
                  <a:srgbClr val="FFFF00"/>
                </a:highlight>
              </a:rPr>
              <a:t>Teach organized and focused lessons on critical content every day in every class. </a:t>
            </a:r>
          </a:p>
          <a:p>
            <a:pPr marL="0" indent="0">
              <a:buNone/>
            </a:pPr>
            <a:endParaRPr lang="en-US" sz="2800" b="1" dirty="0"/>
          </a:p>
          <a:p>
            <a:r>
              <a:rPr lang="en-US" sz="2400" i="1" dirty="0" err="1"/>
              <a:t>Archerism</a:t>
            </a:r>
            <a:endParaRPr lang="en-US" sz="2400" i="1" dirty="0"/>
          </a:p>
          <a:p>
            <a:pPr marL="0" indent="0">
              <a:buNone/>
            </a:pPr>
            <a:r>
              <a:rPr lang="en-US" sz="3200" b="1" i="1" dirty="0"/>
              <a:t>How well you teach =</a:t>
            </a:r>
          </a:p>
          <a:p>
            <a:pPr marL="0" indent="0">
              <a:buNone/>
            </a:pPr>
            <a:r>
              <a:rPr lang="en-US" sz="3200" b="1" i="1" dirty="0"/>
              <a:t>How well they learn</a:t>
            </a:r>
            <a:endParaRPr lang="en-US" sz="3600" b="1" i="1" dirty="0"/>
          </a:p>
          <a:p>
            <a:pPr marL="0" indent="0">
              <a:buNone/>
            </a:pPr>
            <a:endParaRPr lang="en-US" sz="3200" dirty="0"/>
          </a:p>
          <a:p>
            <a:endParaRPr lang="en-US" sz="2800" dirty="0"/>
          </a:p>
          <a:p>
            <a:pPr lvl="1"/>
            <a:endParaRPr lang="en-US" dirty="0"/>
          </a:p>
        </p:txBody>
      </p:sp>
      <p:sp>
        <p:nvSpPr>
          <p:cNvPr id="4" name="Slide Number Placeholder 3"/>
          <p:cNvSpPr>
            <a:spLocks noGrp="1"/>
          </p:cNvSpPr>
          <p:nvPr>
            <p:ph type="sldNum" sz="quarter" idx="12"/>
          </p:nvPr>
        </p:nvSpPr>
        <p:spPr/>
        <p:txBody>
          <a:bodyPr/>
          <a:lstStyle/>
          <a:p>
            <a:fld id="{D260CD95-5FB5-8244-A725-10E7FEEBD53E}" type="slidenum">
              <a:rPr lang="en-US" smtClean="0"/>
              <a:t>29</a:t>
            </a:fld>
            <a:endParaRPr lang="en-US" dirty="0"/>
          </a:p>
        </p:txBody>
      </p:sp>
    </p:spTree>
    <p:extLst>
      <p:ext uri="{BB962C8B-B14F-4D97-AF65-F5344CB8AC3E}">
        <p14:creationId xmlns:p14="http://schemas.microsoft.com/office/powerpoint/2010/main" val="205105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4AA5C9-F193-0038-8DD5-6EC0B1F58872}"/>
              </a:ext>
            </a:extLst>
          </p:cNvPr>
          <p:cNvSpPr>
            <a:spLocks noGrp="1"/>
          </p:cNvSpPr>
          <p:nvPr>
            <p:ph type="sldNum" sz="quarter" idx="12"/>
          </p:nvPr>
        </p:nvSpPr>
        <p:spPr/>
        <p:txBody>
          <a:bodyPr/>
          <a:lstStyle/>
          <a:p>
            <a:pPr>
              <a:defRPr/>
            </a:pPr>
            <a:fld id="{A91CB9AB-F896-F94F-95BE-1435B04EDF39}" type="slidenum">
              <a:rPr lang="en-US" smtClean="0"/>
              <a:pPr>
                <a:defRPr/>
              </a:pPr>
              <a:t>3</a:t>
            </a:fld>
            <a:endParaRPr lang="en-US"/>
          </a:p>
        </p:txBody>
      </p:sp>
      <p:sp>
        <p:nvSpPr>
          <p:cNvPr id="6" name="TextBox 5">
            <a:extLst>
              <a:ext uri="{FF2B5EF4-FFF2-40B4-BE49-F238E27FC236}">
                <a16:creationId xmlns:a16="http://schemas.microsoft.com/office/drawing/2014/main" id="{0483EF8D-03AF-0158-968E-8354713E2ECC}"/>
              </a:ext>
            </a:extLst>
          </p:cNvPr>
          <p:cNvSpPr txBox="1"/>
          <p:nvPr/>
        </p:nvSpPr>
        <p:spPr>
          <a:xfrm>
            <a:off x="666520" y="638978"/>
            <a:ext cx="8141465" cy="6137578"/>
          </a:xfrm>
          <a:prstGeom prst="rect">
            <a:avLst/>
          </a:prstGeom>
          <a:noFill/>
        </p:spPr>
        <p:txBody>
          <a:bodyPr wrap="square">
            <a:spAutoFit/>
          </a:bodyPr>
          <a:lstStyle/>
          <a:p>
            <a:pPr marL="0" marR="0">
              <a:lnSpc>
                <a:spcPct val="115000"/>
              </a:lnSpc>
              <a:spcBef>
                <a:spcPts val="0"/>
              </a:spcBef>
              <a:spcAft>
                <a:spcPts val="800"/>
              </a:spcAft>
            </a:pPr>
            <a:r>
              <a:rPr lang="en-US" sz="2000" b="1" kern="100" dirty="0">
                <a:effectLst/>
                <a:latin typeface="Aptos" panose="020B0004020202020204" pitchFamily="34" charset="0"/>
                <a:ea typeface="DengXian" panose="02010600030101010101" pitchFamily="2" charset="-122"/>
                <a:cs typeface="Arial" panose="020B0604020202020204" pitchFamily="34" charset="0"/>
              </a:rPr>
              <a:t>Session Description: </a:t>
            </a:r>
            <a:r>
              <a:rPr lang="en-US" sz="1800" b="1" kern="100" dirty="0">
                <a:solidFill>
                  <a:srgbClr val="FF0000"/>
                </a:solidFill>
                <a:effectLst/>
                <a:latin typeface="Aptos" panose="020B0004020202020204" pitchFamily="34" charset="0"/>
                <a:ea typeface="DengXian" panose="02010600030101010101" pitchFamily="2" charset="-122"/>
                <a:cs typeface="Arial" panose="020B0604020202020204" pitchFamily="34" charset="0"/>
              </a:rPr>
              <a:t>Design of Explicit Instruction</a:t>
            </a:r>
            <a:r>
              <a:rPr lang="en-US" sz="1800" b="1" kern="100" dirty="0">
                <a:effectLst/>
                <a:latin typeface="Aptos" panose="020B0004020202020204" pitchFamily="34" charset="0"/>
                <a:ea typeface="DengXian" panose="02010600030101010101" pitchFamily="2" charset="-122"/>
                <a:cs typeface="Arial" panose="020B0604020202020204" pitchFamily="34" charset="0"/>
              </a:rPr>
              <a:t>: </a:t>
            </a:r>
            <a:r>
              <a:rPr lang="en-US" sz="1800" kern="100" dirty="0">
                <a:effectLst/>
                <a:latin typeface="Aptos" panose="020B0004020202020204" pitchFamily="34" charset="0"/>
                <a:ea typeface="DengXian" panose="02010600030101010101" pitchFamily="2" charset="-122"/>
                <a:cs typeface="Arial" panose="020B0604020202020204" pitchFamily="34" charset="0"/>
              </a:rPr>
              <a:t>High Leverage Practices</a:t>
            </a:r>
            <a:r>
              <a:rPr lang="en-US" sz="1800" b="1" kern="100" dirty="0">
                <a:effectLst/>
                <a:latin typeface="Aptos" panose="020B0004020202020204" pitchFamily="34" charset="0"/>
                <a:ea typeface="DengXian" panose="02010600030101010101" pitchFamily="2" charset="-122"/>
                <a:cs typeface="Arial" panose="020B0604020202020204" pitchFamily="34" charset="0"/>
              </a:rPr>
              <a:t> </a:t>
            </a:r>
            <a:r>
              <a:rPr lang="en-US" sz="1800" kern="100" dirty="0">
                <a:effectLst/>
                <a:latin typeface="Aptos" panose="020B0004020202020204" pitchFamily="34" charset="0"/>
                <a:ea typeface="DengXian" panose="02010600030101010101" pitchFamily="2" charset="-122"/>
                <a:cs typeface="Arial" panose="020B0604020202020204" pitchFamily="34" charset="0"/>
              </a:rPr>
              <a:t>that Promote Learning</a:t>
            </a:r>
          </a:p>
          <a:p>
            <a:pPr marL="0" marR="0">
              <a:lnSpc>
                <a:spcPct val="115000"/>
              </a:lnSpc>
              <a:spcBef>
                <a:spcPts val="0"/>
              </a:spcBef>
              <a:spcAft>
                <a:spcPts val="800"/>
              </a:spcAft>
            </a:pPr>
            <a:r>
              <a:rPr lang="en-US" sz="1800" kern="100" dirty="0">
                <a:effectLst/>
                <a:latin typeface="Aptos" panose="020B0004020202020204" pitchFamily="34" charset="0"/>
                <a:ea typeface="DengXian" panose="02010600030101010101" pitchFamily="2" charset="-122"/>
                <a:cs typeface="Arial" panose="020B0604020202020204" pitchFamily="34" charset="0"/>
              </a:rPr>
              <a:t>Anita L. Archer, PhD</a:t>
            </a:r>
          </a:p>
          <a:p>
            <a:pPr marL="0" marR="0">
              <a:lnSpc>
                <a:spcPct val="115000"/>
              </a:lnSpc>
              <a:spcBef>
                <a:spcPts val="0"/>
              </a:spcBef>
              <a:spcAft>
                <a:spcPts val="800"/>
              </a:spcAft>
            </a:pPr>
            <a:r>
              <a:rPr lang="en-US" sz="1600" b="1" kern="100" dirty="0">
                <a:effectLst/>
                <a:latin typeface="Times New Roman" panose="02020603050405020304" pitchFamily="18" charset="0"/>
                <a:ea typeface="DengXian" panose="02010600030101010101" pitchFamily="2" charset="-122"/>
                <a:cs typeface="Aptos" panose="020B0004020202020204" pitchFamily="34" charset="0"/>
              </a:rPr>
              <a:t>Explicit instruction is a</a:t>
            </a:r>
            <a:r>
              <a:rPr lang="en-US" sz="1600" kern="100" dirty="0">
                <a:effectLst/>
                <a:latin typeface="Aptos" panose="020B0004020202020204" pitchFamily="34" charset="0"/>
                <a:ea typeface="DengXian" panose="02010600030101010101" pitchFamily="2" charset="-122"/>
                <a:cs typeface="Aptos" panose="020B0004020202020204" pitchFamily="34" charset="0"/>
              </a:rPr>
              <a:t>n evidence-based, systematic methodology for teaching academic skills to students across grade levels. While the Science of Reading informs us on </a:t>
            </a:r>
            <a:r>
              <a:rPr lang="en-US" sz="1600" i="1" kern="100" dirty="0">
                <a:effectLst/>
                <a:latin typeface="Aptos" panose="020B0004020202020204" pitchFamily="34" charset="0"/>
                <a:ea typeface="DengXian" panose="02010600030101010101" pitchFamily="2" charset="-122"/>
                <a:cs typeface="Aptos" panose="020B0004020202020204" pitchFamily="34" charset="0"/>
              </a:rPr>
              <a:t>what to teach, </a:t>
            </a:r>
            <a:r>
              <a:rPr lang="en-US" sz="1600" kern="100" dirty="0">
                <a:effectLst/>
                <a:latin typeface="Aptos" panose="020B0004020202020204" pitchFamily="34" charset="0"/>
                <a:ea typeface="DengXian" panose="02010600030101010101" pitchFamily="2" charset="-122"/>
                <a:cs typeface="Aptos" panose="020B0004020202020204" pitchFamily="34" charset="0"/>
              </a:rPr>
              <a:t>50 years of research on Explicit Instruction guides us on </a:t>
            </a:r>
            <a:r>
              <a:rPr lang="en-US" sz="1600" i="1" kern="100" dirty="0">
                <a:effectLst/>
                <a:latin typeface="Aptos" panose="020B0004020202020204" pitchFamily="34" charset="0"/>
                <a:ea typeface="DengXian" panose="02010600030101010101" pitchFamily="2" charset="-122"/>
                <a:cs typeface="Aptos" panose="020B0004020202020204" pitchFamily="34" charset="0"/>
              </a:rPr>
              <a:t>how to teach. </a:t>
            </a:r>
            <a:endParaRPr lang="en-US" sz="16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800"/>
              </a:spcAft>
            </a:pPr>
            <a:r>
              <a:rPr lang="en-US" sz="1600" kern="100" dirty="0">
                <a:effectLst/>
                <a:latin typeface="Aptos" panose="020B0004020202020204" pitchFamily="34" charset="0"/>
                <a:ea typeface="DengXian" panose="02010600030101010101" pitchFamily="2" charset="-122"/>
                <a:cs typeface="Aptos" panose="020B0004020202020204" pitchFamily="34" charset="0"/>
              </a:rPr>
              <a:t>In this session, Dr. Archer will review, illustrate, and model high-leverage practices concerning the </a:t>
            </a:r>
            <a:r>
              <a:rPr lang="en-US" sz="1600" b="1" kern="100" dirty="0">
                <a:effectLst/>
                <a:latin typeface="Aptos" panose="020B0004020202020204" pitchFamily="34" charset="0"/>
                <a:ea typeface="DengXian" panose="02010600030101010101" pitchFamily="2" charset="-122"/>
                <a:cs typeface="Aptos" panose="020B0004020202020204" pitchFamily="34" charset="0"/>
              </a:rPr>
              <a:t>Design </a:t>
            </a:r>
            <a:r>
              <a:rPr lang="en-US" sz="1600" kern="100" dirty="0">
                <a:effectLst/>
                <a:latin typeface="Aptos" panose="020B0004020202020204" pitchFamily="34" charset="0"/>
                <a:ea typeface="DengXian" panose="02010600030101010101" pitchFamily="2" charset="-122"/>
                <a:cs typeface="Aptos" panose="020B0004020202020204" pitchFamily="34" charset="0"/>
              </a:rPr>
              <a:t>of Explicit Instruction lessons in which the teacher would 1) convey the purpose of the lesson, 2) establish a firm foundation for new learning by reviewing necessary prerequisite skills and knowledge, 3) clearly explain or demonstrate what is to be learned,  4) provide scaffolding to optimize student success, and 5) provide adequate guided and independent practice to ensure learning. </a:t>
            </a:r>
            <a:endParaRPr lang="en-US" sz="1600" kern="100" dirty="0">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800"/>
              </a:spcAft>
            </a:pPr>
            <a:r>
              <a:rPr lang="en-US" sz="1600" kern="100" dirty="0">
                <a:effectLst/>
                <a:latin typeface="Aptos" panose="020B0004020202020204" pitchFamily="34" charset="0"/>
                <a:ea typeface="DengXian" panose="02010600030101010101" pitchFamily="2" charset="-122"/>
                <a:cs typeface="Aptos" panose="020B0004020202020204" pitchFamily="34" charset="0"/>
              </a:rPr>
              <a:t>Note: Dr. Archer is presenting two sessions on Explicit Instruction. This session focuses on the </a:t>
            </a:r>
            <a:r>
              <a:rPr lang="en-US" sz="1600" b="1" kern="100" dirty="0">
                <a:effectLst/>
                <a:latin typeface="Aptos" panose="020B0004020202020204" pitchFamily="34" charset="0"/>
                <a:ea typeface="DengXian" panose="02010600030101010101" pitchFamily="2" charset="-122"/>
                <a:cs typeface="Aptos" panose="020B0004020202020204" pitchFamily="34" charset="0"/>
              </a:rPr>
              <a:t>Design of Explicit Instruction Lessons</a:t>
            </a:r>
            <a:r>
              <a:rPr lang="en-US" sz="1600" kern="100" dirty="0">
                <a:effectLst/>
                <a:latin typeface="Aptos" panose="020B0004020202020204" pitchFamily="34" charset="0"/>
                <a:ea typeface="DengXian" panose="02010600030101010101" pitchFamily="2" charset="-122"/>
                <a:cs typeface="Aptos" panose="020B0004020202020204" pitchFamily="34" charset="0"/>
              </a:rPr>
              <a:t> and the second on the </a:t>
            </a:r>
            <a:r>
              <a:rPr lang="en-US" sz="1600" b="1" kern="100" dirty="0">
                <a:effectLst/>
                <a:latin typeface="Aptos" panose="020B0004020202020204" pitchFamily="34" charset="0"/>
                <a:ea typeface="DengXian" panose="02010600030101010101" pitchFamily="2" charset="-122"/>
                <a:cs typeface="Aptos" panose="020B0004020202020204" pitchFamily="34" charset="0"/>
              </a:rPr>
              <a:t>Delivery</a:t>
            </a:r>
            <a:r>
              <a:rPr lang="en-US" sz="1600" kern="100" dirty="0">
                <a:effectLst/>
                <a:latin typeface="Aptos" panose="020B0004020202020204" pitchFamily="34" charset="0"/>
                <a:ea typeface="DengXian" panose="02010600030101010101" pitchFamily="2" charset="-122"/>
                <a:cs typeface="Aptos" panose="020B0004020202020204" pitchFamily="34" charset="0"/>
              </a:rPr>
              <a:t> </a:t>
            </a:r>
            <a:r>
              <a:rPr lang="en-US" sz="1600" b="1" kern="100" dirty="0">
                <a:effectLst/>
                <a:latin typeface="Aptos" panose="020B0004020202020204" pitchFamily="34" charset="0"/>
                <a:ea typeface="DengXian" panose="02010600030101010101" pitchFamily="2" charset="-122"/>
                <a:cs typeface="Aptos" panose="020B0004020202020204" pitchFamily="34" charset="0"/>
              </a:rPr>
              <a:t>of Explicit Instruction</a:t>
            </a:r>
            <a:r>
              <a:rPr lang="en-US" sz="1600" kern="100" dirty="0">
                <a:effectLst/>
                <a:latin typeface="Aptos" panose="020B0004020202020204" pitchFamily="34" charset="0"/>
                <a:ea typeface="DengXian" panose="02010600030101010101" pitchFamily="2" charset="-122"/>
                <a:cs typeface="Aptos" panose="020B0004020202020204" pitchFamily="34" charset="0"/>
              </a:rPr>
              <a:t>. Participants may attend one or both sessions.</a:t>
            </a:r>
            <a:endParaRPr lang="en-US" sz="16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800"/>
              </a:spcAft>
            </a:pPr>
            <a:r>
              <a:rPr lang="en-US" sz="1600" kern="100" dirty="0">
                <a:effectLst/>
                <a:latin typeface="Aptos" panose="020B0004020202020204" pitchFamily="34" charset="0"/>
                <a:ea typeface="DengXian" panose="02010600030101010101" pitchFamily="2" charset="-122"/>
                <a:cs typeface="Aptos" panose="020B0004020202020204" pitchFamily="34" charset="0"/>
              </a:rPr>
              <a:t>Audience: All Educators</a:t>
            </a:r>
            <a:endParaRPr lang="en-US" sz="16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800"/>
              </a:spcAft>
            </a:pP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800"/>
              </a:spcAft>
            </a:pPr>
            <a:endParaRPr lang="en-US" sz="2000" b="1" kern="100" dirty="0">
              <a:effectLst/>
              <a:latin typeface="Aptos" panose="020B00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652125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9144000" cy="1325563"/>
          </a:xfrm>
          <a:solidFill>
            <a:schemeClr val="accent2"/>
          </a:solidFill>
          <a:ln>
            <a:solidFill>
              <a:srgbClr val="008000"/>
            </a:solidFill>
          </a:ln>
        </p:spPr>
        <p:txBody>
          <a:bodyPr>
            <a:normAutofit fontScale="90000"/>
          </a:bodyPr>
          <a:lstStyle/>
          <a:p>
            <a:r>
              <a:rPr lang="en-US" sz="3600" b="1" dirty="0">
                <a:solidFill>
                  <a:srgbClr val="0D0D0D"/>
                </a:solidFill>
                <a:cs typeface="Calibri"/>
              </a:rPr>
              <a:t> </a:t>
            </a:r>
            <a:br>
              <a:rPr lang="en-US" sz="3600" b="1" dirty="0">
                <a:solidFill>
                  <a:srgbClr val="0D0D0D"/>
                </a:solidFill>
                <a:cs typeface="Calibri"/>
              </a:rPr>
            </a:br>
            <a:br>
              <a:rPr lang="en-US" sz="3600" b="1" dirty="0">
                <a:solidFill>
                  <a:srgbClr val="0D0D0D"/>
                </a:solidFill>
                <a:cs typeface="Calibri"/>
              </a:rPr>
            </a:br>
            <a:br>
              <a:rPr lang="en-US" sz="3600" b="1" dirty="0">
                <a:solidFill>
                  <a:srgbClr val="0D0D0D"/>
                </a:solidFill>
                <a:cs typeface="Calibri"/>
              </a:rPr>
            </a:br>
            <a:r>
              <a:rPr lang="en-US" sz="3600" b="1" dirty="0">
                <a:solidFill>
                  <a:srgbClr val="0D0D0D"/>
                </a:solidFill>
                <a:cs typeface="Calibri"/>
              </a:rPr>
              <a:t>3.  </a:t>
            </a:r>
            <a:r>
              <a:rPr lang="en-US" sz="3600" b="1" dirty="0">
                <a:latin typeface="+mn-lt"/>
              </a:rPr>
              <a:t>Design and teach organized and focused lessons.</a:t>
            </a:r>
            <a:br>
              <a:rPr lang="en-US" sz="3600" b="1" dirty="0">
                <a:latin typeface="+mn-lt"/>
              </a:rPr>
            </a:br>
            <a:br>
              <a:rPr lang="en-US" sz="4400" dirty="0"/>
            </a:br>
            <a:endParaRPr lang="en-US" sz="4400" dirty="0">
              <a:solidFill>
                <a:srgbClr val="000000"/>
              </a:solidFill>
              <a:latin typeface="+mn-lt"/>
            </a:endParaRPr>
          </a:p>
        </p:txBody>
      </p:sp>
      <p:sp>
        <p:nvSpPr>
          <p:cNvPr id="3" name="Content Placeholder 2"/>
          <p:cNvSpPr>
            <a:spLocks noGrp="1"/>
          </p:cNvSpPr>
          <p:nvPr>
            <p:ph sz="half" idx="1"/>
          </p:nvPr>
        </p:nvSpPr>
        <p:spPr>
          <a:xfrm>
            <a:off x="628650" y="1583911"/>
            <a:ext cx="3307246" cy="4876524"/>
          </a:xfrm>
          <a:ln w="28575">
            <a:solidFill>
              <a:schemeClr val="tx1"/>
            </a:solidFill>
          </a:ln>
        </p:spPr>
        <p:txBody>
          <a:bodyPr>
            <a:normAutofit fontScale="55000" lnSpcReduction="20000"/>
          </a:bodyPr>
          <a:lstStyle/>
          <a:p>
            <a:pPr marL="0" indent="0">
              <a:lnSpc>
                <a:spcPct val="120000"/>
              </a:lnSpc>
              <a:buNone/>
            </a:pPr>
            <a:endParaRPr lang="en-US" sz="3300" dirty="0">
              <a:latin typeface="Calibri"/>
              <a:cs typeface="Calibri"/>
            </a:endParaRPr>
          </a:p>
          <a:p>
            <a:pPr marL="0" indent="0">
              <a:lnSpc>
                <a:spcPct val="120000"/>
              </a:lnSpc>
              <a:buNone/>
            </a:pPr>
            <a:endParaRPr lang="en-US" sz="3300" dirty="0">
              <a:latin typeface="Calibri"/>
              <a:cs typeface="Calibri"/>
            </a:endParaRPr>
          </a:p>
          <a:p>
            <a:pPr marL="0" indent="0">
              <a:lnSpc>
                <a:spcPct val="120000"/>
              </a:lnSpc>
              <a:buNone/>
            </a:pPr>
            <a:endParaRPr lang="en-US" sz="3300" dirty="0">
              <a:latin typeface="Calibri"/>
              <a:cs typeface="Calibri"/>
            </a:endParaRPr>
          </a:p>
          <a:p>
            <a:pPr marL="0" indent="0">
              <a:lnSpc>
                <a:spcPct val="120000"/>
              </a:lnSpc>
              <a:buNone/>
            </a:pPr>
            <a:r>
              <a:rPr lang="en-US" sz="5800" b="1" dirty="0">
                <a:cs typeface="Calibri"/>
              </a:rPr>
              <a:t>Organized and focused lessons</a:t>
            </a:r>
          </a:p>
          <a:p>
            <a:pPr marL="0" indent="0">
              <a:lnSpc>
                <a:spcPct val="120000"/>
              </a:lnSpc>
              <a:buNone/>
            </a:pPr>
            <a:endParaRPr lang="en-US" sz="3300" dirty="0">
              <a:latin typeface="Calibri"/>
              <a:cs typeface="Calibri"/>
            </a:endParaRPr>
          </a:p>
          <a:p>
            <a:pPr marL="0" indent="0">
              <a:lnSpc>
                <a:spcPct val="120000"/>
              </a:lnSpc>
              <a:buNone/>
            </a:pPr>
            <a:r>
              <a:rPr lang="en-US" sz="3300" dirty="0">
                <a:latin typeface="Calibri"/>
                <a:cs typeface="Calibri"/>
              </a:rPr>
              <a:t>	</a:t>
            </a:r>
            <a:r>
              <a:rPr lang="en-US" sz="3300" b="1" dirty="0">
                <a:cs typeface="Calibri"/>
              </a:rPr>
              <a:t>			</a:t>
            </a:r>
          </a:p>
          <a:p>
            <a:pPr marL="0" indent="0">
              <a:buNone/>
            </a:pPr>
            <a:r>
              <a:rPr lang="en-US" sz="2800" dirty="0">
                <a:latin typeface="Calibri"/>
                <a:cs typeface="Calibri"/>
              </a:rPr>
              <a:t>		</a:t>
            </a:r>
            <a:endParaRPr lang="en-US" sz="2800" dirty="0"/>
          </a:p>
          <a:p>
            <a:pPr marL="0" indent="0">
              <a:buNone/>
            </a:pPr>
            <a:endParaRPr lang="en-US" dirty="0"/>
          </a:p>
        </p:txBody>
      </p:sp>
      <p:sp>
        <p:nvSpPr>
          <p:cNvPr id="5" name="Content Placeholder 4">
            <a:extLst>
              <a:ext uri="{FF2B5EF4-FFF2-40B4-BE49-F238E27FC236}">
                <a16:creationId xmlns:a16="http://schemas.microsoft.com/office/drawing/2014/main" id="{772091B4-4E0D-3C4B-80BD-6FBE0EC0F1D1}"/>
              </a:ext>
            </a:extLst>
          </p:cNvPr>
          <p:cNvSpPr>
            <a:spLocks noGrp="1"/>
          </p:cNvSpPr>
          <p:nvPr>
            <p:ph sz="half" idx="2"/>
          </p:nvPr>
        </p:nvSpPr>
        <p:spPr>
          <a:xfrm>
            <a:off x="4273826" y="1583911"/>
            <a:ext cx="4406048" cy="4876524"/>
          </a:xfrm>
          <a:ln w="28575">
            <a:solidFill>
              <a:schemeClr val="tx1"/>
            </a:solidFill>
          </a:ln>
        </p:spPr>
        <p:txBody>
          <a:bodyPr/>
          <a:lstStyle/>
          <a:p>
            <a:pPr marL="0" indent="0">
              <a:buNone/>
            </a:pPr>
            <a:r>
              <a:rPr lang="en-US" sz="2800" b="1" dirty="0"/>
              <a:t>Explicit Instruction</a:t>
            </a:r>
            <a:br>
              <a:rPr lang="en-US" sz="2800" b="1" dirty="0"/>
            </a:br>
            <a:endParaRPr lang="en-US" sz="2800" dirty="0"/>
          </a:p>
          <a:p>
            <a:r>
              <a:rPr lang="en-US" sz="2800" b="1" dirty="0">
                <a:highlight>
                  <a:srgbClr val="FFFF00"/>
                </a:highlight>
              </a:rPr>
              <a:t>Teacher-led instruction</a:t>
            </a:r>
            <a:br>
              <a:rPr lang="en-US" sz="2800" b="1" dirty="0"/>
            </a:br>
            <a:endParaRPr lang="en-US" sz="2800" b="1" dirty="0"/>
          </a:p>
          <a:p>
            <a:r>
              <a:rPr lang="en-US" sz="2800" b="1" dirty="0">
                <a:highlight>
                  <a:srgbClr val="FFFF00"/>
                </a:highlight>
              </a:rPr>
              <a:t>Tell (Don’t Ask)</a:t>
            </a:r>
          </a:p>
          <a:p>
            <a:endParaRPr lang="en-US" sz="2800" b="1" dirty="0"/>
          </a:p>
          <a:p>
            <a:r>
              <a:rPr lang="en-US" sz="2800" b="1" dirty="0">
                <a:highlight>
                  <a:srgbClr val="FFFF00"/>
                </a:highlight>
              </a:rPr>
              <a:t>Clear explanations (Clarity)</a:t>
            </a:r>
            <a:br>
              <a:rPr lang="en-US" sz="2800" b="1" dirty="0">
                <a:highlight>
                  <a:srgbClr val="FFFF00"/>
                </a:highlight>
              </a:rPr>
            </a:br>
            <a:endParaRPr lang="en-US" sz="2800" b="1" dirty="0">
              <a:highlight>
                <a:srgbClr val="FFFF00"/>
              </a:highlight>
            </a:endParaRPr>
          </a:p>
          <a:p>
            <a:r>
              <a:rPr lang="en-US" sz="2800" b="1" dirty="0">
                <a:highlight>
                  <a:srgbClr val="FFFF00"/>
                </a:highlight>
              </a:rPr>
              <a:t>Clear models  (Clarity)</a:t>
            </a:r>
          </a:p>
          <a:p>
            <a:pPr marL="0" indent="0">
              <a:buNone/>
            </a:pPr>
            <a:endParaRPr lang="en-US" sz="2800" dirty="0"/>
          </a:p>
          <a:p>
            <a:pPr lvl="1"/>
            <a:endParaRPr lang="en-US" dirty="0"/>
          </a:p>
        </p:txBody>
      </p:sp>
      <p:sp>
        <p:nvSpPr>
          <p:cNvPr id="4" name="Slide Number Placeholder 3"/>
          <p:cNvSpPr>
            <a:spLocks noGrp="1"/>
          </p:cNvSpPr>
          <p:nvPr>
            <p:ph type="sldNum" sz="quarter" idx="12"/>
          </p:nvPr>
        </p:nvSpPr>
        <p:spPr/>
        <p:txBody>
          <a:bodyPr/>
          <a:lstStyle/>
          <a:p>
            <a:fld id="{D260CD95-5FB5-8244-A725-10E7FEEBD53E}" type="slidenum">
              <a:rPr lang="en-US" smtClean="0"/>
              <a:t>30</a:t>
            </a:fld>
            <a:endParaRPr lang="en-US" dirty="0"/>
          </a:p>
        </p:txBody>
      </p:sp>
    </p:spTree>
    <p:extLst>
      <p:ext uri="{BB962C8B-B14F-4D97-AF65-F5344CB8AC3E}">
        <p14:creationId xmlns:p14="http://schemas.microsoft.com/office/powerpoint/2010/main" val="381632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a:extLst>
              <a:ext uri="{FF2B5EF4-FFF2-40B4-BE49-F238E27FC236}">
                <a16:creationId xmlns:a16="http://schemas.microsoft.com/office/drawing/2014/main" id="{EC8C178B-0D8B-E64B-9B34-220F02B42446}"/>
              </a:ext>
            </a:extLst>
          </p:cNvPr>
          <p:cNvSpPr>
            <a:spLocks noGrp="1"/>
          </p:cNvSpPr>
          <p:nvPr>
            <p:ph type="title"/>
          </p:nvPr>
        </p:nvSpPr>
        <p:spPr>
          <a:xfrm>
            <a:off x="0" y="-82135"/>
            <a:ext cx="9144000" cy="1325563"/>
          </a:xfrm>
          <a:solidFill>
            <a:schemeClr val="accent2"/>
          </a:solidFill>
        </p:spPr>
        <p:txBody>
          <a:bodyPr/>
          <a:lstStyle/>
          <a:p>
            <a:pPr eaLnBrk="1" hangingPunct="1"/>
            <a:r>
              <a:rPr lang="en-US" altLang="en-US" sz="3600" b="1" dirty="0">
                <a:latin typeface="+mn-lt"/>
                <a:ea typeface="ＭＳ Ｐゴシック" panose="020B0600070205080204" pitchFamily="34" charset="-128"/>
              </a:rPr>
              <a:t>	Design and teach organized and focused l	Lessons.</a:t>
            </a:r>
            <a:endParaRPr lang="en-US" altLang="en-US" sz="3600" b="1" dirty="0">
              <a:ea typeface="ＭＳ Ｐゴシック" panose="020B0600070205080204" pitchFamily="34" charset="-128"/>
            </a:endParaRPr>
          </a:p>
        </p:txBody>
      </p:sp>
      <p:sp>
        <p:nvSpPr>
          <p:cNvPr id="34819" name="Rectangle 3">
            <a:extLst>
              <a:ext uri="{FF2B5EF4-FFF2-40B4-BE49-F238E27FC236}">
                <a16:creationId xmlns:a16="http://schemas.microsoft.com/office/drawing/2014/main" id="{ECC36E6E-C4A1-2F4E-A7B3-DDAC33773DBB}"/>
              </a:ext>
            </a:extLst>
          </p:cNvPr>
          <p:cNvSpPr>
            <a:spLocks noGrp="1" noChangeArrowheads="1"/>
          </p:cNvSpPr>
          <p:nvPr>
            <p:ph idx="1"/>
          </p:nvPr>
        </p:nvSpPr>
        <p:spPr>
          <a:xfrm>
            <a:off x="531373" y="1795562"/>
            <a:ext cx="7814959" cy="4289927"/>
          </a:xfrm>
          <a:ln>
            <a:solidFill>
              <a:schemeClr val="tx1"/>
            </a:solidFill>
          </a:ln>
        </p:spPr>
        <p:txBody>
          <a:bodyPr rtlCol="0">
            <a:normAutofit/>
          </a:bodyPr>
          <a:lstStyle/>
          <a:p>
            <a:pPr marL="2743200" lvl="8" indent="0">
              <a:buNone/>
              <a:defRPr/>
            </a:pPr>
            <a:r>
              <a:rPr lang="en-US" sz="4000" b="1" dirty="0">
                <a:ea typeface="+mn-ea"/>
                <a:cs typeface="+mn-cs"/>
              </a:rPr>
              <a:t>1. Opening</a:t>
            </a:r>
          </a:p>
          <a:p>
            <a:pPr marL="2743200" lvl="8" indent="0">
              <a:buNone/>
              <a:defRPr/>
            </a:pPr>
            <a:endParaRPr lang="en-US" sz="4000" dirty="0"/>
          </a:p>
          <a:p>
            <a:pPr marL="2743200" lvl="8" indent="0">
              <a:buNone/>
              <a:defRPr/>
            </a:pPr>
            <a:r>
              <a:rPr lang="en-US" sz="4000" b="1" dirty="0">
                <a:ea typeface="+mn-ea"/>
                <a:cs typeface="+mn-cs"/>
              </a:rPr>
              <a:t>2. Body</a:t>
            </a:r>
          </a:p>
          <a:p>
            <a:pPr marL="2743200" lvl="8" indent="0">
              <a:buNone/>
              <a:defRPr/>
            </a:pPr>
            <a:endParaRPr lang="en-US" sz="4000" b="1" dirty="0">
              <a:ea typeface="+mn-ea"/>
              <a:cs typeface="+mn-cs"/>
            </a:endParaRPr>
          </a:p>
          <a:p>
            <a:pPr marL="2743200" lvl="8" indent="0">
              <a:buNone/>
              <a:defRPr/>
            </a:pPr>
            <a:r>
              <a:rPr lang="en-US" sz="4000" b="1" dirty="0">
                <a:ea typeface="+mn-ea"/>
                <a:cs typeface="+mn-cs"/>
              </a:rPr>
              <a:t>3. Closing</a:t>
            </a:r>
          </a:p>
          <a:p>
            <a:pPr lvl="8">
              <a:buFont typeface="Arial"/>
              <a:buChar char="•"/>
              <a:defRPr/>
            </a:pPr>
            <a:endParaRPr lang="en-US" sz="2150" b="1" dirty="0"/>
          </a:p>
          <a:p>
            <a:pPr>
              <a:buFont typeface="Arial"/>
              <a:buChar char="•"/>
              <a:defRPr/>
            </a:pPr>
            <a:r>
              <a:rPr lang="en-US" sz="2800" dirty="0">
                <a:solidFill>
                  <a:srgbClr val="FF0000"/>
                </a:solidFill>
              </a:rPr>
              <a:t>Which lesson segment is most often deleted? Show Fingers - 1, 2, or 3. </a:t>
            </a:r>
            <a:endParaRPr lang="en-US" sz="2800" b="1" dirty="0">
              <a:solidFill>
                <a:srgbClr val="FF0000"/>
              </a:solidFill>
            </a:endParaRPr>
          </a:p>
        </p:txBody>
      </p:sp>
      <p:sp>
        <p:nvSpPr>
          <p:cNvPr id="74755" name="Slide Number Placeholder 5">
            <a:extLst>
              <a:ext uri="{FF2B5EF4-FFF2-40B4-BE49-F238E27FC236}">
                <a16:creationId xmlns:a16="http://schemas.microsoft.com/office/drawing/2014/main" id="{19161C41-71FE-1C45-BEF3-733D4DB85AC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1485900" indent="-571500">
              <a:defRPr sz="2400">
                <a:solidFill>
                  <a:schemeClr val="tx1"/>
                </a:solidFill>
                <a:latin typeface="Arial" panose="020B0604020202020204" pitchFamily="34" charset="0"/>
                <a:ea typeface="ＭＳ Ｐゴシック" panose="020B0600070205080204" pitchFamily="34" charset="-128"/>
              </a:defRPr>
            </a:lvl2pPr>
            <a:lvl3pPr marL="2286000" indent="-457200">
              <a:defRPr sz="2400">
                <a:solidFill>
                  <a:schemeClr val="tx1"/>
                </a:solidFill>
                <a:latin typeface="Arial" panose="020B0604020202020204" pitchFamily="34" charset="0"/>
                <a:ea typeface="ＭＳ Ｐゴシック" panose="020B0600070205080204" pitchFamily="34" charset="-128"/>
              </a:defRPr>
            </a:lvl3pPr>
            <a:lvl4pPr marL="3200400" indent="-457200">
              <a:defRPr sz="2400">
                <a:solidFill>
                  <a:schemeClr val="tx1"/>
                </a:solidFill>
                <a:latin typeface="Arial" panose="020B0604020202020204" pitchFamily="34" charset="0"/>
                <a:ea typeface="ＭＳ Ｐゴシック" panose="020B0600070205080204" pitchFamily="34" charset="-128"/>
              </a:defRPr>
            </a:lvl4pPr>
            <a:lvl5pPr marL="4114800" indent="-457200">
              <a:defRPr sz="2400">
                <a:solidFill>
                  <a:schemeClr val="tx1"/>
                </a:solidFill>
                <a:latin typeface="Arial" panose="020B0604020202020204" pitchFamily="34" charset="0"/>
                <a:ea typeface="ＭＳ Ｐゴシック" panose="020B0600070205080204" pitchFamily="34" charset="-128"/>
              </a:defRPr>
            </a:lvl5pPr>
            <a:lvl6pPr marL="5029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5943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68580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7772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FF90C84-923E-2C4B-BE05-175A4EEFFE59}" type="slidenum">
              <a:rPr lang="en-US" altLang="en-US" sz="1200">
                <a:solidFill>
                  <a:srgbClr val="898989"/>
                </a:solidFill>
              </a:rPr>
              <a:pPr/>
              <a:t>31</a:t>
            </a:fld>
            <a:endParaRPr lang="en-US" altLang="en-US" sz="1200">
              <a:solidFill>
                <a:srgbClr val="898989"/>
              </a:solidFill>
            </a:endParaRPr>
          </a:p>
        </p:txBody>
      </p:sp>
    </p:spTree>
    <p:extLst>
      <p:ext uri="{BB962C8B-B14F-4D97-AF65-F5344CB8AC3E}">
        <p14:creationId xmlns:p14="http://schemas.microsoft.com/office/powerpoint/2010/main" val="188063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a:extLst>
              <a:ext uri="{FF2B5EF4-FFF2-40B4-BE49-F238E27FC236}">
                <a16:creationId xmlns:a16="http://schemas.microsoft.com/office/drawing/2014/main" id="{EC8C178B-0D8B-E64B-9B34-220F02B42446}"/>
              </a:ext>
            </a:extLst>
          </p:cNvPr>
          <p:cNvSpPr>
            <a:spLocks noGrp="1"/>
          </p:cNvSpPr>
          <p:nvPr>
            <p:ph type="title"/>
          </p:nvPr>
        </p:nvSpPr>
        <p:spPr>
          <a:xfrm>
            <a:off x="0" y="0"/>
            <a:ext cx="9144000" cy="1325563"/>
          </a:xfrm>
          <a:solidFill>
            <a:schemeClr val="accent2"/>
          </a:solidFill>
        </p:spPr>
        <p:txBody>
          <a:bodyPr/>
          <a:lstStyle/>
          <a:p>
            <a:r>
              <a:rPr lang="en-US" altLang="en-US" sz="3600" b="1" dirty="0">
                <a:latin typeface="+mn-lt"/>
                <a:ea typeface="ＭＳ Ｐゴシック" panose="020B0600070205080204" pitchFamily="34" charset="-128"/>
              </a:rPr>
              <a:t>	Design and teach organized and focused</a:t>
            </a:r>
            <a:br>
              <a:rPr lang="en-US" altLang="en-US" sz="3600" b="1" dirty="0">
                <a:latin typeface="+mn-lt"/>
                <a:ea typeface="ＭＳ Ｐゴシック" panose="020B0600070205080204" pitchFamily="34" charset="-128"/>
              </a:rPr>
            </a:br>
            <a:r>
              <a:rPr lang="en-US" altLang="en-US" sz="3600" b="1" dirty="0">
                <a:latin typeface="+mn-lt"/>
                <a:ea typeface="ＭＳ Ｐゴシック" panose="020B0600070205080204" pitchFamily="34" charset="-128"/>
              </a:rPr>
              <a:t>       lessons.</a:t>
            </a:r>
          </a:p>
        </p:txBody>
      </p:sp>
      <p:sp>
        <p:nvSpPr>
          <p:cNvPr id="34819" name="Rectangle 3">
            <a:extLst>
              <a:ext uri="{FF2B5EF4-FFF2-40B4-BE49-F238E27FC236}">
                <a16:creationId xmlns:a16="http://schemas.microsoft.com/office/drawing/2014/main" id="{ECC36E6E-C4A1-2F4E-A7B3-DDAC33773DBB}"/>
              </a:ext>
            </a:extLst>
          </p:cNvPr>
          <p:cNvSpPr>
            <a:spLocks noGrp="1" noChangeArrowheads="1"/>
          </p:cNvSpPr>
          <p:nvPr>
            <p:ph idx="1"/>
          </p:nvPr>
        </p:nvSpPr>
        <p:spPr>
          <a:xfrm>
            <a:off x="628649" y="2019300"/>
            <a:ext cx="7814959" cy="4114800"/>
          </a:xfrm>
          <a:ln>
            <a:solidFill>
              <a:schemeClr val="tx1"/>
            </a:solidFill>
          </a:ln>
        </p:spPr>
        <p:txBody>
          <a:bodyPr rtlCol="0">
            <a:normAutofit/>
          </a:bodyPr>
          <a:lstStyle/>
          <a:p>
            <a:pPr>
              <a:buFont typeface="Arial"/>
              <a:buChar char="•"/>
              <a:defRPr/>
            </a:pPr>
            <a:r>
              <a:rPr lang="en-US" sz="2800" b="1" dirty="0">
                <a:ea typeface="+mn-ea"/>
                <a:cs typeface="+mn-cs"/>
              </a:rPr>
              <a:t>Opening</a:t>
            </a:r>
            <a:endParaRPr lang="en-US" sz="2800" dirty="0"/>
          </a:p>
          <a:p>
            <a:pPr lvl="3">
              <a:buFont typeface="Arial"/>
              <a:buChar char="–"/>
              <a:defRPr/>
            </a:pPr>
            <a:r>
              <a:rPr lang="en-US" sz="2800" dirty="0"/>
              <a:t>Attention </a:t>
            </a:r>
          </a:p>
          <a:p>
            <a:pPr lvl="3">
              <a:buFont typeface="Arial"/>
              <a:buChar char="–"/>
              <a:defRPr/>
            </a:pPr>
            <a:r>
              <a:rPr lang="en-US" sz="2800" dirty="0"/>
              <a:t>Review</a:t>
            </a:r>
          </a:p>
          <a:p>
            <a:pPr lvl="3">
              <a:buFont typeface="Arial"/>
              <a:buChar char="–"/>
              <a:defRPr/>
            </a:pPr>
            <a:r>
              <a:rPr lang="en-US" sz="2800" dirty="0"/>
              <a:t>Preview</a:t>
            </a:r>
          </a:p>
          <a:p>
            <a:pPr>
              <a:buFont typeface="Arial"/>
              <a:buChar char="•"/>
              <a:defRPr/>
            </a:pPr>
            <a:r>
              <a:rPr lang="en-US" sz="2800" b="1" dirty="0">
                <a:ea typeface="+mn-ea"/>
                <a:cs typeface="+mn-cs"/>
              </a:rPr>
              <a:t>Body </a:t>
            </a:r>
          </a:p>
          <a:p>
            <a:pPr>
              <a:buFont typeface="Arial"/>
              <a:buChar char="•"/>
              <a:defRPr/>
            </a:pPr>
            <a:r>
              <a:rPr lang="en-US" sz="2800" b="1" dirty="0">
                <a:ea typeface="+mn-ea"/>
                <a:cs typeface="+mn-cs"/>
              </a:rPr>
              <a:t>Closing</a:t>
            </a:r>
          </a:p>
          <a:p>
            <a:pPr lvl="3">
              <a:buFont typeface="Arial"/>
              <a:buChar char="–"/>
              <a:defRPr/>
            </a:pPr>
            <a:r>
              <a:rPr lang="en-US" sz="2800" dirty="0"/>
              <a:t>Review </a:t>
            </a:r>
          </a:p>
          <a:p>
            <a:pPr lvl="3">
              <a:buFont typeface="Arial"/>
              <a:buChar char="–"/>
              <a:defRPr/>
            </a:pPr>
            <a:r>
              <a:rPr lang="en-US" sz="2800" dirty="0"/>
              <a:t>Preview</a:t>
            </a:r>
          </a:p>
          <a:p>
            <a:pPr lvl="3">
              <a:buFont typeface="Arial"/>
              <a:buChar char="–"/>
              <a:defRPr/>
            </a:pPr>
            <a:r>
              <a:rPr lang="en-US" sz="2800" dirty="0"/>
              <a:t>Independent Work</a:t>
            </a:r>
            <a:endParaRPr lang="en-US" sz="2400" dirty="0"/>
          </a:p>
        </p:txBody>
      </p:sp>
      <p:sp>
        <p:nvSpPr>
          <p:cNvPr id="74755" name="Slide Number Placeholder 5">
            <a:extLst>
              <a:ext uri="{FF2B5EF4-FFF2-40B4-BE49-F238E27FC236}">
                <a16:creationId xmlns:a16="http://schemas.microsoft.com/office/drawing/2014/main" id="{19161C41-71FE-1C45-BEF3-733D4DB85AC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1485900" indent="-571500">
              <a:defRPr sz="2400">
                <a:solidFill>
                  <a:schemeClr val="tx1"/>
                </a:solidFill>
                <a:latin typeface="Arial" panose="020B0604020202020204" pitchFamily="34" charset="0"/>
                <a:ea typeface="ＭＳ Ｐゴシック" panose="020B0600070205080204" pitchFamily="34" charset="-128"/>
              </a:defRPr>
            </a:lvl2pPr>
            <a:lvl3pPr marL="2286000" indent="-457200">
              <a:defRPr sz="2400">
                <a:solidFill>
                  <a:schemeClr val="tx1"/>
                </a:solidFill>
                <a:latin typeface="Arial" panose="020B0604020202020204" pitchFamily="34" charset="0"/>
                <a:ea typeface="ＭＳ Ｐゴシック" panose="020B0600070205080204" pitchFamily="34" charset="-128"/>
              </a:defRPr>
            </a:lvl3pPr>
            <a:lvl4pPr marL="3200400" indent="-457200">
              <a:defRPr sz="2400">
                <a:solidFill>
                  <a:schemeClr val="tx1"/>
                </a:solidFill>
                <a:latin typeface="Arial" panose="020B0604020202020204" pitchFamily="34" charset="0"/>
                <a:ea typeface="ＭＳ Ｐゴシック" panose="020B0600070205080204" pitchFamily="34" charset="-128"/>
              </a:defRPr>
            </a:lvl4pPr>
            <a:lvl5pPr marL="4114800" indent="-457200">
              <a:defRPr sz="2400">
                <a:solidFill>
                  <a:schemeClr val="tx1"/>
                </a:solidFill>
                <a:latin typeface="Arial" panose="020B0604020202020204" pitchFamily="34" charset="0"/>
                <a:ea typeface="ＭＳ Ｐゴシック" panose="020B0600070205080204" pitchFamily="34" charset="-128"/>
              </a:defRPr>
            </a:lvl5pPr>
            <a:lvl6pPr marL="5029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5943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68580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7772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FF90C84-923E-2C4B-BE05-175A4EEFFE59}" type="slidenum">
              <a:rPr lang="en-US" altLang="en-US" sz="1200">
                <a:solidFill>
                  <a:srgbClr val="898989"/>
                </a:solidFill>
              </a:rPr>
              <a:pPr/>
              <a:t>32</a:t>
            </a:fld>
            <a:endParaRPr lang="en-US" altLang="en-US" sz="1200">
              <a:solidFill>
                <a:srgbClr val="898989"/>
              </a:solidFill>
            </a:endParaRPr>
          </a:p>
        </p:txBody>
      </p:sp>
    </p:spTree>
    <p:extLst>
      <p:ext uri="{BB962C8B-B14F-4D97-AF65-F5344CB8AC3E}">
        <p14:creationId xmlns:p14="http://schemas.microsoft.com/office/powerpoint/2010/main" val="331676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8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6D18C-0677-C237-9629-6526D398265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99CE553-5814-CB86-5C08-6739DE8B2B7F}"/>
              </a:ext>
            </a:extLst>
          </p:cNvPr>
          <p:cNvSpPr>
            <a:spLocks noGrp="1"/>
          </p:cNvSpPr>
          <p:nvPr>
            <p:ph type="title"/>
          </p:nvPr>
        </p:nvSpPr>
        <p:spPr>
          <a:xfrm>
            <a:off x="0" y="365126"/>
            <a:ext cx="9144000" cy="1325563"/>
          </a:xfrm>
          <a:solidFill>
            <a:schemeClr val="accent2"/>
          </a:solidFill>
        </p:spPr>
        <p:txBody>
          <a:bodyPr>
            <a:normAutofit/>
          </a:bodyPr>
          <a:lstStyle/>
          <a:p>
            <a:r>
              <a:rPr lang="en-US" sz="4400" b="1" dirty="0">
                <a:latin typeface="+mn-lt"/>
              </a:rPr>
              <a:t>	Elements of Explicit Instruction </a:t>
            </a:r>
          </a:p>
        </p:txBody>
      </p:sp>
      <p:sp>
        <p:nvSpPr>
          <p:cNvPr id="6" name="Content Placeholder 5">
            <a:extLst>
              <a:ext uri="{FF2B5EF4-FFF2-40B4-BE49-F238E27FC236}">
                <a16:creationId xmlns:a16="http://schemas.microsoft.com/office/drawing/2014/main" id="{2FD3FCB5-4E80-D682-D8FF-9015309C5211}"/>
              </a:ext>
            </a:extLst>
          </p:cNvPr>
          <p:cNvSpPr>
            <a:spLocks noGrp="1"/>
          </p:cNvSpPr>
          <p:nvPr>
            <p:ph idx="1"/>
          </p:nvPr>
        </p:nvSpPr>
        <p:spPr>
          <a:xfrm>
            <a:off x="628650" y="2675105"/>
            <a:ext cx="7886700" cy="3501857"/>
          </a:xfrm>
          <a:ln>
            <a:solidFill>
              <a:schemeClr val="tx1"/>
            </a:solidFill>
          </a:ln>
        </p:spPr>
        <p:txBody>
          <a:bodyPr>
            <a:normAutofit/>
          </a:bodyPr>
          <a:lstStyle/>
          <a:p>
            <a:pPr marL="0" indent="0">
              <a:buNone/>
            </a:pPr>
            <a:r>
              <a:rPr lang="en-US" sz="4400" b="1" dirty="0"/>
              <a:t>Opening of Lesson</a:t>
            </a:r>
            <a:br>
              <a:rPr lang="en-US" sz="2800" dirty="0"/>
            </a:br>
            <a:r>
              <a:rPr lang="en-US" sz="2800" dirty="0"/>
              <a:t>	</a:t>
            </a:r>
          </a:p>
          <a:p>
            <a:pPr marL="0" indent="0">
              <a:buNone/>
            </a:pPr>
            <a:r>
              <a:rPr lang="en-US" sz="3200" dirty="0"/>
              <a:t>Begin lessons with a clear statement of the lesson </a:t>
            </a:r>
            <a:r>
              <a:rPr lang="en-US" sz="3200" b="1" dirty="0"/>
              <a:t>goals</a:t>
            </a:r>
            <a:r>
              <a:rPr lang="en-US" sz="3200" dirty="0"/>
              <a:t>.   </a:t>
            </a:r>
            <a:r>
              <a:rPr lang="en-US" sz="1600" dirty="0"/>
              <a:t>Hattie Effect Size   .68</a:t>
            </a:r>
          </a:p>
          <a:p>
            <a:pPr marL="0" indent="0">
              <a:buNone/>
            </a:pPr>
            <a:endParaRPr lang="en-US" sz="2800"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C06396A-0AB3-230E-92E1-E242BCFFD9B1}"/>
              </a:ext>
            </a:extLst>
          </p:cNvPr>
          <p:cNvSpPr>
            <a:spLocks noGrp="1"/>
          </p:cNvSpPr>
          <p:nvPr>
            <p:ph type="sldNum" sz="quarter" idx="12"/>
          </p:nvPr>
        </p:nvSpPr>
        <p:spPr/>
        <p:txBody>
          <a:bodyPr/>
          <a:lstStyle/>
          <a:p>
            <a:pPr>
              <a:defRPr/>
            </a:pPr>
            <a:fld id="{49F3EB5D-E9EE-044A-9F5C-90E9AE7C6360}" type="slidenum">
              <a:rPr lang="en-US" smtClean="0"/>
              <a:pPr>
                <a:defRPr/>
              </a:pPr>
              <a:t>33</a:t>
            </a:fld>
            <a:endParaRPr lang="en-US"/>
          </a:p>
        </p:txBody>
      </p:sp>
    </p:spTree>
    <p:extLst>
      <p:ext uri="{BB962C8B-B14F-4D97-AF65-F5344CB8AC3E}">
        <p14:creationId xmlns:p14="http://schemas.microsoft.com/office/powerpoint/2010/main" val="350496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597B4-487B-0B64-D940-7632AFBC8D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706E04-4679-57BC-3351-8D3A9BC17372}"/>
              </a:ext>
            </a:extLst>
          </p:cNvPr>
          <p:cNvSpPr>
            <a:spLocks noGrp="1"/>
          </p:cNvSpPr>
          <p:nvPr>
            <p:ph type="title"/>
          </p:nvPr>
        </p:nvSpPr>
        <p:spPr>
          <a:xfrm>
            <a:off x="1" y="365126"/>
            <a:ext cx="9223512" cy="1325563"/>
          </a:xfrm>
          <a:solidFill>
            <a:schemeClr val="accent2"/>
          </a:solidFill>
        </p:spPr>
        <p:txBody>
          <a:bodyPr/>
          <a:lstStyle/>
          <a:p>
            <a:r>
              <a:rPr lang="en-US" b="1" dirty="0">
                <a:latin typeface="+mn-lt"/>
              </a:rPr>
              <a:t>	By many names        </a:t>
            </a:r>
            <a:r>
              <a:rPr lang="en-US" b="1" dirty="0">
                <a:highlight>
                  <a:srgbClr val="00FFFF"/>
                </a:highlight>
                <a:latin typeface="+mn-lt"/>
              </a:rPr>
              <a:t>Purpose</a:t>
            </a:r>
            <a:r>
              <a:rPr lang="en-US" b="1" dirty="0">
                <a:latin typeface="+mn-lt"/>
              </a:rPr>
              <a:t> </a:t>
            </a:r>
          </a:p>
        </p:txBody>
      </p:sp>
      <p:sp>
        <p:nvSpPr>
          <p:cNvPr id="3" name="Content Placeholder 2">
            <a:extLst>
              <a:ext uri="{FF2B5EF4-FFF2-40B4-BE49-F238E27FC236}">
                <a16:creationId xmlns:a16="http://schemas.microsoft.com/office/drawing/2014/main" id="{B3068859-C335-4490-C725-580A7274B888}"/>
              </a:ext>
            </a:extLst>
          </p:cNvPr>
          <p:cNvSpPr>
            <a:spLocks noGrp="1"/>
          </p:cNvSpPr>
          <p:nvPr>
            <p:ph idx="1"/>
          </p:nvPr>
        </p:nvSpPr>
        <p:spPr/>
        <p:txBody>
          <a:bodyPr/>
          <a:lstStyle/>
          <a:p>
            <a:pPr lvl="5"/>
            <a:r>
              <a:rPr lang="en-US" sz="4000" dirty="0"/>
              <a:t>goals</a:t>
            </a:r>
          </a:p>
          <a:p>
            <a:pPr lvl="5"/>
            <a:r>
              <a:rPr lang="en-US" sz="4000" dirty="0"/>
              <a:t>objectives</a:t>
            </a:r>
          </a:p>
          <a:p>
            <a:pPr lvl="5"/>
            <a:r>
              <a:rPr lang="en-US" sz="4000" dirty="0"/>
              <a:t>learning objectives </a:t>
            </a:r>
          </a:p>
          <a:p>
            <a:pPr lvl="5"/>
            <a:r>
              <a:rPr lang="en-US" sz="4000" dirty="0"/>
              <a:t>learning aims</a:t>
            </a:r>
          </a:p>
          <a:p>
            <a:pPr lvl="5"/>
            <a:r>
              <a:rPr lang="en-US" sz="4000" dirty="0"/>
              <a:t>I can statements </a:t>
            </a:r>
          </a:p>
          <a:p>
            <a:pPr lvl="5"/>
            <a:r>
              <a:rPr lang="en-US" sz="4000" dirty="0"/>
              <a:t>targets</a:t>
            </a:r>
          </a:p>
          <a:p>
            <a:pPr lvl="5"/>
            <a:r>
              <a:rPr lang="en-US" sz="4000" dirty="0"/>
              <a:t>learning Intentions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9783E1F-13D9-5A26-0930-238AF8656A2B}"/>
              </a:ext>
            </a:extLst>
          </p:cNvPr>
          <p:cNvSpPr>
            <a:spLocks noGrp="1"/>
          </p:cNvSpPr>
          <p:nvPr>
            <p:ph type="sldNum" sz="quarter" idx="12"/>
          </p:nvPr>
        </p:nvSpPr>
        <p:spPr/>
        <p:txBody>
          <a:bodyPr/>
          <a:lstStyle/>
          <a:p>
            <a:pPr>
              <a:defRPr/>
            </a:pPr>
            <a:fld id="{A91CB9AB-F896-F94F-95BE-1435B04EDF39}" type="slidenum">
              <a:rPr lang="en-US" smtClean="0"/>
              <a:pPr>
                <a:defRPr/>
              </a:pPr>
              <a:t>34</a:t>
            </a:fld>
            <a:endParaRPr lang="en-US"/>
          </a:p>
        </p:txBody>
      </p:sp>
    </p:spTree>
    <p:extLst>
      <p:ext uri="{BB962C8B-B14F-4D97-AF65-F5344CB8AC3E}">
        <p14:creationId xmlns:p14="http://schemas.microsoft.com/office/powerpoint/2010/main" val="310981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1A618-083F-FFCC-A03B-04623A6F1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320FEC-CD86-011C-D280-C84560171BCE}"/>
              </a:ext>
            </a:extLst>
          </p:cNvPr>
          <p:cNvSpPr>
            <a:spLocks noGrp="1"/>
          </p:cNvSpPr>
          <p:nvPr>
            <p:ph type="title"/>
          </p:nvPr>
        </p:nvSpPr>
        <p:spPr>
          <a:xfrm>
            <a:off x="0" y="365126"/>
            <a:ext cx="9144000" cy="1325563"/>
          </a:xfrm>
          <a:solidFill>
            <a:schemeClr val="accent2"/>
          </a:solidFill>
          <a:ln>
            <a:solidFill>
              <a:srgbClr val="008000"/>
            </a:solidFill>
          </a:ln>
        </p:spPr>
        <p:txBody>
          <a:bodyPr/>
          <a:lstStyle/>
          <a:p>
            <a:r>
              <a:rPr lang="en-US" sz="3600" b="1" dirty="0">
                <a:solidFill>
                  <a:srgbClr val="0D0D0D"/>
                </a:solidFill>
                <a:cs typeface="Calibri"/>
              </a:rPr>
              <a:t> </a:t>
            </a:r>
            <a:r>
              <a:rPr lang="en-US" sz="3600" b="1" dirty="0">
                <a:solidFill>
                  <a:srgbClr val="0D0D0D"/>
                </a:solidFill>
                <a:highlight>
                  <a:srgbClr val="FFFF00"/>
                </a:highlight>
                <a:latin typeface="+mn-lt"/>
                <a:cs typeface="Calibri"/>
              </a:rPr>
              <a:t>Polish Practice </a:t>
            </a:r>
            <a:r>
              <a:rPr lang="en-US" sz="2400" b="1" dirty="0">
                <a:solidFill>
                  <a:srgbClr val="0D0D0D"/>
                </a:solidFill>
                <a:highlight>
                  <a:srgbClr val="FFFF00"/>
                </a:highlight>
                <a:latin typeface="+mn-lt"/>
                <a:cs typeface="Calibri"/>
              </a:rPr>
              <a:t> </a:t>
            </a:r>
            <a:r>
              <a:rPr lang="en-US" sz="2400" b="1" dirty="0">
                <a:solidFill>
                  <a:srgbClr val="0D0D0D"/>
                </a:solidFill>
                <a:latin typeface="+mn-lt"/>
                <a:cs typeface="Calibri"/>
              </a:rPr>
              <a:t>           Opening of Lesson </a:t>
            </a:r>
            <a:br>
              <a:rPr lang="en-US" sz="2400" b="1" dirty="0">
                <a:solidFill>
                  <a:srgbClr val="0D0D0D"/>
                </a:solidFill>
                <a:latin typeface="+mn-lt"/>
                <a:cs typeface="Calibri"/>
              </a:rPr>
            </a:br>
            <a:r>
              <a:rPr lang="en-US" sz="2400" b="1" dirty="0">
                <a:solidFill>
                  <a:srgbClr val="0D0D0D"/>
                </a:solidFill>
                <a:latin typeface="+mn-lt"/>
                <a:cs typeface="Calibri"/>
              </a:rPr>
              <a:t>					     Clear statement of lesson goal</a:t>
            </a:r>
            <a:endParaRPr lang="en-US" sz="2400" dirty="0">
              <a:solidFill>
                <a:srgbClr val="000000"/>
              </a:solidFill>
              <a:latin typeface="+mn-lt"/>
            </a:endParaRPr>
          </a:p>
        </p:txBody>
      </p:sp>
      <p:sp>
        <p:nvSpPr>
          <p:cNvPr id="3" name="Content Placeholder 2">
            <a:extLst>
              <a:ext uri="{FF2B5EF4-FFF2-40B4-BE49-F238E27FC236}">
                <a16:creationId xmlns:a16="http://schemas.microsoft.com/office/drawing/2014/main" id="{1E6DC451-77B5-431D-A6C5-E3B546860244}"/>
              </a:ext>
            </a:extLst>
          </p:cNvPr>
          <p:cNvSpPr>
            <a:spLocks noGrp="1"/>
          </p:cNvSpPr>
          <p:nvPr>
            <p:ph sz="half" idx="1"/>
          </p:nvPr>
        </p:nvSpPr>
        <p:spPr>
          <a:xfrm>
            <a:off x="644457" y="1825625"/>
            <a:ext cx="3886200" cy="4351338"/>
          </a:xfrm>
          <a:ln w="28575">
            <a:solidFill>
              <a:schemeClr val="tx1"/>
            </a:solidFill>
          </a:ln>
        </p:spPr>
        <p:txBody>
          <a:bodyPr>
            <a:normAutofit fontScale="55000" lnSpcReduction="20000"/>
          </a:bodyPr>
          <a:lstStyle/>
          <a:p>
            <a:pPr marL="0" indent="0">
              <a:lnSpc>
                <a:spcPct val="120000"/>
              </a:lnSpc>
              <a:buNone/>
            </a:pPr>
            <a:endParaRPr lang="en-US" sz="3300" dirty="0">
              <a:latin typeface="Calibri"/>
              <a:cs typeface="Calibri"/>
            </a:endParaRPr>
          </a:p>
          <a:p>
            <a:pPr marL="0" indent="0">
              <a:lnSpc>
                <a:spcPct val="120000"/>
              </a:lnSpc>
              <a:buNone/>
            </a:pPr>
            <a:endParaRPr lang="en-US" sz="3300" dirty="0">
              <a:latin typeface="Calibri"/>
              <a:cs typeface="Calibri"/>
            </a:endParaRPr>
          </a:p>
          <a:p>
            <a:pPr marL="0" indent="0">
              <a:lnSpc>
                <a:spcPct val="120000"/>
              </a:lnSpc>
              <a:buNone/>
            </a:pPr>
            <a:r>
              <a:rPr lang="en-US" sz="6500" b="1" dirty="0">
                <a:latin typeface="Calibri"/>
                <a:cs typeface="Calibri"/>
              </a:rPr>
              <a:t>Lesson Goal</a:t>
            </a:r>
          </a:p>
          <a:p>
            <a:pPr marL="0" indent="0">
              <a:lnSpc>
                <a:spcPct val="120000"/>
              </a:lnSpc>
              <a:buNone/>
            </a:pPr>
            <a:r>
              <a:rPr lang="en-US" sz="6500" b="1" dirty="0">
                <a:latin typeface="Calibri"/>
                <a:cs typeface="Calibri"/>
              </a:rPr>
              <a:t>Lesson Purpose </a:t>
            </a:r>
            <a:endParaRPr lang="en-US" sz="6500" b="1" dirty="0">
              <a:cs typeface="Calibri"/>
            </a:endParaRPr>
          </a:p>
          <a:p>
            <a:pPr marL="0" indent="0">
              <a:lnSpc>
                <a:spcPct val="120000"/>
              </a:lnSpc>
              <a:buNone/>
            </a:pPr>
            <a:endParaRPr lang="en-US" sz="3300" dirty="0">
              <a:latin typeface="Calibri"/>
              <a:cs typeface="Calibri"/>
            </a:endParaRPr>
          </a:p>
          <a:p>
            <a:pPr marL="0" indent="0">
              <a:lnSpc>
                <a:spcPct val="120000"/>
              </a:lnSpc>
              <a:buNone/>
            </a:pPr>
            <a:r>
              <a:rPr lang="en-US" sz="3300" dirty="0">
                <a:latin typeface="Calibri"/>
                <a:cs typeface="Calibri"/>
              </a:rPr>
              <a:t>	</a:t>
            </a:r>
            <a:r>
              <a:rPr lang="en-US" sz="3300" b="1" dirty="0">
                <a:cs typeface="Calibri"/>
              </a:rPr>
              <a:t>			</a:t>
            </a:r>
          </a:p>
          <a:p>
            <a:pPr marL="0" indent="0">
              <a:buNone/>
            </a:pPr>
            <a:r>
              <a:rPr lang="en-US" sz="2800" dirty="0">
                <a:latin typeface="Calibri"/>
                <a:cs typeface="Calibri"/>
              </a:rPr>
              <a:t>		</a:t>
            </a:r>
            <a:endParaRPr lang="en-US" sz="2800" dirty="0"/>
          </a:p>
          <a:p>
            <a:pPr marL="0" indent="0">
              <a:buNone/>
            </a:pPr>
            <a:endParaRPr lang="en-US" dirty="0"/>
          </a:p>
        </p:txBody>
      </p:sp>
      <p:sp>
        <p:nvSpPr>
          <p:cNvPr id="5" name="Content Placeholder 4">
            <a:extLst>
              <a:ext uri="{FF2B5EF4-FFF2-40B4-BE49-F238E27FC236}">
                <a16:creationId xmlns:a16="http://schemas.microsoft.com/office/drawing/2014/main" id="{0AA3948F-C131-6986-9397-AF5639AC3D44}"/>
              </a:ext>
            </a:extLst>
          </p:cNvPr>
          <p:cNvSpPr>
            <a:spLocks noGrp="1"/>
          </p:cNvSpPr>
          <p:nvPr>
            <p:ph sz="half" idx="2"/>
          </p:nvPr>
        </p:nvSpPr>
        <p:spPr>
          <a:xfrm>
            <a:off x="4833431" y="1825625"/>
            <a:ext cx="3886200" cy="4351338"/>
          </a:xfrm>
          <a:ln w="28575">
            <a:solidFill>
              <a:schemeClr val="tx1"/>
            </a:solidFill>
          </a:ln>
        </p:spPr>
        <p:txBody>
          <a:bodyPr/>
          <a:lstStyle/>
          <a:p>
            <a:endParaRPr lang="en-US" dirty="0"/>
          </a:p>
          <a:p>
            <a:r>
              <a:rPr lang="en-US" sz="2400" b="1" dirty="0">
                <a:highlight>
                  <a:srgbClr val="FFFF00"/>
                </a:highlight>
              </a:rPr>
              <a:t>Clarity</a:t>
            </a:r>
            <a:r>
              <a:rPr lang="en-US" sz="2400" b="1" dirty="0"/>
              <a:t> –</a:t>
            </a:r>
          </a:p>
          <a:p>
            <a:pPr lvl="1"/>
            <a:r>
              <a:rPr lang="en-US" sz="2100" dirty="0"/>
              <a:t>Student-friendly</a:t>
            </a:r>
          </a:p>
          <a:p>
            <a:pPr lvl="1"/>
            <a:r>
              <a:rPr lang="en-US" sz="2100" dirty="0"/>
              <a:t>Terminology known</a:t>
            </a:r>
          </a:p>
          <a:p>
            <a:r>
              <a:rPr lang="en-US" sz="2400" b="1" dirty="0">
                <a:highlight>
                  <a:srgbClr val="FFFF00"/>
                </a:highlight>
              </a:rPr>
              <a:t>Student Involvement</a:t>
            </a:r>
          </a:p>
          <a:p>
            <a:pPr lvl="1"/>
            <a:r>
              <a:rPr lang="en-US" sz="2100" dirty="0"/>
              <a:t>Students and Teacher read</a:t>
            </a:r>
          </a:p>
          <a:p>
            <a:pPr lvl="1"/>
            <a:r>
              <a:rPr lang="en-US" sz="2100" dirty="0"/>
              <a:t>Students respond to questions on goal</a:t>
            </a:r>
          </a:p>
          <a:p>
            <a:pPr lvl="1"/>
            <a:endParaRPr lang="en-US" sz="2100" dirty="0"/>
          </a:p>
          <a:p>
            <a:r>
              <a:rPr lang="en-US" sz="2400" b="1" dirty="0">
                <a:highlight>
                  <a:srgbClr val="FFFF00"/>
                </a:highlight>
              </a:rPr>
              <a:t>Revisited</a:t>
            </a:r>
            <a:r>
              <a:rPr lang="en-US" sz="2400" b="1" dirty="0"/>
              <a:t> during lesson </a:t>
            </a:r>
          </a:p>
          <a:p>
            <a:r>
              <a:rPr lang="en-US" sz="2400" b="1" dirty="0">
                <a:highlight>
                  <a:srgbClr val="FFFF00"/>
                </a:highlight>
              </a:rPr>
              <a:t>Known by students</a:t>
            </a:r>
          </a:p>
          <a:p>
            <a:pPr marL="0" indent="0">
              <a:buNone/>
            </a:pPr>
            <a:endParaRPr lang="en-US" sz="2400" b="1" dirty="0"/>
          </a:p>
          <a:p>
            <a:pPr marL="342900" lvl="1" indent="0">
              <a:buNone/>
            </a:pPr>
            <a:endParaRPr lang="en-US" sz="2100" dirty="0"/>
          </a:p>
          <a:p>
            <a:pPr lvl="1"/>
            <a:endParaRPr lang="en-US" sz="2100" dirty="0"/>
          </a:p>
          <a:p>
            <a:pPr lvl="1"/>
            <a:endParaRPr lang="en-US" sz="2800" dirty="0"/>
          </a:p>
          <a:p>
            <a:pPr lvl="1"/>
            <a:endParaRPr lang="en-US" dirty="0"/>
          </a:p>
        </p:txBody>
      </p:sp>
      <p:sp>
        <p:nvSpPr>
          <p:cNvPr id="4" name="Slide Number Placeholder 3">
            <a:extLst>
              <a:ext uri="{FF2B5EF4-FFF2-40B4-BE49-F238E27FC236}">
                <a16:creationId xmlns:a16="http://schemas.microsoft.com/office/drawing/2014/main" id="{5D98A8FF-3378-758C-2AF0-EB245F0E0FFB}"/>
              </a:ext>
            </a:extLst>
          </p:cNvPr>
          <p:cNvSpPr>
            <a:spLocks noGrp="1"/>
          </p:cNvSpPr>
          <p:nvPr>
            <p:ph type="sldNum" sz="quarter" idx="12"/>
          </p:nvPr>
        </p:nvSpPr>
        <p:spPr/>
        <p:txBody>
          <a:bodyPr/>
          <a:lstStyle/>
          <a:p>
            <a:fld id="{D260CD95-5FB5-8244-A725-10E7FEEBD53E}" type="slidenum">
              <a:rPr lang="en-US" smtClean="0"/>
              <a:t>35</a:t>
            </a:fld>
            <a:endParaRPr lang="en-US" dirty="0"/>
          </a:p>
        </p:txBody>
      </p:sp>
    </p:spTree>
    <p:extLst>
      <p:ext uri="{BB962C8B-B14F-4D97-AF65-F5344CB8AC3E}">
        <p14:creationId xmlns:p14="http://schemas.microsoft.com/office/powerpoint/2010/main" val="139768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23E0C-B857-DF9A-3252-E8B5B962AE4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2A6DB69-EBBB-F101-9D37-73B77193341E}"/>
              </a:ext>
            </a:extLst>
          </p:cNvPr>
          <p:cNvSpPr>
            <a:spLocks noGrp="1"/>
          </p:cNvSpPr>
          <p:nvPr>
            <p:ph type="title"/>
          </p:nvPr>
        </p:nvSpPr>
        <p:spPr>
          <a:xfrm>
            <a:off x="0" y="18255"/>
            <a:ext cx="9144000" cy="1325563"/>
          </a:xfrm>
          <a:solidFill>
            <a:schemeClr val="accent2"/>
          </a:solidFill>
        </p:spPr>
        <p:txBody>
          <a:bodyPr>
            <a:normAutofit/>
          </a:bodyPr>
          <a:lstStyle/>
          <a:p>
            <a:r>
              <a:rPr lang="en-US" sz="4400" b="1" dirty="0">
                <a:latin typeface="+mn-lt"/>
              </a:rPr>
              <a:t>	Elements of Explicit Instruction </a:t>
            </a:r>
          </a:p>
        </p:txBody>
      </p:sp>
      <p:sp>
        <p:nvSpPr>
          <p:cNvPr id="6" name="Content Placeholder 5">
            <a:extLst>
              <a:ext uri="{FF2B5EF4-FFF2-40B4-BE49-F238E27FC236}">
                <a16:creationId xmlns:a16="http://schemas.microsoft.com/office/drawing/2014/main" id="{FC3431B8-2079-850C-B6F4-801A6306714D}"/>
              </a:ext>
            </a:extLst>
          </p:cNvPr>
          <p:cNvSpPr>
            <a:spLocks noGrp="1"/>
          </p:cNvSpPr>
          <p:nvPr>
            <p:ph idx="1"/>
          </p:nvPr>
        </p:nvSpPr>
        <p:spPr>
          <a:ln>
            <a:solidFill>
              <a:schemeClr val="tx1"/>
            </a:solidFill>
          </a:ln>
        </p:spPr>
        <p:txBody>
          <a:bodyPr>
            <a:normAutofit/>
          </a:bodyPr>
          <a:lstStyle/>
          <a:p>
            <a:pPr marL="0" indent="0">
              <a:buNone/>
            </a:pPr>
            <a:r>
              <a:rPr lang="en-US" sz="3200" b="1" dirty="0"/>
              <a:t>Opening of Lesson </a:t>
            </a:r>
            <a:br>
              <a:rPr lang="en-US" sz="2800" dirty="0"/>
            </a:br>
            <a:r>
              <a:rPr lang="en-US" sz="2800" dirty="0"/>
              <a:t>	</a:t>
            </a:r>
          </a:p>
          <a:p>
            <a:pPr marL="0" indent="0">
              <a:buNone/>
            </a:pPr>
            <a:endParaRPr lang="en-US" sz="2800" dirty="0"/>
          </a:p>
          <a:p>
            <a:pPr marL="0" indent="0">
              <a:buNone/>
            </a:pPr>
            <a:r>
              <a:rPr lang="en-US" sz="3200" b="1" dirty="0"/>
              <a:t>	</a:t>
            </a:r>
            <a:r>
              <a:rPr lang="en-US" sz="3200" b="1" dirty="0">
                <a:highlight>
                  <a:srgbClr val="FFFF00"/>
                </a:highlight>
              </a:rPr>
              <a:t>Review</a:t>
            </a:r>
            <a:r>
              <a:rPr lang="en-US" sz="3200" dirty="0">
                <a:highlight>
                  <a:srgbClr val="FFFF00"/>
                </a:highlight>
              </a:rPr>
              <a:t> prior skills and knowledge </a:t>
            </a:r>
            <a:r>
              <a:rPr lang="en-US" sz="3200" dirty="0"/>
              <a:t>before</a:t>
            </a:r>
          </a:p>
          <a:p>
            <a:pPr marL="0" indent="0">
              <a:buNone/>
            </a:pPr>
            <a:r>
              <a:rPr lang="en-US" sz="3200" dirty="0"/>
              <a:t>     	beginning instruction. </a:t>
            </a:r>
          </a:p>
          <a:p>
            <a:pPr marL="342900" lvl="1" indent="0">
              <a:buNone/>
            </a:pPr>
            <a:endParaRPr lang="en-US" sz="3200"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CF5EAF7-B76A-F56C-A56C-6977D21C249F}"/>
              </a:ext>
            </a:extLst>
          </p:cNvPr>
          <p:cNvSpPr>
            <a:spLocks noGrp="1"/>
          </p:cNvSpPr>
          <p:nvPr>
            <p:ph type="sldNum" sz="quarter" idx="12"/>
          </p:nvPr>
        </p:nvSpPr>
        <p:spPr/>
        <p:txBody>
          <a:bodyPr/>
          <a:lstStyle/>
          <a:p>
            <a:pPr>
              <a:defRPr/>
            </a:pPr>
            <a:fld id="{49F3EB5D-E9EE-044A-9F5C-90E9AE7C6360}" type="slidenum">
              <a:rPr lang="en-US" smtClean="0"/>
              <a:pPr>
                <a:defRPr/>
              </a:pPr>
              <a:t>36</a:t>
            </a:fld>
            <a:endParaRPr lang="en-US"/>
          </a:p>
        </p:txBody>
      </p:sp>
    </p:spTree>
    <p:extLst>
      <p:ext uri="{BB962C8B-B14F-4D97-AF65-F5344CB8AC3E}">
        <p14:creationId xmlns:p14="http://schemas.microsoft.com/office/powerpoint/2010/main" val="2381935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1AC86-177A-4E2E-70C8-3B4CA48D9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0D8601-E740-5807-8619-44EA49F5F898}"/>
              </a:ext>
            </a:extLst>
          </p:cNvPr>
          <p:cNvSpPr>
            <a:spLocks noGrp="1"/>
          </p:cNvSpPr>
          <p:nvPr>
            <p:ph type="title"/>
          </p:nvPr>
        </p:nvSpPr>
        <p:spPr>
          <a:xfrm>
            <a:off x="0" y="365126"/>
            <a:ext cx="9144000" cy="1325563"/>
          </a:xfrm>
          <a:solidFill>
            <a:schemeClr val="accent2"/>
          </a:solidFill>
          <a:ln>
            <a:solidFill>
              <a:srgbClr val="008000"/>
            </a:solidFill>
          </a:ln>
        </p:spPr>
        <p:txBody>
          <a:bodyPr/>
          <a:lstStyle/>
          <a:p>
            <a:r>
              <a:rPr lang="en-US" sz="3600" b="1" dirty="0">
                <a:solidFill>
                  <a:srgbClr val="0D0D0D"/>
                </a:solidFill>
                <a:cs typeface="Calibri"/>
              </a:rPr>
              <a:t> </a:t>
            </a:r>
            <a:r>
              <a:rPr lang="en-US" sz="3600" b="1" dirty="0">
                <a:solidFill>
                  <a:srgbClr val="0D0D0D"/>
                </a:solidFill>
                <a:highlight>
                  <a:srgbClr val="FFFF00"/>
                </a:highlight>
                <a:latin typeface="+mn-lt"/>
                <a:cs typeface="Calibri"/>
              </a:rPr>
              <a:t>Polish Practice</a:t>
            </a:r>
            <a:r>
              <a:rPr lang="en-US" sz="3600" b="1" dirty="0">
                <a:solidFill>
                  <a:srgbClr val="0D0D0D"/>
                </a:solidFill>
                <a:latin typeface="+mn-lt"/>
                <a:cs typeface="Calibri"/>
              </a:rPr>
              <a:t> </a:t>
            </a:r>
            <a:r>
              <a:rPr lang="en-US" sz="2800" dirty="0">
                <a:solidFill>
                  <a:srgbClr val="0D0D0D"/>
                </a:solidFill>
                <a:latin typeface="+mn-lt"/>
                <a:cs typeface="Calibri"/>
              </a:rPr>
              <a:t>Review prior skills and knowledge</a:t>
            </a:r>
            <a:r>
              <a:rPr lang="en-US" sz="2800" dirty="0">
                <a:solidFill>
                  <a:srgbClr val="0D0D0D"/>
                </a:solidFill>
                <a:highlight>
                  <a:srgbClr val="FFFF00"/>
                </a:highlight>
                <a:latin typeface="+mn-lt"/>
                <a:cs typeface="Calibri"/>
              </a:rPr>
              <a:t>   </a:t>
            </a:r>
            <a:r>
              <a:rPr lang="en-US" sz="2800" b="1" dirty="0">
                <a:solidFill>
                  <a:srgbClr val="0D0D0D"/>
                </a:solidFill>
                <a:highlight>
                  <a:srgbClr val="FFFF00"/>
                </a:highlight>
                <a:latin typeface="+mn-lt"/>
                <a:cs typeface="Calibri"/>
              </a:rPr>
              <a:t> </a:t>
            </a:r>
            <a:endParaRPr lang="en-US" sz="2800" dirty="0">
              <a:solidFill>
                <a:srgbClr val="000000"/>
              </a:solidFill>
              <a:latin typeface="+mn-lt"/>
            </a:endParaRPr>
          </a:p>
        </p:txBody>
      </p:sp>
      <p:sp>
        <p:nvSpPr>
          <p:cNvPr id="3" name="Content Placeholder 2">
            <a:extLst>
              <a:ext uri="{FF2B5EF4-FFF2-40B4-BE49-F238E27FC236}">
                <a16:creationId xmlns:a16="http://schemas.microsoft.com/office/drawing/2014/main" id="{86D1111F-CA2F-82B4-B871-457B0E7807FD}"/>
              </a:ext>
            </a:extLst>
          </p:cNvPr>
          <p:cNvSpPr>
            <a:spLocks noGrp="1"/>
          </p:cNvSpPr>
          <p:nvPr>
            <p:ph sz="half" idx="1"/>
          </p:nvPr>
        </p:nvSpPr>
        <p:spPr>
          <a:xfrm>
            <a:off x="644457" y="1825625"/>
            <a:ext cx="3886200" cy="4351338"/>
          </a:xfrm>
          <a:ln w="28575">
            <a:solidFill>
              <a:schemeClr val="tx1"/>
            </a:solidFill>
          </a:ln>
        </p:spPr>
        <p:txBody>
          <a:bodyPr>
            <a:normAutofit fontScale="55000" lnSpcReduction="20000"/>
          </a:bodyPr>
          <a:lstStyle/>
          <a:p>
            <a:pPr marL="0" indent="0">
              <a:lnSpc>
                <a:spcPct val="120000"/>
              </a:lnSpc>
              <a:buNone/>
            </a:pPr>
            <a:endParaRPr lang="en-US" sz="3300" dirty="0">
              <a:latin typeface="Calibri"/>
              <a:cs typeface="Calibri"/>
            </a:endParaRPr>
          </a:p>
          <a:p>
            <a:pPr marL="0" indent="0">
              <a:lnSpc>
                <a:spcPct val="120000"/>
              </a:lnSpc>
              <a:buNone/>
            </a:pPr>
            <a:endParaRPr lang="en-US" sz="3300" dirty="0">
              <a:latin typeface="Calibri"/>
              <a:cs typeface="Calibri"/>
            </a:endParaRPr>
          </a:p>
          <a:p>
            <a:pPr marL="0" indent="0">
              <a:lnSpc>
                <a:spcPct val="120000"/>
              </a:lnSpc>
              <a:buNone/>
            </a:pPr>
            <a:r>
              <a:rPr lang="en-US" sz="6500" b="1" dirty="0">
                <a:latin typeface="Calibri"/>
                <a:cs typeface="Calibri"/>
              </a:rPr>
              <a:t>Review </a:t>
            </a:r>
          </a:p>
          <a:p>
            <a:pPr>
              <a:lnSpc>
                <a:spcPct val="120000"/>
              </a:lnSpc>
            </a:pPr>
            <a:r>
              <a:rPr lang="en-US" sz="5100" b="1" dirty="0">
                <a:latin typeface="Calibri"/>
                <a:cs typeface="Calibri"/>
              </a:rPr>
              <a:t> </a:t>
            </a:r>
            <a:r>
              <a:rPr lang="en-US" sz="5100" dirty="0">
                <a:highlight>
                  <a:srgbClr val="FFFF00"/>
                </a:highlight>
                <a:latin typeface="Calibri"/>
                <a:cs typeface="Calibri"/>
              </a:rPr>
              <a:t>essential </a:t>
            </a:r>
            <a:r>
              <a:rPr lang="en-US" sz="5100" dirty="0" err="1">
                <a:highlight>
                  <a:srgbClr val="FFFF00"/>
                </a:highlight>
                <a:latin typeface="Calibri"/>
                <a:cs typeface="Calibri"/>
              </a:rPr>
              <a:t>preskills</a:t>
            </a:r>
            <a:endParaRPr lang="en-US" sz="5100" dirty="0">
              <a:highlight>
                <a:srgbClr val="FFFF00"/>
              </a:highlight>
              <a:latin typeface="Calibri"/>
              <a:cs typeface="Calibri"/>
            </a:endParaRPr>
          </a:p>
          <a:p>
            <a:pPr>
              <a:lnSpc>
                <a:spcPct val="120000"/>
              </a:lnSpc>
            </a:pPr>
            <a:r>
              <a:rPr lang="en-US" sz="5100" dirty="0">
                <a:latin typeface="Calibri"/>
                <a:cs typeface="Calibri"/>
              </a:rPr>
              <a:t> </a:t>
            </a:r>
            <a:r>
              <a:rPr lang="en-US" sz="5100" dirty="0">
                <a:highlight>
                  <a:srgbClr val="FFFF00"/>
                </a:highlight>
                <a:latin typeface="Calibri"/>
                <a:cs typeface="Calibri"/>
              </a:rPr>
              <a:t>steps previously taught</a:t>
            </a:r>
          </a:p>
          <a:p>
            <a:pPr>
              <a:lnSpc>
                <a:spcPct val="120000"/>
              </a:lnSpc>
            </a:pPr>
            <a:r>
              <a:rPr lang="en-US" sz="5100" b="1" dirty="0">
                <a:latin typeface="Calibri"/>
                <a:cs typeface="Calibri"/>
              </a:rPr>
              <a:t> </a:t>
            </a:r>
            <a:r>
              <a:rPr lang="en-US" sz="5100" dirty="0">
                <a:highlight>
                  <a:srgbClr val="FFFF00"/>
                </a:highlight>
                <a:latin typeface="Calibri"/>
                <a:cs typeface="Calibri"/>
              </a:rPr>
              <a:t>essential vocabulary</a:t>
            </a:r>
          </a:p>
          <a:p>
            <a:pPr>
              <a:lnSpc>
                <a:spcPct val="120000"/>
              </a:lnSpc>
            </a:pPr>
            <a:r>
              <a:rPr lang="en-US" sz="5100" dirty="0">
                <a:highlight>
                  <a:srgbClr val="FFFF00"/>
                </a:highlight>
                <a:latin typeface="Calibri"/>
                <a:cs typeface="Calibri"/>
              </a:rPr>
              <a:t>essential facts </a:t>
            </a:r>
          </a:p>
          <a:p>
            <a:pPr marL="0" indent="0">
              <a:lnSpc>
                <a:spcPct val="120000"/>
              </a:lnSpc>
              <a:buNone/>
            </a:pPr>
            <a:endParaRPr lang="en-US" sz="5800" b="1" dirty="0">
              <a:cs typeface="Calibri"/>
            </a:endParaRPr>
          </a:p>
          <a:p>
            <a:pPr marL="0" indent="0">
              <a:lnSpc>
                <a:spcPct val="120000"/>
              </a:lnSpc>
              <a:buNone/>
            </a:pPr>
            <a:endParaRPr lang="en-US" sz="3300" dirty="0">
              <a:latin typeface="Calibri"/>
              <a:cs typeface="Calibri"/>
            </a:endParaRPr>
          </a:p>
          <a:p>
            <a:pPr marL="0" indent="0">
              <a:lnSpc>
                <a:spcPct val="120000"/>
              </a:lnSpc>
              <a:buNone/>
            </a:pPr>
            <a:endParaRPr lang="en-US" sz="3300" dirty="0">
              <a:latin typeface="Calibri"/>
              <a:cs typeface="Calibri"/>
            </a:endParaRPr>
          </a:p>
          <a:p>
            <a:pPr marL="0" indent="0">
              <a:lnSpc>
                <a:spcPct val="120000"/>
              </a:lnSpc>
              <a:buNone/>
            </a:pPr>
            <a:r>
              <a:rPr lang="en-US" sz="3300" dirty="0">
                <a:latin typeface="Calibri"/>
                <a:cs typeface="Calibri"/>
              </a:rPr>
              <a:t>	</a:t>
            </a:r>
            <a:r>
              <a:rPr lang="en-US" sz="3300" b="1" dirty="0">
                <a:cs typeface="Calibri"/>
              </a:rPr>
              <a:t>			</a:t>
            </a:r>
          </a:p>
          <a:p>
            <a:pPr marL="0" indent="0">
              <a:buNone/>
            </a:pPr>
            <a:endParaRPr lang="en-US" dirty="0"/>
          </a:p>
        </p:txBody>
      </p:sp>
      <p:sp>
        <p:nvSpPr>
          <p:cNvPr id="5" name="Content Placeholder 4">
            <a:extLst>
              <a:ext uri="{FF2B5EF4-FFF2-40B4-BE49-F238E27FC236}">
                <a16:creationId xmlns:a16="http://schemas.microsoft.com/office/drawing/2014/main" id="{01758095-838F-486C-5E2E-0C749015795D}"/>
              </a:ext>
            </a:extLst>
          </p:cNvPr>
          <p:cNvSpPr>
            <a:spLocks noGrp="1"/>
          </p:cNvSpPr>
          <p:nvPr>
            <p:ph sz="half" idx="2"/>
          </p:nvPr>
        </p:nvSpPr>
        <p:spPr>
          <a:xfrm>
            <a:off x="4833431" y="1825625"/>
            <a:ext cx="3886200" cy="4351338"/>
          </a:xfrm>
          <a:ln w="28575">
            <a:solidFill>
              <a:schemeClr val="tx1"/>
            </a:solidFill>
          </a:ln>
        </p:spPr>
        <p:txBody>
          <a:bodyPr/>
          <a:lstStyle/>
          <a:p>
            <a:pPr marL="0" indent="0">
              <a:buNone/>
            </a:pPr>
            <a:r>
              <a:rPr lang="en-US" dirty="0"/>
              <a:t>- </a:t>
            </a:r>
            <a:r>
              <a:rPr lang="en-US" sz="2400" b="1" dirty="0">
                <a:highlight>
                  <a:srgbClr val="FFFF00"/>
                </a:highlight>
              </a:rPr>
              <a:t>Consistent</a:t>
            </a:r>
            <a:r>
              <a:rPr lang="en-US" sz="2400" b="1" dirty="0"/>
              <a:t> instructional</a:t>
            </a:r>
            <a:br>
              <a:rPr lang="en-US" sz="2400" b="1" dirty="0"/>
            </a:br>
            <a:r>
              <a:rPr lang="en-US" sz="2400" b="1" dirty="0"/>
              <a:t>   practice </a:t>
            </a:r>
            <a:br>
              <a:rPr lang="en-US" sz="2400" b="1" dirty="0"/>
            </a:br>
            <a:endParaRPr lang="en-US" sz="2400" b="1" dirty="0"/>
          </a:p>
          <a:p>
            <a:pPr>
              <a:buFontTx/>
              <a:buChar char="-"/>
            </a:pPr>
            <a:r>
              <a:rPr lang="en-US" sz="2400" b="1" dirty="0">
                <a:highlight>
                  <a:srgbClr val="FFFF00"/>
                </a:highlight>
              </a:rPr>
              <a:t>Actively involve students in review</a:t>
            </a:r>
          </a:p>
          <a:p>
            <a:pPr>
              <a:buFontTx/>
              <a:buChar char="-"/>
            </a:pPr>
            <a:endParaRPr lang="en-US" sz="2400" b="1" dirty="0"/>
          </a:p>
          <a:p>
            <a:pPr>
              <a:buFontTx/>
              <a:buChar char="-"/>
            </a:pPr>
            <a:r>
              <a:rPr lang="en-US" sz="2400" b="1" dirty="0"/>
              <a:t>Utilize </a:t>
            </a:r>
            <a:r>
              <a:rPr lang="en-US" sz="2400" b="1" dirty="0">
                <a:highlight>
                  <a:srgbClr val="FFFF00"/>
                </a:highlight>
              </a:rPr>
              <a:t>retrieval practice</a:t>
            </a:r>
            <a:br>
              <a:rPr lang="en-US" sz="2400" b="1" dirty="0"/>
            </a:br>
            <a:r>
              <a:rPr lang="en-US" sz="2400" dirty="0"/>
              <a:t>When students retrieve and bring information to mind, this mental challenge produces durable long-term learning.</a:t>
            </a:r>
            <a:r>
              <a:rPr lang="en-US" sz="1400" dirty="0">
                <a:cs typeface="Calibri"/>
              </a:rPr>
              <a:t>	</a:t>
            </a:r>
            <a:endParaRPr lang="en-US" sz="1400" dirty="0"/>
          </a:p>
          <a:p>
            <a:pPr>
              <a:buFontTx/>
              <a:buChar char="-"/>
            </a:pPr>
            <a:endParaRPr lang="en-US" sz="2400" dirty="0"/>
          </a:p>
          <a:p>
            <a:pPr marL="342900" lvl="1" indent="0">
              <a:buNone/>
            </a:pPr>
            <a:endParaRPr lang="en-US" sz="2100" dirty="0"/>
          </a:p>
          <a:p>
            <a:pPr lvl="1"/>
            <a:endParaRPr lang="en-US" sz="2100" dirty="0"/>
          </a:p>
          <a:p>
            <a:pPr lvl="1"/>
            <a:endParaRPr lang="en-US" sz="2800" dirty="0"/>
          </a:p>
          <a:p>
            <a:pPr lvl="1"/>
            <a:endParaRPr lang="en-US" dirty="0"/>
          </a:p>
        </p:txBody>
      </p:sp>
      <p:sp>
        <p:nvSpPr>
          <p:cNvPr id="4" name="Slide Number Placeholder 3">
            <a:extLst>
              <a:ext uri="{FF2B5EF4-FFF2-40B4-BE49-F238E27FC236}">
                <a16:creationId xmlns:a16="http://schemas.microsoft.com/office/drawing/2014/main" id="{EF8F7A7E-161F-918D-8477-0596E43EFE99}"/>
              </a:ext>
            </a:extLst>
          </p:cNvPr>
          <p:cNvSpPr>
            <a:spLocks noGrp="1"/>
          </p:cNvSpPr>
          <p:nvPr>
            <p:ph type="sldNum" sz="quarter" idx="12"/>
          </p:nvPr>
        </p:nvSpPr>
        <p:spPr/>
        <p:txBody>
          <a:bodyPr/>
          <a:lstStyle/>
          <a:p>
            <a:fld id="{D260CD95-5FB5-8244-A725-10E7FEEBD53E}" type="slidenum">
              <a:rPr lang="en-US" smtClean="0"/>
              <a:t>37</a:t>
            </a:fld>
            <a:endParaRPr lang="en-US" dirty="0"/>
          </a:p>
        </p:txBody>
      </p:sp>
    </p:spTree>
    <p:extLst>
      <p:ext uri="{BB962C8B-B14F-4D97-AF65-F5344CB8AC3E}">
        <p14:creationId xmlns:p14="http://schemas.microsoft.com/office/powerpoint/2010/main" val="356467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2C06-5CDB-6053-92BA-F3610095F0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6F7B2-BA92-404E-A935-05373A68956C}"/>
              </a:ext>
            </a:extLst>
          </p:cNvPr>
          <p:cNvSpPr>
            <a:spLocks noGrp="1"/>
          </p:cNvSpPr>
          <p:nvPr>
            <p:ph type="title"/>
          </p:nvPr>
        </p:nvSpPr>
        <p:spPr>
          <a:xfrm>
            <a:off x="0" y="18255"/>
            <a:ext cx="9074426" cy="1325563"/>
          </a:xfrm>
          <a:solidFill>
            <a:schemeClr val="accent2"/>
          </a:solidFill>
        </p:spPr>
        <p:txBody>
          <a:bodyPr/>
          <a:lstStyle/>
          <a:p>
            <a:r>
              <a:rPr lang="en-US" b="1" dirty="0">
                <a:latin typeface="+mn-lt"/>
              </a:rPr>
              <a:t>Design and teach organized and focused lessons.</a:t>
            </a:r>
          </a:p>
        </p:txBody>
      </p:sp>
      <p:sp>
        <p:nvSpPr>
          <p:cNvPr id="4" name="Content Placeholder 3">
            <a:extLst>
              <a:ext uri="{FF2B5EF4-FFF2-40B4-BE49-F238E27FC236}">
                <a16:creationId xmlns:a16="http://schemas.microsoft.com/office/drawing/2014/main" id="{356A4BFB-AB11-C70A-6038-E71F3149E589}"/>
              </a:ext>
            </a:extLst>
          </p:cNvPr>
          <p:cNvSpPr>
            <a:spLocks noGrp="1"/>
          </p:cNvSpPr>
          <p:nvPr>
            <p:ph sz="half" idx="2"/>
          </p:nvPr>
        </p:nvSpPr>
        <p:spPr>
          <a:xfrm>
            <a:off x="1053548" y="1547329"/>
            <a:ext cx="7255565" cy="4351338"/>
          </a:xfrm>
          <a:ln>
            <a:solidFill>
              <a:schemeClr val="accent1"/>
            </a:solidFill>
          </a:ln>
        </p:spPr>
        <p:txBody>
          <a:bodyPr/>
          <a:lstStyle/>
          <a:p>
            <a:pPr marL="0" indent="0">
              <a:buNone/>
            </a:pPr>
            <a:r>
              <a:rPr lang="en-US" sz="3600" b="1" dirty="0">
                <a:highlight>
                  <a:srgbClr val="FFFF00"/>
                </a:highlight>
              </a:rPr>
              <a:t>Body of Lesson </a:t>
            </a:r>
            <a:endParaRPr lang="en-US" sz="3600" dirty="0">
              <a:highlight>
                <a:srgbClr val="FFFF00"/>
              </a:highlight>
            </a:endParaRPr>
          </a:p>
          <a:p>
            <a:pPr marL="0" indent="0">
              <a:buNone/>
            </a:pPr>
            <a:endParaRPr lang="en-US" dirty="0"/>
          </a:p>
          <a:p>
            <a:pPr marL="0" indent="0">
              <a:buNone/>
            </a:pPr>
            <a:r>
              <a:rPr lang="en-US" dirty="0"/>
              <a:t>Instructional Procedures differ for: </a:t>
            </a:r>
          </a:p>
          <a:p>
            <a:pPr marL="0" indent="0">
              <a:buNone/>
            </a:pPr>
            <a:endParaRPr lang="en-US" dirty="0"/>
          </a:p>
          <a:p>
            <a:pPr marL="0" indent="0">
              <a:buNone/>
            </a:pPr>
            <a:r>
              <a:rPr lang="en-US" sz="2800" b="1" dirty="0"/>
              <a:t>Skills and Strategies </a:t>
            </a:r>
            <a:r>
              <a:rPr lang="en-US" sz="2800" dirty="0"/>
              <a:t>– </a:t>
            </a:r>
            <a:r>
              <a:rPr lang="en-US" sz="2800" i="1" dirty="0"/>
              <a:t>How to do something</a:t>
            </a:r>
          </a:p>
          <a:p>
            <a:pPr marL="0" indent="0">
              <a:buNone/>
            </a:pPr>
            <a:endParaRPr lang="en-US" sz="2800" dirty="0"/>
          </a:p>
          <a:p>
            <a:pPr marL="0" indent="0">
              <a:buNone/>
            </a:pPr>
            <a:r>
              <a:rPr lang="en-US" sz="2800" b="1" dirty="0"/>
              <a:t>Information (facts) – </a:t>
            </a:r>
            <a:r>
              <a:rPr lang="en-US" sz="2800" i="1" dirty="0"/>
              <a:t>What we need to know</a:t>
            </a:r>
          </a:p>
          <a:p>
            <a:pPr marL="0" indent="0">
              <a:buNone/>
            </a:pPr>
            <a:endParaRPr lang="en-US" sz="2800" b="1" dirty="0"/>
          </a:p>
          <a:p>
            <a:pPr marL="0" indent="0">
              <a:buNone/>
            </a:pPr>
            <a:r>
              <a:rPr lang="en-US" sz="2800" b="1" dirty="0"/>
              <a:t>Vocabulary – </a:t>
            </a:r>
            <a:r>
              <a:rPr lang="en-US" sz="2800" i="1" dirty="0"/>
              <a:t>What something means</a:t>
            </a:r>
            <a:endParaRPr lang="en-US" sz="2800" b="1" i="1" dirty="0"/>
          </a:p>
        </p:txBody>
      </p:sp>
      <p:sp>
        <p:nvSpPr>
          <p:cNvPr id="5" name="Slide Number Placeholder 4">
            <a:extLst>
              <a:ext uri="{FF2B5EF4-FFF2-40B4-BE49-F238E27FC236}">
                <a16:creationId xmlns:a16="http://schemas.microsoft.com/office/drawing/2014/main" id="{1E239C83-50A8-F016-D6F2-D400A72A919E}"/>
              </a:ext>
            </a:extLst>
          </p:cNvPr>
          <p:cNvSpPr>
            <a:spLocks noGrp="1"/>
          </p:cNvSpPr>
          <p:nvPr>
            <p:ph type="sldNum" sz="quarter" idx="12"/>
          </p:nvPr>
        </p:nvSpPr>
        <p:spPr/>
        <p:txBody>
          <a:bodyPr/>
          <a:lstStyle/>
          <a:p>
            <a:pPr>
              <a:defRPr/>
            </a:pPr>
            <a:fld id="{6931E339-890A-A549-8F88-311E08EB25D1}" type="slidenum">
              <a:rPr lang="en-US" smtClean="0"/>
              <a:pPr>
                <a:defRPr/>
              </a:pPr>
              <a:t>38</a:t>
            </a:fld>
            <a:endParaRPr lang="en-US"/>
          </a:p>
        </p:txBody>
      </p:sp>
    </p:spTree>
    <p:extLst>
      <p:ext uri="{BB962C8B-B14F-4D97-AF65-F5344CB8AC3E}">
        <p14:creationId xmlns:p14="http://schemas.microsoft.com/office/powerpoint/2010/main" val="186965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CBCFE-EF34-1757-171C-219D0B9F4D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B77C86-C204-D41E-F063-1CBFE5CB2D12}"/>
              </a:ext>
            </a:extLst>
          </p:cNvPr>
          <p:cNvSpPr>
            <a:spLocks noGrp="1"/>
          </p:cNvSpPr>
          <p:nvPr>
            <p:ph type="title"/>
          </p:nvPr>
        </p:nvSpPr>
        <p:spPr>
          <a:xfrm>
            <a:off x="0" y="0"/>
            <a:ext cx="9144000" cy="1325563"/>
          </a:xfrm>
          <a:solidFill>
            <a:schemeClr val="accent2"/>
          </a:solidFill>
        </p:spPr>
        <p:txBody>
          <a:bodyPr>
            <a:normAutofit/>
          </a:bodyPr>
          <a:lstStyle/>
          <a:p>
            <a:r>
              <a:rPr lang="en-US" sz="3600" b="1" dirty="0">
                <a:solidFill>
                  <a:srgbClr val="0D0D0D"/>
                </a:solidFill>
                <a:latin typeface="+mn-lt"/>
                <a:cs typeface="Calibri"/>
              </a:rPr>
              <a:t>	</a:t>
            </a:r>
            <a:r>
              <a:rPr lang="en-US" sz="3600" b="1" dirty="0">
                <a:latin typeface="+mn-lt"/>
              </a:rPr>
              <a:t>Design and teach organized and focused</a:t>
            </a:r>
            <a:br>
              <a:rPr lang="en-US" sz="3600" b="1" dirty="0">
                <a:latin typeface="+mn-lt"/>
              </a:rPr>
            </a:br>
            <a:r>
              <a:rPr lang="en-US" sz="3600" b="1" dirty="0">
                <a:latin typeface="+mn-lt"/>
              </a:rPr>
              <a:t>      lessons.   </a:t>
            </a:r>
            <a:r>
              <a:rPr lang="en-US" sz="3600" b="1" dirty="0">
                <a:highlight>
                  <a:srgbClr val="FFFF00"/>
                </a:highlight>
                <a:latin typeface="+mn-lt"/>
              </a:rPr>
              <a:t>Body of Lesson</a:t>
            </a:r>
            <a:endParaRPr lang="en-US" b="1" dirty="0">
              <a:highlight>
                <a:srgbClr val="FFFF00"/>
              </a:highlight>
              <a:latin typeface="+mn-lt"/>
            </a:endParaRPr>
          </a:p>
        </p:txBody>
      </p:sp>
      <p:sp>
        <p:nvSpPr>
          <p:cNvPr id="3" name="Content Placeholder 2">
            <a:extLst>
              <a:ext uri="{FF2B5EF4-FFF2-40B4-BE49-F238E27FC236}">
                <a16:creationId xmlns:a16="http://schemas.microsoft.com/office/drawing/2014/main" id="{DAF7BB93-9F15-68D4-0BA6-01AB5F3A1768}"/>
              </a:ext>
            </a:extLst>
          </p:cNvPr>
          <p:cNvSpPr>
            <a:spLocks noGrp="1"/>
          </p:cNvSpPr>
          <p:nvPr>
            <p:ph idx="1"/>
          </p:nvPr>
        </p:nvSpPr>
        <p:spPr>
          <a:xfrm>
            <a:off x="457200" y="1929195"/>
            <a:ext cx="8229600" cy="3823524"/>
          </a:xfrm>
        </p:spPr>
        <p:txBody>
          <a:bodyPr>
            <a:normAutofit fontScale="32500" lnSpcReduction="20000"/>
          </a:bodyPr>
          <a:lstStyle/>
          <a:p>
            <a:pPr>
              <a:lnSpc>
                <a:spcPct val="120000"/>
              </a:lnSpc>
            </a:pPr>
            <a:r>
              <a:rPr lang="en-US" sz="11200" dirty="0">
                <a:solidFill>
                  <a:srgbClr val="0D0D0D"/>
                </a:solidFill>
                <a:latin typeface="Calibri"/>
                <a:cs typeface="Calibri"/>
              </a:rPr>
              <a:t>Utilizing </a:t>
            </a:r>
            <a:r>
              <a:rPr lang="en-US" sz="11200" b="1" dirty="0">
                <a:solidFill>
                  <a:srgbClr val="0D0D0D"/>
                </a:solidFill>
                <a:latin typeface="Calibri"/>
                <a:cs typeface="Calibri"/>
              </a:rPr>
              <a:t>explicit instruction </a:t>
            </a:r>
            <a:r>
              <a:rPr lang="en-US" sz="11200" dirty="0">
                <a:solidFill>
                  <a:srgbClr val="0D0D0D"/>
                </a:solidFill>
                <a:latin typeface="Calibri"/>
                <a:cs typeface="Calibri"/>
              </a:rPr>
              <a:t>procedures to teach </a:t>
            </a:r>
            <a:r>
              <a:rPr lang="en-US" sz="11200" b="1" dirty="0">
                <a:solidFill>
                  <a:srgbClr val="0D0D0D"/>
                </a:solidFill>
                <a:latin typeface="Calibri"/>
                <a:cs typeface="Calibri"/>
              </a:rPr>
              <a:t>strategies.</a:t>
            </a:r>
            <a:r>
              <a:rPr lang="en-US" sz="11200" dirty="0">
                <a:solidFill>
                  <a:srgbClr val="0D0D0D"/>
                </a:solidFill>
                <a:latin typeface="Calibri"/>
                <a:cs typeface="Calibri"/>
              </a:rPr>
              <a:t> </a:t>
            </a:r>
            <a:r>
              <a:rPr lang="en-US" sz="11200" i="1" dirty="0">
                <a:solidFill>
                  <a:srgbClr val="0D0D0D"/>
                </a:solidFill>
                <a:highlight>
                  <a:srgbClr val="FFFF00"/>
                </a:highlight>
                <a:latin typeface="Calibri"/>
                <a:cs typeface="Calibri"/>
              </a:rPr>
              <a:t>How to do something</a:t>
            </a:r>
          </a:p>
          <a:p>
            <a:pPr marL="0" indent="0">
              <a:buNone/>
            </a:pPr>
            <a:endParaRPr lang="en-US" sz="11200" dirty="0">
              <a:solidFill>
                <a:srgbClr val="0D0D0D"/>
              </a:solidFill>
              <a:latin typeface="Calibri"/>
              <a:cs typeface="Calibri"/>
            </a:endParaRPr>
          </a:p>
          <a:p>
            <a:pPr lvl="1">
              <a:lnSpc>
                <a:spcPct val="120000"/>
              </a:lnSpc>
            </a:pPr>
            <a:r>
              <a:rPr lang="en-US" sz="11200" b="1" dirty="0">
                <a:solidFill>
                  <a:srgbClr val="0D0D0D"/>
                </a:solidFill>
                <a:latin typeface="Calibri"/>
                <a:cs typeface="Calibri"/>
              </a:rPr>
              <a:t> Demonstration 			</a:t>
            </a:r>
            <a:r>
              <a:rPr lang="en-US" sz="11200" b="1" dirty="0">
                <a:solidFill>
                  <a:srgbClr val="FF0000"/>
                </a:solidFill>
                <a:latin typeface="Calibri"/>
                <a:cs typeface="Calibri"/>
              </a:rPr>
              <a:t>I do it. </a:t>
            </a:r>
            <a:endParaRPr lang="en-US" sz="11200" dirty="0">
              <a:solidFill>
                <a:srgbClr val="FF0000"/>
              </a:solidFill>
              <a:latin typeface="Calibri"/>
              <a:cs typeface="Calibri"/>
            </a:endParaRPr>
          </a:p>
          <a:p>
            <a:pPr lvl="1">
              <a:lnSpc>
                <a:spcPct val="120000"/>
              </a:lnSpc>
            </a:pPr>
            <a:r>
              <a:rPr lang="en-US" sz="11200" b="1" dirty="0">
                <a:solidFill>
                  <a:srgbClr val="0D0D0D"/>
                </a:solidFill>
                <a:latin typeface="Calibri"/>
                <a:cs typeface="Calibri"/>
              </a:rPr>
              <a:t> Guided Practice			</a:t>
            </a:r>
            <a:r>
              <a:rPr lang="en-US" sz="11200" b="1" dirty="0">
                <a:solidFill>
                  <a:srgbClr val="FF0000"/>
                </a:solidFill>
                <a:latin typeface="Calibri"/>
                <a:cs typeface="Calibri"/>
              </a:rPr>
              <a:t>We do it. </a:t>
            </a:r>
            <a:endParaRPr lang="en-US" sz="11200" dirty="0">
              <a:solidFill>
                <a:srgbClr val="FF0000"/>
              </a:solidFill>
              <a:latin typeface="Calibri"/>
              <a:cs typeface="Calibri"/>
            </a:endParaRPr>
          </a:p>
          <a:p>
            <a:pPr lvl="1">
              <a:lnSpc>
                <a:spcPct val="120000"/>
              </a:lnSpc>
            </a:pPr>
            <a:r>
              <a:rPr lang="en-US" sz="11200" b="1" dirty="0">
                <a:solidFill>
                  <a:srgbClr val="0D0D0D"/>
                </a:solidFill>
                <a:latin typeface="Calibri"/>
                <a:cs typeface="Calibri"/>
              </a:rPr>
              <a:t> Checking understanding 	</a:t>
            </a:r>
            <a:r>
              <a:rPr lang="en-US" sz="11200" b="1" dirty="0">
                <a:solidFill>
                  <a:srgbClr val="FF0000"/>
                </a:solidFill>
                <a:latin typeface="Calibri"/>
                <a:cs typeface="Calibri"/>
              </a:rPr>
              <a:t>You do it. </a:t>
            </a:r>
            <a:endParaRPr lang="en-US" sz="11200" dirty="0">
              <a:solidFill>
                <a:srgbClr val="0D0D0D"/>
              </a:solidFill>
              <a:latin typeface="Calibri"/>
              <a:cs typeface="Calibri"/>
            </a:endParaRPr>
          </a:p>
          <a:p>
            <a:pPr marL="0" indent="0">
              <a:buNone/>
            </a:pPr>
            <a:endParaRPr lang="en-US" sz="11200" dirty="0">
              <a:solidFill>
                <a:srgbClr val="0D0D0D"/>
              </a:solidFill>
              <a:latin typeface="Calibri"/>
              <a:cs typeface="Calibri"/>
            </a:endParaRPr>
          </a:p>
          <a:p>
            <a:pPr marL="0" indent="0">
              <a:buNone/>
            </a:pPr>
            <a:r>
              <a:rPr lang="en-US" sz="6400" dirty="0">
                <a:solidFill>
                  <a:srgbClr val="0D0D0D"/>
                </a:solidFill>
                <a:latin typeface="Calibri"/>
                <a:cs typeface="Calibri"/>
              </a:rPr>
              <a:t>       </a:t>
            </a:r>
          </a:p>
          <a:p>
            <a:pPr marL="0" indent="0">
              <a:buNone/>
            </a:pPr>
            <a:endParaRPr lang="en-US" sz="2800" b="1" dirty="0">
              <a:solidFill>
                <a:srgbClr val="0D0D0D"/>
              </a:solidFill>
            </a:endParaRPr>
          </a:p>
          <a:p>
            <a:pPr marL="0" indent="0">
              <a:buNone/>
            </a:pPr>
            <a:endParaRPr lang="en-US" dirty="0"/>
          </a:p>
        </p:txBody>
      </p:sp>
      <p:sp>
        <p:nvSpPr>
          <p:cNvPr id="4" name="Slide Number Placeholder 3">
            <a:extLst>
              <a:ext uri="{FF2B5EF4-FFF2-40B4-BE49-F238E27FC236}">
                <a16:creationId xmlns:a16="http://schemas.microsoft.com/office/drawing/2014/main" id="{92A247DE-2221-3058-24AF-79C4620669DD}"/>
              </a:ext>
            </a:extLst>
          </p:cNvPr>
          <p:cNvSpPr>
            <a:spLocks noGrp="1"/>
          </p:cNvSpPr>
          <p:nvPr>
            <p:ph type="sldNum" sz="quarter" idx="12"/>
          </p:nvPr>
        </p:nvSpPr>
        <p:spPr/>
        <p:txBody>
          <a:bodyPr/>
          <a:lstStyle/>
          <a:p>
            <a:fld id="{D260CD95-5FB5-8244-A725-10E7FEEBD53E}" type="slidenum">
              <a:rPr lang="en-US" smtClean="0"/>
              <a:t>39</a:t>
            </a:fld>
            <a:endParaRPr lang="en-US" dirty="0"/>
          </a:p>
        </p:txBody>
      </p:sp>
    </p:spTree>
    <p:extLst>
      <p:ext uri="{BB962C8B-B14F-4D97-AF65-F5344CB8AC3E}">
        <p14:creationId xmlns:p14="http://schemas.microsoft.com/office/powerpoint/2010/main" val="80615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4109-9470-2D48-BE58-4D584EA8E32D}"/>
              </a:ext>
            </a:extLst>
          </p:cNvPr>
          <p:cNvSpPr>
            <a:spLocks noGrp="1"/>
          </p:cNvSpPr>
          <p:nvPr>
            <p:ph type="title"/>
          </p:nvPr>
        </p:nvSpPr>
        <p:spPr>
          <a:xfrm>
            <a:off x="0" y="0"/>
            <a:ext cx="9144000" cy="1325563"/>
          </a:xfrm>
          <a:solidFill>
            <a:schemeClr val="accent2"/>
          </a:solidFill>
        </p:spPr>
        <p:txBody>
          <a:bodyPr>
            <a:normAutofit/>
          </a:bodyPr>
          <a:lstStyle/>
          <a:p>
            <a:pPr>
              <a:defRPr/>
            </a:pPr>
            <a:r>
              <a:rPr lang="en-US" b="1" dirty="0">
                <a:latin typeface="+mn-lt"/>
              </a:rPr>
              <a:t>	Active Participation during Session</a:t>
            </a:r>
          </a:p>
        </p:txBody>
      </p:sp>
      <p:sp>
        <p:nvSpPr>
          <p:cNvPr id="23555" name="Content Placeholder 6">
            <a:extLst>
              <a:ext uri="{FF2B5EF4-FFF2-40B4-BE49-F238E27FC236}">
                <a16:creationId xmlns:a16="http://schemas.microsoft.com/office/drawing/2014/main" id="{F58E7C48-1DF8-A342-B770-BACCFBCC9A97}"/>
              </a:ext>
            </a:extLst>
          </p:cNvPr>
          <p:cNvSpPr>
            <a:spLocks noGrp="1"/>
          </p:cNvSpPr>
          <p:nvPr>
            <p:ph sz="half" idx="2"/>
          </p:nvPr>
        </p:nvSpPr>
        <p:spPr>
          <a:xfrm>
            <a:off x="929377" y="1855525"/>
            <a:ext cx="6114889" cy="4352924"/>
          </a:xfrm>
        </p:spPr>
        <p:txBody>
          <a:bodyPr/>
          <a:lstStyle/>
          <a:p>
            <a:pPr marL="0" indent="0">
              <a:buNone/>
            </a:pPr>
            <a:endParaRPr lang="en-US" altLang="en-US" dirty="0">
              <a:ea typeface="ＭＳ Ｐゴシック" panose="020B0600070205080204" pitchFamily="34" charset="-128"/>
            </a:endParaRPr>
          </a:p>
          <a:p>
            <a:pPr marL="0" indent="0">
              <a:buNone/>
            </a:pPr>
            <a:r>
              <a:rPr lang="en-US" altLang="en-US" b="1" dirty="0">
                <a:ea typeface="ＭＳ Ｐゴシック" panose="020B0600070205080204" pitchFamily="34" charset="-128"/>
              </a:rPr>
              <a:t>	</a:t>
            </a:r>
          </a:p>
          <a:p>
            <a:pPr>
              <a:lnSpc>
                <a:spcPct val="100000"/>
              </a:lnSpc>
            </a:pPr>
            <a:r>
              <a:rPr lang="en-US" altLang="en-US" sz="2800" b="1" dirty="0">
                <a:ea typeface="ＭＳ Ｐゴシック" panose="020B0600070205080204" pitchFamily="34" charset="-128"/>
              </a:rPr>
              <a:t>Short Choral Responses</a:t>
            </a:r>
          </a:p>
          <a:p>
            <a:pPr>
              <a:lnSpc>
                <a:spcPct val="100000"/>
              </a:lnSpc>
            </a:pPr>
            <a:r>
              <a:rPr lang="en-US" altLang="en-US" sz="2800" b="1" dirty="0">
                <a:ea typeface="ＭＳ Ｐゴシック" panose="020B0600070205080204" pitchFamily="34" charset="-128"/>
              </a:rPr>
              <a:t>Structured Partners (1 and 2)</a:t>
            </a:r>
          </a:p>
          <a:p>
            <a:pPr>
              <a:lnSpc>
                <a:spcPct val="100000"/>
              </a:lnSpc>
            </a:pPr>
            <a:r>
              <a:rPr lang="en-US" altLang="en-US" sz="2800" b="1" dirty="0">
                <a:ea typeface="ＭＳ Ｐゴシック" panose="020B0600070205080204" pitchFamily="34" charset="-128"/>
              </a:rPr>
              <a:t>Choral Reading</a:t>
            </a:r>
          </a:p>
          <a:p>
            <a:pPr>
              <a:lnSpc>
                <a:spcPct val="100000"/>
              </a:lnSpc>
            </a:pPr>
            <a:r>
              <a:rPr lang="en-US" altLang="en-US" sz="2800" b="1" dirty="0">
                <a:ea typeface="ＭＳ Ｐゴシック" panose="020B0600070205080204" pitchFamily="34" charset="-128"/>
              </a:rPr>
              <a:t>Cloze Reading</a:t>
            </a:r>
          </a:p>
          <a:p>
            <a:pPr marL="0" indent="0">
              <a:buNone/>
            </a:pPr>
            <a:endParaRPr lang="en-US" altLang="en-US" b="1" dirty="0">
              <a:ea typeface="ＭＳ Ｐゴシック" panose="020B0600070205080204" pitchFamily="34" charset="-128"/>
            </a:endParaRPr>
          </a:p>
          <a:p>
            <a:pPr marL="0" indent="0">
              <a:buNone/>
            </a:pPr>
            <a:br>
              <a:rPr lang="en-US" altLang="en-US" b="1" dirty="0">
                <a:ea typeface="ＭＳ Ｐゴシック" panose="020B0600070205080204" pitchFamily="34" charset="-128"/>
              </a:rPr>
            </a:br>
            <a:endParaRPr lang="en-US" altLang="en-US" b="1" dirty="0">
              <a:ea typeface="ＭＳ Ｐゴシック" panose="020B0600070205080204" pitchFamily="34" charset="-128"/>
            </a:endParaRPr>
          </a:p>
          <a:p>
            <a:endParaRPr lang="en-US" altLang="en-US" b="1" dirty="0">
              <a:ea typeface="ＭＳ Ｐゴシック" panose="020B0600070205080204" pitchFamily="34" charset="-128"/>
            </a:endParaRPr>
          </a:p>
          <a:p>
            <a:pPr marL="0" indent="0">
              <a:buNone/>
            </a:pPr>
            <a:endParaRPr lang="en-US" altLang="en-US" b="1" dirty="0">
              <a:ea typeface="ＭＳ Ｐゴシック" panose="020B0600070205080204" pitchFamily="34" charset="-128"/>
            </a:endParaRPr>
          </a:p>
          <a:p>
            <a:pPr marL="0" indent="0">
              <a:buNone/>
            </a:pPr>
            <a:endParaRPr lang="en-US" altLang="en-US" b="1" dirty="0">
              <a:ea typeface="ＭＳ Ｐゴシック" panose="020B0600070205080204" pitchFamily="34" charset="-128"/>
            </a:endParaRPr>
          </a:p>
          <a:p>
            <a:pPr marL="0" indent="0">
              <a:buNone/>
            </a:pPr>
            <a:endParaRPr lang="en-US" altLang="en-US" dirty="0">
              <a:ea typeface="ＭＳ Ｐゴシック" panose="020B0600070205080204" pitchFamily="34" charset="-128"/>
            </a:endParaRPr>
          </a:p>
          <a:p>
            <a:pPr marL="0" indent="0">
              <a:buNone/>
            </a:pPr>
            <a:endParaRPr lang="en-US" altLang="en-US" dirty="0">
              <a:ea typeface="ＭＳ Ｐゴシック" panose="020B0600070205080204" pitchFamily="34" charset="-128"/>
            </a:endParaRPr>
          </a:p>
          <a:p>
            <a:pPr marL="0" indent="0">
              <a:buNone/>
            </a:pPr>
            <a:endParaRPr lang="en-US" altLang="en-US" dirty="0">
              <a:ea typeface="ＭＳ Ｐゴシック" panose="020B0600070205080204" pitchFamily="34" charset="-128"/>
            </a:endParaRPr>
          </a:p>
          <a:p>
            <a:pPr marL="0" indent="0">
              <a:buNone/>
            </a:pPr>
            <a:r>
              <a:rPr lang="en-US" altLang="en-US" dirty="0">
                <a:ea typeface="ＭＳ Ｐゴシック" panose="020B0600070205080204" pitchFamily="34" charset="-128"/>
              </a:rPr>
              <a:t>Make a </a:t>
            </a:r>
            <a:r>
              <a:rPr lang="en-US" altLang="en-US" b="1" dirty="0">
                <a:ea typeface="ＭＳ Ｐゴシック" panose="020B0600070205080204" pitchFamily="34" charset="-128"/>
              </a:rPr>
              <a:t>response sheet.</a:t>
            </a:r>
          </a:p>
          <a:p>
            <a:pPr marL="0" indent="0">
              <a:buNone/>
            </a:pPr>
            <a:endParaRPr lang="en-US" altLang="en-US" b="1" dirty="0">
              <a:ea typeface="ＭＳ Ｐゴシック" panose="020B0600070205080204" pitchFamily="34" charset="-128"/>
            </a:endParaRPr>
          </a:p>
          <a:p>
            <a:pPr marL="0" indent="0">
              <a:buNone/>
            </a:pPr>
            <a:endParaRPr lang="en-US" altLang="en-US" b="1" dirty="0">
              <a:ea typeface="ＭＳ Ｐゴシック" panose="020B0600070205080204" pitchFamily="34" charset="-128"/>
            </a:endParaRPr>
          </a:p>
          <a:p>
            <a:pPr marL="0" indent="0">
              <a:buNone/>
            </a:pPr>
            <a:endParaRPr lang="en-US" altLang="en-US" b="1" dirty="0">
              <a:ea typeface="ＭＳ Ｐゴシック" panose="020B0600070205080204" pitchFamily="34" charset="-128"/>
            </a:endParaRPr>
          </a:p>
        </p:txBody>
      </p:sp>
      <p:sp>
        <p:nvSpPr>
          <p:cNvPr id="23556" name="Slide Number Placeholder 3">
            <a:extLst>
              <a:ext uri="{FF2B5EF4-FFF2-40B4-BE49-F238E27FC236}">
                <a16:creationId xmlns:a16="http://schemas.microsoft.com/office/drawing/2014/main" id="{A27E9A5B-BF67-5D4B-B129-B2D450D4628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B5372EC-6F07-774C-8765-6F648861A4CB}" type="slidenum">
              <a:rPr lang="en-US" altLang="en-US" smtClean="0"/>
              <a:pPr/>
              <a:t>4</a:t>
            </a:fld>
            <a:endParaRPr lang="en-US" altLang="en-US"/>
          </a:p>
        </p:txBody>
      </p:sp>
    </p:spTree>
    <p:extLst>
      <p:ext uri="{BB962C8B-B14F-4D97-AF65-F5344CB8AC3E}">
        <p14:creationId xmlns:p14="http://schemas.microsoft.com/office/powerpoint/2010/main" val="76256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86D55-79D0-34F0-0611-BFAE978478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473992-A613-4C8A-C34A-9FCC85C2F0B7}"/>
              </a:ext>
            </a:extLst>
          </p:cNvPr>
          <p:cNvSpPr>
            <a:spLocks noGrp="1"/>
          </p:cNvSpPr>
          <p:nvPr>
            <p:ph type="title"/>
          </p:nvPr>
        </p:nvSpPr>
        <p:spPr>
          <a:xfrm>
            <a:off x="0" y="365126"/>
            <a:ext cx="9144000" cy="1325563"/>
          </a:xfrm>
          <a:solidFill>
            <a:schemeClr val="accent2"/>
          </a:solidFill>
          <a:ln>
            <a:solidFill>
              <a:srgbClr val="008000"/>
            </a:solidFill>
          </a:ln>
        </p:spPr>
        <p:txBody>
          <a:bodyPr/>
          <a:lstStyle/>
          <a:p>
            <a:r>
              <a:rPr lang="en-US" sz="3600" b="1" dirty="0">
                <a:solidFill>
                  <a:srgbClr val="0D0D0D"/>
                </a:solidFill>
                <a:cs typeface="Calibri"/>
              </a:rPr>
              <a:t> </a:t>
            </a:r>
            <a:r>
              <a:rPr lang="en-US" sz="3600" b="1" dirty="0">
                <a:solidFill>
                  <a:srgbClr val="0D0D0D"/>
                </a:solidFill>
                <a:highlight>
                  <a:srgbClr val="FFFF00"/>
                </a:highlight>
                <a:latin typeface="+mn-lt"/>
                <a:cs typeface="Calibri"/>
              </a:rPr>
              <a:t>Polish Practice </a:t>
            </a:r>
            <a:r>
              <a:rPr lang="en-US" sz="3600" b="1" dirty="0">
                <a:solidFill>
                  <a:srgbClr val="0D0D0D"/>
                </a:solidFill>
                <a:latin typeface="+mn-lt"/>
                <a:cs typeface="Calibri"/>
              </a:rPr>
              <a:t>  	</a:t>
            </a:r>
            <a:r>
              <a:rPr lang="en-US" sz="2800" b="1" dirty="0">
                <a:solidFill>
                  <a:srgbClr val="0D0D0D"/>
                </a:solidFill>
                <a:latin typeface="+mn-lt"/>
                <a:cs typeface="Calibri"/>
              </a:rPr>
              <a:t>I do </a:t>
            </a:r>
            <a:r>
              <a:rPr lang="en-US" sz="2800" dirty="0">
                <a:solidFill>
                  <a:srgbClr val="0D0D0D"/>
                </a:solidFill>
                <a:latin typeface="+mn-lt"/>
                <a:cs typeface="Calibri"/>
              </a:rPr>
              <a:t>– Demonstration -  										   Skills/Strategies</a:t>
            </a:r>
            <a:endParaRPr lang="en-US" sz="2800" dirty="0">
              <a:solidFill>
                <a:srgbClr val="000000"/>
              </a:solidFill>
              <a:latin typeface="+mn-lt"/>
            </a:endParaRPr>
          </a:p>
        </p:txBody>
      </p:sp>
      <p:sp>
        <p:nvSpPr>
          <p:cNvPr id="3" name="Content Placeholder 2">
            <a:extLst>
              <a:ext uri="{FF2B5EF4-FFF2-40B4-BE49-F238E27FC236}">
                <a16:creationId xmlns:a16="http://schemas.microsoft.com/office/drawing/2014/main" id="{BCE8CC8D-A920-9A2D-967D-31937A5A31DF}"/>
              </a:ext>
            </a:extLst>
          </p:cNvPr>
          <p:cNvSpPr>
            <a:spLocks noGrp="1"/>
          </p:cNvSpPr>
          <p:nvPr>
            <p:ph sz="half" idx="1"/>
          </p:nvPr>
        </p:nvSpPr>
        <p:spPr>
          <a:xfrm>
            <a:off x="256831" y="1825625"/>
            <a:ext cx="3886200" cy="4530725"/>
          </a:xfrm>
          <a:ln w="28575">
            <a:solidFill>
              <a:schemeClr val="tx1"/>
            </a:solidFill>
          </a:ln>
        </p:spPr>
        <p:txBody>
          <a:bodyPr>
            <a:normAutofit fontScale="55000" lnSpcReduction="20000"/>
          </a:bodyPr>
          <a:lstStyle/>
          <a:p>
            <a:pPr marL="0" indent="0">
              <a:lnSpc>
                <a:spcPct val="120000"/>
              </a:lnSpc>
              <a:buNone/>
            </a:pPr>
            <a:endParaRPr lang="en-US" sz="3300" dirty="0">
              <a:latin typeface="Calibri"/>
              <a:cs typeface="Calibri"/>
            </a:endParaRPr>
          </a:p>
          <a:p>
            <a:pPr marL="0" indent="0">
              <a:lnSpc>
                <a:spcPct val="120000"/>
              </a:lnSpc>
              <a:buNone/>
            </a:pPr>
            <a:endParaRPr lang="en-US" sz="3300" dirty="0">
              <a:latin typeface="Calibri"/>
              <a:cs typeface="Calibri"/>
            </a:endParaRPr>
          </a:p>
          <a:p>
            <a:pPr marL="0" indent="0">
              <a:lnSpc>
                <a:spcPct val="120000"/>
              </a:lnSpc>
              <a:buNone/>
            </a:pPr>
            <a:endParaRPr lang="en-US" sz="3300" b="1" dirty="0">
              <a:latin typeface="Calibri"/>
              <a:cs typeface="Calibri"/>
            </a:endParaRPr>
          </a:p>
          <a:p>
            <a:pPr marL="0" indent="0">
              <a:lnSpc>
                <a:spcPct val="120000"/>
              </a:lnSpc>
              <a:buNone/>
            </a:pPr>
            <a:r>
              <a:rPr lang="en-US" sz="7300" b="1" dirty="0">
                <a:latin typeface="Calibri"/>
                <a:cs typeface="Calibri"/>
              </a:rPr>
              <a:t>	     I Do </a:t>
            </a:r>
            <a:endParaRPr lang="en-US" sz="7300" b="1" dirty="0">
              <a:cs typeface="Calibri"/>
            </a:endParaRPr>
          </a:p>
          <a:p>
            <a:pPr marL="0" indent="0">
              <a:lnSpc>
                <a:spcPct val="120000"/>
              </a:lnSpc>
              <a:buNone/>
            </a:pPr>
            <a:endParaRPr lang="en-US" sz="3300" dirty="0">
              <a:latin typeface="Calibri"/>
              <a:cs typeface="Calibri"/>
            </a:endParaRPr>
          </a:p>
          <a:p>
            <a:pPr marL="0" indent="0">
              <a:lnSpc>
                <a:spcPct val="120000"/>
              </a:lnSpc>
              <a:buNone/>
            </a:pPr>
            <a:r>
              <a:rPr lang="en-US" sz="3300" dirty="0">
                <a:latin typeface="Calibri"/>
                <a:cs typeface="Calibri"/>
              </a:rPr>
              <a:t>	</a:t>
            </a:r>
            <a:r>
              <a:rPr lang="en-US" sz="3300" b="1" dirty="0">
                <a:cs typeface="Calibri"/>
              </a:rPr>
              <a:t>			</a:t>
            </a:r>
          </a:p>
          <a:p>
            <a:pPr marL="0" indent="0">
              <a:buNone/>
            </a:pPr>
            <a:r>
              <a:rPr lang="en-US" sz="2800" dirty="0">
                <a:latin typeface="Calibri"/>
                <a:cs typeface="Calibri"/>
              </a:rPr>
              <a:t>		</a:t>
            </a:r>
            <a:endParaRPr lang="en-US" sz="2800" dirty="0"/>
          </a:p>
          <a:p>
            <a:pPr marL="0" indent="0">
              <a:buNone/>
            </a:pPr>
            <a:endParaRPr lang="en-US" dirty="0"/>
          </a:p>
        </p:txBody>
      </p:sp>
      <p:sp>
        <p:nvSpPr>
          <p:cNvPr id="5" name="Content Placeholder 4">
            <a:extLst>
              <a:ext uri="{FF2B5EF4-FFF2-40B4-BE49-F238E27FC236}">
                <a16:creationId xmlns:a16="http://schemas.microsoft.com/office/drawing/2014/main" id="{E276C396-C4AF-5773-B738-B2164868AF3A}"/>
              </a:ext>
            </a:extLst>
          </p:cNvPr>
          <p:cNvSpPr>
            <a:spLocks noGrp="1"/>
          </p:cNvSpPr>
          <p:nvPr>
            <p:ph sz="half" idx="2"/>
          </p:nvPr>
        </p:nvSpPr>
        <p:spPr>
          <a:xfrm>
            <a:off x="4425926" y="1825625"/>
            <a:ext cx="4598803" cy="4530726"/>
          </a:xfrm>
          <a:ln w="28575">
            <a:solidFill>
              <a:schemeClr val="tx1"/>
            </a:solidFill>
          </a:ln>
        </p:spPr>
        <p:txBody>
          <a:bodyPr/>
          <a:lstStyle/>
          <a:p>
            <a:pPr marL="0" indent="0">
              <a:buNone/>
            </a:pPr>
            <a:endParaRPr lang="en-US" dirty="0"/>
          </a:p>
          <a:p>
            <a:pPr marL="0" indent="0">
              <a:buNone/>
            </a:pPr>
            <a:r>
              <a:rPr lang="en-US" sz="2800" b="1" dirty="0"/>
              <a:t>Demonstrations </a:t>
            </a:r>
          </a:p>
          <a:p>
            <a:pPr>
              <a:lnSpc>
                <a:spcPct val="100000"/>
              </a:lnSpc>
            </a:pPr>
            <a:r>
              <a:rPr lang="en-US" sz="2800" dirty="0">
                <a:highlight>
                  <a:srgbClr val="FFFF00"/>
                </a:highlight>
              </a:rPr>
              <a:t>Show and Tell</a:t>
            </a:r>
          </a:p>
          <a:p>
            <a:pPr>
              <a:lnSpc>
                <a:spcPct val="100000"/>
              </a:lnSpc>
            </a:pPr>
            <a:r>
              <a:rPr lang="en-US" sz="2800" dirty="0">
                <a:highlight>
                  <a:srgbClr val="FFFF00"/>
                </a:highlight>
              </a:rPr>
              <a:t>Broken down </a:t>
            </a:r>
            <a:r>
              <a:rPr lang="en-US" sz="2800" dirty="0"/>
              <a:t>into small steps</a:t>
            </a:r>
          </a:p>
          <a:p>
            <a:pPr>
              <a:lnSpc>
                <a:spcPct val="100000"/>
              </a:lnSpc>
            </a:pPr>
            <a:r>
              <a:rPr lang="en-US" sz="2800" dirty="0">
                <a:highlight>
                  <a:srgbClr val="FFFF00"/>
                </a:highlight>
              </a:rPr>
              <a:t>Steps exaggerated</a:t>
            </a:r>
          </a:p>
          <a:p>
            <a:pPr>
              <a:lnSpc>
                <a:spcPct val="100000"/>
              </a:lnSpc>
            </a:pPr>
            <a:r>
              <a:rPr lang="en-US" sz="2800" dirty="0">
                <a:highlight>
                  <a:srgbClr val="FFFF00"/>
                </a:highlight>
              </a:rPr>
              <a:t>Clarity   Clarity  Clarity</a:t>
            </a:r>
          </a:p>
          <a:p>
            <a:pPr>
              <a:lnSpc>
                <a:spcPct val="100000"/>
              </a:lnSpc>
            </a:pPr>
            <a:r>
              <a:rPr lang="en-US" sz="2800" dirty="0">
                <a:highlight>
                  <a:srgbClr val="FFFF00"/>
                </a:highlight>
              </a:rPr>
              <a:t>Dynamic demonstrations </a:t>
            </a:r>
            <a:r>
              <a:rPr lang="en-US" sz="2800" dirty="0"/>
              <a:t>followed by </a:t>
            </a:r>
            <a:r>
              <a:rPr lang="en-US" sz="2800" dirty="0">
                <a:highlight>
                  <a:srgbClr val="FFFF00"/>
                </a:highlight>
              </a:rPr>
              <a:t>WE  DO IT</a:t>
            </a:r>
          </a:p>
          <a:p>
            <a:endParaRPr lang="en-US" sz="2400" dirty="0">
              <a:highlight>
                <a:srgbClr val="FFFF00"/>
              </a:highlight>
            </a:endParaRPr>
          </a:p>
          <a:p>
            <a:pPr marL="342900" lvl="1" indent="0">
              <a:buNone/>
            </a:pPr>
            <a:endParaRPr lang="en-US" sz="2100" dirty="0"/>
          </a:p>
          <a:p>
            <a:pPr lvl="1"/>
            <a:endParaRPr lang="en-US" sz="2100" dirty="0"/>
          </a:p>
          <a:p>
            <a:pPr lvl="1"/>
            <a:endParaRPr lang="en-US" sz="2800" dirty="0"/>
          </a:p>
          <a:p>
            <a:pPr lvl="1"/>
            <a:endParaRPr lang="en-US" dirty="0"/>
          </a:p>
        </p:txBody>
      </p:sp>
      <p:sp>
        <p:nvSpPr>
          <p:cNvPr id="4" name="Slide Number Placeholder 3">
            <a:extLst>
              <a:ext uri="{FF2B5EF4-FFF2-40B4-BE49-F238E27FC236}">
                <a16:creationId xmlns:a16="http://schemas.microsoft.com/office/drawing/2014/main" id="{8C5B472B-FB7C-7796-9A8A-FEE0332E2211}"/>
              </a:ext>
            </a:extLst>
          </p:cNvPr>
          <p:cNvSpPr>
            <a:spLocks noGrp="1"/>
          </p:cNvSpPr>
          <p:nvPr>
            <p:ph type="sldNum" sz="quarter" idx="12"/>
          </p:nvPr>
        </p:nvSpPr>
        <p:spPr/>
        <p:txBody>
          <a:bodyPr/>
          <a:lstStyle/>
          <a:p>
            <a:fld id="{D260CD95-5FB5-8244-A725-10E7FEEBD53E}" type="slidenum">
              <a:rPr lang="en-US" smtClean="0"/>
              <a:t>40</a:t>
            </a:fld>
            <a:endParaRPr lang="en-US" dirty="0"/>
          </a:p>
        </p:txBody>
      </p:sp>
    </p:spTree>
    <p:extLst>
      <p:ext uri="{BB962C8B-B14F-4D97-AF65-F5344CB8AC3E}">
        <p14:creationId xmlns:p14="http://schemas.microsoft.com/office/powerpoint/2010/main" val="195684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30E07-DFAA-2683-1C69-65111B5C07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D56A0-C5F8-17C0-E6A5-7B69560E62B3}"/>
              </a:ext>
            </a:extLst>
          </p:cNvPr>
          <p:cNvSpPr>
            <a:spLocks noGrp="1"/>
          </p:cNvSpPr>
          <p:nvPr>
            <p:ph type="title"/>
          </p:nvPr>
        </p:nvSpPr>
        <p:spPr>
          <a:xfrm>
            <a:off x="0" y="365126"/>
            <a:ext cx="9144000" cy="1325563"/>
          </a:xfrm>
          <a:solidFill>
            <a:schemeClr val="accent2"/>
          </a:solidFill>
          <a:ln>
            <a:solidFill>
              <a:srgbClr val="008000"/>
            </a:solidFill>
          </a:ln>
        </p:spPr>
        <p:txBody>
          <a:bodyPr/>
          <a:lstStyle/>
          <a:p>
            <a:r>
              <a:rPr lang="en-US" sz="3600" b="1" dirty="0">
                <a:solidFill>
                  <a:srgbClr val="0D0D0D"/>
                </a:solidFill>
                <a:cs typeface="Calibri"/>
              </a:rPr>
              <a:t> </a:t>
            </a:r>
            <a:r>
              <a:rPr lang="en-US" sz="3600" b="1" dirty="0">
                <a:solidFill>
                  <a:srgbClr val="0D0D0D"/>
                </a:solidFill>
                <a:highlight>
                  <a:srgbClr val="FFFF00"/>
                </a:highlight>
                <a:latin typeface="+mn-lt"/>
                <a:cs typeface="Calibri"/>
              </a:rPr>
              <a:t>Polish Practice </a:t>
            </a:r>
            <a:r>
              <a:rPr lang="en-US" sz="3600" b="1" dirty="0">
                <a:solidFill>
                  <a:srgbClr val="0D0D0D"/>
                </a:solidFill>
                <a:latin typeface="+mn-lt"/>
                <a:cs typeface="Calibri"/>
              </a:rPr>
              <a:t>  	</a:t>
            </a:r>
            <a:r>
              <a:rPr lang="en-US" sz="2800" b="1" dirty="0">
                <a:solidFill>
                  <a:srgbClr val="0D0D0D"/>
                </a:solidFill>
                <a:latin typeface="+mn-lt"/>
                <a:cs typeface="Calibri"/>
              </a:rPr>
              <a:t>We do   </a:t>
            </a:r>
            <a:r>
              <a:rPr lang="en-US" sz="2800" dirty="0">
                <a:solidFill>
                  <a:srgbClr val="0D0D0D"/>
                </a:solidFill>
                <a:latin typeface="+mn-lt"/>
                <a:cs typeface="Calibri"/>
              </a:rPr>
              <a:t> – Guided Practice</a:t>
            </a:r>
            <a:endParaRPr lang="en-US" sz="2800" dirty="0">
              <a:solidFill>
                <a:srgbClr val="000000"/>
              </a:solidFill>
              <a:latin typeface="+mn-lt"/>
            </a:endParaRPr>
          </a:p>
        </p:txBody>
      </p:sp>
      <p:sp>
        <p:nvSpPr>
          <p:cNvPr id="3" name="Content Placeholder 2">
            <a:extLst>
              <a:ext uri="{FF2B5EF4-FFF2-40B4-BE49-F238E27FC236}">
                <a16:creationId xmlns:a16="http://schemas.microsoft.com/office/drawing/2014/main" id="{BCE93E41-9563-40E5-0249-23C9FBB5C09B}"/>
              </a:ext>
            </a:extLst>
          </p:cNvPr>
          <p:cNvSpPr>
            <a:spLocks noGrp="1"/>
          </p:cNvSpPr>
          <p:nvPr>
            <p:ph sz="half" idx="1"/>
          </p:nvPr>
        </p:nvSpPr>
        <p:spPr>
          <a:xfrm>
            <a:off x="214958" y="2021528"/>
            <a:ext cx="3144468" cy="4471346"/>
          </a:xfrm>
          <a:ln w="28575">
            <a:solidFill>
              <a:schemeClr val="tx1"/>
            </a:solidFill>
          </a:ln>
        </p:spPr>
        <p:txBody>
          <a:bodyPr>
            <a:normAutofit fontScale="55000" lnSpcReduction="20000"/>
          </a:bodyPr>
          <a:lstStyle/>
          <a:p>
            <a:pPr marL="0" indent="0">
              <a:lnSpc>
                <a:spcPct val="120000"/>
              </a:lnSpc>
              <a:buNone/>
            </a:pPr>
            <a:endParaRPr lang="en-US" sz="3300" dirty="0">
              <a:latin typeface="Calibri"/>
              <a:cs typeface="Calibri"/>
            </a:endParaRPr>
          </a:p>
          <a:p>
            <a:pPr marL="0" indent="0">
              <a:lnSpc>
                <a:spcPct val="120000"/>
              </a:lnSpc>
              <a:buNone/>
            </a:pPr>
            <a:endParaRPr lang="en-US" sz="3300" dirty="0">
              <a:latin typeface="Calibri"/>
              <a:cs typeface="Calibri"/>
            </a:endParaRPr>
          </a:p>
          <a:p>
            <a:pPr marL="0" indent="0">
              <a:lnSpc>
                <a:spcPct val="120000"/>
              </a:lnSpc>
              <a:buNone/>
            </a:pPr>
            <a:endParaRPr lang="en-US" sz="3300" b="1" dirty="0">
              <a:latin typeface="Calibri"/>
              <a:cs typeface="Calibri"/>
            </a:endParaRPr>
          </a:p>
          <a:p>
            <a:pPr marL="0" indent="0">
              <a:lnSpc>
                <a:spcPct val="120000"/>
              </a:lnSpc>
              <a:buNone/>
            </a:pPr>
            <a:r>
              <a:rPr lang="en-US" sz="7300" b="1" dirty="0">
                <a:latin typeface="Calibri"/>
                <a:cs typeface="Calibri"/>
              </a:rPr>
              <a:t>	We Do </a:t>
            </a:r>
            <a:endParaRPr lang="en-US" sz="7300" b="1" dirty="0">
              <a:cs typeface="Calibri"/>
            </a:endParaRPr>
          </a:p>
          <a:p>
            <a:pPr marL="0" indent="0">
              <a:lnSpc>
                <a:spcPct val="120000"/>
              </a:lnSpc>
              <a:buNone/>
            </a:pPr>
            <a:endParaRPr lang="en-US" sz="3300" dirty="0">
              <a:latin typeface="Calibri"/>
              <a:cs typeface="Calibri"/>
            </a:endParaRPr>
          </a:p>
          <a:p>
            <a:pPr marL="0" indent="0">
              <a:lnSpc>
                <a:spcPct val="120000"/>
              </a:lnSpc>
              <a:buNone/>
            </a:pPr>
            <a:r>
              <a:rPr lang="en-US" sz="3300" dirty="0">
                <a:latin typeface="Calibri"/>
                <a:cs typeface="Calibri"/>
              </a:rPr>
              <a:t>	</a:t>
            </a:r>
            <a:r>
              <a:rPr lang="en-US" sz="3300" b="1" dirty="0">
                <a:cs typeface="Calibri"/>
              </a:rPr>
              <a:t>			</a:t>
            </a:r>
          </a:p>
          <a:p>
            <a:pPr marL="0" indent="0">
              <a:buNone/>
            </a:pPr>
            <a:r>
              <a:rPr lang="en-US" sz="2800" dirty="0">
                <a:latin typeface="Calibri"/>
                <a:cs typeface="Calibri"/>
              </a:rPr>
              <a:t>		</a:t>
            </a:r>
            <a:endParaRPr lang="en-US" sz="2800" dirty="0"/>
          </a:p>
          <a:p>
            <a:pPr marL="0" indent="0">
              <a:buNone/>
            </a:pPr>
            <a:endParaRPr lang="en-US" dirty="0"/>
          </a:p>
        </p:txBody>
      </p:sp>
      <p:sp>
        <p:nvSpPr>
          <p:cNvPr id="5" name="Content Placeholder 4">
            <a:extLst>
              <a:ext uri="{FF2B5EF4-FFF2-40B4-BE49-F238E27FC236}">
                <a16:creationId xmlns:a16="http://schemas.microsoft.com/office/drawing/2014/main" id="{6A182C99-F6B0-5082-44C3-4AB7227194B5}"/>
              </a:ext>
            </a:extLst>
          </p:cNvPr>
          <p:cNvSpPr>
            <a:spLocks noGrp="1"/>
          </p:cNvSpPr>
          <p:nvPr>
            <p:ph sz="half" idx="2"/>
          </p:nvPr>
        </p:nvSpPr>
        <p:spPr>
          <a:xfrm>
            <a:off x="3858129" y="2021528"/>
            <a:ext cx="4957880" cy="4471346"/>
          </a:xfrm>
          <a:ln w="28575">
            <a:solidFill>
              <a:schemeClr val="tx1"/>
            </a:solidFill>
          </a:ln>
        </p:spPr>
        <p:txBody>
          <a:bodyPr/>
          <a:lstStyle/>
          <a:p>
            <a:pPr marL="0" indent="0">
              <a:buNone/>
            </a:pPr>
            <a:r>
              <a:rPr lang="en-US" sz="2400" b="1" dirty="0"/>
              <a:t>  </a:t>
            </a:r>
          </a:p>
          <a:p>
            <a:r>
              <a:rPr lang="en-US" sz="2400" dirty="0"/>
              <a:t>Optimizing </a:t>
            </a:r>
            <a:r>
              <a:rPr lang="en-US" sz="2400" b="1" dirty="0">
                <a:highlight>
                  <a:srgbClr val="FFFF00"/>
                </a:highlight>
              </a:rPr>
              <a:t>student success</a:t>
            </a:r>
          </a:p>
          <a:p>
            <a:r>
              <a:rPr lang="en-US" sz="2400" dirty="0">
                <a:highlight>
                  <a:srgbClr val="FFFF00"/>
                </a:highlight>
              </a:rPr>
              <a:t>Guiding steps </a:t>
            </a:r>
            <a:r>
              <a:rPr lang="en-US" sz="2400" dirty="0"/>
              <a:t>in strategy application</a:t>
            </a:r>
          </a:p>
          <a:p>
            <a:pPr marL="0" indent="0">
              <a:buNone/>
            </a:pPr>
            <a:r>
              <a:rPr lang="en-US" sz="2400" dirty="0"/>
              <a:t>	Step – Do – Step – Do </a:t>
            </a:r>
          </a:p>
          <a:p>
            <a:r>
              <a:rPr lang="en-US" sz="2400" b="1" dirty="0"/>
              <a:t>Clarity   Clarity  Clarity</a:t>
            </a:r>
            <a:endParaRPr lang="en-US" sz="2400" dirty="0"/>
          </a:p>
          <a:p>
            <a:r>
              <a:rPr lang="en-US" sz="2400" dirty="0"/>
              <a:t>Using </a:t>
            </a:r>
            <a:r>
              <a:rPr lang="en-US" sz="2400" dirty="0">
                <a:highlight>
                  <a:srgbClr val="FFFF00"/>
                </a:highlight>
              </a:rPr>
              <a:t>gradual release of responsibility</a:t>
            </a:r>
          </a:p>
          <a:p>
            <a:r>
              <a:rPr lang="en-US" sz="2400" dirty="0">
                <a:highlight>
                  <a:srgbClr val="FFFF00"/>
                </a:highlight>
              </a:rPr>
              <a:t>Continuing</a:t>
            </a:r>
            <a:r>
              <a:rPr lang="en-US" sz="2400" dirty="0"/>
              <a:t> until majority have accuracy</a:t>
            </a:r>
          </a:p>
          <a:p>
            <a:r>
              <a:rPr lang="en-US" sz="2400" dirty="0">
                <a:highlight>
                  <a:srgbClr val="FFFF00"/>
                </a:highlight>
              </a:rPr>
              <a:t>Check understanding</a:t>
            </a:r>
          </a:p>
          <a:p>
            <a:pPr marL="342900" lvl="1" indent="0">
              <a:buNone/>
            </a:pPr>
            <a:endParaRPr lang="en-US" sz="2100" dirty="0"/>
          </a:p>
          <a:p>
            <a:pPr lvl="1"/>
            <a:endParaRPr lang="en-US" sz="2100" dirty="0"/>
          </a:p>
          <a:p>
            <a:pPr lvl="1"/>
            <a:endParaRPr lang="en-US" sz="2800" dirty="0"/>
          </a:p>
          <a:p>
            <a:pPr lvl="1"/>
            <a:endParaRPr lang="en-US" dirty="0"/>
          </a:p>
        </p:txBody>
      </p:sp>
      <p:sp>
        <p:nvSpPr>
          <p:cNvPr id="4" name="Slide Number Placeholder 3">
            <a:extLst>
              <a:ext uri="{FF2B5EF4-FFF2-40B4-BE49-F238E27FC236}">
                <a16:creationId xmlns:a16="http://schemas.microsoft.com/office/drawing/2014/main" id="{88F2EAB1-29E0-46A7-FD1B-3BDDA3C0220E}"/>
              </a:ext>
            </a:extLst>
          </p:cNvPr>
          <p:cNvSpPr>
            <a:spLocks noGrp="1"/>
          </p:cNvSpPr>
          <p:nvPr>
            <p:ph type="sldNum" sz="quarter" idx="12"/>
          </p:nvPr>
        </p:nvSpPr>
        <p:spPr/>
        <p:txBody>
          <a:bodyPr/>
          <a:lstStyle/>
          <a:p>
            <a:fld id="{D260CD95-5FB5-8244-A725-10E7FEEBD53E}" type="slidenum">
              <a:rPr lang="en-US" smtClean="0"/>
              <a:t>41</a:t>
            </a:fld>
            <a:endParaRPr lang="en-US" dirty="0"/>
          </a:p>
        </p:txBody>
      </p:sp>
    </p:spTree>
    <p:extLst>
      <p:ext uri="{BB962C8B-B14F-4D97-AF65-F5344CB8AC3E}">
        <p14:creationId xmlns:p14="http://schemas.microsoft.com/office/powerpoint/2010/main" val="188817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5A92B-C52B-14F2-4B45-06729AC6ED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0F7DF3-B24D-ABA9-1F24-9DCEE44402E1}"/>
              </a:ext>
            </a:extLst>
          </p:cNvPr>
          <p:cNvSpPr>
            <a:spLocks noGrp="1"/>
          </p:cNvSpPr>
          <p:nvPr>
            <p:ph type="title"/>
          </p:nvPr>
        </p:nvSpPr>
        <p:spPr>
          <a:xfrm>
            <a:off x="0" y="365126"/>
            <a:ext cx="9144000" cy="1325563"/>
          </a:xfrm>
          <a:solidFill>
            <a:schemeClr val="accent2"/>
          </a:solidFill>
          <a:ln>
            <a:solidFill>
              <a:srgbClr val="008000"/>
            </a:solidFill>
          </a:ln>
        </p:spPr>
        <p:txBody>
          <a:bodyPr/>
          <a:lstStyle/>
          <a:p>
            <a:r>
              <a:rPr lang="en-US" sz="3600" b="1" dirty="0">
                <a:solidFill>
                  <a:srgbClr val="0D0D0D"/>
                </a:solidFill>
                <a:cs typeface="Calibri"/>
              </a:rPr>
              <a:t> </a:t>
            </a:r>
            <a:r>
              <a:rPr lang="en-US" sz="3600" b="1" dirty="0">
                <a:solidFill>
                  <a:srgbClr val="0D0D0D"/>
                </a:solidFill>
                <a:highlight>
                  <a:srgbClr val="FFFF00"/>
                </a:highlight>
                <a:latin typeface="+mn-lt"/>
                <a:cs typeface="Calibri"/>
              </a:rPr>
              <a:t>Polish Practice </a:t>
            </a:r>
            <a:r>
              <a:rPr lang="en-US" sz="3600" b="1" dirty="0">
                <a:solidFill>
                  <a:srgbClr val="0D0D0D"/>
                </a:solidFill>
                <a:latin typeface="+mn-lt"/>
                <a:cs typeface="Calibri"/>
              </a:rPr>
              <a:t>  	</a:t>
            </a:r>
            <a:r>
              <a:rPr lang="en-US" sz="2800" b="1" dirty="0">
                <a:solidFill>
                  <a:srgbClr val="0D0D0D"/>
                </a:solidFill>
                <a:latin typeface="+mn-lt"/>
                <a:cs typeface="Calibri"/>
              </a:rPr>
              <a:t>You do   </a:t>
            </a:r>
            <a:r>
              <a:rPr lang="en-US" sz="2800" dirty="0">
                <a:solidFill>
                  <a:srgbClr val="0D0D0D"/>
                </a:solidFill>
                <a:latin typeface="+mn-lt"/>
                <a:cs typeface="Calibri"/>
              </a:rPr>
              <a:t> – Checking Understanding</a:t>
            </a:r>
            <a:endParaRPr lang="en-US" sz="2800" dirty="0">
              <a:solidFill>
                <a:srgbClr val="000000"/>
              </a:solidFill>
              <a:latin typeface="+mn-lt"/>
            </a:endParaRPr>
          </a:p>
        </p:txBody>
      </p:sp>
      <p:sp>
        <p:nvSpPr>
          <p:cNvPr id="3" name="Content Placeholder 2">
            <a:extLst>
              <a:ext uri="{FF2B5EF4-FFF2-40B4-BE49-F238E27FC236}">
                <a16:creationId xmlns:a16="http://schemas.microsoft.com/office/drawing/2014/main" id="{B6B30F03-EBAB-5792-24CB-B5352A3D6BA3}"/>
              </a:ext>
            </a:extLst>
          </p:cNvPr>
          <p:cNvSpPr>
            <a:spLocks noGrp="1"/>
          </p:cNvSpPr>
          <p:nvPr>
            <p:ph sz="half" idx="1"/>
          </p:nvPr>
        </p:nvSpPr>
        <p:spPr>
          <a:xfrm>
            <a:off x="284533" y="1856496"/>
            <a:ext cx="3293554" cy="4792782"/>
          </a:xfrm>
          <a:ln w="28575">
            <a:solidFill>
              <a:schemeClr val="tx1"/>
            </a:solidFill>
          </a:ln>
        </p:spPr>
        <p:txBody>
          <a:bodyPr>
            <a:normAutofit fontScale="55000" lnSpcReduction="20000"/>
          </a:bodyPr>
          <a:lstStyle/>
          <a:p>
            <a:pPr marL="0" indent="0">
              <a:lnSpc>
                <a:spcPct val="120000"/>
              </a:lnSpc>
              <a:buNone/>
            </a:pPr>
            <a:endParaRPr lang="en-US" sz="3300" dirty="0">
              <a:latin typeface="Calibri"/>
              <a:cs typeface="Calibri"/>
            </a:endParaRPr>
          </a:p>
          <a:p>
            <a:pPr marL="0" indent="0">
              <a:lnSpc>
                <a:spcPct val="120000"/>
              </a:lnSpc>
              <a:buNone/>
            </a:pPr>
            <a:endParaRPr lang="en-US" sz="3300" dirty="0">
              <a:latin typeface="Calibri"/>
              <a:cs typeface="Calibri"/>
            </a:endParaRPr>
          </a:p>
          <a:p>
            <a:pPr marL="0" indent="0">
              <a:lnSpc>
                <a:spcPct val="120000"/>
              </a:lnSpc>
              <a:buNone/>
            </a:pPr>
            <a:endParaRPr lang="en-US" sz="3300" b="1" dirty="0">
              <a:latin typeface="Calibri"/>
              <a:cs typeface="Calibri"/>
            </a:endParaRPr>
          </a:p>
          <a:p>
            <a:pPr marL="0" indent="0">
              <a:lnSpc>
                <a:spcPct val="120000"/>
              </a:lnSpc>
              <a:buNone/>
            </a:pPr>
            <a:r>
              <a:rPr lang="en-US" sz="7300" b="1" dirty="0">
                <a:latin typeface="Calibri"/>
                <a:cs typeface="Calibri"/>
              </a:rPr>
              <a:t>	You do it. </a:t>
            </a:r>
            <a:endParaRPr lang="en-US" sz="7300" b="1" dirty="0">
              <a:cs typeface="Calibri"/>
            </a:endParaRPr>
          </a:p>
          <a:p>
            <a:pPr marL="0" indent="0">
              <a:lnSpc>
                <a:spcPct val="120000"/>
              </a:lnSpc>
              <a:buNone/>
            </a:pPr>
            <a:endParaRPr lang="en-US" sz="3300" dirty="0">
              <a:latin typeface="Calibri"/>
              <a:cs typeface="Calibri"/>
            </a:endParaRPr>
          </a:p>
          <a:p>
            <a:pPr marL="0" indent="0">
              <a:lnSpc>
                <a:spcPct val="120000"/>
              </a:lnSpc>
              <a:buNone/>
            </a:pPr>
            <a:r>
              <a:rPr lang="en-US" sz="3300" dirty="0">
                <a:latin typeface="Calibri"/>
                <a:cs typeface="Calibri"/>
              </a:rPr>
              <a:t>	</a:t>
            </a:r>
            <a:r>
              <a:rPr lang="en-US" sz="3300" b="1" dirty="0">
                <a:cs typeface="Calibri"/>
              </a:rPr>
              <a:t>			</a:t>
            </a:r>
          </a:p>
          <a:p>
            <a:pPr marL="0" indent="0">
              <a:buNone/>
            </a:pPr>
            <a:r>
              <a:rPr lang="en-US" sz="2800" dirty="0">
                <a:latin typeface="Calibri"/>
                <a:cs typeface="Calibri"/>
              </a:rPr>
              <a:t>		</a:t>
            </a:r>
            <a:endParaRPr lang="en-US" sz="2800" dirty="0"/>
          </a:p>
          <a:p>
            <a:pPr marL="0" indent="0">
              <a:buNone/>
            </a:pPr>
            <a:endParaRPr lang="en-US" dirty="0"/>
          </a:p>
        </p:txBody>
      </p:sp>
      <p:sp>
        <p:nvSpPr>
          <p:cNvPr id="5" name="Content Placeholder 4">
            <a:extLst>
              <a:ext uri="{FF2B5EF4-FFF2-40B4-BE49-F238E27FC236}">
                <a16:creationId xmlns:a16="http://schemas.microsoft.com/office/drawing/2014/main" id="{ADC7CFF4-7922-9E97-02AE-1B6F012FA254}"/>
              </a:ext>
            </a:extLst>
          </p:cNvPr>
          <p:cNvSpPr>
            <a:spLocks noGrp="1"/>
          </p:cNvSpPr>
          <p:nvPr>
            <p:ph sz="half" idx="2"/>
          </p:nvPr>
        </p:nvSpPr>
        <p:spPr>
          <a:xfrm>
            <a:off x="3677477" y="1856496"/>
            <a:ext cx="5181989" cy="4792782"/>
          </a:xfrm>
          <a:ln w="28575">
            <a:solidFill>
              <a:schemeClr val="tx1"/>
            </a:solidFill>
          </a:ln>
        </p:spPr>
        <p:txBody>
          <a:bodyPr/>
          <a:lstStyle/>
          <a:p>
            <a:pPr lvl="1"/>
            <a:r>
              <a:rPr lang="en-US" sz="2400" b="1" dirty="0"/>
              <a:t>Students perform a task.</a:t>
            </a:r>
          </a:p>
          <a:p>
            <a:pPr marL="342900" lvl="1" indent="0">
              <a:buNone/>
            </a:pPr>
            <a:endParaRPr lang="en-US" sz="2400" b="1" dirty="0"/>
          </a:p>
          <a:p>
            <a:pPr lvl="1"/>
            <a:r>
              <a:rPr lang="en-US" sz="2400" b="1" dirty="0"/>
              <a:t>Teacher </a:t>
            </a:r>
            <a:r>
              <a:rPr lang="en-US" sz="2400" b="1" dirty="0">
                <a:highlight>
                  <a:srgbClr val="FFFF00"/>
                </a:highlight>
              </a:rPr>
              <a:t>monitors </a:t>
            </a:r>
            <a:r>
              <a:rPr lang="en-US" sz="2400" b="1" dirty="0"/>
              <a:t>performance.</a:t>
            </a:r>
          </a:p>
          <a:p>
            <a:pPr marL="342900" lvl="1" indent="0">
              <a:buNone/>
            </a:pPr>
            <a:r>
              <a:rPr lang="en-US" sz="2400" i="1" dirty="0"/>
              <a:t>   Have students mastered the skill.</a:t>
            </a:r>
            <a:endParaRPr lang="en-US" sz="2400" b="1" i="1" dirty="0"/>
          </a:p>
          <a:p>
            <a:pPr marL="342900" lvl="1" indent="0">
              <a:buNone/>
            </a:pPr>
            <a:endParaRPr lang="en-US" sz="2400" b="1" dirty="0"/>
          </a:p>
          <a:p>
            <a:pPr lvl="1"/>
            <a:r>
              <a:rPr lang="en-US" sz="2400" b="1" dirty="0"/>
              <a:t>If successful, students practice</a:t>
            </a:r>
          </a:p>
          <a:p>
            <a:pPr marL="342900" lvl="1" indent="0">
              <a:buNone/>
            </a:pPr>
            <a:r>
              <a:rPr lang="en-US" sz="2400" b="1" dirty="0"/>
              <a:t>   the skill independently.</a:t>
            </a:r>
          </a:p>
          <a:p>
            <a:pPr marL="342900" lvl="1" indent="0">
              <a:buNone/>
            </a:pPr>
            <a:endParaRPr lang="en-US" sz="2400" b="1" dirty="0"/>
          </a:p>
          <a:p>
            <a:pPr marL="0" indent="0">
              <a:buNone/>
            </a:pPr>
            <a:r>
              <a:rPr lang="en-US" sz="2400" b="1" dirty="0"/>
              <a:t>Differentiation</a:t>
            </a:r>
          </a:p>
          <a:p>
            <a:pPr lvl="1"/>
            <a:r>
              <a:rPr lang="en-US" sz="2400" dirty="0">
                <a:highlight>
                  <a:srgbClr val="FFFF00"/>
                </a:highlight>
              </a:rPr>
              <a:t>Focused monitoring</a:t>
            </a:r>
          </a:p>
          <a:p>
            <a:pPr lvl="1"/>
            <a:r>
              <a:rPr lang="en-US" sz="2400" dirty="0">
                <a:highlight>
                  <a:srgbClr val="FFFF00"/>
                </a:highlight>
              </a:rPr>
              <a:t>Peer Assistance</a:t>
            </a:r>
          </a:p>
          <a:p>
            <a:pPr lvl="1"/>
            <a:r>
              <a:rPr lang="en-US" sz="2400" dirty="0">
                <a:highlight>
                  <a:srgbClr val="FFFF00"/>
                </a:highlight>
              </a:rPr>
              <a:t>Small  group instruction</a:t>
            </a:r>
          </a:p>
          <a:p>
            <a:pPr marL="342900" lvl="1" indent="0">
              <a:buNone/>
            </a:pPr>
            <a:endParaRPr lang="en-US" sz="2100" b="1" dirty="0"/>
          </a:p>
          <a:p>
            <a:pPr lvl="1"/>
            <a:endParaRPr lang="en-US" sz="2100" dirty="0"/>
          </a:p>
          <a:p>
            <a:pPr lvl="1"/>
            <a:endParaRPr lang="en-US" sz="2800" dirty="0"/>
          </a:p>
          <a:p>
            <a:pPr lvl="1"/>
            <a:endParaRPr lang="en-US" dirty="0"/>
          </a:p>
        </p:txBody>
      </p:sp>
      <p:sp>
        <p:nvSpPr>
          <p:cNvPr id="4" name="Slide Number Placeholder 3">
            <a:extLst>
              <a:ext uri="{FF2B5EF4-FFF2-40B4-BE49-F238E27FC236}">
                <a16:creationId xmlns:a16="http://schemas.microsoft.com/office/drawing/2014/main" id="{85D07BE7-ABD2-9995-7333-9BB765394EE4}"/>
              </a:ext>
            </a:extLst>
          </p:cNvPr>
          <p:cNvSpPr>
            <a:spLocks noGrp="1"/>
          </p:cNvSpPr>
          <p:nvPr>
            <p:ph type="sldNum" sz="quarter" idx="12"/>
          </p:nvPr>
        </p:nvSpPr>
        <p:spPr/>
        <p:txBody>
          <a:bodyPr/>
          <a:lstStyle/>
          <a:p>
            <a:fld id="{D260CD95-5FB5-8244-A725-10E7FEEBD53E}" type="slidenum">
              <a:rPr lang="en-US" smtClean="0"/>
              <a:t>42</a:t>
            </a:fld>
            <a:endParaRPr lang="en-US" dirty="0"/>
          </a:p>
        </p:txBody>
      </p:sp>
    </p:spTree>
    <p:extLst>
      <p:ext uri="{BB962C8B-B14F-4D97-AF65-F5344CB8AC3E}">
        <p14:creationId xmlns:p14="http://schemas.microsoft.com/office/powerpoint/2010/main" val="33472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799F4-E0C9-519F-9CFB-8E23F65019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B6849-F569-5740-57A8-79730889C0AF}"/>
              </a:ext>
            </a:extLst>
          </p:cNvPr>
          <p:cNvSpPr>
            <a:spLocks noGrp="1"/>
          </p:cNvSpPr>
          <p:nvPr>
            <p:ph type="title"/>
          </p:nvPr>
        </p:nvSpPr>
        <p:spPr>
          <a:xfrm>
            <a:off x="0" y="17045"/>
            <a:ext cx="9144000" cy="1325563"/>
          </a:xfrm>
          <a:solidFill>
            <a:schemeClr val="accent2"/>
          </a:solidFill>
        </p:spPr>
        <p:txBody>
          <a:bodyPr>
            <a:normAutofit/>
          </a:bodyPr>
          <a:lstStyle/>
          <a:p>
            <a:r>
              <a:rPr lang="en-US" sz="3600" b="1" dirty="0">
                <a:latin typeface="+mn-lt"/>
              </a:rPr>
              <a:t>	Design and teach organized and focused</a:t>
            </a:r>
            <a:br>
              <a:rPr lang="en-US" sz="3600" b="1" dirty="0">
                <a:latin typeface="+mn-lt"/>
              </a:rPr>
            </a:br>
            <a:r>
              <a:rPr lang="en-US" sz="3600" b="1" dirty="0">
                <a:latin typeface="+mn-lt"/>
              </a:rPr>
              <a:t>      lessons.   </a:t>
            </a:r>
            <a:r>
              <a:rPr lang="en-US" sz="3600" b="1" dirty="0">
                <a:highlight>
                  <a:srgbClr val="FFFF00"/>
                </a:highlight>
                <a:latin typeface="+mn-lt"/>
              </a:rPr>
              <a:t>Body of Lesson</a:t>
            </a:r>
            <a:endParaRPr lang="en-US" sz="3600" b="1" dirty="0">
              <a:latin typeface="+mn-lt"/>
            </a:endParaRPr>
          </a:p>
        </p:txBody>
      </p:sp>
      <p:sp>
        <p:nvSpPr>
          <p:cNvPr id="3" name="Content Placeholder 2">
            <a:extLst>
              <a:ext uri="{FF2B5EF4-FFF2-40B4-BE49-F238E27FC236}">
                <a16:creationId xmlns:a16="http://schemas.microsoft.com/office/drawing/2014/main" id="{71D44FA9-D74F-A1A4-635C-CB6E26A69511}"/>
              </a:ext>
            </a:extLst>
          </p:cNvPr>
          <p:cNvSpPr>
            <a:spLocks noGrp="1"/>
          </p:cNvSpPr>
          <p:nvPr>
            <p:ph idx="1"/>
          </p:nvPr>
        </p:nvSpPr>
        <p:spPr>
          <a:xfrm>
            <a:off x="457200" y="1739348"/>
            <a:ext cx="8229600" cy="3823524"/>
          </a:xfrm>
        </p:spPr>
        <p:txBody>
          <a:bodyPr>
            <a:normAutofit fontScale="32500" lnSpcReduction="20000"/>
          </a:bodyPr>
          <a:lstStyle/>
          <a:p>
            <a:pPr marL="0" indent="0">
              <a:buNone/>
            </a:pPr>
            <a:endParaRPr lang="en-US" sz="9600" b="1" dirty="0">
              <a:solidFill>
                <a:srgbClr val="0D0D0D"/>
              </a:solidFill>
              <a:latin typeface="Calibri"/>
              <a:cs typeface="Calibri"/>
            </a:endParaRPr>
          </a:p>
          <a:p>
            <a:pPr marL="0" indent="0">
              <a:lnSpc>
                <a:spcPct val="120000"/>
              </a:lnSpc>
              <a:buNone/>
            </a:pPr>
            <a:r>
              <a:rPr lang="en-US" sz="11200" dirty="0">
                <a:solidFill>
                  <a:srgbClr val="0D0D0D"/>
                </a:solidFill>
                <a:latin typeface="Calibri"/>
                <a:cs typeface="Calibri"/>
              </a:rPr>
              <a:t>Utilizing </a:t>
            </a:r>
            <a:r>
              <a:rPr lang="en-US" sz="11200" b="1" dirty="0">
                <a:solidFill>
                  <a:srgbClr val="0D0D0D"/>
                </a:solidFill>
                <a:latin typeface="Calibri"/>
                <a:cs typeface="Calibri"/>
              </a:rPr>
              <a:t>explicit instruction </a:t>
            </a:r>
            <a:r>
              <a:rPr lang="en-US" sz="11200" dirty="0">
                <a:solidFill>
                  <a:srgbClr val="0D0D0D"/>
                </a:solidFill>
                <a:latin typeface="Calibri"/>
                <a:cs typeface="Calibri"/>
              </a:rPr>
              <a:t>procedures to teach </a:t>
            </a:r>
            <a:r>
              <a:rPr lang="en-US" sz="11200" b="1" dirty="0">
                <a:solidFill>
                  <a:srgbClr val="0D0D0D"/>
                </a:solidFill>
                <a:highlight>
                  <a:srgbClr val="FFFF00"/>
                </a:highlight>
                <a:latin typeface="Calibri"/>
                <a:cs typeface="Calibri"/>
              </a:rPr>
              <a:t>facts and knowledge</a:t>
            </a:r>
            <a:r>
              <a:rPr lang="en-US" sz="11200" b="1" dirty="0">
                <a:solidFill>
                  <a:srgbClr val="0D0D0D"/>
                </a:solidFill>
                <a:latin typeface="Calibri"/>
                <a:cs typeface="Calibri"/>
              </a:rPr>
              <a:t>.</a:t>
            </a:r>
            <a:r>
              <a:rPr lang="en-US" sz="11200" dirty="0">
                <a:solidFill>
                  <a:srgbClr val="0D0D0D"/>
                </a:solidFill>
                <a:latin typeface="Calibri"/>
                <a:cs typeface="Calibri"/>
              </a:rPr>
              <a:t> </a:t>
            </a:r>
          </a:p>
          <a:p>
            <a:pPr marL="0" indent="0">
              <a:buNone/>
            </a:pPr>
            <a:endParaRPr lang="en-US" sz="11200" dirty="0">
              <a:solidFill>
                <a:srgbClr val="0D0D0D"/>
              </a:solidFill>
              <a:latin typeface="Calibri"/>
              <a:cs typeface="Calibri"/>
            </a:endParaRPr>
          </a:p>
          <a:p>
            <a:pPr marL="0" indent="0">
              <a:buNone/>
            </a:pPr>
            <a:r>
              <a:rPr lang="en-US" sz="11200" i="1" dirty="0">
                <a:solidFill>
                  <a:srgbClr val="0D0D0D"/>
                </a:solidFill>
                <a:latin typeface="Calibri"/>
                <a:cs typeface="Calibri"/>
              </a:rPr>
              <a:t>(</a:t>
            </a:r>
            <a:r>
              <a:rPr lang="en-US" sz="11200" i="1" dirty="0">
                <a:solidFill>
                  <a:srgbClr val="0D0D0D"/>
                </a:solidFill>
                <a:highlight>
                  <a:srgbClr val="FFFF00"/>
                </a:highlight>
                <a:latin typeface="Calibri"/>
                <a:cs typeface="Calibri"/>
              </a:rPr>
              <a:t>What we know.</a:t>
            </a:r>
            <a:r>
              <a:rPr lang="en-US" sz="11200" i="1" dirty="0">
                <a:solidFill>
                  <a:srgbClr val="0D0D0D"/>
                </a:solidFill>
                <a:latin typeface="Calibri"/>
                <a:cs typeface="Calibri"/>
              </a:rPr>
              <a:t>)</a:t>
            </a:r>
          </a:p>
          <a:p>
            <a:pPr marL="0" indent="0">
              <a:buNone/>
            </a:pPr>
            <a:endParaRPr lang="en-US" sz="11200" dirty="0">
              <a:solidFill>
                <a:srgbClr val="0D0D0D"/>
              </a:solidFill>
              <a:latin typeface="Calibri"/>
              <a:cs typeface="Calibri"/>
            </a:endParaRPr>
          </a:p>
          <a:p>
            <a:pPr marL="342900" lvl="1" indent="0">
              <a:buNone/>
            </a:pPr>
            <a:endParaRPr lang="en-US" sz="11200" dirty="0">
              <a:solidFill>
                <a:srgbClr val="0D0D0D"/>
              </a:solidFill>
              <a:latin typeface="Calibri"/>
              <a:cs typeface="Calibri"/>
            </a:endParaRPr>
          </a:p>
          <a:p>
            <a:pPr marL="0" indent="0">
              <a:buNone/>
            </a:pPr>
            <a:r>
              <a:rPr lang="en-US" sz="6400" dirty="0">
                <a:solidFill>
                  <a:srgbClr val="0D0D0D"/>
                </a:solidFill>
                <a:latin typeface="Calibri"/>
                <a:cs typeface="Calibri"/>
              </a:rPr>
              <a:t>       </a:t>
            </a:r>
          </a:p>
          <a:p>
            <a:pPr marL="0" indent="0">
              <a:buNone/>
            </a:pPr>
            <a:endParaRPr lang="en-US" sz="2800" b="1" dirty="0">
              <a:solidFill>
                <a:srgbClr val="0D0D0D"/>
              </a:solidFill>
            </a:endParaRPr>
          </a:p>
          <a:p>
            <a:pPr marL="0" indent="0">
              <a:buNone/>
            </a:pPr>
            <a:endParaRPr lang="en-US" dirty="0"/>
          </a:p>
        </p:txBody>
      </p:sp>
      <p:sp>
        <p:nvSpPr>
          <p:cNvPr id="4" name="Slide Number Placeholder 3">
            <a:extLst>
              <a:ext uri="{FF2B5EF4-FFF2-40B4-BE49-F238E27FC236}">
                <a16:creationId xmlns:a16="http://schemas.microsoft.com/office/drawing/2014/main" id="{F304DECE-FEE6-5E2B-F69A-F230BE7FFE54}"/>
              </a:ext>
            </a:extLst>
          </p:cNvPr>
          <p:cNvSpPr>
            <a:spLocks noGrp="1"/>
          </p:cNvSpPr>
          <p:nvPr>
            <p:ph type="sldNum" sz="quarter" idx="12"/>
          </p:nvPr>
        </p:nvSpPr>
        <p:spPr/>
        <p:txBody>
          <a:bodyPr/>
          <a:lstStyle/>
          <a:p>
            <a:fld id="{D260CD95-5FB5-8244-A725-10E7FEEBD53E}" type="slidenum">
              <a:rPr lang="en-US" smtClean="0"/>
              <a:t>43</a:t>
            </a:fld>
            <a:endParaRPr lang="en-US" dirty="0"/>
          </a:p>
        </p:txBody>
      </p:sp>
    </p:spTree>
    <p:extLst>
      <p:ext uri="{BB962C8B-B14F-4D97-AF65-F5344CB8AC3E}">
        <p14:creationId xmlns:p14="http://schemas.microsoft.com/office/powerpoint/2010/main" val="1002259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C83C1-0726-91DC-D07F-B7D1988B07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3833B2-8EBA-1930-DEB9-A7694B2E8475}"/>
              </a:ext>
            </a:extLst>
          </p:cNvPr>
          <p:cNvSpPr>
            <a:spLocks noGrp="1"/>
          </p:cNvSpPr>
          <p:nvPr>
            <p:ph type="title"/>
          </p:nvPr>
        </p:nvSpPr>
        <p:spPr>
          <a:xfrm>
            <a:off x="0" y="0"/>
            <a:ext cx="9144000" cy="1325563"/>
          </a:xfrm>
          <a:solidFill>
            <a:schemeClr val="accent2"/>
          </a:solidFill>
        </p:spPr>
        <p:txBody>
          <a:bodyPr>
            <a:normAutofit/>
          </a:bodyPr>
          <a:lstStyle/>
          <a:p>
            <a:r>
              <a:rPr lang="en-US" b="1" dirty="0">
                <a:latin typeface="+mn-lt"/>
              </a:rPr>
              <a:t>		</a:t>
            </a:r>
            <a:r>
              <a:rPr lang="en-US" b="1" dirty="0">
                <a:highlight>
                  <a:srgbClr val="FFFF00"/>
                </a:highlight>
                <a:latin typeface="+mn-lt"/>
              </a:rPr>
              <a:t>Polish</a:t>
            </a:r>
            <a:r>
              <a:rPr lang="en-US" b="1" dirty="0">
                <a:latin typeface="+mn-lt"/>
              </a:rPr>
              <a:t> Facts and Knowledge</a:t>
            </a:r>
          </a:p>
        </p:txBody>
      </p:sp>
      <p:sp>
        <p:nvSpPr>
          <p:cNvPr id="3" name="Content Placeholder 2">
            <a:extLst>
              <a:ext uri="{FF2B5EF4-FFF2-40B4-BE49-F238E27FC236}">
                <a16:creationId xmlns:a16="http://schemas.microsoft.com/office/drawing/2014/main" id="{63BA5D80-10B1-E3CE-CD77-696EDBA35267}"/>
              </a:ext>
            </a:extLst>
          </p:cNvPr>
          <p:cNvSpPr>
            <a:spLocks noGrp="1"/>
          </p:cNvSpPr>
          <p:nvPr>
            <p:ph idx="1"/>
          </p:nvPr>
        </p:nvSpPr>
        <p:spPr>
          <a:xfrm>
            <a:off x="426720" y="1825624"/>
            <a:ext cx="8636000" cy="4667249"/>
          </a:xfrm>
        </p:spPr>
        <p:txBody>
          <a:bodyPr/>
          <a:lstStyle/>
          <a:p>
            <a:pPr marL="0" indent="0">
              <a:buNone/>
            </a:pPr>
            <a:r>
              <a:rPr lang="en-US" dirty="0"/>
              <a:t>	</a:t>
            </a:r>
            <a:endParaRPr lang="en-US" sz="3200" b="1" dirty="0"/>
          </a:p>
          <a:p>
            <a:pPr marL="0" indent="0">
              <a:buNone/>
            </a:pPr>
            <a:r>
              <a:rPr lang="en-US" sz="3200" b="1" dirty="0"/>
              <a:t>				</a:t>
            </a:r>
            <a:r>
              <a:rPr lang="en-US" sz="3600" b="1" dirty="0">
                <a:highlight>
                  <a:srgbClr val="FFFF00"/>
                </a:highlight>
              </a:rPr>
              <a:t>Attend</a:t>
            </a:r>
          </a:p>
          <a:p>
            <a:pPr marL="0" indent="0">
              <a:buNone/>
            </a:pPr>
            <a:r>
              <a:rPr lang="en-US" sz="3600" b="1" dirty="0"/>
              <a:t>				</a:t>
            </a:r>
            <a:r>
              <a:rPr lang="en-US" sz="3600" b="1" dirty="0">
                <a:highlight>
                  <a:srgbClr val="FFFF00"/>
                </a:highlight>
              </a:rPr>
              <a:t>Intend</a:t>
            </a:r>
          </a:p>
          <a:p>
            <a:pPr marL="0" indent="0">
              <a:buNone/>
            </a:pPr>
            <a:r>
              <a:rPr lang="en-US" sz="3600" b="1" dirty="0"/>
              <a:t>				</a:t>
            </a:r>
            <a:r>
              <a:rPr lang="en-US" sz="3600" b="1" dirty="0">
                <a:highlight>
                  <a:srgbClr val="FFFF00"/>
                </a:highlight>
              </a:rPr>
              <a:t>Rehearse</a:t>
            </a:r>
          </a:p>
          <a:p>
            <a:pPr marL="0" indent="0">
              <a:buNone/>
            </a:pPr>
            <a:r>
              <a:rPr lang="en-US" sz="3600" b="1" dirty="0"/>
              <a:t>				</a:t>
            </a:r>
            <a:r>
              <a:rPr lang="en-US" sz="3600" b="1" dirty="0">
                <a:highlight>
                  <a:srgbClr val="FFFF00"/>
                </a:highlight>
              </a:rPr>
              <a:t>Retrieve</a:t>
            </a:r>
          </a:p>
          <a:p>
            <a:pPr marL="0" indent="0">
              <a:buNone/>
            </a:pPr>
            <a:endParaRPr lang="en-US" sz="3600" b="1" dirty="0"/>
          </a:p>
          <a:p>
            <a:pPr marL="0" indent="0">
              <a:buNone/>
            </a:pPr>
            <a:r>
              <a:rPr lang="en-US" sz="3600" b="1" dirty="0"/>
              <a:t>Three different sets of complete knowledge</a:t>
            </a:r>
          </a:p>
          <a:p>
            <a:pPr marL="0" indent="0">
              <a:buNone/>
            </a:pPr>
            <a:r>
              <a:rPr lang="en-US" altLang="en-US" sz="1600" dirty="0">
                <a:solidFill>
                  <a:srgbClr val="000000"/>
                </a:solidFill>
                <a:ea typeface="ＭＳ Ｐゴシック" panose="020B0600070205080204" pitchFamily="34" charset="-128"/>
              </a:rPr>
              <a:t>Graham </a:t>
            </a:r>
            <a:r>
              <a:rPr lang="en-US" altLang="en-US" sz="1600" dirty="0" err="1">
                <a:solidFill>
                  <a:srgbClr val="000000"/>
                </a:solidFill>
                <a:ea typeface="ＭＳ Ｐゴシック" panose="020B0600070205080204" pitchFamily="34" charset="-128"/>
              </a:rPr>
              <a:t>Nuthall</a:t>
            </a:r>
            <a:r>
              <a:rPr lang="en-US" altLang="en-US" sz="1600" dirty="0">
                <a:solidFill>
                  <a:srgbClr val="000000"/>
                </a:solidFill>
                <a:ea typeface="ＭＳ Ｐゴシック" panose="020B0600070205080204" pitchFamily="34" charset="-128"/>
              </a:rPr>
              <a:t>, 2007</a:t>
            </a:r>
            <a:endParaRPr lang="en-US" sz="1600" b="1" dirty="0"/>
          </a:p>
        </p:txBody>
      </p:sp>
      <p:sp>
        <p:nvSpPr>
          <p:cNvPr id="4" name="Slide Number Placeholder 3">
            <a:extLst>
              <a:ext uri="{FF2B5EF4-FFF2-40B4-BE49-F238E27FC236}">
                <a16:creationId xmlns:a16="http://schemas.microsoft.com/office/drawing/2014/main" id="{F6061492-2642-CEC4-4A91-A6838BCA011A}"/>
              </a:ext>
            </a:extLst>
          </p:cNvPr>
          <p:cNvSpPr>
            <a:spLocks noGrp="1"/>
          </p:cNvSpPr>
          <p:nvPr>
            <p:ph type="sldNum" sz="quarter" idx="12"/>
          </p:nvPr>
        </p:nvSpPr>
        <p:spPr/>
        <p:txBody>
          <a:bodyPr/>
          <a:lstStyle/>
          <a:p>
            <a:pPr>
              <a:defRPr/>
            </a:pPr>
            <a:fld id="{A91CB9AB-F896-F94F-95BE-1435B04EDF39}" type="slidenum">
              <a:rPr lang="en-US" smtClean="0"/>
              <a:pPr>
                <a:defRPr/>
              </a:pPr>
              <a:t>44</a:t>
            </a:fld>
            <a:endParaRPr lang="en-US"/>
          </a:p>
        </p:txBody>
      </p:sp>
    </p:spTree>
    <p:extLst>
      <p:ext uri="{BB962C8B-B14F-4D97-AF65-F5344CB8AC3E}">
        <p14:creationId xmlns:p14="http://schemas.microsoft.com/office/powerpoint/2010/main" val="410590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C2C30-D3A5-BCAA-EA41-C202095039E1}"/>
            </a:ext>
          </a:extLst>
        </p:cNvPr>
        <p:cNvGrpSpPr/>
        <p:nvPr/>
      </p:nvGrpSpPr>
      <p:grpSpPr>
        <a:xfrm>
          <a:off x="0" y="0"/>
          <a:ext cx="0" cy="0"/>
          <a:chOff x="0" y="0"/>
          <a:chExt cx="0" cy="0"/>
        </a:xfrm>
      </p:grpSpPr>
      <p:sp>
        <p:nvSpPr>
          <p:cNvPr id="148481" name="Title 1">
            <a:extLst>
              <a:ext uri="{FF2B5EF4-FFF2-40B4-BE49-F238E27FC236}">
                <a16:creationId xmlns:a16="http://schemas.microsoft.com/office/drawing/2014/main" id="{35EDB4ED-89F5-F10C-5BAA-8C9B323AC2E7}"/>
              </a:ext>
            </a:extLst>
          </p:cNvPr>
          <p:cNvSpPr>
            <a:spLocks noGrp="1" noChangeArrowheads="1"/>
          </p:cNvSpPr>
          <p:nvPr>
            <p:ph type="title"/>
          </p:nvPr>
        </p:nvSpPr>
        <p:spPr>
          <a:xfrm>
            <a:off x="0" y="18255"/>
            <a:ext cx="9144000" cy="1325563"/>
          </a:xfrm>
          <a:solidFill>
            <a:schemeClr val="accent2"/>
          </a:solidFill>
        </p:spPr>
        <p:txBody>
          <a:bodyPr>
            <a:normAutofit/>
          </a:bodyPr>
          <a:lstStyle/>
          <a:p>
            <a:pPr eaLnBrk="1" hangingPunct="1"/>
            <a:r>
              <a:rPr lang="en-US" altLang="en-US" b="1" dirty="0">
                <a:latin typeface="Calibri" panose="020F0502020204030204" pitchFamily="34" charset="0"/>
              </a:rPr>
              <a:t>Teaching Facts and Knowledge </a:t>
            </a:r>
            <a:br>
              <a:rPr lang="en-US" altLang="en-US" b="1" dirty="0">
                <a:latin typeface="Calibri" panose="020F0502020204030204" pitchFamily="34" charset="0"/>
              </a:rPr>
            </a:br>
            <a:r>
              <a:rPr lang="en-US" altLang="en-US" b="1" dirty="0">
                <a:latin typeface="Calibri" panose="020F0502020204030204" pitchFamily="34" charset="0"/>
              </a:rPr>
              <a:t>Elementary Example - Emperor Penguins</a:t>
            </a:r>
          </a:p>
        </p:txBody>
      </p:sp>
      <p:sp>
        <p:nvSpPr>
          <p:cNvPr id="148482" name="Content Placeholder 2">
            <a:extLst>
              <a:ext uri="{FF2B5EF4-FFF2-40B4-BE49-F238E27FC236}">
                <a16:creationId xmlns:a16="http://schemas.microsoft.com/office/drawing/2014/main" id="{8CE238EE-95A1-E0CF-D03D-53C5A44EFB1A}"/>
              </a:ext>
            </a:extLst>
          </p:cNvPr>
          <p:cNvSpPr>
            <a:spLocks noGrp="1" noChangeArrowheads="1"/>
          </p:cNvSpPr>
          <p:nvPr>
            <p:ph idx="1"/>
          </p:nvPr>
        </p:nvSpPr>
        <p:spPr>
          <a:xfrm>
            <a:off x="193040" y="1600200"/>
            <a:ext cx="8585200" cy="4576763"/>
          </a:xfrm>
        </p:spPr>
        <p:txBody>
          <a:bodyPr/>
          <a:lstStyle/>
          <a:p>
            <a:pPr marL="0" indent="0" eaLnBrk="1" hangingPunct="1">
              <a:buNone/>
            </a:pPr>
            <a:r>
              <a:rPr lang="en-US" altLang="en-US" sz="2800" b="1" dirty="0">
                <a:highlight>
                  <a:srgbClr val="FFFF00"/>
                </a:highlight>
                <a:latin typeface="Calibri" panose="020F0502020204030204" pitchFamily="34" charset="0"/>
              </a:rPr>
              <a:t>Emperor Penguins</a:t>
            </a:r>
          </a:p>
          <a:p>
            <a:pPr marL="0" indent="0" eaLnBrk="1" hangingPunct="1">
              <a:buNone/>
            </a:pPr>
            <a:r>
              <a:rPr lang="en-US" altLang="en-US" sz="2800" b="1" dirty="0">
                <a:highlight>
                  <a:srgbClr val="FFFF00"/>
                </a:highlight>
                <a:latin typeface="Calibri" panose="020F0502020204030204" pitchFamily="34" charset="0"/>
              </a:rPr>
              <a:t>Habitat</a:t>
            </a:r>
            <a:r>
              <a:rPr lang="en-US" altLang="en-US" sz="2800" dirty="0">
                <a:latin typeface="Calibri" panose="020F0502020204030204" pitchFamily="34" charset="0"/>
              </a:rPr>
              <a:t> – Natural Environment</a:t>
            </a:r>
          </a:p>
          <a:p>
            <a:pPr marL="0" indent="0" eaLnBrk="1" hangingPunct="1">
              <a:buNone/>
            </a:pPr>
            <a:endParaRPr lang="en-US" altLang="en-US" sz="2800" i="1" dirty="0">
              <a:latin typeface="Calibri" panose="020F0502020204030204" pitchFamily="34" charset="0"/>
            </a:endParaRPr>
          </a:p>
          <a:p>
            <a:pPr marL="0" indent="0" eaLnBrk="1" hangingPunct="1">
              <a:buNone/>
            </a:pPr>
            <a:r>
              <a:rPr lang="en-US" altLang="en-US" sz="2800" i="1" dirty="0">
                <a:latin typeface="Calibri" panose="020F0502020204030204" pitchFamily="34" charset="0"/>
              </a:rPr>
              <a:t>When we study a natural environment, a habitat, what should we examine? </a:t>
            </a:r>
            <a:endParaRPr lang="en-US" altLang="en-US" sz="2800" dirty="0">
              <a:latin typeface="Calibri" panose="020F0502020204030204" pitchFamily="34" charset="0"/>
            </a:endParaRPr>
          </a:p>
          <a:p>
            <a:pPr lvl="1"/>
            <a:r>
              <a:rPr lang="en-US" altLang="en-US" sz="2800" b="1" dirty="0">
                <a:highlight>
                  <a:srgbClr val="FFFF00"/>
                </a:highlight>
                <a:latin typeface="Calibri" panose="020F0502020204030204" pitchFamily="34" charset="0"/>
              </a:rPr>
              <a:t>land</a:t>
            </a:r>
          </a:p>
          <a:p>
            <a:pPr lvl="1" eaLnBrk="1" hangingPunct="1"/>
            <a:r>
              <a:rPr lang="en-US" altLang="en-US" sz="2800" b="1" dirty="0">
                <a:highlight>
                  <a:srgbClr val="FFFF00"/>
                </a:highlight>
                <a:latin typeface="Calibri" panose="020F0502020204030204" pitchFamily="34" charset="0"/>
              </a:rPr>
              <a:t>climate</a:t>
            </a:r>
          </a:p>
          <a:p>
            <a:pPr lvl="1" eaLnBrk="1" hangingPunct="1"/>
            <a:r>
              <a:rPr lang="en-US" altLang="en-US" sz="2800" b="1" dirty="0">
                <a:highlight>
                  <a:srgbClr val="FFFF00"/>
                </a:highlight>
                <a:latin typeface="Calibri" panose="020F0502020204030204" pitchFamily="34" charset="0"/>
              </a:rPr>
              <a:t>vegetation </a:t>
            </a:r>
            <a:r>
              <a:rPr lang="en-US" altLang="en-US" sz="2800" b="1" dirty="0">
                <a:latin typeface="Calibri" panose="020F0502020204030204" pitchFamily="34" charset="0"/>
              </a:rPr>
              <a:t>(plants)</a:t>
            </a:r>
          </a:p>
          <a:p>
            <a:pPr lvl="1" eaLnBrk="1" hangingPunct="1"/>
            <a:r>
              <a:rPr lang="en-US" altLang="en-US" sz="2800" b="1" dirty="0">
                <a:highlight>
                  <a:srgbClr val="FFFF00"/>
                </a:highlight>
                <a:latin typeface="Calibri" panose="020F0502020204030204" pitchFamily="34" charset="0"/>
              </a:rPr>
              <a:t>animals </a:t>
            </a:r>
          </a:p>
        </p:txBody>
      </p:sp>
      <p:sp>
        <p:nvSpPr>
          <p:cNvPr id="148483" name="Slide Number Placeholder 3">
            <a:extLst>
              <a:ext uri="{FF2B5EF4-FFF2-40B4-BE49-F238E27FC236}">
                <a16:creationId xmlns:a16="http://schemas.microsoft.com/office/drawing/2014/main" id="{A5447374-A5B1-DB78-6280-1F4369036E3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marL="742950" indent="-285750" defTabSz="912813">
              <a:defRPr sz="2400">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DF99057-D907-A940-B20E-FBB440AAC603}" type="slidenum">
              <a:rPr lang="en-US" altLang="en-US" sz="1400"/>
              <a:pPr/>
              <a:t>45</a:t>
            </a:fld>
            <a:endParaRPr lang="en-US" altLang="en-US" sz="1400"/>
          </a:p>
        </p:txBody>
      </p:sp>
    </p:spTree>
    <p:extLst>
      <p:ext uri="{BB962C8B-B14F-4D97-AF65-F5344CB8AC3E}">
        <p14:creationId xmlns:p14="http://schemas.microsoft.com/office/powerpoint/2010/main" val="4287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4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48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848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848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84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AA45E-ABBE-9C64-1287-42E559275601}"/>
            </a:ext>
          </a:extLst>
        </p:cNvPr>
        <p:cNvGrpSpPr/>
        <p:nvPr/>
      </p:nvGrpSpPr>
      <p:grpSpPr>
        <a:xfrm>
          <a:off x="0" y="0"/>
          <a:ext cx="0" cy="0"/>
          <a:chOff x="0" y="0"/>
          <a:chExt cx="0" cy="0"/>
        </a:xfrm>
      </p:grpSpPr>
      <p:sp>
        <p:nvSpPr>
          <p:cNvPr id="74753" name="Title 1">
            <a:extLst>
              <a:ext uri="{FF2B5EF4-FFF2-40B4-BE49-F238E27FC236}">
                <a16:creationId xmlns:a16="http://schemas.microsoft.com/office/drawing/2014/main" id="{2968D126-305F-DB53-493B-7D873036CC5C}"/>
              </a:ext>
            </a:extLst>
          </p:cNvPr>
          <p:cNvSpPr>
            <a:spLocks noGrp="1"/>
          </p:cNvSpPr>
          <p:nvPr>
            <p:ph type="title"/>
          </p:nvPr>
        </p:nvSpPr>
        <p:spPr>
          <a:xfrm>
            <a:off x="0" y="0"/>
            <a:ext cx="9144000" cy="1055112"/>
          </a:xfrm>
          <a:solidFill>
            <a:schemeClr val="accent2"/>
          </a:solidFill>
        </p:spPr>
        <p:txBody>
          <a:bodyPr/>
          <a:lstStyle/>
          <a:p>
            <a:pPr defTabSz="911225" eaLnBrk="1" hangingPunct="1"/>
            <a:r>
              <a:rPr lang="en-US" altLang="en-US" dirty="0">
                <a:latin typeface="+mn-lt"/>
                <a:ea typeface="ＭＳ Ｐゴシック" panose="020B0600070205080204" pitchFamily="34" charset="-128"/>
              </a:rPr>
              <a:t>	</a:t>
            </a:r>
            <a:r>
              <a:rPr lang="en-US" altLang="en-US" b="1" dirty="0">
                <a:latin typeface="+mn-lt"/>
                <a:ea typeface="ＭＳ Ｐゴシック" panose="020B0600070205080204" pitchFamily="34" charset="-128"/>
              </a:rPr>
              <a:t>Land – Antarctica </a:t>
            </a:r>
          </a:p>
        </p:txBody>
      </p:sp>
      <p:pic>
        <p:nvPicPr>
          <p:cNvPr id="74754" name="Content Placeholder 6">
            <a:extLst>
              <a:ext uri="{FF2B5EF4-FFF2-40B4-BE49-F238E27FC236}">
                <a16:creationId xmlns:a16="http://schemas.microsoft.com/office/drawing/2014/main" id="{32A6F172-9DC2-56C8-75EC-758A216B520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7248" r="7248"/>
          <a:stretch>
            <a:fillRect/>
          </a:stretch>
        </p:blipFill>
        <p:spPr>
          <a:xfrm>
            <a:off x="457200" y="1673225"/>
            <a:ext cx="4038600" cy="4718050"/>
          </a:xfrm>
        </p:spPr>
      </p:pic>
      <p:sp>
        <p:nvSpPr>
          <p:cNvPr id="74755" name="Content Placeholder 5">
            <a:extLst>
              <a:ext uri="{FF2B5EF4-FFF2-40B4-BE49-F238E27FC236}">
                <a16:creationId xmlns:a16="http://schemas.microsoft.com/office/drawing/2014/main" id="{489990D5-B143-9FC8-B623-7D71FCE483FE}"/>
              </a:ext>
            </a:extLst>
          </p:cNvPr>
          <p:cNvSpPr>
            <a:spLocks noGrp="1"/>
          </p:cNvSpPr>
          <p:nvPr>
            <p:ph sz="half" idx="2"/>
          </p:nvPr>
        </p:nvSpPr>
        <p:spPr>
          <a:xfrm>
            <a:off x="4572000" y="2057400"/>
            <a:ext cx="4114800" cy="4114800"/>
          </a:xfrm>
        </p:spPr>
        <p:txBody>
          <a:bodyPr/>
          <a:lstStyle/>
          <a:p>
            <a:pPr marL="339725" indent="-339725" defTabSz="909638" eaLnBrk="1" hangingPunct="1"/>
            <a:endParaRPr lang="en-US" altLang="en-US" dirty="0">
              <a:latin typeface="Arial" panose="020B0604020202020204" pitchFamily="34" charset="0"/>
              <a:ea typeface="ＭＳ Ｐゴシック" panose="020B0600070205080204" pitchFamily="34" charset="-128"/>
            </a:endParaRPr>
          </a:p>
          <a:p>
            <a:pPr marL="339725" indent="-339725" defTabSz="909638" eaLnBrk="1" hangingPunct="1"/>
            <a:r>
              <a:rPr lang="en-US" altLang="en-US" sz="2400" dirty="0">
                <a:latin typeface="Arial" panose="020B0604020202020204" pitchFamily="34" charset="0"/>
                <a:ea typeface="ＭＳ Ｐゴシック" panose="020B0600070205080204" pitchFamily="34" charset="-128"/>
              </a:rPr>
              <a:t>Twice the size of Australia</a:t>
            </a:r>
          </a:p>
          <a:p>
            <a:pPr marL="339725" indent="-339725" defTabSz="909638" eaLnBrk="1" hangingPunct="1"/>
            <a:endParaRPr lang="en-US" altLang="en-US" dirty="0">
              <a:latin typeface="Arial" panose="020B0604020202020204" pitchFamily="34" charset="0"/>
              <a:ea typeface="ＭＳ Ｐゴシック" panose="020B0600070205080204" pitchFamily="34" charset="-128"/>
            </a:endParaRPr>
          </a:p>
          <a:p>
            <a:pPr marL="339725" indent="-339725" defTabSz="909638" eaLnBrk="1" hangingPunct="1"/>
            <a:r>
              <a:rPr lang="en-US" altLang="en-US" sz="2400" dirty="0">
                <a:latin typeface="Arial" panose="020B0604020202020204" pitchFamily="34" charset="0"/>
                <a:ea typeface="ＭＳ Ｐゴシック" panose="020B0600070205080204" pitchFamily="34" charset="-128"/>
              </a:rPr>
              <a:t>South Pole in Antarctica</a:t>
            </a:r>
          </a:p>
        </p:txBody>
      </p:sp>
      <p:sp>
        <p:nvSpPr>
          <p:cNvPr id="74756" name="Slide Number Placeholder 3">
            <a:extLst>
              <a:ext uri="{FF2B5EF4-FFF2-40B4-BE49-F238E27FC236}">
                <a16:creationId xmlns:a16="http://schemas.microsoft.com/office/drawing/2014/main" id="{D0438F10-A3EA-CBAE-17C6-8BC5FB0E4C2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1A78163-E9C5-5846-BC50-81D485946DD8}" type="slidenum">
              <a:rPr lang="en-US" altLang="en-US" sz="1400">
                <a:solidFill>
                  <a:srgbClr val="FFFFFF"/>
                </a:solidFill>
                <a:latin typeface="Arial" panose="020B0604020202020204" pitchFamily="34" charset="0"/>
              </a:rPr>
              <a:pPr>
                <a:spcBef>
                  <a:spcPct val="0"/>
                </a:spcBef>
                <a:buFontTx/>
                <a:buNone/>
              </a:pPr>
              <a:t>46</a:t>
            </a:fld>
            <a:endParaRPr lang="en-US" altLang="en-US" sz="1400">
              <a:solidFill>
                <a:srgbClr val="FFFFFF"/>
              </a:solidFill>
              <a:latin typeface="Arial" panose="020B0604020202020204" pitchFamily="34" charset="0"/>
            </a:endParaRPr>
          </a:p>
        </p:txBody>
      </p:sp>
      <p:sp>
        <p:nvSpPr>
          <p:cNvPr id="2" name="TextBox 1">
            <a:extLst>
              <a:ext uri="{FF2B5EF4-FFF2-40B4-BE49-F238E27FC236}">
                <a16:creationId xmlns:a16="http://schemas.microsoft.com/office/drawing/2014/main" id="{3F9A4D28-5A75-22BB-2F4E-528BE7921F58}"/>
              </a:ext>
            </a:extLst>
          </p:cNvPr>
          <p:cNvSpPr txBox="1"/>
          <p:nvPr/>
        </p:nvSpPr>
        <p:spPr>
          <a:xfrm>
            <a:off x="7928043" y="6356351"/>
            <a:ext cx="341760" cy="276999"/>
          </a:xfrm>
          <a:prstGeom prst="rect">
            <a:avLst/>
          </a:prstGeom>
          <a:noFill/>
        </p:spPr>
        <p:txBody>
          <a:bodyPr wrap="none" rtlCol="0">
            <a:spAutoFit/>
          </a:bodyPr>
          <a:lstStyle/>
          <a:p>
            <a:r>
              <a:rPr lang="en-US" sz="1200" dirty="0"/>
              <a:t>20</a:t>
            </a:r>
          </a:p>
        </p:txBody>
      </p:sp>
    </p:spTree>
    <p:extLst>
      <p:ext uri="{BB962C8B-B14F-4D97-AF65-F5344CB8AC3E}">
        <p14:creationId xmlns:p14="http://schemas.microsoft.com/office/powerpoint/2010/main" val="4147310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070B9-7306-DEBC-BA6C-506E8E2F235F}"/>
            </a:ext>
          </a:extLst>
        </p:cNvPr>
        <p:cNvGrpSpPr/>
        <p:nvPr/>
      </p:nvGrpSpPr>
      <p:grpSpPr>
        <a:xfrm>
          <a:off x="0" y="0"/>
          <a:ext cx="0" cy="0"/>
          <a:chOff x="0" y="0"/>
          <a:chExt cx="0" cy="0"/>
        </a:xfrm>
      </p:grpSpPr>
      <p:sp>
        <p:nvSpPr>
          <p:cNvPr id="75777" name="Title 1">
            <a:extLst>
              <a:ext uri="{FF2B5EF4-FFF2-40B4-BE49-F238E27FC236}">
                <a16:creationId xmlns:a16="http://schemas.microsoft.com/office/drawing/2014/main" id="{76038C28-4203-3459-5691-DF5C4C750E95}"/>
              </a:ext>
            </a:extLst>
          </p:cNvPr>
          <p:cNvSpPr>
            <a:spLocks noGrp="1"/>
          </p:cNvSpPr>
          <p:nvPr>
            <p:ph type="title"/>
          </p:nvPr>
        </p:nvSpPr>
        <p:spPr>
          <a:xfrm>
            <a:off x="0" y="23018"/>
            <a:ext cx="9144000" cy="1325563"/>
          </a:xfrm>
          <a:solidFill>
            <a:schemeClr val="accent2"/>
          </a:solidFill>
        </p:spPr>
        <p:txBody>
          <a:bodyPr/>
          <a:lstStyle/>
          <a:p>
            <a:pPr defTabSz="911225" eaLnBrk="1" hangingPunct="1"/>
            <a:r>
              <a:rPr lang="en-US" altLang="en-US" b="1" dirty="0">
                <a:latin typeface="+mn-lt"/>
                <a:ea typeface="ＭＳ Ｐゴシック" panose="020B0600070205080204" pitchFamily="34" charset="-128"/>
              </a:rPr>
              <a:t>	Land – Antarctica </a:t>
            </a:r>
          </a:p>
        </p:txBody>
      </p:sp>
      <p:pic>
        <p:nvPicPr>
          <p:cNvPr id="75778" name="Content Placeholder 4">
            <a:extLst>
              <a:ext uri="{FF2B5EF4-FFF2-40B4-BE49-F238E27FC236}">
                <a16:creationId xmlns:a16="http://schemas.microsoft.com/office/drawing/2014/main" id="{5127696A-1842-89FD-3F5C-37118DA2DC0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7358" r="17358"/>
          <a:stretch>
            <a:fillRect/>
          </a:stretch>
        </p:blipFill>
        <p:spPr>
          <a:xfrm>
            <a:off x="457200" y="1673225"/>
            <a:ext cx="4038600" cy="4718050"/>
          </a:xfrm>
        </p:spPr>
      </p:pic>
      <p:sp>
        <p:nvSpPr>
          <p:cNvPr id="75779" name="Content Placeholder 5">
            <a:extLst>
              <a:ext uri="{FF2B5EF4-FFF2-40B4-BE49-F238E27FC236}">
                <a16:creationId xmlns:a16="http://schemas.microsoft.com/office/drawing/2014/main" id="{4242BE2A-B131-EAD8-FA39-9E46E831F9AB}"/>
              </a:ext>
            </a:extLst>
          </p:cNvPr>
          <p:cNvSpPr>
            <a:spLocks noGrp="1"/>
          </p:cNvSpPr>
          <p:nvPr>
            <p:ph sz="half" idx="2"/>
          </p:nvPr>
        </p:nvSpPr>
        <p:spPr>
          <a:xfrm>
            <a:off x="4876800" y="2057400"/>
            <a:ext cx="3810000" cy="4114800"/>
          </a:xfrm>
        </p:spPr>
        <p:txBody>
          <a:bodyPr/>
          <a:lstStyle/>
          <a:p>
            <a:pPr marL="339725" indent="-339725" defTabSz="909638" eaLnBrk="1" hangingPunct="1"/>
            <a:endParaRPr lang="en-US" altLang="en-US" dirty="0">
              <a:latin typeface="Arial" panose="020B0604020202020204" pitchFamily="34" charset="0"/>
              <a:ea typeface="ＭＳ Ｐゴシック" panose="020B0600070205080204" pitchFamily="34" charset="-128"/>
            </a:endParaRPr>
          </a:p>
          <a:p>
            <a:pPr marL="339725" indent="-339725" defTabSz="909638" eaLnBrk="1" hangingPunct="1"/>
            <a:r>
              <a:rPr lang="en-US" altLang="en-US" sz="2400" dirty="0">
                <a:latin typeface="Arial" panose="020B0604020202020204" pitchFamily="34" charset="0"/>
                <a:ea typeface="ＭＳ Ｐゴシック" panose="020B0600070205080204" pitchFamily="34" charset="-128"/>
              </a:rPr>
              <a:t>ice covers all but 2.4% of land</a:t>
            </a:r>
          </a:p>
          <a:p>
            <a:pPr marL="339725" indent="-339725" defTabSz="909638" eaLnBrk="1" hangingPunct="1"/>
            <a:endParaRPr lang="en-US" altLang="en-US" sz="2400" dirty="0">
              <a:latin typeface="Arial" panose="020B0604020202020204" pitchFamily="34" charset="0"/>
              <a:ea typeface="ＭＳ Ｐゴシック" panose="020B0600070205080204" pitchFamily="34" charset="-128"/>
            </a:endParaRPr>
          </a:p>
          <a:p>
            <a:pPr marL="339725" indent="-339725" defTabSz="909638" eaLnBrk="1" hangingPunct="1"/>
            <a:r>
              <a:rPr lang="en-US" altLang="en-US" sz="2400" dirty="0">
                <a:latin typeface="Arial" panose="020B0604020202020204" pitchFamily="34" charset="0"/>
                <a:ea typeface="ＭＳ Ｐゴシック" panose="020B0600070205080204" pitchFamily="34" charset="-128"/>
              </a:rPr>
              <a:t>90% of ice found on the earth is in Antarctica </a:t>
            </a:r>
          </a:p>
        </p:txBody>
      </p:sp>
      <p:sp>
        <p:nvSpPr>
          <p:cNvPr id="75780" name="Slide Number Placeholder 3">
            <a:extLst>
              <a:ext uri="{FF2B5EF4-FFF2-40B4-BE49-F238E27FC236}">
                <a16:creationId xmlns:a16="http://schemas.microsoft.com/office/drawing/2014/main" id="{EAFE961C-5B09-D70A-A0CA-181B7AC0FC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B3166EB-721E-3447-AD34-CA6873CF4F8B}" type="slidenum">
              <a:rPr lang="en-US" altLang="en-US" sz="1400">
                <a:solidFill>
                  <a:srgbClr val="FFFFFF"/>
                </a:solidFill>
                <a:latin typeface="Arial" panose="020B0604020202020204" pitchFamily="34" charset="0"/>
              </a:rPr>
              <a:pPr>
                <a:spcBef>
                  <a:spcPct val="0"/>
                </a:spcBef>
                <a:buFontTx/>
                <a:buNone/>
              </a:pPr>
              <a:t>47</a:t>
            </a:fld>
            <a:endParaRPr lang="en-US" altLang="en-US" sz="1400">
              <a:solidFill>
                <a:srgbClr val="FFFFFF"/>
              </a:solidFill>
              <a:latin typeface="Arial" panose="020B0604020202020204" pitchFamily="34" charset="0"/>
            </a:endParaRPr>
          </a:p>
        </p:txBody>
      </p:sp>
      <p:sp>
        <p:nvSpPr>
          <p:cNvPr id="2" name="TextBox 1">
            <a:extLst>
              <a:ext uri="{FF2B5EF4-FFF2-40B4-BE49-F238E27FC236}">
                <a16:creationId xmlns:a16="http://schemas.microsoft.com/office/drawing/2014/main" id="{FCE31AAA-B082-1B3B-92FD-BACDE891F361}"/>
              </a:ext>
            </a:extLst>
          </p:cNvPr>
          <p:cNvSpPr txBox="1"/>
          <p:nvPr/>
        </p:nvSpPr>
        <p:spPr>
          <a:xfrm>
            <a:off x="8297694" y="6356351"/>
            <a:ext cx="341760" cy="276999"/>
          </a:xfrm>
          <a:prstGeom prst="rect">
            <a:avLst/>
          </a:prstGeom>
          <a:noFill/>
        </p:spPr>
        <p:txBody>
          <a:bodyPr wrap="none" rtlCol="0">
            <a:spAutoFit/>
          </a:bodyPr>
          <a:lstStyle/>
          <a:p>
            <a:r>
              <a:rPr lang="en-US" sz="1200" dirty="0"/>
              <a:t>21</a:t>
            </a:r>
          </a:p>
        </p:txBody>
      </p:sp>
    </p:spTree>
    <p:extLst>
      <p:ext uri="{BB962C8B-B14F-4D97-AF65-F5344CB8AC3E}">
        <p14:creationId xmlns:p14="http://schemas.microsoft.com/office/powerpoint/2010/main" val="3061425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A22B3-8E6A-D919-E05A-E7D14298974D}"/>
            </a:ext>
          </a:extLst>
        </p:cNvPr>
        <p:cNvGrpSpPr/>
        <p:nvPr/>
      </p:nvGrpSpPr>
      <p:grpSpPr>
        <a:xfrm>
          <a:off x="0" y="0"/>
          <a:ext cx="0" cy="0"/>
          <a:chOff x="0" y="0"/>
          <a:chExt cx="0" cy="0"/>
        </a:xfrm>
      </p:grpSpPr>
      <p:sp>
        <p:nvSpPr>
          <p:cNvPr id="75777" name="Title 1">
            <a:extLst>
              <a:ext uri="{FF2B5EF4-FFF2-40B4-BE49-F238E27FC236}">
                <a16:creationId xmlns:a16="http://schemas.microsoft.com/office/drawing/2014/main" id="{E9C2B5AE-8A9F-CD9C-6E16-C6C26942C1DC}"/>
              </a:ext>
            </a:extLst>
          </p:cNvPr>
          <p:cNvSpPr>
            <a:spLocks noGrp="1"/>
          </p:cNvSpPr>
          <p:nvPr>
            <p:ph type="title"/>
          </p:nvPr>
        </p:nvSpPr>
        <p:spPr>
          <a:xfrm>
            <a:off x="0" y="0"/>
            <a:ext cx="9144000" cy="1325563"/>
          </a:xfrm>
          <a:solidFill>
            <a:schemeClr val="accent2"/>
          </a:solidFill>
        </p:spPr>
        <p:txBody>
          <a:bodyPr/>
          <a:lstStyle/>
          <a:p>
            <a:pPr defTabSz="911225" eaLnBrk="1" hangingPunct="1"/>
            <a:r>
              <a:rPr lang="en-US" altLang="en-US" b="1" dirty="0">
                <a:latin typeface="+mn-lt"/>
                <a:ea typeface="ＭＳ Ｐゴシック" panose="020B0600070205080204" pitchFamily="34" charset="-128"/>
              </a:rPr>
              <a:t>	Land – Antarctica </a:t>
            </a:r>
          </a:p>
        </p:txBody>
      </p:sp>
      <p:sp>
        <p:nvSpPr>
          <p:cNvPr id="75779" name="Content Placeholder 5">
            <a:extLst>
              <a:ext uri="{FF2B5EF4-FFF2-40B4-BE49-F238E27FC236}">
                <a16:creationId xmlns:a16="http://schemas.microsoft.com/office/drawing/2014/main" id="{057F72EA-782D-14AC-DF94-AB9F0A4C0C85}"/>
              </a:ext>
            </a:extLst>
          </p:cNvPr>
          <p:cNvSpPr>
            <a:spLocks noGrp="1"/>
          </p:cNvSpPr>
          <p:nvPr>
            <p:ph sz="half" idx="2"/>
          </p:nvPr>
        </p:nvSpPr>
        <p:spPr>
          <a:xfrm>
            <a:off x="1070043" y="1853119"/>
            <a:ext cx="7003914" cy="4114800"/>
          </a:xfrm>
        </p:spPr>
        <p:txBody>
          <a:bodyPr/>
          <a:lstStyle/>
          <a:p>
            <a:pPr marL="0" indent="0" defTabSz="909638" eaLnBrk="1" hangingPunct="1">
              <a:buNone/>
            </a:pPr>
            <a:endParaRPr lang="en-US" altLang="en-US" dirty="0">
              <a:latin typeface="Arial" panose="020B0604020202020204" pitchFamily="34" charset="0"/>
              <a:ea typeface="ＭＳ Ｐゴシック" panose="020B0600070205080204" pitchFamily="34" charset="-128"/>
            </a:endParaRPr>
          </a:p>
          <a:p>
            <a:pPr marL="0" indent="0" defTabSz="909638" eaLnBrk="1" hangingPunct="1">
              <a:buNone/>
            </a:pPr>
            <a:r>
              <a:rPr lang="en-US" altLang="en-US" i="1" dirty="0">
                <a:latin typeface="Arial" panose="020B0604020202020204" pitchFamily="34" charset="0"/>
                <a:ea typeface="ＭＳ Ｐゴシック" panose="020B0600070205080204" pitchFamily="34" charset="-128"/>
              </a:rPr>
              <a:t>Retell to partner.</a:t>
            </a:r>
          </a:p>
          <a:p>
            <a:pPr marL="0" indent="0" defTabSz="909638" eaLnBrk="1" hangingPunct="1">
              <a:buNone/>
            </a:pPr>
            <a:endParaRPr lang="en-US" altLang="en-US" dirty="0">
              <a:latin typeface="Arial" panose="020B0604020202020204" pitchFamily="34" charset="0"/>
              <a:ea typeface="ＭＳ Ｐゴシック" panose="020B0600070205080204" pitchFamily="34" charset="-128"/>
            </a:endParaRPr>
          </a:p>
          <a:p>
            <a:pPr marL="0" indent="0" defTabSz="909638" eaLnBrk="1" hangingPunct="1">
              <a:buNone/>
            </a:pPr>
            <a:r>
              <a:rPr lang="en-US" altLang="en-US" sz="2400" dirty="0">
                <a:latin typeface="Arial" panose="020B0604020202020204" pitchFamily="34" charset="0"/>
                <a:ea typeface="ＭＳ Ｐゴシック" panose="020B0600070205080204" pitchFamily="34" charset="-128"/>
              </a:rPr>
              <a:t>“Here’s some things you you need to know about the land of Antarctica.”</a:t>
            </a:r>
          </a:p>
          <a:p>
            <a:pPr marL="0" indent="0" defTabSz="909638" eaLnBrk="1" hangingPunct="1">
              <a:buNone/>
            </a:pPr>
            <a:endParaRPr lang="en-US" altLang="en-US" sz="2400" dirty="0">
              <a:latin typeface="Arial" panose="020B0604020202020204" pitchFamily="34" charset="0"/>
              <a:ea typeface="ＭＳ Ｐゴシック" panose="020B0600070205080204" pitchFamily="34" charset="-128"/>
            </a:endParaRPr>
          </a:p>
          <a:p>
            <a:pPr marL="0" indent="0" defTabSz="909638" eaLnBrk="1" hangingPunct="1">
              <a:buNone/>
            </a:pPr>
            <a:r>
              <a:rPr lang="en-US" altLang="en-US" sz="2400" i="1" dirty="0">
                <a:latin typeface="Arial" panose="020B0604020202020204" pitchFamily="34" charset="0"/>
                <a:ea typeface="ＭＳ Ｐゴシック" panose="020B0600070205080204" pitchFamily="34" charset="-128"/>
              </a:rPr>
              <a:t>Use words and gestures to retell. </a:t>
            </a:r>
          </a:p>
        </p:txBody>
      </p:sp>
      <p:sp>
        <p:nvSpPr>
          <p:cNvPr id="75780" name="Slide Number Placeholder 3">
            <a:extLst>
              <a:ext uri="{FF2B5EF4-FFF2-40B4-BE49-F238E27FC236}">
                <a16:creationId xmlns:a16="http://schemas.microsoft.com/office/drawing/2014/main" id="{CDDF7B05-DC05-42A7-436F-92E2B32844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B3166EB-721E-3447-AD34-CA6873CF4F8B}" type="slidenum">
              <a:rPr lang="en-US" altLang="en-US" sz="1400">
                <a:solidFill>
                  <a:srgbClr val="FFFFFF"/>
                </a:solidFill>
                <a:latin typeface="Arial" panose="020B0604020202020204" pitchFamily="34" charset="0"/>
              </a:rPr>
              <a:pPr>
                <a:spcBef>
                  <a:spcPct val="0"/>
                </a:spcBef>
                <a:buFontTx/>
                <a:buNone/>
              </a:pPr>
              <a:t>48</a:t>
            </a:fld>
            <a:endParaRPr lang="en-US" altLang="en-US" sz="1400">
              <a:solidFill>
                <a:srgbClr val="FFFFFF"/>
              </a:solidFill>
              <a:latin typeface="Arial" panose="020B0604020202020204" pitchFamily="34" charset="0"/>
            </a:endParaRPr>
          </a:p>
        </p:txBody>
      </p:sp>
      <p:sp>
        <p:nvSpPr>
          <p:cNvPr id="2" name="TextBox 1">
            <a:extLst>
              <a:ext uri="{FF2B5EF4-FFF2-40B4-BE49-F238E27FC236}">
                <a16:creationId xmlns:a16="http://schemas.microsoft.com/office/drawing/2014/main" id="{63C96227-357D-19A7-DBE9-5E4B62373B8C}"/>
              </a:ext>
            </a:extLst>
          </p:cNvPr>
          <p:cNvSpPr txBox="1"/>
          <p:nvPr/>
        </p:nvSpPr>
        <p:spPr>
          <a:xfrm>
            <a:off x="8180962" y="6264613"/>
            <a:ext cx="418289" cy="276999"/>
          </a:xfrm>
          <a:prstGeom prst="rect">
            <a:avLst/>
          </a:prstGeom>
          <a:noFill/>
        </p:spPr>
        <p:txBody>
          <a:bodyPr wrap="square" rtlCol="0">
            <a:spAutoFit/>
          </a:bodyPr>
          <a:lstStyle/>
          <a:p>
            <a:r>
              <a:rPr lang="en-US" sz="1200" dirty="0"/>
              <a:t>22</a:t>
            </a:r>
          </a:p>
        </p:txBody>
      </p:sp>
    </p:spTree>
    <p:extLst>
      <p:ext uri="{BB962C8B-B14F-4D97-AF65-F5344CB8AC3E}">
        <p14:creationId xmlns:p14="http://schemas.microsoft.com/office/powerpoint/2010/main" val="537186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F60FB-4DE9-BB37-5751-1CDB2A2205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27DDC1-B0B6-5E8F-ED71-85CC06BD07E4}"/>
              </a:ext>
            </a:extLst>
          </p:cNvPr>
          <p:cNvSpPr>
            <a:spLocks noGrp="1"/>
          </p:cNvSpPr>
          <p:nvPr>
            <p:ph type="title"/>
          </p:nvPr>
        </p:nvSpPr>
        <p:spPr>
          <a:xfrm>
            <a:off x="0" y="-22500"/>
            <a:ext cx="9144000" cy="1325563"/>
          </a:xfrm>
          <a:solidFill>
            <a:schemeClr val="accent2"/>
          </a:solidFill>
        </p:spPr>
        <p:txBody>
          <a:bodyPr>
            <a:normAutofit/>
          </a:bodyPr>
          <a:lstStyle/>
          <a:p>
            <a:r>
              <a:rPr lang="en-US" sz="3200" b="1" dirty="0">
                <a:latin typeface="+mn-lt"/>
              </a:rPr>
              <a:t>	 Design and teach organized and focused</a:t>
            </a:r>
            <a:br>
              <a:rPr lang="en-US" sz="3200" b="1" dirty="0">
                <a:latin typeface="+mn-lt"/>
              </a:rPr>
            </a:br>
            <a:r>
              <a:rPr lang="en-US" sz="3200" b="1" dirty="0">
                <a:latin typeface="+mn-lt"/>
              </a:rPr>
              <a:t>     	 lessons.   </a:t>
            </a:r>
            <a:r>
              <a:rPr lang="en-US" sz="3200" b="1" dirty="0">
                <a:highlight>
                  <a:srgbClr val="FFFF00"/>
                </a:highlight>
                <a:latin typeface="+mn-lt"/>
              </a:rPr>
              <a:t>Body of Lesson</a:t>
            </a:r>
            <a:endParaRPr lang="en-US" b="1" dirty="0">
              <a:latin typeface="+mn-lt"/>
            </a:endParaRPr>
          </a:p>
        </p:txBody>
      </p:sp>
      <p:sp>
        <p:nvSpPr>
          <p:cNvPr id="3" name="Content Placeholder 2">
            <a:extLst>
              <a:ext uri="{FF2B5EF4-FFF2-40B4-BE49-F238E27FC236}">
                <a16:creationId xmlns:a16="http://schemas.microsoft.com/office/drawing/2014/main" id="{392FDDDD-6F90-7850-6C19-E892F6E4BF9F}"/>
              </a:ext>
            </a:extLst>
          </p:cNvPr>
          <p:cNvSpPr>
            <a:spLocks noGrp="1"/>
          </p:cNvSpPr>
          <p:nvPr>
            <p:ph idx="1"/>
          </p:nvPr>
        </p:nvSpPr>
        <p:spPr>
          <a:xfrm>
            <a:off x="457200" y="2111758"/>
            <a:ext cx="8229600" cy="3823524"/>
          </a:xfrm>
        </p:spPr>
        <p:txBody>
          <a:bodyPr>
            <a:normAutofit fontScale="32500" lnSpcReduction="20000"/>
          </a:bodyPr>
          <a:lstStyle/>
          <a:p>
            <a:endParaRPr lang="en-US" sz="11200" dirty="0">
              <a:solidFill>
                <a:srgbClr val="0D0D0D"/>
              </a:solidFill>
              <a:latin typeface="Calibri"/>
              <a:cs typeface="Calibri"/>
            </a:endParaRPr>
          </a:p>
          <a:p>
            <a:r>
              <a:rPr lang="en-US" sz="11200" dirty="0">
                <a:solidFill>
                  <a:srgbClr val="0D0D0D"/>
                </a:solidFill>
                <a:latin typeface="Calibri"/>
                <a:cs typeface="Calibri"/>
              </a:rPr>
              <a:t>Utilizing </a:t>
            </a:r>
            <a:r>
              <a:rPr lang="en-US" sz="11200" b="1" dirty="0">
                <a:solidFill>
                  <a:srgbClr val="0D0D0D"/>
                </a:solidFill>
                <a:latin typeface="Calibri"/>
                <a:cs typeface="Calibri"/>
              </a:rPr>
              <a:t>explicit instruction </a:t>
            </a:r>
            <a:r>
              <a:rPr lang="en-US" sz="11200" dirty="0">
                <a:solidFill>
                  <a:srgbClr val="0D0D0D"/>
                </a:solidFill>
                <a:latin typeface="Calibri"/>
                <a:cs typeface="Calibri"/>
              </a:rPr>
              <a:t>procedures to teach </a:t>
            </a:r>
            <a:r>
              <a:rPr lang="en-US" sz="11200" b="1" dirty="0">
                <a:solidFill>
                  <a:srgbClr val="0D0D0D"/>
                </a:solidFill>
                <a:latin typeface="Calibri"/>
                <a:cs typeface="Calibri"/>
              </a:rPr>
              <a:t>vocabulary and concepts. </a:t>
            </a:r>
            <a:endParaRPr lang="en-US" sz="11200" dirty="0">
              <a:solidFill>
                <a:srgbClr val="0D0D0D"/>
              </a:solidFill>
              <a:latin typeface="Calibri"/>
              <a:cs typeface="Calibri"/>
            </a:endParaRPr>
          </a:p>
          <a:p>
            <a:endParaRPr lang="en-US" sz="11200" dirty="0">
              <a:solidFill>
                <a:srgbClr val="0D0D0D"/>
              </a:solidFill>
              <a:latin typeface="Calibri"/>
              <a:cs typeface="Calibri"/>
            </a:endParaRPr>
          </a:p>
          <a:p>
            <a:r>
              <a:rPr lang="en-US" sz="11200" i="1" dirty="0">
                <a:solidFill>
                  <a:srgbClr val="0D0D0D"/>
                </a:solidFill>
                <a:highlight>
                  <a:srgbClr val="FFFF00"/>
                </a:highlight>
                <a:latin typeface="Calibri"/>
                <a:cs typeface="Calibri"/>
              </a:rPr>
              <a:t>What something is</a:t>
            </a:r>
          </a:p>
          <a:p>
            <a:pPr marL="0" indent="0">
              <a:buNone/>
            </a:pPr>
            <a:endParaRPr lang="en-US" sz="11200" dirty="0">
              <a:solidFill>
                <a:srgbClr val="0D0D0D"/>
              </a:solidFill>
              <a:latin typeface="Calibri"/>
              <a:cs typeface="Calibri"/>
            </a:endParaRPr>
          </a:p>
          <a:p>
            <a:pPr marL="0" indent="0">
              <a:buNone/>
            </a:pPr>
            <a:r>
              <a:rPr lang="en-US" sz="6400" dirty="0">
                <a:solidFill>
                  <a:srgbClr val="0D0D0D"/>
                </a:solidFill>
                <a:latin typeface="Calibri"/>
                <a:cs typeface="Calibri"/>
              </a:rPr>
              <a:t>       </a:t>
            </a:r>
          </a:p>
          <a:p>
            <a:pPr marL="0" indent="0">
              <a:buNone/>
            </a:pPr>
            <a:endParaRPr lang="en-US" sz="2800" b="1" dirty="0">
              <a:solidFill>
                <a:srgbClr val="0D0D0D"/>
              </a:solidFill>
            </a:endParaRPr>
          </a:p>
          <a:p>
            <a:pPr marL="0" indent="0">
              <a:buNone/>
            </a:pPr>
            <a:endParaRPr lang="en-US" dirty="0"/>
          </a:p>
        </p:txBody>
      </p:sp>
      <p:sp>
        <p:nvSpPr>
          <p:cNvPr id="4" name="Slide Number Placeholder 3">
            <a:extLst>
              <a:ext uri="{FF2B5EF4-FFF2-40B4-BE49-F238E27FC236}">
                <a16:creationId xmlns:a16="http://schemas.microsoft.com/office/drawing/2014/main" id="{0F04FF72-2FF0-A892-F4B6-9B8D2834C2CF}"/>
              </a:ext>
            </a:extLst>
          </p:cNvPr>
          <p:cNvSpPr>
            <a:spLocks noGrp="1"/>
          </p:cNvSpPr>
          <p:nvPr>
            <p:ph type="sldNum" sz="quarter" idx="12"/>
          </p:nvPr>
        </p:nvSpPr>
        <p:spPr/>
        <p:txBody>
          <a:bodyPr/>
          <a:lstStyle/>
          <a:p>
            <a:fld id="{D260CD95-5FB5-8244-A725-10E7FEEBD53E}" type="slidenum">
              <a:rPr lang="en-US" smtClean="0"/>
              <a:t>49</a:t>
            </a:fld>
            <a:endParaRPr lang="en-US" dirty="0"/>
          </a:p>
        </p:txBody>
      </p:sp>
    </p:spTree>
    <p:extLst>
      <p:ext uri="{BB962C8B-B14F-4D97-AF65-F5344CB8AC3E}">
        <p14:creationId xmlns:p14="http://schemas.microsoft.com/office/powerpoint/2010/main" val="2612337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D6A4D-19BA-1544-A078-10E6785845D0}"/>
              </a:ext>
            </a:extLst>
          </p:cNvPr>
          <p:cNvSpPr>
            <a:spLocks noGrp="1"/>
          </p:cNvSpPr>
          <p:nvPr>
            <p:ph type="title"/>
          </p:nvPr>
        </p:nvSpPr>
        <p:spPr>
          <a:xfrm>
            <a:off x="0" y="18255"/>
            <a:ext cx="9144000" cy="1325563"/>
          </a:xfrm>
          <a:solidFill>
            <a:schemeClr val="accent2"/>
          </a:solidFill>
        </p:spPr>
        <p:txBody>
          <a:bodyPr/>
          <a:lstStyle/>
          <a:p>
            <a:r>
              <a:rPr lang="en-US" sz="3200" b="1" dirty="0">
                <a:latin typeface="+mn-lt"/>
              </a:rPr>
              <a:t>			Purposes of Session</a:t>
            </a:r>
            <a:endParaRPr lang="en-US" b="1" dirty="0">
              <a:latin typeface="+mn-lt"/>
            </a:endParaRPr>
          </a:p>
        </p:txBody>
      </p:sp>
      <p:sp>
        <p:nvSpPr>
          <p:cNvPr id="3" name="Content Placeholder 2">
            <a:extLst>
              <a:ext uri="{FF2B5EF4-FFF2-40B4-BE49-F238E27FC236}">
                <a16:creationId xmlns:a16="http://schemas.microsoft.com/office/drawing/2014/main" id="{3D4709FB-1A14-4D46-8895-763E473F9F4D}"/>
              </a:ext>
            </a:extLst>
          </p:cNvPr>
          <p:cNvSpPr>
            <a:spLocks noGrp="1"/>
          </p:cNvSpPr>
          <p:nvPr>
            <p:ph sz="half" idx="1"/>
          </p:nvPr>
        </p:nvSpPr>
        <p:spPr>
          <a:xfrm>
            <a:off x="2934528" y="1343817"/>
            <a:ext cx="4857750" cy="5012534"/>
          </a:xfrm>
        </p:spPr>
        <p:txBody>
          <a:bodyPr/>
          <a:lstStyle/>
          <a:p>
            <a:r>
              <a:rPr lang="en-US" sz="3200" b="1" dirty="0"/>
              <a:t>Affirm</a:t>
            </a:r>
            <a:br>
              <a:rPr lang="en-US" sz="3200" b="1" dirty="0"/>
            </a:br>
            <a:endParaRPr lang="en-US" sz="3200" b="1" dirty="0"/>
          </a:p>
          <a:p>
            <a:r>
              <a:rPr lang="en-US" sz="3200" b="1" dirty="0"/>
              <a:t>Remind</a:t>
            </a:r>
            <a:br>
              <a:rPr lang="en-US" sz="3200" b="1" dirty="0"/>
            </a:br>
            <a:endParaRPr lang="en-US" sz="3200" b="1" dirty="0"/>
          </a:p>
          <a:p>
            <a:r>
              <a:rPr lang="en-US" sz="3200" b="1" dirty="0">
                <a:highlight>
                  <a:srgbClr val="FFFF00"/>
                </a:highlight>
              </a:rPr>
              <a:t>Polish Good Practices</a:t>
            </a:r>
            <a:br>
              <a:rPr lang="en-US" sz="3200" b="1" dirty="0"/>
            </a:br>
            <a:endParaRPr lang="en-US" sz="3200" b="1" dirty="0"/>
          </a:p>
          <a:p>
            <a:r>
              <a:rPr lang="en-US" sz="3200" b="1" dirty="0"/>
              <a:t>Expand</a:t>
            </a:r>
            <a:br>
              <a:rPr lang="en-US" sz="3200" b="1" dirty="0"/>
            </a:br>
            <a:endParaRPr lang="en-US" sz="3200" b="1" dirty="0"/>
          </a:p>
          <a:p>
            <a:r>
              <a:rPr lang="en-US" sz="3200" b="1" dirty="0"/>
              <a:t>Apply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0C6DCE7-9161-434A-9A6B-FF8E246D7B08}"/>
              </a:ext>
            </a:extLst>
          </p:cNvPr>
          <p:cNvSpPr>
            <a:spLocks noGrp="1"/>
          </p:cNvSpPr>
          <p:nvPr>
            <p:ph type="sldNum" sz="quarter" idx="12"/>
          </p:nvPr>
        </p:nvSpPr>
        <p:spPr/>
        <p:txBody>
          <a:bodyPr/>
          <a:lstStyle/>
          <a:p>
            <a:pPr>
              <a:defRPr/>
            </a:pPr>
            <a:fld id="{A91CB9AB-F896-F94F-95BE-1435B04EDF39}" type="slidenum">
              <a:rPr lang="en-US" smtClean="0"/>
              <a:pPr>
                <a:defRPr/>
              </a:pPr>
              <a:t>5</a:t>
            </a:fld>
            <a:endParaRPr lang="en-US"/>
          </a:p>
        </p:txBody>
      </p:sp>
    </p:spTree>
    <p:extLst>
      <p:ext uri="{BB962C8B-B14F-4D97-AF65-F5344CB8AC3E}">
        <p14:creationId xmlns:p14="http://schemas.microsoft.com/office/powerpoint/2010/main" val="427201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7206A-6F50-27F8-323D-6EE9CA684E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4F26DF-C329-89ED-2E04-080F88758231}"/>
              </a:ext>
            </a:extLst>
          </p:cNvPr>
          <p:cNvSpPr>
            <a:spLocks noGrp="1"/>
          </p:cNvSpPr>
          <p:nvPr>
            <p:ph type="title"/>
          </p:nvPr>
        </p:nvSpPr>
        <p:spPr>
          <a:xfrm>
            <a:off x="0" y="-2624"/>
            <a:ext cx="9143999" cy="1325563"/>
          </a:xfrm>
          <a:solidFill>
            <a:schemeClr val="accent2"/>
          </a:solidFill>
        </p:spPr>
        <p:txBody>
          <a:bodyPr>
            <a:normAutofit/>
          </a:bodyPr>
          <a:lstStyle/>
          <a:p>
            <a:pPr algn="ctr" eaLnBrk="1" fontAlgn="auto" hangingPunct="1">
              <a:spcAft>
                <a:spcPts val="0"/>
              </a:spcAft>
              <a:defRPr/>
            </a:pPr>
            <a:r>
              <a:rPr lang="en-US" b="1" dirty="0">
                <a:solidFill>
                  <a:srgbClr val="000000"/>
                </a:solidFill>
                <a:latin typeface="+mn-lt"/>
                <a:ea typeface="+mj-ea"/>
                <a:cs typeface="+mj-cs"/>
              </a:rPr>
              <a:t>Vocabulary Instructional Routine</a:t>
            </a:r>
            <a:endParaRPr lang="en-US" sz="1800" b="1" dirty="0">
              <a:solidFill>
                <a:srgbClr val="000000"/>
              </a:solidFill>
              <a:latin typeface="+mn-lt"/>
              <a:ea typeface="+mj-ea"/>
              <a:cs typeface="+mj-cs"/>
            </a:endParaRPr>
          </a:p>
        </p:txBody>
      </p:sp>
      <p:graphicFrame>
        <p:nvGraphicFramePr>
          <p:cNvPr id="11" name="Content Placeholder 10">
            <a:extLst>
              <a:ext uri="{FF2B5EF4-FFF2-40B4-BE49-F238E27FC236}">
                <a16:creationId xmlns:a16="http://schemas.microsoft.com/office/drawing/2014/main" id="{7E4B65BA-2200-4A90-5CE6-73554F2AD428}"/>
              </a:ext>
            </a:extLst>
          </p:cNvPr>
          <p:cNvGraphicFramePr>
            <a:graphicFrameLocks noGrp="1"/>
          </p:cNvGraphicFramePr>
          <p:nvPr>
            <p:ph idx="1"/>
          </p:nvPr>
        </p:nvGraphicFramePr>
        <p:xfrm>
          <a:off x="207963" y="1860550"/>
          <a:ext cx="8785225" cy="4267200"/>
        </p:xfrm>
        <a:graphic>
          <a:graphicData uri="http://schemas.openxmlformats.org/drawingml/2006/table">
            <a:tbl>
              <a:tblPr firstRow="1" bandRow="1">
                <a:tableStyleId>{D27102A9-8310-4765-A935-A1911B00CA55}</a:tableStyleId>
              </a:tblPr>
              <a:tblGrid>
                <a:gridCol w="8785225">
                  <a:extLst>
                    <a:ext uri="{9D8B030D-6E8A-4147-A177-3AD203B41FA5}">
                      <a16:colId xmlns:a16="http://schemas.microsoft.com/office/drawing/2014/main" val="20000"/>
                    </a:ext>
                  </a:extLst>
                </a:gridCol>
              </a:tblGrid>
              <a:tr h="1066800">
                <a:tc>
                  <a:txBody>
                    <a:bodyPr/>
                    <a:lstStyle/>
                    <a:p>
                      <a:pPr algn="l"/>
                      <a:r>
                        <a:rPr lang="en-US" sz="3200" dirty="0"/>
                        <a:t>Step</a:t>
                      </a:r>
                      <a:r>
                        <a:rPr lang="en-US" sz="3200" baseline="0" dirty="0"/>
                        <a:t> 1: Introduce the word’s </a:t>
                      </a:r>
                      <a:r>
                        <a:rPr lang="en-US" sz="3200" baseline="0" dirty="0">
                          <a:highlight>
                            <a:srgbClr val="FFFF00"/>
                          </a:highlight>
                        </a:rPr>
                        <a:t>pronunciation.</a:t>
                      </a:r>
                      <a:br>
                        <a:rPr lang="en-US" sz="3200" baseline="0" dirty="0"/>
                      </a:br>
                      <a:endParaRPr lang="en-US" sz="3200" b="0" dirty="0"/>
                    </a:p>
                  </a:txBody>
                  <a:tcPr marL="91443" marR="91443"/>
                </a:tc>
                <a:extLst>
                  <a:ext uri="{0D108BD9-81ED-4DB2-BD59-A6C34878D82A}">
                    <a16:rowId xmlns:a16="http://schemas.microsoft.com/office/drawing/2014/main" val="10000"/>
                  </a:ext>
                </a:extLst>
              </a:tr>
              <a:tr h="1066800">
                <a:tc>
                  <a:txBody>
                    <a:bodyPr/>
                    <a:lstStyle/>
                    <a:p>
                      <a:r>
                        <a:rPr lang="en-US" sz="3200" b="1" dirty="0"/>
                        <a:t>Step 2:</a:t>
                      </a:r>
                      <a:r>
                        <a:rPr lang="en-US" sz="3200" b="1" baseline="0" dirty="0"/>
                        <a:t>  Introduce the word’s </a:t>
                      </a:r>
                      <a:r>
                        <a:rPr lang="en-US" sz="3200" b="1" baseline="0" dirty="0">
                          <a:highlight>
                            <a:srgbClr val="FFFF00"/>
                          </a:highlight>
                        </a:rPr>
                        <a:t>meaning.</a:t>
                      </a:r>
                      <a:br>
                        <a:rPr lang="en-US" sz="3200" b="1" baseline="0" dirty="0"/>
                      </a:br>
                      <a:endParaRPr lang="en-US" sz="3200" b="1" dirty="0"/>
                    </a:p>
                  </a:txBody>
                  <a:tcPr marL="91443" marR="91443">
                    <a:solidFill>
                      <a:schemeClr val="accent2">
                        <a:lumMod val="60000"/>
                        <a:lumOff val="40000"/>
                        <a:alpha val="20000"/>
                      </a:schemeClr>
                    </a:solidFill>
                  </a:tcPr>
                </a:tc>
                <a:extLst>
                  <a:ext uri="{0D108BD9-81ED-4DB2-BD59-A6C34878D82A}">
                    <a16:rowId xmlns:a16="http://schemas.microsoft.com/office/drawing/2014/main" val="10001"/>
                  </a:ext>
                </a:extLst>
              </a:tr>
              <a:tr h="1066800">
                <a:tc>
                  <a:txBody>
                    <a:bodyPr/>
                    <a:lstStyle/>
                    <a:p>
                      <a:r>
                        <a:rPr lang="en-US" sz="3200" b="1" dirty="0"/>
                        <a:t>Step 3: Illustrate the word with</a:t>
                      </a:r>
                      <a:r>
                        <a:rPr lang="en-US" sz="3200" b="1" baseline="0" dirty="0"/>
                        <a:t> </a:t>
                      </a:r>
                      <a:r>
                        <a:rPr lang="en-US" sz="3200" b="1" dirty="0">
                          <a:highlight>
                            <a:srgbClr val="FFFF00"/>
                          </a:highlight>
                        </a:rPr>
                        <a:t>examples.</a:t>
                      </a:r>
                      <a:br>
                        <a:rPr lang="en-US" sz="3200" b="1" dirty="0"/>
                      </a:br>
                      <a:r>
                        <a:rPr lang="en-US" sz="3200" b="1" dirty="0"/>
                        <a:t>            </a:t>
                      </a:r>
                      <a:r>
                        <a:rPr lang="en-US" sz="2400" b="1" dirty="0"/>
                        <a:t> </a:t>
                      </a:r>
                      <a:r>
                        <a:rPr lang="en-US" sz="2400" b="0" dirty="0"/>
                        <a:t>(and non-examples when helpful) </a:t>
                      </a:r>
                    </a:p>
                  </a:txBody>
                  <a:tcPr marL="91443" marR="91443"/>
                </a:tc>
                <a:extLst>
                  <a:ext uri="{0D108BD9-81ED-4DB2-BD59-A6C34878D82A}">
                    <a16:rowId xmlns:a16="http://schemas.microsoft.com/office/drawing/2014/main" val="10002"/>
                  </a:ext>
                </a:extLst>
              </a:tr>
              <a:tr h="1066800">
                <a:tc>
                  <a:txBody>
                    <a:bodyPr/>
                    <a:lstStyle/>
                    <a:p>
                      <a:r>
                        <a:rPr lang="en-US" sz="3200" b="1" dirty="0"/>
                        <a:t>Step 4: Check students’ </a:t>
                      </a:r>
                      <a:r>
                        <a:rPr lang="en-US" sz="3200" b="1" dirty="0">
                          <a:highlight>
                            <a:srgbClr val="FFFF00"/>
                          </a:highlight>
                        </a:rPr>
                        <a:t>understanding.</a:t>
                      </a:r>
                      <a:r>
                        <a:rPr lang="en-US" sz="3200" b="1" dirty="0"/>
                        <a:t>  </a:t>
                      </a:r>
                      <a:br>
                        <a:rPr lang="en-US" sz="3200" b="1" dirty="0"/>
                      </a:br>
                      <a:endParaRPr lang="en-US" sz="3200" b="1" dirty="0"/>
                    </a:p>
                  </a:txBody>
                  <a:tcPr marL="91443" marR="91443">
                    <a:solidFill>
                      <a:schemeClr val="accent2">
                        <a:lumMod val="40000"/>
                        <a:lumOff val="60000"/>
                        <a:alpha val="20000"/>
                      </a:schemeClr>
                    </a:solidFill>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6D116014-E052-AE6E-80C5-E962462BF83A}"/>
              </a:ext>
            </a:extLst>
          </p:cNvPr>
          <p:cNvSpPr>
            <a:spLocks noGrp="1"/>
          </p:cNvSpPr>
          <p:nvPr>
            <p:ph type="sldNum" sz="quarter" idx="12"/>
          </p:nvPr>
        </p:nvSpPr>
        <p:spPr/>
        <p:txBody>
          <a:bodyPr/>
          <a:lstStyle/>
          <a:p>
            <a:pPr>
              <a:defRPr/>
            </a:pPr>
            <a:fld id="{A91CB9AB-F896-F94F-95BE-1435B04EDF39}" type="slidenum">
              <a:rPr lang="en-US" smtClean="0"/>
              <a:pPr>
                <a:defRPr/>
              </a:pPr>
              <a:t>50</a:t>
            </a:fld>
            <a:endParaRPr lang="en-US"/>
          </a:p>
        </p:txBody>
      </p:sp>
    </p:spTree>
    <p:extLst>
      <p:ext uri="{BB962C8B-B14F-4D97-AF65-F5344CB8AC3E}">
        <p14:creationId xmlns:p14="http://schemas.microsoft.com/office/powerpoint/2010/main" val="3560273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09189-8C8D-6EF4-14B0-C6F399C31411}"/>
            </a:ext>
          </a:extLst>
        </p:cNvPr>
        <p:cNvGrpSpPr/>
        <p:nvPr/>
      </p:nvGrpSpPr>
      <p:grpSpPr>
        <a:xfrm>
          <a:off x="0" y="0"/>
          <a:ext cx="0" cy="0"/>
          <a:chOff x="0" y="0"/>
          <a:chExt cx="0" cy="0"/>
        </a:xfrm>
      </p:grpSpPr>
      <p:sp>
        <p:nvSpPr>
          <p:cNvPr id="67587" name="Rectangle 2">
            <a:extLst>
              <a:ext uri="{FF2B5EF4-FFF2-40B4-BE49-F238E27FC236}">
                <a16:creationId xmlns:a16="http://schemas.microsoft.com/office/drawing/2014/main" id="{70E91460-81D5-0AE0-9A85-AB0A715458DF}"/>
              </a:ext>
            </a:extLst>
          </p:cNvPr>
          <p:cNvSpPr>
            <a:spLocks noGrp="1" noChangeArrowheads="1"/>
          </p:cNvSpPr>
          <p:nvPr>
            <p:ph type="title"/>
          </p:nvPr>
        </p:nvSpPr>
        <p:spPr>
          <a:xfrm>
            <a:off x="22713" y="36924"/>
            <a:ext cx="9098573" cy="909197"/>
          </a:xfrm>
          <a:solidFill>
            <a:schemeClr val="accent2"/>
          </a:solidFill>
        </p:spPr>
        <p:txBody>
          <a:bodyPr>
            <a:normAutofit/>
          </a:bodyPr>
          <a:lstStyle/>
          <a:p>
            <a:pPr defTabSz="912615" eaLnBrk="1" hangingPunct="1">
              <a:defRPr/>
            </a:pPr>
            <a:r>
              <a:rPr lang="en-US" sz="4000" b="1" dirty="0">
                <a:latin typeface="Arial" charset="0"/>
                <a:ea typeface="ＭＳ Ｐゴシック" charset="0"/>
              </a:rPr>
              <a:t>	Lesson Design — Vocabulary</a:t>
            </a:r>
            <a:endParaRPr lang="en-US" dirty="0">
              <a:latin typeface="Arial" charset="0"/>
              <a:ea typeface="ＭＳ Ｐゴシック" charset="0"/>
            </a:endParaRPr>
          </a:p>
        </p:txBody>
      </p:sp>
      <p:sp>
        <p:nvSpPr>
          <p:cNvPr id="67588" name="Rectangle 3">
            <a:extLst>
              <a:ext uri="{FF2B5EF4-FFF2-40B4-BE49-F238E27FC236}">
                <a16:creationId xmlns:a16="http://schemas.microsoft.com/office/drawing/2014/main" id="{1ABB9010-96C7-14D5-E5C4-E2636FC9255A}"/>
              </a:ext>
            </a:extLst>
          </p:cNvPr>
          <p:cNvSpPr>
            <a:spLocks noGrp="1" noChangeArrowheads="1"/>
          </p:cNvSpPr>
          <p:nvPr>
            <p:ph idx="1"/>
          </p:nvPr>
        </p:nvSpPr>
        <p:spPr>
          <a:xfrm>
            <a:off x="195469" y="946121"/>
            <a:ext cx="8469923" cy="5775355"/>
          </a:xfrm>
        </p:spPr>
        <p:txBody>
          <a:bodyPr>
            <a:normAutofit/>
          </a:bodyPr>
          <a:lstStyle/>
          <a:p>
            <a:pPr marL="762000" indent="-762000" defTabSz="912615">
              <a:lnSpc>
                <a:spcPct val="90000"/>
              </a:lnSpc>
              <a:buNone/>
              <a:defRPr/>
            </a:pPr>
            <a:r>
              <a:rPr lang="en-US" sz="2800" b="1" dirty="0">
                <a:solidFill>
                  <a:schemeClr val="accent2"/>
                </a:solidFill>
                <a:latin typeface="Arial" charset="0"/>
                <a:ea typeface="ＭＳ Ｐゴシック" charset="0"/>
              </a:rPr>
              <a:t>Step 1</a:t>
            </a:r>
            <a:r>
              <a:rPr lang="en-US" sz="2800" b="1" dirty="0">
                <a:latin typeface="Arial" charset="0"/>
                <a:ea typeface="ＭＳ Ｐゴシック" charset="0"/>
              </a:rPr>
              <a:t>.  Introduce </a:t>
            </a:r>
            <a:r>
              <a:rPr lang="en-US" sz="2800" b="1" dirty="0">
                <a:latin typeface="Arial"/>
                <a:ea typeface="ＭＳ Ｐゴシック" charset="0"/>
                <a:cs typeface="Arial"/>
              </a:rPr>
              <a:t>the </a:t>
            </a:r>
            <a:r>
              <a:rPr lang="en-US" sz="2800" b="1" dirty="0">
                <a:latin typeface="Arial"/>
                <a:cs typeface="Arial"/>
              </a:rPr>
              <a:t>word’s </a:t>
            </a:r>
            <a:r>
              <a:rPr lang="en-US" sz="2800" b="1" dirty="0">
                <a:highlight>
                  <a:srgbClr val="FFFF00"/>
                </a:highlight>
                <a:latin typeface="Arial"/>
                <a:cs typeface="Arial"/>
              </a:rPr>
              <a:t>pronunciation.</a:t>
            </a:r>
            <a:endParaRPr lang="en-US" sz="2800" b="1" dirty="0">
              <a:highlight>
                <a:srgbClr val="FFFF00"/>
              </a:highlight>
              <a:latin typeface="Arial" charset="0"/>
              <a:ea typeface="ＭＳ Ｐゴシック" charset="0"/>
            </a:endParaRPr>
          </a:p>
          <a:p>
            <a:pPr marL="1131888" lvl="1" indent="-674688" defTabSz="912615" eaLnBrk="1" hangingPunct="1">
              <a:lnSpc>
                <a:spcPct val="90000"/>
              </a:lnSpc>
              <a:buFont typeface="Arial" charset="0"/>
              <a:buAutoNum type="alphaLcParenR"/>
              <a:defRPr/>
            </a:pPr>
            <a:r>
              <a:rPr lang="en-US" sz="2000" dirty="0">
                <a:latin typeface="Arial" charset="0"/>
                <a:ea typeface="ＭＳ Ｐゴシック" charset="0"/>
              </a:rPr>
              <a:t>Write word on board or display on screen.</a:t>
            </a:r>
          </a:p>
          <a:p>
            <a:pPr marL="1131888" lvl="1" indent="-674688" defTabSz="912615" eaLnBrk="1" hangingPunct="1">
              <a:lnSpc>
                <a:spcPct val="90000"/>
              </a:lnSpc>
              <a:buFont typeface="Arial" charset="0"/>
              <a:buAutoNum type="alphaLcParenR"/>
              <a:defRPr/>
            </a:pPr>
            <a:r>
              <a:rPr lang="en-US" sz="2000" dirty="0">
                <a:latin typeface="Arial" charset="0"/>
                <a:ea typeface="ＭＳ Ｐゴシック" charset="0"/>
              </a:rPr>
              <a:t>Read word and have students repeat word.</a:t>
            </a:r>
          </a:p>
          <a:p>
            <a:pPr marL="1131888" lvl="1" indent="-674688" defTabSz="912615">
              <a:lnSpc>
                <a:spcPct val="90000"/>
              </a:lnSpc>
              <a:buFont typeface="Arial" charset="0"/>
              <a:buAutoNum type="alphaLcParenR"/>
              <a:defRPr/>
            </a:pPr>
            <a:r>
              <a:rPr lang="en-US" sz="2000" dirty="0">
                <a:latin typeface="Arial" charset="0"/>
                <a:ea typeface="ＭＳ Ｐゴシック" charset="0"/>
              </a:rPr>
              <a:t>If word is difficult to pronounce or unfamiliar have students repeat word several times OR have students tap out the oral syllables of the word.</a:t>
            </a:r>
          </a:p>
          <a:p>
            <a:pPr marL="1131888" lvl="1" indent="-674688" defTabSz="912615">
              <a:lnSpc>
                <a:spcPct val="90000"/>
              </a:lnSpc>
              <a:buFont typeface="Arial" charset="0"/>
              <a:buAutoNum type="alphaLcParenR"/>
              <a:defRPr/>
            </a:pPr>
            <a:r>
              <a:rPr lang="en-US" sz="2000" dirty="0">
                <a:latin typeface="Arial" charset="0"/>
                <a:ea typeface="ＭＳ Ｐゴシック" charset="0"/>
              </a:rPr>
              <a:t>Orally spell the word. (and write the word)</a:t>
            </a:r>
          </a:p>
          <a:p>
            <a:pPr marL="457200" lvl="1" indent="0" defTabSz="912615" eaLnBrk="1" hangingPunct="1">
              <a:lnSpc>
                <a:spcPct val="90000"/>
              </a:lnSpc>
              <a:buNone/>
              <a:defRPr/>
            </a:pPr>
            <a:endParaRPr lang="en-US" sz="1600" b="1" dirty="0">
              <a:latin typeface="Arial" charset="0"/>
              <a:ea typeface="ＭＳ Ｐゴシック" charset="0"/>
            </a:endParaRPr>
          </a:p>
          <a:p>
            <a:pPr marL="762000" indent="-762000" defTabSz="912615" eaLnBrk="1" hangingPunct="1">
              <a:lnSpc>
                <a:spcPct val="90000"/>
              </a:lnSpc>
              <a:buFont typeface="Arial" charset="0"/>
              <a:buNone/>
              <a:defRPr/>
            </a:pPr>
            <a:endParaRPr lang="en-US" sz="1100" b="1" i="1" dirty="0">
              <a:latin typeface="Arial" charset="0"/>
              <a:ea typeface="ＭＳ Ｐゴシック" charset="0"/>
            </a:endParaRPr>
          </a:p>
          <a:p>
            <a:pPr marL="762000" indent="-762000" defTabSz="912615" eaLnBrk="1" hangingPunct="1">
              <a:lnSpc>
                <a:spcPct val="100000"/>
              </a:lnSpc>
              <a:buFont typeface="Arial" charset="0"/>
              <a:buNone/>
              <a:defRPr/>
            </a:pPr>
            <a:r>
              <a:rPr lang="ja-JP" altLang="en-US" sz="2400" b="1" i="1" dirty="0">
                <a:latin typeface="Arial" charset="0"/>
                <a:ea typeface="ＭＳ Ｐゴシック" charset="0"/>
              </a:rPr>
              <a:t>“</a:t>
            </a:r>
            <a:r>
              <a:rPr lang="en-US" altLang="ja-JP" sz="2400" b="1" i="1" dirty="0">
                <a:latin typeface="Arial" charset="0"/>
                <a:ea typeface="ＭＳ Ｐゴシック" charset="0"/>
              </a:rPr>
              <a:t> This word is compulsory.  What word?</a:t>
            </a:r>
            <a:r>
              <a:rPr lang="ja-JP" altLang="en-US" sz="2400" b="1" i="1" dirty="0">
                <a:latin typeface="Arial" charset="0"/>
                <a:ea typeface="ＭＳ Ｐゴシック" charset="0"/>
              </a:rPr>
              <a:t>”</a:t>
            </a:r>
            <a:r>
              <a:rPr lang="en-US" altLang="ja-JP" sz="2400" b="1" i="1" dirty="0">
                <a:latin typeface="Arial" charset="0"/>
                <a:ea typeface="ＭＳ Ｐゴシック" charset="0"/>
              </a:rPr>
              <a:t> </a:t>
            </a:r>
            <a:r>
              <a:rPr lang="en-US" altLang="ja-JP" sz="2400" dirty="0">
                <a:latin typeface="Arial" charset="0"/>
                <a:ea typeface="ＭＳ Ｐゴシック" charset="0"/>
              </a:rPr>
              <a:t>compulsory</a:t>
            </a:r>
          </a:p>
          <a:p>
            <a:pPr marL="762000" indent="-762000" defTabSz="912615" eaLnBrk="1" hangingPunct="1">
              <a:lnSpc>
                <a:spcPct val="100000"/>
              </a:lnSpc>
              <a:buFont typeface="Arial" charset="0"/>
              <a:buNone/>
              <a:defRPr/>
            </a:pPr>
            <a:r>
              <a:rPr lang="en-US" altLang="ja-JP" sz="2400" b="1" i="1" dirty="0">
                <a:latin typeface="Arial" charset="0"/>
                <a:ea typeface="ＭＳ Ｐゴシック" charset="0"/>
              </a:rPr>
              <a:t>“Tap and say the syllables in compulsory.” </a:t>
            </a:r>
            <a:r>
              <a:rPr lang="en-US" altLang="ja-JP" sz="2400" dirty="0">
                <a:latin typeface="Arial" charset="0"/>
                <a:ea typeface="ＭＳ Ｐゴシック" charset="0"/>
              </a:rPr>
              <a:t>com </a:t>
            </a:r>
            <a:r>
              <a:rPr lang="en-US" altLang="ja-JP" sz="2400" dirty="0" err="1">
                <a:latin typeface="Arial" charset="0"/>
                <a:ea typeface="ＭＳ Ｐゴシック" charset="0"/>
              </a:rPr>
              <a:t>pul</a:t>
            </a:r>
            <a:r>
              <a:rPr lang="en-US" altLang="ja-JP" sz="2400" dirty="0">
                <a:latin typeface="Arial" charset="0"/>
                <a:ea typeface="ＭＳ Ｐゴシック" charset="0"/>
              </a:rPr>
              <a:t> </a:t>
            </a:r>
            <a:r>
              <a:rPr lang="en-US" altLang="ja-JP" sz="2400" dirty="0" err="1">
                <a:latin typeface="Arial" charset="0"/>
                <a:ea typeface="ＭＳ Ｐゴシック" charset="0"/>
              </a:rPr>
              <a:t>sor</a:t>
            </a:r>
            <a:r>
              <a:rPr lang="en-US" altLang="ja-JP" sz="2400" dirty="0">
                <a:latin typeface="Arial" charset="0"/>
                <a:ea typeface="ＭＳ Ｐゴシック" charset="0"/>
              </a:rPr>
              <a:t> y</a:t>
            </a:r>
          </a:p>
          <a:p>
            <a:pPr marL="762000" indent="-762000" defTabSz="912615" eaLnBrk="1" hangingPunct="1">
              <a:lnSpc>
                <a:spcPct val="100000"/>
              </a:lnSpc>
              <a:buFont typeface="Arial" charset="0"/>
              <a:buNone/>
              <a:defRPr/>
            </a:pPr>
            <a:r>
              <a:rPr lang="en-US" altLang="ja-JP" sz="2400" b="1" i="1" dirty="0">
                <a:latin typeface="Arial" charset="0"/>
                <a:ea typeface="ＭＳ Ｐゴシック" charset="0"/>
              </a:rPr>
              <a:t>“What word?” </a:t>
            </a:r>
            <a:r>
              <a:rPr lang="en-US" altLang="ja-JP" sz="2400" dirty="0">
                <a:latin typeface="Arial" charset="0"/>
                <a:ea typeface="ＭＳ Ｐゴシック" charset="0"/>
              </a:rPr>
              <a:t>compulsory</a:t>
            </a:r>
          </a:p>
          <a:p>
            <a:pPr marL="762000" indent="-762000" defTabSz="912615" eaLnBrk="1" hangingPunct="1">
              <a:lnSpc>
                <a:spcPct val="100000"/>
              </a:lnSpc>
              <a:buFont typeface="Arial" charset="0"/>
              <a:buNone/>
              <a:defRPr/>
            </a:pPr>
            <a:r>
              <a:rPr lang="en-US" altLang="ja-JP" sz="2400" b="1" i="1" dirty="0">
                <a:latin typeface="Arial" charset="0"/>
                <a:ea typeface="ＭＳ Ｐゴシック" charset="0"/>
              </a:rPr>
              <a:t>“Spell the word with me. c-o-m-p-u-l-s-o-r-y</a:t>
            </a:r>
          </a:p>
          <a:p>
            <a:pPr marL="762000" indent="-762000" defTabSz="912615" eaLnBrk="1" hangingPunct="1">
              <a:lnSpc>
                <a:spcPct val="90000"/>
              </a:lnSpc>
              <a:buFont typeface="Arial" charset="0"/>
              <a:buAutoNum type="arabicPeriod"/>
              <a:defRPr/>
            </a:pPr>
            <a:endParaRPr lang="en-US" sz="2100" b="1" dirty="0">
              <a:latin typeface="Arial" charset="0"/>
              <a:ea typeface="ＭＳ Ｐゴシック" charset="0"/>
            </a:endParaRPr>
          </a:p>
          <a:p>
            <a:pPr marL="1131888" lvl="1" indent="-674688" defTabSz="912615" eaLnBrk="1" hangingPunct="1">
              <a:lnSpc>
                <a:spcPct val="90000"/>
              </a:lnSpc>
              <a:buFont typeface="Arial" charset="0"/>
              <a:buNone/>
              <a:defRPr/>
            </a:pPr>
            <a:endParaRPr lang="en-US" sz="1800" b="1" dirty="0">
              <a:latin typeface="Arial" charset="0"/>
              <a:ea typeface="ＭＳ Ｐゴシック" charset="0"/>
            </a:endParaRPr>
          </a:p>
          <a:p>
            <a:pPr marL="1131888" lvl="1" indent="-674688" defTabSz="912615" eaLnBrk="1" hangingPunct="1">
              <a:lnSpc>
                <a:spcPct val="90000"/>
              </a:lnSpc>
              <a:buFont typeface="Arial" charset="0"/>
              <a:buAutoNum type="alphaLcParenR"/>
              <a:defRPr/>
            </a:pPr>
            <a:endParaRPr lang="en-US" sz="1800" b="1" dirty="0">
              <a:latin typeface="Arial" charset="0"/>
              <a:ea typeface="ＭＳ Ｐゴシック" charset="0"/>
            </a:endParaRPr>
          </a:p>
        </p:txBody>
      </p:sp>
      <p:sp>
        <p:nvSpPr>
          <p:cNvPr id="2" name="Slide Number Placeholder 1">
            <a:extLst>
              <a:ext uri="{FF2B5EF4-FFF2-40B4-BE49-F238E27FC236}">
                <a16:creationId xmlns:a16="http://schemas.microsoft.com/office/drawing/2014/main" id="{7E9757E8-4FF3-615F-49D7-A28AE06C90F9}"/>
              </a:ext>
            </a:extLst>
          </p:cNvPr>
          <p:cNvSpPr>
            <a:spLocks noGrp="1"/>
          </p:cNvSpPr>
          <p:nvPr>
            <p:ph type="sldNum" sz="quarter" idx="12"/>
          </p:nvPr>
        </p:nvSpPr>
        <p:spPr/>
        <p:txBody>
          <a:bodyPr/>
          <a:lstStyle/>
          <a:p>
            <a:pPr>
              <a:defRPr/>
            </a:pPr>
            <a:fld id="{A91CB9AB-F896-F94F-95BE-1435B04EDF39}" type="slidenum">
              <a:rPr lang="en-US" smtClean="0"/>
              <a:pPr>
                <a:defRPr/>
              </a:pPr>
              <a:t>51</a:t>
            </a:fld>
            <a:endParaRPr lang="en-US"/>
          </a:p>
        </p:txBody>
      </p:sp>
    </p:spTree>
    <p:extLst>
      <p:ext uri="{BB962C8B-B14F-4D97-AF65-F5344CB8AC3E}">
        <p14:creationId xmlns:p14="http://schemas.microsoft.com/office/powerpoint/2010/main" val="246088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5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5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58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58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58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758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F5E88-704C-58FC-3E59-F06B120A458D}"/>
            </a:ext>
          </a:extLst>
        </p:cNvPr>
        <p:cNvGrpSpPr/>
        <p:nvPr/>
      </p:nvGrpSpPr>
      <p:grpSpPr>
        <a:xfrm>
          <a:off x="0" y="0"/>
          <a:ext cx="0" cy="0"/>
          <a:chOff x="0" y="0"/>
          <a:chExt cx="0" cy="0"/>
        </a:xfrm>
      </p:grpSpPr>
      <p:sp>
        <p:nvSpPr>
          <p:cNvPr id="737282" name="Rectangle 2">
            <a:extLst>
              <a:ext uri="{FF2B5EF4-FFF2-40B4-BE49-F238E27FC236}">
                <a16:creationId xmlns:a16="http://schemas.microsoft.com/office/drawing/2014/main" id="{05E07225-A29A-8E8A-7977-538FA7A72990}"/>
              </a:ext>
            </a:extLst>
          </p:cNvPr>
          <p:cNvSpPr>
            <a:spLocks noGrp="1" noChangeArrowheads="1"/>
          </p:cNvSpPr>
          <p:nvPr>
            <p:ph type="title"/>
          </p:nvPr>
        </p:nvSpPr>
        <p:spPr>
          <a:xfrm>
            <a:off x="76890" y="17257"/>
            <a:ext cx="9144000" cy="1110624"/>
          </a:xfrm>
          <a:solidFill>
            <a:schemeClr val="accent2"/>
          </a:solidFill>
        </p:spPr>
        <p:txBody>
          <a:bodyPr/>
          <a:lstStyle/>
          <a:p>
            <a:pPr defTabSz="912615" eaLnBrk="1" hangingPunct="1">
              <a:defRPr/>
            </a:pPr>
            <a:r>
              <a:rPr lang="en-US" sz="4000" b="1" dirty="0">
                <a:latin typeface="+mn-lt"/>
                <a:cs typeface="+mj-cs"/>
              </a:rPr>
              <a:t>	Lesson Design — Vocabulary </a:t>
            </a:r>
            <a:r>
              <a:rPr lang="en-US" sz="1700" dirty="0">
                <a:cs typeface="+mj-cs"/>
              </a:rPr>
              <a:t>(continued)</a:t>
            </a:r>
          </a:p>
        </p:txBody>
      </p:sp>
      <p:sp>
        <p:nvSpPr>
          <p:cNvPr id="69636" name="Rectangle 3">
            <a:extLst>
              <a:ext uri="{FF2B5EF4-FFF2-40B4-BE49-F238E27FC236}">
                <a16:creationId xmlns:a16="http://schemas.microsoft.com/office/drawing/2014/main" id="{561575B3-C0C5-E341-6504-8D510B309004}"/>
              </a:ext>
            </a:extLst>
          </p:cNvPr>
          <p:cNvSpPr>
            <a:spLocks noGrp="1" noChangeArrowheads="1"/>
          </p:cNvSpPr>
          <p:nvPr>
            <p:ph idx="1"/>
          </p:nvPr>
        </p:nvSpPr>
        <p:spPr>
          <a:xfrm>
            <a:off x="533400" y="1736101"/>
            <a:ext cx="8001000" cy="4359899"/>
          </a:xfrm>
        </p:spPr>
        <p:txBody>
          <a:bodyPr/>
          <a:lstStyle/>
          <a:p>
            <a:pPr marL="571500" indent="-571500" defTabSz="912615" eaLnBrk="1" hangingPunct="1">
              <a:buFont typeface="Arial" charset="0"/>
              <a:buNone/>
              <a:defRPr/>
            </a:pPr>
            <a:r>
              <a:rPr lang="en-US" sz="2800" b="1" dirty="0">
                <a:solidFill>
                  <a:schemeClr val="accent2">
                    <a:lumMod val="60000"/>
                    <a:lumOff val="40000"/>
                  </a:schemeClr>
                </a:solidFill>
                <a:latin typeface="Arial" charset="0"/>
                <a:ea typeface="ＭＳ Ｐゴシック" charset="0"/>
              </a:rPr>
              <a:t>Step 2.  </a:t>
            </a:r>
            <a:r>
              <a:rPr lang="en-US" sz="2800" b="1" dirty="0">
                <a:latin typeface="Arial" charset="0"/>
                <a:ea typeface="ＭＳ Ｐゴシック" charset="0"/>
              </a:rPr>
              <a:t>Introduce the word’s </a:t>
            </a:r>
            <a:r>
              <a:rPr lang="en-US" sz="2800" b="1" dirty="0">
                <a:highlight>
                  <a:srgbClr val="FFFF00"/>
                </a:highlight>
                <a:latin typeface="Arial" charset="0"/>
                <a:ea typeface="ＭＳ Ｐゴシック" charset="0"/>
              </a:rPr>
              <a:t>meaning</a:t>
            </a:r>
            <a:r>
              <a:rPr lang="en-US" sz="2800" b="1" dirty="0">
                <a:latin typeface="Arial" charset="0"/>
                <a:ea typeface="ＭＳ Ｐゴシック" charset="0"/>
              </a:rPr>
              <a:t>. </a:t>
            </a:r>
            <a:br>
              <a:rPr lang="en-US" sz="2800" b="1" dirty="0">
                <a:latin typeface="Arial" charset="0"/>
                <a:ea typeface="ＭＳ Ｐゴシック" charset="0"/>
              </a:rPr>
            </a:br>
            <a:endParaRPr lang="en-US" sz="2800" b="1" dirty="0">
              <a:latin typeface="Arial" charset="0"/>
              <a:ea typeface="ＭＳ Ｐゴシック" charset="0"/>
            </a:endParaRPr>
          </a:p>
          <a:p>
            <a:pPr marL="571500" indent="-571500" defTabSz="912615" eaLnBrk="1" hangingPunct="1">
              <a:buFont typeface="Arial" charset="0"/>
              <a:buNone/>
              <a:defRPr/>
            </a:pPr>
            <a:r>
              <a:rPr lang="en-US" sz="2400" b="1" dirty="0">
                <a:latin typeface="Arial" charset="0"/>
                <a:ea typeface="ＭＳ Ｐゴシック" charset="0"/>
              </a:rPr>
              <a:t>Present a student-friendly explanation</a:t>
            </a:r>
          </a:p>
          <a:p>
            <a:pPr marL="966788" lvl="1" indent="-509588" defTabSz="912615" eaLnBrk="1" hangingPunct="1">
              <a:buFont typeface="Arial" charset="0"/>
              <a:buAutoNum type="alphaLcParenR"/>
              <a:defRPr/>
            </a:pPr>
            <a:r>
              <a:rPr lang="en-US" sz="2000" dirty="0">
                <a:latin typeface="Arial" charset="0"/>
                <a:ea typeface="ＭＳ Ｐゴシック" charset="0"/>
              </a:rPr>
              <a:t>Tell students the explanation OR</a:t>
            </a:r>
          </a:p>
          <a:p>
            <a:pPr marL="966788" lvl="1" indent="-509588" defTabSz="912615" eaLnBrk="1" hangingPunct="1">
              <a:buFont typeface="Arial" charset="0"/>
              <a:buAutoNum type="alphaLcParenR"/>
              <a:defRPr/>
            </a:pPr>
            <a:r>
              <a:rPr lang="en-US" sz="2000" dirty="0">
                <a:latin typeface="Arial" charset="0"/>
                <a:ea typeface="ＭＳ Ｐゴシック" charset="0"/>
              </a:rPr>
              <a:t>Have them read the explanation with you</a:t>
            </a:r>
          </a:p>
          <a:p>
            <a:pPr marL="966788" lvl="1" indent="-509588" defTabSz="912615" eaLnBrk="1" hangingPunct="1">
              <a:buFont typeface="Arial" charset="0"/>
              <a:buNone/>
              <a:defRPr/>
            </a:pPr>
            <a:endParaRPr lang="en-US" sz="1600" dirty="0">
              <a:latin typeface="Arial" charset="0"/>
              <a:ea typeface="ＭＳ Ｐゴシック" charset="0"/>
            </a:endParaRPr>
          </a:p>
          <a:p>
            <a:pPr marL="571500" indent="-571500" defTabSz="912615" eaLnBrk="1" hangingPunct="1">
              <a:buFont typeface="Arial" charset="0"/>
              <a:buNone/>
              <a:defRPr/>
            </a:pPr>
            <a:r>
              <a:rPr lang="en-US" sz="1200" i="1" dirty="0">
                <a:latin typeface="Arial" charset="0"/>
                <a:ea typeface="ＭＳ Ｐゴシック" charset="0"/>
              </a:rPr>
              <a:t>Present the definition with me.</a:t>
            </a:r>
          </a:p>
          <a:p>
            <a:pPr marL="966788" lvl="1" indent="-509588" defTabSz="912615" eaLnBrk="1" hangingPunct="1">
              <a:buFont typeface="Arial" charset="0"/>
              <a:buNone/>
              <a:defRPr/>
            </a:pPr>
            <a:endParaRPr lang="en-US" altLang="ja-JP" sz="800" i="1" dirty="0">
              <a:latin typeface="Arial" charset="0"/>
              <a:ea typeface="ＭＳ Ｐゴシック" charset="0"/>
            </a:endParaRPr>
          </a:p>
          <a:p>
            <a:pPr marL="966788" lvl="1" indent="-509588" defTabSz="912615" eaLnBrk="1" hangingPunct="1">
              <a:buFont typeface="Arial" charset="0"/>
              <a:buNone/>
              <a:defRPr/>
            </a:pPr>
            <a:r>
              <a:rPr lang="ja-JP" altLang="en-US" sz="2400" i="1">
                <a:latin typeface="Arial" charset="0"/>
                <a:ea typeface="ＭＳ Ｐゴシック" charset="0"/>
              </a:rPr>
              <a:t>“</a:t>
            </a:r>
            <a:r>
              <a:rPr lang="en-US" altLang="ja-JP" sz="2400" i="1" dirty="0">
                <a:latin typeface="Arial" charset="0"/>
                <a:ea typeface="ＭＳ Ｐゴシック" charset="0"/>
              </a:rPr>
              <a:t>When something is </a:t>
            </a:r>
            <a:r>
              <a:rPr lang="en-US" altLang="ja-JP" sz="2400" b="1" i="1" dirty="0">
                <a:latin typeface="Arial" charset="0"/>
                <a:ea typeface="ＭＳ Ｐゴシック" charset="0"/>
              </a:rPr>
              <a:t>compulsory</a:t>
            </a:r>
            <a:r>
              <a:rPr lang="en-US" altLang="ja-JP" sz="2400" i="1" dirty="0">
                <a:latin typeface="Arial" charset="0"/>
                <a:ea typeface="ＭＳ Ｐゴシック" charset="0"/>
              </a:rPr>
              <a:t>, it is required and</a:t>
            </a:r>
          </a:p>
          <a:p>
            <a:pPr marL="966788" lvl="1" indent="-509588" defTabSz="912615" eaLnBrk="1" hangingPunct="1">
              <a:buFont typeface="Arial" charset="0"/>
              <a:buNone/>
              <a:defRPr/>
            </a:pPr>
            <a:r>
              <a:rPr lang="en-US" sz="2400" i="1" dirty="0">
                <a:latin typeface="Arial" charset="0"/>
                <a:ea typeface="ＭＳ Ｐゴシック" charset="0"/>
              </a:rPr>
              <a:t>you must do it.  So, if it is required and you must do it,</a:t>
            </a:r>
          </a:p>
          <a:p>
            <a:pPr marL="966788" lvl="1" indent="-509588" defTabSz="912615" eaLnBrk="1" hangingPunct="1">
              <a:buFont typeface="Arial" charset="0"/>
              <a:buNone/>
              <a:defRPr/>
            </a:pPr>
            <a:r>
              <a:rPr lang="en-US" sz="2400" i="1" dirty="0">
                <a:latin typeface="Arial" charset="0"/>
                <a:ea typeface="ＭＳ Ｐゴシック" charset="0"/>
              </a:rPr>
              <a:t>it is _______________.</a:t>
            </a:r>
            <a:r>
              <a:rPr lang="ja-JP" altLang="en-US" sz="2400" i="1" dirty="0">
                <a:latin typeface="Arial" charset="0"/>
                <a:ea typeface="ＭＳ Ｐゴシック" charset="0"/>
              </a:rPr>
              <a:t>”</a:t>
            </a:r>
            <a:endParaRPr lang="en-US" sz="2400" dirty="0">
              <a:latin typeface="Arial" charset="0"/>
              <a:ea typeface="ＭＳ Ｐゴシック" charset="0"/>
            </a:endParaRPr>
          </a:p>
        </p:txBody>
      </p:sp>
      <p:sp>
        <p:nvSpPr>
          <p:cNvPr id="75780" name="Rectangle 4">
            <a:extLst>
              <a:ext uri="{FF2B5EF4-FFF2-40B4-BE49-F238E27FC236}">
                <a16:creationId xmlns:a16="http://schemas.microsoft.com/office/drawing/2014/main" id="{766414FF-53EB-BD64-AD74-DFD697ED6851}"/>
              </a:ext>
            </a:extLst>
          </p:cNvPr>
          <p:cNvSpPr>
            <a:spLocks noChangeArrowheads="1"/>
          </p:cNvSpPr>
          <p:nvPr/>
        </p:nvSpPr>
        <p:spPr bwMode="auto">
          <a:xfrm>
            <a:off x="9280525" y="587692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2" name="Slide Number Placeholder 1">
            <a:extLst>
              <a:ext uri="{FF2B5EF4-FFF2-40B4-BE49-F238E27FC236}">
                <a16:creationId xmlns:a16="http://schemas.microsoft.com/office/drawing/2014/main" id="{B0BAF250-70C5-A558-57A8-BF51D0EAF7F6}"/>
              </a:ext>
            </a:extLst>
          </p:cNvPr>
          <p:cNvSpPr>
            <a:spLocks noGrp="1"/>
          </p:cNvSpPr>
          <p:nvPr>
            <p:ph type="sldNum" sz="quarter" idx="12"/>
          </p:nvPr>
        </p:nvSpPr>
        <p:spPr/>
        <p:txBody>
          <a:bodyPr/>
          <a:lstStyle/>
          <a:p>
            <a:pPr>
              <a:defRPr/>
            </a:pPr>
            <a:fld id="{A91CB9AB-F896-F94F-95BE-1435B04EDF39}" type="slidenum">
              <a:rPr lang="en-US" smtClean="0"/>
              <a:pPr>
                <a:defRPr/>
              </a:pPr>
              <a:t>52</a:t>
            </a:fld>
            <a:endParaRPr lang="en-US"/>
          </a:p>
        </p:txBody>
      </p:sp>
    </p:spTree>
    <p:extLst>
      <p:ext uri="{BB962C8B-B14F-4D97-AF65-F5344CB8AC3E}">
        <p14:creationId xmlns:p14="http://schemas.microsoft.com/office/powerpoint/2010/main" val="3348171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E681E-1B0B-829C-8513-21CE7ED0FC12}"/>
            </a:ext>
          </a:extLst>
        </p:cNvPr>
        <p:cNvGrpSpPr/>
        <p:nvPr/>
      </p:nvGrpSpPr>
      <p:grpSpPr>
        <a:xfrm>
          <a:off x="0" y="0"/>
          <a:ext cx="0" cy="0"/>
          <a:chOff x="0" y="0"/>
          <a:chExt cx="0" cy="0"/>
        </a:xfrm>
      </p:grpSpPr>
      <p:sp>
        <p:nvSpPr>
          <p:cNvPr id="743426" name="Rectangle 2">
            <a:extLst>
              <a:ext uri="{FF2B5EF4-FFF2-40B4-BE49-F238E27FC236}">
                <a16:creationId xmlns:a16="http://schemas.microsoft.com/office/drawing/2014/main" id="{F2409041-A001-3E98-73D4-4072FD571347}"/>
              </a:ext>
            </a:extLst>
          </p:cNvPr>
          <p:cNvSpPr>
            <a:spLocks noGrp="1" noChangeArrowheads="1"/>
          </p:cNvSpPr>
          <p:nvPr>
            <p:ph type="title"/>
          </p:nvPr>
        </p:nvSpPr>
        <p:spPr>
          <a:xfrm>
            <a:off x="69501" y="62705"/>
            <a:ext cx="9144000" cy="1325563"/>
          </a:xfrm>
          <a:solidFill>
            <a:schemeClr val="accent2"/>
          </a:solidFill>
        </p:spPr>
        <p:txBody>
          <a:bodyPr/>
          <a:lstStyle/>
          <a:p>
            <a:pPr defTabSz="912615" eaLnBrk="1" hangingPunct="1">
              <a:defRPr/>
            </a:pPr>
            <a:r>
              <a:rPr lang="en-US" sz="4000" b="1" dirty="0">
                <a:cs typeface="+mj-cs"/>
              </a:rPr>
              <a:t>	</a:t>
            </a:r>
            <a:r>
              <a:rPr lang="en-US" sz="4000" b="1" dirty="0">
                <a:latin typeface="+mn-lt"/>
                <a:cs typeface="+mj-cs"/>
              </a:rPr>
              <a:t>Lesson Design — Vocabulary</a:t>
            </a:r>
            <a:r>
              <a:rPr lang="en-US" b="1" dirty="0">
                <a:latin typeface="+mn-lt"/>
                <a:cs typeface="+mj-cs"/>
              </a:rPr>
              <a:t> </a:t>
            </a:r>
            <a:r>
              <a:rPr lang="en-US" sz="1700" dirty="0">
                <a:cs typeface="+mj-cs"/>
              </a:rPr>
              <a:t>(continued)</a:t>
            </a:r>
          </a:p>
        </p:txBody>
      </p:sp>
      <p:sp>
        <p:nvSpPr>
          <p:cNvPr id="75780" name="Rectangle 3">
            <a:extLst>
              <a:ext uri="{FF2B5EF4-FFF2-40B4-BE49-F238E27FC236}">
                <a16:creationId xmlns:a16="http://schemas.microsoft.com/office/drawing/2014/main" id="{B1EF3EB1-B9E0-138A-3FE0-8259359455AF}"/>
              </a:ext>
            </a:extLst>
          </p:cNvPr>
          <p:cNvSpPr>
            <a:spLocks noGrp="1" noChangeArrowheads="1"/>
          </p:cNvSpPr>
          <p:nvPr>
            <p:ph idx="1"/>
          </p:nvPr>
        </p:nvSpPr>
        <p:spPr>
          <a:xfrm>
            <a:off x="692499" y="1987963"/>
            <a:ext cx="7759002" cy="3768692"/>
          </a:xfrm>
        </p:spPr>
        <p:txBody>
          <a:bodyPr/>
          <a:lstStyle/>
          <a:p>
            <a:pPr marL="571500" indent="-571500" defTabSz="912615" eaLnBrk="1" hangingPunct="1">
              <a:buFont typeface="Arial" charset="0"/>
              <a:buNone/>
              <a:defRPr/>
            </a:pPr>
            <a:r>
              <a:rPr lang="en-US" sz="2800" b="1" dirty="0">
                <a:solidFill>
                  <a:schemeClr val="accent2">
                    <a:lumMod val="60000"/>
                    <a:lumOff val="40000"/>
                  </a:schemeClr>
                </a:solidFill>
                <a:latin typeface="Arial" charset="0"/>
                <a:ea typeface="ＭＳ Ｐゴシック" charset="0"/>
              </a:rPr>
              <a:t>Step 3</a:t>
            </a:r>
            <a:r>
              <a:rPr lang="en-US" sz="2800" b="1" dirty="0">
                <a:solidFill>
                  <a:srgbClr val="000000"/>
                </a:solidFill>
                <a:latin typeface="Arial" charset="0"/>
                <a:ea typeface="ＭＳ Ｐゴシック" charset="0"/>
              </a:rPr>
              <a:t>.  Illustrate the word with </a:t>
            </a:r>
            <a:r>
              <a:rPr lang="en-US" sz="2800" b="1" dirty="0">
                <a:solidFill>
                  <a:srgbClr val="000000"/>
                </a:solidFill>
                <a:highlight>
                  <a:srgbClr val="FFFF00"/>
                </a:highlight>
                <a:latin typeface="Arial" charset="0"/>
                <a:ea typeface="ＭＳ Ｐゴシック" charset="0"/>
              </a:rPr>
              <a:t>examples</a:t>
            </a:r>
            <a:br>
              <a:rPr lang="en-US" sz="1600" dirty="0">
                <a:latin typeface="Arial" charset="0"/>
                <a:ea typeface="ＭＳ Ｐゴシック" charset="0"/>
              </a:rPr>
            </a:br>
            <a:endParaRPr lang="en-US" sz="1600" dirty="0">
              <a:latin typeface="Arial" charset="0"/>
              <a:ea typeface="ＭＳ Ｐゴシック" charset="0"/>
            </a:endParaRPr>
          </a:p>
          <a:p>
            <a:pPr marL="571500" indent="-571500" defTabSz="912615" eaLnBrk="1" hangingPunct="1">
              <a:buFont typeface="Arial" charset="0"/>
              <a:buNone/>
              <a:defRPr/>
            </a:pPr>
            <a:r>
              <a:rPr lang="en-US" sz="1300" i="1" dirty="0">
                <a:latin typeface="Arial" charset="0"/>
                <a:ea typeface="ＭＳ Ｐゴシック" charset="0"/>
              </a:rPr>
              <a:t>Present</a:t>
            </a:r>
            <a:r>
              <a:rPr lang="en-US" sz="1100" i="1" dirty="0">
                <a:latin typeface="Arial" charset="0"/>
                <a:ea typeface="ＭＳ Ｐゴシック" charset="0"/>
              </a:rPr>
              <a:t> </a:t>
            </a:r>
            <a:r>
              <a:rPr lang="en-US" sz="1300" i="1" dirty="0">
                <a:latin typeface="Arial" charset="0"/>
                <a:ea typeface="ＭＳ Ｐゴシック" charset="0"/>
              </a:rPr>
              <a:t>the examples with me.</a:t>
            </a:r>
          </a:p>
          <a:p>
            <a:pPr marL="571500" indent="-571500" defTabSz="912615" eaLnBrk="1" hangingPunct="1">
              <a:buFont typeface="Arial" charset="0"/>
              <a:buNone/>
              <a:defRPr/>
            </a:pPr>
            <a:r>
              <a:rPr lang="ja-JP" altLang="en-US" sz="2400" b="1" i="1" dirty="0">
                <a:latin typeface="Arial" charset="0"/>
                <a:ea typeface="ＭＳ Ｐゴシック" charset="0"/>
              </a:rPr>
              <a:t>“</a:t>
            </a:r>
            <a:r>
              <a:rPr lang="en-US" altLang="ja-JP" sz="2400" i="1" dirty="0">
                <a:latin typeface="Arial" charset="0"/>
                <a:ea typeface="ＭＳ Ｐゴシック" charset="0"/>
              </a:rPr>
              <a:t>Stopping at a stop sign when driving is </a:t>
            </a:r>
            <a:r>
              <a:rPr lang="en-US" altLang="ja-JP" sz="2400" b="1" i="1" dirty="0">
                <a:latin typeface="Arial" charset="0"/>
                <a:ea typeface="ＭＳ Ｐゴシック" charset="0"/>
              </a:rPr>
              <a:t>compulsory.</a:t>
            </a:r>
            <a:r>
              <a:rPr lang="ja-JP" altLang="en-US" sz="2400" b="1" i="1" dirty="0">
                <a:latin typeface="Arial" charset="0"/>
                <a:ea typeface="ＭＳ Ｐゴシック" charset="0"/>
              </a:rPr>
              <a:t>”</a:t>
            </a:r>
            <a:br>
              <a:rPr lang="en-US" altLang="ja-JP" sz="2400" b="1" i="1" dirty="0">
                <a:latin typeface="Arial" charset="0"/>
                <a:ea typeface="ＭＳ Ｐゴシック" charset="0"/>
              </a:rPr>
            </a:br>
            <a:endParaRPr lang="en-US" altLang="ja-JP" sz="2400" b="1" i="1" dirty="0">
              <a:latin typeface="Arial" charset="0"/>
              <a:ea typeface="ＭＳ Ｐゴシック" charset="0"/>
            </a:endParaRPr>
          </a:p>
          <a:p>
            <a:pPr marL="571500" indent="-571500" defTabSz="912615" eaLnBrk="1" hangingPunct="1">
              <a:buFont typeface="Arial" charset="0"/>
              <a:buNone/>
              <a:defRPr/>
            </a:pPr>
            <a:r>
              <a:rPr lang="en-US" sz="2400" b="1" i="1" dirty="0">
                <a:latin typeface="Arial" charset="0"/>
                <a:ea typeface="ＭＳ Ｐゴシック" charset="0"/>
              </a:rPr>
              <a:t>“</a:t>
            </a:r>
            <a:r>
              <a:rPr lang="en-US" sz="2400" i="1" dirty="0">
                <a:latin typeface="Arial" charset="0"/>
                <a:ea typeface="ＭＳ Ｐゴシック" charset="0"/>
              </a:rPr>
              <a:t>Paying taxes is </a:t>
            </a:r>
            <a:r>
              <a:rPr lang="en-US" sz="2400" b="1" i="1" dirty="0">
                <a:latin typeface="Arial" charset="0"/>
                <a:ea typeface="ＭＳ Ｐゴシック" charset="0"/>
              </a:rPr>
              <a:t>compulsory.”</a:t>
            </a:r>
          </a:p>
          <a:p>
            <a:pPr marL="571500" indent="-571500" defTabSz="912615" eaLnBrk="1" hangingPunct="1">
              <a:buFont typeface="Arial" charset="0"/>
              <a:buNone/>
              <a:defRPr/>
            </a:pPr>
            <a:endParaRPr lang="en-US" sz="2400" b="1" i="1" dirty="0">
              <a:latin typeface="Arial" charset="0"/>
              <a:ea typeface="ＭＳ Ｐゴシック" charset="0"/>
            </a:endParaRPr>
          </a:p>
          <a:p>
            <a:pPr marL="571500" indent="-571500" defTabSz="912615" eaLnBrk="1" hangingPunct="1">
              <a:buFont typeface="Arial" charset="0"/>
              <a:buNone/>
              <a:defRPr/>
            </a:pPr>
            <a:endParaRPr lang="en-US" sz="2400" b="1" i="1" dirty="0">
              <a:latin typeface="Arial" charset="0"/>
              <a:ea typeface="ＭＳ Ｐゴシック" charset="0"/>
            </a:endParaRPr>
          </a:p>
          <a:p>
            <a:pPr marL="571500" indent="-571500" defTabSz="912615" eaLnBrk="1" hangingPunct="1">
              <a:buFont typeface="Arial" charset="0"/>
              <a:buNone/>
              <a:defRPr/>
            </a:pPr>
            <a:endParaRPr lang="en-US" sz="2400" b="1" i="1" dirty="0">
              <a:latin typeface="Arial" charset="0"/>
              <a:ea typeface="ＭＳ Ｐゴシック" charset="0"/>
            </a:endParaRPr>
          </a:p>
        </p:txBody>
      </p:sp>
      <p:sp>
        <p:nvSpPr>
          <p:cNvPr id="2" name="Slide Number Placeholder 1">
            <a:extLst>
              <a:ext uri="{FF2B5EF4-FFF2-40B4-BE49-F238E27FC236}">
                <a16:creationId xmlns:a16="http://schemas.microsoft.com/office/drawing/2014/main" id="{0DCCFCBE-C0F1-FD17-9065-B703C56475C2}"/>
              </a:ext>
            </a:extLst>
          </p:cNvPr>
          <p:cNvSpPr>
            <a:spLocks noGrp="1"/>
          </p:cNvSpPr>
          <p:nvPr>
            <p:ph type="sldNum" sz="quarter" idx="12"/>
          </p:nvPr>
        </p:nvSpPr>
        <p:spPr/>
        <p:txBody>
          <a:bodyPr/>
          <a:lstStyle/>
          <a:p>
            <a:pPr>
              <a:defRPr/>
            </a:pPr>
            <a:fld id="{A91CB9AB-F896-F94F-95BE-1435B04EDF39}" type="slidenum">
              <a:rPr lang="en-US" smtClean="0"/>
              <a:pPr>
                <a:defRPr/>
              </a:pPr>
              <a:t>53</a:t>
            </a:fld>
            <a:endParaRPr lang="en-US"/>
          </a:p>
        </p:txBody>
      </p:sp>
    </p:spTree>
    <p:extLst>
      <p:ext uri="{BB962C8B-B14F-4D97-AF65-F5344CB8AC3E}">
        <p14:creationId xmlns:p14="http://schemas.microsoft.com/office/powerpoint/2010/main" val="31414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8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8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57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11DE7-115C-90F4-6FEF-DFFBD6A5E7DD}"/>
            </a:ext>
          </a:extLst>
        </p:cNvPr>
        <p:cNvGrpSpPr/>
        <p:nvPr/>
      </p:nvGrpSpPr>
      <p:grpSpPr>
        <a:xfrm>
          <a:off x="0" y="0"/>
          <a:ext cx="0" cy="0"/>
          <a:chOff x="0" y="0"/>
          <a:chExt cx="0" cy="0"/>
        </a:xfrm>
      </p:grpSpPr>
      <p:sp>
        <p:nvSpPr>
          <p:cNvPr id="747522" name="Rectangle 2">
            <a:extLst>
              <a:ext uri="{FF2B5EF4-FFF2-40B4-BE49-F238E27FC236}">
                <a16:creationId xmlns:a16="http://schemas.microsoft.com/office/drawing/2014/main" id="{D308DA26-6C9C-07F7-8BF1-AA647BCD0F87}"/>
              </a:ext>
            </a:extLst>
          </p:cNvPr>
          <p:cNvSpPr>
            <a:spLocks noGrp="1" noChangeArrowheads="1"/>
          </p:cNvSpPr>
          <p:nvPr>
            <p:ph type="title"/>
          </p:nvPr>
        </p:nvSpPr>
        <p:spPr>
          <a:xfrm>
            <a:off x="0" y="-32438"/>
            <a:ext cx="9144000" cy="1064840"/>
          </a:xfrm>
          <a:solidFill>
            <a:schemeClr val="accent2"/>
          </a:solidFill>
        </p:spPr>
        <p:txBody>
          <a:bodyPr/>
          <a:lstStyle/>
          <a:p>
            <a:pPr defTabSz="912615" eaLnBrk="1" hangingPunct="1">
              <a:defRPr/>
            </a:pPr>
            <a:r>
              <a:rPr lang="en-US" sz="4000" b="1" dirty="0">
                <a:latin typeface="+mn-lt"/>
                <a:cs typeface="+mj-cs"/>
              </a:rPr>
              <a:t>	Lesson Design — Vocabulary</a:t>
            </a:r>
            <a:r>
              <a:rPr lang="en-US" b="1" dirty="0">
                <a:latin typeface="+mn-lt"/>
                <a:cs typeface="+mj-cs"/>
              </a:rPr>
              <a:t> </a:t>
            </a:r>
            <a:r>
              <a:rPr lang="en-US" sz="1700" dirty="0">
                <a:cs typeface="+mj-cs"/>
              </a:rPr>
              <a:t>(continued)</a:t>
            </a:r>
          </a:p>
        </p:txBody>
      </p:sp>
      <p:sp>
        <p:nvSpPr>
          <p:cNvPr id="79876" name="Rectangle 3">
            <a:extLst>
              <a:ext uri="{FF2B5EF4-FFF2-40B4-BE49-F238E27FC236}">
                <a16:creationId xmlns:a16="http://schemas.microsoft.com/office/drawing/2014/main" id="{16EA77A4-07BA-4C58-A506-D9CC412F2B8B}"/>
              </a:ext>
            </a:extLst>
          </p:cNvPr>
          <p:cNvSpPr>
            <a:spLocks noGrp="1" noChangeArrowheads="1"/>
          </p:cNvSpPr>
          <p:nvPr>
            <p:ph idx="1"/>
          </p:nvPr>
        </p:nvSpPr>
        <p:spPr/>
        <p:txBody>
          <a:bodyPr/>
          <a:lstStyle/>
          <a:p>
            <a:pPr marL="341709" indent="-341709" defTabSz="912615" eaLnBrk="1" hangingPunct="1">
              <a:lnSpc>
                <a:spcPct val="90000"/>
              </a:lnSpc>
              <a:buFont typeface="Wingdings" charset="0"/>
              <a:buNone/>
              <a:defRPr/>
            </a:pPr>
            <a:r>
              <a:rPr lang="en-US" sz="2500" b="1" dirty="0">
                <a:solidFill>
                  <a:schemeClr val="accent2">
                    <a:lumMod val="60000"/>
                    <a:lumOff val="40000"/>
                  </a:schemeClr>
                </a:solidFill>
                <a:latin typeface="Arial" charset="0"/>
                <a:ea typeface="ＭＳ Ｐゴシック" charset="0"/>
              </a:rPr>
              <a:t>Step 4</a:t>
            </a:r>
            <a:r>
              <a:rPr lang="en-US" sz="2500" b="1" dirty="0">
                <a:solidFill>
                  <a:srgbClr val="000000"/>
                </a:solidFill>
                <a:latin typeface="Arial" charset="0"/>
                <a:ea typeface="ＭＳ Ｐゴシック" charset="0"/>
              </a:rPr>
              <a:t>.   </a:t>
            </a:r>
            <a:r>
              <a:rPr lang="en-US" sz="2500" b="1" dirty="0">
                <a:solidFill>
                  <a:srgbClr val="000000"/>
                </a:solidFill>
                <a:highlight>
                  <a:srgbClr val="FFFF00"/>
                </a:highlight>
                <a:latin typeface="Arial" charset="0"/>
                <a:ea typeface="ＭＳ Ｐゴシック" charset="0"/>
              </a:rPr>
              <a:t>Check students</a:t>
            </a:r>
            <a:r>
              <a:rPr lang="ja-JP" altLang="en-US" sz="2500" b="1" dirty="0">
                <a:solidFill>
                  <a:srgbClr val="000000"/>
                </a:solidFill>
                <a:highlight>
                  <a:srgbClr val="FFFF00"/>
                </a:highlight>
                <a:latin typeface="Arial" charset="0"/>
                <a:ea typeface="ＭＳ Ｐゴシック" charset="0"/>
              </a:rPr>
              <a:t>’</a:t>
            </a:r>
            <a:r>
              <a:rPr lang="en-US" altLang="ja-JP" sz="2500" b="1" dirty="0">
                <a:solidFill>
                  <a:srgbClr val="000000"/>
                </a:solidFill>
                <a:highlight>
                  <a:srgbClr val="FFFF00"/>
                </a:highlight>
                <a:latin typeface="Arial" charset="0"/>
                <a:ea typeface="ＭＳ Ｐゴシック" charset="0"/>
              </a:rPr>
              <a:t> understanding</a:t>
            </a:r>
          </a:p>
          <a:p>
            <a:pPr marL="341709" indent="-341709" defTabSz="912615" eaLnBrk="1" hangingPunct="1">
              <a:lnSpc>
                <a:spcPct val="90000"/>
              </a:lnSpc>
              <a:buFont typeface="Wingdings" charset="0"/>
              <a:buNone/>
              <a:defRPr/>
            </a:pPr>
            <a:r>
              <a:rPr lang="en-US" sz="2500" b="1" dirty="0">
                <a:solidFill>
                  <a:srgbClr val="000000"/>
                </a:solidFill>
                <a:latin typeface="Arial" charset="0"/>
                <a:ea typeface="ＭＳ Ｐゴシック" charset="0"/>
              </a:rPr>
              <a:t>Option #1.  	Have students discern between</a:t>
            </a:r>
          </a:p>
          <a:p>
            <a:pPr marL="341709" indent="-341709" defTabSz="912615" eaLnBrk="1" hangingPunct="1">
              <a:lnSpc>
                <a:spcPct val="90000"/>
              </a:lnSpc>
              <a:buFont typeface="Wingdings" charset="0"/>
              <a:buNone/>
              <a:defRPr/>
            </a:pPr>
            <a:r>
              <a:rPr lang="en-US" sz="2500" b="1" dirty="0">
                <a:solidFill>
                  <a:srgbClr val="000000"/>
                </a:solidFill>
                <a:latin typeface="Arial" charset="0"/>
                <a:ea typeface="ＭＳ Ｐゴシック" charset="0"/>
              </a:rPr>
              <a:t>			</a:t>
            </a:r>
            <a:r>
              <a:rPr lang="en-US" sz="2500" b="1" dirty="0">
                <a:solidFill>
                  <a:srgbClr val="000000"/>
                </a:solidFill>
                <a:highlight>
                  <a:srgbClr val="FFFF00"/>
                </a:highlight>
                <a:latin typeface="Arial" charset="0"/>
                <a:ea typeface="ＭＳ Ｐゴシック" charset="0"/>
              </a:rPr>
              <a:t>examples and non-examples</a:t>
            </a:r>
            <a:endParaRPr lang="en-US" sz="2500" dirty="0">
              <a:solidFill>
                <a:srgbClr val="000000"/>
              </a:solidFill>
              <a:highlight>
                <a:srgbClr val="FFFF00"/>
              </a:highlight>
              <a:latin typeface="Arial" charset="0"/>
              <a:ea typeface="ＭＳ Ｐゴシック" charset="0"/>
            </a:endParaRPr>
          </a:p>
          <a:p>
            <a:pPr marL="341709" indent="-341709" defTabSz="912615" eaLnBrk="1" hangingPunct="1">
              <a:lnSpc>
                <a:spcPct val="90000"/>
              </a:lnSpc>
              <a:buFont typeface="Wingdings" charset="0"/>
              <a:buNone/>
              <a:defRPr/>
            </a:pPr>
            <a:r>
              <a:rPr lang="en-US" sz="1200" i="1" dirty="0">
                <a:latin typeface="Arial" charset="0"/>
                <a:ea typeface="ＭＳ Ｐゴシック" charset="0"/>
              </a:rPr>
              <a:t>Check students</a:t>
            </a:r>
            <a:r>
              <a:rPr lang="ja-JP" altLang="en-US" sz="1200" i="1" dirty="0">
                <a:latin typeface="Arial" charset="0"/>
                <a:ea typeface="ＭＳ Ｐゴシック" charset="0"/>
              </a:rPr>
              <a:t>’</a:t>
            </a:r>
            <a:r>
              <a:rPr lang="en-US" altLang="ja-JP" sz="1200" i="1" dirty="0">
                <a:latin typeface="Arial" charset="0"/>
                <a:ea typeface="ＭＳ Ｐゴシック" charset="0"/>
              </a:rPr>
              <a:t> understanding with me.</a:t>
            </a:r>
          </a:p>
          <a:p>
            <a:pPr marL="341709" indent="-341709" defTabSz="912615">
              <a:buNone/>
              <a:defRPr/>
            </a:pPr>
            <a:r>
              <a:rPr lang="en-US" sz="2400" i="1" dirty="0">
                <a:latin typeface="Arial" charset="0"/>
                <a:ea typeface="ＭＳ Ｐゴシック" charset="0"/>
              </a:rPr>
              <a:t>Tell me, compulsory or not compulsory</a:t>
            </a:r>
          </a:p>
          <a:p>
            <a:pPr marL="341709" indent="-341709" defTabSz="912615" eaLnBrk="1" hangingPunct="1">
              <a:lnSpc>
                <a:spcPct val="90000"/>
              </a:lnSpc>
              <a:buFont typeface="Wingdings" charset="0"/>
              <a:buNone/>
              <a:defRPr/>
            </a:pPr>
            <a:endParaRPr lang="en-US" sz="1200" i="1" dirty="0">
              <a:latin typeface="Arial" charset="0"/>
              <a:ea typeface="ＭＳ Ｐゴシック" charset="0"/>
            </a:endParaRPr>
          </a:p>
          <a:p>
            <a:pPr marL="341709" indent="-341709" defTabSz="912615" eaLnBrk="1" hangingPunct="1">
              <a:lnSpc>
                <a:spcPct val="90000"/>
              </a:lnSpc>
              <a:buFont typeface="Wingdings" charset="0"/>
              <a:buNone/>
              <a:defRPr/>
            </a:pPr>
            <a:r>
              <a:rPr lang="en-US" sz="2400" i="1" dirty="0">
                <a:latin typeface="Arial" charset="0"/>
                <a:ea typeface="ＭＳ Ｐゴシック" charset="0"/>
              </a:rPr>
              <a:t>Attending school at age 15  in Louisiana?   </a:t>
            </a:r>
            <a:r>
              <a:rPr lang="en-US" sz="1400" i="1" dirty="0">
                <a:latin typeface="Arial" charset="0"/>
                <a:ea typeface="ＭＳ Ｐゴシック" charset="0"/>
              </a:rPr>
              <a:t>compulsory</a:t>
            </a:r>
            <a:endParaRPr lang="en-US" sz="1200" i="1" dirty="0">
              <a:latin typeface="Arial" charset="0"/>
              <a:ea typeface="ＭＳ Ｐゴシック" charset="0"/>
            </a:endParaRPr>
          </a:p>
          <a:p>
            <a:pPr marL="341709" indent="-341709" defTabSz="912615" eaLnBrk="1" hangingPunct="1">
              <a:lnSpc>
                <a:spcPct val="90000"/>
              </a:lnSpc>
              <a:buFont typeface="Wingdings" charset="0"/>
              <a:buNone/>
              <a:defRPr/>
            </a:pPr>
            <a:r>
              <a:rPr lang="en-US" sz="2400" i="1" dirty="0">
                <a:latin typeface="Arial" charset="0"/>
                <a:ea typeface="ＭＳ Ｐゴシック" charset="0"/>
              </a:rPr>
              <a:t>How do you know it is compulsory? </a:t>
            </a:r>
            <a:r>
              <a:rPr lang="en-US" sz="1400" i="1" dirty="0">
                <a:latin typeface="Arial" charset="0"/>
                <a:ea typeface="ＭＳ Ｐゴシック" charset="0"/>
              </a:rPr>
              <a:t>It is required to attend</a:t>
            </a:r>
          </a:p>
          <a:p>
            <a:pPr marL="341709" indent="-341709" defTabSz="912615" eaLnBrk="1" hangingPunct="1">
              <a:lnSpc>
                <a:spcPct val="90000"/>
              </a:lnSpc>
              <a:buFont typeface="Wingdings" charset="0"/>
              <a:buNone/>
              <a:defRPr/>
            </a:pPr>
            <a:endParaRPr lang="en-US" sz="1200" i="1" dirty="0">
              <a:latin typeface="Arial" charset="0"/>
              <a:ea typeface="ＭＳ Ｐゴシック" charset="0"/>
            </a:endParaRPr>
          </a:p>
          <a:p>
            <a:pPr marL="341709" indent="-341709" defTabSz="912615" eaLnBrk="1" hangingPunct="1">
              <a:lnSpc>
                <a:spcPct val="90000"/>
              </a:lnSpc>
              <a:buFont typeface="Wingdings" charset="0"/>
              <a:buNone/>
              <a:defRPr/>
            </a:pPr>
            <a:r>
              <a:rPr lang="en-US" sz="2400" i="1" dirty="0">
                <a:latin typeface="Arial" charset="0"/>
                <a:ea typeface="ＭＳ Ｐゴシック" charset="0"/>
              </a:rPr>
              <a:t>Going to college when you are 25 years old? </a:t>
            </a:r>
            <a:r>
              <a:rPr lang="en-US" sz="1400" i="1" dirty="0">
                <a:latin typeface="Arial" charset="0"/>
                <a:ea typeface="ＭＳ Ｐゴシック" charset="0"/>
              </a:rPr>
              <a:t>not compulsory</a:t>
            </a:r>
          </a:p>
          <a:p>
            <a:pPr marL="341709" indent="-341709" defTabSz="912615" eaLnBrk="1" hangingPunct="1">
              <a:lnSpc>
                <a:spcPct val="90000"/>
              </a:lnSpc>
              <a:buFont typeface="Wingdings" charset="0"/>
              <a:buNone/>
              <a:defRPr/>
            </a:pPr>
            <a:r>
              <a:rPr lang="en-US" altLang="ja-JP" sz="2400" i="1" dirty="0">
                <a:latin typeface="Arial" charset="0"/>
                <a:ea typeface="ＭＳ Ｐゴシック" charset="0"/>
              </a:rPr>
              <a:t>Why is it not compulsory?</a:t>
            </a:r>
            <a:r>
              <a:rPr lang="en-US" altLang="ja-JP" sz="2400" b="1" i="1" dirty="0">
                <a:latin typeface="Arial" charset="0"/>
                <a:ea typeface="ＭＳ Ｐゴシック" charset="0"/>
              </a:rPr>
              <a:t> </a:t>
            </a:r>
            <a:r>
              <a:rPr lang="en-US" altLang="ja-JP" sz="1400" i="1" dirty="0">
                <a:latin typeface="Arial" charset="0"/>
                <a:ea typeface="ＭＳ Ｐゴシック" charset="0"/>
              </a:rPr>
              <a:t>It is not required.  You choose to go to  college.</a:t>
            </a:r>
            <a:r>
              <a:rPr lang="en-US" altLang="ja-JP" sz="1400" b="1" i="1" dirty="0">
                <a:latin typeface="Arial" charset="0"/>
                <a:ea typeface="ＭＳ Ｐゴシック" charset="0"/>
              </a:rPr>
              <a:t>  </a:t>
            </a:r>
            <a:endParaRPr lang="en-US" sz="1400" b="1" dirty="0">
              <a:solidFill>
                <a:schemeClr val="accent2"/>
              </a:solidFill>
              <a:latin typeface="Arial" charset="0"/>
              <a:ea typeface="ＭＳ Ｐゴシック" charset="0"/>
            </a:endParaRPr>
          </a:p>
        </p:txBody>
      </p:sp>
      <p:sp>
        <p:nvSpPr>
          <p:cNvPr id="2" name="Slide Number Placeholder 1">
            <a:extLst>
              <a:ext uri="{FF2B5EF4-FFF2-40B4-BE49-F238E27FC236}">
                <a16:creationId xmlns:a16="http://schemas.microsoft.com/office/drawing/2014/main" id="{021C6A2B-09E5-66B3-D2C4-79960B6330A6}"/>
              </a:ext>
            </a:extLst>
          </p:cNvPr>
          <p:cNvSpPr>
            <a:spLocks noGrp="1"/>
          </p:cNvSpPr>
          <p:nvPr>
            <p:ph type="sldNum" sz="quarter" idx="12"/>
          </p:nvPr>
        </p:nvSpPr>
        <p:spPr/>
        <p:txBody>
          <a:bodyPr/>
          <a:lstStyle/>
          <a:p>
            <a:pPr>
              <a:defRPr/>
            </a:pPr>
            <a:fld id="{A91CB9AB-F896-F94F-95BE-1435B04EDF39}" type="slidenum">
              <a:rPr lang="en-US" smtClean="0"/>
              <a:pPr>
                <a:defRPr/>
              </a:pPr>
              <a:t>54</a:t>
            </a:fld>
            <a:endParaRPr lang="en-US"/>
          </a:p>
        </p:txBody>
      </p:sp>
    </p:spTree>
    <p:extLst>
      <p:ext uri="{BB962C8B-B14F-4D97-AF65-F5344CB8AC3E}">
        <p14:creationId xmlns:p14="http://schemas.microsoft.com/office/powerpoint/2010/main" val="178886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7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987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987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87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87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D2A4C-36FF-8768-3722-62166A18DFB0}"/>
            </a:ext>
          </a:extLst>
        </p:cNvPr>
        <p:cNvGrpSpPr/>
        <p:nvPr/>
      </p:nvGrpSpPr>
      <p:grpSpPr>
        <a:xfrm>
          <a:off x="0" y="0"/>
          <a:ext cx="0" cy="0"/>
          <a:chOff x="0" y="0"/>
          <a:chExt cx="0" cy="0"/>
        </a:xfrm>
      </p:grpSpPr>
      <p:sp>
        <p:nvSpPr>
          <p:cNvPr id="749570" name="Rectangle 2">
            <a:extLst>
              <a:ext uri="{FF2B5EF4-FFF2-40B4-BE49-F238E27FC236}">
                <a16:creationId xmlns:a16="http://schemas.microsoft.com/office/drawing/2014/main" id="{EBFAE962-6551-A01E-192D-FE59DFC8DA06}"/>
              </a:ext>
            </a:extLst>
          </p:cNvPr>
          <p:cNvSpPr>
            <a:spLocks noGrp="1" noChangeArrowheads="1"/>
          </p:cNvSpPr>
          <p:nvPr>
            <p:ph type="title"/>
          </p:nvPr>
        </p:nvSpPr>
        <p:spPr>
          <a:xfrm>
            <a:off x="0" y="23571"/>
            <a:ext cx="9144000" cy="1082422"/>
          </a:xfrm>
          <a:solidFill>
            <a:schemeClr val="accent2"/>
          </a:solidFill>
        </p:spPr>
        <p:txBody>
          <a:bodyPr/>
          <a:lstStyle/>
          <a:p>
            <a:pPr defTabSz="912615" eaLnBrk="1" hangingPunct="1">
              <a:defRPr/>
            </a:pPr>
            <a:r>
              <a:rPr lang="en-US" sz="4000" b="1" dirty="0">
                <a:latin typeface="+mn-lt"/>
                <a:cs typeface="+mj-cs"/>
              </a:rPr>
              <a:t>	Lesson Design — Vocabulary </a:t>
            </a:r>
            <a:r>
              <a:rPr lang="en-US" sz="1700" dirty="0">
                <a:cs typeface="+mj-cs"/>
              </a:rPr>
              <a:t>(continued)</a:t>
            </a:r>
          </a:p>
        </p:txBody>
      </p:sp>
      <p:sp>
        <p:nvSpPr>
          <p:cNvPr id="81924" name="Rectangle 3">
            <a:extLst>
              <a:ext uri="{FF2B5EF4-FFF2-40B4-BE49-F238E27FC236}">
                <a16:creationId xmlns:a16="http://schemas.microsoft.com/office/drawing/2014/main" id="{A4B0EAA2-C0CE-F9A0-D5DD-3016282CA622}"/>
              </a:ext>
            </a:extLst>
          </p:cNvPr>
          <p:cNvSpPr>
            <a:spLocks noGrp="1" noChangeArrowheads="1"/>
          </p:cNvSpPr>
          <p:nvPr>
            <p:ph idx="1"/>
          </p:nvPr>
        </p:nvSpPr>
        <p:spPr>
          <a:xfrm>
            <a:off x="515566" y="1609928"/>
            <a:ext cx="8560340" cy="4532313"/>
          </a:xfrm>
        </p:spPr>
        <p:txBody>
          <a:bodyPr/>
          <a:lstStyle/>
          <a:p>
            <a:pPr marL="341709" indent="-341709" defTabSz="912615" eaLnBrk="1" hangingPunct="1">
              <a:buFont typeface="Wingdings" charset="0"/>
              <a:buNone/>
              <a:defRPr/>
            </a:pPr>
            <a:r>
              <a:rPr lang="en-US" sz="2400" b="1" dirty="0">
                <a:solidFill>
                  <a:schemeClr val="accent2">
                    <a:lumMod val="60000"/>
                    <a:lumOff val="40000"/>
                  </a:schemeClr>
                </a:solidFill>
                <a:latin typeface="Arial" charset="0"/>
                <a:ea typeface="ＭＳ Ｐゴシック" charset="0"/>
              </a:rPr>
              <a:t>Step 4.  </a:t>
            </a:r>
            <a:r>
              <a:rPr lang="en-US" sz="2400" b="1" dirty="0">
                <a:solidFill>
                  <a:srgbClr val="000000"/>
                </a:solidFill>
                <a:latin typeface="Arial" charset="0"/>
                <a:ea typeface="ＭＳ Ｐゴシック" charset="0"/>
              </a:rPr>
              <a:t>	Check students</a:t>
            </a:r>
            <a:r>
              <a:rPr lang="ja-JP" altLang="en-US" sz="2400" b="1" dirty="0">
                <a:solidFill>
                  <a:srgbClr val="000000"/>
                </a:solidFill>
                <a:latin typeface="Arial" charset="0"/>
                <a:ea typeface="ＭＳ Ｐゴシック" charset="0"/>
              </a:rPr>
              <a:t>’</a:t>
            </a:r>
            <a:r>
              <a:rPr lang="en-US" altLang="ja-JP" sz="2400" b="1" dirty="0">
                <a:solidFill>
                  <a:srgbClr val="000000"/>
                </a:solidFill>
                <a:latin typeface="Arial" charset="0"/>
                <a:ea typeface="ＭＳ Ｐゴシック" charset="0"/>
              </a:rPr>
              <a:t> understanding</a:t>
            </a:r>
          </a:p>
          <a:p>
            <a:pPr marL="341709" indent="-341709" defTabSz="912615" eaLnBrk="1" hangingPunct="1">
              <a:buFont typeface="Wingdings" charset="0"/>
              <a:buNone/>
              <a:defRPr/>
            </a:pPr>
            <a:r>
              <a:rPr lang="en-US" sz="2400" b="1" dirty="0">
                <a:solidFill>
                  <a:srgbClr val="000000"/>
                </a:solidFill>
                <a:latin typeface="Arial" charset="0"/>
                <a:ea typeface="ＭＳ Ｐゴシック" charset="0"/>
              </a:rPr>
              <a:t>Option #2.    Have students </a:t>
            </a:r>
            <a:r>
              <a:rPr lang="en-US" sz="2400" b="1" dirty="0">
                <a:solidFill>
                  <a:srgbClr val="000000"/>
                </a:solidFill>
                <a:highlight>
                  <a:srgbClr val="FFFF00"/>
                </a:highlight>
                <a:latin typeface="Arial" charset="0"/>
                <a:ea typeface="ＭＳ Ｐゴシック" charset="0"/>
              </a:rPr>
              <a:t>generate examples</a:t>
            </a:r>
            <a:br>
              <a:rPr lang="en-US" sz="2400" b="1" dirty="0">
                <a:solidFill>
                  <a:srgbClr val="000000"/>
                </a:solidFill>
                <a:latin typeface="Arial" charset="0"/>
                <a:ea typeface="ＭＳ Ｐゴシック" charset="0"/>
              </a:rPr>
            </a:br>
            <a:endParaRPr lang="en-US" sz="2400" b="1" dirty="0">
              <a:solidFill>
                <a:srgbClr val="000000"/>
              </a:solidFill>
              <a:latin typeface="Arial" charset="0"/>
              <a:ea typeface="ＭＳ Ｐゴシック" charset="0"/>
            </a:endParaRPr>
          </a:p>
          <a:p>
            <a:pPr marL="341709" indent="-341709" defTabSz="912615" eaLnBrk="1" hangingPunct="1">
              <a:buFont typeface="Wingdings" charset="0"/>
              <a:buNone/>
              <a:defRPr/>
            </a:pPr>
            <a:r>
              <a:rPr lang="en-US" sz="1200" i="1" dirty="0">
                <a:latin typeface="Arial" charset="0"/>
                <a:ea typeface="ＭＳ Ｐゴシック" charset="0"/>
              </a:rPr>
              <a:t>Check students</a:t>
            </a:r>
            <a:r>
              <a:rPr lang="ja-JP" altLang="en-US" sz="1200" i="1" dirty="0">
                <a:latin typeface="Arial" charset="0"/>
                <a:ea typeface="ＭＳ Ｐゴシック" charset="0"/>
              </a:rPr>
              <a:t>’</a:t>
            </a:r>
            <a:r>
              <a:rPr lang="en-US" altLang="ja-JP" sz="1200" i="1" dirty="0">
                <a:latin typeface="Arial" charset="0"/>
                <a:ea typeface="ＭＳ Ｐゴシック" charset="0"/>
              </a:rPr>
              <a:t> understanding with me.  </a:t>
            </a:r>
          </a:p>
          <a:p>
            <a:pPr marL="341709" indent="-341709" defTabSz="912615" eaLnBrk="1" hangingPunct="1">
              <a:buFont typeface="Wingdings" charset="0"/>
              <a:buNone/>
              <a:defRPr/>
            </a:pPr>
            <a:r>
              <a:rPr lang="en-US" sz="2800" i="1" dirty="0">
                <a:latin typeface="Arial" charset="0"/>
                <a:ea typeface="ＭＳ Ｐゴシック" charset="0"/>
              </a:rPr>
              <a:t>There are many things at this school that are</a:t>
            </a:r>
          </a:p>
          <a:p>
            <a:pPr marL="341709" indent="-341709" defTabSz="912615" eaLnBrk="1" hangingPunct="1">
              <a:buFont typeface="Wingdings" charset="0"/>
              <a:buNone/>
              <a:defRPr/>
            </a:pPr>
            <a:r>
              <a:rPr lang="en-US" sz="2800" i="1" dirty="0">
                <a:latin typeface="Arial" charset="0"/>
                <a:ea typeface="ＭＳ Ｐゴシック" charset="0"/>
              </a:rPr>
              <a:t>compulsory.  Think of things that are compulsory.</a:t>
            </a:r>
          </a:p>
          <a:p>
            <a:pPr marL="341709" indent="-341709" defTabSz="912615" eaLnBrk="1" hangingPunct="1">
              <a:buFont typeface="Wingdings" charset="0"/>
              <a:buNone/>
              <a:defRPr/>
            </a:pPr>
            <a:endParaRPr lang="en-US" sz="2800" i="1" dirty="0">
              <a:latin typeface="Arial" charset="0"/>
              <a:ea typeface="ＭＳ Ｐゴシック" charset="0"/>
            </a:endParaRPr>
          </a:p>
          <a:p>
            <a:pPr marL="341709" indent="-341709" defTabSz="912615" eaLnBrk="1" hangingPunct="1">
              <a:buFont typeface="Wingdings" charset="0"/>
              <a:buNone/>
              <a:defRPr/>
            </a:pPr>
            <a:endParaRPr lang="en-US" sz="2000" i="1" dirty="0">
              <a:latin typeface="Arial" charset="0"/>
              <a:ea typeface="ＭＳ Ｐゴシック" charset="0"/>
            </a:endParaRPr>
          </a:p>
          <a:p>
            <a:pPr marL="341709" indent="-341709" defTabSz="912615" eaLnBrk="1" hangingPunct="1">
              <a:buFont typeface="Wingdings" charset="0"/>
              <a:buNone/>
              <a:defRPr/>
            </a:pPr>
            <a:r>
              <a:rPr lang="en-US" sz="2400" i="1" dirty="0">
                <a:solidFill>
                  <a:srgbClr val="FF0000"/>
                </a:solidFill>
                <a:latin typeface="Arial" charset="0"/>
                <a:ea typeface="ＭＳ Ｐゴシック" charset="0"/>
              </a:rPr>
              <a:t>Sentence Starter: </a:t>
            </a:r>
            <a:r>
              <a:rPr lang="en-US" sz="2400" i="1" dirty="0">
                <a:latin typeface="Arial" charset="0"/>
                <a:ea typeface="ＭＳ Ｐゴシック" charset="0"/>
              </a:rPr>
              <a:t>One thing that is compulsory is…</a:t>
            </a:r>
            <a:endParaRPr lang="en-US" sz="2400" dirty="0">
              <a:latin typeface="Arial" charset="0"/>
              <a:ea typeface="ＭＳ Ｐゴシック" charset="0"/>
            </a:endParaRPr>
          </a:p>
        </p:txBody>
      </p:sp>
      <p:sp>
        <p:nvSpPr>
          <p:cNvPr id="2" name="Slide Number Placeholder 1">
            <a:extLst>
              <a:ext uri="{FF2B5EF4-FFF2-40B4-BE49-F238E27FC236}">
                <a16:creationId xmlns:a16="http://schemas.microsoft.com/office/drawing/2014/main" id="{07D710DD-E9E2-2384-54D6-30F81278658D}"/>
              </a:ext>
            </a:extLst>
          </p:cNvPr>
          <p:cNvSpPr>
            <a:spLocks noGrp="1"/>
          </p:cNvSpPr>
          <p:nvPr>
            <p:ph type="sldNum" sz="quarter" idx="12"/>
          </p:nvPr>
        </p:nvSpPr>
        <p:spPr/>
        <p:txBody>
          <a:bodyPr/>
          <a:lstStyle/>
          <a:p>
            <a:pPr>
              <a:defRPr/>
            </a:pPr>
            <a:fld id="{A91CB9AB-F896-F94F-95BE-1435B04EDF39}" type="slidenum">
              <a:rPr lang="en-US" smtClean="0"/>
              <a:pPr>
                <a:defRPr/>
              </a:pPr>
              <a:t>55</a:t>
            </a:fld>
            <a:endParaRPr lang="en-US"/>
          </a:p>
        </p:txBody>
      </p:sp>
    </p:spTree>
    <p:extLst>
      <p:ext uri="{BB962C8B-B14F-4D97-AF65-F5344CB8AC3E}">
        <p14:creationId xmlns:p14="http://schemas.microsoft.com/office/powerpoint/2010/main" val="27017018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014ED-75E5-54B6-F669-2F44F5997CDC}"/>
            </a:ext>
          </a:extLst>
        </p:cNvPr>
        <p:cNvGrpSpPr/>
        <p:nvPr/>
      </p:nvGrpSpPr>
      <p:grpSpPr>
        <a:xfrm>
          <a:off x="0" y="0"/>
          <a:ext cx="0" cy="0"/>
          <a:chOff x="0" y="0"/>
          <a:chExt cx="0" cy="0"/>
        </a:xfrm>
      </p:grpSpPr>
      <p:sp>
        <p:nvSpPr>
          <p:cNvPr id="745474" name="Rectangle 2">
            <a:extLst>
              <a:ext uri="{FF2B5EF4-FFF2-40B4-BE49-F238E27FC236}">
                <a16:creationId xmlns:a16="http://schemas.microsoft.com/office/drawing/2014/main" id="{4BBD5EA6-BDD2-16C4-7BB5-98016EEADBC6}"/>
              </a:ext>
            </a:extLst>
          </p:cNvPr>
          <p:cNvSpPr>
            <a:spLocks noGrp="1" noChangeArrowheads="1"/>
          </p:cNvSpPr>
          <p:nvPr>
            <p:ph type="title"/>
          </p:nvPr>
        </p:nvSpPr>
        <p:spPr>
          <a:xfrm>
            <a:off x="0" y="0"/>
            <a:ext cx="9144000" cy="1325563"/>
          </a:xfrm>
          <a:solidFill>
            <a:schemeClr val="accent2"/>
          </a:solidFill>
        </p:spPr>
        <p:txBody>
          <a:bodyPr/>
          <a:lstStyle/>
          <a:p>
            <a:pPr defTabSz="912615" eaLnBrk="1" hangingPunct="1">
              <a:defRPr/>
            </a:pPr>
            <a:r>
              <a:rPr lang="en-US" sz="4000" b="1" dirty="0">
                <a:cs typeface="+mj-cs"/>
              </a:rPr>
              <a:t>	</a:t>
            </a:r>
            <a:r>
              <a:rPr lang="en-US" sz="4000" b="1" dirty="0">
                <a:latin typeface="+mn-lt"/>
                <a:cs typeface="+mj-cs"/>
              </a:rPr>
              <a:t>Lesson Design — Vocabulary</a:t>
            </a:r>
            <a:r>
              <a:rPr lang="en-US" b="1" dirty="0">
                <a:latin typeface="+mn-lt"/>
                <a:cs typeface="+mj-cs"/>
              </a:rPr>
              <a:t> </a:t>
            </a:r>
            <a:r>
              <a:rPr lang="en-US" sz="1700" dirty="0">
                <a:cs typeface="+mj-cs"/>
              </a:rPr>
              <a:t>(Continued)</a:t>
            </a:r>
          </a:p>
        </p:txBody>
      </p:sp>
      <p:sp>
        <p:nvSpPr>
          <p:cNvPr id="83972" name="Rectangle 3">
            <a:extLst>
              <a:ext uri="{FF2B5EF4-FFF2-40B4-BE49-F238E27FC236}">
                <a16:creationId xmlns:a16="http://schemas.microsoft.com/office/drawing/2014/main" id="{E18AB36D-2840-E839-EDCF-5710D74A2252}"/>
              </a:ext>
            </a:extLst>
          </p:cNvPr>
          <p:cNvSpPr>
            <a:spLocks noGrp="1" noChangeArrowheads="1"/>
          </p:cNvSpPr>
          <p:nvPr>
            <p:ph idx="1"/>
          </p:nvPr>
        </p:nvSpPr>
        <p:spPr>
          <a:xfrm>
            <a:off x="685800" y="1752600"/>
            <a:ext cx="7772400" cy="4456113"/>
          </a:xfrm>
        </p:spPr>
        <p:txBody>
          <a:bodyPr/>
          <a:lstStyle/>
          <a:p>
            <a:pPr marL="341709" indent="-341709" defTabSz="912615" eaLnBrk="1" hangingPunct="1">
              <a:buFont typeface="Wingdings" charset="0"/>
              <a:buNone/>
              <a:defRPr/>
            </a:pPr>
            <a:r>
              <a:rPr lang="en-US" sz="2800" b="1" dirty="0">
                <a:solidFill>
                  <a:schemeClr val="accent2">
                    <a:lumMod val="60000"/>
                    <a:lumOff val="40000"/>
                  </a:schemeClr>
                </a:solidFill>
                <a:latin typeface="Arial" charset="0"/>
                <a:ea typeface="ＭＳ Ｐゴシック" charset="0"/>
              </a:rPr>
              <a:t>Step 4.  </a:t>
            </a:r>
            <a:r>
              <a:rPr lang="en-US" sz="2800" b="1" dirty="0">
                <a:solidFill>
                  <a:srgbClr val="000000"/>
                </a:solidFill>
                <a:latin typeface="Arial" charset="0"/>
                <a:ea typeface="ＭＳ Ｐゴシック" charset="0"/>
              </a:rPr>
              <a:t>	Check students</a:t>
            </a:r>
            <a:r>
              <a:rPr lang="ja-JP" altLang="en-US" sz="2800" b="1" dirty="0">
                <a:solidFill>
                  <a:srgbClr val="000000"/>
                </a:solidFill>
                <a:latin typeface="Arial" charset="0"/>
                <a:ea typeface="ＭＳ Ｐゴシック" charset="0"/>
              </a:rPr>
              <a:t>’</a:t>
            </a:r>
            <a:r>
              <a:rPr lang="en-US" altLang="ja-JP" sz="2800" b="1" dirty="0">
                <a:solidFill>
                  <a:srgbClr val="000000"/>
                </a:solidFill>
                <a:latin typeface="Arial" charset="0"/>
                <a:ea typeface="ＭＳ Ｐゴシック" charset="0"/>
              </a:rPr>
              <a:t> understanding  </a:t>
            </a:r>
          </a:p>
          <a:p>
            <a:pPr marL="341709" indent="-341709" defTabSz="912615" eaLnBrk="1" hangingPunct="1">
              <a:buFont typeface="Wingdings" charset="0"/>
              <a:buNone/>
              <a:defRPr/>
            </a:pPr>
            <a:r>
              <a:rPr lang="en-US" sz="2800" b="1" dirty="0">
                <a:solidFill>
                  <a:srgbClr val="000000"/>
                </a:solidFill>
                <a:latin typeface="Arial" charset="0"/>
                <a:ea typeface="ＭＳ Ｐゴシック" charset="0"/>
              </a:rPr>
              <a:t>Option #3.  Ask </a:t>
            </a:r>
            <a:r>
              <a:rPr lang="en-US" sz="2800" b="1" dirty="0">
                <a:solidFill>
                  <a:srgbClr val="000000"/>
                </a:solidFill>
                <a:highlight>
                  <a:srgbClr val="FFFF00"/>
                </a:highlight>
                <a:latin typeface="Arial" charset="0"/>
                <a:ea typeface="ＭＳ Ｐゴシック" charset="0"/>
              </a:rPr>
              <a:t>deep processing </a:t>
            </a:r>
            <a:r>
              <a:rPr lang="en-US" sz="2800" b="1" dirty="0">
                <a:solidFill>
                  <a:srgbClr val="000000"/>
                </a:solidFill>
                <a:latin typeface="Arial" charset="0"/>
                <a:ea typeface="ＭＳ Ｐゴシック" charset="0"/>
              </a:rPr>
              <a:t>questions</a:t>
            </a:r>
            <a:br>
              <a:rPr lang="en-US" sz="2800" b="1" dirty="0">
                <a:solidFill>
                  <a:srgbClr val="000000"/>
                </a:solidFill>
                <a:latin typeface="Arial" charset="0"/>
                <a:ea typeface="ＭＳ Ｐゴシック" charset="0"/>
              </a:rPr>
            </a:br>
            <a:endParaRPr lang="en-US" sz="2800" b="1" dirty="0">
              <a:solidFill>
                <a:srgbClr val="000000"/>
              </a:solidFill>
              <a:latin typeface="Arial" charset="0"/>
              <a:ea typeface="ＭＳ Ｐゴシック" charset="0"/>
            </a:endParaRPr>
          </a:p>
          <a:p>
            <a:pPr marL="341709" indent="-341709" defTabSz="912615" eaLnBrk="1" hangingPunct="1">
              <a:buFont typeface="Wingdings" charset="0"/>
              <a:buNone/>
              <a:defRPr/>
            </a:pPr>
            <a:r>
              <a:rPr lang="en-US" sz="1300" i="1" dirty="0">
                <a:latin typeface="Arial" charset="0"/>
                <a:ea typeface="ＭＳ Ｐゴシック" charset="0"/>
              </a:rPr>
              <a:t>Check students</a:t>
            </a:r>
            <a:r>
              <a:rPr lang="ja-JP" altLang="en-US" sz="1300" i="1" dirty="0">
                <a:latin typeface="Arial" charset="0"/>
                <a:ea typeface="ＭＳ Ｐゴシック" charset="0"/>
              </a:rPr>
              <a:t>’</a:t>
            </a:r>
            <a:r>
              <a:rPr lang="en-US" altLang="ja-JP" sz="1300" i="1" dirty="0">
                <a:latin typeface="Arial" charset="0"/>
                <a:ea typeface="ＭＳ Ｐゴシック" charset="0"/>
              </a:rPr>
              <a:t> understanding with me.</a:t>
            </a:r>
          </a:p>
          <a:p>
            <a:pPr marL="341709" indent="-341709" defTabSz="912615" eaLnBrk="1" hangingPunct="1">
              <a:buFont typeface="Wingdings" charset="0"/>
              <a:buNone/>
              <a:defRPr/>
            </a:pPr>
            <a:endParaRPr lang="en-US" sz="1300" i="1" dirty="0">
              <a:latin typeface="Arial" charset="0"/>
              <a:ea typeface="ＭＳ Ｐゴシック" charset="0"/>
            </a:endParaRPr>
          </a:p>
          <a:p>
            <a:pPr marL="341709" indent="-341709" defTabSz="912615" eaLnBrk="1" hangingPunct="1">
              <a:buFont typeface="Wingdings" charset="0"/>
              <a:buNone/>
              <a:defRPr/>
            </a:pPr>
            <a:r>
              <a:rPr lang="en-US" sz="2800" i="1" dirty="0">
                <a:latin typeface="Arial" charset="0"/>
                <a:ea typeface="ＭＳ Ｐゴシック" charset="0"/>
              </a:rPr>
              <a:t>Many things become compulsory.  Why do</a:t>
            </a:r>
          </a:p>
          <a:p>
            <a:pPr marL="341709" indent="-341709" defTabSz="912615" eaLnBrk="1" hangingPunct="1">
              <a:buFont typeface="Wingdings" charset="0"/>
              <a:buNone/>
              <a:defRPr/>
            </a:pPr>
            <a:r>
              <a:rPr lang="en-US" sz="2800" i="1" dirty="0">
                <a:latin typeface="Arial" charset="0"/>
                <a:ea typeface="ＭＳ Ｐゴシック" charset="0"/>
              </a:rPr>
              <a:t>you think something becomes compulsory?</a:t>
            </a:r>
            <a:br>
              <a:rPr lang="en-US" sz="2600" i="1" dirty="0">
                <a:latin typeface="Arial" charset="0"/>
                <a:ea typeface="ＭＳ Ｐゴシック" charset="0"/>
              </a:rPr>
            </a:br>
            <a:endParaRPr lang="en-US" sz="2600" b="1" i="1" dirty="0">
              <a:latin typeface="Arial" charset="0"/>
              <a:ea typeface="ＭＳ Ｐゴシック" charset="0"/>
            </a:endParaRPr>
          </a:p>
          <a:p>
            <a:pPr marL="341709" indent="-341709" defTabSz="912615" eaLnBrk="1" hangingPunct="1">
              <a:buFont typeface="Wingdings" charset="0"/>
              <a:buNone/>
              <a:defRPr/>
            </a:pPr>
            <a:r>
              <a:rPr lang="en-US" sz="2800" b="1" dirty="0">
                <a:solidFill>
                  <a:schemeClr val="accent2"/>
                </a:solidFill>
                <a:latin typeface="Arial" charset="0"/>
                <a:ea typeface="ＭＳ Ｐゴシック" charset="0"/>
              </a:rPr>
              <a:t>Sentence Starter:  </a:t>
            </a:r>
            <a:r>
              <a:rPr lang="en-US" sz="2800" i="1" dirty="0">
                <a:latin typeface="Arial" charset="0"/>
                <a:ea typeface="ＭＳ Ｐゴシック" charset="0"/>
              </a:rPr>
              <a:t>Something becomes compulsory because …</a:t>
            </a:r>
            <a:endParaRPr lang="en-US" sz="2800" b="1" dirty="0">
              <a:solidFill>
                <a:schemeClr val="accent2"/>
              </a:solidFill>
              <a:latin typeface="Arial" charset="0"/>
              <a:ea typeface="ＭＳ Ｐゴシック" charset="0"/>
            </a:endParaRPr>
          </a:p>
        </p:txBody>
      </p:sp>
      <p:sp>
        <p:nvSpPr>
          <p:cNvPr id="2" name="Slide Number Placeholder 1">
            <a:extLst>
              <a:ext uri="{FF2B5EF4-FFF2-40B4-BE49-F238E27FC236}">
                <a16:creationId xmlns:a16="http://schemas.microsoft.com/office/drawing/2014/main" id="{0D3697CA-A636-E66C-20F1-64344BDE04AA}"/>
              </a:ext>
            </a:extLst>
          </p:cNvPr>
          <p:cNvSpPr>
            <a:spLocks noGrp="1"/>
          </p:cNvSpPr>
          <p:nvPr>
            <p:ph type="sldNum" sz="quarter" idx="12"/>
          </p:nvPr>
        </p:nvSpPr>
        <p:spPr/>
        <p:txBody>
          <a:bodyPr/>
          <a:lstStyle/>
          <a:p>
            <a:pPr>
              <a:defRPr/>
            </a:pPr>
            <a:fld id="{A91CB9AB-F896-F94F-95BE-1435B04EDF39}" type="slidenum">
              <a:rPr lang="en-US" smtClean="0"/>
              <a:pPr>
                <a:defRPr/>
              </a:pPr>
              <a:t>56</a:t>
            </a:fld>
            <a:endParaRPr lang="en-US"/>
          </a:p>
        </p:txBody>
      </p:sp>
    </p:spTree>
    <p:extLst>
      <p:ext uri="{BB962C8B-B14F-4D97-AF65-F5344CB8AC3E}">
        <p14:creationId xmlns:p14="http://schemas.microsoft.com/office/powerpoint/2010/main" val="2271853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54FB7-BADA-4244-D348-635D417D3873}"/>
            </a:ext>
          </a:extLst>
        </p:cNvPr>
        <p:cNvGrpSpPr/>
        <p:nvPr/>
      </p:nvGrpSpPr>
      <p:grpSpPr>
        <a:xfrm>
          <a:off x="0" y="0"/>
          <a:ext cx="0" cy="0"/>
          <a:chOff x="0" y="0"/>
          <a:chExt cx="0" cy="0"/>
        </a:xfrm>
      </p:grpSpPr>
      <p:sp>
        <p:nvSpPr>
          <p:cNvPr id="745474" name="Rectangle 2">
            <a:extLst>
              <a:ext uri="{FF2B5EF4-FFF2-40B4-BE49-F238E27FC236}">
                <a16:creationId xmlns:a16="http://schemas.microsoft.com/office/drawing/2014/main" id="{A0CF1975-DDB5-0F63-96D7-EB912218F983}"/>
              </a:ext>
            </a:extLst>
          </p:cNvPr>
          <p:cNvSpPr>
            <a:spLocks noGrp="1" noChangeArrowheads="1"/>
          </p:cNvSpPr>
          <p:nvPr>
            <p:ph type="title"/>
          </p:nvPr>
        </p:nvSpPr>
        <p:spPr>
          <a:xfrm>
            <a:off x="0" y="0"/>
            <a:ext cx="9144000" cy="1325563"/>
          </a:xfrm>
          <a:solidFill>
            <a:schemeClr val="accent2"/>
          </a:solidFill>
        </p:spPr>
        <p:txBody>
          <a:bodyPr/>
          <a:lstStyle/>
          <a:p>
            <a:pPr defTabSz="912615" eaLnBrk="1" hangingPunct="1">
              <a:defRPr/>
            </a:pPr>
            <a:r>
              <a:rPr lang="en-US" sz="4000" b="1" dirty="0">
                <a:latin typeface="+mn-lt"/>
                <a:cs typeface="+mj-cs"/>
              </a:rPr>
              <a:t>	Lesson Design — Vocabulary</a:t>
            </a:r>
            <a:r>
              <a:rPr lang="en-US" b="1" dirty="0">
                <a:latin typeface="+mn-lt"/>
                <a:cs typeface="+mj-cs"/>
              </a:rPr>
              <a:t> </a:t>
            </a:r>
            <a:r>
              <a:rPr lang="en-US" sz="1700" dirty="0">
                <a:cs typeface="+mj-cs"/>
              </a:rPr>
              <a:t>(Continued)</a:t>
            </a:r>
          </a:p>
        </p:txBody>
      </p:sp>
      <p:sp>
        <p:nvSpPr>
          <p:cNvPr id="83972" name="Rectangle 3">
            <a:extLst>
              <a:ext uri="{FF2B5EF4-FFF2-40B4-BE49-F238E27FC236}">
                <a16:creationId xmlns:a16="http://schemas.microsoft.com/office/drawing/2014/main" id="{A05447A8-E2AF-5D9C-8EAC-49530D9BE740}"/>
              </a:ext>
            </a:extLst>
          </p:cNvPr>
          <p:cNvSpPr>
            <a:spLocks noGrp="1" noChangeArrowheads="1"/>
          </p:cNvSpPr>
          <p:nvPr>
            <p:ph idx="1"/>
          </p:nvPr>
        </p:nvSpPr>
        <p:spPr>
          <a:xfrm>
            <a:off x="685800" y="1752600"/>
            <a:ext cx="7772400" cy="4456113"/>
          </a:xfrm>
        </p:spPr>
        <p:txBody>
          <a:bodyPr/>
          <a:lstStyle/>
          <a:p>
            <a:pPr marL="341709" indent="-341709" defTabSz="912615" eaLnBrk="1" hangingPunct="1">
              <a:buFont typeface="Wingdings" charset="0"/>
              <a:buNone/>
              <a:defRPr/>
            </a:pPr>
            <a:r>
              <a:rPr lang="en-US" sz="2800" b="1" dirty="0">
                <a:solidFill>
                  <a:schemeClr val="accent2">
                    <a:lumMod val="60000"/>
                    <a:lumOff val="40000"/>
                  </a:schemeClr>
                </a:solidFill>
                <a:latin typeface="Arial" charset="0"/>
                <a:ea typeface="ＭＳ Ｐゴシック" charset="0"/>
              </a:rPr>
              <a:t>Step 4</a:t>
            </a:r>
            <a:r>
              <a:rPr lang="en-US" sz="2800" b="1" dirty="0">
                <a:solidFill>
                  <a:srgbClr val="000000"/>
                </a:solidFill>
                <a:latin typeface="Arial" charset="0"/>
                <a:ea typeface="ＭＳ Ｐゴシック" charset="0"/>
              </a:rPr>
              <a:t>.  	Check students</a:t>
            </a:r>
            <a:r>
              <a:rPr lang="ja-JP" altLang="en-US" sz="2800" b="1" dirty="0">
                <a:solidFill>
                  <a:srgbClr val="000000"/>
                </a:solidFill>
                <a:latin typeface="Arial" charset="0"/>
                <a:ea typeface="ＭＳ Ｐゴシック" charset="0"/>
              </a:rPr>
              <a:t>’</a:t>
            </a:r>
            <a:r>
              <a:rPr lang="en-US" altLang="ja-JP" sz="2800" b="1" dirty="0">
                <a:solidFill>
                  <a:srgbClr val="000000"/>
                </a:solidFill>
                <a:latin typeface="Arial" charset="0"/>
                <a:ea typeface="ＭＳ Ｐゴシック" charset="0"/>
              </a:rPr>
              <a:t> understanding  </a:t>
            </a:r>
          </a:p>
          <a:p>
            <a:pPr marL="341709" indent="-341709" defTabSz="912615" eaLnBrk="1" hangingPunct="1">
              <a:buFont typeface="Wingdings" charset="0"/>
              <a:buNone/>
              <a:defRPr/>
            </a:pPr>
            <a:r>
              <a:rPr lang="en-US" sz="2800" b="1" dirty="0">
                <a:solidFill>
                  <a:srgbClr val="000000"/>
                </a:solidFill>
                <a:latin typeface="Arial" charset="0"/>
                <a:ea typeface="ＭＳ Ｐゴシック" charset="0"/>
              </a:rPr>
              <a:t>Option #4.  </a:t>
            </a:r>
            <a:r>
              <a:rPr lang="en-US" sz="2800" b="1" dirty="0">
                <a:solidFill>
                  <a:srgbClr val="000000"/>
                </a:solidFill>
                <a:highlight>
                  <a:srgbClr val="FFFF00"/>
                </a:highlight>
                <a:latin typeface="Arial" charset="0"/>
                <a:ea typeface="ＭＳ Ｐゴシック" charset="0"/>
              </a:rPr>
              <a:t>Compare/Contrast</a:t>
            </a:r>
          </a:p>
          <a:p>
            <a:pPr marL="341709" indent="-341709" defTabSz="912615" eaLnBrk="1" hangingPunct="1">
              <a:buFont typeface="Wingdings" charset="0"/>
              <a:buNone/>
              <a:defRPr/>
            </a:pPr>
            <a:r>
              <a:rPr lang="en-US" sz="1300" i="1" dirty="0">
                <a:latin typeface="Arial" charset="0"/>
                <a:ea typeface="ＭＳ Ｐゴシック" charset="0"/>
              </a:rPr>
              <a:t>Check students</a:t>
            </a:r>
            <a:r>
              <a:rPr lang="ja-JP" altLang="en-US" sz="1300" i="1" dirty="0">
                <a:latin typeface="Arial" charset="0"/>
                <a:ea typeface="ＭＳ Ｐゴシック" charset="0"/>
              </a:rPr>
              <a:t>’</a:t>
            </a:r>
            <a:r>
              <a:rPr lang="en-US" altLang="ja-JP" sz="1300" i="1" dirty="0">
                <a:latin typeface="Arial" charset="0"/>
                <a:ea typeface="ＭＳ Ｐゴシック" charset="0"/>
              </a:rPr>
              <a:t> understanding with me.</a:t>
            </a:r>
          </a:p>
          <a:p>
            <a:pPr marL="341709" indent="-341709" defTabSz="912615" eaLnBrk="1" hangingPunct="1">
              <a:buFont typeface="Wingdings" charset="0"/>
              <a:buNone/>
              <a:defRPr/>
            </a:pPr>
            <a:endParaRPr lang="en-US" sz="1300" i="1" dirty="0">
              <a:latin typeface="Arial" charset="0"/>
              <a:ea typeface="ＭＳ Ｐゴシック" charset="0"/>
            </a:endParaRPr>
          </a:p>
          <a:p>
            <a:pPr marL="341709" indent="-341709" defTabSz="912615" eaLnBrk="1" hangingPunct="1">
              <a:buFont typeface="Wingdings" charset="0"/>
              <a:buNone/>
              <a:defRPr/>
            </a:pPr>
            <a:r>
              <a:rPr lang="en-US" sz="2400" dirty="0">
                <a:solidFill>
                  <a:srgbClr val="000000"/>
                </a:solidFill>
                <a:latin typeface="Arial" charset="0"/>
                <a:ea typeface="ＭＳ Ｐゴシック" charset="0"/>
              </a:rPr>
              <a:t>Compare and contrast these vocabulary terms: </a:t>
            </a:r>
          </a:p>
          <a:p>
            <a:pPr marL="341709" indent="-341709" defTabSz="912615" eaLnBrk="1" hangingPunct="1">
              <a:buFont typeface="Wingdings" charset="0"/>
              <a:buNone/>
              <a:defRPr/>
            </a:pPr>
            <a:r>
              <a:rPr lang="en-US" sz="2400" dirty="0">
                <a:solidFill>
                  <a:srgbClr val="000000"/>
                </a:solidFill>
                <a:latin typeface="Arial" charset="0"/>
                <a:ea typeface="ＭＳ Ｐゴシック" charset="0"/>
              </a:rPr>
              <a:t>compulsory and essential.  </a:t>
            </a:r>
          </a:p>
          <a:p>
            <a:pPr marL="341709" indent="-341709" defTabSz="912615" eaLnBrk="1" hangingPunct="1">
              <a:buFont typeface="Wingdings" charset="0"/>
              <a:buNone/>
              <a:defRPr/>
            </a:pPr>
            <a:endParaRPr lang="en-US" sz="2400" dirty="0">
              <a:solidFill>
                <a:srgbClr val="000000"/>
              </a:solidFill>
              <a:latin typeface="Arial" charset="0"/>
              <a:ea typeface="ＭＳ Ｐゴシック" charset="0"/>
            </a:endParaRPr>
          </a:p>
          <a:p>
            <a:pPr marL="341709" indent="-341709" defTabSz="912615" eaLnBrk="1" hangingPunct="1">
              <a:buFont typeface="Wingdings" charset="0"/>
              <a:buNone/>
              <a:defRPr/>
            </a:pPr>
            <a:r>
              <a:rPr lang="en-US" sz="2400" dirty="0">
                <a:solidFill>
                  <a:srgbClr val="000000"/>
                </a:solidFill>
                <a:latin typeface="Arial" charset="0"/>
                <a:ea typeface="ＭＳ Ｐゴシック" charset="0"/>
              </a:rPr>
              <a:t>Ones: How are these words similar?  </a:t>
            </a:r>
          </a:p>
          <a:p>
            <a:pPr marL="341709" indent="-341709" defTabSz="912615" eaLnBrk="1" hangingPunct="1">
              <a:buFont typeface="Wingdings" charset="0"/>
              <a:buNone/>
              <a:defRPr/>
            </a:pPr>
            <a:r>
              <a:rPr lang="en-US" sz="2400" dirty="0">
                <a:solidFill>
                  <a:srgbClr val="000000"/>
                </a:solidFill>
                <a:latin typeface="Arial" charset="0"/>
                <a:ea typeface="ＭＳ Ｐゴシック" charset="0"/>
              </a:rPr>
              <a:t>Twos: How are they different?  </a:t>
            </a:r>
          </a:p>
        </p:txBody>
      </p:sp>
      <p:sp>
        <p:nvSpPr>
          <p:cNvPr id="2" name="Slide Number Placeholder 1">
            <a:extLst>
              <a:ext uri="{FF2B5EF4-FFF2-40B4-BE49-F238E27FC236}">
                <a16:creationId xmlns:a16="http://schemas.microsoft.com/office/drawing/2014/main" id="{FA03384D-1CA0-2BC0-06F1-27D2ED2971FD}"/>
              </a:ext>
            </a:extLst>
          </p:cNvPr>
          <p:cNvSpPr>
            <a:spLocks noGrp="1"/>
          </p:cNvSpPr>
          <p:nvPr>
            <p:ph type="sldNum" sz="quarter" idx="12"/>
          </p:nvPr>
        </p:nvSpPr>
        <p:spPr/>
        <p:txBody>
          <a:bodyPr/>
          <a:lstStyle/>
          <a:p>
            <a:pPr>
              <a:defRPr/>
            </a:pPr>
            <a:fld id="{A91CB9AB-F896-F94F-95BE-1435B04EDF39}" type="slidenum">
              <a:rPr lang="en-US" smtClean="0"/>
              <a:pPr>
                <a:defRPr/>
              </a:pPr>
              <a:t>57</a:t>
            </a:fld>
            <a:endParaRPr lang="en-US"/>
          </a:p>
        </p:txBody>
      </p:sp>
    </p:spTree>
    <p:extLst>
      <p:ext uri="{BB962C8B-B14F-4D97-AF65-F5344CB8AC3E}">
        <p14:creationId xmlns:p14="http://schemas.microsoft.com/office/powerpoint/2010/main" val="29251992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300695-8529-094B-8C95-BD110B1472C2}"/>
              </a:ext>
            </a:extLst>
          </p:cNvPr>
          <p:cNvSpPr>
            <a:spLocks noGrp="1"/>
          </p:cNvSpPr>
          <p:nvPr>
            <p:ph type="title"/>
          </p:nvPr>
        </p:nvSpPr>
        <p:spPr>
          <a:solidFill>
            <a:schemeClr val="accent2"/>
          </a:solidFill>
        </p:spPr>
        <p:txBody>
          <a:bodyPr/>
          <a:lstStyle/>
          <a:p>
            <a:r>
              <a:rPr lang="en-US" b="1" dirty="0">
                <a:latin typeface="+mn-lt"/>
              </a:rPr>
              <a:t>Elements of Explicit Instruction</a:t>
            </a:r>
            <a:br>
              <a:rPr lang="en-US" b="1" dirty="0">
                <a:latin typeface="+mn-lt"/>
              </a:rPr>
            </a:br>
            <a:r>
              <a:rPr lang="en-US" b="1" dirty="0">
                <a:latin typeface="+mn-lt"/>
              </a:rPr>
              <a:t> </a:t>
            </a:r>
          </a:p>
        </p:txBody>
      </p:sp>
      <p:sp>
        <p:nvSpPr>
          <p:cNvPr id="6" name="Text Placeholder 5">
            <a:extLst>
              <a:ext uri="{FF2B5EF4-FFF2-40B4-BE49-F238E27FC236}">
                <a16:creationId xmlns:a16="http://schemas.microsoft.com/office/drawing/2014/main" id="{E3CCB976-6125-484F-BD09-87B82B6A1D81}"/>
              </a:ext>
            </a:extLst>
          </p:cNvPr>
          <p:cNvSpPr>
            <a:spLocks noGrp="1"/>
          </p:cNvSpPr>
          <p:nvPr>
            <p:ph type="body" idx="1"/>
          </p:nvPr>
        </p:nvSpPr>
        <p:spPr>
          <a:xfrm>
            <a:off x="623888" y="4589464"/>
            <a:ext cx="7886700" cy="1500187"/>
          </a:xfrm>
          <a:solidFill>
            <a:schemeClr val="accent2">
              <a:lumMod val="60000"/>
              <a:lumOff val="40000"/>
            </a:schemeClr>
          </a:solidFill>
        </p:spPr>
        <p:txBody>
          <a:bodyPr>
            <a:normAutofit/>
          </a:bodyPr>
          <a:lstStyle/>
          <a:p>
            <a:pPr algn="ctr"/>
            <a:r>
              <a:rPr lang="en-US" sz="4800" b="1" dirty="0">
                <a:solidFill>
                  <a:schemeClr val="tx1"/>
                </a:solidFill>
              </a:rPr>
              <a:t>Practice  </a:t>
            </a:r>
          </a:p>
        </p:txBody>
      </p:sp>
      <p:sp>
        <p:nvSpPr>
          <p:cNvPr id="4" name="Slide Number Placeholder 3">
            <a:extLst>
              <a:ext uri="{FF2B5EF4-FFF2-40B4-BE49-F238E27FC236}">
                <a16:creationId xmlns:a16="http://schemas.microsoft.com/office/drawing/2014/main" id="{757BF9E7-7839-9D4E-8B3A-A06000B16FC2}"/>
              </a:ext>
            </a:extLst>
          </p:cNvPr>
          <p:cNvSpPr>
            <a:spLocks noGrp="1"/>
          </p:cNvSpPr>
          <p:nvPr>
            <p:ph type="sldNum" sz="quarter" idx="12"/>
          </p:nvPr>
        </p:nvSpPr>
        <p:spPr/>
        <p:txBody>
          <a:bodyPr/>
          <a:lstStyle/>
          <a:p>
            <a:pPr>
              <a:defRPr/>
            </a:pPr>
            <a:fld id="{A91CB9AB-F896-F94F-95BE-1435B04EDF39}" type="slidenum">
              <a:rPr lang="en-US" smtClean="0"/>
              <a:pPr>
                <a:defRPr/>
              </a:pPr>
              <a:t>58</a:t>
            </a:fld>
            <a:endParaRPr lang="en-US"/>
          </a:p>
        </p:txBody>
      </p:sp>
    </p:spTree>
    <p:extLst>
      <p:ext uri="{BB962C8B-B14F-4D97-AF65-F5344CB8AC3E}">
        <p14:creationId xmlns:p14="http://schemas.microsoft.com/office/powerpoint/2010/main" val="1938271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1">
            <a:extLst>
              <a:ext uri="{FF2B5EF4-FFF2-40B4-BE49-F238E27FC236}">
                <a16:creationId xmlns:a16="http://schemas.microsoft.com/office/drawing/2014/main" id="{F668B4D6-1F58-BA48-9C29-E0756391523F}"/>
              </a:ext>
            </a:extLst>
          </p:cNvPr>
          <p:cNvSpPr>
            <a:spLocks noGrp="1"/>
          </p:cNvSpPr>
          <p:nvPr>
            <p:ph type="title"/>
          </p:nvPr>
        </p:nvSpPr>
        <p:spPr>
          <a:xfrm>
            <a:off x="0" y="37133"/>
            <a:ext cx="9144000" cy="1325563"/>
          </a:xfrm>
          <a:solidFill>
            <a:schemeClr val="accent2"/>
          </a:solidFill>
        </p:spPr>
        <p:txBody>
          <a:bodyPr/>
          <a:lstStyle/>
          <a:p>
            <a:r>
              <a:rPr lang="en-US" altLang="en-US" b="1" dirty="0">
                <a:latin typeface="+mn-lt"/>
                <a:ea typeface="ＭＳ Ｐゴシック" panose="020B0600070205080204" pitchFamily="34" charset="-128"/>
              </a:rPr>
              <a:t>	Judicious Practice </a:t>
            </a:r>
          </a:p>
        </p:txBody>
      </p:sp>
      <p:sp>
        <p:nvSpPr>
          <p:cNvPr id="252930" name="Content Placeholder 2">
            <a:extLst>
              <a:ext uri="{FF2B5EF4-FFF2-40B4-BE49-F238E27FC236}">
                <a16:creationId xmlns:a16="http://schemas.microsoft.com/office/drawing/2014/main" id="{BA4CD782-866C-6C41-A461-F25C787BB664}"/>
              </a:ext>
            </a:extLst>
          </p:cNvPr>
          <p:cNvSpPr>
            <a:spLocks noGrp="1"/>
          </p:cNvSpPr>
          <p:nvPr>
            <p:ph idx="1"/>
          </p:nvPr>
        </p:nvSpPr>
        <p:spPr/>
        <p:txBody>
          <a:bodyPr/>
          <a:lstStyle/>
          <a:p>
            <a:pPr marL="0" indent="0">
              <a:buNone/>
            </a:pPr>
            <a:endParaRPr lang="en-US" altLang="en-US" dirty="0">
              <a:ea typeface="ＭＳ Ｐゴシック" panose="020B0600070205080204" pitchFamily="34" charset="-128"/>
            </a:endParaRPr>
          </a:p>
          <a:p>
            <a:pPr marL="0" indent="0">
              <a:buNone/>
            </a:pPr>
            <a:r>
              <a:rPr lang="en-US" altLang="en-US" sz="3200" b="1" dirty="0">
                <a:ea typeface="ＭＳ Ｐゴシック" panose="020B0600070205080204" pitchFamily="34" charset="-128"/>
              </a:rPr>
              <a:t>Three Important Types of Practice </a:t>
            </a:r>
          </a:p>
          <a:p>
            <a:pPr marL="0" indent="0">
              <a:buNone/>
            </a:pPr>
            <a:endParaRPr lang="en-US" altLang="en-US" dirty="0">
              <a:ea typeface="ＭＳ Ｐゴシック" panose="020B0600070205080204" pitchFamily="34" charset="-128"/>
            </a:endParaRPr>
          </a:p>
          <a:p>
            <a:r>
              <a:rPr lang="en-US" altLang="en-US" sz="2800" dirty="0">
                <a:ea typeface="ＭＳ Ｐゴシック" panose="020B0600070205080204" pitchFamily="34" charset="-128"/>
              </a:rPr>
              <a:t>Deliberate Practice  	(</a:t>
            </a:r>
            <a:r>
              <a:rPr lang="en-US" altLang="en-US" sz="2800" dirty="0">
                <a:highlight>
                  <a:srgbClr val="FFFF00"/>
                </a:highlight>
                <a:ea typeface="ＭＳ Ｐゴシック" panose="020B0600070205080204" pitchFamily="34" charset="-128"/>
              </a:rPr>
              <a:t>Goal-Oriented Practice</a:t>
            </a:r>
            <a:r>
              <a:rPr lang="en-US" altLang="en-US" sz="2800" dirty="0">
                <a:ea typeface="ＭＳ Ｐゴシック" panose="020B0600070205080204" pitchFamily="34" charset="-128"/>
              </a:rPr>
              <a:t>)</a:t>
            </a:r>
          </a:p>
          <a:p>
            <a:pPr marL="0" indent="0">
              <a:buNone/>
            </a:pPr>
            <a:endParaRPr lang="en-US" altLang="en-US" sz="2800" dirty="0">
              <a:ea typeface="ＭＳ Ｐゴシック" panose="020B0600070205080204" pitchFamily="34" charset="-128"/>
            </a:endParaRPr>
          </a:p>
          <a:p>
            <a:r>
              <a:rPr lang="en-US" altLang="en-US" sz="2800" dirty="0">
                <a:ea typeface="ＭＳ Ｐゴシック" panose="020B0600070205080204" pitchFamily="34" charset="-128"/>
              </a:rPr>
              <a:t>Spaced Practice	</a:t>
            </a:r>
            <a:r>
              <a:rPr lang="en-US" altLang="en-US" sz="2800" dirty="0">
                <a:highlight>
                  <a:srgbClr val="FFFF00"/>
                </a:highlight>
                <a:ea typeface="ＭＳ Ｐゴシック" panose="020B0600070205080204" pitchFamily="34" charset="-128"/>
              </a:rPr>
              <a:t>(Distributed Over Time</a:t>
            </a:r>
            <a:r>
              <a:rPr lang="en-US" altLang="en-US" sz="2800" dirty="0">
                <a:ea typeface="ＭＳ Ｐゴシック" panose="020B0600070205080204" pitchFamily="34" charset="-128"/>
              </a:rPr>
              <a:t>)</a:t>
            </a:r>
          </a:p>
          <a:p>
            <a:endParaRPr lang="en-US" altLang="en-US" sz="2800" dirty="0">
              <a:ea typeface="ＭＳ Ｐゴシック" panose="020B0600070205080204" pitchFamily="34" charset="-128"/>
            </a:endParaRPr>
          </a:p>
          <a:p>
            <a:r>
              <a:rPr lang="en-US" altLang="en-US" sz="2800" dirty="0">
                <a:ea typeface="ＭＳ Ｐゴシック" panose="020B0600070205080204" pitchFamily="34" charset="-128"/>
              </a:rPr>
              <a:t>Retrieval Practice </a:t>
            </a:r>
            <a:r>
              <a:rPr lang="en-US" altLang="en-US" sz="2800" dirty="0">
                <a:highlight>
                  <a:srgbClr val="FFFF00"/>
                </a:highlight>
                <a:ea typeface="ＭＳ Ｐゴシック" panose="020B0600070205080204" pitchFamily="34" charset="-128"/>
              </a:rPr>
              <a:t>(Retrieved from Memory)</a:t>
            </a:r>
          </a:p>
        </p:txBody>
      </p:sp>
      <p:sp>
        <p:nvSpPr>
          <p:cNvPr id="4" name="Slide Number Placeholder 3">
            <a:extLst>
              <a:ext uri="{FF2B5EF4-FFF2-40B4-BE49-F238E27FC236}">
                <a16:creationId xmlns:a16="http://schemas.microsoft.com/office/drawing/2014/main" id="{2664377B-6D5E-8242-BDDF-8C3C938C6D3E}"/>
              </a:ext>
            </a:extLst>
          </p:cNvPr>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1485900" indent="-571500">
              <a:defRPr sz="2400">
                <a:solidFill>
                  <a:schemeClr val="tx1"/>
                </a:solidFill>
                <a:latin typeface="Arial" panose="020B0604020202020204" pitchFamily="34" charset="0"/>
                <a:ea typeface="ＭＳ Ｐゴシック" panose="020B0600070205080204" pitchFamily="34" charset="-128"/>
              </a:defRPr>
            </a:lvl2pPr>
            <a:lvl3pPr marL="2286000" indent="-457200">
              <a:defRPr sz="2400">
                <a:solidFill>
                  <a:schemeClr val="tx1"/>
                </a:solidFill>
                <a:latin typeface="Arial" panose="020B0604020202020204" pitchFamily="34" charset="0"/>
                <a:ea typeface="ＭＳ Ｐゴシック" panose="020B0600070205080204" pitchFamily="34" charset="-128"/>
              </a:defRPr>
            </a:lvl3pPr>
            <a:lvl4pPr marL="3200400" indent="-457200">
              <a:defRPr sz="2400">
                <a:solidFill>
                  <a:schemeClr val="tx1"/>
                </a:solidFill>
                <a:latin typeface="Arial" panose="020B0604020202020204" pitchFamily="34" charset="0"/>
                <a:ea typeface="ＭＳ Ｐゴシック" panose="020B0600070205080204" pitchFamily="34" charset="-128"/>
              </a:defRPr>
            </a:lvl4pPr>
            <a:lvl5pPr marL="4114800" indent="-457200">
              <a:defRPr sz="2400">
                <a:solidFill>
                  <a:schemeClr val="tx1"/>
                </a:solidFill>
                <a:latin typeface="Arial" panose="020B0604020202020204" pitchFamily="34" charset="0"/>
                <a:ea typeface="ＭＳ Ｐゴシック" panose="020B0600070205080204" pitchFamily="34" charset="-128"/>
              </a:defRPr>
            </a:lvl5pPr>
            <a:lvl6pPr marL="5029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5943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68580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7772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A6DC7D-799A-7B43-8153-BB06179DE62C}" type="slidenum">
              <a:rPr lang="en-US" altLang="en-US" sz="1200">
                <a:solidFill>
                  <a:srgbClr val="898989"/>
                </a:solidFill>
              </a:rPr>
              <a:pPr/>
              <a:t>59</a:t>
            </a:fld>
            <a:endParaRPr lang="en-US" altLang="en-US" sz="1200">
              <a:solidFill>
                <a:srgbClr val="898989"/>
              </a:solidFill>
            </a:endParaRPr>
          </a:p>
        </p:txBody>
      </p:sp>
    </p:spTree>
    <p:extLst>
      <p:ext uri="{BB962C8B-B14F-4D97-AF65-F5344CB8AC3E}">
        <p14:creationId xmlns:p14="http://schemas.microsoft.com/office/powerpoint/2010/main" val="417545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93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93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9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FB0D1-BC00-D26B-3F22-9C3CDCFE2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58503E-7886-A7BC-A1BB-A5EC9330B8A4}"/>
              </a:ext>
            </a:extLst>
          </p:cNvPr>
          <p:cNvSpPr>
            <a:spLocks noGrp="1"/>
          </p:cNvSpPr>
          <p:nvPr>
            <p:ph type="title"/>
          </p:nvPr>
        </p:nvSpPr>
        <p:spPr>
          <a:xfrm>
            <a:off x="0" y="17256"/>
            <a:ext cx="9144000" cy="1325563"/>
          </a:xfrm>
          <a:solidFill>
            <a:schemeClr val="accent2"/>
          </a:solidFill>
        </p:spPr>
        <p:txBody>
          <a:bodyPr>
            <a:normAutofit/>
          </a:bodyPr>
          <a:lstStyle/>
          <a:p>
            <a:r>
              <a:rPr lang="en-US" sz="3600" b="1" dirty="0">
                <a:latin typeface="+mn-lt"/>
              </a:rPr>
              <a:t>	Learning Intentions</a:t>
            </a:r>
          </a:p>
        </p:txBody>
      </p:sp>
      <p:sp>
        <p:nvSpPr>
          <p:cNvPr id="3" name="Content Placeholder 2">
            <a:extLst>
              <a:ext uri="{FF2B5EF4-FFF2-40B4-BE49-F238E27FC236}">
                <a16:creationId xmlns:a16="http://schemas.microsoft.com/office/drawing/2014/main" id="{5D3EB778-CAF2-BA52-603D-23C81469AC4B}"/>
              </a:ext>
            </a:extLst>
          </p:cNvPr>
          <p:cNvSpPr>
            <a:spLocks noGrp="1"/>
          </p:cNvSpPr>
          <p:nvPr>
            <p:ph idx="1"/>
          </p:nvPr>
        </p:nvSpPr>
        <p:spPr>
          <a:xfrm>
            <a:off x="533903" y="1847851"/>
            <a:ext cx="7981447" cy="4351338"/>
          </a:xfrm>
          <a:ln>
            <a:solidFill>
              <a:schemeClr val="tx1"/>
            </a:solidFill>
          </a:ln>
        </p:spPr>
        <p:txBody>
          <a:bodyPr/>
          <a:lstStyle/>
          <a:p>
            <a:pPr marL="0" indent="0">
              <a:buNone/>
            </a:pPr>
            <a:r>
              <a:rPr lang="en-US" dirty="0"/>
              <a:t>Objectives stated as </a:t>
            </a:r>
            <a:r>
              <a:rPr lang="en-US" b="1" dirty="0">
                <a:solidFill>
                  <a:srgbClr val="FF0000"/>
                </a:solidFill>
              </a:rPr>
              <a:t>Questions</a:t>
            </a:r>
          </a:p>
          <a:p>
            <a:pPr marL="0" indent="0">
              <a:buNone/>
            </a:pPr>
            <a:endParaRPr lang="en-US" sz="2800" dirty="0"/>
          </a:p>
          <a:p>
            <a:pPr marL="514350" indent="-514350">
              <a:buAutoNum type="arabicPeriod"/>
            </a:pPr>
            <a:r>
              <a:rPr lang="en-US" sz="2800" dirty="0">
                <a:highlight>
                  <a:srgbClr val="FFFF00"/>
                </a:highlight>
              </a:rPr>
              <a:t>What are the high-leverage practices </a:t>
            </a:r>
            <a:r>
              <a:rPr lang="en-US" sz="2800" dirty="0"/>
              <a:t>critical in the </a:t>
            </a:r>
            <a:r>
              <a:rPr lang="en-US" sz="2800" b="1" dirty="0"/>
              <a:t>design of explicit instruction </a:t>
            </a:r>
            <a:r>
              <a:rPr lang="en-US" sz="2800" dirty="0"/>
              <a:t>lessons?</a:t>
            </a:r>
            <a:br>
              <a:rPr lang="en-US" sz="2800" dirty="0"/>
            </a:br>
            <a:endParaRPr lang="en-US" sz="2800" dirty="0"/>
          </a:p>
          <a:p>
            <a:pPr marL="514350" indent="-514350">
              <a:buAutoNum type="arabicPeriod"/>
            </a:pPr>
            <a:r>
              <a:rPr lang="en-US" sz="2800" dirty="0"/>
              <a:t>What instructional practices can be </a:t>
            </a:r>
            <a:r>
              <a:rPr lang="en-US" sz="2800" b="1" dirty="0">
                <a:highlight>
                  <a:srgbClr val="FFFF00"/>
                </a:highlight>
              </a:rPr>
              <a:t>polished</a:t>
            </a:r>
            <a:r>
              <a:rPr lang="en-US" sz="2800" dirty="0"/>
              <a:t> to enhance learning in your classroom/school?</a:t>
            </a:r>
            <a:br>
              <a:rPr lang="en-US" sz="2800" dirty="0"/>
            </a:br>
            <a:br>
              <a:rPr lang="en-US" sz="2800" dirty="0"/>
            </a:br>
            <a:endParaRPr lang="en-US" sz="2800" dirty="0"/>
          </a:p>
          <a:p>
            <a:pPr marL="0" indent="0">
              <a:buNone/>
            </a:pPr>
            <a:endParaRPr lang="en-US" b="1" dirty="0"/>
          </a:p>
          <a:p>
            <a:pPr marL="457200" indent="-457200">
              <a:buAutoNum type="arabicPeriod"/>
            </a:pPr>
            <a:endParaRPr lang="en-US" dirty="0"/>
          </a:p>
        </p:txBody>
      </p:sp>
      <p:sp>
        <p:nvSpPr>
          <p:cNvPr id="4" name="Slide Number Placeholder 3">
            <a:extLst>
              <a:ext uri="{FF2B5EF4-FFF2-40B4-BE49-F238E27FC236}">
                <a16:creationId xmlns:a16="http://schemas.microsoft.com/office/drawing/2014/main" id="{B5909FBA-EEF5-DDFD-A562-42DC62C3F0DF}"/>
              </a:ext>
            </a:extLst>
          </p:cNvPr>
          <p:cNvSpPr>
            <a:spLocks noGrp="1"/>
          </p:cNvSpPr>
          <p:nvPr>
            <p:ph type="sldNum" sz="quarter" idx="12"/>
          </p:nvPr>
        </p:nvSpPr>
        <p:spPr/>
        <p:txBody>
          <a:bodyPr/>
          <a:lstStyle/>
          <a:p>
            <a:pPr>
              <a:defRPr/>
            </a:pPr>
            <a:fld id="{A91CB9AB-F896-F94F-95BE-1435B04EDF39}" type="slidenum">
              <a:rPr lang="en-US" smtClean="0"/>
              <a:pPr>
                <a:defRPr/>
              </a:pPr>
              <a:t>6</a:t>
            </a:fld>
            <a:endParaRPr lang="en-US"/>
          </a:p>
        </p:txBody>
      </p:sp>
    </p:spTree>
    <p:extLst>
      <p:ext uri="{BB962C8B-B14F-4D97-AF65-F5344CB8AC3E}">
        <p14:creationId xmlns:p14="http://schemas.microsoft.com/office/powerpoint/2010/main" val="103780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a:solidFill>
            <a:schemeClr val="accent2"/>
          </a:solidFill>
        </p:spPr>
        <p:txBody>
          <a:bodyPr>
            <a:normAutofit/>
          </a:bodyPr>
          <a:lstStyle/>
          <a:p>
            <a:pPr algn="ctr"/>
            <a:r>
              <a:rPr lang="en-US" sz="3600" b="1" dirty="0">
                <a:latin typeface="+mn-lt"/>
              </a:rPr>
              <a:t>Deliberate Practice </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sz="3600" dirty="0"/>
              <a:t>Deliberate practice is </a:t>
            </a:r>
            <a:r>
              <a:rPr lang="en-US" sz="3600" dirty="0">
                <a:highlight>
                  <a:srgbClr val="FFFF00"/>
                </a:highlight>
              </a:rPr>
              <a:t>goal-oriented practice </a:t>
            </a:r>
            <a:r>
              <a:rPr lang="en-US" sz="3600" dirty="0"/>
              <a:t>consciously devoted to improvement of a skill.</a:t>
            </a:r>
          </a:p>
          <a:p>
            <a:pPr marL="0" indent="0">
              <a:buNone/>
            </a:pPr>
            <a:endParaRPr lang="en-US" sz="36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60</a:t>
            </a:fld>
            <a:endParaRPr lang="en-US"/>
          </a:p>
        </p:txBody>
      </p:sp>
    </p:spTree>
    <p:extLst>
      <p:ext uri="{BB962C8B-B14F-4D97-AF65-F5344CB8AC3E}">
        <p14:creationId xmlns:p14="http://schemas.microsoft.com/office/powerpoint/2010/main" val="9566524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9144000" cy="1325563"/>
          </a:xfrm>
          <a:solidFill>
            <a:schemeClr val="accent2"/>
          </a:solidFill>
          <a:ln>
            <a:solidFill>
              <a:srgbClr val="FF0000"/>
            </a:solidFill>
          </a:ln>
        </p:spPr>
        <p:txBody>
          <a:bodyPr>
            <a:normAutofit/>
          </a:bodyPr>
          <a:lstStyle/>
          <a:p>
            <a:pPr algn="ctr"/>
            <a:r>
              <a:rPr lang="en-US" sz="3600" b="1" dirty="0">
                <a:solidFill>
                  <a:srgbClr val="0D0A14"/>
                </a:solidFill>
                <a:latin typeface="+mn-lt"/>
              </a:rPr>
              <a:t>Mass </a:t>
            </a:r>
            <a:r>
              <a:rPr lang="en-US" sz="3600" b="1" dirty="0" err="1">
                <a:solidFill>
                  <a:srgbClr val="0D0A14"/>
                </a:solidFill>
                <a:latin typeface="+mn-lt"/>
              </a:rPr>
              <a:t>vs</a:t>
            </a:r>
            <a:r>
              <a:rPr lang="en-US" sz="3600" b="1" dirty="0">
                <a:solidFill>
                  <a:srgbClr val="0D0A14"/>
                </a:solidFill>
                <a:latin typeface="+mn-lt"/>
              </a:rPr>
              <a:t> Spaced Practice</a:t>
            </a:r>
          </a:p>
        </p:txBody>
      </p:sp>
      <p:sp>
        <p:nvSpPr>
          <p:cNvPr id="3" name="Content Placeholder 2"/>
          <p:cNvSpPr>
            <a:spLocks noGrp="1"/>
          </p:cNvSpPr>
          <p:nvPr>
            <p:ph idx="1"/>
          </p:nvPr>
        </p:nvSpPr>
        <p:spPr/>
        <p:txBody>
          <a:bodyPr>
            <a:normAutofit fontScale="70000" lnSpcReduction="20000"/>
          </a:bodyPr>
          <a:lstStyle/>
          <a:p>
            <a:pPr marL="0" indent="0">
              <a:buNone/>
            </a:pPr>
            <a:endParaRPr lang="en-US" sz="2800" dirty="0"/>
          </a:p>
          <a:p>
            <a:pPr marL="0" indent="0">
              <a:buNone/>
            </a:pPr>
            <a:endParaRPr lang="en-US" sz="2800" dirty="0"/>
          </a:p>
          <a:p>
            <a:pPr marL="0" indent="0">
              <a:buNone/>
            </a:pPr>
            <a:r>
              <a:rPr lang="en-US" sz="3800" dirty="0"/>
              <a:t>Mass Practice </a:t>
            </a:r>
            <a:r>
              <a:rPr lang="en-US" sz="3800" dirty="0" err="1"/>
              <a:t>vs</a:t>
            </a:r>
            <a:r>
              <a:rPr lang="en-US" sz="3800" dirty="0"/>
              <a:t> Spaced Practice – </a:t>
            </a:r>
          </a:p>
          <a:p>
            <a:pPr marL="0" indent="0">
              <a:buNone/>
            </a:pPr>
            <a:r>
              <a:rPr lang="en-US" sz="3800" dirty="0"/>
              <a:t>Effect  size d = 0.60   </a:t>
            </a:r>
            <a:r>
              <a:rPr lang="en-US" sz="1800" dirty="0"/>
              <a:t>Hattie, 2017</a:t>
            </a:r>
          </a:p>
          <a:p>
            <a:pPr marL="0" indent="0">
              <a:buNone/>
            </a:pPr>
            <a:endParaRPr lang="en-US" sz="2800" dirty="0"/>
          </a:p>
          <a:p>
            <a:pPr marL="0" indent="0">
              <a:buNone/>
            </a:pPr>
            <a:endParaRPr lang="en-US" sz="2800" dirty="0"/>
          </a:p>
          <a:p>
            <a:pPr marL="0" indent="0">
              <a:buNone/>
            </a:pPr>
            <a:r>
              <a:rPr lang="en-US" sz="3800" dirty="0"/>
              <a:t>Gains achieved in massed practice are transitory and melt away quickly.  </a:t>
            </a:r>
            <a:r>
              <a:rPr lang="en-US" sz="1600" dirty="0"/>
              <a:t>Brown, </a:t>
            </a:r>
            <a:r>
              <a:rPr lang="en-US" sz="1600" dirty="0" err="1"/>
              <a:t>Roediger</a:t>
            </a:r>
            <a:r>
              <a:rPr lang="en-US" sz="1600" dirty="0"/>
              <a:t>, McDaniel, 2014 </a:t>
            </a:r>
            <a:br>
              <a:rPr lang="en-US" sz="1600" dirty="0"/>
            </a:b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br>
              <a:rPr lang="en-US" sz="1600" dirty="0"/>
            </a:br>
            <a:endParaRPr lang="en-US" sz="16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61</a:t>
            </a:fld>
            <a:endParaRPr lang="en-US" dirty="0"/>
          </a:p>
        </p:txBody>
      </p:sp>
    </p:spTree>
    <p:extLst>
      <p:ext uri="{BB962C8B-B14F-4D97-AF65-F5344CB8AC3E}">
        <p14:creationId xmlns:p14="http://schemas.microsoft.com/office/powerpoint/2010/main" val="12864735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61"/>
            <a:ext cx="9144000" cy="1325563"/>
          </a:xfrm>
          <a:solidFill>
            <a:schemeClr val="accent2"/>
          </a:solidFill>
          <a:ln>
            <a:solidFill>
              <a:srgbClr val="008000"/>
            </a:solidFill>
          </a:ln>
        </p:spPr>
        <p:txBody>
          <a:bodyPr>
            <a:normAutofit/>
          </a:bodyPr>
          <a:lstStyle/>
          <a:p>
            <a:pPr algn="ctr"/>
            <a:r>
              <a:rPr lang="en-US" sz="3600" b="1" dirty="0">
                <a:solidFill>
                  <a:srgbClr val="000000"/>
                </a:solidFill>
                <a:latin typeface="+mn-lt"/>
              </a:rPr>
              <a:t>Retrieval Practice</a:t>
            </a:r>
          </a:p>
        </p:txBody>
      </p:sp>
      <p:sp>
        <p:nvSpPr>
          <p:cNvPr id="3" name="Content Placeholder 2"/>
          <p:cNvSpPr>
            <a:spLocks noGrp="1"/>
          </p:cNvSpPr>
          <p:nvPr>
            <p:ph idx="1"/>
          </p:nvPr>
        </p:nvSpPr>
        <p:spPr/>
        <p:txBody>
          <a:bodyPr>
            <a:normAutofit fontScale="25000" lnSpcReduction="20000"/>
          </a:bodyPr>
          <a:lstStyle/>
          <a:p>
            <a:pPr marL="0" indent="0">
              <a:buNone/>
            </a:pPr>
            <a:r>
              <a:rPr lang="en-US" sz="11200" dirty="0">
                <a:solidFill>
                  <a:srgbClr val="FF0000"/>
                </a:solidFill>
              </a:rPr>
              <a:t>“Retrieval practice” </a:t>
            </a:r>
            <a:r>
              <a:rPr lang="en-US" sz="11200" dirty="0"/>
              <a:t>is a learning strategy where we focus on getting information out. Through the act of retrieval, or </a:t>
            </a:r>
            <a:r>
              <a:rPr lang="en-US" sz="11200" dirty="0">
                <a:solidFill>
                  <a:srgbClr val="FF0000"/>
                </a:solidFill>
              </a:rPr>
              <a:t>calling information to mind</a:t>
            </a:r>
            <a:r>
              <a:rPr lang="en-US" sz="11200" dirty="0"/>
              <a:t>, our memory for that information is strengthened and forgetting is less likely to occur.</a:t>
            </a:r>
          </a:p>
          <a:p>
            <a:pPr marL="0" indent="0">
              <a:buNone/>
            </a:pPr>
            <a:r>
              <a:rPr lang="en-US" sz="6000" dirty="0">
                <a:solidFill>
                  <a:srgbClr val="000000"/>
                </a:solidFill>
              </a:rPr>
              <a:t>Agarwal, Roediger, McDaniel, &amp; McDermott (2018)</a:t>
            </a:r>
          </a:p>
          <a:p>
            <a:pPr marL="0" indent="0">
              <a:buNone/>
            </a:pPr>
            <a:endParaRPr lang="en-US" sz="6000" dirty="0">
              <a:solidFill>
                <a:srgbClr val="000000"/>
              </a:solidFill>
            </a:endParaRPr>
          </a:p>
          <a:p>
            <a:pPr marL="0" indent="0">
              <a:buNone/>
            </a:pPr>
            <a:endParaRPr lang="en-US" sz="6000" dirty="0">
              <a:solidFill>
                <a:srgbClr val="000000"/>
              </a:solidFill>
            </a:endParaRPr>
          </a:p>
          <a:p>
            <a:pPr marL="0" indent="0">
              <a:buNone/>
            </a:pPr>
            <a:r>
              <a:rPr lang="en-US" sz="11200" dirty="0"/>
              <a:t>Retrieval Practice makes learning </a:t>
            </a:r>
            <a:r>
              <a:rPr lang="en-US" sz="11200" dirty="0">
                <a:highlight>
                  <a:srgbClr val="FFFF00"/>
                </a:highlight>
              </a:rPr>
              <a:t>STICK </a:t>
            </a:r>
            <a:r>
              <a:rPr lang="en-US" sz="11200" dirty="0"/>
              <a:t>far better than re-exposure to the original material.</a:t>
            </a:r>
          </a:p>
          <a:p>
            <a:pPr marL="0" indent="0">
              <a:buNone/>
            </a:pPr>
            <a:endParaRPr lang="en-US" sz="6000" dirty="0"/>
          </a:p>
          <a:p>
            <a:pPr marL="0" indent="0">
              <a:buNone/>
            </a:pPr>
            <a:endParaRPr lang="en-US" sz="9600" dirty="0">
              <a:solidFill>
                <a:srgbClr val="000000"/>
              </a:solidFill>
              <a:latin typeface="+mn-lt"/>
              <a:cs typeface="Calibri"/>
            </a:endParaRPr>
          </a:p>
          <a:p>
            <a:pPr marL="0" indent="0">
              <a:buNone/>
            </a:pPr>
            <a:endParaRPr lang="en-US" dirty="0"/>
          </a:p>
        </p:txBody>
      </p:sp>
      <p:sp>
        <p:nvSpPr>
          <p:cNvPr id="4" name="Slide Number Placeholder 3"/>
          <p:cNvSpPr>
            <a:spLocks noGrp="1"/>
          </p:cNvSpPr>
          <p:nvPr>
            <p:ph type="sldNum" sz="quarter" idx="12"/>
          </p:nvPr>
        </p:nvSpPr>
        <p:spPr/>
        <p:txBody>
          <a:bodyPr/>
          <a:lstStyle/>
          <a:p>
            <a:fld id="{D260CD95-5FB5-8244-A725-10E7FEEBD53E}" type="slidenum">
              <a:rPr lang="en-US" smtClean="0"/>
              <a:t>62</a:t>
            </a:fld>
            <a:endParaRPr lang="en-US" dirty="0"/>
          </a:p>
        </p:txBody>
      </p:sp>
    </p:spTree>
    <p:extLst>
      <p:ext uri="{BB962C8B-B14F-4D97-AF65-F5344CB8AC3E}">
        <p14:creationId xmlns:p14="http://schemas.microsoft.com/office/powerpoint/2010/main" val="1768704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E0B101C-A969-F749-8666-8712D680A97C}"/>
              </a:ext>
            </a:extLst>
          </p:cNvPr>
          <p:cNvGraphicFramePr>
            <a:graphicFrameLocks noGrp="1"/>
          </p:cNvGraphicFramePr>
          <p:nvPr>
            <p:ph idx="1"/>
            <p:extLst>
              <p:ext uri="{D42A27DB-BD31-4B8C-83A1-F6EECF244321}">
                <p14:modId xmlns:p14="http://schemas.microsoft.com/office/powerpoint/2010/main" val="1219617768"/>
              </p:ext>
            </p:extLst>
          </p:nvPr>
        </p:nvGraphicFramePr>
        <p:xfrm>
          <a:off x="228601" y="574614"/>
          <a:ext cx="8527774" cy="5354025"/>
        </p:xfrm>
        <a:graphic>
          <a:graphicData uri="http://schemas.openxmlformats.org/drawingml/2006/table">
            <a:tbl>
              <a:tblPr firstRow="1" bandRow="1">
                <a:tableStyleId>{21E4AEA4-8DFA-4A89-87EB-49C32662AFE0}</a:tableStyleId>
              </a:tblPr>
              <a:tblGrid>
                <a:gridCol w="8527774">
                  <a:extLst>
                    <a:ext uri="{9D8B030D-6E8A-4147-A177-3AD203B41FA5}">
                      <a16:colId xmlns:a16="http://schemas.microsoft.com/office/drawing/2014/main" val="576622170"/>
                    </a:ext>
                  </a:extLst>
                </a:gridCol>
              </a:tblGrid>
              <a:tr h="0">
                <a:tc>
                  <a:txBody>
                    <a:bodyPr/>
                    <a:lstStyle/>
                    <a:p>
                      <a:r>
                        <a:rPr lang="en-US" sz="2400" dirty="0">
                          <a:solidFill>
                            <a:schemeClr val="tx1"/>
                          </a:solidFill>
                        </a:rPr>
                        <a:t>                   Design of Explicit Instruction  </a:t>
                      </a:r>
                      <a:endParaRPr lang="en-US" sz="2400" b="1" dirty="0">
                        <a:solidFill>
                          <a:schemeClr val="tx1"/>
                        </a:solidFill>
                      </a:endParaRPr>
                    </a:p>
                  </a:txBody>
                  <a:tcPr/>
                </a:tc>
                <a:extLst>
                  <a:ext uri="{0D108BD9-81ED-4DB2-BD59-A6C34878D82A}">
                    <a16:rowId xmlns:a16="http://schemas.microsoft.com/office/drawing/2014/main" val="1475973650"/>
                  </a:ext>
                </a:extLst>
              </a:tr>
              <a:tr h="459688">
                <a:tc>
                  <a:txBody>
                    <a:bodyPr/>
                    <a:lstStyle/>
                    <a:p>
                      <a:r>
                        <a:rPr lang="en-US" sz="2400" dirty="0"/>
                        <a:t>1. Focus on </a:t>
                      </a:r>
                      <a:r>
                        <a:rPr lang="en-US" sz="2400" b="1" dirty="0">
                          <a:highlight>
                            <a:srgbClr val="FFFF00"/>
                          </a:highlight>
                        </a:rPr>
                        <a:t>Critical Content</a:t>
                      </a:r>
                      <a:r>
                        <a:rPr lang="en-US" sz="2400" b="1" dirty="0"/>
                        <a:t>. </a:t>
                      </a:r>
                      <a:endParaRPr lang="en-US" sz="2400" dirty="0"/>
                    </a:p>
                  </a:txBody>
                  <a:tcPr/>
                </a:tc>
                <a:extLst>
                  <a:ext uri="{0D108BD9-81ED-4DB2-BD59-A6C34878D82A}">
                    <a16:rowId xmlns:a16="http://schemas.microsoft.com/office/drawing/2014/main" val="2053588144"/>
                  </a:ext>
                </a:extLst>
              </a:tr>
              <a:tr h="598145">
                <a:tc>
                  <a:txBody>
                    <a:bodyPr/>
                    <a:lstStyle/>
                    <a:p>
                      <a:r>
                        <a:rPr lang="en-US" sz="2400" dirty="0"/>
                        <a:t>2. </a:t>
                      </a:r>
                      <a:r>
                        <a:rPr lang="en-US" sz="2400" b="0" dirty="0"/>
                        <a:t>Break down new material into smaller steps </a:t>
                      </a:r>
                      <a:r>
                        <a:rPr lang="en-US" sz="2400" b="0" dirty="0">
                          <a:highlight>
                            <a:srgbClr val="FFFF00"/>
                          </a:highlight>
                        </a:rPr>
                        <a:t>(obtainable chunks</a:t>
                      </a:r>
                      <a:r>
                        <a:rPr lang="en-US" sz="2400" b="0" dirty="0"/>
                        <a:t>). </a:t>
                      </a:r>
                      <a:endParaRPr lang="en-US" sz="2400" dirty="0"/>
                    </a:p>
                  </a:txBody>
                  <a:tcPr/>
                </a:tc>
                <a:extLst>
                  <a:ext uri="{0D108BD9-81ED-4DB2-BD59-A6C34878D82A}">
                    <a16:rowId xmlns:a16="http://schemas.microsoft.com/office/drawing/2014/main" val="2330128209"/>
                  </a:ext>
                </a:extLst>
              </a:tr>
              <a:tr h="459688">
                <a:tc>
                  <a:txBody>
                    <a:bodyPr/>
                    <a:lstStyle/>
                    <a:p>
                      <a:r>
                        <a:rPr lang="en-US" sz="2400" dirty="0"/>
                        <a:t>3. Design and teach </a:t>
                      </a:r>
                      <a:r>
                        <a:rPr lang="en-US" sz="2400" b="1" dirty="0">
                          <a:highlight>
                            <a:srgbClr val="FFFF00"/>
                          </a:highlight>
                        </a:rPr>
                        <a:t>organized </a:t>
                      </a:r>
                      <a:r>
                        <a:rPr lang="en-US" sz="2400" b="0" dirty="0">
                          <a:highlight>
                            <a:srgbClr val="FFFF00"/>
                          </a:highlight>
                        </a:rPr>
                        <a:t>and </a:t>
                      </a:r>
                      <a:r>
                        <a:rPr lang="en-US" sz="2400" b="1" dirty="0">
                          <a:highlight>
                            <a:srgbClr val="FFFF00"/>
                          </a:highlight>
                        </a:rPr>
                        <a:t>focused </a:t>
                      </a:r>
                      <a:r>
                        <a:rPr lang="en-US" sz="2400" b="0" dirty="0">
                          <a:highlight>
                            <a:srgbClr val="FFFF00"/>
                          </a:highlight>
                        </a:rPr>
                        <a:t>lessons</a:t>
                      </a:r>
                      <a:r>
                        <a:rPr lang="en-US" sz="2400" b="0" dirty="0"/>
                        <a:t>.</a:t>
                      </a:r>
                      <a:endParaRPr lang="en-US" sz="2400" dirty="0"/>
                    </a:p>
                  </a:txBody>
                  <a:tcPr/>
                </a:tc>
                <a:extLst>
                  <a:ext uri="{0D108BD9-81ED-4DB2-BD59-A6C34878D82A}">
                    <a16:rowId xmlns:a16="http://schemas.microsoft.com/office/drawing/2014/main" val="1662147379"/>
                  </a:ext>
                </a:extLst>
              </a:tr>
              <a:tr h="603799">
                <a:tc>
                  <a:txBody>
                    <a:bodyPr/>
                    <a:lstStyle/>
                    <a:p>
                      <a:r>
                        <a:rPr lang="en-US" sz="2400" b="0" dirty="0"/>
                        <a:t>4. Begin lessons with a clear statement of the </a:t>
                      </a:r>
                      <a:r>
                        <a:rPr lang="en-US" sz="2400" b="0" dirty="0">
                          <a:highlight>
                            <a:srgbClr val="FFFF00"/>
                          </a:highlight>
                        </a:rPr>
                        <a:t>lesson </a:t>
                      </a:r>
                      <a:r>
                        <a:rPr lang="en-US" sz="2400" b="1" dirty="0">
                          <a:highlight>
                            <a:srgbClr val="FFFF00"/>
                          </a:highlight>
                        </a:rPr>
                        <a:t>goals</a:t>
                      </a:r>
                      <a:r>
                        <a:rPr lang="en-US" sz="2400" b="1" dirty="0"/>
                        <a:t>.    </a:t>
                      </a:r>
                    </a:p>
                  </a:txBody>
                  <a:tcPr/>
                </a:tc>
                <a:extLst>
                  <a:ext uri="{0D108BD9-81ED-4DB2-BD59-A6C34878D82A}">
                    <a16:rowId xmlns:a16="http://schemas.microsoft.com/office/drawing/2014/main" val="1851363434"/>
                  </a:ext>
                </a:extLst>
              </a:tr>
              <a:tr h="655983">
                <a:tc>
                  <a:txBody>
                    <a:bodyPr/>
                    <a:lstStyle/>
                    <a:p>
                      <a:r>
                        <a:rPr lang="en-US" sz="2400" dirty="0"/>
                        <a:t>5</a:t>
                      </a:r>
                      <a:r>
                        <a:rPr lang="en-US" sz="2400" b="1" dirty="0"/>
                        <a:t>.</a:t>
                      </a:r>
                      <a:r>
                        <a:rPr lang="en-US" sz="2400" b="1" dirty="0">
                          <a:highlight>
                            <a:srgbClr val="FFFF00"/>
                          </a:highlight>
                        </a:rPr>
                        <a:t>Review</a:t>
                      </a:r>
                      <a:r>
                        <a:rPr lang="en-US" sz="2400" b="1" dirty="0"/>
                        <a:t> </a:t>
                      </a:r>
                      <a:r>
                        <a:rPr lang="en-US" sz="2400" b="0" dirty="0"/>
                        <a:t>prior skills and knowledge before beginning instruction. </a:t>
                      </a:r>
                      <a:endParaRPr lang="en-US" sz="2400" b="1" dirty="0"/>
                    </a:p>
                  </a:txBody>
                  <a:tcPr/>
                </a:tc>
                <a:extLst>
                  <a:ext uri="{0D108BD9-81ED-4DB2-BD59-A6C34878D82A}">
                    <a16:rowId xmlns:a16="http://schemas.microsoft.com/office/drawing/2014/main" val="4099456175"/>
                  </a:ext>
                </a:extLst>
              </a:tr>
              <a:tr h="459688">
                <a:tc>
                  <a:txBody>
                    <a:bodyPr/>
                    <a:lstStyle/>
                    <a:p>
                      <a:r>
                        <a:rPr lang="en-US" sz="2400" dirty="0"/>
                        <a:t>6. Provide step-by-step </a:t>
                      </a:r>
                      <a:r>
                        <a:rPr lang="en-US" sz="2400" b="1" dirty="0"/>
                        <a:t>demonstrations.  </a:t>
                      </a:r>
                      <a:r>
                        <a:rPr lang="en-US" sz="2400" b="1" dirty="0">
                          <a:highlight>
                            <a:srgbClr val="FFFF00"/>
                          </a:highlight>
                        </a:rPr>
                        <a:t>I do.</a:t>
                      </a:r>
                      <a:endParaRPr lang="en-US" sz="2400" dirty="0">
                        <a:highlight>
                          <a:srgbClr val="FFFF00"/>
                        </a:highlight>
                      </a:endParaRPr>
                    </a:p>
                  </a:txBody>
                  <a:tcPr/>
                </a:tc>
                <a:extLst>
                  <a:ext uri="{0D108BD9-81ED-4DB2-BD59-A6C34878D82A}">
                    <a16:rowId xmlns:a16="http://schemas.microsoft.com/office/drawing/2014/main" val="1895296450"/>
                  </a:ext>
                </a:extLst>
              </a:tr>
              <a:tr h="564042">
                <a:tc>
                  <a:txBody>
                    <a:bodyPr/>
                    <a:lstStyle/>
                    <a:p>
                      <a:r>
                        <a:rPr lang="en-US" sz="2400" dirty="0"/>
                        <a:t>7. Provide </a:t>
                      </a:r>
                      <a:r>
                        <a:rPr lang="en-US" sz="2400" b="1" dirty="0"/>
                        <a:t>guided practice.                           </a:t>
                      </a:r>
                      <a:r>
                        <a:rPr lang="en-US" sz="2400" b="1" dirty="0">
                          <a:highlight>
                            <a:srgbClr val="FFFF00"/>
                          </a:highlight>
                        </a:rPr>
                        <a:t>We do</a:t>
                      </a:r>
                      <a:r>
                        <a:rPr lang="en-US" sz="2400" b="1" dirty="0"/>
                        <a:t>.</a:t>
                      </a:r>
                      <a:endParaRPr lang="en-US" sz="2400" dirty="0"/>
                    </a:p>
                  </a:txBody>
                  <a:tcPr/>
                </a:tc>
                <a:extLst>
                  <a:ext uri="{0D108BD9-81ED-4DB2-BD59-A6C34878D82A}">
                    <a16:rowId xmlns:a16="http://schemas.microsoft.com/office/drawing/2014/main" val="3373511173"/>
                  </a:ext>
                </a:extLst>
              </a:tr>
              <a:tr h="636104">
                <a:tc>
                  <a:txBody>
                    <a:bodyPr/>
                    <a:lstStyle/>
                    <a:p>
                      <a:r>
                        <a:rPr lang="en-US" sz="2400" dirty="0"/>
                        <a:t>8.  Check </a:t>
                      </a:r>
                      <a:r>
                        <a:rPr lang="en-US" sz="2400" b="1" dirty="0"/>
                        <a:t>students’ understanding</a:t>
                      </a:r>
                      <a:r>
                        <a:rPr lang="en-US" sz="2400" dirty="0"/>
                        <a:t>.             </a:t>
                      </a:r>
                      <a:r>
                        <a:rPr lang="en-US" sz="2400" b="1" dirty="0">
                          <a:highlight>
                            <a:srgbClr val="FFFF00"/>
                          </a:highlight>
                        </a:rPr>
                        <a:t>You do</a:t>
                      </a:r>
                      <a:r>
                        <a:rPr lang="en-US" sz="2400" b="1" dirty="0"/>
                        <a:t>.</a:t>
                      </a:r>
                      <a:endParaRPr lang="en-US" sz="2400" dirty="0"/>
                    </a:p>
                  </a:txBody>
                  <a:tcPr/>
                </a:tc>
                <a:extLst>
                  <a:ext uri="{0D108BD9-81ED-4DB2-BD59-A6C34878D82A}">
                    <a16:rowId xmlns:a16="http://schemas.microsoft.com/office/drawing/2014/main" val="1265200776"/>
                  </a:ext>
                </a:extLst>
              </a:tr>
              <a:tr h="459688">
                <a:tc>
                  <a:txBody>
                    <a:bodyPr/>
                    <a:lstStyle/>
                    <a:p>
                      <a:r>
                        <a:rPr lang="en-US" sz="2400" dirty="0"/>
                        <a:t>9. Provide </a:t>
                      </a:r>
                      <a:r>
                        <a:rPr lang="en-US" sz="2400" b="1" dirty="0">
                          <a:highlight>
                            <a:srgbClr val="FFFF00"/>
                          </a:highlight>
                        </a:rPr>
                        <a:t>judicious practice</a:t>
                      </a:r>
                      <a:r>
                        <a:rPr lang="en-US" sz="2400" b="1" dirty="0"/>
                        <a:t>.</a:t>
                      </a:r>
                      <a:endParaRPr lang="en-US" sz="2400" dirty="0"/>
                    </a:p>
                  </a:txBody>
                  <a:tcPr/>
                </a:tc>
                <a:extLst>
                  <a:ext uri="{0D108BD9-81ED-4DB2-BD59-A6C34878D82A}">
                    <a16:rowId xmlns:a16="http://schemas.microsoft.com/office/drawing/2014/main" val="2489797210"/>
                  </a:ext>
                </a:extLst>
              </a:tr>
            </a:tbl>
          </a:graphicData>
        </a:graphic>
      </p:graphicFrame>
      <p:sp>
        <p:nvSpPr>
          <p:cNvPr id="4" name="Slide Number Placeholder 3">
            <a:extLst>
              <a:ext uri="{FF2B5EF4-FFF2-40B4-BE49-F238E27FC236}">
                <a16:creationId xmlns:a16="http://schemas.microsoft.com/office/drawing/2014/main" id="{9D061E7D-66A1-2F4B-BF60-0D9B4C549DE0}"/>
              </a:ext>
            </a:extLst>
          </p:cNvPr>
          <p:cNvSpPr>
            <a:spLocks noGrp="1"/>
          </p:cNvSpPr>
          <p:nvPr>
            <p:ph type="sldNum" sz="quarter" idx="12"/>
          </p:nvPr>
        </p:nvSpPr>
        <p:spPr/>
        <p:txBody>
          <a:bodyPr/>
          <a:lstStyle/>
          <a:p>
            <a:pPr>
              <a:defRPr/>
            </a:pPr>
            <a:fld id="{A91CB9AB-F896-F94F-95BE-1435B04EDF39}" type="slidenum">
              <a:rPr lang="en-US" smtClean="0"/>
              <a:pPr>
                <a:defRPr/>
              </a:pPr>
              <a:t>63</a:t>
            </a:fld>
            <a:endParaRPr lang="en-US"/>
          </a:p>
        </p:txBody>
      </p:sp>
    </p:spTree>
    <p:extLst>
      <p:ext uri="{BB962C8B-B14F-4D97-AF65-F5344CB8AC3E}">
        <p14:creationId xmlns:p14="http://schemas.microsoft.com/office/powerpoint/2010/main" val="19614354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04233-0D2E-F33B-7936-962D1E324B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C500CF-21FC-1ABD-3DF8-65A4902AEBB2}"/>
              </a:ext>
            </a:extLst>
          </p:cNvPr>
          <p:cNvSpPr>
            <a:spLocks noGrp="1"/>
          </p:cNvSpPr>
          <p:nvPr>
            <p:ph type="title"/>
          </p:nvPr>
        </p:nvSpPr>
        <p:spPr>
          <a:xfrm>
            <a:off x="0" y="17256"/>
            <a:ext cx="9144000" cy="1325563"/>
          </a:xfrm>
          <a:solidFill>
            <a:schemeClr val="accent2"/>
          </a:solidFill>
        </p:spPr>
        <p:txBody>
          <a:bodyPr>
            <a:normAutofit/>
          </a:bodyPr>
          <a:lstStyle/>
          <a:p>
            <a:r>
              <a:rPr lang="en-US" sz="3600" b="1" dirty="0">
                <a:latin typeface="+mn-lt"/>
              </a:rPr>
              <a:t>	Learning Intentions - Revisited</a:t>
            </a:r>
          </a:p>
        </p:txBody>
      </p:sp>
      <p:sp>
        <p:nvSpPr>
          <p:cNvPr id="3" name="Content Placeholder 2">
            <a:extLst>
              <a:ext uri="{FF2B5EF4-FFF2-40B4-BE49-F238E27FC236}">
                <a16:creationId xmlns:a16="http://schemas.microsoft.com/office/drawing/2014/main" id="{7C3AE3B2-9767-827F-178F-940284154944}"/>
              </a:ext>
            </a:extLst>
          </p:cNvPr>
          <p:cNvSpPr>
            <a:spLocks noGrp="1"/>
          </p:cNvSpPr>
          <p:nvPr>
            <p:ph idx="1"/>
          </p:nvPr>
        </p:nvSpPr>
        <p:spPr>
          <a:xfrm>
            <a:off x="533903" y="1847851"/>
            <a:ext cx="7981447" cy="4351338"/>
          </a:xfrm>
          <a:ln>
            <a:solidFill>
              <a:schemeClr val="tx1"/>
            </a:solidFill>
          </a:ln>
        </p:spPr>
        <p:txBody>
          <a:bodyPr/>
          <a:lstStyle/>
          <a:p>
            <a:pPr marL="0" indent="0">
              <a:buNone/>
            </a:pPr>
            <a:r>
              <a:rPr lang="en-US" dirty="0"/>
              <a:t>Objectives stated as </a:t>
            </a:r>
            <a:r>
              <a:rPr lang="en-US" b="1" dirty="0">
                <a:solidFill>
                  <a:srgbClr val="FF0000"/>
                </a:solidFill>
              </a:rPr>
              <a:t>Questions</a:t>
            </a:r>
          </a:p>
          <a:p>
            <a:pPr marL="0" indent="0">
              <a:buNone/>
            </a:pPr>
            <a:endParaRPr lang="en-US" sz="2800" dirty="0"/>
          </a:p>
          <a:p>
            <a:pPr marL="514350" indent="-514350">
              <a:buAutoNum type="arabicPeriod"/>
            </a:pPr>
            <a:r>
              <a:rPr lang="en-US" sz="2800" dirty="0">
                <a:highlight>
                  <a:srgbClr val="FFFF00"/>
                </a:highlight>
              </a:rPr>
              <a:t>What are the high-leverage practices </a:t>
            </a:r>
            <a:r>
              <a:rPr lang="en-US" sz="2800" dirty="0"/>
              <a:t>critical in the </a:t>
            </a:r>
            <a:r>
              <a:rPr lang="en-US" sz="2800" b="1" dirty="0"/>
              <a:t>design of explicit instruction </a:t>
            </a:r>
            <a:r>
              <a:rPr lang="en-US" sz="2800" dirty="0"/>
              <a:t>lessons?</a:t>
            </a:r>
            <a:br>
              <a:rPr lang="en-US" sz="2800" dirty="0"/>
            </a:br>
            <a:endParaRPr lang="en-US" sz="2800" dirty="0"/>
          </a:p>
          <a:p>
            <a:pPr marL="514350" indent="-514350">
              <a:buAutoNum type="arabicPeriod"/>
            </a:pPr>
            <a:r>
              <a:rPr lang="en-US" sz="2800" dirty="0"/>
              <a:t>What instructional practices can be </a:t>
            </a:r>
            <a:r>
              <a:rPr lang="en-US" sz="2800" b="1" dirty="0">
                <a:highlight>
                  <a:srgbClr val="FFFF00"/>
                </a:highlight>
              </a:rPr>
              <a:t>polished</a:t>
            </a:r>
            <a:r>
              <a:rPr lang="en-US" sz="2800" dirty="0"/>
              <a:t> to enhance learning in your classroom/school?</a:t>
            </a:r>
            <a:br>
              <a:rPr lang="en-US" sz="2800" dirty="0"/>
            </a:br>
            <a:br>
              <a:rPr lang="en-US" sz="2800" dirty="0"/>
            </a:br>
            <a:endParaRPr lang="en-US" sz="2800" dirty="0"/>
          </a:p>
          <a:p>
            <a:pPr marL="0" indent="0">
              <a:buNone/>
            </a:pPr>
            <a:endParaRPr lang="en-US" b="1" dirty="0"/>
          </a:p>
          <a:p>
            <a:pPr marL="457200" indent="-457200">
              <a:buAutoNum type="arabicPeriod"/>
            </a:pPr>
            <a:endParaRPr lang="en-US" dirty="0"/>
          </a:p>
        </p:txBody>
      </p:sp>
      <p:sp>
        <p:nvSpPr>
          <p:cNvPr id="4" name="Slide Number Placeholder 3">
            <a:extLst>
              <a:ext uri="{FF2B5EF4-FFF2-40B4-BE49-F238E27FC236}">
                <a16:creationId xmlns:a16="http://schemas.microsoft.com/office/drawing/2014/main" id="{9A17F29F-59D3-D94A-55EF-ACA47E89AED5}"/>
              </a:ext>
            </a:extLst>
          </p:cNvPr>
          <p:cNvSpPr>
            <a:spLocks noGrp="1"/>
          </p:cNvSpPr>
          <p:nvPr>
            <p:ph type="sldNum" sz="quarter" idx="12"/>
          </p:nvPr>
        </p:nvSpPr>
        <p:spPr/>
        <p:txBody>
          <a:bodyPr/>
          <a:lstStyle/>
          <a:p>
            <a:pPr>
              <a:defRPr/>
            </a:pPr>
            <a:fld id="{A91CB9AB-F896-F94F-95BE-1435B04EDF39}" type="slidenum">
              <a:rPr lang="en-US" smtClean="0"/>
              <a:pPr>
                <a:defRPr/>
              </a:pPr>
              <a:t>64</a:t>
            </a:fld>
            <a:endParaRPr lang="en-US"/>
          </a:p>
        </p:txBody>
      </p:sp>
    </p:spTree>
    <p:extLst>
      <p:ext uri="{BB962C8B-B14F-4D97-AF65-F5344CB8AC3E}">
        <p14:creationId xmlns:p14="http://schemas.microsoft.com/office/powerpoint/2010/main" val="406275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414112-957E-44F2-884C-66EB70AC8326}"/>
              </a:ext>
            </a:extLst>
          </p:cNvPr>
          <p:cNvSpPr>
            <a:spLocks noGrp="1"/>
          </p:cNvSpPr>
          <p:nvPr>
            <p:ph type="sldNum" sz="quarter" idx="12"/>
          </p:nvPr>
        </p:nvSpPr>
        <p:spPr/>
        <p:txBody>
          <a:bodyPr/>
          <a:lstStyle/>
          <a:p>
            <a:pPr>
              <a:defRPr/>
            </a:pPr>
            <a:fld id="{A91CB9AB-F896-F94F-95BE-1435B04EDF39}" type="slidenum">
              <a:rPr lang="en-US" smtClean="0"/>
              <a:pPr>
                <a:defRPr/>
              </a:pPr>
              <a:t>65</a:t>
            </a:fld>
            <a:endParaRPr lang="en-US"/>
          </a:p>
        </p:txBody>
      </p:sp>
      <p:pic>
        <p:nvPicPr>
          <p:cNvPr id="8" name="Picture 7">
            <a:extLst>
              <a:ext uri="{FF2B5EF4-FFF2-40B4-BE49-F238E27FC236}">
                <a16:creationId xmlns:a16="http://schemas.microsoft.com/office/drawing/2014/main" id="{4330E131-82C8-1159-9385-D9B9A1D95807}"/>
              </a:ext>
            </a:extLst>
          </p:cNvPr>
          <p:cNvPicPr>
            <a:picLocks noChangeAspect="1"/>
          </p:cNvPicPr>
          <p:nvPr/>
        </p:nvPicPr>
        <p:blipFill>
          <a:blip r:embed="rId2"/>
          <a:stretch>
            <a:fillRect/>
          </a:stretch>
        </p:blipFill>
        <p:spPr>
          <a:xfrm>
            <a:off x="1922318" y="0"/>
            <a:ext cx="5299364" cy="6858000"/>
          </a:xfrm>
          <a:prstGeom prst="rect">
            <a:avLst/>
          </a:prstGeom>
        </p:spPr>
      </p:pic>
    </p:spTree>
    <p:extLst>
      <p:ext uri="{BB962C8B-B14F-4D97-AF65-F5344CB8AC3E}">
        <p14:creationId xmlns:p14="http://schemas.microsoft.com/office/powerpoint/2010/main" val="31726583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046DA-5627-84CF-783A-D5A2626923D4}"/>
              </a:ext>
            </a:extLst>
          </p:cNvPr>
          <p:cNvSpPr>
            <a:spLocks noGrp="1"/>
          </p:cNvSpPr>
          <p:nvPr>
            <p:ph type="sldNum" sz="quarter" idx="12"/>
          </p:nvPr>
        </p:nvSpPr>
        <p:spPr/>
        <p:txBody>
          <a:bodyPr/>
          <a:lstStyle/>
          <a:p>
            <a:pPr>
              <a:defRPr/>
            </a:pPr>
            <a:fld id="{90E290F7-B437-3440-8A81-697157572415}" type="slidenum">
              <a:rPr lang="en-US" smtClean="0"/>
              <a:pPr>
                <a:defRPr/>
              </a:pPr>
              <a:t>66</a:t>
            </a:fld>
            <a:endParaRPr lang="en-US"/>
          </a:p>
        </p:txBody>
      </p:sp>
      <p:pic>
        <p:nvPicPr>
          <p:cNvPr id="4" name="Picture 3">
            <a:extLst>
              <a:ext uri="{FF2B5EF4-FFF2-40B4-BE49-F238E27FC236}">
                <a16:creationId xmlns:a16="http://schemas.microsoft.com/office/drawing/2014/main" id="{24D96BDE-CE69-9F75-706B-5B1900074081}"/>
              </a:ext>
            </a:extLst>
          </p:cNvPr>
          <p:cNvPicPr>
            <a:picLocks noChangeAspect="1"/>
          </p:cNvPicPr>
          <p:nvPr/>
        </p:nvPicPr>
        <p:blipFill>
          <a:blip r:embed="rId2"/>
          <a:stretch>
            <a:fillRect/>
          </a:stretch>
        </p:blipFill>
        <p:spPr>
          <a:xfrm>
            <a:off x="2353235" y="0"/>
            <a:ext cx="4437529" cy="6858000"/>
          </a:xfrm>
          <a:prstGeom prst="rect">
            <a:avLst/>
          </a:prstGeom>
        </p:spPr>
      </p:pic>
    </p:spTree>
    <p:extLst>
      <p:ext uri="{BB962C8B-B14F-4D97-AF65-F5344CB8AC3E}">
        <p14:creationId xmlns:p14="http://schemas.microsoft.com/office/powerpoint/2010/main" val="4227547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4B53F7-2285-35F8-F542-E85A7E206558}"/>
              </a:ext>
            </a:extLst>
          </p:cNvPr>
          <p:cNvSpPr>
            <a:spLocks noGrp="1"/>
          </p:cNvSpPr>
          <p:nvPr>
            <p:ph type="title"/>
          </p:nvPr>
        </p:nvSpPr>
        <p:spPr>
          <a:xfrm>
            <a:off x="0" y="18255"/>
            <a:ext cx="9144000" cy="1325563"/>
          </a:xfrm>
          <a:solidFill>
            <a:schemeClr val="accent2"/>
          </a:solidFill>
        </p:spPr>
        <p:txBody>
          <a:bodyPr/>
          <a:lstStyle/>
          <a:p>
            <a:r>
              <a:rPr lang="en-US" b="1" dirty="0">
                <a:latin typeface="+mn-lt"/>
              </a:rPr>
              <a:t>	Thank you for attending this conference.</a:t>
            </a:r>
            <a:br>
              <a:rPr lang="en-US" b="1" dirty="0">
                <a:latin typeface="+mn-lt"/>
              </a:rPr>
            </a:br>
            <a:r>
              <a:rPr lang="en-US" b="1" dirty="0">
                <a:latin typeface="+mn-lt"/>
              </a:rPr>
              <a:t>	Thank you for your service to children.</a:t>
            </a:r>
          </a:p>
        </p:txBody>
      </p:sp>
      <p:sp>
        <p:nvSpPr>
          <p:cNvPr id="4" name="Content Placeholder 3">
            <a:extLst>
              <a:ext uri="{FF2B5EF4-FFF2-40B4-BE49-F238E27FC236}">
                <a16:creationId xmlns:a16="http://schemas.microsoft.com/office/drawing/2014/main" id="{8D17D6BE-018B-5199-AEE4-86F4E60A59E3}"/>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Remember This:</a:t>
            </a:r>
          </a:p>
          <a:p>
            <a:pPr marL="0" indent="0">
              <a:buNone/>
            </a:pPr>
            <a:endParaRPr lang="en-US" dirty="0"/>
          </a:p>
          <a:p>
            <a:pPr marL="0" indent="0">
              <a:buNone/>
            </a:pPr>
            <a:r>
              <a:rPr lang="en-US" sz="3200" dirty="0"/>
              <a:t>How well you teach = How well they Learn</a:t>
            </a:r>
          </a:p>
          <a:p>
            <a:pPr marL="0" indent="0">
              <a:buNone/>
            </a:pPr>
            <a:endParaRPr lang="en-US" sz="3200" dirty="0"/>
          </a:p>
          <a:p>
            <a:pPr marL="0" indent="0">
              <a:buNone/>
            </a:pPr>
            <a:r>
              <a:rPr lang="en-US" sz="3200" dirty="0"/>
              <a:t>Teach with Passion</a:t>
            </a:r>
          </a:p>
          <a:p>
            <a:pPr marL="0" indent="0">
              <a:buNone/>
            </a:pPr>
            <a:r>
              <a:rPr lang="en-US" sz="3200" dirty="0"/>
              <a:t>Manage with Compassion</a:t>
            </a:r>
          </a:p>
        </p:txBody>
      </p:sp>
      <p:sp>
        <p:nvSpPr>
          <p:cNvPr id="2" name="Slide Number Placeholder 1">
            <a:extLst>
              <a:ext uri="{FF2B5EF4-FFF2-40B4-BE49-F238E27FC236}">
                <a16:creationId xmlns:a16="http://schemas.microsoft.com/office/drawing/2014/main" id="{38C4F429-F81E-AB35-A74D-45DF8AEFB63A}"/>
              </a:ext>
            </a:extLst>
          </p:cNvPr>
          <p:cNvSpPr>
            <a:spLocks noGrp="1"/>
          </p:cNvSpPr>
          <p:nvPr>
            <p:ph type="sldNum" sz="quarter" idx="12"/>
          </p:nvPr>
        </p:nvSpPr>
        <p:spPr/>
        <p:txBody>
          <a:bodyPr/>
          <a:lstStyle/>
          <a:p>
            <a:pPr>
              <a:defRPr/>
            </a:pPr>
            <a:fld id="{90E290F7-B437-3440-8A81-697157572415}" type="slidenum">
              <a:rPr lang="en-US" smtClean="0"/>
              <a:pPr>
                <a:defRPr/>
              </a:pPr>
              <a:t>67</a:t>
            </a:fld>
            <a:endParaRPr lang="en-US"/>
          </a:p>
        </p:txBody>
      </p:sp>
    </p:spTree>
    <p:extLst>
      <p:ext uri="{BB962C8B-B14F-4D97-AF65-F5344CB8AC3E}">
        <p14:creationId xmlns:p14="http://schemas.microsoft.com/office/powerpoint/2010/main" val="18163176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br>
              <a:rPr lang="en-US" sz="2222" dirty="0"/>
            </a:br>
            <a:r>
              <a:rPr lang="en-US" sz="2700" dirty="0">
                <a:latin typeface="+mn-lt"/>
              </a:rPr>
              <a:t>Explicit Instruction:  Effective and Efficient Teaching</a:t>
            </a:r>
            <a:br>
              <a:rPr lang="en-US" dirty="0"/>
            </a:br>
            <a:r>
              <a:rPr lang="en-US" sz="2000" dirty="0"/>
              <a:t>Anita L. Archer  and Charles A. Hughes</a:t>
            </a:r>
            <a:br>
              <a:rPr lang="en-US" sz="2000" dirty="0"/>
            </a:br>
            <a:endParaRPr lang="en-US" sz="2000" dirty="0"/>
          </a:p>
        </p:txBody>
      </p:sp>
      <p:sp>
        <p:nvSpPr>
          <p:cNvPr id="3" name="Content Placeholder 2"/>
          <p:cNvSpPr>
            <a:spLocks noGrp="1"/>
          </p:cNvSpPr>
          <p:nvPr>
            <p:ph idx="1"/>
          </p:nvPr>
        </p:nvSpPr>
        <p:spPr>
          <a:xfrm>
            <a:off x="229713" y="1948208"/>
            <a:ext cx="7886700" cy="4351338"/>
          </a:xfrm>
        </p:spPr>
        <p:txBody>
          <a:bodyPr/>
          <a:lstStyle/>
          <a:p>
            <a:pPr>
              <a:buNone/>
            </a:pPr>
            <a:endParaRPr lang="en-US" dirty="0"/>
          </a:p>
        </p:txBody>
      </p:sp>
      <p:pic>
        <p:nvPicPr>
          <p:cNvPr id="5" name="Content Placeholder 4" descr="A picture containing text, screenshot, font, design&#10;&#10;Description automatically generated">
            <a:extLst>
              <a:ext uri="{FF2B5EF4-FFF2-40B4-BE49-F238E27FC236}">
                <a16:creationId xmlns:a16="http://schemas.microsoft.com/office/drawing/2014/main" id="{ECE42DEC-DE06-A6DE-B90A-31F3C6793E67}"/>
              </a:ext>
            </a:extLst>
          </p:cNvPr>
          <p:cNvPicPr>
            <a:picLocks noChangeAspect="1"/>
          </p:cNvPicPr>
          <p:nvPr/>
        </p:nvPicPr>
        <p:blipFill>
          <a:blip r:embed="rId2"/>
          <a:stretch>
            <a:fillRect/>
          </a:stretch>
        </p:blipFill>
        <p:spPr>
          <a:xfrm>
            <a:off x="2933700" y="2037530"/>
            <a:ext cx="3276600" cy="4343400"/>
          </a:xfrm>
          <a:prstGeom prst="rect">
            <a:avLst/>
          </a:prstGeom>
        </p:spPr>
      </p:pic>
    </p:spTree>
    <p:extLst>
      <p:ext uri="{BB962C8B-B14F-4D97-AF65-F5344CB8AC3E}">
        <p14:creationId xmlns:p14="http://schemas.microsoft.com/office/powerpoint/2010/main" val="9455521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26E5-2D04-6678-22BB-207E84D3D1F6}"/>
              </a:ext>
            </a:extLst>
          </p:cNvPr>
          <p:cNvSpPr>
            <a:spLocks noGrp="1"/>
          </p:cNvSpPr>
          <p:nvPr>
            <p:ph type="title"/>
          </p:nvPr>
        </p:nvSpPr>
        <p:spPr/>
        <p:txBody>
          <a:bodyPr>
            <a:normAutofit fontScale="90000"/>
          </a:bodyPr>
          <a:lstStyle/>
          <a:p>
            <a:r>
              <a:rPr lang="en-US" sz="2700" b="1" dirty="0">
                <a:latin typeface="+mn-lt"/>
              </a:rPr>
              <a:t>Just Tell Them: The Power of Explanations and Explicit Instruction </a:t>
            </a:r>
            <a:br>
              <a:rPr lang="en-US" sz="2800" b="1" dirty="0">
                <a:latin typeface="+mn-lt"/>
              </a:rPr>
            </a:br>
            <a:br>
              <a:rPr lang="en-US" sz="2800" b="1" dirty="0">
                <a:latin typeface="+mn-lt"/>
              </a:rPr>
            </a:br>
            <a:r>
              <a:rPr lang="en-US" sz="2000" dirty="0">
                <a:latin typeface="+mn-lt"/>
              </a:rPr>
              <a:t>Zach </a:t>
            </a:r>
            <a:r>
              <a:rPr lang="en-US" sz="2000" dirty="0" err="1">
                <a:latin typeface="+mn-lt"/>
              </a:rPr>
              <a:t>Groshell</a:t>
            </a:r>
            <a:endParaRPr lang="en-US" sz="2800" b="1" dirty="0">
              <a:latin typeface="+mn-lt"/>
            </a:endParaRPr>
          </a:p>
        </p:txBody>
      </p:sp>
      <p:pic>
        <p:nvPicPr>
          <p:cNvPr id="6" name="Content Placeholder 5" descr="A book cover with a mouth and red stripes&#10;&#10;Description automatically generated">
            <a:extLst>
              <a:ext uri="{FF2B5EF4-FFF2-40B4-BE49-F238E27FC236}">
                <a16:creationId xmlns:a16="http://schemas.microsoft.com/office/drawing/2014/main" id="{C63827B4-D3B4-D19C-BDA1-9FCE6FA1DA54}"/>
              </a:ext>
            </a:extLst>
          </p:cNvPr>
          <p:cNvPicPr>
            <a:picLocks noGrp="1" noChangeAspect="1"/>
          </p:cNvPicPr>
          <p:nvPr>
            <p:ph idx="1"/>
          </p:nvPr>
        </p:nvPicPr>
        <p:blipFill>
          <a:blip r:embed="rId2"/>
          <a:stretch>
            <a:fillRect/>
          </a:stretch>
        </p:blipFill>
        <p:spPr>
          <a:xfrm>
            <a:off x="2988689" y="1850339"/>
            <a:ext cx="3166622" cy="4351338"/>
          </a:xfrm>
        </p:spPr>
      </p:pic>
      <p:sp>
        <p:nvSpPr>
          <p:cNvPr id="4" name="Slide Number Placeholder 3">
            <a:extLst>
              <a:ext uri="{FF2B5EF4-FFF2-40B4-BE49-F238E27FC236}">
                <a16:creationId xmlns:a16="http://schemas.microsoft.com/office/drawing/2014/main" id="{24D5694C-CA0B-4D42-908E-29C6E3BD4FD2}"/>
              </a:ext>
            </a:extLst>
          </p:cNvPr>
          <p:cNvSpPr>
            <a:spLocks noGrp="1"/>
          </p:cNvSpPr>
          <p:nvPr>
            <p:ph type="sldNum" sz="quarter" idx="12"/>
          </p:nvPr>
        </p:nvSpPr>
        <p:spPr/>
        <p:txBody>
          <a:bodyPr/>
          <a:lstStyle/>
          <a:p>
            <a:pPr>
              <a:defRPr/>
            </a:pPr>
            <a:fld id="{A91CB9AB-F896-F94F-95BE-1435B04EDF39}" type="slidenum">
              <a:rPr lang="en-US" smtClean="0"/>
              <a:pPr>
                <a:defRPr/>
              </a:pPr>
              <a:t>69</a:t>
            </a:fld>
            <a:endParaRPr lang="en-US"/>
          </a:p>
        </p:txBody>
      </p:sp>
    </p:spTree>
    <p:extLst>
      <p:ext uri="{BB962C8B-B14F-4D97-AF65-F5344CB8AC3E}">
        <p14:creationId xmlns:p14="http://schemas.microsoft.com/office/powerpoint/2010/main" val="480749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9144000" cy="1325563"/>
          </a:xfrm>
          <a:solidFill>
            <a:schemeClr val="accent2"/>
          </a:solidFill>
        </p:spPr>
        <p:txBody>
          <a:bodyPr>
            <a:normAutofit/>
          </a:bodyPr>
          <a:lstStyle/>
          <a:p>
            <a:r>
              <a:rPr lang="en-US" sz="3600" b="1" dirty="0">
                <a:latin typeface="+mn-lt"/>
              </a:rPr>
              <a:t>	</a:t>
            </a:r>
            <a:r>
              <a:rPr lang="en-US" sz="4400" b="1" dirty="0">
                <a:latin typeface="+mn-lt"/>
              </a:rPr>
              <a:t>Universal Outcome</a:t>
            </a:r>
          </a:p>
        </p:txBody>
      </p:sp>
      <p:sp>
        <p:nvSpPr>
          <p:cNvPr id="3" name="Content Placeholder 2"/>
          <p:cNvSpPr>
            <a:spLocks noGrp="1"/>
          </p:cNvSpPr>
          <p:nvPr>
            <p:ph idx="1"/>
          </p:nvPr>
        </p:nvSpPr>
        <p:spPr/>
        <p:txBody>
          <a:bodyPr>
            <a:normAutofit/>
          </a:bodyPr>
          <a:lstStyle/>
          <a:p>
            <a:pPr marL="0" indent="0">
              <a:buNone/>
            </a:pPr>
            <a:r>
              <a:rPr lang="en-US" sz="4000" b="1" dirty="0">
                <a:solidFill>
                  <a:srgbClr val="0D0D0D"/>
                </a:solidFill>
              </a:rPr>
              <a:t>Learning</a:t>
            </a:r>
          </a:p>
          <a:p>
            <a:pPr marL="0" indent="0">
              <a:buNone/>
            </a:pPr>
            <a:r>
              <a:rPr lang="en-US" sz="4000" b="1" dirty="0">
                <a:solidFill>
                  <a:srgbClr val="0D0D0D"/>
                </a:solidFill>
              </a:rPr>
              <a:t>	Learning</a:t>
            </a:r>
          </a:p>
          <a:p>
            <a:pPr marL="0" indent="0">
              <a:buNone/>
            </a:pPr>
            <a:r>
              <a:rPr lang="en-US" sz="4000" b="1" dirty="0">
                <a:solidFill>
                  <a:srgbClr val="0D0D0D"/>
                </a:solidFill>
              </a:rPr>
              <a:t>		Learning</a:t>
            </a:r>
          </a:p>
          <a:p>
            <a:pPr marL="0" indent="0">
              <a:buNone/>
            </a:pPr>
            <a:r>
              <a:rPr lang="en-US" sz="4000" b="1" dirty="0">
                <a:solidFill>
                  <a:srgbClr val="0D0D0D"/>
                </a:solidFill>
              </a:rPr>
              <a:t>			Learning</a:t>
            </a:r>
          </a:p>
          <a:p>
            <a:pPr marL="0" indent="0">
              <a:buNone/>
            </a:pPr>
            <a:r>
              <a:rPr lang="en-US" sz="4000" b="1" dirty="0">
                <a:solidFill>
                  <a:srgbClr val="0D0D0D"/>
                </a:solidFill>
              </a:rPr>
              <a:t>				Learning</a:t>
            </a:r>
          </a:p>
          <a:p>
            <a:pPr marL="0" indent="0">
              <a:buNone/>
            </a:pPr>
            <a:r>
              <a:rPr lang="en-US" sz="4000" b="1" dirty="0">
                <a:solidFill>
                  <a:srgbClr val="0D0D0D"/>
                </a:solidFill>
              </a:rPr>
              <a:t>					Learning</a:t>
            </a:r>
          </a:p>
          <a:p>
            <a:pPr marL="0" indent="0">
              <a:buNone/>
            </a:pPr>
            <a:endParaRPr lang="en-US" b="1" dirty="0">
              <a:solidFill>
                <a:srgbClr val="0D0D0D"/>
              </a:solidFill>
            </a:endParaRPr>
          </a:p>
        </p:txBody>
      </p:sp>
      <p:sp>
        <p:nvSpPr>
          <p:cNvPr id="4" name="Slide Number Placeholder 3"/>
          <p:cNvSpPr>
            <a:spLocks noGrp="1"/>
          </p:cNvSpPr>
          <p:nvPr>
            <p:ph type="sldNum" sz="quarter" idx="12"/>
          </p:nvPr>
        </p:nvSpPr>
        <p:spPr/>
        <p:txBody>
          <a:bodyPr/>
          <a:lstStyle/>
          <a:p>
            <a:fld id="{D260CD95-5FB5-8244-A725-10E7FEEBD53E}" type="slidenum">
              <a:rPr lang="en-US" smtClean="0"/>
              <a:t>7</a:t>
            </a:fld>
            <a:endParaRPr lang="en-US" dirty="0"/>
          </a:p>
        </p:txBody>
      </p:sp>
    </p:spTree>
    <p:extLst>
      <p:ext uri="{BB962C8B-B14F-4D97-AF65-F5344CB8AC3E}">
        <p14:creationId xmlns:p14="http://schemas.microsoft.com/office/powerpoint/2010/main" val="282211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0A6F-6585-BA11-0639-37FBE5F1B2BC}"/>
              </a:ext>
            </a:extLst>
          </p:cNvPr>
          <p:cNvSpPr>
            <a:spLocks noGrp="1"/>
          </p:cNvSpPr>
          <p:nvPr>
            <p:ph type="title"/>
          </p:nvPr>
        </p:nvSpPr>
        <p:spPr>
          <a:xfrm>
            <a:off x="628650" y="1"/>
            <a:ext cx="7737584" cy="1471448"/>
          </a:xfrm>
        </p:spPr>
        <p:txBody>
          <a:bodyPr>
            <a:normAutofit fontScale="90000"/>
          </a:bodyPr>
          <a:lstStyle/>
          <a:p>
            <a:br>
              <a:rPr lang="en-US" dirty="0"/>
            </a:br>
            <a:r>
              <a:rPr lang="en-US" sz="2700" b="1" dirty="0">
                <a:latin typeface="+mn-lt"/>
              </a:rPr>
              <a:t>The Writing Revolution 2.0</a:t>
            </a:r>
            <a:br>
              <a:rPr lang="en-US" b="1" dirty="0"/>
            </a:br>
            <a:r>
              <a:rPr lang="en-US" sz="2000" b="1" dirty="0"/>
              <a:t>Judith C. Hochman</a:t>
            </a:r>
            <a:br>
              <a:rPr lang="en-US" sz="2000" b="1" dirty="0"/>
            </a:br>
            <a:r>
              <a:rPr lang="en-US" sz="2000" b="1" dirty="0"/>
              <a:t>Natalie Wexler</a:t>
            </a:r>
            <a:br>
              <a:rPr lang="en-US" b="1" dirty="0"/>
            </a:br>
            <a:endParaRPr lang="en-US" b="1" dirty="0"/>
          </a:p>
        </p:txBody>
      </p:sp>
      <p:sp>
        <p:nvSpPr>
          <p:cNvPr id="4" name="Slide Number Placeholder 3">
            <a:extLst>
              <a:ext uri="{FF2B5EF4-FFF2-40B4-BE49-F238E27FC236}">
                <a16:creationId xmlns:a16="http://schemas.microsoft.com/office/drawing/2014/main" id="{60D49E5F-25EE-95EA-EF65-3AB90EEF32C7}"/>
              </a:ext>
            </a:extLst>
          </p:cNvPr>
          <p:cNvSpPr>
            <a:spLocks noGrp="1"/>
          </p:cNvSpPr>
          <p:nvPr>
            <p:ph type="sldNum" sz="quarter" idx="12"/>
          </p:nvPr>
        </p:nvSpPr>
        <p:spPr/>
        <p:txBody>
          <a:bodyPr/>
          <a:lstStyle/>
          <a:p>
            <a:pPr>
              <a:defRPr/>
            </a:pPr>
            <a:fld id="{A91CB9AB-F896-F94F-95BE-1435B04EDF39}" type="slidenum">
              <a:rPr lang="en-US" smtClean="0"/>
              <a:pPr>
                <a:defRPr/>
              </a:pPr>
              <a:t>70</a:t>
            </a:fld>
            <a:endParaRPr lang="en-US"/>
          </a:p>
        </p:txBody>
      </p:sp>
      <p:pic>
        <p:nvPicPr>
          <p:cNvPr id="10" name="Content Placeholder 9" descr="A book cover with writing on it&#10;&#10;Description automatically generated">
            <a:extLst>
              <a:ext uri="{FF2B5EF4-FFF2-40B4-BE49-F238E27FC236}">
                <a16:creationId xmlns:a16="http://schemas.microsoft.com/office/drawing/2014/main" id="{9982F353-85FD-B6A3-B7A2-7B5ED590B6B1}"/>
              </a:ext>
            </a:extLst>
          </p:cNvPr>
          <p:cNvPicPr>
            <a:picLocks noGrp="1" noChangeAspect="1"/>
          </p:cNvPicPr>
          <p:nvPr>
            <p:ph idx="1"/>
          </p:nvPr>
        </p:nvPicPr>
        <p:blipFill>
          <a:blip r:embed="rId2"/>
          <a:stretch>
            <a:fillRect/>
          </a:stretch>
        </p:blipFill>
        <p:spPr>
          <a:xfrm>
            <a:off x="2686051" y="1471449"/>
            <a:ext cx="3864976" cy="4937760"/>
          </a:xfrm>
        </p:spPr>
      </p:pic>
    </p:spTree>
    <p:extLst>
      <p:ext uri="{BB962C8B-B14F-4D97-AF65-F5344CB8AC3E}">
        <p14:creationId xmlns:p14="http://schemas.microsoft.com/office/powerpoint/2010/main" val="2693459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8F51-615F-52D7-A661-4357E52EE952}"/>
              </a:ext>
            </a:extLst>
          </p:cNvPr>
          <p:cNvSpPr>
            <a:spLocks noGrp="1"/>
          </p:cNvSpPr>
          <p:nvPr>
            <p:ph type="title"/>
          </p:nvPr>
        </p:nvSpPr>
        <p:spPr/>
        <p:txBody>
          <a:bodyPr>
            <a:normAutofit/>
          </a:bodyPr>
          <a:lstStyle/>
          <a:p>
            <a:r>
              <a:rPr lang="en-US" sz="2400" b="1" dirty="0">
                <a:latin typeface="+mn-lt"/>
              </a:rPr>
              <a:t>Harnessing the Science of Learning </a:t>
            </a:r>
            <a:br>
              <a:rPr lang="en-US" sz="2400" b="1" dirty="0">
                <a:latin typeface="+mn-lt"/>
              </a:rPr>
            </a:br>
            <a:r>
              <a:rPr lang="en-US" sz="1800" dirty="0">
                <a:latin typeface="+mn-lt"/>
              </a:rPr>
              <a:t>Harnessing the Science of Learning</a:t>
            </a:r>
            <a:br>
              <a:rPr lang="en-US" sz="1800" dirty="0">
                <a:latin typeface="+mn-lt"/>
              </a:rPr>
            </a:br>
            <a:br>
              <a:rPr lang="en-US" sz="1800" dirty="0">
                <a:latin typeface="+mn-lt"/>
              </a:rPr>
            </a:br>
            <a:r>
              <a:rPr lang="en-US" sz="1800" dirty="0">
                <a:latin typeface="+mn-lt"/>
              </a:rPr>
              <a:t>Nathaniel Swain</a:t>
            </a:r>
            <a:endParaRPr lang="en-US" sz="2400" b="1" dirty="0">
              <a:latin typeface="+mn-lt"/>
            </a:endParaRPr>
          </a:p>
        </p:txBody>
      </p:sp>
      <p:pic>
        <p:nvPicPr>
          <p:cNvPr id="6" name="Content Placeholder 5" descr="A book cover with a yellow lightning bolt&#10;&#10;Description automatically generated">
            <a:extLst>
              <a:ext uri="{FF2B5EF4-FFF2-40B4-BE49-F238E27FC236}">
                <a16:creationId xmlns:a16="http://schemas.microsoft.com/office/drawing/2014/main" id="{FF719C69-C3E4-0C5D-F95C-0B6D42A47AD0}"/>
              </a:ext>
            </a:extLst>
          </p:cNvPr>
          <p:cNvPicPr>
            <a:picLocks noGrp="1" noChangeAspect="1"/>
          </p:cNvPicPr>
          <p:nvPr>
            <p:ph idx="1"/>
          </p:nvPr>
        </p:nvPicPr>
        <p:blipFill>
          <a:blip r:embed="rId2"/>
          <a:stretch>
            <a:fillRect/>
          </a:stretch>
        </p:blipFill>
        <p:spPr>
          <a:xfrm>
            <a:off x="2686051" y="1601471"/>
            <a:ext cx="3414749" cy="4754880"/>
          </a:xfrm>
        </p:spPr>
      </p:pic>
      <p:sp>
        <p:nvSpPr>
          <p:cNvPr id="4" name="Slide Number Placeholder 3">
            <a:extLst>
              <a:ext uri="{FF2B5EF4-FFF2-40B4-BE49-F238E27FC236}">
                <a16:creationId xmlns:a16="http://schemas.microsoft.com/office/drawing/2014/main" id="{7391B018-E90E-009E-0B2D-DB6AA9861C2D}"/>
              </a:ext>
            </a:extLst>
          </p:cNvPr>
          <p:cNvSpPr>
            <a:spLocks noGrp="1"/>
          </p:cNvSpPr>
          <p:nvPr>
            <p:ph type="sldNum" sz="quarter" idx="12"/>
          </p:nvPr>
        </p:nvSpPr>
        <p:spPr/>
        <p:txBody>
          <a:bodyPr/>
          <a:lstStyle/>
          <a:p>
            <a:pPr>
              <a:defRPr/>
            </a:pPr>
            <a:fld id="{A91CB9AB-F896-F94F-95BE-1435B04EDF39}" type="slidenum">
              <a:rPr lang="en-US" smtClean="0"/>
              <a:pPr>
                <a:defRPr/>
              </a:pPr>
              <a:t>71</a:t>
            </a:fld>
            <a:endParaRPr lang="en-US"/>
          </a:p>
        </p:txBody>
      </p:sp>
    </p:spTree>
    <p:extLst>
      <p:ext uri="{BB962C8B-B14F-4D97-AF65-F5344CB8AC3E}">
        <p14:creationId xmlns:p14="http://schemas.microsoft.com/office/powerpoint/2010/main" val="9609233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lue and green cover with white text&#10;&#10;Description automatically generated">
            <a:extLst>
              <a:ext uri="{FF2B5EF4-FFF2-40B4-BE49-F238E27FC236}">
                <a16:creationId xmlns:a16="http://schemas.microsoft.com/office/drawing/2014/main" id="{5D223B1B-31F3-39E4-279F-FDD0677E5F1B}"/>
              </a:ext>
            </a:extLst>
          </p:cNvPr>
          <p:cNvPicPr>
            <a:picLocks noGrp="1" noChangeAspect="1"/>
          </p:cNvPicPr>
          <p:nvPr>
            <p:ph idx="1"/>
          </p:nvPr>
        </p:nvPicPr>
        <p:blipFill>
          <a:blip r:embed="rId2"/>
          <a:stretch>
            <a:fillRect/>
          </a:stretch>
        </p:blipFill>
        <p:spPr>
          <a:xfrm>
            <a:off x="3200400" y="1066800"/>
            <a:ext cx="3931560" cy="5029200"/>
          </a:xfrm>
        </p:spPr>
      </p:pic>
      <p:sp>
        <p:nvSpPr>
          <p:cNvPr id="4" name="Slide Number Placeholder 3">
            <a:extLst>
              <a:ext uri="{FF2B5EF4-FFF2-40B4-BE49-F238E27FC236}">
                <a16:creationId xmlns:a16="http://schemas.microsoft.com/office/drawing/2014/main" id="{140DC753-0210-40AD-A5F3-F20B8177164F}"/>
              </a:ext>
            </a:extLst>
          </p:cNvPr>
          <p:cNvSpPr>
            <a:spLocks noGrp="1"/>
          </p:cNvSpPr>
          <p:nvPr>
            <p:ph type="sldNum" sz="quarter" idx="12"/>
          </p:nvPr>
        </p:nvSpPr>
        <p:spPr/>
        <p:txBody>
          <a:bodyPr/>
          <a:lstStyle/>
          <a:p>
            <a:pPr>
              <a:defRPr/>
            </a:pPr>
            <a:fld id="{84CE3FC0-62B6-2244-BEF1-2DFD7E2C7543}" type="slidenum">
              <a:rPr lang="en-US" altLang="en-US" smtClean="0"/>
              <a:pPr>
                <a:defRPr/>
              </a:pPr>
              <a:t>72</a:t>
            </a:fld>
            <a:endParaRPr lang="en-US" altLang="en-US"/>
          </a:p>
        </p:txBody>
      </p:sp>
      <p:sp>
        <p:nvSpPr>
          <p:cNvPr id="7" name="TextBox 6">
            <a:extLst>
              <a:ext uri="{FF2B5EF4-FFF2-40B4-BE49-F238E27FC236}">
                <a16:creationId xmlns:a16="http://schemas.microsoft.com/office/drawing/2014/main" id="{F36A7E0E-8ABA-A578-675E-79433D789612}"/>
              </a:ext>
            </a:extLst>
          </p:cNvPr>
          <p:cNvSpPr txBox="1"/>
          <p:nvPr/>
        </p:nvSpPr>
        <p:spPr>
          <a:xfrm>
            <a:off x="762000" y="381000"/>
            <a:ext cx="4495800" cy="369332"/>
          </a:xfrm>
          <a:prstGeom prst="rect">
            <a:avLst/>
          </a:prstGeom>
          <a:noFill/>
        </p:spPr>
        <p:txBody>
          <a:bodyPr wrap="square" rtlCol="0">
            <a:spAutoFit/>
          </a:bodyPr>
          <a:lstStyle/>
          <a:p>
            <a:r>
              <a:rPr lang="en-US" dirty="0"/>
              <a:t>Direct Instruction Reading 6</a:t>
            </a:r>
            <a:r>
              <a:rPr lang="en-US" baseline="30000" dirty="0"/>
              <a:t>th</a:t>
            </a:r>
            <a:r>
              <a:rPr lang="en-US" dirty="0"/>
              <a:t> Edition</a:t>
            </a:r>
          </a:p>
        </p:txBody>
      </p:sp>
    </p:spTree>
    <p:extLst>
      <p:ext uri="{BB962C8B-B14F-4D97-AF65-F5344CB8AC3E}">
        <p14:creationId xmlns:p14="http://schemas.microsoft.com/office/powerpoint/2010/main" val="3416403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a:solidFill>
            <a:schemeClr val="accent2"/>
          </a:solidFill>
        </p:spPr>
        <p:txBody>
          <a:bodyPr>
            <a:normAutofit/>
          </a:bodyPr>
          <a:lstStyle/>
          <a:p>
            <a:r>
              <a:rPr lang="en-US" sz="3600" b="1" dirty="0">
                <a:latin typeface="+mn-lt"/>
              </a:rPr>
              <a:t>	Universal Outcome</a:t>
            </a:r>
          </a:p>
        </p:txBody>
      </p:sp>
      <p:sp>
        <p:nvSpPr>
          <p:cNvPr id="3" name="Content Placeholder 2"/>
          <p:cNvSpPr>
            <a:spLocks noGrp="1"/>
          </p:cNvSpPr>
          <p:nvPr>
            <p:ph idx="1"/>
          </p:nvPr>
        </p:nvSpPr>
        <p:spPr>
          <a:xfrm>
            <a:off x="628650" y="1825624"/>
            <a:ext cx="8266872" cy="4895851"/>
          </a:xfrm>
        </p:spPr>
        <p:txBody>
          <a:bodyPr>
            <a:normAutofit/>
          </a:bodyPr>
          <a:lstStyle/>
          <a:p>
            <a:pPr marL="0" indent="0">
              <a:lnSpc>
                <a:spcPct val="100000"/>
              </a:lnSpc>
              <a:buNone/>
            </a:pPr>
            <a:r>
              <a:rPr lang="en-US" sz="3200" b="1" dirty="0">
                <a:solidFill>
                  <a:srgbClr val="0D0D0D"/>
                </a:solidFill>
              </a:rPr>
              <a:t>Teaching ➡️Learning</a:t>
            </a:r>
          </a:p>
          <a:p>
            <a:pPr marL="0" indent="0">
              <a:lnSpc>
                <a:spcPct val="100000"/>
              </a:lnSpc>
              <a:buNone/>
            </a:pPr>
            <a:r>
              <a:rPr lang="en-US" sz="3200" b="1" dirty="0">
                <a:solidFill>
                  <a:srgbClr val="0D0D0D"/>
                </a:solidFill>
              </a:rPr>
              <a:t>	Teaching ➡️Learning</a:t>
            </a:r>
          </a:p>
          <a:p>
            <a:pPr marL="0" indent="0">
              <a:lnSpc>
                <a:spcPct val="100000"/>
              </a:lnSpc>
              <a:buNone/>
            </a:pPr>
            <a:r>
              <a:rPr lang="en-US" sz="3200" b="1" dirty="0">
                <a:solidFill>
                  <a:srgbClr val="0D0D0D"/>
                </a:solidFill>
              </a:rPr>
              <a:t>		Teaching ➡️Learning</a:t>
            </a:r>
          </a:p>
          <a:p>
            <a:pPr marL="0" indent="0">
              <a:lnSpc>
                <a:spcPct val="100000"/>
              </a:lnSpc>
              <a:buNone/>
            </a:pPr>
            <a:r>
              <a:rPr lang="en-US" sz="3200" b="1" dirty="0">
                <a:solidFill>
                  <a:srgbClr val="0D0D0D"/>
                </a:solidFill>
              </a:rPr>
              <a:t>			Teaching ➡️Learning</a:t>
            </a:r>
          </a:p>
          <a:p>
            <a:pPr marL="0" indent="0">
              <a:lnSpc>
                <a:spcPct val="100000"/>
              </a:lnSpc>
              <a:buNone/>
            </a:pPr>
            <a:r>
              <a:rPr lang="en-US" sz="3200" b="1" dirty="0">
                <a:solidFill>
                  <a:srgbClr val="0D0D0D"/>
                </a:solidFill>
              </a:rPr>
              <a:t>				Teaching➡️Learning</a:t>
            </a:r>
          </a:p>
          <a:p>
            <a:pPr marL="0" indent="0">
              <a:lnSpc>
                <a:spcPct val="100000"/>
              </a:lnSpc>
              <a:buNone/>
            </a:pPr>
            <a:r>
              <a:rPr lang="en-US" sz="3200" b="1" dirty="0">
                <a:solidFill>
                  <a:srgbClr val="0D0D0D"/>
                </a:solidFill>
              </a:rPr>
              <a:t>				         Teaching➡️Learning</a:t>
            </a:r>
          </a:p>
          <a:p>
            <a:pPr marL="0" indent="0">
              <a:buNone/>
            </a:pPr>
            <a:endParaRPr lang="en-US" b="1" dirty="0">
              <a:solidFill>
                <a:srgbClr val="0D0D0D"/>
              </a:solidFill>
            </a:endParaRPr>
          </a:p>
        </p:txBody>
      </p:sp>
      <p:sp>
        <p:nvSpPr>
          <p:cNvPr id="4" name="Slide Number Placeholder 3"/>
          <p:cNvSpPr>
            <a:spLocks noGrp="1"/>
          </p:cNvSpPr>
          <p:nvPr>
            <p:ph type="sldNum" sz="quarter" idx="12"/>
          </p:nvPr>
        </p:nvSpPr>
        <p:spPr/>
        <p:txBody>
          <a:bodyPr/>
          <a:lstStyle/>
          <a:p>
            <a:fld id="{D260CD95-5FB5-8244-A725-10E7FEEBD53E}" type="slidenum">
              <a:rPr lang="en-US" smtClean="0"/>
              <a:t>8</a:t>
            </a:fld>
            <a:endParaRPr lang="en-US" dirty="0"/>
          </a:p>
        </p:txBody>
      </p:sp>
    </p:spTree>
    <p:extLst>
      <p:ext uri="{BB962C8B-B14F-4D97-AF65-F5344CB8AC3E}">
        <p14:creationId xmlns:p14="http://schemas.microsoft.com/office/powerpoint/2010/main" val="111901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8872B8-E9A3-C64C-A75C-73FB8F1C655A}"/>
              </a:ext>
            </a:extLst>
          </p:cNvPr>
          <p:cNvSpPr>
            <a:spLocks noGrp="1"/>
          </p:cNvSpPr>
          <p:nvPr>
            <p:ph type="title"/>
          </p:nvPr>
        </p:nvSpPr>
        <p:spPr>
          <a:xfrm>
            <a:off x="0" y="18255"/>
            <a:ext cx="9144000" cy="1325563"/>
          </a:xfrm>
          <a:solidFill>
            <a:schemeClr val="accent2"/>
          </a:solidFill>
        </p:spPr>
        <p:txBody>
          <a:bodyPr>
            <a:normAutofit fontScale="90000"/>
          </a:bodyPr>
          <a:lstStyle/>
          <a:p>
            <a:br>
              <a:rPr lang="en-US" sz="3600" b="1" dirty="0"/>
            </a:br>
            <a:r>
              <a:rPr lang="en-US" sz="3600" b="1" dirty="0">
                <a:highlight>
                  <a:srgbClr val="FFFF00"/>
                </a:highlight>
                <a:latin typeface="+mn-lt"/>
              </a:rPr>
              <a:t>How can we make a difference for all students</a:t>
            </a:r>
            <a:r>
              <a:rPr lang="en-US" sz="3600" b="1" dirty="0">
                <a:highlight>
                  <a:srgbClr val="FFFF00"/>
                </a:highlight>
              </a:rPr>
              <a:t>? </a:t>
            </a:r>
            <a:br>
              <a:rPr lang="en-US" sz="3600" b="1" dirty="0">
                <a:highlight>
                  <a:srgbClr val="FFFF00"/>
                </a:highlight>
              </a:rPr>
            </a:br>
            <a:endParaRPr lang="en-US" b="1" dirty="0">
              <a:highlight>
                <a:srgbClr val="FFFF00"/>
              </a:highlight>
              <a:latin typeface="+mn-lt"/>
            </a:endParaRPr>
          </a:p>
        </p:txBody>
      </p:sp>
      <p:sp>
        <p:nvSpPr>
          <p:cNvPr id="7" name="Content Placeholder 6">
            <a:extLst>
              <a:ext uri="{FF2B5EF4-FFF2-40B4-BE49-F238E27FC236}">
                <a16:creationId xmlns:a16="http://schemas.microsoft.com/office/drawing/2014/main" id="{F102FE08-3FF9-974E-B5E6-10E0891075C0}"/>
              </a:ext>
            </a:extLst>
          </p:cNvPr>
          <p:cNvSpPr>
            <a:spLocks noGrp="1"/>
          </p:cNvSpPr>
          <p:nvPr>
            <p:ph idx="1"/>
          </p:nvPr>
        </p:nvSpPr>
        <p:spPr>
          <a:ln w="38100">
            <a:solidFill>
              <a:schemeClr val="tx1"/>
            </a:solidFill>
          </a:ln>
        </p:spPr>
        <p:txBody>
          <a:bodyPr/>
          <a:lstStyle/>
          <a:p>
            <a:endParaRPr lang="en-US" dirty="0"/>
          </a:p>
          <a:p>
            <a:pPr marL="0" indent="0">
              <a:buNone/>
            </a:pPr>
            <a:endParaRPr lang="en-US" sz="2800" b="1" dirty="0"/>
          </a:p>
          <a:p>
            <a:pPr marL="0" indent="0">
              <a:lnSpc>
                <a:spcPct val="100000"/>
              </a:lnSpc>
              <a:buNone/>
            </a:pPr>
            <a:r>
              <a:rPr lang="en-US" sz="2800" b="1" dirty="0"/>
              <a:t>A relentless focus on </a:t>
            </a:r>
            <a:r>
              <a:rPr lang="en-US" sz="2800" b="1" dirty="0">
                <a:highlight>
                  <a:srgbClr val="FFFF00"/>
                </a:highlight>
              </a:rPr>
              <a:t>learning.</a:t>
            </a:r>
          </a:p>
          <a:p>
            <a:pPr marL="0" indent="0">
              <a:lnSpc>
                <a:spcPct val="100000"/>
              </a:lnSpc>
              <a:buNone/>
            </a:pPr>
            <a:r>
              <a:rPr lang="en-US" sz="2800" b="1" dirty="0"/>
              <a:t>A relentless focus on </a:t>
            </a:r>
            <a:r>
              <a:rPr lang="en-US" sz="2800" b="1" dirty="0">
                <a:highlight>
                  <a:srgbClr val="FFFF00"/>
                </a:highlight>
              </a:rPr>
              <a:t>teaching.</a:t>
            </a:r>
          </a:p>
          <a:p>
            <a:pPr marL="0" indent="0">
              <a:lnSpc>
                <a:spcPct val="100000"/>
              </a:lnSpc>
              <a:buNone/>
            </a:pPr>
            <a:r>
              <a:rPr lang="en-US" sz="2800" b="1" dirty="0"/>
              <a:t>A relentless  focus on </a:t>
            </a:r>
            <a:r>
              <a:rPr lang="en-US" sz="2800" b="1" dirty="0">
                <a:highlight>
                  <a:srgbClr val="FFFF00"/>
                </a:highlight>
              </a:rPr>
              <a:t>teaching and learning</a:t>
            </a:r>
            <a:r>
              <a:rPr lang="en-US" sz="2800" b="1" dirty="0"/>
              <a:t>. </a:t>
            </a:r>
          </a:p>
          <a:p>
            <a:pPr marL="0" indent="0">
              <a:lnSpc>
                <a:spcPct val="100000"/>
              </a:lnSpc>
              <a:buNone/>
            </a:pPr>
            <a:r>
              <a:rPr lang="en-US" dirty="0"/>
              <a:t>	</a:t>
            </a:r>
          </a:p>
          <a:p>
            <a:pPr marL="0" indent="0">
              <a:buNone/>
            </a:pPr>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E9D09041-0D5C-7345-A33B-8517503D5ADE}"/>
              </a:ext>
            </a:extLst>
          </p:cNvPr>
          <p:cNvSpPr>
            <a:spLocks noGrp="1"/>
          </p:cNvSpPr>
          <p:nvPr>
            <p:ph type="sldNum" sz="quarter" idx="12"/>
          </p:nvPr>
        </p:nvSpPr>
        <p:spPr/>
        <p:txBody>
          <a:bodyPr/>
          <a:lstStyle/>
          <a:p>
            <a:pPr>
              <a:defRPr/>
            </a:pPr>
            <a:fld id="{6931E339-890A-A549-8F88-311E08EB25D1}" type="slidenum">
              <a:rPr lang="en-US" smtClean="0"/>
              <a:pPr>
                <a:defRPr/>
              </a:pPr>
              <a:t>9</a:t>
            </a:fld>
            <a:endParaRPr lang="en-US"/>
          </a:p>
        </p:txBody>
      </p:sp>
    </p:spTree>
    <p:extLst>
      <p:ext uri="{BB962C8B-B14F-4D97-AF65-F5344CB8AC3E}">
        <p14:creationId xmlns:p14="http://schemas.microsoft.com/office/powerpoint/2010/main" val="299805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3079</TotalTime>
  <Words>3217</Words>
  <Application>Microsoft Macintosh PowerPoint</Application>
  <PresentationFormat>On-screen Show (4:3)</PresentationFormat>
  <Paragraphs>678</Paragraphs>
  <Slides>72</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ＭＳ Ｐゴシック</vt:lpstr>
      <vt:lpstr>Aptos</vt:lpstr>
      <vt:lpstr>Arial</vt:lpstr>
      <vt:lpstr>Calibri</vt:lpstr>
      <vt:lpstr>Calibri Light</vt:lpstr>
      <vt:lpstr>Times New Roman</vt:lpstr>
      <vt:lpstr>Wingdings</vt:lpstr>
      <vt:lpstr>Office Theme</vt:lpstr>
      <vt:lpstr>New Orleans, Louisiana  June 11, 2025  Design of Instruction   High-Leverage Practices that Promote Learning   Polishing Practices in 2025  and Beyond </vt:lpstr>
      <vt:lpstr>Anita L. Archer, PHD Author, Consultant, Teacher archerteach@aol.com</vt:lpstr>
      <vt:lpstr>PowerPoint Presentation</vt:lpstr>
      <vt:lpstr> Active Participation during Session</vt:lpstr>
      <vt:lpstr>   Purposes of Session</vt:lpstr>
      <vt:lpstr> Learning Intentions</vt:lpstr>
      <vt:lpstr> Universal Outcome</vt:lpstr>
      <vt:lpstr> Universal Outcome</vt:lpstr>
      <vt:lpstr> How can we make a difference for all students?  </vt:lpstr>
      <vt:lpstr>      Elements of Explicit Instruction </vt:lpstr>
      <vt:lpstr>What is Explicit Instruction? </vt:lpstr>
      <vt:lpstr>Guiding Principles </vt:lpstr>
      <vt:lpstr> Clarity  - Effect Size .85 </vt:lpstr>
      <vt:lpstr>Elements of Explicit Instruction  </vt:lpstr>
      <vt:lpstr> Elements of Explicit Instruction </vt:lpstr>
      <vt:lpstr>  Polish Practice  Critical Content</vt:lpstr>
      <vt:lpstr>  Focus on critical content.</vt:lpstr>
      <vt:lpstr>  IES Practice Guides  Guides to Evidence-Based Practices   </vt:lpstr>
      <vt:lpstr>    IES Practice Guides   </vt:lpstr>
      <vt:lpstr> IES Practice Guides  </vt:lpstr>
      <vt:lpstr>     Elements of Explicit Instruction </vt:lpstr>
      <vt:lpstr> Polish Practice   Break-down Content into               Obtainable Chunks</vt:lpstr>
      <vt:lpstr>   Strategy – Break  it down</vt:lpstr>
      <vt:lpstr> Break down new material into smaller  instructional steps (obtainable chunks). </vt:lpstr>
      <vt:lpstr> Break down new material into smaller  instructional steps (obtainable chunks). </vt:lpstr>
      <vt:lpstr> Break down new material into smaller steps   (obtainable chunks). </vt:lpstr>
      <vt:lpstr> Vocabulary – Break it down  Teach a limited number of terms  in depth in one session.  </vt:lpstr>
      <vt:lpstr>Elements of Explicit Instruction </vt:lpstr>
      <vt:lpstr> Polish Practice   Design and teach organized and focused                        lessons. </vt:lpstr>
      <vt:lpstr>    3.  Design and teach organized and focused lessons.  </vt:lpstr>
      <vt:lpstr> Design and teach organized and focused l Lessons.</vt:lpstr>
      <vt:lpstr> Design and teach organized and focused        lessons.</vt:lpstr>
      <vt:lpstr> Elements of Explicit Instruction </vt:lpstr>
      <vt:lpstr> By many names        Purpose </vt:lpstr>
      <vt:lpstr> Polish Practice             Opening of Lesson            Clear statement of lesson goal</vt:lpstr>
      <vt:lpstr> Elements of Explicit Instruction </vt:lpstr>
      <vt:lpstr> Polish Practice Review prior skills and knowledge    </vt:lpstr>
      <vt:lpstr>Design and teach organized and focused lessons.</vt:lpstr>
      <vt:lpstr> Design and teach organized and focused       lessons.   Body of Lesson</vt:lpstr>
      <vt:lpstr> Polish Practice    I do – Demonstration -               Skills/Strategies</vt:lpstr>
      <vt:lpstr> Polish Practice    We do    – Guided Practice</vt:lpstr>
      <vt:lpstr> Polish Practice    You do    – Checking Understanding</vt:lpstr>
      <vt:lpstr> Design and teach organized and focused       lessons.   Body of Lesson</vt:lpstr>
      <vt:lpstr>  Polish Facts and Knowledge</vt:lpstr>
      <vt:lpstr>Teaching Facts and Knowledge  Elementary Example - Emperor Penguins</vt:lpstr>
      <vt:lpstr> Land – Antarctica </vt:lpstr>
      <vt:lpstr> Land – Antarctica </vt:lpstr>
      <vt:lpstr> Land – Antarctica </vt:lpstr>
      <vt:lpstr>  Design and teach organized and focused        lessons.   Body of Lesson</vt:lpstr>
      <vt:lpstr>Vocabulary Instructional Routine</vt:lpstr>
      <vt:lpstr> Lesson Design — Vocabulary</vt:lpstr>
      <vt:lpstr> Lesson Design — Vocabulary (continued)</vt:lpstr>
      <vt:lpstr> Lesson Design — Vocabulary (continued)</vt:lpstr>
      <vt:lpstr> Lesson Design — Vocabulary (continued)</vt:lpstr>
      <vt:lpstr> Lesson Design — Vocabulary (continued)</vt:lpstr>
      <vt:lpstr> Lesson Design — Vocabulary (Continued)</vt:lpstr>
      <vt:lpstr> Lesson Design — Vocabulary (Continued)</vt:lpstr>
      <vt:lpstr>Elements of Explicit Instruction  </vt:lpstr>
      <vt:lpstr> Judicious Practice </vt:lpstr>
      <vt:lpstr>Deliberate Practice </vt:lpstr>
      <vt:lpstr>Mass vs Spaced Practice</vt:lpstr>
      <vt:lpstr>Retrieval Practice</vt:lpstr>
      <vt:lpstr>PowerPoint Presentation</vt:lpstr>
      <vt:lpstr> Learning Intentions - Revisited</vt:lpstr>
      <vt:lpstr>PowerPoint Presentation</vt:lpstr>
      <vt:lpstr>PowerPoint Presentation</vt:lpstr>
      <vt:lpstr> Thank you for attending this conference.  Thank you for your service to children.</vt:lpstr>
      <vt:lpstr> Explicit Instruction:  Effective and Efficient Teaching Anita L. Archer  and Charles A. Hughes </vt:lpstr>
      <vt:lpstr>Just Tell Them: The Power of Explanations and Explicit Instruction   Zach Groshell</vt:lpstr>
      <vt:lpstr> The Writing Revolution 2.0 Judith C. Hochman Natalie Wexler </vt:lpstr>
      <vt:lpstr>Harnessing the Science of Learning  Harnessing the Science of Learning  Nathaniel Swain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Magic is in the Instruction       </dc:title>
  <dc:creator>Anita Archer</dc:creator>
  <cp:lastModifiedBy>Anita Archer</cp:lastModifiedBy>
  <cp:revision>73</cp:revision>
  <cp:lastPrinted>2025-05-10T19:36:37Z</cp:lastPrinted>
  <dcterms:created xsi:type="dcterms:W3CDTF">2021-08-03T14:05:47Z</dcterms:created>
  <dcterms:modified xsi:type="dcterms:W3CDTF">2025-05-10T19:37:09Z</dcterms:modified>
</cp:coreProperties>
</file>