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 id="2147483663" r:id="rId3"/>
  </p:sldMasterIdLst>
  <p:notesMasterIdLst>
    <p:notesMasterId r:id="rId36"/>
  </p:notesMasterIdLst>
  <p:handoutMasterIdLst>
    <p:handoutMasterId r:id="rId37"/>
  </p:handoutMasterIdLst>
  <p:sldIdLst>
    <p:sldId id="327" r:id="rId4"/>
    <p:sldId id="262" r:id="rId5"/>
    <p:sldId id="357" r:id="rId6"/>
    <p:sldId id="329" r:id="rId7"/>
    <p:sldId id="330" r:id="rId8"/>
    <p:sldId id="331" r:id="rId9"/>
    <p:sldId id="333" r:id="rId10"/>
    <p:sldId id="332" r:id="rId11"/>
    <p:sldId id="334" r:id="rId12"/>
    <p:sldId id="335" r:id="rId13"/>
    <p:sldId id="366" r:id="rId14"/>
    <p:sldId id="358" r:id="rId15"/>
    <p:sldId id="338" r:id="rId16"/>
    <p:sldId id="369" r:id="rId17"/>
    <p:sldId id="343" r:id="rId18"/>
    <p:sldId id="346" r:id="rId19"/>
    <p:sldId id="344" r:id="rId20"/>
    <p:sldId id="345" r:id="rId21"/>
    <p:sldId id="347" r:id="rId22"/>
    <p:sldId id="348" r:id="rId23"/>
    <p:sldId id="367" r:id="rId24"/>
    <p:sldId id="368" r:id="rId25"/>
    <p:sldId id="349" r:id="rId26"/>
    <p:sldId id="351" r:id="rId27"/>
    <p:sldId id="350" r:id="rId28"/>
    <p:sldId id="359" r:id="rId29"/>
    <p:sldId id="360" r:id="rId30"/>
    <p:sldId id="361" r:id="rId31"/>
    <p:sldId id="362" r:id="rId32"/>
    <p:sldId id="363" r:id="rId33"/>
    <p:sldId id="364" r:id="rId34"/>
    <p:sldId id="365" r:id="rId35"/>
  </p:sldIdLst>
  <p:sldSz cx="9144000" cy="6858000" type="screen4x3"/>
  <p:notesSz cx="6858000" cy="9144000"/>
  <p:embeddedFontLst>
    <p:embeddedFont>
      <p:font typeface="Steinem" panose="020B0604020202020204"/>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Steinem Unicode" panose="020B0604020202020204" charset="2"/>
      <p:regular r:id="rId46"/>
    </p:embeddedFont>
    <p:embeddedFont>
      <p:font typeface="Chalkduster"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1" name="deleteme2" initials="d"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E4C65"/>
    <a:srgbClr val="AF5D8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7620" autoAdjust="0"/>
  </p:normalViewPr>
  <p:slideViewPr>
    <p:cSldViewPr>
      <p:cViewPr>
        <p:scale>
          <a:sx n="46" d="100"/>
          <a:sy n="46" d="100"/>
        </p:scale>
        <p:origin x="-2784" y="-9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25" d="100"/>
          <a:sy n="125" d="100"/>
        </p:scale>
        <p:origin x="-10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4FD00-B1AB-446A-A412-9950844CCF7F}" type="doc">
      <dgm:prSet loTypeId="urn:microsoft.com/office/officeart/2005/8/layout/process1" loCatId="process" qsTypeId="urn:microsoft.com/office/officeart/2005/8/quickstyle/simple1" qsCatId="simple" csTypeId="urn:microsoft.com/office/officeart/2005/8/colors/colorful1" csCatId="colorful" phldr="1"/>
      <dgm:spPr/>
    </dgm:pt>
    <dgm:pt modelId="{5692DD4A-E35B-4C76-AE81-C17AA17B6AC9}">
      <dgm:prSet phldrT="[Text]"/>
      <dgm:spPr/>
      <dgm:t>
        <a:bodyPr/>
        <a:lstStyle/>
        <a:p>
          <a:r>
            <a:rPr lang="en-US" dirty="0"/>
            <a:t>Items Developed</a:t>
          </a:r>
        </a:p>
      </dgm:t>
    </dgm:pt>
    <dgm:pt modelId="{16605EB0-4AC0-4E03-8899-80F4BD2DDE95}" type="parTrans" cxnId="{370F3EDB-A0B7-4CDA-8E9D-1A7FD6159A4C}">
      <dgm:prSet/>
      <dgm:spPr/>
      <dgm:t>
        <a:bodyPr/>
        <a:lstStyle/>
        <a:p>
          <a:endParaRPr lang="en-US"/>
        </a:p>
      </dgm:t>
    </dgm:pt>
    <dgm:pt modelId="{2FD6BCBF-EDCB-462F-96AF-045BF9F9C937}" type="sibTrans" cxnId="{370F3EDB-A0B7-4CDA-8E9D-1A7FD6159A4C}">
      <dgm:prSet/>
      <dgm:spPr/>
      <dgm:t>
        <a:bodyPr/>
        <a:lstStyle/>
        <a:p>
          <a:endParaRPr lang="en-US" dirty="0"/>
        </a:p>
      </dgm:t>
    </dgm:pt>
    <dgm:pt modelId="{A962673F-76E8-48CA-83DA-E42C0E56A84D}">
      <dgm:prSet phldrT="[Text]"/>
      <dgm:spPr/>
      <dgm:t>
        <a:bodyPr/>
        <a:lstStyle/>
        <a:p>
          <a:r>
            <a:rPr lang="en-US" dirty="0"/>
            <a:t>Core Leadership Review</a:t>
          </a:r>
        </a:p>
      </dgm:t>
    </dgm:pt>
    <dgm:pt modelId="{5480FA8B-2FF7-4E49-BBAD-27E9A5361478}" type="parTrans" cxnId="{003A023A-F6E7-4D0E-AC27-C993CC36E5DE}">
      <dgm:prSet/>
      <dgm:spPr/>
      <dgm:t>
        <a:bodyPr/>
        <a:lstStyle/>
        <a:p>
          <a:endParaRPr lang="en-US"/>
        </a:p>
      </dgm:t>
    </dgm:pt>
    <dgm:pt modelId="{4757FF6D-1E2E-48B6-A550-22F93D594641}" type="sibTrans" cxnId="{003A023A-F6E7-4D0E-AC27-C993CC36E5DE}">
      <dgm:prSet/>
      <dgm:spPr/>
      <dgm:t>
        <a:bodyPr/>
        <a:lstStyle/>
        <a:p>
          <a:endParaRPr lang="en-US" dirty="0"/>
        </a:p>
      </dgm:t>
    </dgm:pt>
    <dgm:pt modelId="{43A6E089-C7CB-4E6B-B718-617D81B2DD0C}">
      <dgm:prSet phldrT="[Text]"/>
      <dgm:spPr/>
      <dgm:t>
        <a:bodyPr/>
        <a:lstStyle/>
        <a:p>
          <a:r>
            <a:rPr lang="en-US" dirty="0"/>
            <a:t>State Educator Review</a:t>
          </a:r>
        </a:p>
      </dgm:t>
    </dgm:pt>
    <dgm:pt modelId="{6731D241-0742-4BA4-9F76-DD7DD42C926E}" type="parTrans" cxnId="{BECC7078-84A4-4EDA-9FD2-2ECCD5B163A9}">
      <dgm:prSet/>
      <dgm:spPr/>
      <dgm:t>
        <a:bodyPr/>
        <a:lstStyle/>
        <a:p>
          <a:endParaRPr lang="en-US"/>
        </a:p>
      </dgm:t>
    </dgm:pt>
    <dgm:pt modelId="{9E135B7D-BE3A-46A1-8892-3B321DCB67D2}" type="sibTrans" cxnId="{BECC7078-84A4-4EDA-9FD2-2ECCD5B163A9}">
      <dgm:prSet/>
      <dgm:spPr/>
      <dgm:t>
        <a:bodyPr/>
        <a:lstStyle/>
        <a:p>
          <a:endParaRPr lang="en-US" dirty="0"/>
        </a:p>
      </dgm:t>
    </dgm:pt>
    <dgm:pt modelId="{10D260BB-24CE-4E6B-8DAA-21EF116BE30B}">
      <dgm:prSet phldrT="[Text]"/>
      <dgm:spPr/>
      <dgm:t>
        <a:bodyPr/>
        <a:lstStyle/>
        <a:p>
          <a:r>
            <a:rPr lang="en-US" dirty="0"/>
            <a:t>Bias &amp; Sensitivity Review</a:t>
          </a:r>
        </a:p>
      </dgm:t>
    </dgm:pt>
    <dgm:pt modelId="{FB0DED0D-8919-40EC-9877-CFC14EABC16F}" type="parTrans" cxnId="{F35FFBDE-D93E-4345-BFC2-5944055B5ACC}">
      <dgm:prSet/>
      <dgm:spPr/>
      <dgm:t>
        <a:bodyPr/>
        <a:lstStyle/>
        <a:p>
          <a:endParaRPr lang="en-US"/>
        </a:p>
      </dgm:t>
    </dgm:pt>
    <dgm:pt modelId="{CBBABCFB-701B-405F-9AC9-1C2E38A17E88}" type="sibTrans" cxnId="{F35FFBDE-D93E-4345-BFC2-5944055B5ACC}">
      <dgm:prSet/>
      <dgm:spPr/>
      <dgm:t>
        <a:bodyPr/>
        <a:lstStyle/>
        <a:p>
          <a:endParaRPr lang="en-US" dirty="0"/>
        </a:p>
      </dgm:t>
    </dgm:pt>
    <dgm:pt modelId="{554C24DA-D020-484E-B133-66C7B1646F30}">
      <dgm:prSet phldrT="[Text]"/>
      <dgm:spPr/>
      <dgm:t>
        <a:bodyPr/>
        <a:lstStyle/>
        <a:p>
          <a:r>
            <a:rPr lang="en-US" dirty="0"/>
            <a:t>Field Test Item Bank</a:t>
          </a:r>
        </a:p>
      </dgm:t>
    </dgm:pt>
    <dgm:pt modelId="{DE1C5DB5-A05B-4DB8-8231-4C1B69AA4AC2}" type="parTrans" cxnId="{95C7BFCF-0231-4223-A21E-DBC045015C7B}">
      <dgm:prSet/>
      <dgm:spPr/>
      <dgm:t>
        <a:bodyPr/>
        <a:lstStyle/>
        <a:p>
          <a:endParaRPr lang="en-US"/>
        </a:p>
      </dgm:t>
    </dgm:pt>
    <dgm:pt modelId="{19401C68-7413-43B7-8DBC-2003EC8AE8C6}" type="sibTrans" cxnId="{95C7BFCF-0231-4223-A21E-DBC045015C7B}">
      <dgm:prSet/>
      <dgm:spPr/>
      <dgm:t>
        <a:bodyPr/>
        <a:lstStyle/>
        <a:p>
          <a:endParaRPr lang="en-US"/>
        </a:p>
      </dgm:t>
    </dgm:pt>
    <dgm:pt modelId="{A045BF33-E070-41F6-A3E3-2F17F20E6AE2}" type="pres">
      <dgm:prSet presAssocID="{A624FD00-B1AB-446A-A412-9950844CCF7F}" presName="Name0" presStyleCnt="0">
        <dgm:presLayoutVars>
          <dgm:dir/>
          <dgm:resizeHandles val="exact"/>
        </dgm:presLayoutVars>
      </dgm:prSet>
      <dgm:spPr/>
    </dgm:pt>
    <dgm:pt modelId="{164FB8BD-88E2-43CF-B639-C82C9203F858}" type="pres">
      <dgm:prSet presAssocID="{5692DD4A-E35B-4C76-AE81-C17AA17B6AC9}" presName="node" presStyleLbl="node1" presStyleIdx="0" presStyleCnt="5">
        <dgm:presLayoutVars>
          <dgm:bulletEnabled val="1"/>
        </dgm:presLayoutVars>
      </dgm:prSet>
      <dgm:spPr/>
      <dgm:t>
        <a:bodyPr/>
        <a:lstStyle/>
        <a:p>
          <a:endParaRPr lang="en-US"/>
        </a:p>
      </dgm:t>
    </dgm:pt>
    <dgm:pt modelId="{5661E1E7-0120-4739-81ED-6F9E7E585C9A}" type="pres">
      <dgm:prSet presAssocID="{2FD6BCBF-EDCB-462F-96AF-045BF9F9C937}" presName="sibTrans" presStyleLbl="sibTrans2D1" presStyleIdx="0" presStyleCnt="4"/>
      <dgm:spPr/>
      <dgm:t>
        <a:bodyPr/>
        <a:lstStyle/>
        <a:p>
          <a:endParaRPr lang="en-US"/>
        </a:p>
      </dgm:t>
    </dgm:pt>
    <dgm:pt modelId="{446A7BAC-BC85-4BFD-A36D-4E77C8ADD58D}" type="pres">
      <dgm:prSet presAssocID="{2FD6BCBF-EDCB-462F-96AF-045BF9F9C937}" presName="connectorText" presStyleLbl="sibTrans2D1" presStyleIdx="0" presStyleCnt="4"/>
      <dgm:spPr/>
      <dgm:t>
        <a:bodyPr/>
        <a:lstStyle/>
        <a:p>
          <a:endParaRPr lang="en-US"/>
        </a:p>
      </dgm:t>
    </dgm:pt>
    <dgm:pt modelId="{F1EFF21B-86CE-44C9-945E-A52602A788BE}" type="pres">
      <dgm:prSet presAssocID="{A962673F-76E8-48CA-83DA-E42C0E56A84D}" presName="node" presStyleLbl="node1" presStyleIdx="1" presStyleCnt="5">
        <dgm:presLayoutVars>
          <dgm:bulletEnabled val="1"/>
        </dgm:presLayoutVars>
      </dgm:prSet>
      <dgm:spPr/>
      <dgm:t>
        <a:bodyPr/>
        <a:lstStyle/>
        <a:p>
          <a:endParaRPr lang="en-US"/>
        </a:p>
      </dgm:t>
    </dgm:pt>
    <dgm:pt modelId="{7B40AE96-D607-4BC0-B1C3-2B34C2C68D7D}" type="pres">
      <dgm:prSet presAssocID="{4757FF6D-1E2E-48B6-A550-22F93D594641}" presName="sibTrans" presStyleLbl="sibTrans2D1" presStyleIdx="1" presStyleCnt="4"/>
      <dgm:spPr/>
      <dgm:t>
        <a:bodyPr/>
        <a:lstStyle/>
        <a:p>
          <a:endParaRPr lang="en-US"/>
        </a:p>
      </dgm:t>
    </dgm:pt>
    <dgm:pt modelId="{90207F73-63E9-4F67-825F-15376588AF4C}" type="pres">
      <dgm:prSet presAssocID="{4757FF6D-1E2E-48B6-A550-22F93D594641}" presName="connectorText" presStyleLbl="sibTrans2D1" presStyleIdx="1" presStyleCnt="4"/>
      <dgm:spPr/>
      <dgm:t>
        <a:bodyPr/>
        <a:lstStyle/>
        <a:p>
          <a:endParaRPr lang="en-US"/>
        </a:p>
      </dgm:t>
    </dgm:pt>
    <dgm:pt modelId="{E24BF1A0-11F2-4388-868D-70CE6FD660E9}" type="pres">
      <dgm:prSet presAssocID="{43A6E089-C7CB-4E6B-B718-617D81B2DD0C}" presName="node" presStyleLbl="node1" presStyleIdx="2" presStyleCnt="5">
        <dgm:presLayoutVars>
          <dgm:bulletEnabled val="1"/>
        </dgm:presLayoutVars>
      </dgm:prSet>
      <dgm:spPr/>
      <dgm:t>
        <a:bodyPr/>
        <a:lstStyle/>
        <a:p>
          <a:endParaRPr lang="en-US"/>
        </a:p>
      </dgm:t>
    </dgm:pt>
    <dgm:pt modelId="{AD2710FF-5833-40B3-A7C2-5804FADAA6B1}" type="pres">
      <dgm:prSet presAssocID="{9E135B7D-BE3A-46A1-8892-3B321DCB67D2}" presName="sibTrans" presStyleLbl="sibTrans2D1" presStyleIdx="2" presStyleCnt="4"/>
      <dgm:spPr/>
      <dgm:t>
        <a:bodyPr/>
        <a:lstStyle/>
        <a:p>
          <a:endParaRPr lang="en-US"/>
        </a:p>
      </dgm:t>
    </dgm:pt>
    <dgm:pt modelId="{D54210DD-2EDA-43D0-B769-175EC2EECF39}" type="pres">
      <dgm:prSet presAssocID="{9E135B7D-BE3A-46A1-8892-3B321DCB67D2}" presName="connectorText" presStyleLbl="sibTrans2D1" presStyleIdx="2" presStyleCnt="4"/>
      <dgm:spPr/>
      <dgm:t>
        <a:bodyPr/>
        <a:lstStyle/>
        <a:p>
          <a:endParaRPr lang="en-US"/>
        </a:p>
      </dgm:t>
    </dgm:pt>
    <dgm:pt modelId="{CB9CF522-DE89-4810-B6E9-69B915A6E34B}" type="pres">
      <dgm:prSet presAssocID="{10D260BB-24CE-4E6B-8DAA-21EF116BE30B}" presName="node" presStyleLbl="node1" presStyleIdx="3" presStyleCnt="5">
        <dgm:presLayoutVars>
          <dgm:bulletEnabled val="1"/>
        </dgm:presLayoutVars>
      </dgm:prSet>
      <dgm:spPr/>
      <dgm:t>
        <a:bodyPr/>
        <a:lstStyle/>
        <a:p>
          <a:endParaRPr lang="en-US"/>
        </a:p>
      </dgm:t>
    </dgm:pt>
    <dgm:pt modelId="{FC384CEF-B45D-499E-921A-EB208D403AAB}" type="pres">
      <dgm:prSet presAssocID="{CBBABCFB-701B-405F-9AC9-1C2E38A17E88}" presName="sibTrans" presStyleLbl="sibTrans2D1" presStyleIdx="3" presStyleCnt="4"/>
      <dgm:spPr/>
      <dgm:t>
        <a:bodyPr/>
        <a:lstStyle/>
        <a:p>
          <a:endParaRPr lang="en-US"/>
        </a:p>
      </dgm:t>
    </dgm:pt>
    <dgm:pt modelId="{5D93A3C7-2C5B-4CE1-9627-F3C9B797CDCA}" type="pres">
      <dgm:prSet presAssocID="{CBBABCFB-701B-405F-9AC9-1C2E38A17E88}" presName="connectorText" presStyleLbl="sibTrans2D1" presStyleIdx="3" presStyleCnt="4"/>
      <dgm:spPr/>
      <dgm:t>
        <a:bodyPr/>
        <a:lstStyle/>
        <a:p>
          <a:endParaRPr lang="en-US"/>
        </a:p>
      </dgm:t>
    </dgm:pt>
    <dgm:pt modelId="{31BC1B3F-1BE0-4AD9-8076-35014BD5B2B0}" type="pres">
      <dgm:prSet presAssocID="{554C24DA-D020-484E-B133-66C7B1646F30}" presName="node" presStyleLbl="node1" presStyleIdx="4" presStyleCnt="5">
        <dgm:presLayoutVars>
          <dgm:bulletEnabled val="1"/>
        </dgm:presLayoutVars>
      </dgm:prSet>
      <dgm:spPr/>
      <dgm:t>
        <a:bodyPr/>
        <a:lstStyle/>
        <a:p>
          <a:endParaRPr lang="en-US"/>
        </a:p>
      </dgm:t>
    </dgm:pt>
  </dgm:ptLst>
  <dgm:cxnLst>
    <dgm:cxn modelId="{098B6EA6-301D-4BE2-B947-90D27D1E3203}" type="presOf" srcId="{CBBABCFB-701B-405F-9AC9-1C2E38A17E88}" destId="{FC384CEF-B45D-499E-921A-EB208D403AAB}" srcOrd="0" destOrd="0" presId="urn:microsoft.com/office/officeart/2005/8/layout/process1"/>
    <dgm:cxn modelId="{F35FFBDE-D93E-4345-BFC2-5944055B5ACC}" srcId="{A624FD00-B1AB-446A-A412-9950844CCF7F}" destId="{10D260BB-24CE-4E6B-8DAA-21EF116BE30B}" srcOrd="3" destOrd="0" parTransId="{FB0DED0D-8919-40EC-9877-CFC14EABC16F}" sibTransId="{CBBABCFB-701B-405F-9AC9-1C2E38A17E88}"/>
    <dgm:cxn modelId="{62041E11-B863-4564-810F-0E71163889B8}" type="presOf" srcId="{A624FD00-B1AB-446A-A412-9950844CCF7F}" destId="{A045BF33-E070-41F6-A3E3-2F17F20E6AE2}" srcOrd="0" destOrd="0" presId="urn:microsoft.com/office/officeart/2005/8/layout/process1"/>
    <dgm:cxn modelId="{5594188F-9172-49A6-81B9-247886F5B569}" type="presOf" srcId="{CBBABCFB-701B-405F-9AC9-1C2E38A17E88}" destId="{5D93A3C7-2C5B-4CE1-9627-F3C9B797CDCA}" srcOrd="1" destOrd="0" presId="urn:microsoft.com/office/officeart/2005/8/layout/process1"/>
    <dgm:cxn modelId="{BECC7078-84A4-4EDA-9FD2-2ECCD5B163A9}" srcId="{A624FD00-B1AB-446A-A412-9950844CCF7F}" destId="{43A6E089-C7CB-4E6B-B718-617D81B2DD0C}" srcOrd="2" destOrd="0" parTransId="{6731D241-0742-4BA4-9F76-DD7DD42C926E}" sibTransId="{9E135B7D-BE3A-46A1-8892-3B321DCB67D2}"/>
    <dgm:cxn modelId="{C613D968-A98B-4C8E-8588-251523D86931}" type="presOf" srcId="{2FD6BCBF-EDCB-462F-96AF-045BF9F9C937}" destId="{446A7BAC-BC85-4BFD-A36D-4E77C8ADD58D}" srcOrd="1" destOrd="0" presId="urn:microsoft.com/office/officeart/2005/8/layout/process1"/>
    <dgm:cxn modelId="{1C5A7AA4-49C1-40C0-A042-FD57F68352D3}" type="presOf" srcId="{9E135B7D-BE3A-46A1-8892-3B321DCB67D2}" destId="{AD2710FF-5833-40B3-A7C2-5804FADAA6B1}" srcOrd="0" destOrd="0" presId="urn:microsoft.com/office/officeart/2005/8/layout/process1"/>
    <dgm:cxn modelId="{370F3EDB-A0B7-4CDA-8E9D-1A7FD6159A4C}" srcId="{A624FD00-B1AB-446A-A412-9950844CCF7F}" destId="{5692DD4A-E35B-4C76-AE81-C17AA17B6AC9}" srcOrd="0" destOrd="0" parTransId="{16605EB0-4AC0-4E03-8899-80F4BD2DDE95}" sibTransId="{2FD6BCBF-EDCB-462F-96AF-045BF9F9C937}"/>
    <dgm:cxn modelId="{F3D53A6D-F289-4F49-A01D-5E704ECFE1A3}" type="presOf" srcId="{2FD6BCBF-EDCB-462F-96AF-045BF9F9C937}" destId="{5661E1E7-0120-4739-81ED-6F9E7E585C9A}" srcOrd="0" destOrd="0" presId="urn:microsoft.com/office/officeart/2005/8/layout/process1"/>
    <dgm:cxn modelId="{0766C415-C045-4547-9E00-896598F6E199}" type="presOf" srcId="{9E135B7D-BE3A-46A1-8892-3B321DCB67D2}" destId="{D54210DD-2EDA-43D0-B769-175EC2EECF39}" srcOrd="1" destOrd="0" presId="urn:microsoft.com/office/officeart/2005/8/layout/process1"/>
    <dgm:cxn modelId="{5ACF2D08-A8D8-4749-BA94-97588BE4433C}" type="presOf" srcId="{554C24DA-D020-484E-B133-66C7B1646F30}" destId="{31BC1B3F-1BE0-4AD9-8076-35014BD5B2B0}" srcOrd="0" destOrd="0" presId="urn:microsoft.com/office/officeart/2005/8/layout/process1"/>
    <dgm:cxn modelId="{520BEF80-975F-4C2C-8EB9-9B729EBE23A4}" type="presOf" srcId="{4757FF6D-1E2E-48B6-A550-22F93D594641}" destId="{7B40AE96-D607-4BC0-B1C3-2B34C2C68D7D}" srcOrd="0" destOrd="0" presId="urn:microsoft.com/office/officeart/2005/8/layout/process1"/>
    <dgm:cxn modelId="{003A023A-F6E7-4D0E-AC27-C993CC36E5DE}" srcId="{A624FD00-B1AB-446A-A412-9950844CCF7F}" destId="{A962673F-76E8-48CA-83DA-E42C0E56A84D}" srcOrd="1" destOrd="0" parTransId="{5480FA8B-2FF7-4E49-BBAD-27E9A5361478}" sibTransId="{4757FF6D-1E2E-48B6-A550-22F93D594641}"/>
    <dgm:cxn modelId="{24A546B8-DC11-4A9D-9BC3-9D5DAB9C97DB}" type="presOf" srcId="{10D260BB-24CE-4E6B-8DAA-21EF116BE30B}" destId="{CB9CF522-DE89-4810-B6E9-69B915A6E34B}" srcOrd="0" destOrd="0" presId="urn:microsoft.com/office/officeart/2005/8/layout/process1"/>
    <dgm:cxn modelId="{CCBFA7C7-E957-4049-B0F3-9E7DF1128665}" type="presOf" srcId="{4757FF6D-1E2E-48B6-A550-22F93D594641}" destId="{90207F73-63E9-4F67-825F-15376588AF4C}" srcOrd="1" destOrd="0" presId="urn:microsoft.com/office/officeart/2005/8/layout/process1"/>
    <dgm:cxn modelId="{6DD1C74D-9D7E-4B10-9D73-A7E96DDE4643}" type="presOf" srcId="{43A6E089-C7CB-4E6B-B718-617D81B2DD0C}" destId="{E24BF1A0-11F2-4388-868D-70CE6FD660E9}" srcOrd="0" destOrd="0" presId="urn:microsoft.com/office/officeart/2005/8/layout/process1"/>
    <dgm:cxn modelId="{95C7BFCF-0231-4223-A21E-DBC045015C7B}" srcId="{A624FD00-B1AB-446A-A412-9950844CCF7F}" destId="{554C24DA-D020-484E-B133-66C7B1646F30}" srcOrd="4" destOrd="0" parTransId="{DE1C5DB5-A05B-4DB8-8231-4C1B69AA4AC2}" sibTransId="{19401C68-7413-43B7-8DBC-2003EC8AE8C6}"/>
    <dgm:cxn modelId="{12C79645-EE50-49BF-8967-8AB7F0955CB0}" type="presOf" srcId="{5692DD4A-E35B-4C76-AE81-C17AA17B6AC9}" destId="{164FB8BD-88E2-43CF-B639-C82C9203F858}" srcOrd="0" destOrd="0" presId="urn:microsoft.com/office/officeart/2005/8/layout/process1"/>
    <dgm:cxn modelId="{7DF52486-DE72-4AEA-975B-E4F78EE5CC7A}" type="presOf" srcId="{A962673F-76E8-48CA-83DA-E42C0E56A84D}" destId="{F1EFF21B-86CE-44C9-945E-A52602A788BE}" srcOrd="0" destOrd="0" presId="urn:microsoft.com/office/officeart/2005/8/layout/process1"/>
    <dgm:cxn modelId="{F1A96FDC-5ED1-4591-B5D2-69418E314D35}" type="presParOf" srcId="{A045BF33-E070-41F6-A3E3-2F17F20E6AE2}" destId="{164FB8BD-88E2-43CF-B639-C82C9203F858}" srcOrd="0" destOrd="0" presId="urn:microsoft.com/office/officeart/2005/8/layout/process1"/>
    <dgm:cxn modelId="{8CDDFFFA-D357-4E2E-BA4C-8AF97D2E02A4}" type="presParOf" srcId="{A045BF33-E070-41F6-A3E3-2F17F20E6AE2}" destId="{5661E1E7-0120-4739-81ED-6F9E7E585C9A}" srcOrd="1" destOrd="0" presId="urn:microsoft.com/office/officeart/2005/8/layout/process1"/>
    <dgm:cxn modelId="{3858A24F-77D9-416F-A9C3-859EA58D467F}" type="presParOf" srcId="{5661E1E7-0120-4739-81ED-6F9E7E585C9A}" destId="{446A7BAC-BC85-4BFD-A36D-4E77C8ADD58D}" srcOrd="0" destOrd="0" presId="urn:microsoft.com/office/officeart/2005/8/layout/process1"/>
    <dgm:cxn modelId="{7776EEE1-33B9-42AF-9A59-E57B1331F355}" type="presParOf" srcId="{A045BF33-E070-41F6-A3E3-2F17F20E6AE2}" destId="{F1EFF21B-86CE-44C9-945E-A52602A788BE}" srcOrd="2" destOrd="0" presId="urn:microsoft.com/office/officeart/2005/8/layout/process1"/>
    <dgm:cxn modelId="{B10CBC9E-EB1E-4A03-A139-909D8420AF5F}" type="presParOf" srcId="{A045BF33-E070-41F6-A3E3-2F17F20E6AE2}" destId="{7B40AE96-D607-4BC0-B1C3-2B34C2C68D7D}" srcOrd="3" destOrd="0" presId="urn:microsoft.com/office/officeart/2005/8/layout/process1"/>
    <dgm:cxn modelId="{4350D3D4-0315-45A4-BDEA-F7EC5C4B644C}" type="presParOf" srcId="{7B40AE96-D607-4BC0-B1C3-2B34C2C68D7D}" destId="{90207F73-63E9-4F67-825F-15376588AF4C}" srcOrd="0" destOrd="0" presId="urn:microsoft.com/office/officeart/2005/8/layout/process1"/>
    <dgm:cxn modelId="{E0844E20-7C96-47D7-A6C8-DBA12B664C25}" type="presParOf" srcId="{A045BF33-E070-41F6-A3E3-2F17F20E6AE2}" destId="{E24BF1A0-11F2-4388-868D-70CE6FD660E9}" srcOrd="4" destOrd="0" presId="urn:microsoft.com/office/officeart/2005/8/layout/process1"/>
    <dgm:cxn modelId="{E79A651E-B1BA-4F67-B45B-DF5EA83F211C}" type="presParOf" srcId="{A045BF33-E070-41F6-A3E3-2F17F20E6AE2}" destId="{AD2710FF-5833-40B3-A7C2-5804FADAA6B1}" srcOrd="5" destOrd="0" presId="urn:microsoft.com/office/officeart/2005/8/layout/process1"/>
    <dgm:cxn modelId="{3B9B666C-6850-406B-9B5C-B36682D404FE}" type="presParOf" srcId="{AD2710FF-5833-40B3-A7C2-5804FADAA6B1}" destId="{D54210DD-2EDA-43D0-B769-175EC2EECF39}" srcOrd="0" destOrd="0" presId="urn:microsoft.com/office/officeart/2005/8/layout/process1"/>
    <dgm:cxn modelId="{0F10CF1A-E8AA-4269-A3C8-68847E202811}" type="presParOf" srcId="{A045BF33-E070-41F6-A3E3-2F17F20E6AE2}" destId="{CB9CF522-DE89-4810-B6E9-69B915A6E34B}" srcOrd="6" destOrd="0" presId="urn:microsoft.com/office/officeart/2005/8/layout/process1"/>
    <dgm:cxn modelId="{BEF4A66D-F700-4BAB-BADC-9765933E3315}" type="presParOf" srcId="{A045BF33-E070-41F6-A3E3-2F17F20E6AE2}" destId="{FC384CEF-B45D-499E-921A-EB208D403AAB}" srcOrd="7" destOrd="0" presId="urn:microsoft.com/office/officeart/2005/8/layout/process1"/>
    <dgm:cxn modelId="{89095263-5D05-4EE6-BD67-52F7EC3B50F4}" type="presParOf" srcId="{FC384CEF-B45D-499E-921A-EB208D403AAB}" destId="{5D93A3C7-2C5B-4CE1-9627-F3C9B797CDCA}" srcOrd="0" destOrd="0" presId="urn:microsoft.com/office/officeart/2005/8/layout/process1"/>
    <dgm:cxn modelId="{A009D591-597B-4E1B-AF88-367A23149469}" type="presParOf" srcId="{A045BF33-E070-41F6-A3E3-2F17F20E6AE2}" destId="{31BC1B3F-1BE0-4AD9-8076-35014BD5B2B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FB8BD-88E2-43CF-B639-C82C9203F858}">
      <dsp:nvSpPr>
        <dsp:cNvPr id="0" name=""/>
        <dsp:cNvSpPr/>
      </dsp:nvSpPr>
      <dsp:spPr>
        <a:xfrm>
          <a:off x="3932" y="1909292"/>
          <a:ext cx="1219018" cy="9714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Items Developed</a:t>
          </a:r>
        </a:p>
      </dsp:txBody>
      <dsp:txXfrm>
        <a:off x="32383" y="1937743"/>
        <a:ext cx="1162116" cy="914503"/>
      </dsp:txXfrm>
    </dsp:sp>
    <dsp:sp modelId="{5661E1E7-0120-4739-81ED-6F9E7E585C9A}">
      <dsp:nvSpPr>
        <dsp:cNvPr id="0" name=""/>
        <dsp:cNvSpPr/>
      </dsp:nvSpPr>
      <dsp:spPr>
        <a:xfrm>
          <a:off x="1344852" y="2243836"/>
          <a:ext cx="258431" cy="30231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1344852" y="2304299"/>
        <a:ext cx="180902" cy="181390"/>
      </dsp:txXfrm>
    </dsp:sp>
    <dsp:sp modelId="{F1EFF21B-86CE-44C9-945E-A52602A788BE}">
      <dsp:nvSpPr>
        <dsp:cNvPr id="0" name=""/>
        <dsp:cNvSpPr/>
      </dsp:nvSpPr>
      <dsp:spPr>
        <a:xfrm>
          <a:off x="1710558" y="1909292"/>
          <a:ext cx="1219018" cy="97140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Core Leadership Review</a:t>
          </a:r>
        </a:p>
      </dsp:txBody>
      <dsp:txXfrm>
        <a:off x="1739009" y="1937743"/>
        <a:ext cx="1162116" cy="914503"/>
      </dsp:txXfrm>
    </dsp:sp>
    <dsp:sp modelId="{7B40AE96-D607-4BC0-B1C3-2B34C2C68D7D}">
      <dsp:nvSpPr>
        <dsp:cNvPr id="0" name=""/>
        <dsp:cNvSpPr/>
      </dsp:nvSpPr>
      <dsp:spPr>
        <a:xfrm>
          <a:off x="3051479" y="2243836"/>
          <a:ext cx="258431" cy="30231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3051479" y="2304299"/>
        <a:ext cx="180902" cy="181390"/>
      </dsp:txXfrm>
    </dsp:sp>
    <dsp:sp modelId="{E24BF1A0-11F2-4388-868D-70CE6FD660E9}">
      <dsp:nvSpPr>
        <dsp:cNvPr id="0" name=""/>
        <dsp:cNvSpPr/>
      </dsp:nvSpPr>
      <dsp:spPr>
        <a:xfrm>
          <a:off x="3417184" y="1909292"/>
          <a:ext cx="1219018" cy="97140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State Educator Review</a:t>
          </a:r>
        </a:p>
      </dsp:txBody>
      <dsp:txXfrm>
        <a:off x="3445635" y="1937743"/>
        <a:ext cx="1162116" cy="914503"/>
      </dsp:txXfrm>
    </dsp:sp>
    <dsp:sp modelId="{AD2710FF-5833-40B3-A7C2-5804FADAA6B1}">
      <dsp:nvSpPr>
        <dsp:cNvPr id="0" name=""/>
        <dsp:cNvSpPr/>
      </dsp:nvSpPr>
      <dsp:spPr>
        <a:xfrm>
          <a:off x="4758105" y="2243836"/>
          <a:ext cx="258431" cy="30231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758105" y="2304299"/>
        <a:ext cx="180902" cy="181390"/>
      </dsp:txXfrm>
    </dsp:sp>
    <dsp:sp modelId="{CB9CF522-DE89-4810-B6E9-69B915A6E34B}">
      <dsp:nvSpPr>
        <dsp:cNvPr id="0" name=""/>
        <dsp:cNvSpPr/>
      </dsp:nvSpPr>
      <dsp:spPr>
        <a:xfrm>
          <a:off x="5123810" y="1909292"/>
          <a:ext cx="1219018" cy="97140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Bias &amp; Sensitivity Review</a:t>
          </a:r>
        </a:p>
      </dsp:txBody>
      <dsp:txXfrm>
        <a:off x="5152261" y="1937743"/>
        <a:ext cx="1162116" cy="914503"/>
      </dsp:txXfrm>
    </dsp:sp>
    <dsp:sp modelId="{FC384CEF-B45D-499E-921A-EB208D403AAB}">
      <dsp:nvSpPr>
        <dsp:cNvPr id="0" name=""/>
        <dsp:cNvSpPr/>
      </dsp:nvSpPr>
      <dsp:spPr>
        <a:xfrm>
          <a:off x="6464731" y="2243836"/>
          <a:ext cx="258431" cy="30231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6464731" y="2304299"/>
        <a:ext cx="180902" cy="181390"/>
      </dsp:txXfrm>
    </dsp:sp>
    <dsp:sp modelId="{31BC1B3F-1BE0-4AD9-8076-35014BD5B2B0}">
      <dsp:nvSpPr>
        <dsp:cNvPr id="0" name=""/>
        <dsp:cNvSpPr/>
      </dsp:nvSpPr>
      <dsp:spPr>
        <a:xfrm>
          <a:off x="6830436" y="1909292"/>
          <a:ext cx="1219018" cy="97140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Field Test Item Bank</a:t>
          </a:r>
        </a:p>
      </dsp:txBody>
      <dsp:txXfrm>
        <a:off x="6858887" y="1937743"/>
        <a:ext cx="1162116" cy="9145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6DFC0B-0794-4AFD-BD8A-181E06725F27}" type="datetimeFigureOut">
              <a:rPr lang="en-US" smtClean="0"/>
              <a:t>6/7/2014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D0207C-B002-435E-99D1-C3D69078E972}" type="slidenum">
              <a:rPr lang="en-US" smtClean="0"/>
              <a:t>‹#›</a:t>
            </a:fld>
            <a:endParaRPr lang="en-US" dirty="0"/>
          </a:p>
        </p:txBody>
      </p:sp>
    </p:spTree>
    <p:extLst>
      <p:ext uri="{BB962C8B-B14F-4D97-AF65-F5344CB8AC3E}">
        <p14:creationId xmlns:p14="http://schemas.microsoft.com/office/powerpoint/2010/main"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CA6CE-8A7F-4E37-A715-9178284F6F81}" type="datetimeFigureOut">
              <a:rPr lang="en-US" smtClean="0"/>
              <a:t>6/7/2014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7D4113-607C-4C8C-A317-57A1D107AA5D}" type="slidenum">
              <a:rPr lang="en-US" smtClean="0"/>
              <a:t>‹#›</a:t>
            </a:fld>
            <a:endParaRPr lang="en-US" dirty="0"/>
          </a:p>
        </p:txBody>
      </p:sp>
    </p:spTree>
    <p:extLst>
      <p:ext uri="{BB962C8B-B14F-4D97-AF65-F5344CB8AC3E}">
        <p14:creationId xmlns:p14="http://schemas.microsoft.com/office/powerpoint/2010/main" val="2001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982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10</a:t>
            </a:fld>
            <a:endParaRPr lang="en-US" dirty="0"/>
          </a:p>
        </p:txBody>
      </p:sp>
    </p:spTree>
    <p:extLst>
      <p:ext uri="{BB962C8B-B14F-4D97-AF65-F5344CB8AC3E}">
        <p14:creationId xmlns:p14="http://schemas.microsoft.com/office/powerpoint/2010/main" val="3510482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11</a:t>
            </a:fld>
            <a:endParaRPr lang="en-US" dirty="0"/>
          </a:p>
        </p:txBody>
      </p:sp>
    </p:spTree>
    <p:extLst>
      <p:ext uri="{BB962C8B-B14F-4D97-AF65-F5344CB8AC3E}">
        <p14:creationId xmlns:p14="http://schemas.microsoft.com/office/powerpoint/2010/main" val="2244428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12</a:t>
            </a:fld>
            <a:endParaRPr lang="en-US" dirty="0"/>
          </a:p>
        </p:txBody>
      </p:sp>
    </p:spTree>
    <p:extLst>
      <p:ext uri="{BB962C8B-B14F-4D97-AF65-F5344CB8AC3E}">
        <p14:creationId xmlns:p14="http://schemas.microsoft.com/office/powerpoint/2010/main" val="15147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276600" cy="2457450"/>
          </a:xfrm>
        </p:spPr>
      </p:sp>
      <p:sp>
        <p:nvSpPr>
          <p:cNvPr id="3" name="Notes Placeholder 2"/>
          <p:cNvSpPr>
            <a:spLocks noGrp="1"/>
          </p:cNvSpPr>
          <p:nvPr>
            <p:ph type="body" idx="1"/>
          </p:nvPr>
        </p:nvSpPr>
        <p:spPr>
          <a:xfrm>
            <a:off x="685800" y="3276600"/>
            <a:ext cx="5486400" cy="5410200"/>
          </a:xfrm>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13</a:t>
            </a:fld>
            <a:endParaRPr lang="en-US" dirty="0"/>
          </a:p>
        </p:txBody>
      </p:sp>
    </p:spTree>
    <p:extLst>
      <p:ext uri="{BB962C8B-B14F-4D97-AF65-F5344CB8AC3E}">
        <p14:creationId xmlns:p14="http://schemas.microsoft.com/office/powerpoint/2010/main" val="3511180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14</a:t>
            </a:fld>
            <a:endParaRPr lang="en-US" dirty="0"/>
          </a:p>
        </p:txBody>
      </p:sp>
    </p:spTree>
    <p:extLst>
      <p:ext uri="{BB962C8B-B14F-4D97-AF65-F5344CB8AC3E}">
        <p14:creationId xmlns:p14="http://schemas.microsoft.com/office/powerpoint/2010/main" val="1323916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381000"/>
            <a:ext cx="1828800" cy="1371600"/>
          </a:xfrm>
        </p:spPr>
      </p:sp>
      <p:sp>
        <p:nvSpPr>
          <p:cNvPr id="3" name="Notes Placeholder 2"/>
          <p:cNvSpPr>
            <a:spLocks noGrp="1"/>
          </p:cNvSpPr>
          <p:nvPr>
            <p:ph type="body" idx="1"/>
          </p:nvPr>
        </p:nvSpPr>
        <p:spPr>
          <a:xfrm>
            <a:off x="152400" y="1905000"/>
            <a:ext cx="6629400" cy="6324600"/>
          </a:xfrm>
        </p:spPr>
        <p:txBody>
          <a:bodyPr/>
          <a:lstStyle/>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t>15</a:t>
            </a:fld>
            <a:endParaRPr lang="en-US" dirty="0"/>
          </a:p>
        </p:txBody>
      </p:sp>
    </p:spTree>
    <p:extLst>
      <p:ext uri="{BB962C8B-B14F-4D97-AF65-F5344CB8AC3E}">
        <p14:creationId xmlns:p14="http://schemas.microsoft.com/office/powerpoint/2010/main" val="1224406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C36D7-4F42-45CE-960A-A7DA771B687B}" type="slidenum">
              <a:rPr lang="en-US" smtClean="0"/>
              <a:pPr/>
              <a:t>16</a:t>
            </a:fld>
            <a:endParaRPr lang="en-US" dirty="0"/>
          </a:p>
        </p:txBody>
      </p:sp>
    </p:spTree>
    <p:extLst>
      <p:ext uri="{BB962C8B-B14F-4D97-AF65-F5344CB8AC3E}">
        <p14:creationId xmlns:p14="http://schemas.microsoft.com/office/powerpoint/2010/main" val="3302732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17</a:t>
            </a:fld>
            <a:endParaRPr lang="en-US" dirty="0"/>
          </a:p>
        </p:txBody>
      </p:sp>
    </p:spTree>
    <p:extLst>
      <p:ext uri="{BB962C8B-B14F-4D97-AF65-F5344CB8AC3E}">
        <p14:creationId xmlns:p14="http://schemas.microsoft.com/office/powerpoint/2010/main" val="2589794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52C36D7-4F42-45CE-960A-A7DA771B687B}" type="slidenum">
              <a:rPr lang="en-US" smtClean="0"/>
              <a:pPr/>
              <a:t>18</a:t>
            </a:fld>
            <a:endParaRPr lang="en-US" dirty="0"/>
          </a:p>
        </p:txBody>
      </p:sp>
    </p:spTree>
    <p:extLst>
      <p:ext uri="{BB962C8B-B14F-4D97-AF65-F5344CB8AC3E}">
        <p14:creationId xmlns:p14="http://schemas.microsoft.com/office/powerpoint/2010/main" val="4197912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2C36D7-4F42-45CE-960A-A7DA771B687B}" type="slidenum">
              <a:rPr lang="en-US" smtClean="0"/>
              <a:pPr/>
              <a:t>19</a:t>
            </a:fld>
            <a:endParaRPr lang="en-US" dirty="0"/>
          </a:p>
        </p:txBody>
      </p:sp>
    </p:spTree>
    <p:extLst>
      <p:ext uri="{BB962C8B-B14F-4D97-AF65-F5344CB8AC3E}">
        <p14:creationId xmlns:p14="http://schemas.microsoft.com/office/powerpoint/2010/main" val="229554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t>2</a:t>
            </a:fld>
            <a:endParaRPr lang="en-US" dirty="0"/>
          </a:p>
        </p:txBody>
      </p:sp>
    </p:spTree>
    <p:extLst>
      <p:ext uri="{BB962C8B-B14F-4D97-AF65-F5344CB8AC3E}">
        <p14:creationId xmlns:p14="http://schemas.microsoft.com/office/powerpoint/2010/main" val="2519664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20</a:t>
            </a:fld>
            <a:endParaRPr lang="en-US" dirty="0"/>
          </a:p>
        </p:txBody>
      </p:sp>
    </p:spTree>
    <p:extLst>
      <p:ext uri="{BB962C8B-B14F-4D97-AF65-F5344CB8AC3E}">
        <p14:creationId xmlns:p14="http://schemas.microsoft.com/office/powerpoint/2010/main" val="257444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21</a:t>
            </a:fld>
            <a:endParaRPr lang="en-US" dirty="0"/>
          </a:p>
        </p:txBody>
      </p:sp>
    </p:spTree>
    <p:extLst>
      <p:ext uri="{BB962C8B-B14F-4D97-AF65-F5344CB8AC3E}">
        <p14:creationId xmlns:p14="http://schemas.microsoft.com/office/powerpoint/2010/main" val="760928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22</a:t>
            </a:fld>
            <a:endParaRPr lang="en-US" dirty="0"/>
          </a:p>
        </p:txBody>
      </p:sp>
    </p:spTree>
    <p:extLst>
      <p:ext uri="{BB962C8B-B14F-4D97-AF65-F5344CB8AC3E}">
        <p14:creationId xmlns:p14="http://schemas.microsoft.com/office/powerpoint/2010/main" val="3109752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23</a:t>
            </a:fld>
            <a:endParaRPr lang="en-US" dirty="0"/>
          </a:p>
        </p:txBody>
      </p:sp>
    </p:spTree>
    <p:extLst>
      <p:ext uri="{BB962C8B-B14F-4D97-AF65-F5344CB8AC3E}">
        <p14:creationId xmlns:p14="http://schemas.microsoft.com/office/powerpoint/2010/main" val="2474111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24</a:t>
            </a:fld>
            <a:endParaRPr lang="en-US" dirty="0"/>
          </a:p>
        </p:txBody>
      </p:sp>
    </p:spTree>
    <p:extLst>
      <p:ext uri="{BB962C8B-B14F-4D97-AF65-F5344CB8AC3E}">
        <p14:creationId xmlns:p14="http://schemas.microsoft.com/office/powerpoint/2010/main" val="3531728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2C36D7-4F42-45CE-960A-A7DA771B687B}" type="slidenum">
              <a:rPr lang="en-US" smtClean="0"/>
              <a:pPr/>
              <a:t>25</a:t>
            </a:fld>
            <a:endParaRPr lang="en-US" dirty="0"/>
          </a:p>
        </p:txBody>
      </p:sp>
    </p:spTree>
    <p:extLst>
      <p:ext uri="{BB962C8B-B14F-4D97-AF65-F5344CB8AC3E}">
        <p14:creationId xmlns:p14="http://schemas.microsoft.com/office/powerpoint/2010/main" val="2233500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26</a:t>
            </a:fld>
            <a:endParaRPr lang="en-US" dirty="0"/>
          </a:p>
        </p:txBody>
      </p:sp>
    </p:spTree>
    <p:extLst>
      <p:ext uri="{BB962C8B-B14F-4D97-AF65-F5344CB8AC3E}">
        <p14:creationId xmlns:p14="http://schemas.microsoft.com/office/powerpoint/2010/main" val="3893109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27</a:t>
            </a:fld>
            <a:endParaRPr lang="en-US" dirty="0"/>
          </a:p>
        </p:txBody>
      </p:sp>
    </p:spTree>
    <p:extLst>
      <p:ext uri="{BB962C8B-B14F-4D97-AF65-F5344CB8AC3E}">
        <p14:creationId xmlns:p14="http://schemas.microsoft.com/office/powerpoint/2010/main" val="1712337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28</a:t>
            </a:fld>
            <a:endParaRPr lang="en-US" dirty="0"/>
          </a:p>
        </p:txBody>
      </p:sp>
    </p:spTree>
    <p:extLst>
      <p:ext uri="{BB962C8B-B14F-4D97-AF65-F5344CB8AC3E}">
        <p14:creationId xmlns:p14="http://schemas.microsoft.com/office/powerpoint/2010/main" val="4159587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29</a:t>
            </a:fld>
            <a:endParaRPr lang="en-US" dirty="0"/>
          </a:p>
        </p:txBody>
      </p:sp>
    </p:spTree>
    <p:extLst>
      <p:ext uri="{BB962C8B-B14F-4D97-AF65-F5344CB8AC3E}">
        <p14:creationId xmlns:p14="http://schemas.microsoft.com/office/powerpoint/2010/main" val="209183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a:t>
            </a:fld>
            <a:endParaRPr lang="en-US" dirty="0"/>
          </a:p>
        </p:txBody>
      </p:sp>
    </p:spTree>
    <p:extLst>
      <p:ext uri="{BB962C8B-B14F-4D97-AF65-F5344CB8AC3E}">
        <p14:creationId xmlns:p14="http://schemas.microsoft.com/office/powerpoint/2010/main" val="4017526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30</a:t>
            </a:fld>
            <a:endParaRPr lang="en-US" dirty="0"/>
          </a:p>
        </p:txBody>
      </p:sp>
    </p:spTree>
    <p:extLst>
      <p:ext uri="{BB962C8B-B14F-4D97-AF65-F5344CB8AC3E}">
        <p14:creationId xmlns:p14="http://schemas.microsoft.com/office/powerpoint/2010/main" val="300023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31</a:t>
            </a:fld>
            <a:endParaRPr lang="en-US" dirty="0"/>
          </a:p>
        </p:txBody>
      </p:sp>
    </p:spTree>
    <p:extLst>
      <p:ext uri="{BB962C8B-B14F-4D97-AF65-F5344CB8AC3E}">
        <p14:creationId xmlns:p14="http://schemas.microsoft.com/office/powerpoint/2010/main" val="3245422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32</a:t>
            </a:fld>
            <a:endParaRPr lang="en-US" dirty="0"/>
          </a:p>
        </p:txBody>
      </p:sp>
    </p:spTree>
    <p:extLst>
      <p:ext uri="{BB962C8B-B14F-4D97-AF65-F5344CB8AC3E}">
        <p14:creationId xmlns:p14="http://schemas.microsoft.com/office/powerpoint/2010/main" val="232725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4</a:t>
            </a:fld>
            <a:endParaRPr lang="en-US" dirty="0"/>
          </a:p>
        </p:txBody>
      </p:sp>
    </p:spTree>
    <p:extLst>
      <p:ext uri="{BB962C8B-B14F-4D97-AF65-F5344CB8AC3E}">
        <p14:creationId xmlns:p14="http://schemas.microsoft.com/office/powerpoint/2010/main" val="417912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5</a:t>
            </a:fld>
            <a:endParaRPr lang="en-US" dirty="0"/>
          </a:p>
        </p:txBody>
      </p:sp>
    </p:spTree>
    <p:extLst>
      <p:ext uri="{BB962C8B-B14F-4D97-AF65-F5344CB8AC3E}">
        <p14:creationId xmlns:p14="http://schemas.microsoft.com/office/powerpoint/2010/main" val="316588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6</a:t>
            </a:fld>
            <a:endParaRPr lang="en-US" dirty="0"/>
          </a:p>
        </p:txBody>
      </p:sp>
    </p:spTree>
    <p:extLst>
      <p:ext uri="{BB962C8B-B14F-4D97-AF65-F5344CB8AC3E}">
        <p14:creationId xmlns:p14="http://schemas.microsoft.com/office/powerpoint/2010/main" val="30143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7</a:t>
            </a:fld>
            <a:endParaRPr lang="en-US" dirty="0"/>
          </a:p>
        </p:txBody>
      </p:sp>
    </p:spTree>
    <p:extLst>
      <p:ext uri="{BB962C8B-B14F-4D97-AF65-F5344CB8AC3E}">
        <p14:creationId xmlns:p14="http://schemas.microsoft.com/office/powerpoint/2010/main" val="33826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t>8</a:t>
            </a:fld>
            <a:endParaRPr lang="en-US" dirty="0"/>
          </a:p>
        </p:txBody>
      </p:sp>
    </p:spTree>
    <p:extLst>
      <p:ext uri="{BB962C8B-B14F-4D97-AF65-F5344CB8AC3E}">
        <p14:creationId xmlns:p14="http://schemas.microsoft.com/office/powerpoint/2010/main" val="228891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9</a:t>
            </a:fld>
            <a:endParaRPr lang="en-US" dirty="0"/>
          </a:p>
        </p:txBody>
      </p:sp>
    </p:spTree>
    <p:extLst>
      <p:ext uri="{BB962C8B-B14F-4D97-AF65-F5344CB8AC3E}">
        <p14:creationId xmlns:p14="http://schemas.microsoft.com/office/powerpoint/2010/main" val="132391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091815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659623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4"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5"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 id="2147483666"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4" cstate="print"/>
          <a:srcRect/>
          <a:stretch>
            <a:fillRect/>
          </a:stretch>
        </p:blipFill>
        <p:spPr bwMode="auto">
          <a:xfrm>
            <a:off x="0" y="2743200"/>
            <a:ext cx="9144000" cy="1752600"/>
          </a:xfrm>
          <a:prstGeom prst="rect">
            <a:avLst/>
          </a:prstGeom>
          <a:noFill/>
          <a:ln w="9525">
            <a:noFill/>
            <a:miter lim="800000"/>
            <a:headEnd/>
            <a:tailEnd/>
          </a:ln>
        </p:spPr>
      </p:pic>
    </p:spTree>
    <p:extLst>
      <p:ext uri="{BB962C8B-B14F-4D97-AF65-F5344CB8AC3E}">
        <p14:creationId xmlns:p14="http://schemas.microsoft.com/office/powerpoint/2010/main" val="110323085"/>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9.wmf"/><Relationship Id="rId18" Type="http://schemas.openxmlformats.org/officeDocument/2006/relationships/oleObject" Target="../embeddings/oleObject6.bin"/><Relationship Id="rId3" Type="http://schemas.openxmlformats.org/officeDocument/2006/relationships/notesSlide" Target="../notesSlides/notesSlide15.xml"/><Relationship Id="rId21" Type="http://schemas.openxmlformats.org/officeDocument/2006/relationships/image" Target="../media/image13.wmf"/><Relationship Id="rId7" Type="http://schemas.openxmlformats.org/officeDocument/2006/relationships/image" Target="../media/image17.png"/><Relationship Id="rId12" Type="http://schemas.openxmlformats.org/officeDocument/2006/relationships/oleObject" Target="../embeddings/oleObject3.bin"/><Relationship Id="rId17" Type="http://schemas.openxmlformats.org/officeDocument/2006/relationships/image" Target="../media/image11.wmf"/><Relationship Id="rId2" Type="http://schemas.openxmlformats.org/officeDocument/2006/relationships/slideLayout" Target="../slideLayouts/slideLayout1.xml"/><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image" Target="../media/image8.wmf"/><Relationship Id="rId5" Type="http://schemas.openxmlformats.org/officeDocument/2006/relationships/image" Target="../media/image15.png"/><Relationship Id="rId15" Type="http://schemas.openxmlformats.org/officeDocument/2006/relationships/image" Target="../media/image10.wmf"/><Relationship Id="rId10" Type="http://schemas.openxmlformats.org/officeDocument/2006/relationships/oleObject" Target="../embeddings/oleObject2.bin"/><Relationship Id="rId19" Type="http://schemas.openxmlformats.org/officeDocument/2006/relationships/image" Target="../media/image12.wmf"/><Relationship Id="rId4" Type="http://schemas.openxmlformats.org/officeDocument/2006/relationships/image" Target="../media/image14.png"/><Relationship Id="rId9" Type="http://schemas.openxmlformats.org/officeDocument/2006/relationships/image" Target="../media/image7.wmf"/><Relationship Id="rId1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7.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0.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20.bin"/><Relationship Id="rId3" Type="http://schemas.openxmlformats.org/officeDocument/2006/relationships/notesSlide" Target="../notesSlides/notesSlide18.xml"/><Relationship Id="rId7" Type="http://schemas.openxmlformats.org/officeDocument/2006/relationships/oleObject" Target="../embeddings/oleObject14.bin"/><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oleObject" Target="../embeddings/oleObject18.bin"/><Relationship Id="rId5" Type="http://schemas.openxmlformats.org/officeDocument/2006/relationships/image" Target="../media/image22.wmf"/><Relationship Id="rId10" Type="http://schemas.openxmlformats.org/officeDocument/2006/relationships/oleObject" Target="../embeddings/oleObject17.bin"/><Relationship Id="rId4" Type="http://schemas.openxmlformats.org/officeDocument/2006/relationships/oleObject" Target="../embeddings/oleObject12.bin"/><Relationship Id="rId9"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6.bin"/><Relationship Id="rId3" Type="http://schemas.openxmlformats.org/officeDocument/2006/relationships/notesSlide" Target="../notesSlides/notesSlide19.xml"/><Relationship Id="rId7" Type="http://schemas.openxmlformats.org/officeDocument/2006/relationships/oleObject" Target="../embeddings/oleObject22.bin"/><Relationship Id="rId12"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oleObject" Target="../embeddings/oleObject28.bin"/><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7.bin"/><Relationship Id="rId10" Type="http://schemas.openxmlformats.org/officeDocument/2006/relationships/image" Target="../media/image25.wmf"/><Relationship Id="rId4" Type="http://schemas.openxmlformats.org/officeDocument/2006/relationships/image" Target="../media/image27.png"/><Relationship Id="rId9" Type="http://schemas.openxmlformats.org/officeDocument/2006/relationships/oleObject" Target="../embeddings/oleObject23.bin"/><Relationship Id="rId14" Type="http://schemas.openxmlformats.org/officeDocument/2006/relationships/image" Target="../media/image2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parcconline.org"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533400" y="3725361"/>
            <a:ext cx="8077200" cy="2185214"/>
          </a:xfrm>
          <a:prstGeom prst="rect">
            <a:avLst/>
          </a:prstGeom>
        </p:spPr>
        <p:txBody>
          <a:bodyPr wrap="square" anchor="ctr">
            <a:spAutoFit/>
          </a:bodyPr>
          <a:lstStyle/>
          <a:p>
            <a:pPr algn="ctr"/>
            <a:r>
              <a:rPr lang="en-US" sz="3500" b="1" spc="300" dirty="0" smtClean="0">
                <a:latin typeface="Steinem" pitchFamily="2" charset="0"/>
                <a:ea typeface="Steinem Unicode" pitchFamily="18" charset="2"/>
                <a:cs typeface="Steinem Unicode" pitchFamily="18" charset="2"/>
              </a:rPr>
              <a:t>PARCC Evidence Statements </a:t>
            </a:r>
            <a:r>
              <a:rPr lang="en-US" sz="3500" b="1" spc="300" smtClean="0">
                <a:latin typeface="Steinem" pitchFamily="2" charset="0"/>
                <a:ea typeface="Steinem Unicode" pitchFamily="18" charset="2"/>
                <a:cs typeface="Steinem Unicode" pitchFamily="18" charset="2"/>
              </a:rPr>
              <a:t>for Mathematics Part </a:t>
            </a:r>
            <a:r>
              <a:rPr lang="en-US" sz="3500" b="1" spc="300" dirty="0" smtClean="0">
                <a:latin typeface="Steinem" pitchFamily="2" charset="0"/>
                <a:ea typeface="Steinem Unicode" pitchFamily="18" charset="2"/>
                <a:cs typeface="Steinem Unicode" pitchFamily="18" charset="2"/>
              </a:rPr>
              <a:t>II:</a:t>
            </a:r>
          </a:p>
          <a:p>
            <a:pPr algn="ctr"/>
            <a:r>
              <a:rPr lang="en-US" sz="3500" b="1" spc="300" dirty="0" smtClean="0">
                <a:latin typeface="Steinem" pitchFamily="2" charset="0"/>
                <a:ea typeface="Steinem Unicode" pitchFamily="18" charset="2"/>
                <a:cs typeface="Steinem Unicode" pitchFamily="18" charset="2"/>
              </a:rPr>
              <a:t>Evaluating Tasks</a:t>
            </a:r>
          </a:p>
          <a:p>
            <a:pPr algn="ctr"/>
            <a:endParaRPr lang="en-US" sz="1100" b="1" spc="300" dirty="0">
              <a:solidFill>
                <a:schemeClr val="bg1">
                  <a:lumMod val="50000"/>
                </a:schemeClr>
              </a:solidFill>
              <a:latin typeface="Steinem" pitchFamily="2" charset="0"/>
              <a:ea typeface="Steinem Unicode" pitchFamily="18" charset="2"/>
              <a:cs typeface="Steinem Unicode" pitchFamily="18" charset="2"/>
            </a:endParaRPr>
          </a:p>
          <a:p>
            <a:pPr algn="ctr"/>
            <a:r>
              <a:rPr lang="en-US" sz="2000" b="1" spc="300" dirty="0" smtClean="0">
                <a:solidFill>
                  <a:schemeClr val="bg1">
                    <a:lumMod val="50000"/>
                  </a:schemeClr>
                </a:solidFill>
                <a:latin typeface="Steinem" pitchFamily="2" charset="0"/>
                <a:ea typeface="Steinem Unicode" pitchFamily="18" charset="2"/>
                <a:cs typeface="Steinem Unicode" pitchFamily="18" charset="2"/>
              </a:rPr>
              <a:t>Adapted from </a:t>
            </a:r>
            <a:r>
              <a:rPr lang="en-US" sz="2000" b="1" spc="300" dirty="0">
                <a:solidFill>
                  <a:schemeClr val="bg1">
                    <a:lumMod val="50000"/>
                  </a:schemeClr>
                </a:solidFill>
                <a:latin typeface="Steinem" pitchFamily="2" charset="0"/>
                <a:ea typeface="Steinem Unicode" pitchFamily="18" charset="2"/>
                <a:cs typeface="Steinem Unicode" pitchFamily="18" charset="2"/>
              </a:rPr>
              <a:t>PARCC</a:t>
            </a:r>
            <a:r>
              <a:rPr lang="en-US" sz="2000" b="1" spc="300" dirty="0" smtClean="0">
                <a:solidFill>
                  <a:schemeClr val="bg1">
                    <a:lumMod val="50000"/>
                  </a:schemeClr>
                </a:solidFill>
                <a:latin typeface="Steinem" pitchFamily="2" charset="0"/>
                <a:ea typeface="Steinem Unicode" pitchFamily="18" charset="2"/>
                <a:cs typeface="Steinem Unicode" pitchFamily="18" charset="2"/>
              </a:rPr>
              <a:t> Materials</a:t>
            </a:r>
            <a:endParaRPr lang="en-US" sz="2000" b="1" spc="300" dirty="0">
              <a:solidFill>
                <a:schemeClr val="bg1">
                  <a:lumMod val="50000"/>
                </a:schemeClr>
              </a:solidFill>
              <a:latin typeface="Steinem" pitchFamily="2" charset="0"/>
              <a:ea typeface="Steinem Unicode" pitchFamily="18" charset="2"/>
              <a:cs typeface="Steinem Unicode" pitchFamily="18" charset="2"/>
            </a:endParaRPr>
          </a:p>
        </p:txBody>
      </p:sp>
    </p:spTree>
    <p:extLst>
      <p:ext uri="{BB962C8B-B14F-4D97-AF65-F5344CB8AC3E}">
        <p14:creationId xmlns:p14="http://schemas.microsoft.com/office/powerpoint/2010/main" val="2643673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&amp; Sensitivity Considerations/Criteria</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10</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p:txBody>
          <a:bodyPr>
            <a:normAutofit fontScale="85000" lnSpcReduction="20000"/>
          </a:bodyPr>
          <a:lstStyle/>
          <a:p>
            <a:pPr marL="514350" indent="-514350">
              <a:spcBef>
                <a:spcPct val="0"/>
              </a:spcBef>
              <a:buFont typeface="+mj-lt"/>
              <a:buAutoNum type="arabicPeriod"/>
              <a:tabLst>
                <a:tab pos="457200" algn="l"/>
              </a:tabLst>
            </a:pPr>
            <a:r>
              <a:rPr lang="en-US" dirty="0">
                <a:ea typeface="Times New Roman" pitchFamily="18" charset="0"/>
                <a:cs typeface="Arial" pitchFamily="34" charset="0"/>
              </a:rPr>
              <a:t>Does the item disadvantage any population (gender, race, ethnicity, language, religion, socioeconomic status, disability or geographic region) for non-educationally relevant reasons? </a:t>
            </a:r>
            <a:endParaRPr lang="en-US" dirty="0">
              <a:cs typeface="Arial" pitchFamily="34" charset="0"/>
            </a:endParaRPr>
          </a:p>
          <a:p>
            <a:pPr marL="514350" lvl="0" indent="-514350" eaLnBrk="0" hangingPunct="0">
              <a:spcBef>
                <a:spcPct val="0"/>
              </a:spcBef>
              <a:buFont typeface="+mj-lt"/>
              <a:buAutoNum type="arabicPeriod"/>
              <a:tabLst>
                <a:tab pos="457200" algn="l"/>
              </a:tabLst>
            </a:pPr>
            <a:endParaRPr lang="en-US" dirty="0">
              <a:cs typeface="Arial" pitchFamily="34" charset="0"/>
            </a:endParaRPr>
          </a:p>
          <a:p>
            <a:pPr marL="514350" lvl="0" indent="-514350" eaLnBrk="0" hangingPunct="0">
              <a:spcBef>
                <a:spcPct val="0"/>
              </a:spcBef>
              <a:buFont typeface="+mj-lt"/>
              <a:buAutoNum type="arabicPeriod"/>
              <a:tabLst>
                <a:tab pos="457200" algn="l"/>
              </a:tabLst>
            </a:pPr>
            <a:r>
              <a:rPr lang="en-US" dirty="0">
                <a:ea typeface="Times New Roman" pitchFamily="18" charset="0"/>
                <a:cs typeface="Arial" pitchFamily="34" charset="0"/>
              </a:rPr>
              <a:t>Does the item contain controversial or emotionally charged subject matter that is not supported by the Common Core State Standards? </a:t>
            </a:r>
            <a:endParaRPr lang="en-US" dirty="0">
              <a:cs typeface="Arial" pitchFamily="34" charset="0"/>
            </a:endParaRPr>
          </a:p>
          <a:p>
            <a:pPr marL="514350" lvl="0" indent="-514350" eaLnBrk="0" hangingPunct="0">
              <a:spcBef>
                <a:spcPct val="0"/>
              </a:spcBef>
              <a:buFont typeface="+mj-lt"/>
              <a:buAutoNum type="arabicPeriod"/>
              <a:tabLst>
                <a:tab pos="457200" algn="l"/>
              </a:tabLst>
            </a:pPr>
            <a:endParaRPr lang="en-US" dirty="0">
              <a:cs typeface="Arial" pitchFamily="34" charset="0"/>
            </a:endParaRPr>
          </a:p>
          <a:p>
            <a:pPr marL="514350" lvl="0" indent="-514350" eaLnBrk="0" hangingPunct="0">
              <a:spcBef>
                <a:spcPct val="0"/>
              </a:spcBef>
              <a:buFont typeface="+mj-lt"/>
              <a:buAutoNum type="arabicPeriod"/>
              <a:tabLst>
                <a:tab pos="457200" algn="l"/>
              </a:tabLst>
            </a:pPr>
            <a:r>
              <a:rPr lang="en-US" dirty="0">
                <a:ea typeface="Times New Roman" pitchFamily="18" charset="0"/>
                <a:cs typeface="Arial" pitchFamily="34" charset="0"/>
              </a:rPr>
              <a:t>Is the item potentially offensive, demeaning, insensitive, or negative toward any population? </a:t>
            </a:r>
            <a:endParaRPr lang="en-US" dirty="0">
              <a:cs typeface="Arial" pitchFamily="34" charset="0"/>
            </a:endParaRPr>
          </a:p>
          <a:p>
            <a:pPr marL="514350" lvl="0" indent="-514350" eaLnBrk="0" hangingPunct="0">
              <a:spcBef>
                <a:spcPct val="0"/>
              </a:spcBef>
              <a:buFont typeface="+mj-lt"/>
              <a:buAutoNum type="arabicPeriod"/>
              <a:tabLst>
                <a:tab pos="457200" algn="l"/>
              </a:tabLst>
            </a:pPr>
            <a:endParaRPr lang="en-US" dirty="0">
              <a:cs typeface="Arial" pitchFamily="34" charset="0"/>
            </a:endParaRPr>
          </a:p>
          <a:p>
            <a:pPr marL="514350" lvl="0" indent="-514350" eaLnBrk="0" hangingPunct="0">
              <a:spcBef>
                <a:spcPct val="0"/>
              </a:spcBef>
              <a:buFont typeface="+mj-lt"/>
              <a:buAutoNum type="arabicPeriod"/>
              <a:tabLst>
                <a:tab pos="457200" algn="l"/>
              </a:tabLst>
            </a:pPr>
            <a:r>
              <a:rPr lang="en-US" dirty="0">
                <a:ea typeface="Times New Roman" pitchFamily="18" charset="0"/>
                <a:cs typeface="Arial" pitchFamily="34" charset="0"/>
              </a:rPr>
              <a:t>Does the item depict any population in a stereotypical manner? </a:t>
            </a:r>
            <a:endParaRPr lang="en-US" dirty="0">
              <a:cs typeface="Arial" pitchFamily="34" charset="0"/>
            </a:endParaRPr>
          </a:p>
          <a:p>
            <a:endParaRPr lang="en-US" dirty="0"/>
          </a:p>
        </p:txBody>
      </p:sp>
    </p:spTree>
    <p:extLst>
      <p:ext uri="{BB962C8B-B14F-4D97-AF65-F5344CB8AC3E}">
        <p14:creationId xmlns:p14="http://schemas.microsoft.com/office/powerpoint/2010/main" val="2998457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11</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Compare PARCC’s Item Review Process with Louisiana’s Process</a:t>
            </a:r>
            <a:endParaRPr lang="en-US" dirty="0"/>
          </a:p>
        </p:txBody>
      </p:sp>
    </p:spTree>
    <p:extLst>
      <p:ext uri="{BB962C8B-B14F-4D97-AF65-F5344CB8AC3E}">
        <p14:creationId xmlns:p14="http://schemas.microsoft.com/office/powerpoint/2010/main" val="1490837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Agenda</a:t>
            </a:r>
            <a:endParaRPr lang="en-US" dirty="0"/>
          </a:p>
        </p:txBody>
      </p:sp>
      <p:sp>
        <p:nvSpPr>
          <p:cNvPr id="12" name="Content Placeholder 11"/>
          <p:cNvSpPr>
            <a:spLocks noGrp="1"/>
          </p:cNvSpPr>
          <p:nvPr>
            <p:ph sz="quarter" idx="10"/>
          </p:nvPr>
        </p:nvSpPr>
        <p:spPr/>
        <p:txBody>
          <a:bodyPr>
            <a:normAutofit/>
          </a:bodyPr>
          <a:lstStyle/>
          <a:p>
            <a:pPr marL="0" indent="0">
              <a:buNone/>
            </a:pPr>
            <a:r>
              <a:rPr lang="en-US" sz="2400" dirty="0" smtClean="0"/>
              <a:t>PARCC’s Item Review Process</a:t>
            </a:r>
          </a:p>
          <a:p>
            <a:pPr marL="0" indent="0">
              <a:buNone/>
            </a:pPr>
            <a:endParaRPr lang="en-US" sz="2400" dirty="0"/>
          </a:p>
          <a:p>
            <a:pPr marL="0" indent="0">
              <a:buNone/>
            </a:pPr>
            <a:r>
              <a:rPr lang="en-US" sz="2800" b="1" dirty="0" smtClean="0">
                <a:solidFill>
                  <a:schemeClr val="accent5">
                    <a:lumMod val="75000"/>
                  </a:schemeClr>
                </a:solidFill>
              </a:rPr>
              <a:t>Evaluating Sample Tasks Using PARCC’s Criteria</a:t>
            </a:r>
          </a:p>
          <a:p>
            <a:pPr marL="0" indent="0">
              <a:buNone/>
            </a:pPr>
            <a:endParaRPr lang="en-US" sz="2800" b="1" dirty="0" smtClean="0">
              <a:solidFill>
                <a:schemeClr val="accent5">
                  <a:lumMod val="75000"/>
                </a:schemeClr>
              </a:solidFill>
            </a:endParaRPr>
          </a:p>
          <a:p>
            <a:pPr marL="0" indent="0">
              <a:buNone/>
            </a:pPr>
            <a:r>
              <a:rPr lang="en-US" sz="2400" dirty="0" smtClean="0"/>
              <a:t>Matching Tasks with Evidence Statements</a:t>
            </a:r>
          </a:p>
          <a:p>
            <a:pPr marL="0" indent="0">
              <a:buNone/>
            </a:pPr>
            <a:endParaRPr lang="en-US" sz="2400" dirty="0"/>
          </a:p>
          <a:p>
            <a:pPr marL="0" indent="0">
              <a:buNone/>
            </a:pPr>
            <a:r>
              <a:rPr lang="en-US" sz="2400" dirty="0" smtClean="0"/>
              <a:t>Creating Tasks based on PARCC Evidence Statements (time permitting)</a:t>
            </a:r>
          </a:p>
          <a:p>
            <a:pPr marL="0" indent="0">
              <a:buNone/>
            </a:pPr>
            <a:endParaRPr lang="en-US" sz="2400" dirty="0"/>
          </a:p>
          <a:p>
            <a:pPr marL="0" indent="0">
              <a:buNone/>
            </a:pPr>
            <a:endParaRPr lang="en-US" sz="2400" b="1" dirty="0" smtClean="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12</a:t>
            </a:fld>
            <a:endParaRPr lang="en-US" dirty="0"/>
          </a:p>
        </p:txBody>
      </p:sp>
      <p:sp>
        <p:nvSpPr>
          <p:cNvPr id="6" name="Rectangle 5"/>
          <p:cNvSpPr/>
          <p:nvPr/>
        </p:nvSpPr>
        <p:spPr>
          <a:xfrm>
            <a:off x="103909" y="2133600"/>
            <a:ext cx="7543800" cy="533400"/>
          </a:xfrm>
          <a:prstGeom prst="rect">
            <a:avLst/>
          </a:prstGeom>
          <a:solidFill>
            <a:srgbClr val="FFFF0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852876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Steps for Item Reviews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13</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p:txBody>
          <a:bodyPr>
            <a:normAutofit fontScale="85000" lnSpcReduction="10000"/>
          </a:bodyPr>
          <a:lstStyle/>
          <a:p>
            <a:pPr marL="0" lvl="1" indent="-457200">
              <a:lnSpc>
                <a:spcPct val="110000"/>
              </a:lnSpc>
              <a:spcAft>
                <a:spcPts val="1200"/>
              </a:spcAft>
              <a:buNone/>
            </a:pPr>
            <a:r>
              <a:rPr lang="en-US" b="1" dirty="0" smtClean="0">
                <a:solidFill>
                  <a:schemeClr val="accent5">
                    <a:lumMod val="75000"/>
                  </a:schemeClr>
                </a:solidFill>
              </a:rPr>
              <a:t>Step 1 </a:t>
            </a:r>
            <a:r>
              <a:rPr lang="en-US" dirty="0" smtClean="0"/>
              <a:t>- Read </a:t>
            </a:r>
            <a:r>
              <a:rPr lang="en-US" dirty="0"/>
              <a:t>and work each task independently.</a:t>
            </a:r>
          </a:p>
          <a:p>
            <a:pPr marL="0" lvl="1" indent="-457200">
              <a:buNone/>
            </a:pPr>
            <a:r>
              <a:rPr lang="en-US" b="1" dirty="0">
                <a:solidFill>
                  <a:schemeClr val="accent5">
                    <a:lumMod val="75000"/>
                  </a:schemeClr>
                </a:solidFill>
              </a:rPr>
              <a:t>Step 2 </a:t>
            </a:r>
            <a:r>
              <a:rPr lang="en-US" dirty="0" smtClean="0"/>
              <a:t>- Verify </a:t>
            </a:r>
            <a:r>
              <a:rPr lang="en-US" dirty="0"/>
              <a:t>that the task aligns to the intended </a:t>
            </a:r>
            <a:r>
              <a:rPr lang="en-US" dirty="0" smtClean="0"/>
              <a:t>evidence</a:t>
            </a:r>
          </a:p>
          <a:p>
            <a:pPr marL="0" lvl="1" indent="-457200">
              <a:spcAft>
                <a:spcPts val="1200"/>
              </a:spcAft>
              <a:buNone/>
            </a:pPr>
            <a:r>
              <a:rPr lang="en-US" dirty="0"/>
              <a:t> </a:t>
            </a:r>
            <a:r>
              <a:rPr lang="en-US" dirty="0" smtClean="0"/>
              <a:t>              </a:t>
            </a:r>
            <a:r>
              <a:rPr lang="en-US" dirty="0"/>
              <a:t>statement</a:t>
            </a:r>
            <a:r>
              <a:rPr lang="en-US" dirty="0" smtClean="0"/>
              <a:t>.</a:t>
            </a:r>
          </a:p>
          <a:p>
            <a:pPr marL="0" lvl="1" indent="-457200">
              <a:buNone/>
            </a:pPr>
            <a:r>
              <a:rPr lang="en-US" b="1" dirty="0">
                <a:solidFill>
                  <a:schemeClr val="accent5">
                    <a:lumMod val="75000"/>
                  </a:schemeClr>
                </a:solidFill>
              </a:rPr>
              <a:t>Step 3 </a:t>
            </a:r>
            <a:r>
              <a:rPr lang="en-US" dirty="0" smtClean="0"/>
              <a:t>- Determine </a:t>
            </a:r>
            <a:r>
              <a:rPr lang="en-US" dirty="0"/>
              <a:t>if there are any mathematical flaws in the </a:t>
            </a:r>
            <a:r>
              <a:rPr lang="en-US" dirty="0" smtClean="0"/>
              <a:t>task;  </a:t>
            </a:r>
          </a:p>
          <a:p>
            <a:pPr marL="0" lvl="1" indent="-457200">
              <a:buNone/>
            </a:pPr>
            <a:r>
              <a:rPr lang="en-US" dirty="0"/>
              <a:t> </a:t>
            </a:r>
            <a:r>
              <a:rPr lang="en-US" dirty="0" smtClean="0"/>
              <a:t>              i.e., </a:t>
            </a:r>
            <a:r>
              <a:rPr lang="en-US" dirty="0"/>
              <a:t>anything that makes the task unusable as </a:t>
            </a:r>
            <a:r>
              <a:rPr lang="en-US" dirty="0" smtClean="0"/>
              <a:t>written. (See </a:t>
            </a:r>
          </a:p>
          <a:p>
            <a:pPr marL="0" lvl="1" indent="-457200">
              <a:spcAft>
                <a:spcPts val="1200"/>
              </a:spcAft>
              <a:buNone/>
            </a:pPr>
            <a:r>
              <a:rPr lang="en-US" dirty="0"/>
              <a:t> </a:t>
            </a:r>
            <a:r>
              <a:rPr lang="en-US" dirty="0" smtClean="0"/>
              <a:t>              next slide.)</a:t>
            </a:r>
            <a:endParaRPr lang="en-US" dirty="0"/>
          </a:p>
          <a:p>
            <a:pPr marL="0" lvl="1" indent="-457200">
              <a:spcAft>
                <a:spcPts val="1200"/>
              </a:spcAft>
              <a:buNone/>
            </a:pPr>
            <a:r>
              <a:rPr lang="en-US" b="1" dirty="0">
                <a:solidFill>
                  <a:schemeClr val="accent5">
                    <a:lumMod val="75000"/>
                  </a:schemeClr>
                </a:solidFill>
              </a:rPr>
              <a:t>Step 4 </a:t>
            </a:r>
            <a:r>
              <a:rPr lang="en-US" dirty="0" smtClean="0"/>
              <a:t>- Review </a:t>
            </a:r>
            <a:r>
              <a:rPr lang="en-US" dirty="0"/>
              <a:t>answer keys and rubrics for </a:t>
            </a:r>
            <a:r>
              <a:rPr lang="en-US" dirty="0" smtClean="0"/>
              <a:t>accuracy.</a:t>
            </a:r>
            <a:endParaRPr lang="en-US" dirty="0"/>
          </a:p>
          <a:p>
            <a:pPr marL="0" lvl="1" indent="-457200">
              <a:spcAft>
                <a:spcPts val="1200"/>
              </a:spcAft>
              <a:buNone/>
            </a:pPr>
            <a:r>
              <a:rPr lang="en-US" b="1" dirty="0">
                <a:solidFill>
                  <a:schemeClr val="accent5">
                    <a:lumMod val="75000"/>
                  </a:schemeClr>
                </a:solidFill>
              </a:rPr>
              <a:t>Step 5 </a:t>
            </a:r>
            <a:r>
              <a:rPr lang="en-US" dirty="0" smtClean="0"/>
              <a:t>- Advise </a:t>
            </a:r>
            <a:r>
              <a:rPr lang="en-US" dirty="0"/>
              <a:t>to </a:t>
            </a:r>
            <a:r>
              <a:rPr lang="en-US" dirty="0" smtClean="0"/>
              <a:t>accept, accept with revision, </a:t>
            </a:r>
            <a:r>
              <a:rPr lang="en-US" dirty="0"/>
              <a:t>or reject the task</a:t>
            </a:r>
            <a:r>
              <a:rPr lang="en-US" dirty="0" smtClean="0"/>
              <a:t>.</a:t>
            </a:r>
          </a:p>
          <a:p>
            <a:pPr marL="0" lvl="1" indent="-457200">
              <a:lnSpc>
                <a:spcPct val="120000"/>
              </a:lnSpc>
              <a:buNone/>
            </a:pPr>
            <a:r>
              <a:rPr lang="en-US" b="1" dirty="0">
                <a:solidFill>
                  <a:schemeClr val="accent5">
                    <a:lumMod val="75000"/>
                  </a:schemeClr>
                </a:solidFill>
              </a:rPr>
              <a:t>Step 6 </a:t>
            </a:r>
            <a:r>
              <a:rPr lang="en-US" dirty="0"/>
              <a:t>-</a:t>
            </a:r>
            <a:r>
              <a:rPr lang="en-US" dirty="0" smtClean="0">
                <a:cs typeface="Arial" pitchFamily="34" charset="0"/>
              </a:rPr>
              <a:t> Discuss with group. Come to consensus on acceptance and</a:t>
            </a:r>
          </a:p>
          <a:p>
            <a:pPr marL="0" lvl="1" indent="-457200">
              <a:lnSpc>
                <a:spcPct val="120000"/>
              </a:lnSpc>
              <a:buNone/>
            </a:pPr>
            <a:r>
              <a:rPr lang="en-US" dirty="0">
                <a:cs typeface="Arial" pitchFamily="34" charset="0"/>
              </a:rPr>
              <a:t> </a:t>
            </a:r>
            <a:r>
              <a:rPr lang="en-US" dirty="0" smtClean="0">
                <a:cs typeface="Arial" pitchFamily="34" charset="0"/>
              </a:rPr>
              <a:t>              provide a rationale for the decision. (See Step 5.)</a:t>
            </a:r>
            <a:endParaRPr lang="en-US" dirty="0">
              <a:cs typeface="Arial" pitchFamily="34" charset="0"/>
            </a:endParaRPr>
          </a:p>
          <a:p>
            <a:pPr marL="230188" lvl="1" indent="-230188"/>
            <a:endParaRPr lang="en-US" sz="3200" dirty="0"/>
          </a:p>
          <a:p>
            <a:endParaRPr lang="en-US" dirty="0"/>
          </a:p>
        </p:txBody>
      </p:sp>
    </p:spTree>
    <p:extLst>
      <p:ext uri="{BB962C8B-B14F-4D97-AF65-F5344CB8AC3E}">
        <p14:creationId xmlns:p14="http://schemas.microsoft.com/office/powerpoint/2010/main" val="1659136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Review Considerations/Criteria</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14</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a:xfrm>
            <a:off x="152400" y="1295400"/>
            <a:ext cx="8839200" cy="5257800"/>
          </a:xfrm>
        </p:spPr>
        <p:txBody>
          <a:bodyPr>
            <a:normAutofit fontScale="40000" lnSpcReduction="20000"/>
          </a:bodyPr>
          <a:lstStyle/>
          <a:p>
            <a:pPr marL="457200" indent="-457200">
              <a:spcAft>
                <a:spcPts val="1200"/>
              </a:spcAft>
              <a:buFont typeface="+mj-lt"/>
              <a:buAutoNum type="arabicPeriod"/>
            </a:pPr>
            <a:r>
              <a:rPr lang="en-US" sz="5900" dirty="0"/>
              <a:t>Does the task measure the intended evidence statement(s)? </a:t>
            </a:r>
          </a:p>
          <a:p>
            <a:pPr marL="457200" indent="-457200">
              <a:spcAft>
                <a:spcPts val="1200"/>
              </a:spcAft>
              <a:buFont typeface="+mj-lt"/>
              <a:buAutoNum type="arabicPeriod"/>
            </a:pPr>
            <a:r>
              <a:rPr lang="en-US" sz="5900" dirty="0"/>
              <a:t>Does the task measure the intended mathematical practice(s)? </a:t>
            </a:r>
          </a:p>
          <a:p>
            <a:pPr marL="457200" indent="-457200">
              <a:spcAft>
                <a:spcPts val="1200"/>
              </a:spcAft>
              <a:buFont typeface="+mj-lt"/>
              <a:buAutoNum type="arabicPeriod"/>
            </a:pPr>
            <a:r>
              <a:rPr lang="en-US" sz="5900" dirty="0"/>
              <a:t>Is the task mathematically correct and free from errors? </a:t>
            </a:r>
          </a:p>
          <a:p>
            <a:pPr marL="457200" indent="-457200">
              <a:spcAft>
                <a:spcPts val="1200"/>
              </a:spcAft>
              <a:buFont typeface="+mj-lt"/>
              <a:buAutoNum type="arabicPeriod"/>
            </a:pPr>
            <a:r>
              <a:rPr lang="en-US" sz="5900" dirty="0"/>
              <a:t>Is the wording of the task clear, concise, and grade-level appropriate? </a:t>
            </a:r>
          </a:p>
          <a:p>
            <a:pPr marL="457200" indent="-457200">
              <a:spcAft>
                <a:spcPts val="1200"/>
              </a:spcAft>
              <a:buFont typeface="+mj-lt"/>
              <a:buAutoNum type="arabicPeriod"/>
            </a:pPr>
            <a:r>
              <a:rPr lang="en-US" sz="5900" dirty="0"/>
              <a:t>Are the graphics/stimuli in the task clear, accurate, appropriate for the task, and appropriate for the grade? </a:t>
            </a:r>
          </a:p>
          <a:p>
            <a:pPr marL="457200" indent="-457200">
              <a:spcAft>
                <a:spcPts val="1200"/>
              </a:spcAft>
              <a:buFont typeface="+mj-lt"/>
              <a:buAutoNum type="arabicPeriod"/>
            </a:pPr>
            <a:r>
              <a:rPr lang="en-US" sz="5900" dirty="0"/>
              <a:t>Do </a:t>
            </a:r>
            <a:r>
              <a:rPr lang="en-US" sz="5900" dirty="0" smtClean="0"/>
              <a:t>each of the  prompts </a:t>
            </a:r>
            <a:r>
              <a:rPr lang="en-US" sz="5900" dirty="0"/>
              <a:t>and all associated graphics/stimuli contribute to the quality of the task? </a:t>
            </a:r>
          </a:p>
          <a:p>
            <a:pPr marL="457200" indent="-457200">
              <a:spcAft>
                <a:spcPts val="1200"/>
              </a:spcAft>
              <a:buFont typeface="+mj-lt"/>
              <a:buAutoNum type="arabicPeriod"/>
            </a:pPr>
            <a:r>
              <a:rPr lang="en-US" sz="5900" dirty="0"/>
              <a:t>Is the scoring guide/rubric clear, correct and aligned with the expectations for performance that are expressed in the task?</a:t>
            </a:r>
          </a:p>
          <a:p>
            <a:endParaRPr lang="en-US" dirty="0"/>
          </a:p>
        </p:txBody>
      </p:sp>
    </p:spTree>
    <p:extLst>
      <p:ext uri="{BB962C8B-B14F-4D97-AF65-F5344CB8AC3E}">
        <p14:creationId xmlns:p14="http://schemas.microsoft.com/office/powerpoint/2010/main" val="1118353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pPr/>
              <a:t>15</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8" y="2703513"/>
            <a:ext cx="9248776"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a:spLocks noGrp="1"/>
          </p:cNvSpPr>
          <p:nvPr>
            <p:ph type="title"/>
          </p:nvPr>
        </p:nvSpPr>
        <p:spPr/>
        <p:txBody>
          <a:bodyPr/>
          <a:lstStyle/>
          <a:p>
            <a:pPr algn="l"/>
            <a:r>
              <a:rPr lang="en-US" b="1" dirty="0" smtClean="0">
                <a:solidFill>
                  <a:schemeClr val="bg1"/>
                </a:solidFill>
                <a:latin typeface="Chalkduster" panose="03050602040202020205" pitchFamily="66" charset="0"/>
              </a:rPr>
              <a:t>Sample 1         Task Type: I  Points: 1</a:t>
            </a:r>
            <a:br>
              <a:rPr lang="en-US" b="1" dirty="0" smtClean="0">
                <a:solidFill>
                  <a:schemeClr val="bg1"/>
                </a:solidFill>
                <a:latin typeface="Chalkduster" panose="03050602040202020205" pitchFamily="66" charset="0"/>
              </a:rPr>
            </a:br>
            <a:r>
              <a:rPr lang="en-US" b="1" dirty="0" smtClean="0">
                <a:solidFill>
                  <a:schemeClr val="bg1"/>
                </a:solidFill>
                <a:latin typeface="Chalkduster" panose="03050602040202020205" pitchFamily="66" charset="0"/>
              </a:rPr>
              <a:t>Evidence Statement: 3.NF.2</a:t>
            </a:r>
            <a:endParaRPr lang="en-US" b="1" dirty="0">
              <a:solidFill>
                <a:schemeClr val="bg1"/>
              </a:solidFill>
              <a:latin typeface="Chalkduster" panose="03050602040202020205" pitchFamily="66" charset="0"/>
            </a:endParaRP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886" y="1235219"/>
            <a:ext cx="8861714" cy="527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197121"/>
            <a:ext cx="380019" cy="70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5853" y="1197121"/>
            <a:ext cx="264111" cy="78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1" y="2895601"/>
            <a:ext cx="381000" cy="70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1956" y="2895599"/>
            <a:ext cx="239059" cy="70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Object 5"/>
          <p:cNvGraphicFramePr>
            <a:graphicFrameLocks noChangeAspect="1"/>
          </p:cNvGraphicFramePr>
          <p:nvPr>
            <p:extLst>
              <p:ext uri="{D42A27DB-BD31-4B8C-83A1-F6EECF244321}">
                <p14:modId xmlns:p14="http://schemas.microsoft.com/office/powerpoint/2010/main" val="1485748341"/>
              </p:ext>
            </p:extLst>
          </p:nvPr>
        </p:nvGraphicFramePr>
        <p:xfrm>
          <a:off x="1066800" y="3671888"/>
          <a:ext cx="381000" cy="706244"/>
        </p:xfrm>
        <a:graphic>
          <a:graphicData uri="http://schemas.openxmlformats.org/presentationml/2006/ole">
            <mc:AlternateContent xmlns:mc="http://schemas.openxmlformats.org/markup-compatibility/2006">
              <mc:Choice xmlns:v="urn:schemas-microsoft-com:vml" Requires="v">
                <p:oleObj spid="_x0000_s7769" name="Equation" r:id="rId8" imgW="520700" imgH="965200" progId="Equation.DSMT4">
                  <p:embed/>
                </p:oleObj>
              </mc:Choice>
              <mc:Fallback>
                <p:oleObj name="Equation" r:id="rId8" imgW="520700" imgH="965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671888"/>
                        <a:ext cx="381000" cy="706244"/>
                      </a:xfrm>
                      <a:prstGeom prst="rect">
                        <a:avLst/>
                      </a:prstGeom>
                      <a:noFill/>
                    </p:spPr>
                  </p:pic>
                </p:oleObj>
              </mc:Fallback>
            </mc:AlternateContent>
          </a:graphicData>
        </a:graphic>
      </p:graphicFrame>
      <p:graphicFrame>
        <p:nvGraphicFramePr>
          <p:cNvPr id="18" name="Object 6"/>
          <p:cNvGraphicFramePr>
            <a:graphicFrameLocks noChangeAspect="1"/>
          </p:cNvGraphicFramePr>
          <p:nvPr>
            <p:extLst>
              <p:ext uri="{D42A27DB-BD31-4B8C-83A1-F6EECF244321}">
                <p14:modId xmlns:p14="http://schemas.microsoft.com/office/powerpoint/2010/main" val="3253708100"/>
              </p:ext>
            </p:extLst>
          </p:nvPr>
        </p:nvGraphicFramePr>
        <p:xfrm>
          <a:off x="1066800" y="4876800"/>
          <a:ext cx="228600" cy="694944"/>
        </p:xfrm>
        <a:graphic>
          <a:graphicData uri="http://schemas.openxmlformats.org/presentationml/2006/ole">
            <mc:AlternateContent xmlns:mc="http://schemas.openxmlformats.org/markup-compatibility/2006">
              <mc:Choice xmlns:v="urn:schemas-microsoft-com:vml" Requires="v">
                <p:oleObj spid="_x0000_s7770" name="Equation" r:id="rId10" imgW="317362" imgH="964781" progId="Equation.DSMT4">
                  <p:embed/>
                </p:oleObj>
              </mc:Choice>
              <mc:Fallback>
                <p:oleObj name="Equation" r:id="rId10" imgW="317362" imgH="96478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4876800"/>
                        <a:ext cx="228600" cy="694944"/>
                      </a:xfrm>
                      <a:prstGeom prst="rect">
                        <a:avLst/>
                      </a:prstGeom>
                      <a:noFill/>
                    </p:spPr>
                  </p:pic>
                </p:oleObj>
              </mc:Fallback>
            </mc:AlternateContent>
          </a:graphicData>
        </a:graphic>
      </p:graphicFrame>
      <p:graphicFrame>
        <p:nvGraphicFramePr>
          <p:cNvPr id="19" name="Object 7"/>
          <p:cNvGraphicFramePr>
            <a:graphicFrameLocks noChangeAspect="1"/>
          </p:cNvGraphicFramePr>
          <p:nvPr>
            <p:extLst>
              <p:ext uri="{D42A27DB-BD31-4B8C-83A1-F6EECF244321}">
                <p14:modId xmlns:p14="http://schemas.microsoft.com/office/powerpoint/2010/main" val="739002346"/>
              </p:ext>
            </p:extLst>
          </p:nvPr>
        </p:nvGraphicFramePr>
        <p:xfrm>
          <a:off x="2819400" y="3671888"/>
          <a:ext cx="245958" cy="747712"/>
        </p:xfrm>
        <a:graphic>
          <a:graphicData uri="http://schemas.openxmlformats.org/presentationml/2006/ole">
            <mc:AlternateContent xmlns:mc="http://schemas.openxmlformats.org/markup-compatibility/2006">
              <mc:Choice xmlns:v="urn:schemas-microsoft-com:vml" Requires="v">
                <p:oleObj spid="_x0000_s7771" name="Equation" r:id="rId12" imgW="317362" imgH="964781" progId="Equation.DSMT4">
                  <p:embed/>
                </p:oleObj>
              </mc:Choice>
              <mc:Fallback>
                <p:oleObj name="Equation" r:id="rId12" imgW="317362" imgH="96478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9400" y="3671888"/>
                        <a:ext cx="245958" cy="747712"/>
                      </a:xfrm>
                      <a:prstGeom prst="rect">
                        <a:avLst/>
                      </a:prstGeom>
                      <a:noFill/>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638455777"/>
              </p:ext>
            </p:extLst>
          </p:nvPr>
        </p:nvGraphicFramePr>
        <p:xfrm>
          <a:off x="2895599" y="4800600"/>
          <a:ext cx="388019" cy="685800"/>
        </p:xfrm>
        <a:graphic>
          <a:graphicData uri="http://schemas.openxmlformats.org/presentationml/2006/ole">
            <mc:AlternateContent xmlns:mc="http://schemas.openxmlformats.org/markup-compatibility/2006">
              <mc:Choice xmlns:v="urn:schemas-microsoft-com:vml" Requires="v">
                <p:oleObj spid="_x0000_s7772" name="Equation" r:id="rId14" imgW="545863" imgH="964781" progId="Equation.DSMT4">
                  <p:embed/>
                </p:oleObj>
              </mc:Choice>
              <mc:Fallback>
                <p:oleObj name="Equation" r:id="rId14" imgW="545863" imgH="964781"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95599" y="4800600"/>
                        <a:ext cx="388019" cy="685800"/>
                      </a:xfrm>
                      <a:prstGeom prst="rect">
                        <a:avLst/>
                      </a:prstGeom>
                      <a:noFill/>
                    </p:spPr>
                  </p:pic>
                </p:oleObj>
              </mc:Fallback>
            </mc:AlternateContent>
          </a:graphicData>
        </a:graphic>
      </p:graphicFrame>
      <p:graphicFrame>
        <p:nvGraphicFramePr>
          <p:cNvPr id="21" name="Object 9"/>
          <p:cNvGraphicFramePr>
            <a:graphicFrameLocks noChangeAspect="1"/>
          </p:cNvGraphicFramePr>
          <p:nvPr>
            <p:extLst>
              <p:ext uri="{D42A27DB-BD31-4B8C-83A1-F6EECF244321}">
                <p14:modId xmlns:p14="http://schemas.microsoft.com/office/powerpoint/2010/main" val="2529718530"/>
              </p:ext>
            </p:extLst>
          </p:nvPr>
        </p:nvGraphicFramePr>
        <p:xfrm>
          <a:off x="4728298" y="3605307"/>
          <a:ext cx="250386" cy="738093"/>
        </p:xfrm>
        <a:graphic>
          <a:graphicData uri="http://schemas.openxmlformats.org/presentationml/2006/ole">
            <mc:AlternateContent xmlns:mc="http://schemas.openxmlformats.org/markup-compatibility/2006">
              <mc:Choice xmlns:v="urn:schemas-microsoft-com:vml" Requires="v">
                <p:oleObj spid="_x0000_s7773" name="Equation" r:id="rId16" imgW="317362" imgH="964781" progId="Equation.DSMT4">
                  <p:embed/>
                </p:oleObj>
              </mc:Choice>
              <mc:Fallback>
                <p:oleObj name="Equation" r:id="rId16" imgW="317362" imgH="964781"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28298" y="3605307"/>
                        <a:ext cx="250386" cy="738093"/>
                      </a:xfrm>
                      <a:prstGeom prst="rect">
                        <a:avLst/>
                      </a:prstGeom>
                      <a:noFill/>
                    </p:spPr>
                  </p:pic>
                </p:oleObj>
              </mc:Fallback>
            </mc:AlternateContent>
          </a:graphicData>
        </a:graphic>
      </p:graphicFrame>
      <p:graphicFrame>
        <p:nvGraphicFramePr>
          <p:cNvPr id="22" name="Object 10"/>
          <p:cNvGraphicFramePr>
            <a:graphicFrameLocks noChangeAspect="1"/>
          </p:cNvGraphicFramePr>
          <p:nvPr>
            <p:extLst>
              <p:ext uri="{D42A27DB-BD31-4B8C-83A1-F6EECF244321}">
                <p14:modId xmlns:p14="http://schemas.microsoft.com/office/powerpoint/2010/main" val="3274908512"/>
              </p:ext>
            </p:extLst>
          </p:nvPr>
        </p:nvGraphicFramePr>
        <p:xfrm>
          <a:off x="4572000" y="4876799"/>
          <a:ext cx="533400" cy="687091"/>
        </p:xfrm>
        <a:graphic>
          <a:graphicData uri="http://schemas.openxmlformats.org/presentationml/2006/ole">
            <mc:AlternateContent xmlns:mc="http://schemas.openxmlformats.org/markup-compatibility/2006">
              <mc:Choice xmlns:v="urn:schemas-microsoft-com:vml" Requires="v">
                <p:oleObj spid="_x0000_s7774" name="Equation" r:id="rId18" imgW="749300" imgH="965200" progId="Equation.DSMT4">
                  <p:embed/>
                </p:oleObj>
              </mc:Choice>
              <mc:Fallback>
                <p:oleObj name="Equation" r:id="rId18" imgW="749300" imgH="965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0" y="4876799"/>
                        <a:ext cx="533400" cy="687091"/>
                      </a:xfrm>
                      <a:prstGeom prst="rect">
                        <a:avLst/>
                      </a:prstGeom>
                      <a:noFill/>
                    </p:spPr>
                  </p:pic>
                </p:oleObj>
              </mc:Fallback>
            </mc:AlternateContent>
          </a:graphicData>
        </a:graphic>
      </p:graphicFrame>
      <p:graphicFrame>
        <p:nvGraphicFramePr>
          <p:cNvPr id="23" name="Object 11"/>
          <p:cNvGraphicFramePr>
            <a:graphicFrameLocks noChangeAspect="1"/>
          </p:cNvGraphicFramePr>
          <p:nvPr>
            <p:extLst>
              <p:ext uri="{D42A27DB-BD31-4B8C-83A1-F6EECF244321}">
                <p14:modId xmlns:p14="http://schemas.microsoft.com/office/powerpoint/2010/main" val="1863424681"/>
              </p:ext>
            </p:extLst>
          </p:nvPr>
        </p:nvGraphicFramePr>
        <p:xfrm>
          <a:off x="6594766" y="3605307"/>
          <a:ext cx="263943" cy="771525"/>
        </p:xfrm>
        <a:graphic>
          <a:graphicData uri="http://schemas.openxmlformats.org/presentationml/2006/ole">
            <mc:AlternateContent xmlns:mc="http://schemas.openxmlformats.org/markup-compatibility/2006">
              <mc:Choice xmlns:v="urn:schemas-microsoft-com:vml" Requires="v">
                <p:oleObj spid="_x0000_s7775" name="Equation" r:id="rId20" imgW="330200" imgH="965200" progId="Equation.DSMT4">
                  <p:embed/>
                </p:oleObj>
              </mc:Choice>
              <mc:Fallback>
                <p:oleObj name="Equation" r:id="rId20" imgW="330200" imgH="9652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94766" y="3605307"/>
                        <a:ext cx="263943" cy="771525"/>
                      </a:xfrm>
                      <a:prstGeom prst="rect">
                        <a:avLst/>
                      </a:prstGeom>
                      <a:noFill/>
                    </p:spPr>
                  </p:pic>
                </p:oleObj>
              </mc:Fallback>
            </mc:AlternateContent>
          </a:graphicData>
        </a:graphic>
      </p:graphicFrame>
      <p:grpSp>
        <p:nvGrpSpPr>
          <p:cNvPr id="25" name="Group 24"/>
          <p:cNvGrpSpPr/>
          <p:nvPr/>
        </p:nvGrpSpPr>
        <p:grpSpPr>
          <a:xfrm>
            <a:off x="122959" y="5638803"/>
            <a:ext cx="8868641" cy="965815"/>
            <a:chOff x="122959" y="6019798"/>
            <a:chExt cx="8868641" cy="545897"/>
          </a:xfrm>
        </p:grpSpPr>
        <p:sp>
          <p:nvSpPr>
            <p:cNvPr id="26" name="Rectangle 25"/>
            <p:cNvSpPr/>
            <p:nvPr/>
          </p:nvSpPr>
          <p:spPr>
            <a:xfrm>
              <a:off x="122959" y="6019798"/>
              <a:ext cx="8868641" cy="495301"/>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sz="1200" b="1" dirty="0" smtClean="0">
                <a:solidFill>
                  <a:schemeClr val="bg1"/>
                </a:solidFill>
                <a:latin typeface="Calibri" pitchFamily="34" charset="0"/>
                <a:cs typeface="Calibri" pitchFamily="34" charset="0"/>
              </a:endParaRPr>
            </a:p>
          </p:txBody>
        </p:sp>
        <p:sp>
          <p:nvSpPr>
            <p:cNvPr id="27" name="TextBox 26"/>
            <p:cNvSpPr txBox="1"/>
            <p:nvPr/>
          </p:nvSpPr>
          <p:spPr>
            <a:xfrm>
              <a:off x="228600" y="6096000"/>
              <a:ext cx="8763000" cy="469695"/>
            </a:xfrm>
            <a:prstGeom prst="rect">
              <a:avLst/>
            </a:prstGeom>
            <a:noFill/>
          </p:spPr>
          <p:txBody>
            <a:bodyPr wrap="square" rtlCol="0">
              <a:spAutoFit/>
            </a:bodyPr>
            <a:lstStyle/>
            <a:p>
              <a:r>
                <a:rPr lang="en-US" sz="2400" dirty="0" smtClean="0">
                  <a:solidFill>
                    <a:schemeClr val="bg1"/>
                  </a:solidFill>
                </a:rPr>
                <a:t>This sample item was created for training purposes only. It is not an actual PARCC item.</a:t>
              </a:r>
              <a:endParaRPr lang="en-US" sz="2400" dirty="0">
                <a:solidFill>
                  <a:schemeClr val="bg1"/>
                </a:solidFill>
              </a:endParaRPr>
            </a:p>
          </p:txBody>
        </p:sp>
      </p:grpSp>
    </p:spTree>
    <p:extLst>
      <p:ext uri="{BB962C8B-B14F-4D97-AF65-F5344CB8AC3E}">
        <p14:creationId xmlns:p14="http://schemas.microsoft.com/office/powerpoint/2010/main" val="1736808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p:spPr>
        <p:txBody>
          <a:bodyPr/>
          <a:lstStyle/>
          <a:p>
            <a:r>
              <a:rPr lang="en-US" sz="2400" b="1" dirty="0" smtClean="0">
                <a:solidFill>
                  <a:schemeClr val="bg1"/>
                </a:solidFill>
                <a:latin typeface="Chalkduster" panose="03050602040202020205" pitchFamily="66" charset="0"/>
              </a:rPr>
              <a:t>Evidence Statement Text, Clarifications, Limits, Emphases and Other Information for 3.NF.2</a:t>
            </a:r>
            <a:endParaRPr lang="en-US" sz="2400" b="1" dirty="0">
              <a:solidFill>
                <a:schemeClr val="bg1"/>
              </a:solidFill>
              <a:latin typeface="Chalkduster" panose="03050602040202020205" pitchFamily="66"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46222188"/>
              </p:ext>
            </p:extLst>
          </p:nvPr>
        </p:nvGraphicFramePr>
        <p:xfrm>
          <a:off x="381000" y="1176746"/>
          <a:ext cx="8382000" cy="5147854"/>
        </p:xfrm>
        <a:graphic>
          <a:graphicData uri="http://schemas.openxmlformats.org/drawingml/2006/table">
            <a:tbl>
              <a:tblPr>
                <a:tableStyleId>{5C22544A-7EE6-4342-B048-85BDC9FD1C3A}</a:tableStyleId>
              </a:tblPr>
              <a:tblGrid>
                <a:gridCol w="4800600"/>
                <a:gridCol w="3581400"/>
              </a:tblGrid>
              <a:tr h="9416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Evidence Statement Text</a:t>
                      </a:r>
                      <a:endParaRPr lang="en-US"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Clarifications, limits, emphases, and other information intended</a:t>
                      </a:r>
                      <a:r>
                        <a:rPr lang="en-US" sz="1800" b="1" baseline="0" dirty="0" smtClean="0">
                          <a:solidFill>
                            <a:schemeClr val="tx1"/>
                          </a:solidFill>
                        </a:rPr>
                        <a:t> to ensure appropriate variety in tasks</a:t>
                      </a:r>
                      <a:endParaRPr lang="en-US"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4087586">
                <a:tc>
                  <a:txBody>
                    <a:bodyPr/>
                    <a:lstStyle/>
                    <a:p>
                      <a:r>
                        <a:rPr lang="en-US" sz="1800" kern="1200" baseline="0" dirty="0" smtClean="0">
                          <a:solidFill>
                            <a:schemeClr val="dk1"/>
                          </a:solidFill>
                          <a:latin typeface="+mn-lt"/>
                          <a:ea typeface="+mn-ea"/>
                          <a:cs typeface="+mn-cs"/>
                        </a:rPr>
                        <a:t>Understand a fraction as a number on the number line; represent fractions on a number line diagram. </a:t>
                      </a:r>
                    </a:p>
                    <a:p>
                      <a:r>
                        <a:rPr lang="en-US" sz="1800" kern="1200" baseline="0" dirty="0" smtClean="0">
                          <a:solidFill>
                            <a:schemeClr val="dk1"/>
                          </a:solidFill>
                          <a:latin typeface="+mn-lt"/>
                          <a:ea typeface="+mn-ea"/>
                          <a:cs typeface="+mn-cs"/>
                        </a:rPr>
                        <a:t>a. Represent a fraction 1/</a:t>
                      </a:r>
                      <a:r>
                        <a:rPr lang="en-US" sz="1800" i="1" kern="1200" baseline="0" dirty="0" smtClean="0">
                          <a:solidFill>
                            <a:schemeClr val="dk1"/>
                          </a:solidFill>
                          <a:latin typeface="+mn-lt"/>
                          <a:ea typeface="+mn-ea"/>
                          <a:cs typeface="+mn-cs"/>
                        </a:rPr>
                        <a:t>b</a:t>
                      </a:r>
                      <a:r>
                        <a:rPr lang="en-US" sz="1800" kern="1200" baseline="0" dirty="0" smtClean="0">
                          <a:solidFill>
                            <a:schemeClr val="dk1"/>
                          </a:solidFill>
                          <a:latin typeface="+mn-lt"/>
                          <a:ea typeface="+mn-ea"/>
                          <a:cs typeface="+mn-cs"/>
                        </a:rPr>
                        <a:t> on a number line diagram by defining the interval from 0 to 1 as the whole and partitioning it into </a:t>
                      </a:r>
                      <a:r>
                        <a:rPr lang="en-US" sz="1800" i="1" kern="1200" baseline="0" dirty="0" smtClean="0">
                          <a:solidFill>
                            <a:schemeClr val="dk1"/>
                          </a:solidFill>
                          <a:latin typeface="+mn-lt"/>
                          <a:ea typeface="+mn-ea"/>
                          <a:cs typeface="+mn-cs"/>
                        </a:rPr>
                        <a:t>b</a:t>
                      </a:r>
                      <a:r>
                        <a:rPr lang="en-US" sz="1800" kern="1200" baseline="0" dirty="0" smtClean="0">
                          <a:solidFill>
                            <a:schemeClr val="dk1"/>
                          </a:solidFill>
                          <a:latin typeface="+mn-lt"/>
                          <a:ea typeface="+mn-ea"/>
                          <a:cs typeface="+mn-cs"/>
                        </a:rPr>
                        <a:t> equal parts. Recognize that each part has size 1/</a:t>
                      </a:r>
                      <a:r>
                        <a:rPr lang="en-US" sz="1800" i="1" kern="1200" baseline="0" dirty="0" smtClean="0">
                          <a:solidFill>
                            <a:schemeClr val="dk1"/>
                          </a:solidFill>
                          <a:latin typeface="+mn-lt"/>
                          <a:ea typeface="+mn-ea"/>
                          <a:cs typeface="+mn-cs"/>
                        </a:rPr>
                        <a:t>b</a:t>
                      </a:r>
                      <a:r>
                        <a:rPr lang="en-US" sz="1800" kern="1200" baseline="0" dirty="0" smtClean="0">
                          <a:solidFill>
                            <a:schemeClr val="dk1"/>
                          </a:solidFill>
                          <a:latin typeface="+mn-lt"/>
                          <a:ea typeface="+mn-ea"/>
                          <a:cs typeface="+mn-cs"/>
                        </a:rPr>
                        <a:t> and that the endpoint of the part based at 0 locates the number 1/</a:t>
                      </a:r>
                      <a:r>
                        <a:rPr lang="en-US" sz="1800" i="1" kern="1200" baseline="0" dirty="0" smtClean="0">
                          <a:solidFill>
                            <a:schemeClr val="dk1"/>
                          </a:solidFill>
                          <a:latin typeface="+mn-lt"/>
                          <a:ea typeface="+mn-ea"/>
                          <a:cs typeface="+mn-cs"/>
                        </a:rPr>
                        <a:t>b</a:t>
                      </a:r>
                      <a:r>
                        <a:rPr lang="en-US" sz="1800" kern="1200" baseline="0" dirty="0" smtClean="0">
                          <a:solidFill>
                            <a:schemeClr val="dk1"/>
                          </a:solidFill>
                          <a:latin typeface="+mn-lt"/>
                          <a:ea typeface="+mn-ea"/>
                          <a:cs typeface="+mn-cs"/>
                        </a:rPr>
                        <a:t> on the number line. </a:t>
                      </a:r>
                    </a:p>
                    <a:p>
                      <a:r>
                        <a:rPr lang="en-US" sz="1800" kern="1200" baseline="0" dirty="0" smtClean="0">
                          <a:solidFill>
                            <a:schemeClr val="dk1"/>
                          </a:solidFill>
                          <a:latin typeface="+mn-lt"/>
                          <a:ea typeface="+mn-ea"/>
                          <a:cs typeface="+mn-cs"/>
                        </a:rPr>
                        <a:t>b. Represent a fraction </a:t>
                      </a:r>
                      <a:r>
                        <a:rPr lang="en-US" sz="1800" i="1" kern="1200" baseline="0" dirty="0" smtClean="0">
                          <a:solidFill>
                            <a:schemeClr val="dk1"/>
                          </a:solidFill>
                          <a:latin typeface="+mn-lt"/>
                          <a:ea typeface="+mn-ea"/>
                          <a:cs typeface="+mn-cs"/>
                        </a:rPr>
                        <a:t>a</a:t>
                      </a:r>
                      <a:r>
                        <a:rPr lang="en-US" sz="1800" kern="1200" baseline="0" dirty="0" smtClean="0">
                          <a:solidFill>
                            <a:schemeClr val="dk1"/>
                          </a:solidFill>
                          <a:latin typeface="+mn-lt"/>
                          <a:ea typeface="+mn-ea"/>
                          <a:cs typeface="+mn-cs"/>
                        </a:rPr>
                        <a:t>/</a:t>
                      </a:r>
                      <a:r>
                        <a:rPr lang="en-US" sz="1800" i="1" kern="1200" baseline="0" dirty="0" smtClean="0">
                          <a:solidFill>
                            <a:schemeClr val="dk1"/>
                          </a:solidFill>
                          <a:latin typeface="+mn-lt"/>
                          <a:ea typeface="+mn-ea"/>
                          <a:cs typeface="+mn-cs"/>
                        </a:rPr>
                        <a:t>b</a:t>
                      </a:r>
                      <a:r>
                        <a:rPr lang="en-US" sz="1800" kern="1200" baseline="0" dirty="0" smtClean="0">
                          <a:solidFill>
                            <a:schemeClr val="dk1"/>
                          </a:solidFill>
                          <a:latin typeface="+mn-lt"/>
                          <a:ea typeface="+mn-ea"/>
                          <a:cs typeface="+mn-cs"/>
                        </a:rPr>
                        <a:t> on a number line diagram by marking off </a:t>
                      </a:r>
                      <a:r>
                        <a:rPr lang="en-US" sz="1800" i="1" kern="1200" baseline="0" dirty="0" smtClean="0">
                          <a:solidFill>
                            <a:schemeClr val="dk1"/>
                          </a:solidFill>
                          <a:latin typeface="+mn-lt"/>
                          <a:ea typeface="+mn-ea"/>
                          <a:cs typeface="+mn-cs"/>
                        </a:rPr>
                        <a:t>a</a:t>
                      </a:r>
                      <a:r>
                        <a:rPr lang="en-US" sz="1800" kern="1200" baseline="0" dirty="0" smtClean="0">
                          <a:solidFill>
                            <a:schemeClr val="dk1"/>
                          </a:solidFill>
                          <a:latin typeface="+mn-lt"/>
                          <a:ea typeface="+mn-ea"/>
                          <a:cs typeface="+mn-cs"/>
                        </a:rPr>
                        <a:t> </a:t>
                      </a:r>
                      <a:r>
                        <a:rPr lang="en-US" sz="1800" kern="1200" baseline="0" dirty="0" smtClean="0">
                          <a:solidFill>
                            <a:schemeClr val="tx1"/>
                          </a:solidFill>
                          <a:latin typeface="+mn-lt"/>
                          <a:ea typeface="+mn-ea"/>
                          <a:cs typeface="+mn-cs"/>
                        </a:rPr>
                        <a:t>lengths </a:t>
                      </a:r>
                      <a:r>
                        <a:rPr lang="en-US" sz="1800" kern="1200" baseline="0" dirty="0" smtClean="0">
                          <a:solidFill>
                            <a:schemeClr val="dk1"/>
                          </a:solidFill>
                          <a:latin typeface="+mn-lt"/>
                          <a:ea typeface="+mn-ea"/>
                          <a:cs typeface="+mn-cs"/>
                        </a:rPr>
                        <a:t>1/</a:t>
                      </a:r>
                      <a:r>
                        <a:rPr lang="en-US" sz="1800" i="1" kern="1200" baseline="0" dirty="0" smtClean="0">
                          <a:solidFill>
                            <a:schemeClr val="dk1"/>
                          </a:solidFill>
                          <a:latin typeface="+mn-lt"/>
                          <a:ea typeface="+mn-ea"/>
                          <a:cs typeface="+mn-cs"/>
                        </a:rPr>
                        <a:t>b</a:t>
                      </a:r>
                      <a:r>
                        <a:rPr lang="en-US" sz="1800" kern="1200" baseline="0" dirty="0" smtClean="0">
                          <a:solidFill>
                            <a:schemeClr val="dk1"/>
                          </a:solidFill>
                          <a:latin typeface="+mn-lt"/>
                          <a:ea typeface="+mn-ea"/>
                          <a:cs typeface="+mn-cs"/>
                        </a:rPr>
                        <a:t> from 0. Recognize that the resulting interval has size </a:t>
                      </a:r>
                      <a:r>
                        <a:rPr lang="en-US" sz="1800" i="1" kern="1200" baseline="0" dirty="0" smtClean="0">
                          <a:solidFill>
                            <a:schemeClr val="dk1"/>
                          </a:solidFill>
                          <a:latin typeface="+mn-lt"/>
                          <a:ea typeface="+mn-ea"/>
                          <a:cs typeface="+mn-cs"/>
                        </a:rPr>
                        <a:t>a</a:t>
                      </a:r>
                      <a:r>
                        <a:rPr lang="en-US" sz="1800" kern="1200" baseline="0" dirty="0" smtClean="0">
                          <a:solidFill>
                            <a:schemeClr val="dk1"/>
                          </a:solidFill>
                          <a:latin typeface="+mn-lt"/>
                          <a:ea typeface="+mn-ea"/>
                          <a:cs typeface="+mn-cs"/>
                        </a:rPr>
                        <a:t>/</a:t>
                      </a:r>
                      <a:r>
                        <a:rPr lang="en-US" sz="1800" i="1" kern="1200" baseline="0" dirty="0" smtClean="0">
                          <a:solidFill>
                            <a:schemeClr val="dk1"/>
                          </a:solidFill>
                          <a:latin typeface="+mn-lt"/>
                          <a:ea typeface="+mn-ea"/>
                          <a:cs typeface="+mn-cs"/>
                        </a:rPr>
                        <a:t>b</a:t>
                      </a:r>
                      <a:r>
                        <a:rPr lang="en-US" sz="1800" kern="1200" baseline="0" dirty="0" smtClean="0">
                          <a:solidFill>
                            <a:schemeClr val="dk1"/>
                          </a:solidFill>
                          <a:latin typeface="+mn-lt"/>
                          <a:ea typeface="+mn-ea"/>
                          <a:cs typeface="+mn-cs"/>
                        </a:rPr>
                        <a:t> and that its endpoint locates the number </a:t>
                      </a:r>
                      <a:r>
                        <a:rPr lang="en-US" sz="1800" i="1" kern="1200" baseline="0" dirty="0" smtClean="0">
                          <a:solidFill>
                            <a:schemeClr val="dk1"/>
                          </a:solidFill>
                          <a:latin typeface="+mn-lt"/>
                          <a:ea typeface="+mn-ea"/>
                          <a:cs typeface="+mn-cs"/>
                        </a:rPr>
                        <a:t>a</a:t>
                      </a:r>
                      <a:r>
                        <a:rPr lang="en-US" sz="1800" kern="1200" baseline="0" dirty="0" smtClean="0">
                          <a:solidFill>
                            <a:schemeClr val="dk1"/>
                          </a:solidFill>
                          <a:latin typeface="+mn-lt"/>
                          <a:ea typeface="+mn-ea"/>
                          <a:cs typeface="+mn-cs"/>
                        </a:rPr>
                        <a:t>/</a:t>
                      </a:r>
                      <a:r>
                        <a:rPr lang="en-US" sz="1800" i="1" kern="1200" baseline="0" dirty="0" smtClean="0">
                          <a:solidFill>
                            <a:schemeClr val="dk1"/>
                          </a:solidFill>
                          <a:latin typeface="+mn-lt"/>
                          <a:ea typeface="+mn-ea"/>
                          <a:cs typeface="+mn-cs"/>
                        </a:rPr>
                        <a:t>b</a:t>
                      </a:r>
                      <a:r>
                        <a:rPr lang="en-US" sz="1800" kern="1200" baseline="0" dirty="0" smtClean="0">
                          <a:solidFill>
                            <a:schemeClr val="dk1"/>
                          </a:solidFill>
                          <a:latin typeface="+mn-lt"/>
                          <a:ea typeface="+mn-ea"/>
                          <a:cs typeface="+mn-cs"/>
                        </a:rPr>
                        <a:t> on the number line. 	</a:t>
                      </a:r>
                    </a:p>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800" kern="1200" baseline="0" dirty="0" smtClean="0">
                          <a:solidFill>
                            <a:schemeClr val="dk1"/>
                          </a:solidFill>
                          <a:latin typeface="+mn-lt"/>
                          <a:ea typeface="+mn-ea"/>
                          <a:cs typeface="+mn-cs"/>
                        </a:rPr>
                        <a:t>i) Fractions may include values greater than 1. </a:t>
                      </a:r>
                    </a:p>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ii) Fractions equal whole numbers in 20% of these tasks. </a:t>
                      </a:r>
                    </a:p>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iii) Tasks have “thin context”</a:t>
                      </a:r>
                      <a:r>
                        <a:rPr lang="en-US" sz="1800" kern="1200" baseline="30000" dirty="0" smtClean="0">
                          <a:solidFill>
                            <a:schemeClr val="dk1"/>
                          </a:solidFill>
                          <a:latin typeface="+mn-lt"/>
                          <a:ea typeface="+mn-ea"/>
                          <a:cs typeface="+mn-cs"/>
                        </a:rPr>
                        <a:t>9</a:t>
                      </a:r>
                      <a:r>
                        <a:rPr lang="en-US" sz="1800" kern="1200" baseline="0" dirty="0" smtClean="0">
                          <a:solidFill>
                            <a:schemeClr val="dk1"/>
                          </a:solidFill>
                          <a:latin typeface="+mn-lt"/>
                          <a:ea typeface="+mn-ea"/>
                          <a:cs typeface="+mn-cs"/>
                        </a:rPr>
                        <a:t> or no context. </a:t>
                      </a:r>
                    </a:p>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iv) Tasks are limited to fractions with denominators 2, 3, 4, 6, and 8. (See footnote CCSSM, p 24) .	</a:t>
                      </a:r>
                    </a:p>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5" name="Footer Placeholder 3"/>
          <p:cNvSpPr txBox="1">
            <a:spLocks/>
          </p:cNvSpPr>
          <p:nvPr/>
        </p:nvSpPr>
        <p:spPr>
          <a:xfrm>
            <a:off x="122959" y="6515101"/>
            <a:ext cx="2895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3050602040202020205" pitchFamily="66" charset="0"/>
              </a:rPr>
              <a:t>Louisiana Believes</a:t>
            </a:r>
            <a:endParaRPr lang="en-US" dirty="0">
              <a:solidFill>
                <a:schemeClr val="bg2">
                  <a:lumMod val="50000"/>
                </a:schemeClr>
              </a:solidFill>
              <a:latin typeface="Chalkduster" panose="03050602040202020205" pitchFamily="66" charset="0"/>
            </a:endParaRPr>
          </a:p>
        </p:txBody>
      </p:sp>
      <p:sp>
        <p:nvSpPr>
          <p:cNvPr id="6" name="Slide Number Placeholder 2"/>
          <p:cNvSpPr>
            <a:spLocks noGrp="1"/>
          </p:cNvSpPr>
          <p:nvPr>
            <p:ph type="sldNum" sz="quarter" idx="4"/>
          </p:nvPr>
        </p:nvSpPr>
        <p:spPr>
          <a:xfrm>
            <a:off x="6996545" y="6515100"/>
            <a:ext cx="2133600" cy="342899"/>
          </a:xfrm>
        </p:spPr>
        <p:txBody>
          <a:bodyPr>
            <a:normAutofit/>
          </a:bodyPr>
          <a:lstStyle/>
          <a:p>
            <a:pPr algn="r"/>
            <a:fld id="{79BA4B8F-8B3F-4B52-9164-AF2CA95F68ED}" type="slidenum">
              <a:rPr lang="en-US" sz="1200" smtClean="0">
                <a:solidFill>
                  <a:schemeClr val="bg2">
                    <a:lumMod val="50000"/>
                  </a:schemeClr>
                </a:solidFill>
              </a:rPr>
              <a:pPr algn="r"/>
              <a:t>16</a:t>
            </a:fld>
            <a:endParaRPr lang="en-US" sz="12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p:spPr>
        <p:txBody>
          <a:bodyPr/>
          <a:lstStyle/>
          <a:p>
            <a:r>
              <a:rPr lang="en-US" b="1" dirty="0" smtClean="0">
                <a:solidFill>
                  <a:schemeClr val="bg1"/>
                </a:solidFill>
                <a:latin typeface="Chalkduster" panose="03050602040202020205" pitchFamily="66" charset="0"/>
              </a:rPr>
              <a:t>Sample 3	         Task Type: I  Points: 1</a:t>
            </a:r>
            <a:br>
              <a:rPr lang="en-US" b="1" dirty="0" smtClean="0">
                <a:solidFill>
                  <a:schemeClr val="bg1"/>
                </a:solidFill>
                <a:latin typeface="Chalkduster" panose="03050602040202020205" pitchFamily="66" charset="0"/>
              </a:rPr>
            </a:br>
            <a:r>
              <a:rPr lang="en-US" b="1" dirty="0" smtClean="0">
                <a:solidFill>
                  <a:schemeClr val="bg1"/>
                </a:solidFill>
                <a:latin typeface="Chalkduster" panose="03050602040202020205" pitchFamily="66" charset="0"/>
              </a:rPr>
              <a:t>Evidence Statement: 8.EE.2</a:t>
            </a:r>
            <a:endParaRPr lang="en-US" b="1" dirty="0">
              <a:solidFill>
                <a:schemeClr val="bg1"/>
              </a:solidFill>
              <a:latin typeface="Chalkduster" panose="03050602040202020205" pitchFamily="66" charset="0"/>
            </a:endParaRPr>
          </a:p>
        </p:txBody>
      </p:sp>
      <p:sp>
        <p:nvSpPr>
          <p:cNvPr id="4" name="TextBox 3"/>
          <p:cNvSpPr txBox="1"/>
          <p:nvPr/>
        </p:nvSpPr>
        <p:spPr>
          <a:xfrm>
            <a:off x="152400" y="1752600"/>
            <a:ext cx="8839200" cy="3539430"/>
          </a:xfrm>
          <a:prstGeom prst="rect">
            <a:avLst/>
          </a:prstGeom>
          <a:noFill/>
        </p:spPr>
        <p:txBody>
          <a:bodyPr wrap="square" rtlCol="0">
            <a:spAutoFit/>
          </a:bodyPr>
          <a:lstStyle/>
          <a:p>
            <a:r>
              <a:rPr lang="en-US" sz="2800" dirty="0" smtClean="0"/>
              <a:t>Which values represent solutions to the equation 2</a:t>
            </a:r>
            <a:r>
              <a:rPr lang="en-US" sz="2800" i="1" dirty="0" smtClean="0"/>
              <a:t>x</a:t>
            </a:r>
            <a:r>
              <a:rPr lang="en-US" sz="2800" baseline="30000" dirty="0" smtClean="0"/>
              <a:t>2</a:t>
            </a:r>
            <a:r>
              <a:rPr lang="en-US" sz="2800" dirty="0" smtClean="0"/>
              <a:t> = 64? Select all that apply.</a:t>
            </a:r>
          </a:p>
          <a:p>
            <a:endParaRPr lang="en-US" sz="2800" dirty="0" smtClean="0"/>
          </a:p>
          <a:p>
            <a:r>
              <a:rPr lang="en-US" sz="2800" dirty="0" smtClean="0"/>
              <a:t>	A)	</a:t>
            </a:r>
            <a:r>
              <a:rPr lang="en-US" sz="2800" i="1" dirty="0" smtClean="0"/>
              <a:t>x</a:t>
            </a:r>
            <a:r>
              <a:rPr lang="en-US" sz="2800" dirty="0" smtClean="0"/>
              <a:t> = -16		D)	</a:t>
            </a:r>
            <a:r>
              <a:rPr lang="en-US" sz="2800" i="1" dirty="0" smtClean="0"/>
              <a:t> x</a:t>
            </a:r>
            <a:r>
              <a:rPr lang="en-US" sz="2800" dirty="0" smtClean="0"/>
              <a:t> =  4</a:t>
            </a:r>
          </a:p>
          <a:p>
            <a:endParaRPr lang="en-US" sz="2800" dirty="0" smtClean="0"/>
          </a:p>
          <a:p>
            <a:r>
              <a:rPr lang="en-US" sz="2800" dirty="0" smtClean="0"/>
              <a:t>	B)	</a:t>
            </a:r>
            <a:r>
              <a:rPr lang="en-US" sz="2800" i="1" dirty="0" smtClean="0"/>
              <a:t>x</a:t>
            </a:r>
            <a:r>
              <a:rPr lang="en-US" sz="2800" dirty="0" smtClean="0"/>
              <a:t> = - 			E)	</a:t>
            </a:r>
            <a:r>
              <a:rPr lang="en-US" sz="2800" i="1" dirty="0" smtClean="0"/>
              <a:t> x</a:t>
            </a:r>
            <a:r>
              <a:rPr lang="en-US" sz="2800" dirty="0" smtClean="0"/>
              <a:t> =</a:t>
            </a:r>
          </a:p>
          <a:p>
            <a:endParaRPr lang="en-US" sz="2800" dirty="0" smtClean="0"/>
          </a:p>
          <a:p>
            <a:r>
              <a:rPr lang="en-US" sz="2800" dirty="0" smtClean="0"/>
              <a:t>	C)	</a:t>
            </a:r>
            <a:r>
              <a:rPr lang="en-US" sz="2800" i="1" dirty="0" smtClean="0"/>
              <a:t>x</a:t>
            </a:r>
            <a:r>
              <a:rPr lang="en-US" sz="2800" dirty="0" smtClean="0"/>
              <a:t> = - 4		  	F)	</a:t>
            </a:r>
            <a:r>
              <a:rPr lang="en-US" sz="2800" i="1" dirty="0" smtClean="0"/>
              <a:t> x</a:t>
            </a:r>
            <a:r>
              <a:rPr lang="en-US" sz="2800" dirty="0" smtClean="0"/>
              <a:t> = 16</a:t>
            </a:r>
            <a:endParaRPr lang="en-US" sz="2800" dirty="0"/>
          </a:p>
        </p:txBody>
      </p:sp>
      <p:graphicFrame>
        <p:nvGraphicFramePr>
          <p:cNvPr id="5" name="Object 4"/>
          <p:cNvGraphicFramePr>
            <a:graphicFrameLocks noChangeAspect="1"/>
          </p:cNvGraphicFramePr>
          <p:nvPr/>
        </p:nvGraphicFramePr>
        <p:xfrm>
          <a:off x="2895600" y="4724400"/>
          <a:ext cx="469900" cy="444500"/>
        </p:xfrm>
        <a:graphic>
          <a:graphicData uri="http://schemas.openxmlformats.org/presentationml/2006/ole">
            <mc:AlternateContent xmlns:mc="http://schemas.openxmlformats.org/markup-compatibility/2006">
              <mc:Choice xmlns:v="urn:schemas-microsoft-com:vml" Requires="v">
                <p:oleObj spid="_x0000_s9526" name="Equation" r:id="rId4" imgW="469696" imgH="444307" progId="Equation.DSMT4">
                  <p:embed/>
                </p:oleObj>
              </mc:Choice>
              <mc:Fallback>
                <p:oleObj name="Equation" r:id="rId4" imgW="469696" imgH="44430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724400"/>
                        <a:ext cx="4699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2705100" y="3886200"/>
          <a:ext cx="647700" cy="444500"/>
        </p:xfrm>
        <a:graphic>
          <a:graphicData uri="http://schemas.openxmlformats.org/presentationml/2006/ole">
            <mc:AlternateContent xmlns:mc="http://schemas.openxmlformats.org/markup-compatibility/2006">
              <mc:Choice xmlns:v="urn:schemas-microsoft-com:vml" Requires="v">
                <p:oleObj spid="_x0000_s9527" name="Equation" r:id="rId6" imgW="647419" imgH="444307" progId="Equation.DSMT4">
                  <p:embed/>
                </p:oleObj>
              </mc:Choice>
              <mc:Fallback>
                <p:oleObj name="Equation" r:id="rId6" imgW="647419" imgH="44430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5100" y="3886200"/>
                        <a:ext cx="6477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3" name="Object 7"/>
          <p:cNvGraphicFramePr>
            <a:graphicFrameLocks noChangeAspect="1"/>
          </p:cNvGraphicFramePr>
          <p:nvPr/>
        </p:nvGraphicFramePr>
        <p:xfrm>
          <a:off x="6578600" y="3048000"/>
          <a:ext cx="469900" cy="444500"/>
        </p:xfrm>
        <a:graphic>
          <a:graphicData uri="http://schemas.openxmlformats.org/presentationml/2006/ole">
            <mc:AlternateContent xmlns:mc="http://schemas.openxmlformats.org/markup-compatibility/2006">
              <mc:Choice xmlns:v="urn:schemas-microsoft-com:vml" Requires="v">
                <p:oleObj spid="_x0000_s9528" name="Equation" r:id="rId8" imgW="469696" imgH="444307" progId="Equation.DSMT4">
                  <p:embed/>
                </p:oleObj>
              </mc:Choice>
              <mc:Fallback>
                <p:oleObj name="Equation" r:id="rId8" imgW="469696" imgH="444307"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8600" y="3048000"/>
                        <a:ext cx="4699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5" name="Object 9"/>
          <p:cNvGraphicFramePr>
            <a:graphicFrameLocks noChangeAspect="1"/>
          </p:cNvGraphicFramePr>
          <p:nvPr/>
        </p:nvGraphicFramePr>
        <p:xfrm>
          <a:off x="6273800" y="3886200"/>
          <a:ext cx="647700" cy="444500"/>
        </p:xfrm>
        <a:graphic>
          <a:graphicData uri="http://schemas.openxmlformats.org/presentationml/2006/ole">
            <mc:AlternateContent xmlns:mc="http://schemas.openxmlformats.org/markup-compatibility/2006">
              <mc:Choice xmlns:v="urn:schemas-microsoft-com:vml" Requires="v">
                <p:oleObj spid="_x0000_s9529" name="Equation" r:id="rId10" imgW="647419" imgH="444307" progId="Equation.DSMT4">
                  <p:embed/>
                </p:oleObj>
              </mc:Choice>
              <mc:Fallback>
                <p:oleObj name="Equation" r:id="rId10" imgW="647419" imgH="444307"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3800" y="3886200"/>
                        <a:ext cx="6477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4"/>
          </p:nvPr>
        </p:nvSpPr>
        <p:spPr/>
        <p:txBody>
          <a:bodyPr>
            <a:noAutofit/>
          </a:bodyPr>
          <a:lstStyle/>
          <a:p>
            <a:pPr algn="l"/>
            <a:fld id="{CFC53C1E-EA2A-4099-BDC8-9BCDAEB0229E}" type="slidenum">
              <a:rPr lang="en-US" sz="1500" smtClean="0"/>
              <a:pPr algn="l"/>
              <a:t>17</a:t>
            </a:fld>
            <a:endParaRPr lang="en-US" sz="1500" dirty="0"/>
          </a:p>
        </p:txBody>
      </p:sp>
      <p:grpSp>
        <p:nvGrpSpPr>
          <p:cNvPr id="13" name="Group 12"/>
          <p:cNvGrpSpPr/>
          <p:nvPr/>
        </p:nvGrpSpPr>
        <p:grpSpPr>
          <a:xfrm>
            <a:off x="122959" y="5638803"/>
            <a:ext cx="8868641" cy="965815"/>
            <a:chOff x="122959" y="6019798"/>
            <a:chExt cx="8868641" cy="545897"/>
          </a:xfrm>
        </p:grpSpPr>
        <p:sp>
          <p:nvSpPr>
            <p:cNvPr id="14" name="Rectangle 13"/>
            <p:cNvSpPr/>
            <p:nvPr/>
          </p:nvSpPr>
          <p:spPr>
            <a:xfrm>
              <a:off x="122959" y="6019798"/>
              <a:ext cx="8868641" cy="495301"/>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sz="1200" b="1" dirty="0" smtClean="0">
                <a:solidFill>
                  <a:schemeClr val="bg1"/>
                </a:solidFill>
                <a:latin typeface="Calibri" pitchFamily="34" charset="0"/>
                <a:cs typeface="Calibri" pitchFamily="34" charset="0"/>
              </a:endParaRPr>
            </a:p>
          </p:txBody>
        </p:sp>
        <p:sp>
          <p:nvSpPr>
            <p:cNvPr id="15" name="TextBox 14"/>
            <p:cNvSpPr txBox="1"/>
            <p:nvPr/>
          </p:nvSpPr>
          <p:spPr>
            <a:xfrm>
              <a:off x="228600" y="6096000"/>
              <a:ext cx="8763000" cy="469695"/>
            </a:xfrm>
            <a:prstGeom prst="rect">
              <a:avLst/>
            </a:prstGeom>
            <a:noFill/>
          </p:spPr>
          <p:txBody>
            <a:bodyPr wrap="square" rtlCol="0">
              <a:spAutoFit/>
            </a:bodyPr>
            <a:lstStyle/>
            <a:p>
              <a:r>
                <a:rPr lang="en-US" sz="2400" dirty="0" smtClean="0">
                  <a:solidFill>
                    <a:schemeClr val="bg1"/>
                  </a:solidFill>
                </a:rPr>
                <a:t>This sample item was created for training purposes only. It is not an actual PARCC item.</a:t>
              </a:r>
              <a:endParaRPr lang="en-US" sz="2400" dirty="0">
                <a:solidFill>
                  <a:schemeClr val="bg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855"/>
            <a:ext cx="9144000" cy="1219200"/>
          </a:xfrm>
        </p:spPr>
        <p:txBody>
          <a:bodyPr/>
          <a:lstStyle/>
          <a:p>
            <a:r>
              <a:rPr lang="en-US" sz="2400" b="1" dirty="0" smtClean="0">
                <a:solidFill>
                  <a:schemeClr val="bg1"/>
                </a:solidFill>
                <a:latin typeface="Chalkduster" panose="03050602040202020205" pitchFamily="66" charset="0"/>
              </a:rPr>
              <a:t>Evidence Statement Text, Clarifications, Limits, Emphases and Other Information for 8.EE.2</a:t>
            </a:r>
            <a:endParaRPr lang="en-US" sz="2400" b="1" dirty="0">
              <a:solidFill>
                <a:schemeClr val="bg1"/>
              </a:solidFill>
              <a:latin typeface="Chalkduster" panose="03050602040202020205" pitchFamily="66"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485175066"/>
              </p:ext>
            </p:extLst>
          </p:nvPr>
        </p:nvGraphicFramePr>
        <p:xfrm>
          <a:off x="533400" y="1371600"/>
          <a:ext cx="8382000" cy="5120640"/>
        </p:xfrm>
        <a:graphic>
          <a:graphicData uri="http://schemas.openxmlformats.org/drawingml/2006/table">
            <a:tbl>
              <a:tblPr>
                <a:tableStyleId>{5C22544A-7EE6-4342-B048-85BDC9FD1C3A}</a:tableStyleId>
              </a:tblPr>
              <a:tblGrid>
                <a:gridCol w="2514600"/>
                <a:gridCol w="5867400"/>
              </a:tblGrid>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Evidence Statement Text</a:t>
                      </a:r>
                      <a:endParaRPr lang="en-US"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Clarifications, limits, emphases, and other information intended</a:t>
                      </a:r>
                      <a:r>
                        <a:rPr lang="en-US" sz="1800" b="1" baseline="0" dirty="0" smtClean="0">
                          <a:solidFill>
                            <a:schemeClr val="tx1"/>
                          </a:solidFill>
                        </a:rPr>
                        <a:t> to ensure appropriate variety in tasks</a:t>
                      </a:r>
                      <a:endParaRPr lang="en-US"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2324100">
                <a:tc>
                  <a:txBody>
                    <a:bodyPr/>
                    <a:lstStyle/>
                    <a:p>
                      <a:r>
                        <a:rPr lang="en-US" sz="1800" b="0" kern="1200" dirty="0" smtClean="0">
                          <a:solidFill>
                            <a:schemeClr val="tx1"/>
                          </a:solidFill>
                          <a:latin typeface="+mn-lt"/>
                          <a:ea typeface="+mn-ea"/>
                          <a:cs typeface="+mn-cs"/>
                        </a:rPr>
                        <a:t>Use square root and cube root symbols to represent solutions to equations of the form</a:t>
                      </a:r>
                    </a:p>
                    <a:p>
                      <a:r>
                        <a:rPr lang="en-US" sz="1800" b="0" kern="1200" dirty="0" smtClean="0">
                          <a:solidFill>
                            <a:schemeClr val="tx1"/>
                          </a:solidFill>
                          <a:latin typeface="+mn-lt"/>
                          <a:ea typeface="+mn-ea"/>
                          <a:cs typeface="+mn-cs"/>
                        </a:rPr>
                        <a:t> </a:t>
                      </a:r>
                      <a:r>
                        <a:rPr lang="en-US" sz="1800" b="0" i="1" kern="1200" dirty="0" smtClean="0">
                          <a:solidFill>
                            <a:schemeClr val="tx1"/>
                          </a:solidFill>
                          <a:latin typeface="+mn-lt"/>
                          <a:ea typeface="+mn-ea"/>
                          <a:cs typeface="+mn-cs"/>
                        </a:rPr>
                        <a:t>x</a:t>
                      </a:r>
                      <a:r>
                        <a:rPr lang="en-US" sz="1800" b="0" kern="1200" baseline="30000" dirty="0" smtClean="0">
                          <a:solidFill>
                            <a:schemeClr val="tx1"/>
                          </a:solidFill>
                          <a:latin typeface="+mn-lt"/>
                          <a:ea typeface="+mn-ea"/>
                          <a:cs typeface="+mn-cs"/>
                        </a:rPr>
                        <a:t>2 </a:t>
                      </a:r>
                      <a:r>
                        <a:rPr lang="en-US" sz="1800" b="0" kern="1200" dirty="0" smtClean="0">
                          <a:solidFill>
                            <a:schemeClr val="tx1"/>
                          </a:solidFill>
                          <a:latin typeface="+mn-lt"/>
                          <a:ea typeface="+mn-ea"/>
                          <a:cs typeface="+mn-cs"/>
                        </a:rPr>
                        <a:t>= </a:t>
                      </a:r>
                      <a:r>
                        <a:rPr lang="en-US" sz="1800" b="0" i="1" kern="1200" dirty="0" smtClean="0">
                          <a:solidFill>
                            <a:schemeClr val="tx1"/>
                          </a:solidFill>
                          <a:latin typeface="+mn-lt"/>
                          <a:ea typeface="+mn-ea"/>
                          <a:cs typeface="+mn-cs"/>
                        </a:rPr>
                        <a:t>p</a:t>
                      </a:r>
                      <a:r>
                        <a:rPr lang="en-US" sz="1800" b="0" kern="1200" dirty="0" smtClean="0">
                          <a:solidFill>
                            <a:schemeClr val="tx1"/>
                          </a:solidFill>
                          <a:latin typeface="+mn-lt"/>
                          <a:ea typeface="+mn-ea"/>
                          <a:cs typeface="+mn-cs"/>
                        </a:rPr>
                        <a:t> and </a:t>
                      </a:r>
                      <a:r>
                        <a:rPr lang="en-US" sz="1800" b="0" i="1" kern="1200" dirty="0" smtClean="0">
                          <a:solidFill>
                            <a:schemeClr val="tx1"/>
                          </a:solidFill>
                          <a:latin typeface="+mn-lt"/>
                          <a:ea typeface="+mn-ea"/>
                          <a:cs typeface="+mn-cs"/>
                        </a:rPr>
                        <a:t>x</a:t>
                      </a:r>
                      <a:r>
                        <a:rPr lang="en-US" sz="1800" b="0" kern="1200" baseline="30000" dirty="0" smtClean="0">
                          <a:solidFill>
                            <a:schemeClr val="tx1"/>
                          </a:solidFill>
                          <a:latin typeface="+mn-lt"/>
                          <a:ea typeface="+mn-ea"/>
                          <a:cs typeface="+mn-cs"/>
                        </a:rPr>
                        <a:t>3</a:t>
                      </a:r>
                      <a:r>
                        <a:rPr lang="en-US" sz="1800" b="0" kern="1200" dirty="0" smtClean="0">
                          <a:solidFill>
                            <a:schemeClr val="tx1"/>
                          </a:solidFill>
                          <a:latin typeface="+mn-lt"/>
                          <a:ea typeface="+mn-ea"/>
                          <a:cs typeface="+mn-cs"/>
                        </a:rPr>
                        <a:t> = </a:t>
                      </a:r>
                      <a:r>
                        <a:rPr lang="en-US" sz="1800" b="0" i="1" kern="1200" dirty="0" smtClean="0">
                          <a:solidFill>
                            <a:schemeClr val="tx1"/>
                          </a:solidFill>
                          <a:latin typeface="+mn-lt"/>
                          <a:ea typeface="+mn-ea"/>
                          <a:cs typeface="+mn-cs"/>
                        </a:rPr>
                        <a:t>p</a:t>
                      </a:r>
                      <a:r>
                        <a:rPr lang="en-US" sz="1800" b="0" kern="1200" dirty="0" smtClean="0">
                          <a:solidFill>
                            <a:schemeClr val="tx1"/>
                          </a:solidFill>
                          <a:latin typeface="+mn-lt"/>
                          <a:ea typeface="+mn-ea"/>
                          <a:cs typeface="+mn-cs"/>
                        </a:rPr>
                        <a:t>, where </a:t>
                      </a:r>
                      <a:r>
                        <a:rPr lang="en-US" sz="1800" b="0" i="1" kern="1200" dirty="0" smtClean="0">
                          <a:solidFill>
                            <a:schemeClr val="tx1"/>
                          </a:solidFill>
                          <a:latin typeface="+mn-lt"/>
                          <a:ea typeface="+mn-ea"/>
                          <a:cs typeface="+mn-cs"/>
                        </a:rPr>
                        <a:t>p</a:t>
                      </a:r>
                      <a:r>
                        <a:rPr lang="en-US" sz="1800" b="0" kern="1200" dirty="0" smtClean="0">
                          <a:solidFill>
                            <a:schemeClr val="tx1"/>
                          </a:solidFill>
                          <a:latin typeface="+mn-lt"/>
                          <a:ea typeface="+mn-ea"/>
                          <a:cs typeface="+mn-cs"/>
                        </a:rPr>
                        <a:t> is a positive rational number. Evaluate square roots of small perfect squares and cube roots of small perfect cubes. Know that    2 is irrational.</a:t>
                      </a:r>
                      <a:endParaRPr lang="en-US" sz="18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400050" indent="-400050">
                        <a:buAutoNum type="romanLcParenR"/>
                      </a:pPr>
                      <a:r>
                        <a:rPr lang="en-US" sz="1800" b="0" kern="1200" dirty="0" smtClean="0">
                          <a:solidFill>
                            <a:schemeClr val="tx1"/>
                          </a:solidFill>
                          <a:latin typeface="+mn-lt"/>
                          <a:ea typeface="+mn-ea"/>
                          <a:cs typeface="+mn-cs"/>
                        </a:rPr>
                        <a:t>Pool should contain tasks with and without contexts.</a:t>
                      </a:r>
                    </a:p>
                    <a:p>
                      <a:r>
                        <a:rPr lang="en-US" sz="1800" b="0" kern="1200" dirty="0" smtClean="0">
                          <a:solidFill>
                            <a:schemeClr val="tx1"/>
                          </a:solidFill>
                          <a:latin typeface="+mn-lt"/>
                          <a:ea typeface="+mn-ea"/>
                          <a:cs typeface="+mn-cs"/>
                        </a:rPr>
                        <a:t>ii)    Tasks might for example take the form of algebraic word problems leading to equations </a:t>
                      </a:r>
                      <a:r>
                        <a:rPr lang="en-US" sz="1800" b="0" i="1" kern="1200" dirty="0" smtClean="0">
                          <a:solidFill>
                            <a:schemeClr val="tx1"/>
                          </a:solidFill>
                          <a:latin typeface="+mn-lt"/>
                          <a:ea typeface="+mn-ea"/>
                          <a:cs typeface="+mn-cs"/>
                        </a:rPr>
                        <a:t>x</a:t>
                      </a:r>
                      <a:r>
                        <a:rPr lang="en-US" sz="1800" b="0" kern="1200" baseline="30000" dirty="0" smtClean="0">
                          <a:solidFill>
                            <a:schemeClr val="tx1"/>
                          </a:solidFill>
                          <a:latin typeface="+mn-lt"/>
                          <a:ea typeface="+mn-ea"/>
                          <a:cs typeface="+mn-cs"/>
                        </a:rPr>
                        <a:t>2 </a:t>
                      </a:r>
                      <a:r>
                        <a:rPr lang="en-US" sz="1800" b="0" kern="1200" dirty="0" smtClean="0">
                          <a:solidFill>
                            <a:schemeClr val="tx1"/>
                          </a:solidFill>
                          <a:latin typeface="+mn-lt"/>
                          <a:ea typeface="+mn-ea"/>
                          <a:cs typeface="+mn-cs"/>
                        </a:rPr>
                        <a:t>= </a:t>
                      </a:r>
                      <a:r>
                        <a:rPr lang="en-US" sz="1800" b="0" i="1" kern="1200" dirty="0" smtClean="0">
                          <a:solidFill>
                            <a:schemeClr val="tx1"/>
                          </a:solidFill>
                          <a:latin typeface="+mn-lt"/>
                          <a:ea typeface="+mn-ea"/>
                          <a:cs typeface="+mn-cs"/>
                        </a:rPr>
                        <a:t>p</a:t>
                      </a:r>
                      <a:r>
                        <a:rPr lang="en-US" sz="1800" b="0" kern="1200" dirty="0" smtClean="0">
                          <a:solidFill>
                            <a:schemeClr val="tx1"/>
                          </a:solidFill>
                          <a:latin typeface="+mn-lt"/>
                          <a:ea typeface="+mn-ea"/>
                          <a:cs typeface="+mn-cs"/>
                        </a:rPr>
                        <a:t> or </a:t>
                      </a:r>
                      <a:r>
                        <a:rPr lang="en-US" sz="1800" b="0" i="1" kern="1200" dirty="0" smtClean="0">
                          <a:solidFill>
                            <a:schemeClr val="tx1"/>
                          </a:solidFill>
                          <a:latin typeface="+mn-lt"/>
                          <a:ea typeface="+mn-ea"/>
                          <a:cs typeface="+mn-cs"/>
                        </a:rPr>
                        <a:t>x</a:t>
                      </a:r>
                      <a:r>
                        <a:rPr lang="en-US" sz="1800" b="0" kern="1200" baseline="30000" dirty="0" smtClean="0">
                          <a:solidFill>
                            <a:schemeClr val="tx1"/>
                          </a:solidFill>
                          <a:latin typeface="+mn-lt"/>
                          <a:ea typeface="+mn-ea"/>
                          <a:cs typeface="+mn-cs"/>
                        </a:rPr>
                        <a:t>3</a:t>
                      </a:r>
                      <a:r>
                        <a:rPr lang="en-US" sz="1800" b="0" kern="1200" dirty="0" smtClean="0">
                          <a:solidFill>
                            <a:schemeClr val="tx1"/>
                          </a:solidFill>
                          <a:latin typeface="+mn-lt"/>
                          <a:ea typeface="+mn-ea"/>
                          <a:cs typeface="+mn-cs"/>
                        </a:rPr>
                        <a:t> = </a:t>
                      </a:r>
                      <a:r>
                        <a:rPr lang="en-US" sz="1800" b="0" i="1" kern="1200" dirty="0" smtClean="0">
                          <a:solidFill>
                            <a:schemeClr val="tx1"/>
                          </a:solidFill>
                          <a:latin typeface="+mn-lt"/>
                          <a:ea typeface="+mn-ea"/>
                          <a:cs typeface="+mn-cs"/>
                        </a:rPr>
                        <a:t>p</a:t>
                      </a:r>
                      <a:r>
                        <a:rPr lang="en-US" sz="1800" b="0" kern="1200" dirty="0" smtClean="0">
                          <a:solidFill>
                            <a:schemeClr val="tx1"/>
                          </a:solidFill>
                          <a:latin typeface="+mn-lt"/>
                          <a:ea typeface="+mn-ea"/>
                          <a:cs typeface="+mn-cs"/>
                        </a:rPr>
                        <a:t>, or geometric problems such as finding the edge length of a cubical object with a given volume.</a:t>
                      </a:r>
                    </a:p>
                    <a:p>
                      <a:r>
                        <a:rPr lang="en-US" sz="1800" b="0" kern="1200" dirty="0" smtClean="0">
                          <a:solidFill>
                            <a:schemeClr val="tx1"/>
                          </a:solidFill>
                          <a:latin typeface="+mn-lt"/>
                          <a:ea typeface="+mn-ea"/>
                          <a:cs typeface="+mn-cs"/>
                        </a:rPr>
                        <a:t>iii)    In problems where   </a:t>
                      </a:r>
                      <a:r>
                        <a:rPr lang="en-US" sz="1800" b="0" i="1" kern="1200" dirty="0" smtClean="0">
                          <a:solidFill>
                            <a:schemeClr val="tx1"/>
                          </a:solidFill>
                          <a:latin typeface="+mn-lt"/>
                          <a:ea typeface="+mn-ea"/>
                          <a:cs typeface="+mn-cs"/>
                        </a:rPr>
                        <a:t>p</a:t>
                      </a:r>
                      <a:r>
                        <a:rPr lang="en-US" sz="1800" b="0" kern="1200" dirty="0" smtClean="0">
                          <a:solidFill>
                            <a:schemeClr val="tx1"/>
                          </a:solidFill>
                          <a:latin typeface="+mn-lt"/>
                          <a:ea typeface="+mn-ea"/>
                          <a:cs typeface="+mn-cs"/>
                        </a:rPr>
                        <a:t> and –   </a:t>
                      </a:r>
                      <a:r>
                        <a:rPr lang="en-US" sz="1800" b="0" i="1" kern="1200" dirty="0" smtClean="0">
                          <a:solidFill>
                            <a:schemeClr val="tx1"/>
                          </a:solidFill>
                          <a:latin typeface="+mn-lt"/>
                          <a:ea typeface="+mn-ea"/>
                          <a:cs typeface="+mn-cs"/>
                        </a:rPr>
                        <a:t>p</a:t>
                      </a:r>
                      <a:r>
                        <a:rPr lang="en-US" sz="1800" b="0" kern="1200" dirty="0" smtClean="0">
                          <a:solidFill>
                            <a:schemeClr val="tx1"/>
                          </a:solidFill>
                          <a:latin typeface="+mn-lt"/>
                          <a:ea typeface="+mn-ea"/>
                          <a:cs typeface="+mn-cs"/>
                        </a:rPr>
                        <a:t> are both relevant as solutions to x</a:t>
                      </a:r>
                      <a:r>
                        <a:rPr lang="en-US" sz="1800" b="0" kern="1200" baseline="30000" dirty="0" smtClean="0">
                          <a:solidFill>
                            <a:schemeClr val="tx1"/>
                          </a:solidFill>
                          <a:latin typeface="+mn-lt"/>
                          <a:ea typeface="+mn-ea"/>
                          <a:cs typeface="+mn-cs"/>
                        </a:rPr>
                        <a:t>2</a:t>
                      </a:r>
                      <a:r>
                        <a:rPr lang="en-US" sz="1800" b="0" kern="1200" dirty="0" smtClean="0">
                          <a:solidFill>
                            <a:schemeClr val="tx1"/>
                          </a:solidFill>
                          <a:latin typeface="+mn-lt"/>
                          <a:ea typeface="+mn-ea"/>
                          <a:cs typeface="+mn-cs"/>
                        </a:rPr>
                        <a:t> = p, both of these solutions should be given. Note that    </a:t>
                      </a:r>
                      <a:r>
                        <a:rPr lang="en-US" sz="1800" b="0" i="1" kern="1200" dirty="0" smtClean="0">
                          <a:solidFill>
                            <a:schemeClr val="tx1"/>
                          </a:solidFill>
                          <a:latin typeface="+mn-lt"/>
                          <a:ea typeface="+mn-ea"/>
                          <a:cs typeface="+mn-cs"/>
                        </a:rPr>
                        <a:t>p</a:t>
                      </a:r>
                      <a:r>
                        <a:rPr lang="en-US" sz="1800" b="0" kern="1200" dirty="0" smtClean="0">
                          <a:solidFill>
                            <a:schemeClr val="tx1"/>
                          </a:solidFill>
                          <a:latin typeface="+mn-lt"/>
                          <a:ea typeface="+mn-ea"/>
                          <a:cs typeface="+mn-cs"/>
                        </a:rPr>
                        <a:t> is nonnegative by definition.</a:t>
                      </a:r>
                    </a:p>
                    <a:p>
                      <a:pPr marL="400050" indent="-400050">
                        <a:buAutoNum type="romanLcParenR" startAt="3"/>
                      </a:pPr>
                      <a:r>
                        <a:rPr lang="en-US" sz="1800" b="0" kern="1200" dirty="0" smtClean="0">
                          <a:solidFill>
                            <a:schemeClr val="tx1"/>
                          </a:solidFill>
                          <a:latin typeface="+mn-lt"/>
                          <a:ea typeface="+mn-ea"/>
                          <a:cs typeface="+mn-cs"/>
                        </a:rPr>
                        <a:t>Solutions to equations </a:t>
                      </a:r>
                      <a:r>
                        <a:rPr lang="en-US" sz="1800" b="0" i="1" kern="1200" dirty="0" smtClean="0">
                          <a:solidFill>
                            <a:schemeClr val="tx1"/>
                          </a:solidFill>
                          <a:latin typeface="+mn-lt"/>
                          <a:ea typeface="+mn-ea"/>
                          <a:cs typeface="+mn-cs"/>
                        </a:rPr>
                        <a:t>x</a:t>
                      </a:r>
                      <a:r>
                        <a:rPr lang="en-US" sz="1800" b="0" kern="1200" baseline="30000" dirty="0" smtClean="0">
                          <a:solidFill>
                            <a:schemeClr val="tx1"/>
                          </a:solidFill>
                          <a:latin typeface="+mn-lt"/>
                          <a:ea typeface="+mn-ea"/>
                          <a:cs typeface="+mn-cs"/>
                        </a:rPr>
                        <a:t>2 </a:t>
                      </a:r>
                      <a:r>
                        <a:rPr lang="en-US" sz="1800" b="0" kern="1200" dirty="0" smtClean="0">
                          <a:solidFill>
                            <a:schemeClr val="tx1"/>
                          </a:solidFill>
                          <a:latin typeface="+mn-lt"/>
                          <a:ea typeface="+mn-ea"/>
                          <a:cs typeface="+mn-cs"/>
                        </a:rPr>
                        <a:t>= </a:t>
                      </a:r>
                      <a:r>
                        <a:rPr lang="en-US" sz="1800" b="0" i="1" kern="1200" dirty="0" smtClean="0">
                          <a:solidFill>
                            <a:schemeClr val="tx1"/>
                          </a:solidFill>
                          <a:latin typeface="+mn-lt"/>
                          <a:ea typeface="+mn-ea"/>
                          <a:cs typeface="+mn-cs"/>
                        </a:rPr>
                        <a:t>p</a:t>
                      </a:r>
                      <a:r>
                        <a:rPr lang="en-US" sz="1800" b="0" kern="1200" dirty="0" smtClean="0">
                          <a:solidFill>
                            <a:schemeClr val="tx1"/>
                          </a:solidFill>
                          <a:latin typeface="+mn-lt"/>
                          <a:ea typeface="+mn-ea"/>
                          <a:cs typeface="+mn-cs"/>
                        </a:rPr>
                        <a:t> or </a:t>
                      </a:r>
                      <a:r>
                        <a:rPr lang="en-US" sz="1800" b="0" i="1" kern="1200" dirty="0" smtClean="0">
                          <a:solidFill>
                            <a:schemeClr val="tx1"/>
                          </a:solidFill>
                          <a:latin typeface="+mn-lt"/>
                          <a:ea typeface="+mn-ea"/>
                          <a:cs typeface="+mn-cs"/>
                        </a:rPr>
                        <a:t>x</a:t>
                      </a:r>
                      <a:r>
                        <a:rPr lang="en-US" sz="1800" b="0" kern="1200" baseline="30000" dirty="0" smtClean="0">
                          <a:solidFill>
                            <a:schemeClr val="tx1"/>
                          </a:solidFill>
                          <a:latin typeface="+mn-lt"/>
                          <a:ea typeface="+mn-ea"/>
                          <a:cs typeface="+mn-cs"/>
                        </a:rPr>
                        <a:t>3</a:t>
                      </a:r>
                      <a:r>
                        <a:rPr lang="en-US" sz="1800" b="0" kern="1200" dirty="0" smtClean="0">
                          <a:solidFill>
                            <a:schemeClr val="tx1"/>
                          </a:solidFill>
                          <a:latin typeface="+mn-lt"/>
                          <a:ea typeface="+mn-ea"/>
                          <a:cs typeface="+mn-cs"/>
                        </a:rPr>
                        <a:t> = </a:t>
                      </a:r>
                      <a:r>
                        <a:rPr lang="en-US" sz="1800" b="0" i="1" kern="1200" dirty="0" smtClean="0">
                          <a:solidFill>
                            <a:schemeClr val="tx1"/>
                          </a:solidFill>
                          <a:latin typeface="+mn-lt"/>
                          <a:ea typeface="+mn-ea"/>
                          <a:cs typeface="+mn-cs"/>
                        </a:rPr>
                        <a:t>p </a:t>
                      </a:r>
                      <a:r>
                        <a:rPr lang="en-US" sz="1800" b="0" kern="1200" dirty="0" smtClean="0">
                          <a:solidFill>
                            <a:schemeClr val="tx1"/>
                          </a:solidFill>
                          <a:latin typeface="+mn-lt"/>
                          <a:ea typeface="+mn-ea"/>
                          <a:cs typeface="+mn-cs"/>
                        </a:rPr>
                        <a:t>are represented as  </a:t>
                      </a:r>
                    </a:p>
                    <a:p>
                      <a:pPr marL="400050" indent="-400050">
                        <a:buNone/>
                      </a:pPr>
                      <a:r>
                        <a:rPr lang="en-US" sz="1800" b="0" kern="1200" dirty="0" smtClean="0">
                          <a:solidFill>
                            <a:schemeClr val="tx1"/>
                          </a:solidFill>
                          <a:latin typeface="+mn-lt"/>
                          <a:ea typeface="+mn-ea"/>
                          <a:cs typeface="+mn-cs"/>
                        </a:rPr>
                        <a:t>   </a:t>
                      </a:r>
                      <a:r>
                        <a:rPr lang="en-US" sz="1800" b="0" i="1" kern="1200" dirty="0" smtClean="0">
                          <a:solidFill>
                            <a:schemeClr val="tx1"/>
                          </a:solidFill>
                          <a:latin typeface="+mn-lt"/>
                          <a:ea typeface="+mn-ea"/>
                          <a:cs typeface="+mn-cs"/>
                        </a:rPr>
                        <a:t>p</a:t>
                      </a:r>
                      <a:r>
                        <a:rPr lang="en-US" sz="1800" b="0" kern="1200" dirty="0" smtClean="0">
                          <a:solidFill>
                            <a:schemeClr val="tx1"/>
                          </a:solidFill>
                          <a:latin typeface="+mn-lt"/>
                          <a:ea typeface="+mn-ea"/>
                          <a:cs typeface="+mn-cs"/>
                        </a:rPr>
                        <a:t>  or  </a:t>
                      </a:r>
                      <a:r>
                        <a:rPr lang="en-US" sz="1800" b="0" kern="1200" baseline="30000" dirty="0" smtClean="0">
                          <a:solidFill>
                            <a:schemeClr val="tx1"/>
                          </a:solidFill>
                          <a:latin typeface="+mn-lt"/>
                          <a:ea typeface="+mn-ea"/>
                          <a:cs typeface="+mn-cs"/>
                        </a:rPr>
                        <a:t>3  </a:t>
                      </a:r>
                      <a:r>
                        <a:rPr lang="en-US" sz="1800" b="0" i="1" kern="1200" dirty="0" smtClean="0">
                          <a:solidFill>
                            <a:schemeClr val="tx1"/>
                          </a:solidFill>
                          <a:latin typeface="+mn-lt"/>
                          <a:ea typeface="+mn-ea"/>
                          <a:cs typeface="+mn-cs"/>
                        </a:rPr>
                        <a:t>p</a:t>
                      </a:r>
                      <a:r>
                        <a:rPr lang="en-US" sz="1800" b="0" kern="1200" dirty="0" smtClean="0">
                          <a:solidFill>
                            <a:schemeClr val="tx1"/>
                          </a:solidFill>
                          <a:latin typeface="+mn-lt"/>
                          <a:ea typeface="+mn-ea"/>
                          <a:cs typeface="+mn-cs"/>
                        </a:rPr>
                        <a:t> , respectively. </a:t>
                      </a:r>
                    </a:p>
                    <a:p>
                      <a:r>
                        <a:rPr lang="en-US" sz="1800" b="0" kern="1200" dirty="0" smtClean="0">
                          <a:solidFill>
                            <a:schemeClr val="tx1"/>
                          </a:solidFill>
                          <a:latin typeface="+mn-lt"/>
                          <a:ea typeface="+mn-ea"/>
                          <a:cs typeface="+mn-cs"/>
                        </a:rPr>
                        <a:t>iv)    Manipulations such as    8 = 2   2 are beyond the scope of grade 8. Students need not simplify a solution such as </a:t>
                      </a:r>
                      <a:r>
                        <a:rPr lang="en-US" sz="1800" b="0" kern="1200" baseline="0" dirty="0" smtClean="0">
                          <a:solidFill>
                            <a:schemeClr val="tx1"/>
                          </a:solidFill>
                          <a:latin typeface="+mn-lt"/>
                          <a:ea typeface="+mn-ea"/>
                          <a:cs typeface="+mn-cs"/>
                        </a:rPr>
                        <a:t>  </a:t>
                      </a:r>
                      <a:r>
                        <a:rPr lang="en-US" sz="1800" b="0" kern="1200" dirty="0" smtClean="0">
                          <a:solidFill>
                            <a:schemeClr val="tx1"/>
                          </a:solidFill>
                          <a:latin typeface="+mn-lt"/>
                          <a:ea typeface="+mn-ea"/>
                          <a:cs typeface="+mn-cs"/>
                        </a:rPr>
                        <a:t>8 . But students should ultimately express the following cases in the form of whole numbers: (a) the square roots of 1, 4, 9, 16, 25, 36, 49, 64, 81 and 100; (b) the cube roots of 1, 8, 27, and 64.</a:t>
                      </a:r>
                      <a:endParaRPr lang="en-US" sz="18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graphicFrame>
        <p:nvGraphicFramePr>
          <p:cNvPr id="44043" name="Object 11"/>
          <p:cNvGraphicFramePr>
            <a:graphicFrameLocks noChangeAspect="1"/>
          </p:cNvGraphicFramePr>
          <p:nvPr>
            <p:extLst>
              <p:ext uri="{D42A27DB-BD31-4B8C-83A1-F6EECF244321}">
                <p14:modId xmlns:p14="http://schemas.microsoft.com/office/powerpoint/2010/main" val="2480130059"/>
              </p:ext>
            </p:extLst>
          </p:nvPr>
        </p:nvGraphicFramePr>
        <p:xfrm>
          <a:off x="1634845" y="4786745"/>
          <a:ext cx="304800" cy="292100"/>
        </p:xfrm>
        <a:graphic>
          <a:graphicData uri="http://schemas.openxmlformats.org/presentationml/2006/ole">
            <mc:AlternateContent xmlns:mc="http://schemas.openxmlformats.org/markup-compatibility/2006">
              <mc:Choice xmlns:v="urn:schemas-microsoft-com:vml" Requires="v">
                <p:oleObj spid="_x0000_s10908" name="Equation" r:id="rId4" imgW="304668" imgH="291973" progId="Equation.DSMT4">
                  <p:embed/>
                </p:oleObj>
              </mc:Choice>
              <mc:Fallback>
                <p:oleObj name="Equation" r:id="rId4" imgW="304668" imgH="29197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4845" y="4786745"/>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487807112"/>
              </p:ext>
            </p:extLst>
          </p:nvPr>
        </p:nvGraphicFramePr>
        <p:xfrm>
          <a:off x="5334010" y="3429000"/>
          <a:ext cx="304800" cy="292100"/>
        </p:xfrm>
        <a:graphic>
          <a:graphicData uri="http://schemas.openxmlformats.org/presentationml/2006/ole">
            <mc:AlternateContent xmlns:mc="http://schemas.openxmlformats.org/markup-compatibility/2006">
              <mc:Choice xmlns:v="urn:schemas-microsoft-com:vml" Requires="v">
                <p:oleObj spid="_x0000_s10909" name="Equation" r:id="rId6" imgW="304668" imgH="291973" progId="Equation.DSMT4">
                  <p:embed/>
                </p:oleObj>
              </mc:Choice>
              <mc:Fallback>
                <p:oleObj name="Equation" r:id="rId6" imgW="304668" imgH="29197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10" y="3429000"/>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1"/>
          <p:cNvGraphicFramePr>
            <a:graphicFrameLocks noChangeAspect="1"/>
          </p:cNvGraphicFramePr>
          <p:nvPr>
            <p:extLst>
              <p:ext uri="{D42A27DB-BD31-4B8C-83A1-F6EECF244321}">
                <p14:modId xmlns:p14="http://schemas.microsoft.com/office/powerpoint/2010/main" val="3080838535"/>
              </p:ext>
            </p:extLst>
          </p:nvPr>
        </p:nvGraphicFramePr>
        <p:xfrm>
          <a:off x="6172210" y="3429000"/>
          <a:ext cx="304800" cy="292100"/>
        </p:xfrm>
        <a:graphic>
          <a:graphicData uri="http://schemas.openxmlformats.org/presentationml/2006/ole">
            <mc:AlternateContent xmlns:mc="http://schemas.openxmlformats.org/markup-compatibility/2006">
              <mc:Choice xmlns:v="urn:schemas-microsoft-com:vml" Requires="v">
                <p:oleObj spid="_x0000_s10910" name="Equation" r:id="rId7" imgW="304668" imgH="291973" progId="Equation.DSMT4">
                  <p:embed/>
                </p:oleObj>
              </mc:Choice>
              <mc:Fallback>
                <p:oleObj name="Equation" r:id="rId7" imgW="304668" imgH="29197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10" y="3429000"/>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1"/>
          <p:cNvGraphicFramePr>
            <a:graphicFrameLocks noChangeAspect="1"/>
          </p:cNvGraphicFramePr>
          <p:nvPr>
            <p:extLst>
              <p:ext uri="{D42A27DB-BD31-4B8C-83A1-F6EECF244321}">
                <p14:modId xmlns:p14="http://schemas.microsoft.com/office/powerpoint/2010/main" val="1644421388"/>
              </p:ext>
            </p:extLst>
          </p:nvPr>
        </p:nvGraphicFramePr>
        <p:xfrm>
          <a:off x="4073245" y="3997035"/>
          <a:ext cx="304800" cy="292100"/>
        </p:xfrm>
        <a:graphic>
          <a:graphicData uri="http://schemas.openxmlformats.org/presentationml/2006/ole">
            <mc:AlternateContent xmlns:mc="http://schemas.openxmlformats.org/markup-compatibility/2006">
              <mc:Choice xmlns:v="urn:schemas-microsoft-com:vml" Requires="v">
                <p:oleObj spid="_x0000_s10911" name="Equation" r:id="rId8" imgW="304668" imgH="291973" progId="Equation.DSMT4">
                  <p:embed/>
                </p:oleObj>
              </mc:Choice>
              <mc:Fallback>
                <p:oleObj name="Equation" r:id="rId8" imgW="304668" imgH="29197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245" y="3997035"/>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1"/>
          <p:cNvGraphicFramePr>
            <a:graphicFrameLocks noChangeAspect="1"/>
          </p:cNvGraphicFramePr>
          <p:nvPr>
            <p:extLst>
              <p:ext uri="{D42A27DB-BD31-4B8C-83A1-F6EECF244321}">
                <p14:modId xmlns:p14="http://schemas.microsoft.com/office/powerpoint/2010/main" val="280245023"/>
              </p:ext>
            </p:extLst>
          </p:nvPr>
        </p:nvGraphicFramePr>
        <p:xfrm>
          <a:off x="3158845" y="4516580"/>
          <a:ext cx="304800" cy="292100"/>
        </p:xfrm>
        <a:graphic>
          <a:graphicData uri="http://schemas.openxmlformats.org/presentationml/2006/ole">
            <mc:AlternateContent xmlns:mc="http://schemas.openxmlformats.org/markup-compatibility/2006">
              <mc:Choice xmlns:v="urn:schemas-microsoft-com:vml" Requires="v">
                <p:oleObj spid="_x0000_s10912" name="Equation" r:id="rId9" imgW="304668" imgH="291973" progId="Equation.DSMT4">
                  <p:embed/>
                </p:oleObj>
              </mc:Choice>
              <mc:Fallback>
                <p:oleObj name="Equation" r:id="rId9" imgW="304668" imgH="29197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8845" y="4516580"/>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1"/>
          <p:cNvGraphicFramePr>
            <a:graphicFrameLocks noChangeAspect="1"/>
          </p:cNvGraphicFramePr>
          <p:nvPr>
            <p:extLst>
              <p:ext uri="{D42A27DB-BD31-4B8C-83A1-F6EECF244321}">
                <p14:modId xmlns:p14="http://schemas.microsoft.com/office/powerpoint/2010/main" val="4158263826"/>
              </p:ext>
            </p:extLst>
          </p:nvPr>
        </p:nvGraphicFramePr>
        <p:xfrm>
          <a:off x="3830790" y="4544280"/>
          <a:ext cx="304800" cy="292100"/>
        </p:xfrm>
        <a:graphic>
          <a:graphicData uri="http://schemas.openxmlformats.org/presentationml/2006/ole">
            <mc:AlternateContent xmlns:mc="http://schemas.openxmlformats.org/markup-compatibility/2006">
              <mc:Choice xmlns:v="urn:schemas-microsoft-com:vml" Requires="v">
                <p:oleObj spid="_x0000_s10913" name="Equation" r:id="rId10" imgW="304668" imgH="291973" progId="Equation.DSMT4">
                  <p:embed/>
                </p:oleObj>
              </mc:Choice>
              <mc:Fallback>
                <p:oleObj name="Equation" r:id="rId10" imgW="304668" imgH="29197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790" y="4544280"/>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1"/>
          <p:cNvGraphicFramePr>
            <a:graphicFrameLocks noChangeAspect="1"/>
          </p:cNvGraphicFramePr>
          <p:nvPr>
            <p:extLst>
              <p:ext uri="{D42A27DB-BD31-4B8C-83A1-F6EECF244321}">
                <p14:modId xmlns:p14="http://schemas.microsoft.com/office/powerpoint/2010/main" val="2987315803"/>
              </p:ext>
            </p:extLst>
          </p:nvPr>
        </p:nvGraphicFramePr>
        <p:xfrm>
          <a:off x="5715010" y="4786735"/>
          <a:ext cx="304800" cy="292100"/>
        </p:xfrm>
        <a:graphic>
          <a:graphicData uri="http://schemas.openxmlformats.org/presentationml/2006/ole">
            <mc:AlternateContent xmlns:mc="http://schemas.openxmlformats.org/markup-compatibility/2006">
              <mc:Choice xmlns:v="urn:schemas-microsoft-com:vml" Requires="v">
                <p:oleObj spid="_x0000_s10914" name="Equation" r:id="rId11" imgW="304668" imgH="291973" progId="Equation.DSMT4">
                  <p:embed/>
                </p:oleObj>
              </mc:Choice>
              <mc:Fallback>
                <p:oleObj name="Equation" r:id="rId11" imgW="304668" imgH="29197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10" y="4786735"/>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11"/>
          <p:cNvGraphicFramePr>
            <a:graphicFrameLocks noChangeAspect="1"/>
          </p:cNvGraphicFramePr>
          <p:nvPr>
            <p:extLst>
              <p:ext uri="{D42A27DB-BD31-4B8C-83A1-F6EECF244321}">
                <p14:modId xmlns:p14="http://schemas.microsoft.com/office/powerpoint/2010/main" val="1836029600"/>
              </p:ext>
            </p:extLst>
          </p:nvPr>
        </p:nvGraphicFramePr>
        <p:xfrm>
          <a:off x="6296900" y="4786735"/>
          <a:ext cx="304800" cy="292100"/>
        </p:xfrm>
        <a:graphic>
          <a:graphicData uri="http://schemas.openxmlformats.org/presentationml/2006/ole">
            <mc:AlternateContent xmlns:mc="http://schemas.openxmlformats.org/markup-compatibility/2006">
              <mc:Choice xmlns:v="urn:schemas-microsoft-com:vml" Requires="v">
                <p:oleObj spid="_x0000_s10915" name="Equation" r:id="rId12" imgW="304668" imgH="291973" progId="Equation.DSMT4">
                  <p:embed/>
                </p:oleObj>
              </mc:Choice>
              <mc:Fallback>
                <p:oleObj name="Equation" r:id="rId12" imgW="304668" imgH="29197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900" y="4786735"/>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11"/>
          <p:cNvGraphicFramePr>
            <a:graphicFrameLocks noChangeAspect="1"/>
          </p:cNvGraphicFramePr>
          <p:nvPr>
            <p:extLst>
              <p:ext uri="{D42A27DB-BD31-4B8C-83A1-F6EECF244321}">
                <p14:modId xmlns:p14="http://schemas.microsoft.com/office/powerpoint/2010/main" val="3642981662"/>
              </p:ext>
            </p:extLst>
          </p:nvPr>
        </p:nvGraphicFramePr>
        <p:xfrm>
          <a:off x="8402790" y="5070755"/>
          <a:ext cx="304800" cy="292100"/>
        </p:xfrm>
        <a:graphic>
          <a:graphicData uri="http://schemas.openxmlformats.org/presentationml/2006/ole">
            <mc:AlternateContent xmlns:mc="http://schemas.openxmlformats.org/markup-compatibility/2006">
              <mc:Choice xmlns:v="urn:schemas-microsoft-com:vml" Requires="v">
                <p:oleObj spid="_x0000_s10916" name="Equation" r:id="rId13" imgW="304668" imgH="291973" progId="Equation.DSMT4">
                  <p:embed/>
                </p:oleObj>
              </mc:Choice>
              <mc:Fallback>
                <p:oleObj name="Equation" r:id="rId13" imgW="304668" imgH="29197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2790" y="5070755"/>
                        <a:ext cx="304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ooter Placeholder 3"/>
          <p:cNvSpPr txBox="1">
            <a:spLocks/>
          </p:cNvSpPr>
          <p:nvPr/>
        </p:nvSpPr>
        <p:spPr>
          <a:xfrm>
            <a:off x="122959" y="6515101"/>
            <a:ext cx="2895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3050602040202020205" pitchFamily="66" charset="0"/>
              </a:rPr>
              <a:t>Louisiana Believes</a:t>
            </a:r>
            <a:endParaRPr lang="en-US" dirty="0">
              <a:solidFill>
                <a:schemeClr val="bg2">
                  <a:lumMod val="50000"/>
                </a:schemeClr>
              </a:solidFill>
              <a:latin typeface="Chalkduster" panose="03050602040202020205" pitchFamily="66" charset="0"/>
            </a:endParaRPr>
          </a:p>
        </p:txBody>
      </p:sp>
      <p:sp>
        <p:nvSpPr>
          <p:cNvPr id="15" name="Slide Number Placeholder 2"/>
          <p:cNvSpPr>
            <a:spLocks noGrp="1"/>
          </p:cNvSpPr>
          <p:nvPr>
            <p:ph type="sldNum" sz="quarter" idx="4"/>
          </p:nvPr>
        </p:nvSpPr>
        <p:spPr>
          <a:xfrm>
            <a:off x="6996545" y="6515100"/>
            <a:ext cx="2133600" cy="342899"/>
          </a:xfrm>
        </p:spPr>
        <p:txBody>
          <a:bodyPr>
            <a:normAutofit/>
          </a:bodyPr>
          <a:lstStyle/>
          <a:p>
            <a:pPr algn="r"/>
            <a:fld id="{79BA4B8F-8B3F-4B52-9164-AF2CA95F68ED}" type="slidenum">
              <a:rPr lang="en-US" sz="1200" smtClean="0">
                <a:solidFill>
                  <a:schemeClr val="bg2">
                    <a:lumMod val="50000"/>
                  </a:schemeClr>
                </a:solidFill>
              </a:rPr>
              <a:pPr algn="r"/>
              <a:t>18</a:t>
            </a:fld>
            <a:endParaRPr lang="en-US" sz="12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p:spPr>
        <p:txBody>
          <a:bodyPr/>
          <a:lstStyle/>
          <a:p>
            <a:r>
              <a:rPr lang="en-US" b="1" dirty="0" smtClean="0">
                <a:solidFill>
                  <a:schemeClr val="bg1"/>
                </a:solidFill>
                <a:latin typeface="Chalkduster" panose="03050602040202020205" pitchFamily="66" charset="0"/>
              </a:rPr>
              <a:t>Sample 3		    Task Type: I  Points: 1</a:t>
            </a:r>
            <a:br>
              <a:rPr lang="en-US" b="1" dirty="0" smtClean="0">
                <a:solidFill>
                  <a:schemeClr val="bg1"/>
                </a:solidFill>
                <a:latin typeface="Chalkduster" panose="03050602040202020205" pitchFamily="66" charset="0"/>
              </a:rPr>
            </a:br>
            <a:r>
              <a:rPr lang="en-US" b="1" dirty="0" smtClean="0">
                <a:solidFill>
                  <a:schemeClr val="bg1"/>
                </a:solidFill>
                <a:latin typeface="Chalkduster" panose="03050602040202020205" pitchFamily="66" charset="0"/>
              </a:rPr>
              <a:t>Evidence Statement: 7.NS.2b-2</a:t>
            </a:r>
            <a:endParaRPr lang="en-US" b="1" dirty="0">
              <a:solidFill>
                <a:schemeClr val="bg1"/>
              </a:solidFill>
              <a:latin typeface="Chalkduster" panose="03050602040202020205" pitchFamily="66" charset="0"/>
            </a:endParaRPr>
          </a:p>
        </p:txBody>
      </p:sp>
      <mc:AlternateContent xmlns:mc="http://schemas.openxmlformats.org/markup-compatibility/2006">
        <mc:Choice xmlns:a14="http://schemas.microsoft.com/office/drawing/2010/main" Requires="a14">
          <p:sp>
            <p:nvSpPr>
              <p:cNvPr id="4" name="TextBox 3"/>
              <p:cNvSpPr txBox="1"/>
              <p:nvPr/>
            </p:nvSpPr>
            <p:spPr>
              <a:xfrm>
                <a:off x="122959" y="1074505"/>
                <a:ext cx="8839200" cy="5204886"/>
              </a:xfrm>
              <a:prstGeom prst="rect">
                <a:avLst/>
              </a:prstGeom>
              <a:noFill/>
            </p:spPr>
            <p:txBody>
              <a:bodyPr wrap="square" rtlCol="0">
                <a:spAutoFit/>
              </a:bodyPr>
              <a:lstStyle/>
              <a:p>
                <a:endParaRPr lang="en-US" sz="1100" dirty="0" smtClean="0"/>
              </a:p>
              <a:p>
                <a:r>
                  <a:rPr lang="en-US" sz="2200" dirty="0" smtClean="0"/>
                  <a:t>Which situation can be represented by the expression   </a:t>
                </a:r>
                <a14:m>
                  <m:oMath xmlns:m="http://schemas.openxmlformats.org/officeDocument/2006/math">
                    <m:r>
                      <a:rPr lang="en-US" sz="2400" i="1"/>
                      <m:t>3</m:t>
                    </m:r>
                    <m:f>
                      <m:fPr>
                        <m:ctrlPr>
                          <a:rPr lang="en-US" sz="2400" i="1"/>
                        </m:ctrlPr>
                      </m:fPr>
                      <m:num>
                        <m:r>
                          <a:rPr lang="en-US" sz="2400" i="1"/>
                          <m:t>3</m:t>
                        </m:r>
                      </m:num>
                      <m:den>
                        <m:r>
                          <a:rPr lang="en-US" sz="2400" i="1"/>
                          <m:t>4</m:t>
                        </m:r>
                      </m:den>
                    </m:f>
                    <m:r>
                      <a:rPr lang="en-US" sz="2400" i="1"/>
                      <m:t>÷</m:t>
                    </m:r>
                    <m:f>
                      <m:fPr>
                        <m:ctrlPr>
                          <a:rPr lang="en-US" sz="2400" i="1"/>
                        </m:ctrlPr>
                      </m:fPr>
                      <m:num>
                        <m:r>
                          <a:rPr lang="en-US" sz="2400" i="1"/>
                          <m:t>1</m:t>
                        </m:r>
                      </m:num>
                      <m:den>
                        <m:r>
                          <a:rPr lang="en-US" sz="2400" i="1"/>
                          <m:t>3</m:t>
                        </m:r>
                      </m:den>
                    </m:f>
                  </m:oMath>
                </a14:m>
                <a:r>
                  <a:rPr lang="en-US" sz="2200" dirty="0" smtClean="0"/>
                  <a:t> </a:t>
                </a:r>
                <a:r>
                  <a:rPr lang="en-US" sz="2200" dirty="0" smtClean="0"/>
                  <a:t> </a:t>
                </a:r>
                <a:r>
                  <a:rPr lang="en-US" sz="2200" dirty="0" smtClean="0"/>
                  <a:t>?</a:t>
                </a:r>
              </a:p>
              <a:p>
                <a:endParaRPr lang="en-US" sz="1100" dirty="0" smtClean="0"/>
              </a:p>
              <a:p>
                <a:pPr marL="457200" indent="-457200">
                  <a:lnSpc>
                    <a:spcPct val="150000"/>
                  </a:lnSpc>
                </a:pPr>
                <a:r>
                  <a:rPr lang="en-US" sz="2200" dirty="0" smtClean="0"/>
                  <a:t>A)	The width of a nightstand is      the width of a dresser. If the width of</a:t>
                </a:r>
              </a:p>
              <a:p>
                <a:pPr marL="457200" indent="-457200">
                  <a:lnSpc>
                    <a:spcPct val="150000"/>
                  </a:lnSpc>
                </a:pPr>
                <a:r>
                  <a:rPr lang="en-US" sz="2200" dirty="0" smtClean="0"/>
                  <a:t>	the dresser is        feet, what is the width of the nightstand?</a:t>
                </a:r>
              </a:p>
              <a:p>
                <a:pPr marL="457200" indent="-457200">
                  <a:lnSpc>
                    <a:spcPct val="150000"/>
                  </a:lnSpc>
                </a:pPr>
                <a:r>
                  <a:rPr lang="en-US" sz="2200" dirty="0" smtClean="0"/>
                  <a:t>B)	There are        cups of flour in a container.  How much flour is left in the container after a baker takes      cup of flour from it?</a:t>
                </a:r>
              </a:p>
              <a:p>
                <a:pPr marL="457200" indent="-457200">
                  <a:lnSpc>
                    <a:spcPct val="150000"/>
                  </a:lnSpc>
                </a:pPr>
                <a:r>
                  <a:rPr lang="en-US" sz="2200" dirty="0" smtClean="0"/>
                  <a:t>C) 	A relay race is       miles long. This distance is divided into equal parts that are     mile each. How many parts are there in the race?</a:t>
                </a:r>
              </a:p>
              <a:p>
                <a:pPr marL="457200" indent="-457200">
                  <a:lnSpc>
                    <a:spcPct val="150000"/>
                  </a:lnSpc>
                </a:pPr>
                <a:r>
                  <a:rPr lang="en-US" sz="2200" dirty="0" smtClean="0"/>
                  <a:t>D) 	A puppy’s weight increased by      pound. What is the puppy’s new weight if its original weight was         pounds?</a:t>
                </a:r>
              </a:p>
            </p:txBody>
          </p:sp>
        </mc:Choice>
        <mc:Fallback>
          <p:sp>
            <p:nvSpPr>
              <p:cNvPr id="4" name="TextBox 3"/>
              <p:cNvSpPr txBox="1">
                <a:spLocks noRot="1" noChangeAspect="1" noMove="1" noResize="1" noEditPoints="1" noAdjustHandles="1" noChangeArrowheads="1" noChangeShapeType="1" noTextEdit="1"/>
              </p:cNvSpPr>
              <p:nvPr/>
            </p:nvSpPr>
            <p:spPr>
              <a:xfrm>
                <a:off x="122959" y="1074505"/>
                <a:ext cx="8839200" cy="5204886"/>
              </a:xfrm>
              <a:prstGeom prst="rect">
                <a:avLst/>
              </a:prstGeom>
              <a:blipFill rotWithShape="1">
                <a:blip r:embed="rId4"/>
                <a:stretch>
                  <a:fillRect l="-828"/>
                </a:stretch>
              </a:blipFill>
            </p:spPr>
            <p:txBody>
              <a:bodyPr/>
              <a:lstStyle/>
              <a:p>
                <a:r>
                  <a:rPr lang="en-US">
                    <a:noFill/>
                  </a:rPr>
                  <a:t> </a:t>
                </a:r>
              </a:p>
            </p:txBody>
          </p:sp>
        </mc:Fallback>
      </mc:AlternateContent>
      <p:graphicFrame>
        <p:nvGraphicFramePr>
          <p:cNvPr id="6147" name="Object 3"/>
          <p:cNvGraphicFramePr>
            <a:graphicFrameLocks noChangeAspect="1"/>
          </p:cNvGraphicFramePr>
          <p:nvPr>
            <p:extLst>
              <p:ext uri="{D42A27DB-BD31-4B8C-83A1-F6EECF244321}">
                <p14:modId xmlns:p14="http://schemas.microsoft.com/office/powerpoint/2010/main" val="3982122763"/>
              </p:ext>
            </p:extLst>
          </p:nvPr>
        </p:nvGraphicFramePr>
        <p:xfrm>
          <a:off x="3879272" y="1856508"/>
          <a:ext cx="228600" cy="712692"/>
        </p:xfrm>
        <a:graphic>
          <a:graphicData uri="http://schemas.openxmlformats.org/presentationml/2006/ole">
            <mc:AlternateContent xmlns:mc="http://schemas.openxmlformats.org/markup-compatibility/2006">
              <mc:Choice xmlns:v="urn:schemas-microsoft-com:vml" Requires="v">
                <p:oleObj spid="_x0000_s11939" name="Equation" r:id="rId5" imgW="215806" imgH="672808" progId="Equation.DSMT4">
                  <p:embed/>
                </p:oleObj>
              </mc:Choice>
              <mc:Fallback>
                <p:oleObj name="Equation" r:id="rId5" imgW="215806" imgH="672808"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272" y="1856508"/>
                        <a:ext cx="228600" cy="712692"/>
                      </a:xfrm>
                      <a:prstGeom prst="rect">
                        <a:avLst/>
                      </a:prstGeom>
                      <a:noFill/>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3009577080"/>
              </p:ext>
            </p:extLst>
          </p:nvPr>
        </p:nvGraphicFramePr>
        <p:xfrm>
          <a:off x="2299854" y="2473036"/>
          <a:ext cx="356558" cy="609600"/>
        </p:xfrm>
        <a:graphic>
          <a:graphicData uri="http://schemas.openxmlformats.org/presentationml/2006/ole">
            <mc:AlternateContent xmlns:mc="http://schemas.openxmlformats.org/markup-compatibility/2006">
              <mc:Choice xmlns:v="urn:schemas-microsoft-com:vml" Requires="v">
                <p:oleObj spid="_x0000_s11940" name="Equation" r:id="rId7" imgW="393529" imgH="672808" progId="Equation.DSMT4">
                  <p:embed/>
                </p:oleObj>
              </mc:Choice>
              <mc:Fallback>
                <p:oleObj name="Equation" r:id="rId7" imgW="393529" imgH="67280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9854" y="2473036"/>
                        <a:ext cx="356558" cy="609600"/>
                      </a:xfrm>
                      <a:prstGeom prst="rect">
                        <a:avLst/>
                      </a:prstGeom>
                      <a:noFill/>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440062954"/>
              </p:ext>
            </p:extLst>
          </p:nvPr>
        </p:nvGraphicFramePr>
        <p:xfrm>
          <a:off x="4045528" y="3508026"/>
          <a:ext cx="185738" cy="579066"/>
        </p:xfrm>
        <a:graphic>
          <a:graphicData uri="http://schemas.openxmlformats.org/presentationml/2006/ole">
            <mc:AlternateContent xmlns:mc="http://schemas.openxmlformats.org/markup-compatibility/2006">
              <mc:Choice xmlns:v="urn:schemas-microsoft-com:vml" Requires="v">
                <p:oleObj spid="_x0000_s11941" name="Equation" r:id="rId9" imgW="215806" imgH="672808" progId="Equation.DSMT4">
                  <p:embed/>
                </p:oleObj>
              </mc:Choice>
              <mc:Fallback>
                <p:oleObj name="Equation" r:id="rId9" imgW="215806" imgH="672808"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5528" y="3508026"/>
                        <a:ext cx="185738" cy="579066"/>
                      </a:xfrm>
                      <a:prstGeom prst="rect">
                        <a:avLst/>
                      </a:prstGeom>
                      <a:noFill/>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2257573582"/>
              </p:ext>
            </p:extLst>
          </p:nvPr>
        </p:nvGraphicFramePr>
        <p:xfrm>
          <a:off x="4191000" y="4953000"/>
          <a:ext cx="195533" cy="609600"/>
        </p:xfrm>
        <a:graphic>
          <a:graphicData uri="http://schemas.openxmlformats.org/presentationml/2006/ole">
            <mc:AlternateContent xmlns:mc="http://schemas.openxmlformats.org/markup-compatibility/2006">
              <mc:Choice xmlns:v="urn:schemas-microsoft-com:vml" Requires="v">
                <p:oleObj spid="_x0000_s11942" name="Equation" r:id="rId11" imgW="215806" imgH="672808" progId="Equation.DSMT4">
                  <p:embed/>
                </p:oleObj>
              </mc:Choice>
              <mc:Fallback>
                <p:oleObj name="Equation" r:id="rId11" imgW="215806" imgH="672808"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953000"/>
                        <a:ext cx="195533" cy="609600"/>
                      </a:xfrm>
                      <a:prstGeom prst="rect">
                        <a:avLst/>
                      </a:prstGeom>
                      <a:noFill/>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856140971"/>
              </p:ext>
            </p:extLst>
          </p:nvPr>
        </p:nvGraphicFramePr>
        <p:xfrm>
          <a:off x="1634837" y="4495784"/>
          <a:ext cx="187035" cy="583109"/>
        </p:xfrm>
        <a:graphic>
          <a:graphicData uri="http://schemas.openxmlformats.org/presentationml/2006/ole">
            <mc:AlternateContent xmlns:mc="http://schemas.openxmlformats.org/markup-compatibility/2006">
              <mc:Choice xmlns:v="urn:schemas-microsoft-com:vml" Requires="v">
                <p:oleObj spid="_x0000_s11943" name="Equation" r:id="rId12" imgW="215806" imgH="672808" progId="Equation.DSMT4">
                  <p:embed/>
                </p:oleObj>
              </mc:Choice>
              <mc:Fallback>
                <p:oleObj name="Equation" r:id="rId12" imgW="215806" imgH="672808"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4837" y="4495784"/>
                        <a:ext cx="187035" cy="583109"/>
                      </a:xfrm>
                      <a:prstGeom prst="rect">
                        <a:avLst/>
                      </a:prstGeom>
                      <a:noFill/>
                    </p:spPr>
                  </p:pic>
                </p:oleObj>
              </mc:Fallback>
            </mc:AlternateContent>
          </a:graphicData>
        </a:graphic>
      </p:graphicFrame>
      <p:graphicFrame>
        <p:nvGraphicFramePr>
          <p:cNvPr id="6158" name="Object 14"/>
          <p:cNvGraphicFramePr>
            <a:graphicFrameLocks noChangeAspect="1"/>
          </p:cNvGraphicFramePr>
          <p:nvPr>
            <p:extLst>
              <p:ext uri="{D42A27DB-BD31-4B8C-83A1-F6EECF244321}">
                <p14:modId xmlns:p14="http://schemas.microsoft.com/office/powerpoint/2010/main" val="1322912023"/>
              </p:ext>
            </p:extLst>
          </p:nvPr>
        </p:nvGraphicFramePr>
        <p:xfrm>
          <a:off x="1814946" y="2976514"/>
          <a:ext cx="356558" cy="609600"/>
        </p:xfrm>
        <a:graphic>
          <a:graphicData uri="http://schemas.openxmlformats.org/presentationml/2006/ole">
            <mc:AlternateContent xmlns:mc="http://schemas.openxmlformats.org/markup-compatibility/2006">
              <mc:Choice xmlns:v="urn:schemas-microsoft-com:vml" Requires="v">
                <p:oleObj spid="_x0000_s11944" name="Equation" r:id="rId13" imgW="393529" imgH="672808" progId="Equation.DSMT4">
                  <p:embed/>
                </p:oleObj>
              </mc:Choice>
              <mc:Fallback>
                <p:oleObj name="Equation" r:id="rId13" imgW="393529" imgH="672808"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14946" y="2976514"/>
                        <a:ext cx="356558" cy="609600"/>
                      </a:xfrm>
                      <a:prstGeom prst="rect">
                        <a:avLst/>
                      </a:prstGeom>
                      <a:noFill/>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2665748870"/>
              </p:ext>
            </p:extLst>
          </p:nvPr>
        </p:nvGraphicFramePr>
        <p:xfrm>
          <a:off x="2286001" y="4052457"/>
          <a:ext cx="339435" cy="580324"/>
        </p:xfrm>
        <a:graphic>
          <a:graphicData uri="http://schemas.openxmlformats.org/presentationml/2006/ole">
            <mc:AlternateContent xmlns:mc="http://schemas.openxmlformats.org/markup-compatibility/2006">
              <mc:Choice xmlns:v="urn:schemas-microsoft-com:vml" Requires="v">
                <p:oleObj spid="_x0000_s11945" name="Equation" r:id="rId15" imgW="393529" imgH="672808" progId="Equation.DSMT4">
                  <p:embed/>
                </p:oleObj>
              </mc:Choice>
              <mc:Fallback>
                <p:oleObj name="Equation" r:id="rId15" imgW="393529" imgH="672808"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1" y="4052457"/>
                        <a:ext cx="339435" cy="580324"/>
                      </a:xfrm>
                      <a:prstGeom prst="rect">
                        <a:avLst/>
                      </a:prstGeom>
                      <a:noFill/>
                    </p:spPr>
                  </p:pic>
                </p:oleObj>
              </mc:Fallback>
            </mc:AlternateContent>
          </a:graphicData>
        </a:graphic>
      </p:graphicFrame>
      <p:graphicFrame>
        <p:nvGraphicFramePr>
          <p:cNvPr id="6160" name="Object 16"/>
          <p:cNvGraphicFramePr>
            <a:graphicFrameLocks noChangeAspect="1"/>
          </p:cNvGraphicFramePr>
          <p:nvPr>
            <p:extLst>
              <p:ext uri="{D42A27DB-BD31-4B8C-83A1-F6EECF244321}">
                <p14:modId xmlns:p14="http://schemas.microsoft.com/office/powerpoint/2010/main" val="1238089389"/>
              </p:ext>
            </p:extLst>
          </p:nvPr>
        </p:nvGraphicFramePr>
        <p:xfrm>
          <a:off x="4375150" y="5485120"/>
          <a:ext cx="328198" cy="561112"/>
        </p:xfrm>
        <a:graphic>
          <a:graphicData uri="http://schemas.openxmlformats.org/presentationml/2006/ole">
            <mc:AlternateContent xmlns:mc="http://schemas.openxmlformats.org/markup-compatibility/2006">
              <mc:Choice xmlns:v="urn:schemas-microsoft-com:vml" Requires="v">
                <p:oleObj spid="_x0000_s11946" name="Equation" r:id="rId16" imgW="393529" imgH="672808" progId="Equation.DSMT4">
                  <p:embed/>
                </p:oleObj>
              </mc:Choice>
              <mc:Fallback>
                <p:oleObj name="Equation" r:id="rId16" imgW="393529" imgH="672808"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75150" y="5485120"/>
                        <a:ext cx="328198" cy="561112"/>
                      </a:xfrm>
                      <a:prstGeom prst="rect">
                        <a:avLst/>
                      </a:prstGeom>
                      <a:noFill/>
                    </p:spPr>
                  </p:pic>
                </p:oleObj>
              </mc:Fallback>
            </mc:AlternateContent>
          </a:graphicData>
        </a:graphic>
      </p:graphicFrame>
      <p:sp>
        <p:nvSpPr>
          <p:cNvPr id="15" name="Footer Placeholder 3"/>
          <p:cNvSpPr txBox="1">
            <a:spLocks/>
          </p:cNvSpPr>
          <p:nvPr/>
        </p:nvSpPr>
        <p:spPr>
          <a:xfrm>
            <a:off x="122959" y="6515101"/>
            <a:ext cx="2895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3050602040202020205" pitchFamily="66" charset="0"/>
              </a:rPr>
              <a:t>Louisiana Believes</a:t>
            </a:r>
            <a:endParaRPr lang="en-US" dirty="0">
              <a:solidFill>
                <a:schemeClr val="bg2">
                  <a:lumMod val="50000"/>
                </a:schemeClr>
              </a:solidFill>
              <a:latin typeface="Chalkduster" panose="03050602040202020205" pitchFamily="66" charset="0"/>
            </a:endParaRPr>
          </a:p>
        </p:txBody>
      </p:sp>
      <p:sp>
        <p:nvSpPr>
          <p:cNvPr id="16" name="Slide Number Placeholder 2"/>
          <p:cNvSpPr>
            <a:spLocks noGrp="1"/>
          </p:cNvSpPr>
          <p:nvPr>
            <p:ph type="sldNum" sz="quarter" idx="4"/>
          </p:nvPr>
        </p:nvSpPr>
        <p:spPr>
          <a:xfrm>
            <a:off x="6996545" y="6515100"/>
            <a:ext cx="2133600" cy="342899"/>
          </a:xfrm>
        </p:spPr>
        <p:txBody>
          <a:bodyPr>
            <a:normAutofit/>
          </a:bodyPr>
          <a:lstStyle/>
          <a:p>
            <a:pPr algn="r"/>
            <a:fld id="{79BA4B8F-8B3F-4B52-9164-AF2CA95F68ED}" type="slidenum">
              <a:rPr lang="en-US" sz="1200" smtClean="0">
                <a:solidFill>
                  <a:schemeClr val="bg2">
                    <a:lumMod val="50000"/>
                  </a:schemeClr>
                </a:solidFill>
              </a:rPr>
              <a:pPr algn="r"/>
              <a:t>19</a:t>
            </a:fld>
            <a:endParaRPr lang="en-US" sz="1200" dirty="0">
              <a:solidFill>
                <a:schemeClr val="bg2">
                  <a:lumMod val="50000"/>
                </a:schemeClr>
              </a:solidFill>
            </a:endParaRPr>
          </a:p>
        </p:txBody>
      </p:sp>
      <p:grpSp>
        <p:nvGrpSpPr>
          <p:cNvPr id="17" name="Group 16"/>
          <p:cNvGrpSpPr/>
          <p:nvPr/>
        </p:nvGrpSpPr>
        <p:grpSpPr>
          <a:xfrm>
            <a:off x="157595" y="6046232"/>
            <a:ext cx="8868641" cy="495301"/>
            <a:chOff x="122959" y="6019798"/>
            <a:chExt cx="8868641" cy="495301"/>
          </a:xfrm>
        </p:grpSpPr>
        <p:sp>
          <p:nvSpPr>
            <p:cNvPr id="18" name="Rectangle 17"/>
            <p:cNvSpPr/>
            <p:nvPr/>
          </p:nvSpPr>
          <p:spPr>
            <a:xfrm>
              <a:off x="122959" y="6019798"/>
              <a:ext cx="8868641" cy="495301"/>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sz="1200" b="1" dirty="0" smtClean="0">
                <a:solidFill>
                  <a:schemeClr val="bg1"/>
                </a:solidFill>
                <a:latin typeface="Calibri" pitchFamily="34" charset="0"/>
                <a:cs typeface="Calibri" pitchFamily="34" charset="0"/>
              </a:endParaRPr>
            </a:p>
          </p:txBody>
        </p:sp>
        <p:sp>
          <p:nvSpPr>
            <p:cNvPr id="19" name="TextBox 18"/>
            <p:cNvSpPr txBox="1"/>
            <p:nvPr/>
          </p:nvSpPr>
          <p:spPr>
            <a:xfrm>
              <a:off x="228600" y="6096000"/>
              <a:ext cx="8763000" cy="369332"/>
            </a:xfrm>
            <a:prstGeom prst="rect">
              <a:avLst/>
            </a:prstGeom>
            <a:noFill/>
          </p:spPr>
          <p:txBody>
            <a:bodyPr wrap="square" rtlCol="0">
              <a:spAutoFit/>
            </a:bodyPr>
            <a:lstStyle/>
            <a:p>
              <a:r>
                <a:rPr lang="en-US" dirty="0" smtClean="0">
                  <a:solidFill>
                    <a:schemeClr val="bg1"/>
                  </a:solidFill>
                </a:rPr>
                <a:t>This sample item was created for training purposes only. It is not an actual PARCC item.</a:t>
              </a:r>
              <a:endParaRPr lang="en-US" dirty="0">
                <a:solidFill>
                  <a:schemeClr val="bg1"/>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Agenda</a:t>
            </a:r>
            <a:endParaRPr lang="en-US" dirty="0"/>
          </a:p>
        </p:txBody>
      </p:sp>
      <p:sp>
        <p:nvSpPr>
          <p:cNvPr id="12" name="Content Placeholder 11"/>
          <p:cNvSpPr>
            <a:spLocks noGrp="1"/>
          </p:cNvSpPr>
          <p:nvPr>
            <p:ph sz="quarter" idx="10"/>
          </p:nvPr>
        </p:nvSpPr>
        <p:spPr/>
        <p:txBody>
          <a:bodyPr>
            <a:normAutofit/>
          </a:bodyPr>
          <a:lstStyle/>
          <a:p>
            <a:pPr marL="0" indent="0">
              <a:buNone/>
            </a:pPr>
            <a:r>
              <a:rPr lang="en-US" sz="2400" b="1" dirty="0" smtClean="0"/>
              <a:t>PARCC’s Item Review Process</a:t>
            </a:r>
          </a:p>
          <a:p>
            <a:pPr marL="0" indent="0">
              <a:buNone/>
            </a:pPr>
            <a:endParaRPr lang="en-US" sz="2400" b="1" dirty="0"/>
          </a:p>
          <a:p>
            <a:pPr marL="0" indent="0">
              <a:buNone/>
            </a:pPr>
            <a:r>
              <a:rPr lang="en-US" sz="2400" b="1" dirty="0" smtClean="0"/>
              <a:t>Evaluating Sample Tasks Using PARCC’s Criteria</a:t>
            </a:r>
          </a:p>
          <a:p>
            <a:pPr marL="0" indent="0">
              <a:buNone/>
            </a:pPr>
            <a:endParaRPr lang="en-US" sz="2400" b="1" dirty="0" smtClean="0"/>
          </a:p>
          <a:p>
            <a:pPr marL="0" indent="0">
              <a:buNone/>
            </a:pPr>
            <a:r>
              <a:rPr lang="en-US" sz="2400" b="1" dirty="0" smtClean="0"/>
              <a:t>Matching Tasks with Evidence Statements</a:t>
            </a:r>
          </a:p>
          <a:p>
            <a:pPr marL="0" indent="0">
              <a:buNone/>
            </a:pPr>
            <a:endParaRPr lang="en-US" sz="2400" b="1" dirty="0"/>
          </a:p>
          <a:p>
            <a:pPr marL="0" indent="0">
              <a:buNone/>
            </a:pPr>
            <a:r>
              <a:rPr lang="en-US" sz="2400" b="1" dirty="0" smtClean="0"/>
              <a:t>Creating Tasks based on PARCC Evidence Statements (time permitting)</a:t>
            </a:r>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2</a:t>
            </a:fld>
            <a:endParaRPr lang="en-US" dirty="0"/>
          </a:p>
        </p:txBody>
      </p:sp>
    </p:spTree>
    <p:extLst>
      <p:ext uri="{BB962C8B-B14F-4D97-AF65-F5344CB8AC3E}">
        <p14:creationId xmlns:p14="http://schemas.microsoft.com/office/powerpoint/2010/main" val="1073558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p:spPr>
        <p:txBody>
          <a:bodyPr/>
          <a:lstStyle/>
          <a:p>
            <a:r>
              <a:rPr lang="en-US" sz="2400" b="1" dirty="0" smtClean="0">
                <a:solidFill>
                  <a:schemeClr val="bg1"/>
                </a:solidFill>
                <a:latin typeface="Chalkduster" panose="03050602040202020205" pitchFamily="66" charset="0"/>
              </a:rPr>
              <a:t>Evidence Statement Text, Clarifications, Limits, Emphases and Other Information for 7.NS.2b-2</a:t>
            </a:r>
            <a:endParaRPr lang="en-US" sz="2400" b="1" dirty="0">
              <a:solidFill>
                <a:schemeClr val="bg1"/>
              </a:solidFill>
              <a:latin typeface="Chalkduster" panose="03050602040202020205" pitchFamily="66" charset="0"/>
            </a:endParaRPr>
          </a:p>
        </p:txBody>
      </p:sp>
      <p:graphicFrame>
        <p:nvGraphicFramePr>
          <p:cNvPr id="8" name="Table 7"/>
          <p:cNvGraphicFramePr>
            <a:graphicFrameLocks noGrp="1"/>
          </p:cNvGraphicFramePr>
          <p:nvPr/>
        </p:nvGraphicFramePr>
        <p:xfrm>
          <a:off x="381000" y="1676400"/>
          <a:ext cx="8382000" cy="3238500"/>
        </p:xfrm>
        <a:graphic>
          <a:graphicData uri="http://schemas.openxmlformats.org/drawingml/2006/table">
            <a:tbl>
              <a:tblPr>
                <a:tableStyleId>{5C22544A-7EE6-4342-B048-85BDC9FD1C3A}</a:tableStyleId>
              </a:tblPr>
              <a:tblGrid>
                <a:gridCol w="4800600"/>
                <a:gridCol w="3581400"/>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Evidence Statement Text</a:t>
                      </a:r>
                      <a:endParaRPr lang="en-US"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Clarifications, limits, emphases, and other information intended</a:t>
                      </a:r>
                      <a:r>
                        <a:rPr lang="en-US" sz="1800" b="1" baseline="0" dirty="0" smtClean="0">
                          <a:solidFill>
                            <a:schemeClr val="tx1"/>
                          </a:solidFill>
                        </a:rPr>
                        <a:t> to ensure appropriate variety in tasks</a:t>
                      </a:r>
                      <a:endParaRPr lang="en-US"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2324100">
                <a:tc>
                  <a:txBody>
                    <a:bodyPr/>
                    <a:lstStyle/>
                    <a:p>
                      <a:r>
                        <a:rPr lang="en-US" sz="1800" b="0" kern="1200" dirty="0" smtClean="0">
                          <a:solidFill>
                            <a:schemeClr val="tx1"/>
                          </a:solidFill>
                          <a:latin typeface="+mn-lt"/>
                          <a:ea typeface="+mn-ea"/>
                          <a:cs typeface="+mn-cs"/>
                        </a:rPr>
                        <a:t>Apply and extend previous understandings of multiplication and division and of fractions to multiply and divide rational numbers.</a:t>
                      </a:r>
                    </a:p>
                    <a:p>
                      <a:r>
                        <a:rPr lang="en-US" sz="1800" b="0" kern="1200" dirty="0" smtClean="0">
                          <a:solidFill>
                            <a:schemeClr val="tx1"/>
                          </a:solidFill>
                          <a:latin typeface="+mn-lt"/>
                          <a:ea typeface="+mn-ea"/>
                          <a:cs typeface="+mn-cs"/>
                        </a:rPr>
                        <a:t> </a:t>
                      </a:r>
                    </a:p>
                    <a:p>
                      <a:r>
                        <a:rPr lang="en-US" sz="1800" b="0" kern="1200" dirty="0" smtClean="0">
                          <a:solidFill>
                            <a:schemeClr val="tx1"/>
                          </a:solidFill>
                          <a:latin typeface="+mn-lt"/>
                          <a:ea typeface="+mn-ea"/>
                          <a:cs typeface="+mn-cs"/>
                        </a:rPr>
                        <a:t>c. Interpret quotients of rational numbers by describing real-world contexts. </a:t>
                      </a:r>
                      <a:endParaRPr lang="en-US" sz="17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400050" marR="0" indent="-400050" algn="ctr" defTabSz="914400" rtl="0" eaLnBrk="1" fontAlgn="auto" latinLnBrk="0" hangingPunct="1">
                        <a:lnSpc>
                          <a:spcPct val="100000"/>
                        </a:lnSpc>
                        <a:spcBef>
                          <a:spcPts val="0"/>
                        </a:spcBef>
                        <a:spcAft>
                          <a:spcPts val="0"/>
                        </a:spcAft>
                        <a:buClrTx/>
                        <a:buSzTx/>
                        <a:buFontTx/>
                        <a:buNone/>
                        <a:tabLst/>
                        <a:defRPr/>
                      </a:pPr>
                      <a:r>
                        <a:rPr lang="en-US" sz="1700" b="0" dirty="0" smtClean="0">
                          <a:solidFill>
                            <a:schemeClr val="tx1"/>
                          </a:solidFill>
                        </a:rPr>
                        <a:t>–</a:t>
                      </a:r>
                    </a:p>
                    <a:p>
                      <a:pPr marL="400050" indent="-400050" algn="l">
                        <a:buNone/>
                      </a:pPr>
                      <a:endParaRPr lang="en-US" sz="1700" b="0" dirty="0" smtClean="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5" name="Footer Placeholder 3"/>
          <p:cNvSpPr txBox="1">
            <a:spLocks/>
          </p:cNvSpPr>
          <p:nvPr/>
        </p:nvSpPr>
        <p:spPr>
          <a:xfrm>
            <a:off x="122959" y="6515101"/>
            <a:ext cx="2895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3050602040202020205" pitchFamily="66" charset="0"/>
              </a:rPr>
              <a:t>Louisiana Believes</a:t>
            </a:r>
            <a:endParaRPr lang="en-US" dirty="0">
              <a:solidFill>
                <a:schemeClr val="bg2">
                  <a:lumMod val="50000"/>
                </a:schemeClr>
              </a:solidFill>
              <a:latin typeface="Chalkduster" panose="03050602040202020205" pitchFamily="66" charset="0"/>
            </a:endParaRPr>
          </a:p>
        </p:txBody>
      </p:sp>
      <p:sp>
        <p:nvSpPr>
          <p:cNvPr id="6" name="Slide Number Placeholder 2"/>
          <p:cNvSpPr>
            <a:spLocks noGrp="1"/>
          </p:cNvSpPr>
          <p:nvPr>
            <p:ph type="sldNum" sz="quarter" idx="4"/>
          </p:nvPr>
        </p:nvSpPr>
        <p:spPr>
          <a:xfrm>
            <a:off x="6996545" y="6515100"/>
            <a:ext cx="2133600" cy="342899"/>
          </a:xfrm>
        </p:spPr>
        <p:txBody>
          <a:bodyPr>
            <a:normAutofit/>
          </a:bodyPr>
          <a:lstStyle/>
          <a:p>
            <a:pPr algn="r"/>
            <a:fld id="{79BA4B8F-8B3F-4B52-9164-AF2CA95F68ED}" type="slidenum">
              <a:rPr lang="en-US" sz="1200" smtClean="0">
                <a:solidFill>
                  <a:schemeClr val="bg2">
                    <a:lumMod val="50000"/>
                  </a:schemeClr>
                </a:solidFill>
              </a:rPr>
              <a:pPr algn="r"/>
              <a:t>20</a:t>
            </a:fld>
            <a:endParaRPr lang="en-US" sz="12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t>Sample 4</a:t>
            </a:r>
            <a:r>
              <a:rPr lang="en-US" sz="2800" b="1" dirty="0"/>
              <a:t>	</a:t>
            </a:r>
            <a:r>
              <a:rPr lang="en-US" sz="2800" b="1" dirty="0" smtClean="0"/>
              <a:t>              Task </a:t>
            </a:r>
            <a:r>
              <a:rPr lang="en-US" sz="2800" b="1" dirty="0"/>
              <a:t>Type: </a:t>
            </a:r>
            <a:r>
              <a:rPr lang="en-US" sz="2800" b="1" dirty="0" smtClean="0"/>
              <a:t>I  Points</a:t>
            </a:r>
            <a:r>
              <a:rPr lang="en-US" sz="2800" b="1" dirty="0"/>
              <a:t>: 1</a:t>
            </a:r>
            <a:br>
              <a:rPr lang="en-US" sz="2800" b="1" dirty="0"/>
            </a:br>
            <a:r>
              <a:rPr lang="en-US" sz="2800" b="1" dirty="0"/>
              <a:t>Evidence Statement: 6.G.1</a:t>
            </a:r>
            <a:endParaRPr lang="en-US" sz="28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21</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14" name="TextBox 13"/>
          <p:cNvSpPr txBox="1"/>
          <p:nvPr/>
        </p:nvSpPr>
        <p:spPr>
          <a:xfrm>
            <a:off x="4397037" y="3137294"/>
            <a:ext cx="762000" cy="369332"/>
          </a:xfrm>
          <a:prstGeom prst="rect">
            <a:avLst/>
          </a:prstGeom>
          <a:noFill/>
        </p:spPr>
        <p:txBody>
          <a:bodyPr wrap="square" rtlCol="0">
            <a:spAutoFit/>
          </a:bodyPr>
          <a:lstStyle/>
          <a:p>
            <a:r>
              <a:rPr lang="en-US" dirty="0" smtClean="0"/>
              <a:t>14 in.</a:t>
            </a:r>
            <a:endParaRPr lang="en-US" dirty="0"/>
          </a:p>
        </p:txBody>
      </p:sp>
      <p:sp>
        <p:nvSpPr>
          <p:cNvPr id="15" name="Trapezoid 14"/>
          <p:cNvSpPr/>
          <p:nvPr/>
        </p:nvSpPr>
        <p:spPr>
          <a:xfrm>
            <a:off x="2796837" y="2124940"/>
            <a:ext cx="4038600" cy="990600"/>
          </a:xfrm>
          <a:prstGeom prst="trapezoid">
            <a:avLst>
              <a:gd name="adj" fmla="val 993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3787437" y="2130774"/>
            <a:ext cx="0" cy="990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91981" y="2974662"/>
            <a:ext cx="1524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720637" y="2308198"/>
            <a:ext cx="685800" cy="369332"/>
          </a:xfrm>
          <a:prstGeom prst="rect">
            <a:avLst/>
          </a:prstGeom>
          <a:noFill/>
        </p:spPr>
        <p:txBody>
          <a:bodyPr wrap="square" rtlCol="0">
            <a:spAutoFit/>
          </a:bodyPr>
          <a:lstStyle/>
          <a:p>
            <a:r>
              <a:rPr lang="en-US" dirty="0" smtClean="0"/>
              <a:t>5 in.</a:t>
            </a:r>
            <a:endParaRPr lang="en-US" dirty="0"/>
          </a:p>
        </p:txBody>
      </p:sp>
      <p:sp>
        <p:nvSpPr>
          <p:cNvPr id="19" name="TextBox 18"/>
          <p:cNvSpPr txBox="1"/>
          <p:nvPr/>
        </p:nvSpPr>
        <p:spPr>
          <a:xfrm>
            <a:off x="3754453" y="2435574"/>
            <a:ext cx="762000" cy="369332"/>
          </a:xfrm>
          <a:prstGeom prst="rect">
            <a:avLst/>
          </a:prstGeom>
          <a:noFill/>
        </p:spPr>
        <p:txBody>
          <a:bodyPr wrap="square" rtlCol="0">
            <a:spAutoFit/>
          </a:bodyPr>
          <a:lstStyle/>
          <a:p>
            <a:r>
              <a:rPr lang="en-US" dirty="0" smtClean="0"/>
              <a:t>4 in.</a:t>
            </a:r>
            <a:endParaRPr lang="en-US" dirty="0"/>
          </a:p>
        </p:txBody>
      </p:sp>
      <p:pic>
        <p:nvPicPr>
          <p:cNvPr id="15364" name="Picture 4"/>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1531668" y="3810000"/>
            <a:ext cx="5730737" cy="137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972" y="4419600"/>
            <a:ext cx="17002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165260" y="5653197"/>
            <a:ext cx="8868641" cy="965815"/>
            <a:chOff x="122959" y="6019798"/>
            <a:chExt cx="8868641" cy="545897"/>
          </a:xfrm>
        </p:grpSpPr>
        <p:sp>
          <p:nvSpPr>
            <p:cNvPr id="21" name="Rectangle 20"/>
            <p:cNvSpPr/>
            <p:nvPr/>
          </p:nvSpPr>
          <p:spPr>
            <a:xfrm>
              <a:off x="122959" y="6019798"/>
              <a:ext cx="8868641" cy="495301"/>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sz="1200" b="1" dirty="0" smtClean="0">
                <a:solidFill>
                  <a:schemeClr val="bg1"/>
                </a:solidFill>
                <a:latin typeface="Calibri" pitchFamily="34" charset="0"/>
                <a:cs typeface="Calibri" pitchFamily="34" charset="0"/>
              </a:endParaRPr>
            </a:p>
          </p:txBody>
        </p:sp>
        <p:sp>
          <p:nvSpPr>
            <p:cNvPr id="22" name="TextBox 21"/>
            <p:cNvSpPr txBox="1"/>
            <p:nvPr/>
          </p:nvSpPr>
          <p:spPr>
            <a:xfrm>
              <a:off x="228600" y="6096000"/>
              <a:ext cx="8763000" cy="469695"/>
            </a:xfrm>
            <a:prstGeom prst="rect">
              <a:avLst/>
            </a:prstGeom>
            <a:noFill/>
          </p:spPr>
          <p:txBody>
            <a:bodyPr wrap="square" rtlCol="0">
              <a:spAutoFit/>
            </a:bodyPr>
            <a:lstStyle/>
            <a:p>
              <a:r>
                <a:rPr lang="en-US" sz="2400" dirty="0" smtClean="0">
                  <a:solidFill>
                    <a:schemeClr val="bg1"/>
                  </a:solidFill>
                </a:rPr>
                <a:t>This sample item was created for training purposes only. It is not an actual PARCC item.</a:t>
              </a:r>
              <a:endParaRPr lang="en-US" sz="2400" dirty="0">
                <a:solidFill>
                  <a:schemeClr val="bg1"/>
                </a:solidFill>
              </a:endParaRPr>
            </a:p>
          </p:txBody>
        </p:sp>
      </p:grpSp>
      <p:sp>
        <p:nvSpPr>
          <p:cNvPr id="5" name="TextBox 4"/>
          <p:cNvSpPr txBox="1"/>
          <p:nvPr/>
        </p:nvSpPr>
        <p:spPr>
          <a:xfrm>
            <a:off x="4397037" y="1759528"/>
            <a:ext cx="1089363" cy="369332"/>
          </a:xfrm>
          <a:prstGeom prst="rect">
            <a:avLst/>
          </a:prstGeom>
          <a:noFill/>
        </p:spPr>
        <p:txBody>
          <a:bodyPr wrap="square" rtlCol="0">
            <a:spAutoFit/>
          </a:bodyPr>
          <a:lstStyle/>
          <a:p>
            <a:r>
              <a:rPr lang="en-US" dirty="0" smtClean="0"/>
              <a:t>10 in.</a:t>
            </a:r>
            <a:endParaRPr lang="en-US" dirty="0"/>
          </a:p>
        </p:txBody>
      </p:sp>
    </p:spTree>
    <p:extLst>
      <p:ext uri="{BB962C8B-B14F-4D97-AF65-F5344CB8AC3E}">
        <p14:creationId xmlns:p14="http://schemas.microsoft.com/office/powerpoint/2010/main" val="1179394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Evidence Statement Text, Clarifications, Limits, Emphases and Other Information for 6.G.1</a:t>
            </a:r>
            <a:endParaRPr lang="en-US" sz="24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22</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pic>
        <p:nvPicPr>
          <p:cNvPr id="163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187"/>
          <a:stretch/>
        </p:blipFill>
        <p:spPr bwMode="auto">
          <a:xfrm>
            <a:off x="380999" y="1416756"/>
            <a:ext cx="839046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837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p:spPr>
        <p:txBody>
          <a:bodyPr/>
          <a:lstStyle/>
          <a:p>
            <a:r>
              <a:rPr lang="en-US" b="1" dirty="0" smtClean="0">
                <a:solidFill>
                  <a:schemeClr val="bg1"/>
                </a:solidFill>
                <a:latin typeface="Chalkduster" panose="03050602040202020205" pitchFamily="66" charset="0"/>
              </a:rPr>
              <a:t>Sample 5		Task Type: II   Points: 4</a:t>
            </a:r>
            <a:br>
              <a:rPr lang="en-US" b="1" dirty="0" smtClean="0">
                <a:solidFill>
                  <a:schemeClr val="bg1"/>
                </a:solidFill>
                <a:latin typeface="Chalkduster" panose="03050602040202020205" pitchFamily="66" charset="0"/>
              </a:rPr>
            </a:br>
            <a:r>
              <a:rPr lang="en-US" b="1" dirty="0" smtClean="0">
                <a:solidFill>
                  <a:schemeClr val="bg1"/>
                </a:solidFill>
                <a:latin typeface="Chalkduster" panose="03050602040202020205" pitchFamily="66" charset="0"/>
              </a:rPr>
              <a:t>Evidence Statement: 5.C.6/5.MD.5c</a:t>
            </a:r>
            <a:endParaRPr lang="en-US" b="1" dirty="0">
              <a:solidFill>
                <a:schemeClr val="bg1"/>
              </a:solidFill>
              <a:latin typeface="Chalkduster" panose="03050602040202020205" pitchFamily="66" charset="0"/>
            </a:endParaRPr>
          </a:p>
        </p:txBody>
      </p:sp>
      <p:grpSp>
        <p:nvGrpSpPr>
          <p:cNvPr id="3074" name="Group 2"/>
          <p:cNvGrpSpPr>
            <a:grpSpLocks/>
          </p:cNvGrpSpPr>
          <p:nvPr/>
        </p:nvGrpSpPr>
        <p:grpSpPr bwMode="auto">
          <a:xfrm>
            <a:off x="2040878" y="1885385"/>
            <a:ext cx="4910143" cy="2881312"/>
            <a:chOff x="2368" y="5127"/>
            <a:chExt cx="7732" cy="4538"/>
          </a:xfrm>
        </p:grpSpPr>
        <p:cxnSp>
          <p:nvCxnSpPr>
            <p:cNvPr id="3075" name="AutoShape 3"/>
            <p:cNvCxnSpPr>
              <a:cxnSpLocks noChangeShapeType="1"/>
            </p:cNvCxnSpPr>
            <p:nvPr/>
          </p:nvCxnSpPr>
          <p:spPr bwMode="auto">
            <a:xfrm>
              <a:off x="2522" y="6405"/>
              <a:ext cx="3729" cy="1591"/>
            </a:xfrm>
            <a:prstGeom prst="straightConnector1">
              <a:avLst/>
            </a:prstGeom>
            <a:noFill/>
            <a:ln w="9525">
              <a:solidFill>
                <a:srgbClr val="000000"/>
              </a:solidFill>
              <a:round/>
              <a:headEnd/>
              <a:tailEnd/>
            </a:ln>
          </p:spPr>
        </p:cxnSp>
        <p:cxnSp>
          <p:nvCxnSpPr>
            <p:cNvPr id="3076" name="AutoShape 4"/>
            <p:cNvCxnSpPr>
              <a:cxnSpLocks noChangeShapeType="1"/>
            </p:cNvCxnSpPr>
            <p:nvPr/>
          </p:nvCxnSpPr>
          <p:spPr bwMode="auto">
            <a:xfrm flipV="1">
              <a:off x="6251" y="6188"/>
              <a:ext cx="3064" cy="1808"/>
            </a:xfrm>
            <a:prstGeom prst="straightConnector1">
              <a:avLst/>
            </a:prstGeom>
            <a:noFill/>
            <a:ln w="9525">
              <a:solidFill>
                <a:srgbClr val="000000"/>
              </a:solidFill>
              <a:round/>
              <a:headEnd/>
              <a:tailEnd/>
            </a:ln>
          </p:spPr>
        </p:cxnSp>
        <p:cxnSp>
          <p:nvCxnSpPr>
            <p:cNvPr id="3077" name="AutoShape 5"/>
            <p:cNvCxnSpPr>
              <a:cxnSpLocks noChangeShapeType="1"/>
            </p:cNvCxnSpPr>
            <p:nvPr/>
          </p:nvCxnSpPr>
          <p:spPr bwMode="auto">
            <a:xfrm flipV="1">
              <a:off x="2567" y="5747"/>
              <a:ext cx="1072" cy="658"/>
            </a:xfrm>
            <a:prstGeom prst="straightConnector1">
              <a:avLst/>
            </a:prstGeom>
            <a:noFill/>
            <a:ln w="9525">
              <a:solidFill>
                <a:srgbClr val="000000"/>
              </a:solidFill>
              <a:round/>
              <a:headEnd/>
              <a:tailEnd/>
            </a:ln>
          </p:spPr>
        </p:cxnSp>
        <p:cxnSp>
          <p:nvCxnSpPr>
            <p:cNvPr id="3078" name="AutoShape 6"/>
            <p:cNvCxnSpPr>
              <a:cxnSpLocks noChangeShapeType="1"/>
            </p:cNvCxnSpPr>
            <p:nvPr/>
          </p:nvCxnSpPr>
          <p:spPr bwMode="auto">
            <a:xfrm flipH="1" flipV="1">
              <a:off x="6954" y="5144"/>
              <a:ext cx="2361" cy="1044"/>
            </a:xfrm>
            <a:prstGeom prst="straightConnector1">
              <a:avLst/>
            </a:prstGeom>
            <a:noFill/>
            <a:ln w="9525">
              <a:solidFill>
                <a:srgbClr val="000000"/>
              </a:solidFill>
              <a:round/>
              <a:headEnd/>
              <a:tailEnd/>
            </a:ln>
          </p:spPr>
        </p:cxnSp>
        <p:cxnSp>
          <p:nvCxnSpPr>
            <p:cNvPr id="3079" name="AutoShape 7"/>
            <p:cNvCxnSpPr>
              <a:cxnSpLocks noChangeShapeType="1"/>
            </p:cNvCxnSpPr>
            <p:nvPr/>
          </p:nvCxnSpPr>
          <p:spPr bwMode="auto">
            <a:xfrm flipH="1">
              <a:off x="4973" y="5144"/>
              <a:ext cx="1981" cy="1173"/>
            </a:xfrm>
            <a:prstGeom prst="straightConnector1">
              <a:avLst/>
            </a:prstGeom>
            <a:noFill/>
            <a:ln w="9525">
              <a:solidFill>
                <a:srgbClr val="000000"/>
              </a:solidFill>
              <a:round/>
              <a:headEnd/>
              <a:tailEnd/>
            </a:ln>
          </p:spPr>
        </p:cxnSp>
        <p:cxnSp>
          <p:nvCxnSpPr>
            <p:cNvPr id="3080" name="AutoShape 8"/>
            <p:cNvCxnSpPr>
              <a:cxnSpLocks noChangeShapeType="1"/>
            </p:cNvCxnSpPr>
            <p:nvPr/>
          </p:nvCxnSpPr>
          <p:spPr bwMode="auto">
            <a:xfrm flipH="1" flipV="1">
              <a:off x="3639" y="5747"/>
              <a:ext cx="1334" cy="570"/>
            </a:xfrm>
            <a:prstGeom prst="straightConnector1">
              <a:avLst/>
            </a:prstGeom>
            <a:noFill/>
            <a:ln w="9525">
              <a:solidFill>
                <a:srgbClr val="000000"/>
              </a:solidFill>
              <a:round/>
              <a:headEnd/>
              <a:tailEnd/>
            </a:ln>
          </p:spPr>
        </p:cxnSp>
        <p:cxnSp>
          <p:nvCxnSpPr>
            <p:cNvPr id="3081" name="AutoShape 9"/>
            <p:cNvCxnSpPr>
              <a:cxnSpLocks noChangeShapeType="1"/>
            </p:cNvCxnSpPr>
            <p:nvPr/>
          </p:nvCxnSpPr>
          <p:spPr bwMode="auto">
            <a:xfrm>
              <a:off x="2488" y="8068"/>
              <a:ext cx="3729" cy="1591"/>
            </a:xfrm>
            <a:prstGeom prst="straightConnector1">
              <a:avLst/>
            </a:prstGeom>
            <a:noFill/>
            <a:ln w="9525">
              <a:solidFill>
                <a:srgbClr val="000000"/>
              </a:solidFill>
              <a:round/>
              <a:headEnd/>
              <a:tailEnd/>
            </a:ln>
          </p:spPr>
        </p:cxnSp>
        <p:cxnSp>
          <p:nvCxnSpPr>
            <p:cNvPr id="3082" name="AutoShape 10"/>
            <p:cNvCxnSpPr>
              <a:cxnSpLocks noChangeShapeType="1"/>
            </p:cNvCxnSpPr>
            <p:nvPr/>
          </p:nvCxnSpPr>
          <p:spPr bwMode="auto">
            <a:xfrm flipV="1">
              <a:off x="6217" y="7851"/>
              <a:ext cx="3064" cy="1808"/>
            </a:xfrm>
            <a:prstGeom prst="straightConnector1">
              <a:avLst/>
            </a:prstGeom>
            <a:noFill/>
            <a:ln w="9525">
              <a:solidFill>
                <a:srgbClr val="000000"/>
              </a:solidFill>
              <a:round/>
              <a:headEnd/>
              <a:tailEnd/>
            </a:ln>
          </p:spPr>
        </p:cxnSp>
        <p:cxnSp>
          <p:nvCxnSpPr>
            <p:cNvPr id="3083" name="AutoShape 11"/>
            <p:cNvCxnSpPr>
              <a:cxnSpLocks noChangeShapeType="1"/>
            </p:cNvCxnSpPr>
            <p:nvPr/>
          </p:nvCxnSpPr>
          <p:spPr bwMode="auto">
            <a:xfrm flipV="1">
              <a:off x="2533" y="7410"/>
              <a:ext cx="1072" cy="658"/>
            </a:xfrm>
            <a:prstGeom prst="straightConnector1">
              <a:avLst/>
            </a:prstGeom>
            <a:noFill/>
            <a:ln w="9525">
              <a:solidFill>
                <a:srgbClr val="000000"/>
              </a:solidFill>
              <a:prstDash val="dash"/>
              <a:round/>
              <a:headEnd/>
              <a:tailEnd/>
            </a:ln>
          </p:spPr>
        </p:cxnSp>
        <p:cxnSp>
          <p:nvCxnSpPr>
            <p:cNvPr id="3084" name="AutoShape 12"/>
            <p:cNvCxnSpPr>
              <a:cxnSpLocks noChangeShapeType="1"/>
            </p:cNvCxnSpPr>
            <p:nvPr/>
          </p:nvCxnSpPr>
          <p:spPr bwMode="auto">
            <a:xfrm flipH="1" flipV="1">
              <a:off x="6920" y="6807"/>
              <a:ext cx="2361" cy="1044"/>
            </a:xfrm>
            <a:prstGeom prst="straightConnector1">
              <a:avLst/>
            </a:prstGeom>
            <a:noFill/>
            <a:ln w="9525">
              <a:solidFill>
                <a:srgbClr val="000000"/>
              </a:solidFill>
              <a:prstDash val="dash"/>
              <a:round/>
              <a:headEnd/>
              <a:tailEnd/>
            </a:ln>
          </p:spPr>
        </p:cxnSp>
        <p:cxnSp>
          <p:nvCxnSpPr>
            <p:cNvPr id="3085" name="AutoShape 13"/>
            <p:cNvCxnSpPr>
              <a:cxnSpLocks noChangeShapeType="1"/>
            </p:cNvCxnSpPr>
            <p:nvPr/>
          </p:nvCxnSpPr>
          <p:spPr bwMode="auto">
            <a:xfrm flipH="1">
              <a:off x="4939" y="6807"/>
              <a:ext cx="1981" cy="1173"/>
            </a:xfrm>
            <a:prstGeom prst="straightConnector1">
              <a:avLst/>
            </a:prstGeom>
            <a:noFill/>
            <a:ln w="9525">
              <a:solidFill>
                <a:srgbClr val="000000"/>
              </a:solidFill>
              <a:prstDash val="dash"/>
              <a:round/>
              <a:headEnd/>
              <a:tailEnd/>
            </a:ln>
          </p:spPr>
        </p:cxnSp>
        <p:cxnSp>
          <p:nvCxnSpPr>
            <p:cNvPr id="3086" name="AutoShape 14"/>
            <p:cNvCxnSpPr>
              <a:cxnSpLocks noChangeShapeType="1"/>
            </p:cNvCxnSpPr>
            <p:nvPr/>
          </p:nvCxnSpPr>
          <p:spPr bwMode="auto">
            <a:xfrm flipH="1" flipV="1">
              <a:off x="3605" y="7410"/>
              <a:ext cx="1334" cy="570"/>
            </a:xfrm>
            <a:prstGeom prst="straightConnector1">
              <a:avLst/>
            </a:prstGeom>
            <a:noFill/>
            <a:ln w="9525">
              <a:solidFill>
                <a:srgbClr val="000000"/>
              </a:solidFill>
              <a:prstDash val="dash"/>
              <a:round/>
              <a:headEnd/>
              <a:tailEnd/>
            </a:ln>
          </p:spPr>
        </p:cxnSp>
        <p:cxnSp>
          <p:nvCxnSpPr>
            <p:cNvPr id="3087" name="AutoShape 15"/>
            <p:cNvCxnSpPr>
              <a:cxnSpLocks noChangeShapeType="1"/>
            </p:cNvCxnSpPr>
            <p:nvPr/>
          </p:nvCxnSpPr>
          <p:spPr bwMode="auto">
            <a:xfrm flipH="1">
              <a:off x="2488" y="6405"/>
              <a:ext cx="45" cy="1680"/>
            </a:xfrm>
            <a:prstGeom prst="straightConnector1">
              <a:avLst/>
            </a:prstGeom>
            <a:noFill/>
            <a:ln w="9525">
              <a:solidFill>
                <a:srgbClr val="000000"/>
              </a:solidFill>
              <a:round/>
              <a:headEnd/>
              <a:tailEnd/>
            </a:ln>
          </p:spPr>
        </p:cxnSp>
        <p:cxnSp>
          <p:nvCxnSpPr>
            <p:cNvPr id="3088" name="AutoShape 16"/>
            <p:cNvCxnSpPr>
              <a:cxnSpLocks noChangeShapeType="1"/>
            </p:cNvCxnSpPr>
            <p:nvPr/>
          </p:nvCxnSpPr>
          <p:spPr bwMode="auto">
            <a:xfrm flipH="1">
              <a:off x="6206" y="7985"/>
              <a:ext cx="45" cy="1680"/>
            </a:xfrm>
            <a:prstGeom prst="straightConnector1">
              <a:avLst/>
            </a:prstGeom>
            <a:noFill/>
            <a:ln w="9525">
              <a:solidFill>
                <a:srgbClr val="000000"/>
              </a:solidFill>
              <a:round/>
              <a:headEnd/>
              <a:tailEnd/>
            </a:ln>
          </p:spPr>
        </p:cxnSp>
        <p:cxnSp>
          <p:nvCxnSpPr>
            <p:cNvPr id="3089" name="AutoShape 17"/>
            <p:cNvCxnSpPr>
              <a:cxnSpLocks noChangeShapeType="1"/>
            </p:cNvCxnSpPr>
            <p:nvPr/>
          </p:nvCxnSpPr>
          <p:spPr bwMode="auto">
            <a:xfrm flipH="1">
              <a:off x="9281" y="6171"/>
              <a:ext cx="45" cy="1680"/>
            </a:xfrm>
            <a:prstGeom prst="straightConnector1">
              <a:avLst/>
            </a:prstGeom>
            <a:noFill/>
            <a:ln w="9525">
              <a:solidFill>
                <a:srgbClr val="000000"/>
              </a:solidFill>
              <a:round/>
              <a:headEnd/>
              <a:tailEnd/>
            </a:ln>
          </p:spPr>
        </p:cxnSp>
        <p:cxnSp>
          <p:nvCxnSpPr>
            <p:cNvPr id="3090" name="AutoShape 18"/>
            <p:cNvCxnSpPr>
              <a:cxnSpLocks noChangeShapeType="1"/>
            </p:cNvCxnSpPr>
            <p:nvPr/>
          </p:nvCxnSpPr>
          <p:spPr bwMode="auto">
            <a:xfrm flipH="1">
              <a:off x="4894" y="6316"/>
              <a:ext cx="45" cy="1680"/>
            </a:xfrm>
            <a:prstGeom prst="straightConnector1">
              <a:avLst/>
            </a:prstGeom>
            <a:noFill/>
            <a:ln w="9525">
              <a:solidFill>
                <a:srgbClr val="000000"/>
              </a:solidFill>
              <a:prstDash val="dash"/>
              <a:round/>
              <a:headEnd/>
              <a:tailEnd/>
            </a:ln>
          </p:spPr>
        </p:cxnSp>
        <p:cxnSp>
          <p:nvCxnSpPr>
            <p:cNvPr id="3091" name="AutoShape 19"/>
            <p:cNvCxnSpPr>
              <a:cxnSpLocks noChangeShapeType="1"/>
            </p:cNvCxnSpPr>
            <p:nvPr/>
          </p:nvCxnSpPr>
          <p:spPr bwMode="auto">
            <a:xfrm flipH="1">
              <a:off x="6920" y="5127"/>
              <a:ext cx="45" cy="1680"/>
            </a:xfrm>
            <a:prstGeom prst="straightConnector1">
              <a:avLst/>
            </a:prstGeom>
            <a:noFill/>
            <a:ln w="9525">
              <a:solidFill>
                <a:srgbClr val="000000"/>
              </a:solidFill>
              <a:prstDash val="dash"/>
              <a:round/>
              <a:headEnd/>
              <a:tailEnd/>
            </a:ln>
          </p:spPr>
        </p:cxnSp>
        <p:cxnSp>
          <p:nvCxnSpPr>
            <p:cNvPr id="3092" name="AutoShape 20"/>
            <p:cNvCxnSpPr>
              <a:cxnSpLocks noChangeShapeType="1"/>
            </p:cNvCxnSpPr>
            <p:nvPr/>
          </p:nvCxnSpPr>
          <p:spPr bwMode="auto">
            <a:xfrm flipH="1">
              <a:off x="3605" y="5730"/>
              <a:ext cx="45" cy="1680"/>
            </a:xfrm>
            <a:prstGeom prst="straightConnector1">
              <a:avLst/>
            </a:prstGeom>
            <a:noFill/>
            <a:ln w="9525">
              <a:solidFill>
                <a:srgbClr val="000000"/>
              </a:solidFill>
              <a:prstDash val="dash"/>
              <a:round/>
              <a:headEnd/>
              <a:tailEnd/>
            </a:ln>
          </p:spPr>
        </p:cxnSp>
        <p:sp>
          <p:nvSpPr>
            <p:cNvPr id="3093" name="Text Box 21"/>
            <p:cNvSpPr txBox="1">
              <a:spLocks noChangeArrowheads="1"/>
            </p:cNvSpPr>
            <p:nvPr/>
          </p:nvSpPr>
          <p:spPr bwMode="auto">
            <a:xfrm>
              <a:off x="3448" y="8746"/>
              <a:ext cx="1091" cy="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12 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4" name="Text Box 22"/>
            <p:cNvSpPr txBox="1">
              <a:spLocks noChangeArrowheads="1"/>
            </p:cNvSpPr>
            <p:nvPr/>
          </p:nvSpPr>
          <p:spPr bwMode="auto">
            <a:xfrm>
              <a:off x="7744" y="8628"/>
              <a:ext cx="1224" cy="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11 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5" name="Text Box 23"/>
            <p:cNvSpPr txBox="1">
              <a:spLocks noChangeArrowheads="1"/>
            </p:cNvSpPr>
            <p:nvPr/>
          </p:nvSpPr>
          <p:spPr bwMode="auto">
            <a:xfrm>
              <a:off x="2368" y="5674"/>
              <a:ext cx="884" cy="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4 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6" name="Text Box 24"/>
            <p:cNvSpPr txBox="1">
              <a:spLocks noChangeArrowheads="1"/>
            </p:cNvSpPr>
            <p:nvPr/>
          </p:nvSpPr>
          <p:spPr bwMode="auto">
            <a:xfrm>
              <a:off x="5204" y="5247"/>
              <a:ext cx="884" cy="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7 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7" name="Text Box 25"/>
            <p:cNvSpPr txBox="1">
              <a:spLocks noChangeArrowheads="1"/>
            </p:cNvSpPr>
            <p:nvPr/>
          </p:nvSpPr>
          <p:spPr bwMode="auto">
            <a:xfrm>
              <a:off x="4244" y="5554"/>
              <a:ext cx="884" cy="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5 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8" name="Text Box 26"/>
            <p:cNvSpPr txBox="1">
              <a:spLocks noChangeArrowheads="1"/>
            </p:cNvSpPr>
            <p:nvPr/>
          </p:nvSpPr>
          <p:spPr bwMode="auto">
            <a:xfrm>
              <a:off x="8117" y="5294"/>
              <a:ext cx="884" cy="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7 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99" name="Text Box 27"/>
            <p:cNvSpPr txBox="1">
              <a:spLocks noChangeArrowheads="1"/>
            </p:cNvSpPr>
            <p:nvPr/>
          </p:nvSpPr>
          <p:spPr bwMode="auto">
            <a:xfrm>
              <a:off x="9216" y="6790"/>
              <a:ext cx="884" cy="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6 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0" name="TextBox 29"/>
          <p:cNvSpPr txBox="1"/>
          <p:nvPr/>
        </p:nvSpPr>
        <p:spPr>
          <a:xfrm>
            <a:off x="76350" y="1214735"/>
            <a:ext cx="8839200" cy="923330"/>
          </a:xfrm>
          <a:prstGeom prst="rect">
            <a:avLst/>
          </a:prstGeom>
          <a:noFill/>
        </p:spPr>
        <p:txBody>
          <a:bodyPr wrap="square" rtlCol="0">
            <a:spAutoFit/>
          </a:bodyPr>
          <a:lstStyle/>
          <a:p>
            <a:r>
              <a:rPr lang="en-US" dirty="0" smtClean="0">
                <a:latin typeface="Arial" pitchFamily="34" charset="0"/>
              </a:rPr>
              <a:t>Rosa needs to calculate the volume of a right prism. This diagram shows the dimensions of the prism. All angles in the base of the prism are right angles.</a:t>
            </a:r>
          </a:p>
          <a:p>
            <a:endParaRPr lang="en-US" dirty="0"/>
          </a:p>
        </p:txBody>
      </p:sp>
      <p:sp>
        <p:nvSpPr>
          <p:cNvPr id="31" name="TextBox 30"/>
          <p:cNvSpPr txBox="1"/>
          <p:nvPr/>
        </p:nvSpPr>
        <p:spPr>
          <a:xfrm>
            <a:off x="148936" y="4758604"/>
            <a:ext cx="8839200" cy="1200329"/>
          </a:xfrm>
          <a:prstGeom prst="rect">
            <a:avLst/>
          </a:prstGeom>
          <a:noFill/>
        </p:spPr>
        <p:txBody>
          <a:bodyPr wrap="square" rtlCol="0">
            <a:spAutoFit/>
          </a:bodyPr>
          <a:lstStyle/>
          <a:p>
            <a:r>
              <a:rPr lang="en-US" dirty="0" smtClean="0">
                <a:latin typeface="Arial" pitchFamily="34" charset="0"/>
              </a:rPr>
              <a:t>Show how Rosa can calculate the volume of the right prism. Be sure to explain why you chose the operations you use in your calculation, and include the volume of the prism.</a:t>
            </a:r>
          </a:p>
          <a:p>
            <a:endParaRPr lang="en-US" dirty="0"/>
          </a:p>
        </p:txBody>
      </p:sp>
      <p:sp>
        <p:nvSpPr>
          <p:cNvPr id="32" name="Footer Placeholder 3"/>
          <p:cNvSpPr txBox="1">
            <a:spLocks/>
          </p:cNvSpPr>
          <p:nvPr/>
        </p:nvSpPr>
        <p:spPr>
          <a:xfrm>
            <a:off x="122959" y="6515101"/>
            <a:ext cx="2895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3050602040202020205" pitchFamily="66" charset="0"/>
              </a:rPr>
              <a:t>Louisiana Believes</a:t>
            </a:r>
            <a:endParaRPr lang="en-US" dirty="0">
              <a:solidFill>
                <a:schemeClr val="bg2">
                  <a:lumMod val="50000"/>
                </a:schemeClr>
              </a:solidFill>
              <a:latin typeface="Chalkduster" panose="03050602040202020205" pitchFamily="66" charset="0"/>
            </a:endParaRPr>
          </a:p>
        </p:txBody>
      </p:sp>
      <p:sp>
        <p:nvSpPr>
          <p:cNvPr id="34" name="Slide Number Placeholder 2"/>
          <p:cNvSpPr>
            <a:spLocks noGrp="1"/>
          </p:cNvSpPr>
          <p:nvPr>
            <p:ph type="sldNum" sz="quarter" idx="4"/>
          </p:nvPr>
        </p:nvSpPr>
        <p:spPr>
          <a:xfrm>
            <a:off x="6996545" y="6515100"/>
            <a:ext cx="2133600" cy="342899"/>
          </a:xfrm>
        </p:spPr>
        <p:txBody>
          <a:bodyPr>
            <a:normAutofit/>
          </a:bodyPr>
          <a:lstStyle/>
          <a:p>
            <a:pPr algn="r"/>
            <a:fld id="{79BA4B8F-8B3F-4B52-9164-AF2CA95F68ED}" type="slidenum">
              <a:rPr lang="en-US" sz="1200" smtClean="0">
                <a:solidFill>
                  <a:schemeClr val="bg2">
                    <a:lumMod val="50000"/>
                  </a:schemeClr>
                </a:solidFill>
              </a:rPr>
              <a:pPr algn="r"/>
              <a:t>23</a:t>
            </a:fld>
            <a:endParaRPr lang="en-US" sz="1200" dirty="0">
              <a:solidFill>
                <a:schemeClr val="bg2">
                  <a:lumMod val="50000"/>
                </a:schemeClr>
              </a:solidFill>
            </a:endParaRPr>
          </a:p>
        </p:txBody>
      </p:sp>
      <p:grpSp>
        <p:nvGrpSpPr>
          <p:cNvPr id="36" name="Group 35"/>
          <p:cNvGrpSpPr/>
          <p:nvPr/>
        </p:nvGrpSpPr>
        <p:grpSpPr>
          <a:xfrm>
            <a:off x="122959" y="5638803"/>
            <a:ext cx="8868641" cy="965815"/>
            <a:chOff x="122959" y="6019798"/>
            <a:chExt cx="8868641" cy="545897"/>
          </a:xfrm>
        </p:grpSpPr>
        <p:sp>
          <p:nvSpPr>
            <p:cNvPr id="40" name="Rectangle 39"/>
            <p:cNvSpPr/>
            <p:nvPr/>
          </p:nvSpPr>
          <p:spPr>
            <a:xfrm>
              <a:off x="122959" y="6019798"/>
              <a:ext cx="8868641" cy="495301"/>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sz="1200" b="1" dirty="0" smtClean="0">
                <a:solidFill>
                  <a:schemeClr val="bg1"/>
                </a:solidFill>
                <a:latin typeface="Calibri" pitchFamily="34" charset="0"/>
                <a:cs typeface="Calibri" pitchFamily="34" charset="0"/>
              </a:endParaRPr>
            </a:p>
          </p:txBody>
        </p:sp>
        <p:sp>
          <p:nvSpPr>
            <p:cNvPr id="41" name="TextBox 40"/>
            <p:cNvSpPr txBox="1"/>
            <p:nvPr/>
          </p:nvSpPr>
          <p:spPr>
            <a:xfrm>
              <a:off x="228600" y="6096000"/>
              <a:ext cx="8763000" cy="469695"/>
            </a:xfrm>
            <a:prstGeom prst="rect">
              <a:avLst/>
            </a:prstGeom>
            <a:noFill/>
          </p:spPr>
          <p:txBody>
            <a:bodyPr wrap="square" rtlCol="0">
              <a:spAutoFit/>
            </a:bodyPr>
            <a:lstStyle/>
            <a:p>
              <a:r>
                <a:rPr lang="en-US" sz="2400" dirty="0" smtClean="0">
                  <a:solidFill>
                    <a:schemeClr val="bg1"/>
                  </a:solidFill>
                </a:rPr>
                <a:t>This sample item was created for training purposes only. It is not an actual PARCC item.</a:t>
              </a:r>
              <a:endParaRPr lang="en-US" sz="2400" dirty="0">
                <a:solidFill>
                  <a:schemeClr val="bg1"/>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p:spPr>
        <p:txBody>
          <a:bodyPr/>
          <a:lstStyle/>
          <a:p>
            <a:r>
              <a:rPr lang="en-US" sz="2400" b="1" dirty="0" smtClean="0">
                <a:solidFill>
                  <a:schemeClr val="bg1"/>
                </a:solidFill>
                <a:latin typeface="Chalkduster" panose="03050602040202020205" pitchFamily="66" charset="0"/>
              </a:rPr>
              <a:t>Evidence Statement Text, Clarifications, Limits, Emphases, Other Information for 5.C.6 and 5.MD.5c</a:t>
            </a:r>
            <a:endParaRPr lang="en-US" sz="2400" b="1" dirty="0">
              <a:solidFill>
                <a:schemeClr val="bg1"/>
              </a:solidFill>
              <a:latin typeface="Chalkduster" panose="03050602040202020205" pitchFamily="66"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992005776"/>
              </p:ext>
            </p:extLst>
          </p:nvPr>
        </p:nvGraphicFramePr>
        <p:xfrm>
          <a:off x="152400" y="1371600"/>
          <a:ext cx="8763000" cy="4937760"/>
        </p:xfrm>
        <a:graphic>
          <a:graphicData uri="http://schemas.openxmlformats.org/drawingml/2006/table">
            <a:tbl>
              <a:tblPr firstRow="1" bandRow="1">
                <a:tableStyleId>{5C22544A-7EE6-4342-B048-85BDC9FD1C3A}</a:tableStyleId>
              </a:tblPr>
              <a:tblGrid>
                <a:gridCol w="1371600"/>
                <a:gridCol w="5029200"/>
                <a:gridCol w="2362200"/>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Evidence Statement Key</a:t>
                      </a:r>
                      <a:endParaRPr lang="en-US"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Evidence Statement Text</a:t>
                      </a:r>
                      <a:endParaRPr lang="en-US"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Clarifications, Limits, Emphases, and Other Information</a:t>
                      </a:r>
                      <a:endParaRPr lang="en-US" b="1" dirty="0"/>
                    </a:p>
                  </a:txBody>
                  <a:tcPr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165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5.C.6</a:t>
                      </a:r>
                    </a:p>
                    <a:p>
                      <a:pPr algn="ctr"/>
                      <a:endParaRPr lang="en-US"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800" b="0" kern="1200" dirty="0" smtClean="0">
                          <a:solidFill>
                            <a:schemeClr val="tx1"/>
                          </a:solidFill>
                          <a:latin typeface="+mn-lt"/>
                          <a:ea typeface="+mn-ea"/>
                          <a:cs typeface="+mn-cs"/>
                        </a:rPr>
                        <a:t>Base explanations/reasoning on concrete referents such as diagrams (whether provided in the prompt or constructed by the student in her response).</a:t>
                      </a:r>
                    </a:p>
                    <a:p>
                      <a:r>
                        <a:rPr lang="en-US" sz="1800" b="0" kern="1200" dirty="0" smtClean="0">
                          <a:solidFill>
                            <a:schemeClr val="tx1"/>
                          </a:solidFill>
                          <a:latin typeface="+mn-lt"/>
                          <a:ea typeface="+mn-ea"/>
                          <a:cs typeface="+mn-cs"/>
                        </a:rPr>
                        <a:t> </a:t>
                      </a:r>
                    </a:p>
                    <a:p>
                      <a:r>
                        <a:rPr lang="en-US" sz="1800" b="0" kern="1200" dirty="0" smtClean="0">
                          <a:solidFill>
                            <a:schemeClr val="tx1"/>
                          </a:solidFill>
                          <a:latin typeface="+mn-lt"/>
                          <a:ea typeface="+mn-ea"/>
                          <a:cs typeface="+mn-cs"/>
                        </a:rPr>
                        <a:t>Content Scope: Knowledge and skills articulated in 5.MD.C</a:t>
                      </a:r>
                      <a:endParaRPr lang="en-US" sz="1800" b="0" dirty="0" smtClean="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a:t>
                      </a:r>
                      <a:endParaRPr lang="en-US" sz="1800" b="0" dirty="0" smtClean="0">
                        <a:solidFill>
                          <a:schemeClr val="tx1"/>
                        </a:solidFill>
                      </a:endParaRPr>
                    </a:p>
                    <a:p>
                      <a:pPr algn="ctr"/>
                      <a:endParaRPr lang="en-US"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165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5.MD.5c</a:t>
                      </a:r>
                    </a:p>
                    <a:p>
                      <a:pPr algn="ctr"/>
                      <a:endParaRPr lang="en-US"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800" b="0" kern="1200" dirty="0" smtClean="0">
                          <a:solidFill>
                            <a:schemeClr val="tx1"/>
                          </a:solidFill>
                          <a:latin typeface="+mn-lt"/>
                          <a:ea typeface="+mn-ea"/>
                          <a:cs typeface="+mn-cs"/>
                        </a:rPr>
                        <a:t>Relate the operations of multiplication and addition and solve real world and mathematical problems involving volume.</a:t>
                      </a:r>
                    </a:p>
                    <a:p>
                      <a:r>
                        <a:rPr lang="en-US" sz="1800" b="0" kern="1200" dirty="0" smtClean="0">
                          <a:solidFill>
                            <a:schemeClr val="tx1"/>
                          </a:solidFill>
                          <a:latin typeface="+mn-lt"/>
                          <a:ea typeface="+mn-ea"/>
                          <a:cs typeface="+mn-cs"/>
                        </a:rPr>
                        <a:t> c. Recognize volume as additive. Find volumes of solid figures composed of two non-overlapping right rectangular prisms by adding the volumes of the non-overlapping parts, applying this technique to solve real world problems.</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i) Tasks require students to solve a contextual problem by applying the indicated concepts and skills.</a:t>
                      </a:r>
                      <a:endParaRPr lang="en-US" sz="1800" b="0" dirty="0" smtClean="0">
                        <a:solidFill>
                          <a:schemeClr val="tx1"/>
                        </a:solidFill>
                      </a:endParaRPr>
                    </a:p>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5" name="Footer Placeholder 3"/>
          <p:cNvSpPr txBox="1">
            <a:spLocks/>
          </p:cNvSpPr>
          <p:nvPr/>
        </p:nvSpPr>
        <p:spPr>
          <a:xfrm>
            <a:off x="122959" y="6515101"/>
            <a:ext cx="2895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3050602040202020205" pitchFamily="66" charset="0"/>
              </a:rPr>
              <a:t>Louisiana Believes</a:t>
            </a:r>
            <a:endParaRPr lang="en-US" dirty="0">
              <a:solidFill>
                <a:schemeClr val="bg2">
                  <a:lumMod val="50000"/>
                </a:schemeClr>
              </a:solidFill>
              <a:latin typeface="Chalkduster" panose="03050602040202020205" pitchFamily="66" charset="0"/>
            </a:endParaRPr>
          </a:p>
        </p:txBody>
      </p:sp>
      <p:sp>
        <p:nvSpPr>
          <p:cNvPr id="6" name="Slide Number Placeholder 2"/>
          <p:cNvSpPr>
            <a:spLocks noGrp="1"/>
          </p:cNvSpPr>
          <p:nvPr>
            <p:ph type="sldNum" sz="quarter" idx="4"/>
          </p:nvPr>
        </p:nvSpPr>
        <p:spPr>
          <a:xfrm>
            <a:off x="6996545" y="6515100"/>
            <a:ext cx="2133600" cy="342899"/>
          </a:xfrm>
        </p:spPr>
        <p:txBody>
          <a:bodyPr>
            <a:normAutofit/>
          </a:bodyPr>
          <a:lstStyle/>
          <a:p>
            <a:pPr algn="r"/>
            <a:fld id="{79BA4B8F-8B3F-4B52-9164-AF2CA95F68ED}" type="slidenum">
              <a:rPr lang="en-US" sz="1200" smtClean="0">
                <a:solidFill>
                  <a:schemeClr val="bg2">
                    <a:lumMod val="50000"/>
                  </a:schemeClr>
                </a:solidFill>
              </a:rPr>
              <a:pPr algn="r"/>
              <a:t>24</a:t>
            </a:fld>
            <a:endParaRPr lang="en-US" sz="12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p:spPr>
        <p:txBody>
          <a:bodyPr/>
          <a:lstStyle/>
          <a:p>
            <a:r>
              <a:rPr lang="en-US" b="1" dirty="0" smtClean="0">
                <a:solidFill>
                  <a:schemeClr val="bg1"/>
                </a:solidFill>
                <a:latin typeface="Chalkduster" panose="03050602040202020205" pitchFamily="66" charset="0"/>
              </a:rPr>
              <a:t>Scoring Rubric for Sample #5</a:t>
            </a:r>
            <a:endParaRPr lang="en-US" b="1" dirty="0">
              <a:solidFill>
                <a:schemeClr val="bg1"/>
              </a:solidFill>
              <a:latin typeface="Chalkduster" panose="03050602040202020205" pitchFamily="66" charset="0"/>
            </a:endParaRPr>
          </a:p>
        </p:txBody>
      </p:sp>
      <p:sp>
        <p:nvSpPr>
          <p:cNvPr id="4" name="TextBox 3"/>
          <p:cNvSpPr txBox="1"/>
          <p:nvPr/>
        </p:nvSpPr>
        <p:spPr>
          <a:xfrm>
            <a:off x="116032" y="1295400"/>
            <a:ext cx="8839200" cy="4801314"/>
          </a:xfrm>
          <a:prstGeom prst="rect">
            <a:avLst/>
          </a:prstGeom>
          <a:noFill/>
        </p:spPr>
        <p:txBody>
          <a:bodyPr wrap="square" rtlCol="0">
            <a:spAutoFit/>
          </a:bodyPr>
          <a:lstStyle/>
          <a:p>
            <a:r>
              <a:rPr lang="en-US" b="1" dirty="0" smtClean="0"/>
              <a:t>Scoring Rubric</a:t>
            </a:r>
            <a:endParaRPr lang="en-US" dirty="0" smtClean="0"/>
          </a:p>
          <a:p>
            <a:r>
              <a:rPr lang="en-US" dirty="0" smtClean="0"/>
              <a:t> </a:t>
            </a:r>
          </a:p>
          <a:p>
            <a:r>
              <a:rPr lang="en-US" dirty="0" smtClean="0"/>
              <a:t>The task is worth 4 points; 1 point for computation and 3 points for reasoning.</a:t>
            </a:r>
          </a:p>
          <a:p>
            <a:r>
              <a:rPr lang="en-US" dirty="0" smtClean="0"/>
              <a:t> </a:t>
            </a:r>
          </a:p>
          <a:p>
            <a:r>
              <a:rPr lang="en-US" dirty="0" smtClean="0"/>
              <a:t>Computation component: 582 cubic inches</a:t>
            </a:r>
          </a:p>
          <a:p>
            <a:r>
              <a:rPr lang="en-US" dirty="0" smtClean="0"/>
              <a:t> </a:t>
            </a:r>
          </a:p>
          <a:p>
            <a:r>
              <a:rPr lang="en-US" dirty="0" smtClean="0"/>
              <a:t>Reasoning component:</a:t>
            </a:r>
          </a:p>
          <a:p>
            <a:r>
              <a:rPr lang="en-US" dirty="0" smtClean="0"/>
              <a:t> </a:t>
            </a:r>
          </a:p>
          <a:p>
            <a:r>
              <a:rPr lang="en-US" dirty="0" smtClean="0"/>
              <a:t>1 point is awarded for a correct process in which the student shows or explains how to divide the prism into two (or more) right rectangular prisms</a:t>
            </a:r>
          </a:p>
          <a:p>
            <a:r>
              <a:rPr lang="en-US" dirty="0" smtClean="0"/>
              <a:t> </a:t>
            </a:r>
          </a:p>
          <a:p>
            <a:r>
              <a:rPr lang="en-US" dirty="0" smtClean="0"/>
              <a:t>1 point is awarded for showing or explaining the correct calculations for determining the volume of each rectangular prism</a:t>
            </a:r>
          </a:p>
          <a:p>
            <a:r>
              <a:rPr lang="en-US" dirty="0" smtClean="0"/>
              <a:t> </a:t>
            </a:r>
          </a:p>
          <a:p>
            <a:r>
              <a:rPr lang="en-US" dirty="0" smtClean="0"/>
              <a:t>1 point is awarded for showing or explaining that the volumes need to be added together to determine the volume of the entire prism.</a:t>
            </a:r>
          </a:p>
          <a:p>
            <a:endParaRPr lang="en-US" dirty="0"/>
          </a:p>
        </p:txBody>
      </p:sp>
      <p:sp>
        <p:nvSpPr>
          <p:cNvPr id="5" name="Footer Placeholder 3"/>
          <p:cNvSpPr txBox="1">
            <a:spLocks/>
          </p:cNvSpPr>
          <p:nvPr/>
        </p:nvSpPr>
        <p:spPr>
          <a:xfrm>
            <a:off x="122959" y="6515101"/>
            <a:ext cx="2895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3050602040202020205" pitchFamily="66" charset="0"/>
              </a:rPr>
              <a:t>Louisiana Believes</a:t>
            </a:r>
            <a:endParaRPr lang="en-US" dirty="0">
              <a:solidFill>
                <a:schemeClr val="bg2">
                  <a:lumMod val="50000"/>
                </a:schemeClr>
              </a:solidFill>
              <a:latin typeface="Chalkduster" panose="03050602040202020205" pitchFamily="66" charset="0"/>
            </a:endParaRPr>
          </a:p>
        </p:txBody>
      </p:sp>
      <p:sp>
        <p:nvSpPr>
          <p:cNvPr id="7" name="Slide Number Placeholder 2"/>
          <p:cNvSpPr>
            <a:spLocks noGrp="1"/>
          </p:cNvSpPr>
          <p:nvPr>
            <p:ph type="sldNum" sz="quarter" idx="4"/>
          </p:nvPr>
        </p:nvSpPr>
        <p:spPr>
          <a:xfrm>
            <a:off x="6996545" y="6515100"/>
            <a:ext cx="2133600" cy="342899"/>
          </a:xfrm>
        </p:spPr>
        <p:txBody>
          <a:bodyPr>
            <a:normAutofit/>
          </a:bodyPr>
          <a:lstStyle/>
          <a:p>
            <a:pPr algn="r"/>
            <a:fld id="{79BA4B8F-8B3F-4B52-9164-AF2CA95F68ED}" type="slidenum">
              <a:rPr lang="en-US" sz="1200" smtClean="0">
                <a:solidFill>
                  <a:schemeClr val="bg2">
                    <a:lumMod val="50000"/>
                  </a:schemeClr>
                </a:solidFill>
              </a:rPr>
              <a:pPr algn="r"/>
              <a:t>25</a:t>
            </a:fld>
            <a:endParaRPr lang="en-US" sz="12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Agenda</a:t>
            </a:r>
            <a:endParaRPr lang="en-US" dirty="0"/>
          </a:p>
        </p:txBody>
      </p:sp>
      <p:sp>
        <p:nvSpPr>
          <p:cNvPr id="12" name="Content Placeholder 11"/>
          <p:cNvSpPr>
            <a:spLocks noGrp="1"/>
          </p:cNvSpPr>
          <p:nvPr>
            <p:ph sz="quarter" idx="10"/>
          </p:nvPr>
        </p:nvSpPr>
        <p:spPr/>
        <p:txBody>
          <a:bodyPr>
            <a:normAutofit/>
          </a:bodyPr>
          <a:lstStyle/>
          <a:p>
            <a:pPr marL="0" indent="0">
              <a:buNone/>
            </a:pPr>
            <a:r>
              <a:rPr lang="en-US" sz="2400" dirty="0" smtClean="0"/>
              <a:t>PARCC’s Item Review Process</a:t>
            </a:r>
          </a:p>
          <a:p>
            <a:pPr marL="0" indent="0">
              <a:buNone/>
            </a:pPr>
            <a:endParaRPr lang="en-US" sz="2400" dirty="0"/>
          </a:p>
          <a:p>
            <a:pPr marL="0" indent="0">
              <a:buNone/>
            </a:pPr>
            <a:r>
              <a:rPr lang="en-US" sz="2400" dirty="0" smtClean="0"/>
              <a:t>Evaluating Sample Tasks Using PARCC’s Criteria</a:t>
            </a:r>
          </a:p>
          <a:p>
            <a:pPr marL="0" indent="0">
              <a:buNone/>
            </a:pPr>
            <a:endParaRPr lang="en-US" sz="2800" b="1" dirty="0" smtClean="0">
              <a:solidFill>
                <a:schemeClr val="accent5">
                  <a:lumMod val="75000"/>
                </a:schemeClr>
              </a:solidFill>
            </a:endParaRPr>
          </a:p>
          <a:p>
            <a:pPr marL="0" indent="0">
              <a:buNone/>
            </a:pPr>
            <a:r>
              <a:rPr lang="en-US" sz="2800" b="1" dirty="0" smtClean="0">
                <a:solidFill>
                  <a:schemeClr val="accent5">
                    <a:lumMod val="75000"/>
                  </a:schemeClr>
                </a:solidFill>
              </a:rPr>
              <a:t>Matching Tasks with Evidence Statements</a:t>
            </a:r>
          </a:p>
          <a:p>
            <a:pPr marL="0" indent="0">
              <a:buNone/>
            </a:pPr>
            <a:endParaRPr lang="en-US" sz="2400" b="1" dirty="0"/>
          </a:p>
          <a:p>
            <a:pPr marL="0" indent="0">
              <a:buNone/>
            </a:pPr>
            <a:r>
              <a:rPr lang="en-US" sz="2400" dirty="0" smtClean="0"/>
              <a:t>Creating Tasks based on PARCC Evidence Statements (time permitting)</a:t>
            </a:r>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26</a:t>
            </a:fld>
            <a:endParaRPr lang="en-US" dirty="0"/>
          </a:p>
        </p:txBody>
      </p:sp>
      <p:sp>
        <p:nvSpPr>
          <p:cNvPr id="6" name="Rectangle 5"/>
          <p:cNvSpPr/>
          <p:nvPr/>
        </p:nvSpPr>
        <p:spPr>
          <a:xfrm>
            <a:off x="225136" y="3207326"/>
            <a:ext cx="7543800" cy="533400"/>
          </a:xfrm>
          <a:prstGeom prst="rect">
            <a:avLst/>
          </a:prstGeom>
          <a:solidFill>
            <a:srgbClr val="FFFF0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852876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p:spPr>
        <p:txBody>
          <a:bodyPr/>
          <a:lstStyle/>
          <a:p>
            <a:r>
              <a:rPr lang="en-US" dirty="0" smtClean="0">
                <a:solidFill>
                  <a:schemeClr val="bg1"/>
                </a:solidFill>
                <a:latin typeface="Chalkduster" panose="03050602040202020205" pitchFamily="66" charset="0"/>
              </a:rPr>
              <a:t>Instructions for Matching Activity</a:t>
            </a:r>
            <a:endParaRPr lang="en-US" dirty="0">
              <a:solidFill>
                <a:schemeClr val="bg1"/>
              </a:solidFill>
              <a:latin typeface="Chalkduster" panose="03050602040202020205" pitchFamily="66" charset="0"/>
            </a:endParaRPr>
          </a:p>
        </p:txBody>
      </p:sp>
      <p:sp>
        <p:nvSpPr>
          <p:cNvPr id="5" name="Footer Placeholder 12"/>
          <p:cNvSpPr txBox="1">
            <a:spLocks/>
          </p:cNvSpPr>
          <p:nvPr/>
        </p:nvSpPr>
        <p:spPr>
          <a:xfrm>
            <a:off x="152400" y="6553200"/>
            <a:ext cx="2895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lumMod val="50000"/>
                  </a:schemeClr>
                </a:solidFill>
                <a:latin typeface="Chalkduster" pitchFamily="66" charset="0"/>
              </a:rPr>
              <a:t>Louisiana Believes</a:t>
            </a:r>
          </a:p>
        </p:txBody>
      </p:sp>
      <p:sp>
        <p:nvSpPr>
          <p:cNvPr id="6" name="Slide Number Placeholder 13"/>
          <p:cNvSpPr>
            <a:spLocks noGrp="1"/>
          </p:cNvSpPr>
          <p:nvPr>
            <p:ph type="sldNum" sz="quarter" idx="4"/>
          </p:nvPr>
        </p:nvSpPr>
        <p:spPr>
          <a:xfrm>
            <a:off x="7010400" y="6553200"/>
            <a:ext cx="2133600" cy="342899"/>
          </a:xfrm>
        </p:spPr>
        <p:txBody>
          <a:bodyPr>
            <a:noAutofit/>
          </a:bodyPr>
          <a:lstStyle/>
          <a:p>
            <a:fld id="{79BA4B8F-8B3F-4B52-9164-AF2CA95F68ED}" type="slidenum">
              <a:rPr lang="en-US" sz="1800">
                <a:solidFill>
                  <a:schemeClr val="bg2">
                    <a:lumMod val="50000"/>
                  </a:schemeClr>
                </a:solidFill>
                <a:latin typeface="Chalkduster" pitchFamily="66" charset="0"/>
              </a:rPr>
              <a:pPr/>
              <a:t>27</a:t>
            </a:fld>
            <a:endParaRPr lang="en-US" sz="1800" dirty="0">
              <a:solidFill>
                <a:schemeClr val="bg2">
                  <a:lumMod val="50000"/>
                </a:schemeClr>
              </a:solidFill>
              <a:latin typeface="Chalkduster" pitchFamily="66" charset="0"/>
            </a:endParaRPr>
          </a:p>
        </p:txBody>
      </p:sp>
      <p:sp>
        <p:nvSpPr>
          <p:cNvPr id="4" name="TextBox 3"/>
          <p:cNvSpPr txBox="1"/>
          <p:nvPr/>
        </p:nvSpPr>
        <p:spPr>
          <a:xfrm>
            <a:off x="304800" y="1100893"/>
            <a:ext cx="8534400" cy="5262979"/>
          </a:xfrm>
          <a:prstGeom prst="rect">
            <a:avLst/>
          </a:prstGeom>
          <a:noFill/>
        </p:spPr>
        <p:txBody>
          <a:bodyPr wrap="square" rtlCol="0">
            <a:spAutoFit/>
          </a:bodyPr>
          <a:lstStyle/>
          <a:p>
            <a:pPr marL="342900" indent="-342900">
              <a:buAutoNum type="arabicPeriod"/>
            </a:pPr>
            <a:r>
              <a:rPr lang="en-US" sz="2800" dirty="0" smtClean="0"/>
              <a:t>Form groups of 3-4.</a:t>
            </a:r>
          </a:p>
          <a:p>
            <a:pPr marL="342900" indent="-342900">
              <a:buAutoNum type="arabicPeriod"/>
            </a:pPr>
            <a:endParaRPr lang="en-US" sz="2800" dirty="0"/>
          </a:p>
          <a:p>
            <a:pPr marL="342900" indent="-342900">
              <a:buAutoNum type="arabicPeriod"/>
            </a:pPr>
            <a:r>
              <a:rPr lang="en-US" sz="2800" dirty="0" smtClean="0"/>
              <a:t>Open your envelopes and remove the set of tasks.</a:t>
            </a:r>
          </a:p>
          <a:p>
            <a:pPr marL="342900" indent="-342900">
              <a:buAutoNum type="arabicPeriod"/>
            </a:pPr>
            <a:endParaRPr lang="en-US" sz="2800" dirty="0"/>
          </a:p>
          <a:p>
            <a:pPr marL="342900" indent="-342900">
              <a:buAutoNum type="arabicPeriod"/>
            </a:pPr>
            <a:r>
              <a:rPr lang="en-US" sz="2800" dirty="0" smtClean="0"/>
              <a:t>Use the  appropriate EOY Evidence Statement table to match each task to an Evidence Statement. </a:t>
            </a:r>
          </a:p>
          <a:p>
            <a:pPr marL="342900" indent="-342900">
              <a:buAutoNum type="arabicPeriod"/>
            </a:pPr>
            <a:endParaRPr lang="en-US" sz="2800" dirty="0"/>
          </a:p>
          <a:p>
            <a:pPr marL="342900" indent="-342900">
              <a:buAutoNum type="arabicPeriod"/>
            </a:pPr>
            <a:r>
              <a:rPr lang="en-US" sz="2800" dirty="0" smtClean="0"/>
              <a:t>Record the Evidence Statement Key on the Group Recording Sheet.</a:t>
            </a:r>
          </a:p>
          <a:p>
            <a:endParaRPr lang="en-US" sz="2800" dirty="0" smtClean="0"/>
          </a:p>
          <a:p>
            <a:pPr algn="ctr"/>
            <a:r>
              <a:rPr lang="en-US" sz="2800" b="1" dirty="0" smtClean="0"/>
              <a:t>Please do not mark on the tasks. They will be used multiple times during the conference.</a:t>
            </a:r>
            <a:endParaRPr lang="en-US" dirty="0"/>
          </a:p>
        </p:txBody>
      </p:sp>
    </p:spTree>
    <p:extLst>
      <p:ext uri="{BB962C8B-B14F-4D97-AF65-F5344CB8AC3E}">
        <p14:creationId xmlns:p14="http://schemas.microsoft.com/office/powerpoint/2010/main" val="2638536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Agenda</a:t>
            </a:r>
            <a:endParaRPr lang="en-US" dirty="0"/>
          </a:p>
        </p:txBody>
      </p:sp>
      <p:sp>
        <p:nvSpPr>
          <p:cNvPr id="12" name="Content Placeholder 11"/>
          <p:cNvSpPr>
            <a:spLocks noGrp="1"/>
          </p:cNvSpPr>
          <p:nvPr>
            <p:ph sz="quarter" idx="10"/>
          </p:nvPr>
        </p:nvSpPr>
        <p:spPr/>
        <p:txBody>
          <a:bodyPr>
            <a:normAutofit/>
          </a:bodyPr>
          <a:lstStyle/>
          <a:p>
            <a:pPr marL="0" indent="0">
              <a:buNone/>
            </a:pPr>
            <a:r>
              <a:rPr lang="en-US" sz="2400" dirty="0" smtClean="0"/>
              <a:t>PARCC’s Item Review Process</a:t>
            </a:r>
          </a:p>
          <a:p>
            <a:pPr marL="0" indent="0">
              <a:buNone/>
            </a:pPr>
            <a:endParaRPr lang="en-US" sz="2400" dirty="0"/>
          </a:p>
          <a:p>
            <a:pPr marL="0" indent="0">
              <a:buNone/>
            </a:pPr>
            <a:r>
              <a:rPr lang="en-US" sz="2400" dirty="0" smtClean="0"/>
              <a:t>Evaluating Sample Tasks Using PARCC’s Criteria</a:t>
            </a:r>
          </a:p>
          <a:p>
            <a:pPr marL="0" indent="0">
              <a:buNone/>
            </a:pPr>
            <a:endParaRPr lang="en-US" sz="2400" dirty="0" smtClean="0"/>
          </a:p>
          <a:p>
            <a:pPr marL="0" indent="0">
              <a:buNone/>
            </a:pPr>
            <a:r>
              <a:rPr lang="en-US" sz="2400" dirty="0" smtClean="0"/>
              <a:t>Matching Tasks with Evidence Statements</a:t>
            </a:r>
          </a:p>
          <a:p>
            <a:pPr marL="0" indent="0">
              <a:buNone/>
            </a:pPr>
            <a:endParaRPr lang="en-US" sz="2400" b="1" dirty="0"/>
          </a:p>
          <a:p>
            <a:pPr marL="0" indent="0">
              <a:buNone/>
            </a:pPr>
            <a:r>
              <a:rPr lang="en-US" sz="2800" b="1" dirty="0" smtClean="0">
                <a:solidFill>
                  <a:schemeClr val="accent5">
                    <a:lumMod val="75000"/>
                  </a:schemeClr>
                </a:solidFill>
              </a:rPr>
              <a:t>Creating Tasks based on PARCC Evidence Statements (time permitting)</a:t>
            </a:r>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1800" dirty="0">
              <a:solidFill>
                <a:schemeClr val="bg2">
                  <a:lumMod val="50000"/>
                </a:schemeClr>
              </a:solidFill>
              <a:latin typeface="Chalkduster" pitchFamily="66" charset="0"/>
            </a:endParaRPr>
          </a:p>
          <a:p>
            <a:pPr marL="0" indent="0">
              <a:buNone/>
            </a:pPr>
            <a:endParaRPr lang="en-US" sz="2400" b="1" dirty="0" smtClean="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28</a:t>
            </a:fld>
            <a:endParaRPr lang="en-US" dirty="0"/>
          </a:p>
        </p:txBody>
      </p:sp>
      <p:sp>
        <p:nvSpPr>
          <p:cNvPr id="3" name="Rectangle 2"/>
          <p:cNvSpPr/>
          <p:nvPr/>
        </p:nvSpPr>
        <p:spPr>
          <a:xfrm>
            <a:off x="242454" y="3886200"/>
            <a:ext cx="8596745" cy="1143000"/>
          </a:xfrm>
          <a:prstGeom prst="rect">
            <a:avLst/>
          </a:prstGeom>
          <a:solidFill>
            <a:srgbClr val="FFFF0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852876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Developing the Stem</a:t>
            </a:r>
            <a:endParaRPr lang="en-US" sz="2800" dirty="0">
              <a:solidFill>
                <a:schemeClr val="bg2">
                  <a:lumMod val="50000"/>
                </a:schemeClr>
              </a:solidFill>
              <a:ea typeface="+mn-ea"/>
              <a:cs typeface="+mn-cs"/>
            </a:endParaRPr>
          </a:p>
        </p:txBody>
      </p:sp>
      <p:sp>
        <p:nvSpPr>
          <p:cNvPr id="3" name="Slide Number Placeholder 2"/>
          <p:cNvSpPr>
            <a:spLocks noGrp="1"/>
          </p:cNvSpPr>
          <p:nvPr>
            <p:ph type="sldNum" sz="quarter" idx="4"/>
          </p:nvPr>
        </p:nvSpPr>
        <p:spPr/>
        <p:txBody>
          <a:bodyPr/>
          <a:lstStyle/>
          <a:p>
            <a:fld id="{79BA4B8F-8B3F-4B52-9164-AF2CA95F68ED}" type="slidenum">
              <a:rPr lang="en-US" smtClean="0"/>
              <a:pPr/>
              <a:t>29</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p:txBody>
          <a:bodyPr>
            <a:normAutofit/>
          </a:bodyPr>
          <a:lstStyle/>
          <a:p>
            <a:pPr marL="0" indent="0">
              <a:buNone/>
            </a:pPr>
            <a:r>
              <a:rPr lang="en-US" sz="2000" b="1" u="sng" dirty="0"/>
              <a:t>3.MD.1-1</a:t>
            </a:r>
          </a:p>
          <a:p>
            <a:pPr marL="0" indent="0">
              <a:buNone/>
            </a:pPr>
            <a:r>
              <a:rPr lang="en-US" sz="2000" dirty="0"/>
              <a:t>Tell and write time to the nearest minute and measure time intervals in minutes.</a:t>
            </a:r>
          </a:p>
          <a:p>
            <a:pPr marL="400050" lvl="1" indent="0">
              <a:buNone/>
            </a:pPr>
            <a:r>
              <a:rPr lang="en-US" sz="1600" dirty="0"/>
              <a:t>Assessment task clarifications:</a:t>
            </a:r>
          </a:p>
          <a:p>
            <a:pPr marL="914400" lvl="1" indent="-514350">
              <a:buAutoNum type="romanLcParenR"/>
            </a:pPr>
            <a:r>
              <a:rPr lang="en-US" sz="1600" dirty="0"/>
              <a:t>Time intervals are limited to 60 minutes.</a:t>
            </a:r>
          </a:p>
          <a:p>
            <a:pPr marL="914400" lvl="1" indent="-514350">
              <a:buAutoNum type="romanLcParenR"/>
            </a:pPr>
            <a:r>
              <a:rPr lang="en-US" sz="1600" dirty="0"/>
              <a:t>No more than 20% of the items require determining a time interval from clock readings having different hour values.</a:t>
            </a:r>
          </a:p>
          <a:p>
            <a:pPr marL="400050" lvl="1" indent="0">
              <a:buNone/>
            </a:pPr>
            <a:r>
              <a:rPr lang="en-US" sz="1600" dirty="0"/>
              <a:t>Acceptable intervals:  ex. Start time 1:20, end time 2:10 – time interval is 50 minutes.</a:t>
            </a:r>
          </a:p>
          <a:p>
            <a:pPr marL="400050" lvl="1" indent="0">
              <a:buNone/>
            </a:pPr>
            <a:r>
              <a:rPr lang="en-US" sz="1600" dirty="0"/>
              <a:t>Unacceptable intervals:  ex. Start time 1:20, end time 2:30 – time interval exceeds 60 minutes.</a:t>
            </a:r>
          </a:p>
          <a:p>
            <a:pPr marL="0" indent="0">
              <a:buNone/>
            </a:pPr>
            <a:endParaRPr lang="en-US" sz="2000" dirty="0"/>
          </a:p>
          <a:p>
            <a:pPr marL="0" indent="0">
              <a:buNone/>
            </a:pPr>
            <a:r>
              <a:rPr lang="en-US" sz="2000" b="1" u="sng" dirty="0"/>
              <a:t>3.MD.1-2</a:t>
            </a:r>
          </a:p>
          <a:p>
            <a:pPr marL="0" indent="0">
              <a:buNone/>
            </a:pPr>
            <a:r>
              <a:rPr lang="en-US" sz="2000" dirty="0"/>
              <a:t>Solve word problems involving addition and subtraction of time intervals in minutes, e.g., by representing the problem on a number line diagram.</a:t>
            </a:r>
          </a:p>
          <a:p>
            <a:pPr marL="400050" lvl="1" indent="0">
              <a:buNone/>
            </a:pPr>
            <a:r>
              <a:rPr lang="en-US" sz="1600" dirty="0"/>
              <a:t>Assessment task clarifications:</a:t>
            </a:r>
          </a:p>
          <a:p>
            <a:pPr marL="800100" lvl="1" indent="-400050">
              <a:buAutoNum type="romanLcParenR"/>
            </a:pPr>
            <a:r>
              <a:rPr lang="en-US" sz="1600" dirty="0"/>
              <a:t>Only the answer is required (methods, representations, etc. are not assessed here).</a:t>
            </a:r>
          </a:p>
          <a:p>
            <a:pPr marL="800100" lvl="1" indent="-400050">
              <a:buAutoNum type="romanLcParenR"/>
            </a:pPr>
            <a:r>
              <a:rPr lang="en-US" sz="1600" dirty="0"/>
              <a:t>Tasks do not involve reading start/stop times from a clock nor calculating elapsed time.</a:t>
            </a:r>
          </a:p>
          <a:p>
            <a:endParaRPr lang="en-US" sz="1800" dirty="0">
              <a:solidFill>
                <a:schemeClr val="bg2">
                  <a:lumMod val="50000"/>
                </a:schemeClr>
              </a:solidFill>
              <a:latin typeface="Chalkduster" pitchFamily="66" charset="0"/>
            </a:endParaRPr>
          </a:p>
        </p:txBody>
      </p:sp>
    </p:spTree>
    <p:extLst>
      <p:ext uri="{BB962C8B-B14F-4D97-AF65-F5344CB8AC3E}">
        <p14:creationId xmlns:p14="http://schemas.microsoft.com/office/powerpoint/2010/main" val="4182418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Agenda</a:t>
            </a:r>
            <a:endParaRPr lang="en-US" dirty="0"/>
          </a:p>
        </p:txBody>
      </p:sp>
      <p:sp>
        <p:nvSpPr>
          <p:cNvPr id="12" name="Content Placeholder 11"/>
          <p:cNvSpPr>
            <a:spLocks noGrp="1"/>
          </p:cNvSpPr>
          <p:nvPr>
            <p:ph sz="quarter" idx="10"/>
          </p:nvPr>
        </p:nvSpPr>
        <p:spPr/>
        <p:txBody>
          <a:bodyPr>
            <a:normAutofit/>
          </a:bodyPr>
          <a:lstStyle/>
          <a:p>
            <a:pPr marL="0" indent="0">
              <a:buNone/>
            </a:pPr>
            <a:r>
              <a:rPr lang="en-US" sz="2800" b="1" dirty="0" smtClean="0">
                <a:solidFill>
                  <a:schemeClr val="accent5">
                    <a:lumMod val="75000"/>
                  </a:schemeClr>
                </a:solidFill>
                <a:effectLst>
                  <a:outerShdw blurRad="38100" dist="38100" dir="2700000" algn="tl">
                    <a:srgbClr val="000000">
                      <a:alpha val="43137"/>
                    </a:srgbClr>
                  </a:outerShdw>
                </a:effectLst>
              </a:rPr>
              <a:t>PARCC’s Item Review Process</a:t>
            </a:r>
          </a:p>
          <a:p>
            <a:pPr marL="0" indent="0">
              <a:buNone/>
            </a:pPr>
            <a:endParaRPr lang="en-US" sz="2400" b="1" dirty="0"/>
          </a:p>
          <a:p>
            <a:pPr marL="0" indent="0">
              <a:buNone/>
            </a:pPr>
            <a:r>
              <a:rPr lang="en-US" sz="2400" dirty="0" smtClean="0"/>
              <a:t>Evaluating Sample Tasks Using PARCC’s Criteria</a:t>
            </a:r>
          </a:p>
          <a:p>
            <a:pPr marL="0" indent="0">
              <a:buNone/>
            </a:pPr>
            <a:endParaRPr lang="en-US" sz="2400" dirty="0" smtClean="0"/>
          </a:p>
          <a:p>
            <a:pPr marL="0" indent="0">
              <a:buNone/>
            </a:pPr>
            <a:r>
              <a:rPr lang="en-US" sz="2400" dirty="0" smtClean="0"/>
              <a:t>Matching Tasks with Evidence Statements</a:t>
            </a:r>
          </a:p>
          <a:p>
            <a:pPr marL="0" indent="0">
              <a:buNone/>
            </a:pPr>
            <a:endParaRPr lang="en-US" sz="2400" dirty="0"/>
          </a:p>
          <a:p>
            <a:pPr marL="0" indent="0">
              <a:buNone/>
            </a:pPr>
            <a:r>
              <a:rPr lang="en-US" sz="2400" dirty="0" smtClean="0"/>
              <a:t>Creating Tasks based on PARCC Evidence Statements (time permitting)</a:t>
            </a:r>
          </a:p>
          <a:p>
            <a:pPr marL="0" indent="0">
              <a:buNone/>
            </a:pPr>
            <a:endParaRPr lang="en-US" sz="2400" dirty="0"/>
          </a:p>
          <a:p>
            <a:pPr marL="0" indent="0">
              <a:buNone/>
            </a:pPr>
            <a:endParaRPr lang="en-US" sz="2400" b="1" dirty="0" smtClean="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3</a:t>
            </a:fld>
            <a:endParaRPr lang="en-US" dirty="0"/>
          </a:p>
        </p:txBody>
      </p:sp>
      <p:sp>
        <p:nvSpPr>
          <p:cNvPr id="6" name="Rectangle 5"/>
          <p:cNvSpPr/>
          <p:nvPr/>
        </p:nvSpPr>
        <p:spPr>
          <a:xfrm>
            <a:off x="6927" y="1340426"/>
            <a:ext cx="7543800" cy="533400"/>
          </a:xfrm>
          <a:prstGeom prst="rect">
            <a:avLst/>
          </a:prstGeom>
          <a:solidFill>
            <a:srgbClr val="FFFF0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607767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and Create Scaffolding</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30</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p:txBody>
          <a:bodyPr>
            <a:normAutofit fontScale="85000" lnSpcReduction="20000"/>
          </a:bodyPr>
          <a:lstStyle/>
          <a:p>
            <a:pPr marL="0" indent="0">
              <a:buNone/>
            </a:pPr>
            <a:r>
              <a:rPr lang="en-US" b="1" u="sng" dirty="0"/>
              <a:t>3.C.6-2</a:t>
            </a:r>
          </a:p>
          <a:p>
            <a:pPr marL="0" indent="0">
              <a:buNone/>
            </a:pPr>
            <a:r>
              <a:rPr lang="en-US" dirty="0"/>
              <a:t>Base explanations/reasoning on a number line diagram (whether provided in the prompt or constructed by the student in her response).</a:t>
            </a:r>
          </a:p>
          <a:p>
            <a:pPr marL="0" indent="0">
              <a:buNone/>
            </a:pPr>
            <a:r>
              <a:rPr lang="en-US" dirty="0"/>
              <a:t>Content Scope:  Knowledge and skills articulated in 3.MD.1</a:t>
            </a:r>
          </a:p>
          <a:p>
            <a:pPr marL="0" indent="0">
              <a:buNone/>
            </a:pPr>
            <a:endParaRPr lang="en-US" dirty="0"/>
          </a:p>
          <a:p>
            <a:pPr marL="0" indent="0">
              <a:buNone/>
            </a:pPr>
            <a:r>
              <a:rPr lang="en-US" dirty="0"/>
              <a:t>Tell and write time to the nearest minute and measure time intervals in minutes. Solve word problems involving addition and subtraction of time intervals in minutes, e.g., by representing the problem on a number line diagram.</a:t>
            </a:r>
          </a:p>
          <a:p>
            <a:pPr marL="0" indent="0">
              <a:buNone/>
            </a:pPr>
            <a:endParaRPr lang="en-US" dirty="0"/>
          </a:p>
          <a:p>
            <a:pPr marL="0" indent="0">
              <a:buNone/>
            </a:pPr>
            <a:r>
              <a:rPr lang="en-US" dirty="0"/>
              <a:t>Mathematical Practices associated with this content:  MP.3, MP.5, and MP.6</a:t>
            </a:r>
          </a:p>
        </p:txBody>
      </p:sp>
    </p:spTree>
    <p:extLst>
      <p:ext uri="{BB962C8B-B14F-4D97-AF65-F5344CB8AC3E}">
        <p14:creationId xmlns:p14="http://schemas.microsoft.com/office/powerpoint/2010/main" val="705915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Slide Number Placeholder 2"/>
          <p:cNvSpPr>
            <a:spLocks noGrp="1"/>
          </p:cNvSpPr>
          <p:nvPr>
            <p:ph type="sldNum" sz="quarter" idx="4"/>
          </p:nvPr>
        </p:nvSpPr>
        <p:spPr/>
        <p:txBody>
          <a:bodyPr/>
          <a:lstStyle/>
          <a:p>
            <a:fld id="{79BA4B8F-8B3F-4B52-9164-AF2CA95F68ED}" type="slidenum">
              <a:rPr lang="en-US" smtClean="0"/>
              <a:pPr/>
              <a:t>31</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p:txBody>
          <a:bodyPr>
            <a:normAutofit fontScale="92500" lnSpcReduction="20000"/>
          </a:bodyPr>
          <a:lstStyle/>
          <a:p>
            <a:r>
              <a:rPr lang="en-US" dirty="0"/>
              <a:t>The PARCC evidence statement tables are valuable tools that can and should be used in the classroom to inform instruction.</a:t>
            </a:r>
          </a:p>
          <a:p>
            <a:endParaRPr lang="en-US" dirty="0"/>
          </a:p>
          <a:p>
            <a:r>
              <a:rPr lang="en-US" dirty="0"/>
              <a:t>The PARCC sample items act as great instructional tasks to embedded in instruction.</a:t>
            </a:r>
          </a:p>
          <a:p>
            <a:endParaRPr lang="en-US" dirty="0"/>
          </a:p>
          <a:p>
            <a:r>
              <a:rPr lang="en-US" dirty="0"/>
              <a:t>Creating one’s own instructional tasks or lessons aligned to the PARCC evidence statement tables with not only prepare students for the PARCC Assessment, but, will prepare students to be College and Career Ready, as intended through the CCSS.</a:t>
            </a:r>
          </a:p>
          <a:p>
            <a:endParaRPr lang="en-US" dirty="0"/>
          </a:p>
        </p:txBody>
      </p:sp>
    </p:spTree>
    <p:extLst>
      <p:ext uri="{BB962C8B-B14F-4D97-AF65-F5344CB8AC3E}">
        <p14:creationId xmlns:p14="http://schemas.microsoft.com/office/powerpoint/2010/main" val="1884009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 About PARCC</a:t>
            </a:r>
          </a:p>
        </p:txBody>
      </p:sp>
      <p:sp>
        <p:nvSpPr>
          <p:cNvPr id="3" name="Slide Number Placeholder 2"/>
          <p:cNvSpPr>
            <a:spLocks noGrp="1"/>
          </p:cNvSpPr>
          <p:nvPr>
            <p:ph type="sldNum" sz="quarter" idx="4"/>
          </p:nvPr>
        </p:nvSpPr>
        <p:spPr/>
        <p:txBody>
          <a:bodyPr/>
          <a:lstStyle/>
          <a:p>
            <a:fld id="{79BA4B8F-8B3F-4B52-9164-AF2CA95F68ED}" type="slidenum">
              <a:rPr lang="en-US" smtClean="0"/>
              <a:pPr/>
              <a:t>32</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p:txBody>
          <a:bodyPr/>
          <a:lstStyle/>
          <a:p>
            <a:pPr marL="0" indent="0" algn="ctr">
              <a:buNone/>
            </a:pPr>
            <a:r>
              <a:rPr lang="en-US" b="1" dirty="0">
                <a:latin typeface="Calibri" charset="0"/>
              </a:rPr>
              <a:t>Partnership for Assessment of Readiness for College and Careers</a:t>
            </a:r>
          </a:p>
          <a:p>
            <a:pPr marL="0" indent="0" algn="ctr">
              <a:buNone/>
            </a:pPr>
            <a:r>
              <a:rPr lang="en-US" b="1" dirty="0">
                <a:latin typeface="Calibri" charset="0"/>
                <a:hlinkClick r:id="rId3"/>
              </a:rPr>
              <a:t>www.parcconline.org</a:t>
            </a:r>
            <a:endParaRPr lang="en-US" b="1" dirty="0">
              <a:latin typeface="Calibri" charset="0"/>
            </a:endParaRPr>
          </a:p>
          <a:p>
            <a:pPr marL="0" indent="0" algn="ctr">
              <a:buNone/>
            </a:pPr>
            <a:endParaRPr lang="en-US" b="1" dirty="0">
              <a:latin typeface="Calibri" charset="0"/>
            </a:endParaRPr>
          </a:p>
          <a:p>
            <a:pPr marL="0" indent="0" algn="ctr">
              <a:buNone/>
            </a:pPr>
            <a:r>
              <a:rPr lang="en-US" b="1" dirty="0">
                <a:latin typeface="Calibri" charset="0"/>
              </a:rPr>
              <a:t>On Twitter:</a:t>
            </a:r>
          </a:p>
          <a:p>
            <a:pPr marL="0" indent="0" algn="ctr">
              <a:buNone/>
            </a:pPr>
            <a:r>
              <a:rPr lang="en-US" b="1" dirty="0">
                <a:latin typeface="Calibri" charset="0"/>
              </a:rPr>
              <a:t>@PARCCPlace</a:t>
            </a:r>
          </a:p>
          <a:p>
            <a:pPr marL="0" indent="0" algn="ctr">
              <a:buNone/>
            </a:pPr>
            <a:r>
              <a:rPr lang="pt-BR" sz="2800" b="1"/>
              <a:t>#</a:t>
            </a:r>
            <a:r>
              <a:rPr lang="pt-BR" sz="2800" b="1" smtClean="0"/>
              <a:t>askPARCC</a:t>
            </a:r>
          </a:p>
          <a:p>
            <a:pPr marL="0" indent="0" algn="ctr">
              <a:buNone/>
            </a:pPr>
            <a:endParaRPr lang="en-US" dirty="0"/>
          </a:p>
        </p:txBody>
      </p:sp>
    </p:spTree>
    <p:extLst>
      <p:ext uri="{BB962C8B-B14F-4D97-AF65-F5344CB8AC3E}">
        <p14:creationId xmlns:p14="http://schemas.microsoft.com/office/powerpoint/2010/main" val="3377880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PARCC’s Item Reviewers?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4</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p:txBody>
          <a:bodyPr>
            <a:normAutofit/>
          </a:bodyPr>
          <a:lstStyle/>
          <a:p>
            <a:pPr marL="0" indent="0">
              <a:buNone/>
            </a:pPr>
            <a:r>
              <a:rPr lang="en-US" dirty="0" smtClean="0"/>
              <a:t>K-16 </a:t>
            </a:r>
            <a:r>
              <a:rPr lang="en-US" dirty="0"/>
              <a:t>educators, state department of education staff, and external </a:t>
            </a:r>
            <a:r>
              <a:rPr lang="en-US" dirty="0" smtClean="0"/>
              <a:t>experts from PARCC states</a:t>
            </a:r>
          </a:p>
          <a:p>
            <a:pPr lvl="1"/>
            <a:r>
              <a:rPr lang="en-US" dirty="0" smtClean="0"/>
              <a:t>Experience </a:t>
            </a:r>
            <a:r>
              <a:rPr lang="en-US" dirty="0"/>
              <a:t>with students from various backgrounds</a:t>
            </a:r>
          </a:p>
          <a:p>
            <a:pPr lvl="1"/>
            <a:r>
              <a:rPr lang="en-US" dirty="0"/>
              <a:t>Many have participated in item reviews for their own states</a:t>
            </a:r>
          </a:p>
          <a:p>
            <a:pPr lvl="1"/>
            <a:r>
              <a:rPr lang="en-US" dirty="0"/>
              <a:t>Experience in various geographic and educational settings</a:t>
            </a:r>
          </a:p>
          <a:p>
            <a:endParaRPr lang="en-US" dirty="0"/>
          </a:p>
          <a:p>
            <a:endParaRPr lang="en-US" dirty="0"/>
          </a:p>
        </p:txBody>
      </p:sp>
    </p:spTree>
    <p:extLst>
      <p:ext uri="{BB962C8B-B14F-4D97-AF65-F5344CB8AC3E}">
        <p14:creationId xmlns:p14="http://schemas.microsoft.com/office/powerpoint/2010/main" val="1507184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Item Review Committees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5</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6" name="TextBox 5"/>
          <p:cNvSpPr txBox="1"/>
          <p:nvPr/>
        </p:nvSpPr>
        <p:spPr>
          <a:xfrm>
            <a:off x="152400" y="1143000"/>
            <a:ext cx="8763000" cy="1292662"/>
          </a:xfrm>
          <a:prstGeom prst="rect">
            <a:avLst/>
          </a:prstGeom>
          <a:noFill/>
        </p:spPr>
        <p:txBody>
          <a:bodyPr wrap="square" rtlCol="0">
            <a:spAutoFit/>
          </a:bodyPr>
          <a:lstStyle/>
          <a:p>
            <a:r>
              <a:rPr lang="en-US" sz="2000" dirty="0"/>
              <a:t>Various review teams meet, both in person and virtually, to evaluate the items over an extended period of time. Only items that are approved by these teams of reviewers will appear on the PARCC summative assessments</a:t>
            </a:r>
            <a:r>
              <a:rPr lang="en-US" dirty="0"/>
              <a:t>.</a:t>
            </a:r>
          </a:p>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94" y="2155370"/>
            <a:ext cx="7731125"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807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Working Groups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6</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p:txBody>
          <a:bodyPr>
            <a:normAutofit/>
          </a:bodyPr>
          <a:lstStyle/>
          <a:p>
            <a:r>
              <a:rPr lang="en-US" sz="3000" dirty="0" smtClean="0"/>
              <a:t>Content </a:t>
            </a:r>
            <a:r>
              <a:rPr lang="en-US" sz="3000" dirty="0"/>
              <a:t>experts from state departments of education</a:t>
            </a:r>
          </a:p>
          <a:p>
            <a:pPr lvl="1">
              <a:buSzPct val="80000"/>
              <a:buFont typeface="Courier New" panose="02070309020205020404" pitchFamily="49" charset="0"/>
              <a:buChar char="o"/>
            </a:pPr>
            <a:r>
              <a:rPr lang="en-US" sz="2600" dirty="0" smtClean="0"/>
              <a:t>ELA/Literacy</a:t>
            </a:r>
            <a:endParaRPr lang="en-US" sz="2600" dirty="0"/>
          </a:p>
          <a:p>
            <a:pPr lvl="1">
              <a:buSzPct val="80000"/>
              <a:buFont typeface="Courier New" panose="02070309020205020404" pitchFamily="49" charset="0"/>
              <a:buChar char="o"/>
            </a:pPr>
            <a:r>
              <a:rPr lang="en-US" sz="2600" dirty="0" smtClean="0"/>
              <a:t>Mathematics</a:t>
            </a:r>
            <a:endParaRPr lang="en-US" sz="2600" dirty="0"/>
          </a:p>
          <a:p>
            <a:pPr lvl="1">
              <a:spcAft>
                <a:spcPts val="1200"/>
              </a:spcAft>
              <a:buSzPct val="80000"/>
              <a:buFont typeface="Courier New" panose="02070309020205020404" pitchFamily="49" charset="0"/>
              <a:buChar char="o"/>
            </a:pPr>
            <a:r>
              <a:rPr lang="en-US" sz="2600" dirty="0"/>
              <a:t>Accessibility, Accommodations, and Fairness (AAF)</a:t>
            </a:r>
          </a:p>
          <a:p>
            <a:r>
              <a:rPr lang="en-US" sz="3000" dirty="0" smtClean="0"/>
              <a:t>Role in Item Reconciliation</a:t>
            </a:r>
          </a:p>
          <a:p>
            <a:pPr lvl="1">
              <a:spcAft>
                <a:spcPts val="1200"/>
              </a:spcAft>
              <a:buSzPct val="80000"/>
              <a:buFont typeface="Courier New" panose="02070309020205020404" pitchFamily="49" charset="0"/>
              <a:buChar char="o"/>
            </a:pPr>
            <a:r>
              <a:rPr lang="en-US" sz="2600" dirty="0" smtClean="0"/>
              <a:t>Advise on conflicting opinions/issues after each item review </a:t>
            </a:r>
            <a:endParaRPr lang="en-US" dirty="0" smtClean="0"/>
          </a:p>
          <a:p>
            <a:pPr lvl="1">
              <a:spcAft>
                <a:spcPts val="1200"/>
              </a:spcAft>
              <a:buSzPct val="80000"/>
              <a:buFont typeface="Courier New" panose="02070309020205020404" pitchFamily="49" charset="0"/>
              <a:buChar char="o"/>
            </a:pPr>
            <a:r>
              <a:rPr lang="en-US" sz="2600" dirty="0"/>
              <a:t>I</a:t>
            </a:r>
            <a:r>
              <a:rPr lang="en-US" sz="2600" dirty="0" smtClean="0"/>
              <a:t>ncludes members from content OWG and AAF OWG if there are item concerns after bias and sensitivity reviews</a:t>
            </a:r>
          </a:p>
        </p:txBody>
      </p:sp>
    </p:spTree>
    <p:extLst>
      <p:ext uri="{BB962C8B-B14F-4D97-AF65-F5344CB8AC3E}">
        <p14:creationId xmlns:p14="http://schemas.microsoft.com/office/powerpoint/2010/main" val="234399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Item Review Meetings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7</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a:xfrm>
            <a:off x="152400" y="1295400"/>
            <a:ext cx="8839200" cy="4724400"/>
          </a:xfrm>
        </p:spPr>
        <p:txBody>
          <a:bodyPr>
            <a:normAutofit/>
          </a:bodyPr>
          <a:lstStyle/>
          <a:p>
            <a:pPr>
              <a:spcAft>
                <a:spcPts val="1200"/>
              </a:spcAft>
            </a:pPr>
            <a:r>
              <a:rPr lang="en-US" sz="2800" dirty="0" smtClean="0"/>
              <a:t>Bias </a:t>
            </a:r>
            <a:r>
              <a:rPr lang="en-US" sz="2800" dirty="0"/>
              <a:t>&amp; Sensitivity teams are organized by grade band</a:t>
            </a:r>
          </a:p>
          <a:p>
            <a:pPr>
              <a:spcAft>
                <a:spcPts val="1200"/>
              </a:spcAft>
            </a:pPr>
            <a:r>
              <a:rPr lang="en-US" sz="2800" dirty="0"/>
              <a:t>Core </a:t>
            </a:r>
            <a:r>
              <a:rPr lang="en-US" sz="2800" dirty="0" smtClean="0"/>
              <a:t>Leadership* </a:t>
            </a:r>
            <a:r>
              <a:rPr lang="en-US" sz="2800" dirty="0"/>
              <a:t>groups have 4-5 reviewers per </a:t>
            </a:r>
            <a:r>
              <a:rPr lang="en-US" sz="2800" dirty="0" smtClean="0"/>
              <a:t>team</a:t>
            </a:r>
          </a:p>
          <a:p>
            <a:pPr>
              <a:spcAft>
                <a:spcPts val="1200"/>
              </a:spcAft>
            </a:pPr>
            <a:r>
              <a:rPr lang="en-US" sz="2800" dirty="0"/>
              <a:t>State </a:t>
            </a:r>
            <a:r>
              <a:rPr lang="en-US" sz="2800" dirty="0" smtClean="0"/>
              <a:t>Educator* </a:t>
            </a:r>
            <a:r>
              <a:rPr lang="en-US" sz="2800" dirty="0"/>
              <a:t>and Bias &amp; </a:t>
            </a:r>
            <a:r>
              <a:rPr lang="en-US" sz="2800" dirty="0" smtClean="0"/>
              <a:t>Sensitivity* teams </a:t>
            </a:r>
            <a:r>
              <a:rPr lang="en-US" sz="2800" dirty="0"/>
              <a:t>have 6-8 reviewers per </a:t>
            </a:r>
            <a:r>
              <a:rPr lang="en-US" sz="2800" dirty="0" smtClean="0"/>
              <a:t>team</a:t>
            </a:r>
          </a:p>
          <a:p>
            <a:pPr>
              <a:spcAft>
                <a:spcPts val="1200"/>
              </a:spcAft>
            </a:pPr>
            <a:r>
              <a:rPr lang="en-US" sz="2800" dirty="0"/>
              <a:t>Conducted both in-person and virtually, and last 3 – 5 days</a:t>
            </a:r>
          </a:p>
          <a:p>
            <a:pPr>
              <a:spcAft>
                <a:spcPts val="1200"/>
              </a:spcAft>
            </a:pPr>
            <a:r>
              <a:rPr lang="en-US" sz="2800" dirty="0"/>
              <a:t>Consist of independent review of items followed by group discussion</a:t>
            </a:r>
          </a:p>
          <a:p>
            <a:pPr>
              <a:spcAft>
                <a:spcPts val="1200"/>
              </a:spcAft>
            </a:pPr>
            <a:endParaRPr lang="en-US" sz="2800" dirty="0"/>
          </a:p>
          <a:p>
            <a:pPr marL="0" indent="0">
              <a:spcAft>
                <a:spcPts val="1200"/>
              </a:spcAft>
              <a:buNone/>
            </a:pPr>
            <a:endParaRPr lang="en-US" sz="2800" dirty="0"/>
          </a:p>
          <a:p>
            <a:endParaRPr lang="en-US" dirty="0"/>
          </a:p>
        </p:txBody>
      </p:sp>
      <p:sp>
        <p:nvSpPr>
          <p:cNvPr id="6" name="TextBox 5"/>
          <p:cNvSpPr txBox="1"/>
          <p:nvPr/>
        </p:nvSpPr>
        <p:spPr>
          <a:xfrm>
            <a:off x="304800" y="6172200"/>
            <a:ext cx="7772400" cy="369332"/>
          </a:xfrm>
          <a:prstGeom prst="rect">
            <a:avLst/>
          </a:prstGeom>
          <a:noFill/>
        </p:spPr>
        <p:txBody>
          <a:bodyPr wrap="square" rtlCol="0">
            <a:spAutoFit/>
          </a:bodyPr>
          <a:lstStyle/>
          <a:p>
            <a:r>
              <a:rPr lang="en-US" dirty="0" smtClean="0"/>
              <a:t>* Led by an OWG member and facilitated by contractor staff</a:t>
            </a:r>
            <a:endParaRPr lang="en-US" dirty="0"/>
          </a:p>
        </p:txBody>
      </p:sp>
    </p:spTree>
    <p:extLst>
      <p:ext uri="{BB962C8B-B14F-4D97-AF65-F5344CB8AC3E}">
        <p14:creationId xmlns:p14="http://schemas.microsoft.com/office/powerpoint/2010/main" val="2415287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PARCC Item Review Process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8</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graphicFrame>
        <p:nvGraphicFramePr>
          <p:cNvPr id="6" name="Diagram 5"/>
          <p:cNvGraphicFramePr/>
          <p:nvPr>
            <p:extLst>
              <p:ext uri="{D42A27DB-BD31-4B8C-83A1-F6EECF244321}">
                <p14:modId xmlns:p14="http://schemas.microsoft.com/office/powerpoint/2010/main" val="3423364178"/>
              </p:ext>
            </p:extLst>
          </p:nvPr>
        </p:nvGraphicFramePr>
        <p:xfrm>
          <a:off x="404812" y="1371600"/>
          <a:ext cx="8053388" cy="4789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130425"/>
            <a:ext cx="469423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303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Review Considerations/Criteria</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9</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a:xfrm>
            <a:off x="152400" y="1295400"/>
            <a:ext cx="8839200" cy="5257800"/>
          </a:xfrm>
        </p:spPr>
        <p:txBody>
          <a:bodyPr>
            <a:normAutofit fontScale="40000" lnSpcReduction="20000"/>
          </a:bodyPr>
          <a:lstStyle/>
          <a:p>
            <a:pPr marL="457200" indent="-457200">
              <a:spcAft>
                <a:spcPts val="1200"/>
              </a:spcAft>
              <a:buFont typeface="+mj-lt"/>
              <a:buAutoNum type="arabicPeriod"/>
            </a:pPr>
            <a:r>
              <a:rPr lang="en-US" sz="5900" dirty="0"/>
              <a:t>Does the task measure the intended evidence statement(s)? </a:t>
            </a:r>
          </a:p>
          <a:p>
            <a:pPr marL="457200" indent="-457200">
              <a:spcAft>
                <a:spcPts val="1200"/>
              </a:spcAft>
              <a:buFont typeface="+mj-lt"/>
              <a:buAutoNum type="arabicPeriod"/>
            </a:pPr>
            <a:r>
              <a:rPr lang="en-US" sz="5900" dirty="0"/>
              <a:t>Does the task measure the intended mathematical practice(s)? </a:t>
            </a:r>
          </a:p>
          <a:p>
            <a:pPr marL="457200" indent="-457200">
              <a:spcAft>
                <a:spcPts val="1200"/>
              </a:spcAft>
              <a:buFont typeface="+mj-lt"/>
              <a:buAutoNum type="arabicPeriod"/>
            </a:pPr>
            <a:r>
              <a:rPr lang="en-US" sz="5900" dirty="0"/>
              <a:t>Is the task mathematically correct and free from errors? </a:t>
            </a:r>
          </a:p>
          <a:p>
            <a:pPr marL="457200" indent="-457200">
              <a:spcAft>
                <a:spcPts val="1200"/>
              </a:spcAft>
              <a:buFont typeface="+mj-lt"/>
              <a:buAutoNum type="arabicPeriod"/>
            </a:pPr>
            <a:r>
              <a:rPr lang="en-US" sz="5900" dirty="0"/>
              <a:t>Is the wording of the task clear, concise, and grade-level appropriate? </a:t>
            </a:r>
          </a:p>
          <a:p>
            <a:pPr marL="457200" indent="-457200">
              <a:spcAft>
                <a:spcPts val="1200"/>
              </a:spcAft>
              <a:buFont typeface="+mj-lt"/>
              <a:buAutoNum type="arabicPeriod"/>
            </a:pPr>
            <a:r>
              <a:rPr lang="en-US" sz="5900" dirty="0"/>
              <a:t>Are the graphics/stimuli in the task clear, accurate, appropriate for the task, and appropriate for the grade? </a:t>
            </a:r>
          </a:p>
          <a:p>
            <a:pPr marL="457200" indent="-457200">
              <a:spcAft>
                <a:spcPts val="1200"/>
              </a:spcAft>
              <a:buFont typeface="+mj-lt"/>
              <a:buAutoNum type="arabicPeriod"/>
            </a:pPr>
            <a:r>
              <a:rPr lang="en-US" sz="5900" dirty="0"/>
              <a:t>Do each </a:t>
            </a:r>
            <a:r>
              <a:rPr lang="en-US" sz="5900" dirty="0" smtClean="0"/>
              <a:t>of the prompts </a:t>
            </a:r>
            <a:r>
              <a:rPr lang="en-US" sz="5900" dirty="0"/>
              <a:t>and all associated graphics/stimuli contribute to the quality of the task? </a:t>
            </a:r>
          </a:p>
          <a:p>
            <a:pPr marL="457200" indent="-457200">
              <a:spcAft>
                <a:spcPts val="1200"/>
              </a:spcAft>
              <a:buFont typeface="+mj-lt"/>
              <a:buAutoNum type="arabicPeriod"/>
            </a:pPr>
            <a:r>
              <a:rPr lang="en-US" sz="5900" dirty="0"/>
              <a:t>Is the scoring guide/rubric clear, correct and aligned with the expectations for performance that are expressed in the task?</a:t>
            </a:r>
          </a:p>
          <a:p>
            <a:endParaRPr lang="en-US" dirty="0"/>
          </a:p>
        </p:txBody>
      </p:sp>
    </p:spTree>
    <p:extLst>
      <p:ext uri="{BB962C8B-B14F-4D97-AF65-F5344CB8AC3E}">
        <p14:creationId xmlns:p14="http://schemas.microsoft.com/office/powerpoint/2010/main" val="2939883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2367</TotalTime>
  <Words>2223</Words>
  <Application>Microsoft Office PowerPoint</Application>
  <PresentationFormat>On-screen Show (4:3)</PresentationFormat>
  <Paragraphs>374</Paragraphs>
  <Slides>32</Slides>
  <Notes>32</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3" baseType="lpstr">
      <vt:lpstr>Arial</vt:lpstr>
      <vt:lpstr>Steinem</vt:lpstr>
      <vt:lpstr>Courier New</vt:lpstr>
      <vt:lpstr>Calibri</vt:lpstr>
      <vt:lpstr>Steinem Unicode</vt:lpstr>
      <vt:lpstr>Chalkduster</vt:lpstr>
      <vt:lpstr>Times New Roman</vt:lpstr>
      <vt:lpstr>Louisiana Believes</vt:lpstr>
      <vt:lpstr>Blank</vt:lpstr>
      <vt:lpstr>Section</vt:lpstr>
      <vt:lpstr>Equation</vt:lpstr>
      <vt:lpstr>PowerPoint Presentation</vt:lpstr>
      <vt:lpstr>Agenda</vt:lpstr>
      <vt:lpstr>Agenda</vt:lpstr>
      <vt:lpstr>Who are PARCC’s Item Reviewers?</vt:lpstr>
      <vt:lpstr>PARCC Item Review Committees</vt:lpstr>
      <vt:lpstr>Operational Working Groups</vt:lpstr>
      <vt:lpstr>PARCC Item Review Meetings</vt:lpstr>
      <vt:lpstr>Summary of PARCC Item Review Process</vt:lpstr>
      <vt:lpstr>Mathematics Review Considerations/Criteria</vt:lpstr>
      <vt:lpstr>Bias &amp; Sensitivity Considerations/Criteria</vt:lpstr>
      <vt:lpstr>PowerPoint Presentation</vt:lpstr>
      <vt:lpstr>Agenda</vt:lpstr>
      <vt:lpstr>General Steps for Item Reviews</vt:lpstr>
      <vt:lpstr>Mathematics Review Considerations/Criteria</vt:lpstr>
      <vt:lpstr>Sample 1         Task Type: I  Points: 1 Evidence Statement: 3.NF.2</vt:lpstr>
      <vt:lpstr>Evidence Statement Text, Clarifications, Limits, Emphases and Other Information for 3.NF.2</vt:lpstr>
      <vt:lpstr>Sample 3          Task Type: I  Points: 1 Evidence Statement: 8.EE.2</vt:lpstr>
      <vt:lpstr>Evidence Statement Text, Clarifications, Limits, Emphases and Other Information for 8.EE.2</vt:lpstr>
      <vt:lpstr>Sample 3      Task Type: I  Points: 1 Evidence Statement: 7.NS.2b-2</vt:lpstr>
      <vt:lpstr>Evidence Statement Text, Clarifications, Limits, Emphases and Other Information for 7.NS.2b-2</vt:lpstr>
      <vt:lpstr>Sample 4               Task Type: I  Points: 1 Evidence Statement: 6.G.1</vt:lpstr>
      <vt:lpstr>Evidence Statement Text, Clarifications, Limits, Emphases and Other Information for 6.G.1</vt:lpstr>
      <vt:lpstr>Sample 5  Task Type: II   Points: 4 Evidence Statement: 5.C.6/5.MD.5c</vt:lpstr>
      <vt:lpstr>Evidence Statement Text, Clarifications, Limits, Emphases, Other Information for 5.C.6 and 5.MD.5c</vt:lpstr>
      <vt:lpstr>Scoring Rubric for Sample #5</vt:lpstr>
      <vt:lpstr>Agenda</vt:lpstr>
      <vt:lpstr>Instructions for Matching Activity</vt:lpstr>
      <vt:lpstr>Agenda</vt:lpstr>
      <vt:lpstr>Developing the Stem</vt:lpstr>
      <vt:lpstr>Determine and Create Scaffolding</vt:lpstr>
      <vt:lpstr>Key Takeaways</vt:lpstr>
      <vt:lpstr>Learn More About PARCC</vt:lpstr>
    </vt:vector>
  </TitlesOfParts>
  <Company>LDOE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Carolyn Sessions</cp:lastModifiedBy>
  <cp:revision>231</cp:revision>
  <dcterms:created xsi:type="dcterms:W3CDTF">2012-07-26T15:41:14Z</dcterms:created>
  <dcterms:modified xsi:type="dcterms:W3CDTF">2014-06-08T01:49:52Z</dcterms:modified>
</cp:coreProperties>
</file>