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handoutMasterIdLst>
    <p:handoutMasterId r:id="rId34"/>
  </p:handoutMasterIdLst>
  <p:sldIdLst>
    <p:sldId id="312" r:id="rId2"/>
    <p:sldId id="306" r:id="rId3"/>
    <p:sldId id="325" r:id="rId4"/>
    <p:sldId id="307" r:id="rId5"/>
    <p:sldId id="300" r:id="rId6"/>
    <p:sldId id="266" r:id="rId7"/>
    <p:sldId id="303" r:id="rId8"/>
    <p:sldId id="258" r:id="rId9"/>
    <p:sldId id="308" r:id="rId10"/>
    <p:sldId id="310" r:id="rId11"/>
    <p:sldId id="264" r:id="rId12"/>
    <p:sldId id="305" r:id="rId13"/>
    <p:sldId id="280" r:id="rId14"/>
    <p:sldId id="304" r:id="rId15"/>
    <p:sldId id="281" r:id="rId16"/>
    <p:sldId id="292" r:id="rId17"/>
    <p:sldId id="289" r:id="rId18"/>
    <p:sldId id="316" r:id="rId19"/>
    <p:sldId id="270" r:id="rId20"/>
    <p:sldId id="267" r:id="rId21"/>
    <p:sldId id="268" r:id="rId22"/>
    <p:sldId id="269" r:id="rId23"/>
    <p:sldId id="311" r:id="rId24"/>
    <p:sldId id="324" r:id="rId25"/>
    <p:sldId id="296" r:id="rId26"/>
    <p:sldId id="283" r:id="rId27"/>
    <p:sldId id="317" r:id="rId28"/>
    <p:sldId id="323" r:id="rId29"/>
    <p:sldId id="293" r:id="rId30"/>
    <p:sldId id="314" r:id="rId31"/>
    <p:sldId id="315" r:id="rId32"/>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258" autoAdjust="0"/>
  </p:normalViewPr>
  <p:slideViewPr>
    <p:cSldViewPr>
      <p:cViewPr>
        <p:scale>
          <a:sx n="80" d="100"/>
          <a:sy n="80" d="100"/>
        </p:scale>
        <p:origin x="-99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56095" cy="465296"/>
          </a:xfrm>
          <a:prstGeom prst="rect">
            <a:avLst/>
          </a:prstGeom>
        </p:spPr>
        <p:txBody>
          <a:bodyPr vert="horz" lIns="91632" tIns="45815" rIns="91632" bIns="45815" rtlCol="0"/>
          <a:lstStyle>
            <a:lvl1pPr algn="l">
              <a:defRPr sz="1200"/>
            </a:lvl1pPr>
          </a:lstStyle>
          <a:p>
            <a:endParaRPr lang="en-US"/>
          </a:p>
        </p:txBody>
      </p:sp>
      <p:sp>
        <p:nvSpPr>
          <p:cNvPr id="3" name="Date Placeholder 2"/>
          <p:cNvSpPr>
            <a:spLocks noGrp="1"/>
          </p:cNvSpPr>
          <p:nvPr>
            <p:ph type="dt" sz="quarter" idx="1"/>
          </p:nvPr>
        </p:nvSpPr>
        <p:spPr>
          <a:xfrm>
            <a:off x="3995574" y="1"/>
            <a:ext cx="3056095" cy="465296"/>
          </a:xfrm>
          <a:prstGeom prst="rect">
            <a:avLst/>
          </a:prstGeom>
        </p:spPr>
        <p:txBody>
          <a:bodyPr vert="horz" lIns="91632" tIns="45815" rIns="91632" bIns="45815" rtlCol="0"/>
          <a:lstStyle>
            <a:lvl1pPr algn="r">
              <a:defRPr sz="1200"/>
            </a:lvl1pPr>
          </a:lstStyle>
          <a:p>
            <a:fld id="{A9B53CC4-4B6A-4969-AAF4-986C2690923E}" type="datetimeFigureOut">
              <a:rPr lang="en-US" smtClean="0"/>
              <a:pPr/>
              <a:t>5/29/2014</a:t>
            </a:fld>
            <a:endParaRPr lang="en-US"/>
          </a:p>
        </p:txBody>
      </p:sp>
      <p:sp>
        <p:nvSpPr>
          <p:cNvPr id="4" name="Footer Placeholder 3"/>
          <p:cNvSpPr>
            <a:spLocks noGrp="1"/>
          </p:cNvSpPr>
          <p:nvPr>
            <p:ph type="ftr" sz="quarter" idx="2"/>
          </p:nvPr>
        </p:nvSpPr>
        <p:spPr>
          <a:xfrm>
            <a:off x="1" y="8842217"/>
            <a:ext cx="3056095" cy="465296"/>
          </a:xfrm>
          <a:prstGeom prst="rect">
            <a:avLst/>
          </a:prstGeom>
        </p:spPr>
        <p:txBody>
          <a:bodyPr vert="horz" lIns="91632" tIns="45815" rIns="91632" bIns="45815" rtlCol="0" anchor="b"/>
          <a:lstStyle>
            <a:lvl1pPr algn="l">
              <a:defRPr sz="1200"/>
            </a:lvl1pPr>
          </a:lstStyle>
          <a:p>
            <a:endParaRPr lang="en-US"/>
          </a:p>
        </p:txBody>
      </p:sp>
      <p:sp>
        <p:nvSpPr>
          <p:cNvPr id="5" name="Slide Number Placeholder 4"/>
          <p:cNvSpPr>
            <a:spLocks noGrp="1"/>
          </p:cNvSpPr>
          <p:nvPr>
            <p:ph type="sldNum" sz="quarter" idx="3"/>
          </p:nvPr>
        </p:nvSpPr>
        <p:spPr>
          <a:xfrm>
            <a:off x="3995574" y="8842217"/>
            <a:ext cx="3056095" cy="465296"/>
          </a:xfrm>
          <a:prstGeom prst="rect">
            <a:avLst/>
          </a:prstGeom>
        </p:spPr>
        <p:txBody>
          <a:bodyPr vert="horz" lIns="91632" tIns="45815" rIns="91632" bIns="45815" rtlCol="0" anchor="b"/>
          <a:lstStyle>
            <a:lvl1pPr algn="r">
              <a:defRPr sz="1200"/>
            </a:lvl1pPr>
          </a:lstStyle>
          <a:p>
            <a:fld id="{F81106C9-DCCC-4565-A3C8-1A102AA83662}" type="slidenum">
              <a:rPr lang="en-US" smtClean="0"/>
              <a:pPr/>
              <a:t>‹#›</a:t>
            </a:fld>
            <a:endParaRPr lang="en-US"/>
          </a:p>
        </p:txBody>
      </p:sp>
    </p:spTree>
    <p:extLst>
      <p:ext uri="{BB962C8B-B14F-4D97-AF65-F5344CB8AC3E}">
        <p14:creationId xmlns:p14="http://schemas.microsoft.com/office/powerpoint/2010/main" val="523729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7053" cy="465773"/>
          </a:xfrm>
          <a:prstGeom prst="rect">
            <a:avLst/>
          </a:prstGeom>
        </p:spPr>
        <p:txBody>
          <a:bodyPr vert="horz" lIns="91742" tIns="45871" rIns="91742" bIns="45871" rtlCol="0"/>
          <a:lstStyle>
            <a:lvl1pPr algn="l">
              <a:defRPr sz="1200"/>
            </a:lvl1pPr>
          </a:lstStyle>
          <a:p>
            <a:endParaRPr lang="en-US"/>
          </a:p>
        </p:txBody>
      </p:sp>
      <p:sp>
        <p:nvSpPr>
          <p:cNvPr id="3" name="Date Placeholder 2"/>
          <p:cNvSpPr>
            <a:spLocks noGrp="1"/>
          </p:cNvSpPr>
          <p:nvPr>
            <p:ph type="dt" idx="1"/>
          </p:nvPr>
        </p:nvSpPr>
        <p:spPr>
          <a:xfrm>
            <a:off x="3994614" y="0"/>
            <a:ext cx="3057053" cy="465773"/>
          </a:xfrm>
          <a:prstGeom prst="rect">
            <a:avLst/>
          </a:prstGeom>
        </p:spPr>
        <p:txBody>
          <a:bodyPr vert="horz" lIns="91742" tIns="45871" rIns="91742" bIns="45871" rtlCol="0"/>
          <a:lstStyle>
            <a:lvl1pPr algn="r">
              <a:defRPr sz="1200"/>
            </a:lvl1pPr>
          </a:lstStyle>
          <a:p>
            <a:fld id="{0D84C53B-B3C4-426E-BC85-AC6CC389A757}" type="datetimeFigureOut">
              <a:rPr lang="en-US" smtClean="0"/>
              <a:pPr/>
              <a:t>5/29/2014</a:t>
            </a:fld>
            <a:endParaRPr lang="en-US"/>
          </a:p>
        </p:txBody>
      </p:sp>
      <p:sp>
        <p:nvSpPr>
          <p:cNvPr id="4" name="Slide Image Placeholder 3"/>
          <p:cNvSpPr>
            <a:spLocks noGrp="1" noRot="1" noChangeAspect="1"/>
          </p:cNvSpPr>
          <p:nvPr>
            <p:ph type="sldImg" idx="2"/>
          </p:nvPr>
        </p:nvSpPr>
        <p:spPr>
          <a:xfrm>
            <a:off x="1200150" y="698500"/>
            <a:ext cx="4652963" cy="3489325"/>
          </a:xfrm>
          <a:prstGeom prst="rect">
            <a:avLst/>
          </a:prstGeom>
          <a:noFill/>
          <a:ln w="12700">
            <a:solidFill>
              <a:prstClr val="black"/>
            </a:solidFill>
          </a:ln>
        </p:spPr>
        <p:txBody>
          <a:bodyPr vert="horz" lIns="91742" tIns="45871" rIns="91742" bIns="45871" rtlCol="0" anchor="ctr"/>
          <a:lstStyle/>
          <a:p>
            <a:endParaRPr lang="en-US"/>
          </a:p>
        </p:txBody>
      </p:sp>
      <p:sp>
        <p:nvSpPr>
          <p:cNvPr id="5" name="Notes Placeholder 4"/>
          <p:cNvSpPr>
            <a:spLocks noGrp="1"/>
          </p:cNvSpPr>
          <p:nvPr>
            <p:ph type="body" sz="quarter" idx="3"/>
          </p:nvPr>
        </p:nvSpPr>
        <p:spPr>
          <a:xfrm>
            <a:off x="705966" y="4422459"/>
            <a:ext cx="5641332" cy="4188777"/>
          </a:xfrm>
          <a:prstGeom prst="rect">
            <a:avLst/>
          </a:prstGeom>
        </p:spPr>
        <p:txBody>
          <a:bodyPr vert="horz" lIns="91742" tIns="45871" rIns="91742" bIns="4587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1738"/>
            <a:ext cx="3057053" cy="465773"/>
          </a:xfrm>
          <a:prstGeom prst="rect">
            <a:avLst/>
          </a:prstGeom>
        </p:spPr>
        <p:txBody>
          <a:bodyPr vert="horz" lIns="91742" tIns="45871" rIns="91742" bIns="45871" rtlCol="0" anchor="b"/>
          <a:lstStyle>
            <a:lvl1pPr algn="l">
              <a:defRPr sz="1200"/>
            </a:lvl1pPr>
          </a:lstStyle>
          <a:p>
            <a:endParaRPr lang="en-US"/>
          </a:p>
        </p:txBody>
      </p:sp>
      <p:sp>
        <p:nvSpPr>
          <p:cNvPr id="7" name="Slide Number Placeholder 6"/>
          <p:cNvSpPr>
            <a:spLocks noGrp="1"/>
          </p:cNvSpPr>
          <p:nvPr>
            <p:ph type="sldNum" sz="quarter" idx="5"/>
          </p:nvPr>
        </p:nvSpPr>
        <p:spPr>
          <a:xfrm>
            <a:off x="3994614" y="8841738"/>
            <a:ext cx="3057053" cy="465773"/>
          </a:xfrm>
          <a:prstGeom prst="rect">
            <a:avLst/>
          </a:prstGeom>
        </p:spPr>
        <p:txBody>
          <a:bodyPr vert="horz" lIns="91742" tIns="45871" rIns="91742" bIns="45871" rtlCol="0" anchor="b"/>
          <a:lstStyle>
            <a:lvl1pPr algn="r">
              <a:defRPr sz="1200"/>
            </a:lvl1pPr>
          </a:lstStyle>
          <a:p>
            <a:fld id="{1C596127-0BB5-4958-B80E-9DED96F7B182}" type="slidenum">
              <a:rPr lang="en-US" smtClean="0"/>
              <a:pPr/>
              <a:t>‹#›</a:t>
            </a:fld>
            <a:endParaRPr lang="en-US"/>
          </a:p>
        </p:txBody>
      </p:sp>
    </p:spTree>
    <p:extLst>
      <p:ext uri="{BB962C8B-B14F-4D97-AF65-F5344CB8AC3E}">
        <p14:creationId xmlns:p14="http://schemas.microsoft.com/office/powerpoint/2010/main" val="2708829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F88E1E1-9263-4E6E-925E-86CA7B9B393E}"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C596127-0BB5-4958-B80E-9DED96F7B182}"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EBSR – most like multiple choice except there is always a “Part</a:t>
            </a:r>
            <a:r>
              <a:rPr lang="en-US" baseline="0" dirty="0" smtClean="0"/>
              <a:t> B” that asks for details from the text to support the answer in “Part A”  Part B is assessing Standard 1.  Standard 1 will only be assessed as evidence in the EBSR or in the Writing.</a:t>
            </a:r>
          </a:p>
          <a:p>
            <a:endParaRPr lang="en-US" baseline="0" dirty="0" smtClean="0"/>
          </a:p>
          <a:p>
            <a:r>
              <a:rPr lang="en-US" baseline="0" dirty="0" smtClean="0"/>
              <a:t>TECR – can be graphic organizer that is filled in.</a:t>
            </a:r>
          </a:p>
          <a:p>
            <a:endParaRPr lang="en-US" baseline="0" dirty="0" smtClean="0"/>
          </a:p>
          <a:p>
            <a:r>
              <a:rPr lang="en-US" baseline="0" dirty="0" smtClean="0"/>
              <a:t>PCR is the essay for each task.</a:t>
            </a:r>
          </a:p>
          <a:p>
            <a:endParaRPr lang="en-US" baseline="0" dirty="0" smtClean="0"/>
          </a:p>
          <a:p>
            <a:r>
              <a:rPr lang="en-US" baseline="0" dirty="0" smtClean="0"/>
              <a:t>5 min</a:t>
            </a:r>
          </a:p>
          <a:p>
            <a:endParaRPr lang="en-US" dirty="0"/>
          </a:p>
        </p:txBody>
      </p:sp>
      <p:sp>
        <p:nvSpPr>
          <p:cNvPr id="4" name="Slide Number Placeholder 3"/>
          <p:cNvSpPr>
            <a:spLocks noGrp="1"/>
          </p:cNvSpPr>
          <p:nvPr>
            <p:ph type="sldNum" sz="quarter" idx="10"/>
          </p:nvPr>
        </p:nvSpPr>
        <p:spPr/>
        <p:txBody>
          <a:bodyPr/>
          <a:lstStyle/>
          <a:p>
            <a:fld id="{1C596127-0BB5-4958-B80E-9DED96F7B182}"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Print copy of text to keep on table.</a:t>
            </a:r>
          </a:p>
          <a:p>
            <a:endParaRPr lang="en-US" dirty="0" smtClean="0"/>
          </a:p>
          <a:p>
            <a:r>
              <a:rPr lang="en-US" dirty="0" smtClean="0"/>
              <a:t>2 minutes to read</a:t>
            </a:r>
          </a:p>
          <a:p>
            <a:pPr marL="0" indent="0">
              <a:buNone/>
            </a:pPr>
            <a:r>
              <a:rPr lang="en-US" dirty="0" smtClean="0"/>
              <a:t>10</a:t>
            </a:r>
            <a:r>
              <a:rPr lang="en-US" baseline="0" dirty="0" smtClean="0"/>
              <a:t> </a:t>
            </a:r>
            <a:r>
              <a:rPr lang="en-US" dirty="0" smtClean="0"/>
              <a:t>minutes to answer</a:t>
            </a:r>
            <a:r>
              <a:rPr lang="en-US" baseline="0" dirty="0" smtClean="0"/>
              <a:t> and come to a consensus. </a:t>
            </a:r>
          </a:p>
          <a:p>
            <a:r>
              <a:rPr lang="en-US" baseline="0" dirty="0" smtClean="0"/>
              <a:t>5 minutes to discuss</a:t>
            </a:r>
            <a:endParaRPr lang="en-US" dirty="0"/>
          </a:p>
        </p:txBody>
      </p:sp>
      <p:sp>
        <p:nvSpPr>
          <p:cNvPr id="4" name="Slide Number Placeholder 3"/>
          <p:cNvSpPr>
            <a:spLocks noGrp="1"/>
          </p:cNvSpPr>
          <p:nvPr>
            <p:ph type="sldNum" sz="quarter" idx="10"/>
          </p:nvPr>
        </p:nvSpPr>
        <p:spPr/>
        <p:txBody>
          <a:bodyPr/>
          <a:lstStyle/>
          <a:p>
            <a:fld id="{1C596127-0BB5-4958-B80E-9DED96F7B182}" type="slidenum">
              <a:rPr lang="en-US" smtClean="0"/>
              <a:pPr/>
              <a:t>12</a:t>
            </a:fld>
            <a:endParaRPr lang="en-US"/>
          </a:p>
        </p:txBody>
      </p:sp>
    </p:spTree>
    <p:extLst>
      <p:ext uri="{BB962C8B-B14F-4D97-AF65-F5344CB8AC3E}">
        <p14:creationId xmlns:p14="http://schemas.microsoft.com/office/powerpoint/2010/main" val="39255909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Handout to write</a:t>
            </a:r>
            <a:r>
              <a:rPr lang="en-US" baseline="0" dirty="0" smtClean="0"/>
              <a:t> on.</a:t>
            </a:r>
            <a:endParaRPr lang="en-US" dirty="0" smtClean="0"/>
          </a:p>
          <a:p>
            <a:endParaRPr lang="en-US" dirty="0" smtClean="0"/>
          </a:p>
          <a:p>
            <a:r>
              <a:rPr lang="en-US" dirty="0" smtClean="0"/>
              <a:t>5</a:t>
            </a:r>
            <a:r>
              <a:rPr lang="en-US" baseline="30000" dirty="0" smtClean="0"/>
              <a:t>th</a:t>
            </a:r>
            <a:r>
              <a:rPr lang="en-US" dirty="0" smtClean="0"/>
              <a:t> Grade,</a:t>
            </a:r>
            <a:r>
              <a:rPr lang="en-US" baseline="0" dirty="0" smtClean="0"/>
              <a:t> EOY</a:t>
            </a:r>
          </a:p>
          <a:p>
            <a:endParaRPr lang="en-US" baseline="0" dirty="0" smtClean="0"/>
          </a:p>
          <a:p>
            <a:r>
              <a:rPr lang="en-US" baseline="0" dirty="0" smtClean="0"/>
              <a:t>Packets on table of passages to read then answer question. </a:t>
            </a:r>
          </a:p>
          <a:p>
            <a:endParaRPr lang="en-US" baseline="0" dirty="0" smtClean="0"/>
          </a:p>
          <a:p>
            <a:r>
              <a:rPr lang="en-US" baseline="0" dirty="0" smtClean="0"/>
              <a:t>2 </a:t>
            </a:r>
            <a:r>
              <a:rPr lang="en-US" baseline="0" dirty="0" err="1" smtClean="0"/>
              <a:t>pts</a:t>
            </a:r>
            <a:r>
              <a:rPr lang="en-US" baseline="0" dirty="0" smtClean="0"/>
              <a:t> for all correct answers</a:t>
            </a:r>
          </a:p>
          <a:p>
            <a:r>
              <a:rPr lang="en-US" baseline="0" dirty="0" smtClean="0"/>
              <a:t>1 </a:t>
            </a:r>
            <a:r>
              <a:rPr lang="en-US" baseline="0" dirty="0" err="1" smtClean="0"/>
              <a:t>pts</a:t>
            </a:r>
            <a:r>
              <a:rPr lang="en-US" baseline="0" dirty="0" smtClean="0"/>
              <a:t> for part A and one detail from part B</a:t>
            </a:r>
          </a:p>
          <a:p>
            <a:r>
              <a:rPr lang="en-US" baseline="0" dirty="0" smtClean="0"/>
              <a:t>0 </a:t>
            </a:r>
            <a:r>
              <a:rPr lang="en-US" baseline="0" dirty="0" err="1" smtClean="0"/>
              <a:t>pts</a:t>
            </a:r>
            <a:r>
              <a:rPr lang="en-US" baseline="0" dirty="0" smtClean="0"/>
              <a:t> if part A is incorrect</a:t>
            </a:r>
            <a:endParaRPr lang="en-US" dirty="0"/>
          </a:p>
        </p:txBody>
      </p:sp>
      <p:sp>
        <p:nvSpPr>
          <p:cNvPr id="4" name="Slide Number Placeholder 3"/>
          <p:cNvSpPr>
            <a:spLocks noGrp="1"/>
          </p:cNvSpPr>
          <p:nvPr>
            <p:ph type="sldNum" sz="quarter" idx="10"/>
          </p:nvPr>
        </p:nvSpPr>
        <p:spPr/>
        <p:txBody>
          <a:bodyPr/>
          <a:lstStyle/>
          <a:p>
            <a:fld id="{1C596127-0BB5-4958-B80E-9DED96F7B182}"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Handout</a:t>
            </a:r>
            <a:r>
              <a:rPr lang="en-US" baseline="0" dirty="0" smtClean="0"/>
              <a:t> to write on.</a:t>
            </a:r>
          </a:p>
          <a:p>
            <a:endParaRPr lang="en-US" baseline="0" dirty="0" smtClean="0"/>
          </a:p>
          <a:p>
            <a:r>
              <a:rPr lang="en-US" sz="1200" b="1" i="0" u="none" strike="noStrike" kern="1200" baseline="0" dirty="0" smtClean="0">
                <a:solidFill>
                  <a:schemeClr val="tx1"/>
                </a:solidFill>
                <a:latin typeface="+mn-lt"/>
                <a:ea typeface="+mn-ea"/>
                <a:cs typeface="+mn-cs"/>
              </a:rPr>
              <a:t>Scoring Points: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2 points are awarded when the student chooses the correct main ideas and corresponding details. </a:t>
            </a:r>
          </a:p>
          <a:p>
            <a:r>
              <a:rPr lang="en-US" sz="1200" b="0" i="0" u="none" strike="noStrike" kern="1200" baseline="0" dirty="0" smtClean="0">
                <a:solidFill>
                  <a:schemeClr val="tx1"/>
                </a:solidFill>
                <a:latin typeface="+mn-lt"/>
                <a:ea typeface="+mn-ea"/>
                <a:cs typeface="+mn-cs"/>
              </a:rPr>
              <a:t> 1 point is awarded if the student correctly chooses one correct main idea and a corresponding detail or if the student chooses two correct main ideas </a:t>
            </a:r>
          </a:p>
          <a:p>
            <a:r>
              <a:rPr lang="en-US" sz="1200" b="0" i="0" u="none" strike="noStrike" kern="1200" baseline="0" dirty="0" smtClean="0">
                <a:solidFill>
                  <a:schemeClr val="tx1"/>
                </a:solidFill>
                <a:latin typeface="+mn-lt"/>
                <a:ea typeface="+mn-ea"/>
                <a:cs typeface="+mn-cs"/>
              </a:rPr>
              <a:t>without any correct corresponding details. </a:t>
            </a:r>
          </a:p>
          <a:p>
            <a:r>
              <a:rPr lang="en-US" sz="1200" b="0" i="0" u="none" strike="noStrike" kern="1200" baseline="0" dirty="0" smtClean="0">
                <a:solidFill>
                  <a:schemeClr val="tx1"/>
                </a:solidFill>
                <a:latin typeface="+mn-lt"/>
                <a:ea typeface="+mn-ea"/>
                <a:cs typeface="+mn-cs"/>
              </a:rPr>
              <a:t> 0 points are awarded if the student fails to demonstrate partial mastery of the standard </a:t>
            </a:r>
          </a:p>
          <a:p>
            <a:r>
              <a:rPr lang="en-US" sz="1200" b="0" i="0" u="none" strike="noStrike" kern="1200" baseline="0" dirty="0" smtClean="0">
                <a:solidFill>
                  <a:schemeClr val="tx1"/>
                </a:solidFill>
                <a:latin typeface="+mn-lt"/>
                <a:ea typeface="+mn-ea"/>
                <a:cs typeface="+mn-cs"/>
              </a:rPr>
              <a:t>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1C596127-0BB5-4958-B80E-9DED96F7B182}" type="slidenum">
              <a:rPr lang="en-US" smtClean="0"/>
              <a:pPr/>
              <a:t>14</a:t>
            </a:fld>
            <a:endParaRPr lang="en-US"/>
          </a:p>
        </p:txBody>
      </p:sp>
    </p:spTree>
    <p:extLst>
      <p:ext uri="{BB962C8B-B14F-4D97-AF65-F5344CB8AC3E}">
        <p14:creationId xmlns:p14="http://schemas.microsoft.com/office/powerpoint/2010/main" val="21453423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Sample</a:t>
            </a:r>
            <a:r>
              <a:rPr lang="en-US" baseline="0" dirty="0" smtClean="0"/>
              <a:t> from PARCC Assessment Guide.  4</a:t>
            </a:r>
            <a:r>
              <a:rPr lang="en-US" baseline="30000" dirty="0" smtClean="0"/>
              <a:t>th</a:t>
            </a:r>
            <a:r>
              <a:rPr lang="en-US" baseline="0" dirty="0" smtClean="0"/>
              <a:t> grade PBA, Literary Analysis Task</a:t>
            </a:r>
          </a:p>
          <a:p>
            <a:endParaRPr lang="en-US" baseline="0" dirty="0" smtClean="0"/>
          </a:p>
          <a:p>
            <a:r>
              <a:rPr lang="en-US" baseline="0" dirty="0" smtClean="0"/>
              <a:t>• 2 points are awarded when the student correctly chooses all three correct details. </a:t>
            </a:r>
          </a:p>
          <a:p>
            <a:r>
              <a:rPr lang="en-US" baseline="0" dirty="0" smtClean="0"/>
              <a:t>• 1 point is awarded when students choose two correct details. </a:t>
            </a:r>
          </a:p>
          <a:p>
            <a:r>
              <a:rPr lang="en-US" baseline="0" dirty="0" smtClean="0"/>
              <a:t>• 0 points are awarded if the student selects fewer than two correct details. </a:t>
            </a:r>
            <a:endParaRPr lang="en-US" dirty="0"/>
          </a:p>
        </p:txBody>
      </p:sp>
      <p:sp>
        <p:nvSpPr>
          <p:cNvPr id="4" name="Slide Number Placeholder 3"/>
          <p:cNvSpPr>
            <a:spLocks noGrp="1"/>
          </p:cNvSpPr>
          <p:nvPr>
            <p:ph type="sldNum" sz="quarter" idx="10"/>
          </p:nvPr>
        </p:nvSpPr>
        <p:spPr/>
        <p:txBody>
          <a:bodyPr/>
          <a:lstStyle/>
          <a:p>
            <a:fld id="{1C596127-0BB5-4958-B80E-9DED96F7B182}"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Sample</a:t>
            </a:r>
            <a:r>
              <a:rPr lang="en-US" baseline="0" dirty="0" smtClean="0"/>
              <a:t> from PARCC Assessment Guide.  7</a:t>
            </a:r>
            <a:r>
              <a:rPr lang="en-US" baseline="30000" dirty="0" smtClean="0"/>
              <a:t>th</a:t>
            </a:r>
            <a:r>
              <a:rPr lang="en-US" baseline="0" dirty="0" smtClean="0"/>
              <a:t>  grade PBA, Research Simulation</a:t>
            </a:r>
          </a:p>
          <a:p>
            <a:endParaRPr lang="en-US" baseline="0" dirty="0" smtClean="0"/>
          </a:p>
          <a:p>
            <a:r>
              <a:rPr lang="en-US" baseline="0" dirty="0" smtClean="0"/>
              <a:t>1 point for 3 correct in order</a:t>
            </a:r>
          </a:p>
          <a:p>
            <a:r>
              <a:rPr lang="en-US" baseline="0" dirty="0" smtClean="0"/>
              <a:t>2 points for all correct</a:t>
            </a:r>
            <a:endParaRPr lang="en-US" dirty="0"/>
          </a:p>
        </p:txBody>
      </p:sp>
      <p:sp>
        <p:nvSpPr>
          <p:cNvPr id="4" name="Slide Number Placeholder 3"/>
          <p:cNvSpPr>
            <a:spLocks noGrp="1"/>
          </p:cNvSpPr>
          <p:nvPr>
            <p:ph type="sldNum" sz="quarter" idx="10"/>
          </p:nvPr>
        </p:nvSpPr>
        <p:spPr/>
        <p:txBody>
          <a:bodyPr/>
          <a:lstStyle/>
          <a:p>
            <a:fld id="{1C596127-0BB5-4958-B80E-9DED96F7B182}"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Sample</a:t>
            </a:r>
            <a:r>
              <a:rPr lang="en-US" baseline="0" dirty="0" smtClean="0"/>
              <a:t> from PARCC Assessment Guide.  3</a:t>
            </a:r>
            <a:r>
              <a:rPr lang="en-US" baseline="30000" dirty="0" smtClean="0"/>
              <a:t>rd</a:t>
            </a:r>
            <a:r>
              <a:rPr lang="en-US" baseline="0" dirty="0" smtClean="0"/>
              <a:t> Grade Research Simulation</a:t>
            </a:r>
            <a:endParaRPr lang="en-US" dirty="0"/>
          </a:p>
        </p:txBody>
      </p:sp>
      <p:sp>
        <p:nvSpPr>
          <p:cNvPr id="4" name="Slide Number Placeholder 3"/>
          <p:cNvSpPr>
            <a:spLocks noGrp="1"/>
          </p:cNvSpPr>
          <p:nvPr>
            <p:ph type="sldNum" sz="quarter" idx="10"/>
          </p:nvPr>
        </p:nvSpPr>
        <p:spPr/>
        <p:txBody>
          <a:bodyPr/>
          <a:lstStyle/>
          <a:p>
            <a:fld id="{1C596127-0BB5-4958-B80E-9DED96F7B182}"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Key points to add to notes.</a:t>
            </a:r>
            <a:endParaRPr lang="en-US" dirty="0"/>
          </a:p>
        </p:txBody>
      </p:sp>
      <p:sp>
        <p:nvSpPr>
          <p:cNvPr id="4" name="Slide Number Placeholder 3"/>
          <p:cNvSpPr>
            <a:spLocks noGrp="1"/>
          </p:cNvSpPr>
          <p:nvPr>
            <p:ph type="sldNum" sz="quarter" idx="10"/>
          </p:nvPr>
        </p:nvSpPr>
        <p:spPr/>
        <p:txBody>
          <a:bodyPr/>
          <a:lstStyle/>
          <a:p>
            <a:fld id="{1C596127-0BB5-4958-B80E-9DED96F7B182}" type="slidenum">
              <a:rPr lang="en-US" smtClean="0"/>
              <a:pPr/>
              <a:t>18</a:t>
            </a:fld>
            <a:endParaRPr lang="en-US"/>
          </a:p>
        </p:txBody>
      </p:sp>
    </p:spTree>
    <p:extLst>
      <p:ext uri="{BB962C8B-B14F-4D97-AF65-F5344CB8AC3E}">
        <p14:creationId xmlns:p14="http://schemas.microsoft.com/office/powerpoint/2010/main" val="7318248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C596127-0BB5-4958-B80E-9DED96F7B182}"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C596127-0BB5-4958-B80E-9DED96F7B182}"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extended text should be closer to</a:t>
            </a:r>
            <a:r>
              <a:rPr lang="en-US" baseline="0" dirty="0" smtClean="0"/>
              <a:t> the end of the grade band range.  The additional text is expected to be a shorter text, closer to the beginning of the grade band range.  The range for 3-5 is 200-800 words.</a:t>
            </a:r>
          </a:p>
          <a:p>
            <a:endParaRPr lang="en-US" baseline="0" dirty="0" smtClean="0"/>
          </a:p>
          <a:p>
            <a:r>
              <a:rPr lang="en-US" baseline="0" dirty="0" smtClean="0"/>
              <a:t>Another important point about these items is that they are designed to build understanding.  The questions are posed to engage the reader and prepare him/her for the PCR item.</a:t>
            </a:r>
          </a:p>
          <a:p>
            <a:endParaRPr lang="en-US" baseline="0" dirty="0" smtClean="0"/>
          </a:p>
          <a:p>
            <a:r>
              <a:rPr lang="en-US" baseline="0" dirty="0" smtClean="0"/>
              <a:t>How is this different from the testing that our students have typically experienced. (Talk to group or partner.)  </a:t>
            </a:r>
          </a:p>
          <a:p>
            <a:r>
              <a:rPr lang="en-US" baseline="0" dirty="0" smtClean="0"/>
              <a:t>How can you use this information in your instruction.</a:t>
            </a:r>
          </a:p>
          <a:p>
            <a:endParaRPr lang="en-US" baseline="0" dirty="0" smtClean="0"/>
          </a:p>
          <a:p>
            <a:r>
              <a:rPr lang="en-US" baseline="0" dirty="0" smtClean="0"/>
              <a:t>10 min</a:t>
            </a:r>
            <a:endParaRPr lang="en-US" dirty="0"/>
          </a:p>
        </p:txBody>
      </p:sp>
      <p:sp>
        <p:nvSpPr>
          <p:cNvPr id="4" name="Slide Number Placeholder 3"/>
          <p:cNvSpPr>
            <a:spLocks noGrp="1"/>
          </p:cNvSpPr>
          <p:nvPr>
            <p:ph type="sldNum" sz="quarter" idx="10"/>
          </p:nvPr>
        </p:nvSpPr>
        <p:spPr/>
        <p:txBody>
          <a:bodyPr/>
          <a:lstStyle/>
          <a:p>
            <a:fld id="{1C596127-0BB5-4958-B80E-9DED96F7B182}"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Research Simulation follows the same pattern but involves possible multi-media text and has an additional text for grades 4&amp;5.  </a:t>
            </a:r>
          </a:p>
          <a:p>
            <a:endParaRPr lang="en-US" baseline="0" dirty="0" smtClean="0"/>
          </a:p>
          <a:p>
            <a:r>
              <a:rPr lang="en-US" baseline="0" dirty="0" smtClean="0"/>
              <a:t>Information Text standards require students to synthesize information.</a:t>
            </a:r>
          </a:p>
          <a:p>
            <a:endParaRPr lang="en-US" baseline="0" dirty="0" smtClean="0"/>
          </a:p>
          <a:p>
            <a:r>
              <a:rPr lang="en-US" baseline="0" dirty="0" smtClean="0"/>
              <a:t>5 min</a:t>
            </a:r>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C596127-0BB5-4958-B80E-9DED96F7B182}" type="slidenum">
              <a:rPr lang="en-US" smtClean="0"/>
              <a:pPr/>
              <a:t>21</a:t>
            </a:fld>
            <a:endParaRPr lang="en-US"/>
          </a:p>
        </p:txBody>
      </p:sp>
    </p:spTree>
    <p:extLst>
      <p:ext uri="{BB962C8B-B14F-4D97-AF65-F5344CB8AC3E}">
        <p14:creationId xmlns:p14="http://schemas.microsoft.com/office/powerpoint/2010/main" val="5747794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Narrative</a:t>
            </a:r>
            <a:r>
              <a:rPr lang="en-US" baseline="0" dirty="0" smtClean="0"/>
              <a:t> Task – can be either information or literary</a:t>
            </a:r>
          </a:p>
          <a:p>
            <a:endParaRPr lang="en-US" baseline="0" dirty="0" smtClean="0"/>
          </a:p>
          <a:p>
            <a:r>
              <a:rPr lang="en-US" baseline="0" dirty="0" smtClean="0"/>
              <a:t>Need examples.</a:t>
            </a:r>
          </a:p>
          <a:p>
            <a:endParaRPr lang="en-US" baseline="0" dirty="0" smtClean="0"/>
          </a:p>
          <a:p>
            <a:r>
              <a:rPr lang="en-US" baseline="0" dirty="0" smtClean="0"/>
              <a:t>2 min</a:t>
            </a:r>
            <a:endParaRPr lang="en-US" dirty="0"/>
          </a:p>
        </p:txBody>
      </p:sp>
      <p:sp>
        <p:nvSpPr>
          <p:cNvPr id="4" name="Slide Number Placeholder 3"/>
          <p:cNvSpPr>
            <a:spLocks noGrp="1"/>
          </p:cNvSpPr>
          <p:nvPr>
            <p:ph type="sldNum" sz="quarter" idx="10"/>
          </p:nvPr>
        </p:nvSpPr>
        <p:spPr/>
        <p:txBody>
          <a:bodyPr/>
          <a:lstStyle/>
          <a:p>
            <a:fld id="{1C596127-0BB5-4958-B80E-9DED96F7B182}" type="slidenum">
              <a:rPr lang="en-US" smtClean="0"/>
              <a:pPr/>
              <a:t>22</a:t>
            </a:fld>
            <a:endParaRPr lang="en-US"/>
          </a:p>
        </p:txBody>
      </p:sp>
    </p:spTree>
    <p:extLst>
      <p:ext uri="{BB962C8B-B14F-4D97-AF65-F5344CB8AC3E}">
        <p14:creationId xmlns:p14="http://schemas.microsoft.com/office/powerpoint/2010/main" val="40936171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look at how these summative</a:t>
            </a:r>
            <a:r>
              <a:rPr lang="en-US" baseline="0" dirty="0" smtClean="0"/>
              <a:t> unit assessments </a:t>
            </a:r>
            <a:endParaRPr lang="en-US" dirty="0"/>
          </a:p>
        </p:txBody>
      </p:sp>
      <p:sp>
        <p:nvSpPr>
          <p:cNvPr id="4" name="Slide Number Placeholder 3"/>
          <p:cNvSpPr>
            <a:spLocks noGrp="1"/>
          </p:cNvSpPr>
          <p:nvPr>
            <p:ph type="sldNum" sz="quarter" idx="10"/>
          </p:nvPr>
        </p:nvSpPr>
        <p:spPr/>
        <p:txBody>
          <a:bodyPr/>
          <a:lstStyle/>
          <a:p>
            <a:fld id="{1C596127-0BB5-4958-B80E-9DED96F7B182}" type="slidenum">
              <a:rPr lang="en-US" smtClean="0"/>
              <a:pPr/>
              <a:t>24</a:t>
            </a:fld>
            <a:endParaRPr lang="en-US"/>
          </a:p>
        </p:txBody>
      </p:sp>
    </p:spTree>
    <p:extLst>
      <p:ext uri="{BB962C8B-B14F-4D97-AF65-F5344CB8AC3E}">
        <p14:creationId xmlns:p14="http://schemas.microsoft.com/office/powerpoint/2010/main" val="30893073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C596127-0BB5-4958-B80E-9DED96F7B182}" type="slidenum">
              <a:rPr lang="en-US" smtClean="0"/>
              <a:pPr/>
              <a:t>25</a:t>
            </a:fld>
            <a:endParaRPr lang="en-US"/>
          </a:p>
        </p:txBody>
      </p:sp>
    </p:spTree>
    <p:extLst>
      <p:ext uri="{BB962C8B-B14F-4D97-AF65-F5344CB8AC3E}">
        <p14:creationId xmlns:p14="http://schemas.microsoft.com/office/powerpoint/2010/main" val="30893073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596127-0BB5-4958-B80E-9DED96F7B182}" type="slidenum">
              <a:rPr lang="en-US" smtClean="0"/>
              <a:pPr/>
              <a:t>26</a:t>
            </a:fld>
            <a:endParaRPr lang="en-US"/>
          </a:p>
        </p:txBody>
      </p:sp>
    </p:spTree>
    <p:extLst>
      <p:ext uri="{BB962C8B-B14F-4D97-AF65-F5344CB8AC3E}">
        <p14:creationId xmlns:p14="http://schemas.microsoft.com/office/powerpoint/2010/main" val="30893073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goals</a:t>
            </a:r>
            <a:r>
              <a:rPr lang="en-US" baseline="0" dirty="0" smtClean="0"/>
              <a:t> – what did we do to </a:t>
            </a:r>
            <a:r>
              <a:rPr lang="en-US" baseline="0" smtClean="0"/>
              <a:t>accomplish them?  </a:t>
            </a:r>
            <a:endParaRPr lang="en-US" dirty="0"/>
          </a:p>
        </p:txBody>
      </p:sp>
      <p:sp>
        <p:nvSpPr>
          <p:cNvPr id="4" name="Slide Number Placeholder 3"/>
          <p:cNvSpPr>
            <a:spLocks noGrp="1"/>
          </p:cNvSpPr>
          <p:nvPr>
            <p:ph type="sldNum" sz="quarter" idx="10"/>
          </p:nvPr>
        </p:nvSpPr>
        <p:spPr/>
        <p:txBody>
          <a:bodyPr/>
          <a:lstStyle/>
          <a:p>
            <a:fld id="{1C596127-0BB5-4958-B80E-9DED96F7B182}" type="slidenum">
              <a:rPr lang="en-US" smtClean="0"/>
              <a:pPr/>
              <a:t>27</a:t>
            </a:fld>
            <a:endParaRPr lang="en-US"/>
          </a:p>
        </p:txBody>
      </p:sp>
    </p:spTree>
    <p:extLst>
      <p:ext uri="{BB962C8B-B14F-4D97-AF65-F5344CB8AC3E}">
        <p14:creationId xmlns:p14="http://schemas.microsoft.com/office/powerpoint/2010/main" val="11192462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Handout to write</a:t>
            </a:r>
            <a:r>
              <a:rPr lang="en-US" baseline="0" dirty="0" smtClean="0"/>
              <a:t> on.</a:t>
            </a:r>
            <a:endParaRPr lang="en-US" dirty="0" smtClean="0"/>
          </a:p>
          <a:p>
            <a:endParaRPr lang="en-US" dirty="0" smtClean="0"/>
          </a:p>
          <a:p>
            <a:r>
              <a:rPr lang="en-US" dirty="0" smtClean="0"/>
              <a:t>5</a:t>
            </a:r>
            <a:r>
              <a:rPr lang="en-US" baseline="30000" dirty="0" smtClean="0"/>
              <a:t>th</a:t>
            </a:r>
            <a:r>
              <a:rPr lang="en-US" dirty="0" smtClean="0"/>
              <a:t> Grade,</a:t>
            </a:r>
            <a:r>
              <a:rPr lang="en-US" baseline="0" dirty="0" smtClean="0"/>
              <a:t> EOY</a:t>
            </a:r>
          </a:p>
          <a:p>
            <a:endParaRPr lang="en-US" baseline="0" dirty="0" smtClean="0"/>
          </a:p>
          <a:p>
            <a:r>
              <a:rPr lang="en-US" baseline="0" dirty="0" smtClean="0"/>
              <a:t>Packets on table of passages to read then answer question. </a:t>
            </a:r>
          </a:p>
          <a:p>
            <a:endParaRPr lang="en-US" baseline="0" dirty="0" smtClean="0"/>
          </a:p>
          <a:p>
            <a:r>
              <a:rPr lang="en-US" baseline="0" dirty="0" smtClean="0"/>
              <a:t>2 </a:t>
            </a:r>
            <a:r>
              <a:rPr lang="en-US" baseline="0" dirty="0" err="1" smtClean="0"/>
              <a:t>pts</a:t>
            </a:r>
            <a:r>
              <a:rPr lang="en-US" baseline="0" dirty="0" smtClean="0"/>
              <a:t> for all correct answers</a:t>
            </a:r>
          </a:p>
          <a:p>
            <a:r>
              <a:rPr lang="en-US" baseline="0" dirty="0" smtClean="0"/>
              <a:t>1 </a:t>
            </a:r>
            <a:r>
              <a:rPr lang="en-US" baseline="0" dirty="0" err="1" smtClean="0"/>
              <a:t>pts</a:t>
            </a:r>
            <a:r>
              <a:rPr lang="en-US" baseline="0" dirty="0" smtClean="0"/>
              <a:t> for part A and one detail from part B</a:t>
            </a:r>
          </a:p>
          <a:p>
            <a:r>
              <a:rPr lang="en-US" baseline="0" dirty="0" smtClean="0"/>
              <a:t>0 </a:t>
            </a:r>
            <a:r>
              <a:rPr lang="en-US" baseline="0" dirty="0" err="1" smtClean="0"/>
              <a:t>pts</a:t>
            </a:r>
            <a:r>
              <a:rPr lang="en-US" baseline="0" dirty="0" smtClean="0"/>
              <a:t> if part A is incorrect</a:t>
            </a:r>
            <a:endParaRPr lang="en-US" dirty="0"/>
          </a:p>
        </p:txBody>
      </p:sp>
      <p:sp>
        <p:nvSpPr>
          <p:cNvPr id="4" name="Slide Number Placeholder 3"/>
          <p:cNvSpPr>
            <a:spLocks noGrp="1"/>
          </p:cNvSpPr>
          <p:nvPr>
            <p:ph type="sldNum" sz="quarter" idx="10"/>
          </p:nvPr>
        </p:nvSpPr>
        <p:spPr/>
        <p:txBody>
          <a:bodyPr/>
          <a:lstStyle/>
          <a:p>
            <a:fld id="{1C596127-0BB5-4958-B80E-9DED96F7B182}" type="slidenum">
              <a:rPr lang="en-US" smtClean="0"/>
              <a:pPr/>
              <a:t>30</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Handout</a:t>
            </a:r>
            <a:r>
              <a:rPr lang="en-US" baseline="0" dirty="0" smtClean="0"/>
              <a:t> to write on.</a:t>
            </a:r>
            <a:endParaRPr lang="en-US" dirty="0"/>
          </a:p>
        </p:txBody>
      </p:sp>
      <p:sp>
        <p:nvSpPr>
          <p:cNvPr id="4" name="Slide Number Placeholder 3"/>
          <p:cNvSpPr>
            <a:spLocks noGrp="1"/>
          </p:cNvSpPr>
          <p:nvPr>
            <p:ph type="sldNum" sz="quarter" idx="10"/>
          </p:nvPr>
        </p:nvSpPr>
        <p:spPr/>
        <p:txBody>
          <a:bodyPr/>
          <a:lstStyle/>
          <a:p>
            <a:fld id="{1C596127-0BB5-4958-B80E-9DED96F7B182}" type="slidenum">
              <a:rPr lang="en-US" smtClean="0"/>
              <a:pPr/>
              <a:t>31</a:t>
            </a:fld>
            <a:endParaRPr lang="en-US"/>
          </a:p>
        </p:txBody>
      </p:sp>
    </p:spTree>
    <p:extLst>
      <p:ext uri="{BB962C8B-B14F-4D97-AF65-F5344CB8AC3E}">
        <p14:creationId xmlns:p14="http://schemas.microsoft.com/office/powerpoint/2010/main" val="2145342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we work today, let’s remember </a:t>
            </a:r>
            <a:r>
              <a:rPr lang="en-US" dirty="0" smtClean="0"/>
              <a:t>our focus for students.</a:t>
            </a:r>
            <a:endParaRPr lang="en-US" dirty="0"/>
          </a:p>
        </p:txBody>
      </p:sp>
      <p:sp>
        <p:nvSpPr>
          <p:cNvPr id="4" name="Slide Number Placeholder 3"/>
          <p:cNvSpPr>
            <a:spLocks noGrp="1"/>
          </p:cNvSpPr>
          <p:nvPr>
            <p:ph type="sldNum" sz="quarter" idx="10"/>
          </p:nvPr>
        </p:nvSpPr>
        <p:spPr/>
        <p:txBody>
          <a:bodyPr/>
          <a:lstStyle/>
          <a:p>
            <a:fld id="{1C596127-0BB5-4958-B80E-9DED96F7B182}" type="slidenum">
              <a:rPr lang="en-US" smtClean="0"/>
              <a:pPr/>
              <a:t>3</a:t>
            </a:fld>
            <a:endParaRPr lang="en-US"/>
          </a:p>
        </p:txBody>
      </p:sp>
    </p:spTree>
    <p:extLst>
      <p:ext uri="{BB962C8B-B14F-4D97-AF65-F5344CB8AC3E}">
        <p14:creationId xmlns:p14="http://schemas.microsoft.com/office/powerpoint/2010/main" val="30893073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C596127-0BB5-4958-B80E-9DED96F7B18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172016" indent="-172016">
              <a:buFont typeface="Arial" pitchFamily="34" charset="0"/>
              <a:buChar char="•"/>
            </a:pPr>
            <a:r>
              <a:rPr lang="en-US" sz="1600" b="1" dirty="0" smtClean="0"/>
              <a:t>The PARCC assessment is</a:t>
            </a:r>
            <a:r>
              <a:rPr lang="en-US" sz="1600" b="1" baseline="0" dirty="0" smtClean="0"/>
              <a:t> designed to measure students </a:t>
            </a:r>
            <a:endParaRPr lang="en-US" sz="1600" b="1" dirty="0" smtClean="0"/>
          </a:p>
          <a:p>
            <a:pPr marL="172016" indent="-172016">
              <a:buFont typeface="Arial" pitchFamily="34" charset="0"/>
              <a:buChar char="•"/>
            </a:pPr>
            <a:r>
              <a:rPr lang="en-US" sz="1600" b="1" dirty="0" smtClean="0"/>
              <a:t>Master Claim</a:t>
            </a:r>
            <a:r>
              <a:rPr lang="en-US" sz="1600" dirty="0" smtClean="0"/>
              <a:t>: measures the overall goal—students must demonstrate that they are “on track” for college and career readiness. </a:t>
            </a:r>
          </a:p>
          <a:p>
            <a:pPr marL="172016" indent="-172016">
              <a:buFont typeface="Arial" pitchFamily="34" charset="0"/>
              <a:buChar char="•"/>
            </a:pPr>
            <a:endParaRPr lang="en-US" sz="1600" dirty="0" smtClean="0"/>
          </a:p>
          <a:p>
            <a:pPr marL="172016" indent="-172016">
              <a:buFont typeface="Arial" pitchFamily="34" charset="0"/>
              <a:buChar char="•"/>
            </a:pPr>
            <a:r>
              <a:rPr lang="en-US" sz="1600" b="1" dirty="0" smtClean="0"/>
              <a:t>Major Claims</a:t>
            </a:r>
            <a:r>
              <a:rPr lang="en-US" sz="1600" dirty="0" smtClean="0"/>
              <a:t>: identify the extent to which students are “on track” by measuring </a:t>
            </a:r>
          </a:p>
          <a:p>
            <a:pPr marL="172016" indent="-172016">
              <a:buFont typeface="Arial" pitchFamily="34" charset="0"/>
              <a:buChar char="•"/>
            </a:pPr>
            <a:endParaRPr lang="en-US" sz="1600" dirty="0" smtClean="0"/>
          </a:p>
          <a:p>
            <a:pPr marL="630726" lvl="1" indent="-172016">
              <a:buFont typeface="Arial" pitchFamily="34" charset="0"/>
              <a:buChar char="•"/>
            </a:pPr>
            <a:r>
              <a:rPr lang="en-US" sz="1600" dirty="0" smtClean="0"/>
              <a:t>Reading –</a:t>
            </a:r>
            <a:r>
              <a:rPr lang="en-US" dirty="0" smtClean="0"/>
              <a:t>close</a:t>
            </a:r>
            <a:r>
              <a:rPr lang="en-US" sz="1600" dirty="0" smtClean="0"/>
              <a:t>, analytic reading and the comparison and synthesis of ideas that are at the heart of understanding complex literary works and informational texts, and </a:t>
            </a:r>
          </a:p>
          <a:p>
            <a:pPr marL="630726" lvl="1" indent="-172016">
              <a:buFont typeface="Arial" pitchFamily="34" charset="0"/>
              <a:buChar char="•"/>
            </a:pPr>
            <a:endParaRPr lang="en-US" sz="1600" dirty="0" smtClean="0"/>
          </a:p>
          <a:p>
            <a:pPr marL="630726" lvl="1" indent="-172016">
              <a:buFont typeface="Arial" pitchFamily="34" charset="0"/>
              <a:buChar char="•"/>
            </a:pPr>
            <a:r>
              <a:rPr lang="en-US" sz="1600" dirty="0" smtClean="0"/>
              <a:t>Writing –the ability to write effectively when using and/or analyzing sources. </a:t>
            </a:r>
          </a:p>
          <a:p>
            <a:pPr marL="630726" lvl="1" indent="-172016">
              <a:buFont typeface="Arial" pitchFamily="34" charset="0"/>
              <a:buChar char="•"/>
            </a:pPr>
            <a:endParaRPr lang="en-US" sz="1600" dirty="0" smtClean="0"/>
          </a:p>
          <a:p>
            <a:pPr marL="172016" indent="-172016">
              <a:buFont typeface="Arial" pitchFamily="34" charset="0"/>
              <a:buChar char="•"/>
            </a:pPr>
            <a:r>
              <a:rPr lang="en-US" sz="1600" b="1" dirty="0" smtClean="0"/>
              <a:t>Sub-Claims</a:t>
            </a:r>
            <a:r>
              <a:rPr lang="en-US" sz="1600" dirty="0" smtClean="0"/>
              <a:t>: additional skills and understandings included in the major claims (The sub-claims integrate all of the specific standards.) </a:t>
            </a:r>
          </a:p>
          <a:p>
            <a:endParaRPr lang="en-US" dirty="0"/>
          </a:p>
        </p:txBody>
      </p:sp>
      <p:sp>
        <p:nvSpPr>
          <p:cNvPr id="4" name="Slide Number Placeholder 3"/>
          <p:cNvSpPr>
            <a:spLocks noGrp="1"/>
          </p:cNvSpPr>
          <p:nvPr>
            <p:ph type="sldNum" sz="quarter" idx="10"/>
          </p:nvPr>
        </p:nvSpPr>
        <p:spPr/>
        <p:txBody>
          <a:bodyPr/>
          <a:lstStyle/>
          <a:p>
            <a:fld id="{1C596127-0BB5-4958-B80E-9DED96F7B182}" type="slidenum">
              <a:rPr lang="en-US" smtClean="0"/>
              <a:pPr/>
              <a:t>5</a:t>
            </a:fld>
            <a:endParaRPr lang="en-US"/>
          </a:p>
        </p:txBody>
      </p:sp>
    </p:spTree>
    <p:extLst>
      <p:ext uri="{BB962C8B-B14F-4D97-AF65-F5344CB8AC3E}">
        <p14:creationId xmlns:p14="http://schemas.microsoft.com/office/powerpoint/2010/main" val="257417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basic</a:t>
            </a:r>
            <a:r>
              <a:rPr lang="en-US" baseline="0" dirty="0" smtClean="0"/>
              <a:t> test design is the same for all grade levels.  Students will have consistency from year to year and will know what to expect.</a:t>
            </a:r>
            <a:endParaRPr lang="en-US" dirty="0"/>
          </a:p>
        </p:txBody>
      </p:sp>
      <p:sp>
        <p:nvSpPr>
          <p:cNvPr id="4" name="Slide Number Placeholder 3"/>
          <p:cNvSpPr>
            <a:spLocks noGrp="1"/>
          </p:cNvSpPr>
          <p:nvPr>
            <p:ph type="sldNum" sz="quarter" idx="10"/>
          </p:nvPr>
        </p:nvSpPr>
        <p:spPr/>
        <p:txBody>
          <a:bodyPr/>
          <a:lstStyle/>
          <a:p>
            <a:fld id="{1C596127-0BB5-4958-B80E-9DED96F7B182}" type="slidenum">
              <a:rPr lang="en-US" smtClean="0"/>
              <a:pPr/>
              <a:t>6</a:t>
            </a:fld>
            <a:endParaRPr lang="en-US"/>
          </a:p>
        </p:txBody>
      </p:sp>
    </p:spTree>
    <p:extLst>
      <p:ext uri="{BB962C8B-B14F-4D97-AF65-F5344CB8AC3E}">
        <p14:creationId xmlns:p14="http://schemas.microsoft.com/office/powerpoint/2010/main" val="3601680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2016" indent="-172016">
              <a:buFont typeface="Arial" pitchFamily="34" charset="0"/>
              <a:buChar char="•"/>
            </a:pPr>
            <a:r>
              <a:rPr lang="en-US" dirty="0" smtClean="0"/>
              <a:t>Have teachers form groups of three. </a:t>
            </a:r>
          </a:p>
          <a:p>
            <a:pPr marL="172016" indent="-172016">
              <a:buFont typeface="Arial" pitchFamily="34" charset="0"/>
              <a:buChar char="•"/>
            </a:pPr>
            <a:r>
              <a:rPr lang="en-US" dirty="0" smtClean="0"/>
              <a:t>Number off.  1’s – literary analysis, 2’s – narrative task, 3’s research</a:t>
            </a:r>
            <a:r>
              <a:rPr lang="en-US" baseline="0" dirty="0" smtClean="0"/>
              <a:t> simulation.  </a:t>
            </a:r>
          </a:p>
          <a:p>
            <a:pPr marL="172016" indent="-172016">
              <a:buFont typeface="Arial" pitchFamily="34" charset="0"/>
              <a:buChar char="•"/>
            </a:pPr>
            <a:r>
              <a:rPr lang="en-US" baseline="0" dirty="0" smtClean="0"/>
              <a:t>Read the description (1 minutes)</a:t>
            </a:r>
          </a:p>
          <a:p>
            <a:pPr marL="173526" lvl="0" indent="-172016">
              <a:buFont typeface="Arial" pitchFamily="34" charset="0"/>
              <a:buChar char="•"/>
            </a:pPr>
            <a:r>
              <a:rPr lang="en-US" baseline="0" dirty="0" smtClean="0"/>
              <a:t>Decide on 3 key points that should be shared with their team. (2 min)</a:t>
            </a:r>
          </a:p>
          <a:p>
            <a:pPr marL="172016" indent="-172016">
              <a:buFont typeface="Arial" pitchFamily="34" charset="0"/>
              <a:buChar char="•"/>
            </a:pPr>
            <a:r>
              <a:rPr lang="en-US" baseline="0" dirty="0" smtClean="0"/>
              <a:t>Use timer to regulate sharing time for each member. (1 minute each)</a:t>
            </a:r>
          </a:p>
          <a:p>
            <a:pPr marL="172016" indent="-172016">
              <a:buFont typeface="Arial" pitchFamily="34" charset="0"/>
              <a:buChar char="•"/>
            </a:pPr>
            <a:r>
              <a:rPr lang="en-US" baseline="0" dirty="0" smtClean="0">
                <a:solidFill>
                  <a:srgbClr val="FF0000"/>
                </a:solidFill>
              </a:rPr>
              <a:t>Record key details on your recording sheet.  </a:t>
            </a:r>
          </a:p>
          <a:p>
            <a:pPr marL="172016" indent="-172016">
              <a:buFont typeface="Arial" pitchFamily="34" charset="0"/>
              <a:buChar char="•"/>
            </a:pPr>
            <a:endParaRPr lang="en-US" baseline="0" dirty="0" smtClean="0">
              <a:solidFill>
                <a:srgbClr val="FF0000"/>
              </a:solidFill>
            </a:endParaRPr>
          </a:p>
          <a:p>
            <a:pPr marL="172016" indent="-172016">
              <a:buFont typeface="Arial" pitchFamily="34" charset="0"/>
              <a:buChar char="•"/>
            </a:pPr>
            <a:r>
              <a:rPr lang="en-US" baseline="0" dirty="0" smtClean="0">
                <a:solidFill>
                  <a:srgbClr val="FF0000"/>
                </a:solidFill>
              </a:rPr>
              <a:t>10 minutes</a:t>
            </a:r>
            <a:endParaRPr lang="en-US" dirty="0">
              <a:solidFill>
                <a:srgbClr val="FF0000"/>
              </a:solidFill>
            </a:endParaRPr>
          </a:p>
        </p:txBody>
      </p:sp>
      <p:sp>
        <p:nvSpPr>
          <p:cNvPr id="4" name="Slide Number Placeholder 3"/>
          <p:cNvSpPr>
            <a:spLocks noGrp="1"/>
          </p:cNvSpPr>
          <p:nvPr>
            <p:ph type="sldNum" sz="quarter" idx="10"/>
          </p:nvPr>
        </p:nvSpPr>
        <p:spPr/>
        <p:txBody>
          <a:bodyPr/>
          <a:lstStyle/>
          <a:p>
            <a:fld id="{1C596127-0BB5-4958-B80E-9DED96F7B182}" type="slidenum">
              <a:rPr lang="en-US" smtClean="0"/>
              <a:pPr/>
              <a:t>7</a:t>
            </a:fld>
            <a:endParaRPr lang="en-US"/>
          </a:p>
        </p:txBody>
      </p:sp>
    </p:spTree>
    <p:extLst>
      <p:ext uri="{BB962C8B-B14F-4D97-AF65-F5344CB8AC3E}">
        <p14:creationId xmlns:p14="http://schemas.microsoft.com/office/powerpoint/2010/main" val="2338547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Share out by placing sticky notes on chart paper.</a:t>
            </a:r>
            <a:r>
              <a:rPr lang="en-US" baseline="0" dirty="0" smtClean="0"/>
              <a:t>  Each person record 1 key point on a sticky note.  Place on the appropriate chart paper.  1’s will share about Lit Analysis, 2’s will share about Nar. Task, 3’s will share about Research </a:t>
            </a:r>
            <a:r>
              <a:rPr lang="en-US" baseline="0" dirty="0" err="1" smtClean="0"/>
              <a:t>Sim</a:t>
            </a:r>
            <a:r>
              <a:rPr lang="en-US" baseline="0" dirty="0" smtClean="0"/>
              <a:t>. </a:t>
            </a:r>
          </a:p>
          <a:p>
            <a:endParaRPr lang="en-US" baseline="0" dirty="0" smtClean="0"/>
          </a:p>
          <a:p>
            <a:r>
              <a:rPr lang="en-US" baseline="0" dirty="0" smtClean="0"/>
              <a:t>ALT PLAN – Have audience share out ideas and record on chart paper. (use if there isn’t enough room to move around)</a:t>
            </a:r>
          </a:p>
          <a:p>
            <a:endParaRPr lang="en-US" baseline="0" dirty="0" smtClean="0"/>
          </a:p>
          <a:p>
            <a:r>
              <a:rPr lang="en-US" baseline="0" dirty="0" smtClean="0"/>
              <a:t>Go to chart and read key points.  Make sure to elaborate or correct ideas.</a:t>
            </a:r>
          </a:p>
          <a:p>
            <a:endParaRPr lang="en-US" baseline="0" dirty="0" smtClean="0"/>
          </a:p>
          <a:p>
            <a:r>
              <a:rPr lang="en-US" baseline="0" dirty="0" smtClean="0"/>
              <a:t>Science/SS teachers – How can you support your students in your classrooms?  Which tasks can you prepare students for?</a:t>
            </a:r>
          </a:p>
          <a:p>
            <a:endParaRPr lang="en-US" baseline="0" dirty="0" smtClean="0"/>
          </a:p>
          <a:p>
            <a:r>
              <a:rPr lang="en-US" baseline="0" dirty="0" smtClean="0"/>
              <a:t>10-15 minutes</a:t>
            </a:r>
            <a:endParaRPr lang="en-US" dirty="0"/>
          </a:p>
        </p:txBody>
      </p:sp>
      <p:sp>
        <p:nvSpPr>
          <p:cNvPr id="4" name="Slide Number Placeholder 3"/>
          <p:cNvSpPr>
            <a:spLocks noGrp="1"/>
          </p:cNvSpPr>
          <p:nvPr>
            <p:ph type="sldNum" sz="quarter" idx="10"/>
          </p:nvPr>
        </p:nvSpPr>
        <p:spPr/>
        <p:txBody>
          <a:bodyPr/>
          <a:lstStyle/>
          <a:p>
            <a:fld id="{1C596127-0BB5-4958-B80E-9DED96F7B182}" type="slidenum">
              <a:rPr lang="en-US" smtClean="0"/>
              <a:pPr/>
              <a:t>8</a:t>
            </a:fld>
            <a:endParaRPr lang="en-US"/>
          </a:p>
        </p:txBody>
      </p:sp>
    </p:spTree>
    <p:extLst>
      <p:ext uri="{BB962C8B-B14F-4D97-AF65-F5344CB8AC3E}">
        <p14:creationId xmlns:p14="http://schemas.microsoft.com/office/powerpoint/2010/main" val="2602397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C596127-0BB5-4958-B80E-9DED96F7B18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429DF8-D4BD-44BB-A317-322A7380273C}" type="datetimeFigureOut">
              <a:rPr lang="en-US" smtClean="0"/>
              <a:pPr/>
              <a:t>5/29/2014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180DDC-67C0-4737-BEC8-30E115AAE77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429DF8-D4BD-44BB-A317-322A7380273C}" type="datetimeFigureOut">
              <a:rPr lang="en-US" smtClean="0"/>
              <a:pPr/>
              <a:t>5/29/2014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180DDC-67C0-4737-BEC8-30E115AAE77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F429DF8-D4BD-44BB-A317-322A7380273C}" type="datetimeFigureOut">
              <a:rPr lang="en-US" smtClean="0"/>
              <a:pPr/>
              <a:t>5/29/2014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180DDC-67C0-4737-BEC8-30E115AAE778}"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429DF8-D4BD-44BB-A317-322A7380273C}" type="datetimeFigureOut">
              <a:rPr lang="en-US" smtClean="0"/>
              <a:pPr/>
              <a:t>5/29/2014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180DDC-67C0-4737-BEC8-30E115AAE778}"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429DF8-D4BD-44BB-A317-322A7380273C}" type="datetimeFigureOut">
              <a:rPr lang="en-US" smtClean="0"/>
              <a:pPr/>
              <a:t>5/29/2014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180DDC-67C0-4737-BEC8-30E115AAE77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3F429DF8-D4BD-44BB-A317-322A7380273C}" type="datetimeFigureOut">
              <a:rPr lang="en-US" smtClean="0"/>
              <a:pPr/>
              <a:t>5/29/2014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180DDC-67C0-4737-BEC8-30E115AAE778}"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429DF8-D4BD-44BB-A317-322A7380273C}" type="datetimeFigureOut">
              <a:rPr lang="en-US" smtClean="0"/>
              <a:pPr/>
              <a:t>5/29/2014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180DDC-67C0-4737-BEC8-30E115AAE77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429DF8-D4BD-44BB-A317-322A7380273C}" type="datetimeFigureOut">
              <a:rPr lang="en-US" smtClean="0"/>
              <a:pPr/>
              <a:t>5/29/2014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180DDC-67C0-4737-BEC8-30E115AAE77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3F429DF8-D4BD-44BB-A317-322A7380273C}" type="datetimeFigureOut">
              <a:rPr lang="en-US" smtClean="0"/>
              <a:pPr/>
              <a:t>5/29/2014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180DDC-67C0-4737-BEC8-30E115AAE77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F429DF8-D4BD-44BB-A317-322A7380273C}" type="datetimeFigureOut">
              <a:rPr lang="en-US" smtClean="0"/>
              <a:pPr/>
              <a:t>5/29/2014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180DDC-67C0-4737-BEC8-30E115AAE778}"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429DF8-D4BD-44BB-A317-322A7380273C}" type="datetimeFigureOut">
              <a:rPr lang="en-US" smtClean="0"/>
              <a:pPr/>
              <a:t>5/29/2014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180DDC-67C0-4737-BEC8-30E115AAE778}"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3F429DF8-D4BD-44BB-A317-322A7380273C}" type="datetimeFigureOut">
              <a:rPr lang="en-US" smtClean="0"/>
              <a:pPr/>
              <a:t>5/29/2014</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2180DDC-67C0-4737-BEC8-30E115AAE778}"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2209800"/>
          </a:xfrm>
        </p:spPr>
        <p:txBody>
          <a:bodyPr>
            <a:noAutofit/>
          </a:bodyPr>
          <a:lstStyle/>
          <a:p>
            <a:r>
              <a:rPr lang="en-US" sz="7200" b="1" dirty="0" smtClean="0">
                <a:solidFill>
                  <a:schemeClr val="accent1">
                    <a:lumMod val="20000"/>
                    <a:lumOff val="80000"/>
                  </a:schemeClr>
                </a:solidFill>
                <a:effectLst>
                  <a:outerShdw blurRad="38100" dist="38100" dir="2700000" algn="tl">
                    <a:srgbClr val="000000">
                      <a:alpha val="43137"/>
                    </a:srgbClr>
                  </a:outerShdw>
                </a:effectLst>
                <a:latin typeface="+mn-lt"/>
                <a:cs typeface="Andalus" panose="02020603050405020304" pitchFamily="18" charset="-78"/>
              </a:rPr>
              <a:t>Taking a Look </a:t>
            </a:r>
            <a:br>
              <a:rPr lang="en-US" sz="7200" b="1" dirty="0" smtClean="0">
                <a:solidFill>
                  <a:schemeClr val="accent1">
                    <a:lumMod val="20000"/>
                    <a:lumOff val="80000"/>
                  </a:schemeClr>
                </a:solidFill>
                <a:effectLst>
                  <a:outerShdw blurRad="38100" dist="38100" dir="2700000" algn="tl">
                    <a:srgbClr val="000000">
                      <a:alpha val="43137"/>
                    </a:srgbClr>
                  </a:outerShdw>
                </a:effectLst>
                <a:latin typeface="+mn-lt"/>
                <a:cs typeface="Andalus" panose="02020603050405020304" pitchFamily="18" charset="-78"/>
              </a:rPr>
            </a:br>
            <a:r>
              <a:rPr lang="en-US" sz="7200" b="1" dirty="0" smtClean="0">
                <a:solidFill>
                  <a:schemeClr val="accent1">
                    <a:lumMod val="20000"/>
                    <a:lumOff val="80000"/>
                  </a:schemeClr>
                </a:solidFill>
                <a:effectLst>
                  <a:outerShdw blurRad="38100" dist="38100" dir="2700000" algn="tl">
                    <a:srgbClr val="000000">
                      <a:alpha val="43137"/>
                    </a:srgbClr>
                  </a:outerShdw>
                </a:effectLst>
                <a:latin typeface="+mn-lt"/>
                <a:cs typeface="Andalus" panose="02020603050405020304" pitchFamily="18" charset="-78"/>
              </a:rPr>
              <a:t>at PARCC</a:t>
            </a:r>
            <a:endParaRPr lang="en-US" sz="7200" b="1" dirty="0">
              <a:solidFill>
                <a:schemeClr val="accent1">
                  <a:lumMod val="20000"/>
                  <a:lumOff val="80000"/>
                </a:schemeClr>
              </a:solidFill>
              <a:effectLst>
                <a:outerShdw blurRad="38100" dist="38100" dir="2700000" algn="tl">
                  <a:srgbClr val="000000">
                    <a:alpha val="43137"/>
                  </a:srgbClr>
                </a:outerShdw>
              </a:effectLst>
              <a:latin typeface="+mn-lt"/>
              <a:cs typeface="Andalus" panose="02020603050405020304" pitchFamily="18" charset="-78"/>
            </a:endParaRPr>
          </a:p>
        </p:txBody>
      </p:sp>
      <p:sp>
        <p:nvSpPr>
          <p:cNvPr id="5" name="Subtitle 4"/>
          <p:cNvSpPr>
            <a:spLocks noGrp="1"/>
          </p:cNvSpPr>
          <p:nvPr>
            <p:ph type="subTitle" idx="1"/>
          </p:nvPr>
        </p:nvSpPr>
        <p:spPr>
          <a:xfrm>
            <a:off x="1371600" y="3352800"/>
            <a:ext cx="6400800" cy="1777999"/>
          </a:xfrm>
        </p:spPr>
        <p:txBody>
          <a:bodyPr>
            <a:noAutofit/>
          </a:bodyPr>
          <a:lstStyle/>
          <a:p>
            <a:r>
              <a:rPr lang="en-US" sz="3600" dirty="0" smtClean="0">
                <a:solidFill>
                  <a:schemeClr val="tx2">
                    <a:lumMod val="50000"/>
                  </a:schemeClr>
                </a:solidFill>
              </a:rPr>
              <a:t>Deb </a:t>
            </a:r>
            <a:r>
              <a:rPr lang="en-US" sz="3600" dirty="0" err="1" smtClean="0">
                <a:solidFill>
                  <a:schemeClr val="tx2">
                    <a:lumMod val="50000"/>
                  </a:schemeClr>
                </a:solidFill>
              </a:rPr>
              <a:t>Bellinger</a:t>
            </a:r>
            <a:endParaRPr lang="en-US" sz="3600" dirty="0" smtClean="0">
              <a:solidFill>
                <a:schemeClr val="tx2">
                  <a:lumMod val="50000"/>
                </a:schemeClr>
              </a:solidFill>
            </a:endParaRPr>
          </a:p>
          <a:p>
            <a:r>
              <a:rPr lang="en-US" sz="2800" dirty="0" smtClean="0">
                <a:solidFill>
                  <a:schemeClr val="tx2">
                    <a:lumMod val="50000"/>
                  </a:schemeClr>
                </a:solidFill>
              </a:rPr>
              <a:t>Elementary Curriculum Consultant</a:t>
            </a:r>
          </a:p>
          <a:p>
            <a:r>
              <a:rPr lang="en-US" sz="2800" dirty="0" smtClean="0">
                <a:solidFill>
                  <a:schemeClr val="tx2">
                    <a:lumMod val="50000"/>
                  </a:schemeClr>
                </a:solidFill>
              </a:rPr>
              <a:t>Calcasieu Parish</a:t>
            </a:r>
            <a:endParaRPr lang="en-US" sz="2800" dirty="0">
              <a:solidFill>
                <a:schemeClr val="tx2">
                  <a:lumMod val="50000"/>
                </a:schemeClr>
              </a:solidFill>
            </a:endParaRPr>
          </a:p>
        </p:txBody>
      </p:sp>
    </p:spTree>
    <p:extLst>
      <p:ext uri="{BB962C8B-B14F-4D97-AF65-F5344CB8AC3E}">
        <p14:creationId xmlns:p14="http://schemas.microsoft.com/office/powerpoint/2010/main" val="32643913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Item Types</a:t>
            </a:r>
            <a:endParaRPr lang="en-US" dirty="0"/>
          </a:p>
        </p:txBody>
      </p:sp>
      <p:sp>
        <p:nvSpPr>
          <p:cNvPr id="5" name="Text Placeholder 4"/>
          <p:cNvSpPr>
            <a:spLocks noGrp="1"/>
          </p:cNvSpPr>
          <p:nvPr>
            <p:ph type="body" idx="1"/>
          </p:nvPr>
        </p:nvSpPr>
        <p:spPr/>
        <p:txBody>
          <a:bodyPr/>
          <a:lstStyle/>
          <a:p>
            <a:r>
              <a:rPr lang="en-US" dirty="0" smtClean="0"/>
              <a:t>Performance Based Assessment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vert="horz" wrap="square" lIns="91440" tIns="45720" rIns="91440" bIns="45720" numCol="1" anchor="t" anchorCtr="0" compatLnSpc="1">
            <a:prstTxWarp prst="textNoShape">
              <a:avLst/>
            </a:prstTxWarp>
            <a:normAutofit/>
          </a:bodyPr>
          <a:lstStyle/>
          <a:p>
            <a:pPr marL="0" indent="0">
              <a:lnSpc>
                <a:spcPct val="70000"/>
              </a:lnSpc>
              <a:buFont typeface="Arial" pitchFamily="34" charset="0"/>
              <a:buNone/>
              <a:defRPr/>
            </a:pPr>
            <a:endParaRPr lang="en-US" sz="1000" dirty="0" smtClean="0">
              <a:ea typeface="ＭＳ Ｐゴシック" pitchFamily="34" charset="-128"/>
            </a:endParaRPr>
          </a:p>
          <a:p>
            <a:pPr>
              <a:buFont typeface="Arial" pitchFamily="34" charset="0"/>
              <a:buChar char="•"/>
              <a:defRPr/>
            </a:pPr>
            <a:r>
              <a:rPr lang="en-US" sz="2000" b="1" dirty="0" smtClean="0">
                <a:ea typeface="ＭＳ Ｐゴシック" pitchFamily="34" charset="-128"/>
              </a:rPr>
              <a:t>Evidence-Based Selected Response (EBSR)—</a:t>
            </a:r>
            <a:r>
              <a:rPr lang="en-US" sz="2000" dirty="0" smtClean="0">
                <a:ea typeface="ＭＳ Ｐゴシック" pitchFamily="34" charset="-128"/>
              </a:rPr>
              <a:t>Combines a traditional selected-response question with a second selected-response question that asks students to show evidence from the text that supports the answer they provided to the first question. Underscores the importance of Reading Anchor Standard 1 for implementation of the CCSS.</a:t>
            </a:r>
          </a:p>
          <a:p>
            <a:pPr>
              <a:buFont typeface="Arial" pitchFamily="34" charset="0"/>
              <a:buChar char="•"/>
              <a:defRPr/>
            </a:pPr>
            <a:r>
              <a:rPr lang="en-US" sz="2000" b="1" dirty="0" smtClean="0">
                <a:ea typeface="ＭＳ Ｐゴシック" pitchFamily="34" charset="-128"/>
              </a:rPr>
              <a:t>Technology-Enhanced Constructed Response (TECR)—</a:t>
            </a:r>
            <a:r>
              <a:rPr lang="en-US" sz="2000" dirty="0" smtClean="0">
                <a:ea typeface="ＭＳ Ｐゴシック" pitchFamily="34" charset="-128"/>
              </a:rPr>
              <a:t>Uses technology to capture student comprehension of texts in authentic ways that have been difficult to score by machine for large scale assessments (e.g., drag and drop, cut and paste, shade text, move items to show relationships). </a:t>
            </a:r>
          </a:p>
          <a:p>
            <a:pPr>
              <a:buFont typeface="Arial" pitchFamily="34" charset="0"/>
              <a:buChar char="•"/>
              <a:defRPr/>
            </a:pPr>
            <a:r>
              <a:rPr lang="en-US" sz="2000" b="1" dirty="0" smtClean="0">
                <a:ea typeface="ＭＳ Ｐゴシック" pitchFamily="34" charset="-128"/>
              </a:rPr>
              <a:t>Range of Prose Constructed Responses (PCR)—</a:t>
            </a:r>
            <a:r>
              <a:rPr lang="en-US" sz="2000" dirty="0" smtClean="0">
                <a:ea typeface="ＭＳ Ｐゴシック" pitchFamily="34" charset="-128"/>
              </a:rPr>
              <a:t>Elicits evidence that students have understood a text or texts they have read and can communicate that understanding well both in terms of written expression and knowledge of language and conventions. There are four of these items of varying types on each annual performance-based assessment.</a:t>
            </a:r>
          </a:p>
        </p:txBody>
      </p:sp>
      <p:sp>
        <p:nvSpPr>
          <p:cNvPr id="27652" name="Slide Number Placeholder 3"/>
          <p:cNvSpPr>
            <a:spLocks noGrp="1"/>
          </p:cNvSpPr>
          <p:nvPr>
            <p:ph type="sldNum" sz="quarter" idx="12"/>
          </p:nvPr>
        </p:nvSpPr>
        <p:spPr bwMode="auto">
          <a:noFill/>
          <a:ln>
            <a:miter lim="800000"/>
            <a:headEnd/>
            <a:tailEnd/>
          </a:ln>
        </p:spPr>
        <p:txBody>
          <a:bodyPr/>
          <a:lstStyle/>
          <a:p>
            <a:fld id="{1D344EE0-7CD2-4CA7-8D8F-01AABAC79EE9}" type="slidenum">
              <a:rPr lang="en-US" smtClean="0"/>
              <a:pPr/>
              <a:t>11</a:t>
            </a:fld>
            <a:endParaRPr lang="en-US" smtClean="0"/>
          </a:p>
        </p:txBody>
      </p:sp>
      <p:sp>
        <p:nvSpPr>
          <p:cNvPr id="27651" name="Title 1"/>
          <p:cNvSpPr>
            <a:spLocks noGrp="1"/>
          </p:cNvSpPr>
          <p:nvPr>
            <p:ph type="title"/>
          </p:nvPr>
        </p:nvSpPr>
        <p:spPr bwMode="auto">
          <a:xfrm>
            <a:off x="1828800" y="274638"/>
            <a:ext cx="6477000" cy="1143000"/>
          </a:xfrm>
          <a:noFill/>
          <a:ln>
            <a:miter lim="800000"/>
            <a:headEnd/>
            <a:tailEnd/>
          </a:ln>
        </p:spPr>
        <p:txBody>
          <a:bodyPr vert="horz" wrap="square" numCol="1" anchorCtr="0" compatLnSpc="1">
            <a:prstTxWarp prst="textNoShape">
              <a:avLst/>
            </a:prstTxWarp>
            <a:noAutofit/>
          </a:bodyPr>
          <a:lstStyle/>
          <a:p>
            <a:pPr marL="168275"/>
            <a:r>
              <a:rPr lang="en-US" sz="2800" dirty="0" smtClean="0">
                <a:ea typeface="ＭＳ Ｐゴシック" pitchFamily="34" charset="-128"/>
              </a:rPr>
              <a:t>Three Innovative Item Types That Showcase Students</a:t>
            </a:r>
            <a:r>
              <a:rPr lang="ja-JP" altLang="en-US" sz="2800" smtClean="0">
                <a:ea typeface="ＭＳ Ｐゴシック" pitchFamily="34" charset="-128"/>
              </a:rPr>
              <a:t>’</a:t>
            </a:r>
            <a:r>
              <a:rPr lang="en-US" altLang="ja-JP" sz="2800" dirty="0" smtClean="0">
                <a:ea typeface="ＭＳ Ｐゴシック" pitchFamily="34" charset="-128"/>
              </a:rPr>
              <a:t> Command of Evidence with Complex Texts</a:t>
            </a:r>
            <a:endParaRPr lang="en-US" sz="2800" dirty="0" smtClean="0">
              <a:ea typeface="ＭＳ Ｐゴシック" pitchFamily="34" charset="-128"/>
            </a:endParaRPr>
          </a:p>
        </p:txBody>
      </p:sp>
      <p:cxnSp>
        <p:nvCxnSpPr>
          <p:cNvPr id="6" name="Straight Connector 5"/>
          <p:cNvCxnSpPr/>
          <p:nvPr/>
        </p:nvCxnSpPr>
        <p:spPr>
          <a:xfrm>
            <a:off x="3048000" y="2743200"/>
            <a:ext cx="3048000"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971800" y="3352800"/>
            <a:ext cx="1143000"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914400" y="4648200"/>
            <a:ext cx="6705600"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467600" y="4343400"/>
            <a:ext cx="1143000"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rot="21172917">
            <a:off x="304127" y="595501"/>
            <a:ext cx="2209800" cy="830997"/>
          </a:xfrm>
          <a:prstGeom prst="rect">
            <a:avLst/>
          </a:prstGeom>
          <a:solidFill>
            <a:srgbClr val="FFFF00"/>
          </a:solidFill>
        </p:spPr>
        <p:txBody>
          <a:bodyPr wrap="square" rtlCol="0">
            <a:spAutoFit/>
          </a:bodyPr>
          <a:lstStyle/>
          <a:p>
            <a:r>
              <a:rPr lang="en-US" sz="1600" dirty="0" smtClean="0"/>
              <a:t>From “Advances in the PARCC/ELA Literacy Assessment,” Aug 2012</a:t>
            </a:r>
            <a:endParaRPr lang="en-US"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590800"/>
            <a:ext cx="7408333" cy="3450696"/>
          </a:xfrm>
        </p:spPr>
        <p:txBody>
          <a:bodyPr/>
          <a:lstStyle/>
          <a:p>
            <a:pPr>
              <a:spcBef>
                <a:spcPts val="1000"/>
              </a:spcBef>
            </a:pPr>
            <a:r>
              <a:rPr lang="en-US" sz="2800" dirty="0" smtClean="0"/>
              <a:t>Read </a:t>
            </a:r>
            <a:r>
              <a:rPr lang="en-US" sz="2800" dirty="0"/>
              <a:t>the text “Life in the Limbs” by Heather Kaufman-Peters </a:t>
            </a:r>
            <a:endParaRPr lang="en-US" sz="2800" dirty="0" smtClean="0"/>
          </a:p>
          <a:p>
            <a:pPr>
              <a:spcBef>
                <a:spcPts val="1000"/>
              </a:spcBef>
            </a:pPr>
            <a:r>
              <a:rPr lang="en-US" sz="2800" dirty="0" smtClean="0"/>
              <a:t>Answer the EBSR and TECR items.</a:t>
            </a:r>
          </a:p>
          <a:p>
            <a:pPr>
              <a:spcBef>
                <a:spcPts val="1000"/>
              </a:spcBef>
            </a:pPr>
            <a:r>
              <a:rPr lang="en-US" sz="2800" dirty="0" smtClean="0"/>
              <a:t>Discuss your answers at your table.  </a:t>
            </a:r>
            <a:endParaRPr lang="en-US" sz="2800" dirty="0"/>
          </a:p>
          <a:p>
            <a:endParaRPr lang="en-US" dirty="0"/>
          </a:p>
        </p:txBody>
      </p:sp>
      <p:sp>
        <p:nvSpPr>
          <p:cNvPr id="3" name="Title 2"/>
          <p:cNvSpPr>
            <a:spLocks noGrp="1"/>
          </p:cNvSpPr>
          <p:nvPr>
            <p:ph type="title"/>
          </p:nvPr>
        </p:nvSpPr>
        <p:spPr/>
        <p:txBody>
          <a:bodyPr/>
          <a:lstStyle/>
          <a:p>
            <a:r>
              <a:rPr lang="en-US" dirty="0" smtClean="0"/>
              <a:t>Try It</a:t>
            </a:r>
            <a:endParaRPr lang="en-US" dirty="0"/>
          </a:p>
        </p:txBody>
      </p:sp>
    </p:spTree>
    <p:extLst>
      <p:ext uri="{BB962C8B-B14F-4D97-AF65-F5344CB8AC3E}">
        <p14:creationId xmlns:p14="http://schemas.microsoft.com/office/powerpoint/2010/main" val="14229511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dirty="0" smtClean="0"/>
              <a:t>Evidence Based Selected Response</a:t>
            </a:r>
            <a:endParaRPr lang="en-US" sz="3200" dirty="0"/>
          </a:p>
        </p:txBody>
      </p:sp>
      <p:sp>
        <p:nvSpPr>
          <p:cNvPr id="5" name="TextBox 4"/>
          <p:cNvSpPr txBox="1"/>
          <p:nvPr/>
        </p:nvSpPr>
        <p:spPr>
          <a:xfrm>
            <a:off x="565245" y="1295400"/>
            <a:ext cx="8077200" cy="5062924"/>
          </a:xfrm>
          <a:prstGeom prst="rect">
            <a:avLst/>
          </a:prstGeom>
          <a:solidFill>
            <a:schemeClr val="bg1"/>
          </a:solidFill>
          <a:ln>
            <a:solidFill>
              <a:schemeClr val="tx1"/>
            </a:solidFill>
          </a:ln>
        </p:spPr>
        <p:txBody>
          <a:bodyPr wrap="square" rtlCol="0">
            <a:spAutoFit/>
          </a:bodyPr>
          <a:lstStyle/>
          <a:p>
            <a:r>
              <a:rPr lang="en-US" b="1" dirty="0"/>
              <a:t>Part A</a:t>
            </a:r>
            <a:r>
              <a:rPr lang="en-US" dirty="0"/>
              <a:t>: What is the purpose of the braces described in paragraph 6 of the article? </a:t>
            </a:r>
          </a:p>
          <a:p>
            <a:pPr>
              <a:spcBef>
                <a:spcPts val="1200"/>
              </a:spcBef>
              <a:spcAft>
                <a:spcPts val="600"/>
              </a:spcAft>
            </a:pPr>
            <a:r>
              <a:rPr lang="en-US" sz="1600" dirty="0"/>
              <a:t>a. They fix broken tree limbs, so a tree house will not fall down. </a:t>
            </a:r>
          </a:p>
          <a:p>
            <a:pPr>
              <a:spcAft>
                <a:spcPts val="600"/>
              </a:spcAft>
            </a:pPr>
            <a:r>
              <a:rPr lang="en-US" sz="1600" dirty="0"/>
              <a:t>b. They lock several trees together, so almost any kind of tree can be used. </a:t>
            </a:r>
          </a:p>
          <a:p>
            <a:pPr>
              <a:spcAft>
                <a:spcPts val="600"/>
              </a:spcAft>
            </a:pPr>
            <a:r>
              <a:rPr lang="en-US" sz="1600" dirty="0"/>
              <a:t>c. They join two trees into one unit, so a tree house looks secure. </a:t>
            </a:r>
          </a:p>
          <a:p>
            <a:pPr>
              <a:spcAft>
                <a:spcPts val="600"/>
              </a:spcAft>
            </a:pPr>
            <a:r>
              <a:rPr lang="en-US" sz="1600" dirty="0"/>
              <a:t>d. They help trees hold up a tree house, so the trees will not break.* </a:t>
            </a:r>
          </a:p>
          <a:p>
            <a:endParaRPr lang="en-US" sz="1600" dirty="0" smtClean="0"/>
          </a:p>
          <a:p>
            <a:r>
              <a:rPr lang="en-US" b="1" dirty="0" smtClean="0"/>
              <a:t>Part </a:t>
            </a:r>
            <a:r>
              <a:rPr lang="en-US" b="1" dirty="0"/>
              <a:t>B</a:t>
            </a:r>
            <a:r>
              <a:rPr lang="en-US" dirty="0"/>
              <a:t>: Which </a:t>
            </a:r>
            <a:r>
              <a:rPr lang="en-US" b="1" dirty="0">
                <a:solidFill>
                  <a:srgbClr val="C00000"/>
                </a:solidFill>
              </a:rPr>
              <a:t>two</a:t>
            </a:r>
            <a:r>
              <a:rPr lang="en-US" dirty="0"/>
              <a:t> details from the article help support the answer to Part A? </a:t>
            </a:r>
          </a:p>
          <a:p>
            <a:pPr marL="231775" indent="-231775">
              <a:spcBef>
                <a:spcPts val="1200"/>
              </a:spcBef>
              <a:spcAft>
                <a:spcPts val="600"/>
              </a:spcAft>
            </a:pPr>
            <a:r>
              <a:rPr lang="en-US" sz="1600" dirty="0"/>
              <a:t>a. “Designing unique tree houses may sound tough, but Jonathan says it's no sweat.” </a:t>
            </a:r>
          </a:p>
          <a:p>
            <a:pPr marL="231775" indent="-231775">
              <a:spcAft>
                <a:spcPts val="600"/>
              </a:spcAft>
            </a:pPr>
            <a:r>
              <a:rPr lang="en-US" sz="1600" dirty="0"/>
              <a:t>b. </a:t>
            </a:r>
            <a:r>
              <a:rPr lang="en-US" sz="1600" dirty="0" smtClean="0"/>
              <a:t>“’Hardwoods </a:t>
            </a:r>
            <a:r>
              <a:rPr lang="en-US" sz="1600" dirty="0"/>
              <a:t>such as oak, maple, or hickory make the best trees for houses—but I did once build a </a:t>
            </a:r>
            <a:r>
              <a:rPr lang="en-US" sz="1600" dirty="0" smtClean="0"/>
              <a:t>wonderful </a:t>
            </a:r>
            <a:r>
              <a:rPr lang="en-US" sz="1600" dirty="0"/>
              <a:t>tree house in a crabapple tree.’” </a:t>
            </a:r>
          </a:p>
          <a:p>
            <a:pPr marL="231775" indent="-231775">
              <a:spcAft>
                <a:spcPts val="600"/>
              </a:spcAft>
            </a:pPr>
            <a:r>
              <a:rPr lang="en-US" sz="1600" dirty="0"/>
              <a:t>c. “’My tree house is in two trees—an oak and a fir—and has three posts to support the weight.’”* </a:t>
            </a:r>
          </a:p>
          <a:p>
            <a:pPr marL="231775" indent="-231775">
              <a:spcAft>
                <a:spcPts val="600"/>
              </a:spcAft>
            </a:pPr>
            <a:r>
              <a:rPr lang="en-US" sz="1600" dirty="0"/>
              <a:t>d. “As a certified arborist, Jonathan tries to never harm the trees.”* </a:t>
            </a:r>
          </a:p>
          <a:p>
            <a:pPr marL="231775" indent="-231775">
              <a:spcAft>
                <a:spcPts val="600"/>
              </a:spcAft>
            </a:pPr>
            <a:r>
              <a:rPr lang="en-US" sz="1600" dirty="0"/>
              <a:t>e. "The tree's center of gravity is at the top and the ends of its branches, so I build a house down at the </a:t>
            </a:r>
            <a:r>
              <a:rPr lang="en-US" sz="1600" dirty="0" smtClean="0"/>
              <a:t>center </a:t>
            </a:r>
            <a:r>
              <a:rPr lang="en-US" sz="1600" dirty="0"/>
              <a:t>of the tree. . . ” </a:t>
            </a:r>
          </a:p>
          <a:p>
            <a:pPr marL="231775" indent="-231775">
              <a:spcAft>
                <a:spcPts val="600"/>
              </a:spcAft>
            </a:pPr>
            <a:r>
              <a:rPr lang="en-US" sz="1600" dirty="0"/>
              <a:t>f. "The tree grows over the artificial limbs, and they become part of the tree, . .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917550349"/>
              </p:ext>
            </p:extLst>
          </p:nvPr>
        </p:nvGraphicFramePr>
        <p:xfrm>
          <a:off x="4610100" y="1828800"/>
          <a:ext cx="4114800" cy="4703648"/>
        </p:xfrm>
        <a:graphic>
          <a:graphicData uri="http://schemas.openxmlformats.org/drawingml/2006/table">
            <a:tbl>
              <a:tblPr firstRow="1" bandRow="1">
                <a:tableStyleId>{5C22544A-7EE6-4342-B048-85BDC9FD1C3A}</a:tableStyleId>
              </a:tblPr>
              <a:tblGrid>
                <a:gridCol w="2057400"/>
                <a:gridCol w="2057400"/>
              </a:tblGrid>
              <a:tr h="286966">
                <a:tc>
                  <a:txBody>
                    <a:bodyPr/>
                    <a:lstStyle/>
                    <a:p>
                      <a:pPr algn="ctr"/>
                      <a:r>
                        <a:rPr lang="en-US" sz="1200" b="1" dirty="0" smtClean="0">
                          <a:solidFill>
                            <a:schemeClr val="tx1"/>
                          </a:solidFill>
                        </a:rPr>
                        <a:t>Possible Main Ideas</a:t>
                      </a:r>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1" dirty="0" smtClean="0">
                          <a:solidFill>
                            <a:schemeClr val="tx1"/>
                          </a:solidFill>
                        </a:rPr>
                        <a:t>Possible Supporting Details</a:t>
                      </a:r>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52209">
                <a:tc>
                  <a:txBody>
                    <a:bodyPr/>
                    <a:lstStyle/>
                    <a:p>
                      <a:r>
                        <a:rPr lang="en-US" sz="1200" dirty="0" smtClean="0"/>
                        <a:t>Jonathan has his own 1000-yard </a:t>
                      </a:r>
                      <a:r>
                        <a:rPr lang="en-US" sz="1200" dirty="0" err="1" smtClean="0"/>
                        <a:t>zipline</a:t>
                      </a:r>
                      <a:r>
                        <a:rPr lang="en-US" sz="1200" dirty="0" smtClean="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smtClean="0"/>
                        <a:t>"In fact, as a tree </a:t>
                      </a:r>
                      <a:r>
                        <a:rPr lang="en-US" sz="1200" baseline="0" dirty="0" smtClean="0"/>
                        <a:t> </a:t>
                      </a:r>
                      <a:r>
                        <a:rPr lang="en-US" sz="1200" dirty="0" smtClean="0"/>
                        <a:t>house architect, Jonathan has built </a:t>
                      </a:r>
                      <a:r>
                        <a:rPr lang="en-US" sz="1200" baseline="0" dirty="0" smtClean="0"/>
                        <a:t> </a:t>
                      </a:r>
                      <a:r>
                        <a:rPr lang="en-US" sz="1200" dirty="0" smtClean="0"/>
                        <a:t>more than 380 custom tree houses across the United States."</a:t>
                      </a:r>
                      <a:r>
                        <a:rPr lang="en-US" sz="1600" dirty="0" smtClean="0"/>
                        <a:t>* </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78277">
                <a:tc>
                  <a:txBody>
                    <a:bodyPr/>
                    <a:lstStyle/>
                    <a:p>
                      <a:r>
                        <a:rPr lang="en-US" sz="1200" dirty="0" smtClean="0"/>
                        <a:t>Jonathan is an experienced tree house builder.</a:t>
                      </a:r>
                      <a:r>
                        <a:rPr lang="en-US" sz="1400" dirty="0" smtClean="0"/>
                        <a:t>*</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b="0" i="0" u="none" strike="noStrike" kern="1200" baseline="0" dirty="0" smtClean="0">
                          <a:solidFill>
                            <a:schemeClr val="dk1"/>
                          </a:solidFill>
                          <a:latin typeface="+mn-lt"/>
                          <a:ea typeface="+mn-ea"/>
                          <a:cs typeface="+mn-cs"/>
                        </a:rPr>
                        <a:t>“Jonathan’s love of tree-house living began when he was a kid.”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9587">
                <a:tc>
                  <a:txBody>
                    <a:bodyPr/>
                    <a:lstStyle/>
                    <a:p>
                      <a:r>
                        <a:rPr lang="en-US" sz="1200" dirty="0" smtClean="0"/>
                        <a:t>Jonathan works carefully so that tree houses do not hurt the trees.</a:t>
                      </a:r>
                      <a:r>
                        <a:rPr lang="en-US" sz="1600" dirty="0" smtClean="0"/>
                        <a: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smtClean="0"/>
                        <a:t>"It was the most fun I ever had." </a:t>
                      </a:r>
                    </a:p>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9587">
                <a:tc>
                  <a:txBody>
                    <a:bodyPr/>
                    <a:lstStyle/>
                    <a:p>
                      <a:r>
                        <a:rPr lang="en-US" sz="1200" dirty="0" smtClean="0"/>
                        <a:t>Jonathan lived in a tree house when he was in college.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smtClean="0"/>
                        <a:t>"'I build a tree house so it helps the tree,' he says."</a:t>
                      </a:r>
                      <a:r>
                        <a:rPr lang="en-US" sz="1600" dirty="0" smtClean="0"/>
                        <a: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60898">
                <a:tc>
                  <a:txBody>
                    <a:bodyPr/>
                    <a:lstStyle/>
                    <a:p>
                      <a:r>
                        <a:rPr lang="en-US" sz="1200" dirty="0" smtClean="0"/>
                        <a:t>Jonathan advises readers to learn the names of trees.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smtClean="0"/>
                        <a:t>"'Walk in the woods and learn the different trees. Spend time climbing and learn how to do it safely.'"</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78277">
                <a:tc>
                  <a:txBody>
                    <a:bodyPr/>
                    <a:lstStyle/>
                    <a:p>
                      <a:r>
                        <a:rPr lang="en-US" sz="1200" dirty="0" smtClean="0"/>
                        <a:t>Jonathan once built a house in a crab apple tree. </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smtClean="0"/>
                        <a:t>“One of his favorite names is ‘Ups and Downs.’”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133339974"/>
              </p:ext>
            </p:extLst>
          </p:nvPr>
        </p:nvGraphicFramePr>
        <p:xfrm>
          <a:off x="323193" y="3962401"/>
          <a:ext cx="4114800" cy="2514599"/>
        </p:xfrm>
        <a:graphic>
          <a:graphicData uri="http://schemas.openxmlformats.org/drawingml/2006/table">
            <a:tbl>
              <a:tblPr firstRow="1" bandRow="1">
                <a:tableStyleId>{5C22544A-7EE6-4342-B048-85BDC9FD1C3A}</a:tableStyleId>
              </a:tblPr>
              <a:tblGrid>
                <a:gridCol w="2057400"/>
                <a:gridCol w="2057400"/>
              </a:tblGrid>
              <a:tr h="423939">
                <a:tc>
                  <a:txBody>
                    <a:bodyPr/>
                    <a:lstStyle/>
                    <a:p>
                      <a:pPr algn="ctr"/>
                      <a:r>
                        <a:rPr lang="en-US" sz="1400" b="1" dirty="0" smtClean="0">
                          <a:solidFill>
                            <a:schemeClr val="tx1"/>
                          </a:solidFill>
                        </a:rPr>
                        <a:t>Main Ideas</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b="1" dirty="0" smtClean="0">
                          <a:solidFill>
                            <a:schemeClr val="tx1"/>
                          </a:solidFill>
                        </a:rPr>
                        <a:t>Supporting Details</a:t>
                      </a:r>
                      <a:endParaRPr 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45330">
                <a:tc>
                  <a:txBody>
                    <a:bodyPr/>
                    <a:lstStyle/>
                    <a:p>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45330">
                <a:tc>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TextBox 6"/>
          <p:cNvSpPr txBox="1"/>
          <p:nvPr/>
        </p:nvSpPr>
        <p:spPr>
          <a:xfrm>
            <a:off x="336331" y="1828800"/>
            <a:ext cx="4114800" cy="1754326"/>
          </a:xfrm>
          <a:prstGeom prst="rect">
            <a:avLst/>
          </a:prstGeom>
          <a:solidFill>
            <a:schemeClr val="bg1"/>
          </a:solidFill>
          <a:ln>
            <a:solidFill>
              <a:schemeClr val="accent1"/>
            </a:solidFill>
          </a:ln>
        </p:spPr>
        <p:txBody>
          <a:bodyPr wrap="square" rtlCol="0">
            <a:spAutoFit/>
          </a:bodyPr>
          <a:lstStyle/>
          <a:p>
            <a:r>
              <a:rPr lang="en-US" dirty="0" smtClean="0"/>
              <a:t>Choose </a:t>
            </a:r>
            <a:r>
              <a:rPr lang="en-US" dirty="0"/>
              <a:t>the two main ideas and drag </a:t>
            </a:r>
            <a:r>
              <a:rPr lang="en-US" dirty="0" smtClean="0"/>
              <a:t>them </a:t>
            </a:r>
            <a:r>
              <a:rPr lang="en-US" dirty="0"/>
              <a:t>to the empty box labeled “Main Ideas.” Then </a:t>
            </a:r>
            <a:r>
              <a:rPr lang="en-US" dirty="0" smtClean="0"/>
              <a:t>choose </a:t>
            </a:r>
            <a:r>
              <a:rPr lang="en-US" dirty="0"/>
              <a:t>one detail that best supports each main </a:t>
            </a:r>
            <a:r>
              <a:rPr lang="en-US" dirty="0" smtClean="0"/>
              <a:t>idea</a:t>
            </a:r>
            <a:r>
              <a:rPr lang="en-US" dirty="0"/>
              <a:t>. Drag each detail into the empty box labeled </a:t>
            </a:r>
            <a:r>
              <a:rPr lang="en-US" dirty="0" smtClean="0"/>
              <a:t>“</a:t>
            </a:r>
            <a:r>
              <a:rPr lang="en-US" dirty="0"/>
              <a:t>Supporting Details.”</a:t>
            </a:r>
          </a:p>
        </p:txBody>
      </p:sp>
      <p:sp>
        <p:nvSpPr>
          <p:cNvPr id="9" name="Title 1"/>
          <p:cNvSpPr txBox="1">
            <a:spLocks/>
          </p:cNvSpPr>
          <p:nvPr/>
        </p:nvSpPr>
        <p:spPr>
          <a:xfrm>
            <a:off x="457200" y="274638"/>
            <a:ext cx="8229600" cy="715962"/>
          </a:xfrm>
          <a:prstGeom prst="rect">
            <a:avLst/>
          </a:prstGeom>
        </p:spPr>
        <p:txBody>
          <a:bodyP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smtClean="0"/>
              <a:t>Technology Enhanced Constructed Response</a:t>
            </a:r>
            <a:endParaRPr lang="en-US" sz="3200" dirty="0"/>
          </a:p>
        </p:txBody>
      </p:sp>
    </p:spTree>
    <p:extLst>
      <p:ext uri="{BB962C8B-B14F-4D97-AF65-F5344CB8AC3E}">
        <p14:creationId xmlns:p14="http://schemas.microsoft.com/office/powerpoint/2010/main" val="146411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dirty="0" smtClean="0"/>
              <a:t>Technology Enhanced Constructed Response</a:t>
            </a:r>
            <a:endParaRPr lang="en-US" sz="3200" dirty="0"/>
          </a:p>
        </p:txBody>
      </p:sp>
      <p:pic>
        <p:nvPicPr>
          <p:cNvPr id="2048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76400" y="1200150"/>
            <a:ext cx="5857875" cy="5124450"/>
          </a:xfrm>
          <a:prstGeom prst="rect">
            <a:avLst/>
          </a:prstGeom>
          <a:ln>
            <a:noFill/>
          </a:ln>
          <a:effectLst>
            <a:outerShdw blurRad="292100" dist="139700" dir="2700000" algn="tl" rotWithShape="0">
              <a:srgbClr val="333333">
                <a:alpha val="65000"/>
              </a:srgbClr>
            </a:outerShdw>
          </a:effectLs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dirty="0" smtClean="0"/>
              <a:t>Technology Enhanced Constructed Response</a:t>
            </a:r>
            <a:endParaRPr lang="en-US" sz="3200" dirty="0"/>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31713" y="1140173"/>
            <a:ext cx="5354887" cy="533682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993613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dirty="0" smtClean="0"/>
              <a:t>Prose Constructed Response</a:t>
            </a:r>
            <a:endParaRPr lang="en-US" sz="3200" dirty="0"/>
          </a:p>
        </p:txBody>
      </p:sp>
      <p:pic>
        <p:nvPicPr>
          <p:cNvPr id="2355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8192" y="2133600"/>
            <a:ext cx="8627616" cy="25908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2686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nSpc>
                <a:spcPct val="200000"/>
              </a:lnSpc>
            </a:pPr>
            <a:r>
              <a:rPr lang="en-US" sz="2800" dirty="0" smtClean="0"/>
              <a:t>Evidence Based Constructed Response</a:t>
            </a:r>
          </a:p>
          <a:p>
            <a:pPr>
              <a:lnSpc>
                <a:spcPct val="200000"/>
              </a:lnSpc>
            </a:pPr>
            <a:r>
              <a:rPr lang="en-US" sz="2800" dirty="0" smtClean="0"/>
              <a:t>Technology Enhanced Constructed Response</a:t>
            </a:r>
          </a:p>
          <a:p>
            <a:pPr>
              <a:lnSpc>
                <a:spcPct val="200000"/>
              </a:lnSpc>
            </a:pPr>
            <a:r>
              <a:rPr lang="en-US" sz="2800" dirty="0" smtClean="0"/>
              <a:t>Prose Constructed Response</a:t>
            </a:r>
            <a:endParaRPr lang="en-US" sz="2800" dirty="0"/>
          </a:p>
        </p:txBody>
      </p:sp>
      <p:sp>
        <p:nvSpPr>
          <p:cNvPr id="3" name="Title 2"/>
          <p:cNvSpPr>
            <a:spLocks noGrp="1"/>
          </p:cNvSpPr>
          <p:nvPr>
            <p:ph type="title"/>
          </p:nvPr>
        </p:nvSpPr>
        <p:spPr/>
        <p:txBody>
          <a:bodyPr/>
          <a:lstStyle/>
          <a:p>
            <a:r>
              <a:rPr lang="en-US" dirty="0" smtClean="0"/>
              <a:t>Item Types</a:t>
            </a:r>
            <a:endParaRPr lang="en-US" dirty="0"/>
          </a:p>
        </p:txBody>
      </p:sp>
    </p:spTree>
    <p:extLst>
      <p:ext uri="{BB962C8B-B14F-4D97-AF65-F5344CB8AC3E}">
        <p14:creationId xmlns:p14="http://schemas.microsoft.com/office/powerpoint/2010/main" val="2912372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Structure of the Tasks</a:t>
            </a:r>
            <a:endParaRPr lang="en-US" dirty="0"/>
          </a:p>
        </p:txBody>
      </p:sp>
      <p:sp>
        <p:nvSpPr>
          <p:cNvPr id="5" name="Text Placeholder 4"/>
          <p:cNvSpPr>
            <a:spLocks noGrp="1"/>
          </p:cNvSpPr>
          <p:nvPr>
            <p:ph type="body" idx="1"/>
          </p:nvPr>
        </p:nvSpPr>
        <p:spPr/>
        <p:txBody>
          <a:bodyPr/>
          <a:lstStyle/>
          <a:p>
            <a:r>
              <a:rPr lang="en-US" dirty="0" smtClean="0"/>
              <a:t>Performance Based Assessment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Teachers will be able to describe the structure of the PARCC assessment, including the three performance tasks and the item types.</a:t>
            </a:r>
          </a:p>
          <a:p>
            <a:pPr>
              <a:spcBef>
                <a:spcPts val="2400"/>
              </a:spcBef>
            </a:pPr>
            <a:r>
              <a:rPr lang="en-US" sz="2800" dirty="0" smtClean="0"/>
              <a:t>Teachers will  be able to describe the three unit assessments and how they will prepare students for the PARCC assessment.</a:t>
            </a:r>
            <a:endParaRPr lang="en-US" sz="2800" dirty="0"/>
          </a:p>
        </p:txBody>
      </p:sp>
      <p:sp>
        <p:nvSpPr>
          <p:cNvPr id="3" name="Title 2"/>
          <p:cNvSpPr>
            <a:spLocks noGrp="1"/>
          </p:cNvSpPr>
          <p:nvPr>
            <p:ph type="title"/>
          </p:nvPr>
        </p:nvSpPr>
        <p:spPr/>
        <p:txBody>
          <a:bodyPr/>
          <a:lstStyle/>
          <a:p>
            <a:r>
              <a:rPr lang="en-US" dirty="0" smtClean="0"/>
              <a:t>Goals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3000" dirty="0" smtClean="0">
                <a:solidFill>
                  <a:srgbClr val="FF0000"/>
                </a:solidFill>
              </a:rPr>
              <a:t>Read 1 extended literature text</a:t>
            </a:r>
          </a:p>
          <a:p>
            <a:pPr lvl="1"/>
            <a:r>
              <a:rPr lang="en-US" sz="2600" dirty="0" smtClean="0"/>
              <a:t>Respond to 1 vocab question </a:t>
            </a:r>
          </a:p>
          <a:p>
            <a:pPr lvl="1"/>
            <a:r>
              <a:rPr lang="en-US" sz="2600" dirty="0" smtClean="0"/>
              <a:t>Respond to 2 EBSR or TECR</a:t>
            </a:r>
          </a:p>
          <a:p>
            <a:r>
              <a:rPr lang="en-US" sz="3000" dirty="0" smtClean="0">
                <a:solidFill>
                  <a:srgbClr val="FF0000"/>
                </a:solidFill>
              </a:rPr>
              <a:t>Read 1 additional literature text </a:t>
            </a:r>
          </a:p>
          <a:p>
            <a:pPr lvl="1"/>
            <a:r>
              <a:rPr lang="en-US" sz="2600" dirty="0" smtClean="0"/>
              <a:t>Respond to 1 vocab question </a:t>
            </a:r>
          </a:p>
          <a:p>
            <a:pPr lvl="1"/>
            <a:r>
              <a:rPr lang="en-US" sz="2600" dirty="0" smtClean="0"/>
              <a:t>Respond to 2 EBSR or TECR</a:t>
            </a:r>
          </a:p>
          <a:p>
            <a:r>
              <a:rPr lang="en-US" sz="3000" dirty="0" smtClean="0">
                <a:solidFill>
                  <a:srgbClr val="0070C0"/>
                </a:solidFill>
              </a:rPr>
              <a:t>Respond to 1 PCR - essay</a:t>
            </a:r>
          </a:p>
          <a:p>
            <a:endParaRPr lang="en-US" sz="3000" dirty="0" smtClean="0"/>
          </a:p>
          <a:p>
            <a:endParaRPr lang="en-US" sz="3000" dirty="0"/>
          </a:p>
        </p:txBody>
      </p:sp>
      <p:sp>
        <p:nvSpPr>
          <p:cNvPr id="2" name="Title 1"/>
          <p:cNvSpPr>
            <a:spLocks noGrp="1"/>
          </p:cNvSpPr>
          <p:nvPr>
            <p:ph type="title"/>
          </p:nvPr>
        </p:nvSpPr>
        <p:spPr/>
        <p:txBody>
          <a:bodyPr>
            <a:normAutofit/>
          </a:bodyPr>
          <a:lstStyle/>
          <a:p>
            <a:r>
              <a:rPr lang="en-US" sz="6000" dirty="0" smtClean="0"/>
              <a:t>Literary Analysis</a:t>
            </a:r>
            <a:endParaRPr lang="en-US" sz="6000" dirty="0"/>
          </a:p>
        </p:txBody>
      </p:sp>
      <p:sp>
        <p:nvSpPr>
          <p:cNvPr id="4" name="TextBox 3"/>
          <p:cNvSpPr txBox="1"/>
          <p:nvPr/>
        </p:nvSpPr>
        <p:spPr>
          <a:xfrm>
            <a:off x="228600" y="1371600"/>
            <a:ext cx="8686800" cy="1200329"/>
          </a:xfrm>
          <a:prstGeom prst="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txBody>
          <a:bodyPr wrap="square" rtlCol="0">
            <a:spAutoFit/>
          </a:bodyPr>
          <a:lstStyle/>
          <a:p>
            <a:pPr algn="ctr"/>
            <a:r>
              <a:rPr lang="en-US" sz="3600" dirty="0" smtClean="0"/>
              <a:t>How is this different from the way our </a:t>
            </a:r>
          </a:p>
          <a:p>
            <a:pPr algn="ctr"/>
            <a:r>
              <a:rPr lang="en-US" sz="3600" dirty="0" smtClean="0"/>
              <a:t>students have been assessed?</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057400"/>
            <a:ext cx="7586133" cy="4267200"/>
          </a:xfrm>
        </p:spPr>
        <p:txBody>
          <a:bodyPr>
            <a:normAutofit fontScale="92500" lnSpcReduction="10000"/>
          </a:bodyPr>
          <a:lstStyle/>
          <a:p>
            <a:r>
              <a:rPr lang="en-US" b="1" dirty="0" smtClean="0"/>
              <a:t>Session 1</a:t>
            </a:r>
          </a:p>
          <a:p>
            <a:r>
              <a:rPr lang="en-US" dirty="0" smtClean="0">
                <a:solidFill>
                  <a:srgbClr val="FF0000"/>
                </a:solidFill>
              </a:rPr>
              <a:t>Read 1 anchor text</a:t>
            </a:r>
          </a:p>
          <a:p>
            <a:pPr lvl="1"/>
            <a:r>
              <a:rPr lang="en-US" dirty="0" smtClean="0"/>
              <a:t>Respond to 1 vocab question</a:t>
            </a:r>
          </a:p>
          <a:p>
            <a:pPr lvl="1"/>
            <a:r>
              <a:rPr lang="en-US" dirty="0" smtClean="0"/>
              <a:t>Respond to 2 EBSR or TECR</a:t>
            </a:r>
          </a:p>
          <a:p>
            <a:r>
              <a:rPr lang="en-US" b="1" dirty="0" smtClean="0"/>
              <a:t>Session 2</a:t>
            </a:r>
          </a:p>
          <a:p>
            <a:r>
              <a:rPr lang="en-US" dirty="0" smtClean="0">
                <a:solidFill>
                  <a:srgbClr val="FF0000"/>
                </a:solidFill>
              </a:rPr>
              <a:t>Read additional text </a:t>
            </a:r>
            <a:r>
              <a:rPr lang="en-US" dirty="0" smtClean="0"/>
              <a:t>(may be multi-media with transcript)</a:t>
            </a:r>
          </a:p>
          <a:p>
            <a:pPr lvl="1"/>
            <a:r>
              <a:rPr lang="en-US" dirty="0" smtClean="0"/>
              <a:t>Respond to 1 vocab question</a:t>
            </a:r>
          </a:p>
          <a:p>
            <a:pPr lvl="1"/>
            <a:r>
              <a:rPr lang="en-US" dirty="0" smtClean="0"/>
              <a:t>Respond to 2 EBSR or TECR</a:t>
            </a:r>
          </a:p>
          <a:p>
            <a:r>
              <a:rPr lang="en-US" dirty="0" smtClean="0">
                <a:solidFill>
                  <a:srgbClr val="FF0000"/>
                </a:solidFill>
              </a:rPr>
              <a:t>Read additional text </a:t>
            </a:r>
            <a:r>
              <a:rPr lang="en-US" dirty="0" smtClean="0"/>
              <a:t>(may be multi-media with transcript)</a:t>
            </a:r>
          </a:p>
          <a:p>
            <a:pPr lvl="1"/>
            <a:r>
              <a:rPr lang="en-US" dirty="0" smtClean="0"/>
              <a:t>Respond to 1 vocab question </a:t>
            </a:r>
          </a:p>
          <a:p>
            <a:pPr lvl="1"/>
            <a:r>
              <a:rPr lang="en-US" dirty="0" smtClean="0"/>
              <a:t>Respond to 2 EBSR or TECR</a:t>
            </a:r>
          </a:p>
          <a:p>
            <a:r>
              <a:rPr lang="en-US" dirty="0" smtClean="0">
                <a:solidFill>
                  <a:srgbClr val="0070C0"/>
                </a:solidFill>
              </a:rPr>
              <a:t>Write a PCR - information</a:t>
            </a:r>
          </a:p>
          <a:p>
            <a:endParaRPr lang="en-US" dirty="0" smtClean="0"/>
          </a:p>
          <a:p>
            <a:pPr>
              <a:buNone/>
            </a:pPr>
            <a:endParaRPr lang="en-US" dirty="0"/>
          </a:p>
        </p:txBody>
      </p:sp>
      <p:sp>
        <p:nvSpPr>
          <p:cNvPr id="2" name="Title 1"/>
          <p:cNvSpPr>
            <a:spLocks noGrp="1"/>
          </p:cNvSpPr>
          <p:nvPr>
            <p:ph type="title"/>
          </p:nvPr>
        </p:nvSpPr>
        <p:spPr>
          <a:xfrm>
            <a:off x="533400" y="304800"/>
            <a:ext cx="8229600" cy="1143000"/>
          </a:xfrm>
        </p:spPr>
        <p:txBody>
          <a:bodyPr>
            <a:normAutofit/>
          </a:bodyPr>
          <a:lstStyle/>
          <a:p>
            <a:r>
              <a:rPr lang="en-US" sz="6000" dirty="0" smtClean="0"/>
              <a:t>Research Simulation</a:t>
            </a:r>
            <a:endParaRPr lang="en-US" sz="6000" dirty="0"/>
          </a:p>
        </p:txBody>
      </p:sp>
      <p:sp>
        <p:nvSpPr>
          <p:cNvPr id="4" name="TextBox 3"/>
          <p:cNvSpPr txBox="1"/>
          <p:nvPr/>
        </p:nvSpPr>
        <p:spPr>
          <a:xfrm>
            <a:off x="6081215" y="5715000"/>
            <a:ext cx="2819400" cy="830997"/>
          </a:xfrm>
          <a:prstGeom prst="rect">
            <a:avLst/>
          </a:prstGeom>
          <a:noFill/>
          <a:ln>
            <a:solidFill>
              <a:schemeClr val="tx1"/>
            </a:solidFill>
          </a:ln>
        </p:spPr>
        <p:txBody>
          <a:bodyPr wrap="square" rtlCol="0">
            <a:spAutoFit/>
          </a:bodyPr>
          <a:lstStyle/>
          <a:p>
            <a:pPr algn="ctr"/>
            <a:r>
              <a:rPr lang="en-US" sz="2400" dirty="0" smtClean="0"/>
              <a:t>Grade 3 will have only 2 texts</a:t>
            </a:r>
            <a:endParaRPr lang="en-US"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000" dirty="0" smtClean="0">
                <a:solidFill>
                  <a:srgbClr val="FF0000"/>
                </a:solidFill>
              </a:rPr>
              <a:t>Read 1 short text </a:t>
            </a:r>
          </a:p>
          <a:p>
            <a:pPr marL="301943" lvl="1" indent="0">
              <a:buNone/>
            </a:pPr>
            <a:r>
              <a:rPr lang="en-US" sz="2800" dirty="0" smtClean="0">
                <a:solidFill>
                  <a:srgbClr val="FF0000"/>
                </a:solidFill>
              </a:rPr>
              <a:t>(either literary or information)</a:t>
            </a:r>
          </a:p>
          <a:p>
            <a:pPr lvl="1"/>
            <a:r>
              <a:rPr lang="en-US" sz="2600" dirty="0" smtClean="0"/>
              <a:t>Respond to  5 EBSR or TECR</a:t>
            </a:r>
          </a:p>
          <a:p>
            <a:r>
              <a:rPr lang="en-US" sz="3000" dirty="0" smtClean="0">
                <a:solidFill>
                  <a:srgbClr val="0070C0"/>
                </a:solidFill>
              </a:rPr>
              <a:t>Respond to 1 PCR - essay</a:t>
            </a:r>
          </a:p>
          <a:p>
            <a:endParaRPr lang="en-US" sz="3000" dirty="0" smtClean="0"/>
          </a:p>
          <a:p>
            <a:endParaRPr lang="en-US" sz="3000" dirty="0"/>
          </a:p>
        </p:txBody>
      </p:sp>
      <p:sp>
        <p:nvSpPr>
          <p:cNvPr id="2" name="Title 1"/>
          <p:cNvSpPr>
            <a:spLocks noGrp="1"/>
          </p:cNvSpPr>
          <p:nvPr>
            <p:ph type="title"/>
          </p:nvPr>
        </p:nvSpPr>
        <p:spPr/>
        <p:txBody>
          <a:bodyPr>
            <a:normAutofit/>
          </a:bodyPr>
          <a:lstStyle/>
          <a:p>
            <a:r>
              <a:rPr lang="en-US" sz="6000" dirty="0" smtClean="0"/>
              <a:t>Narrative Task</a:t>
            </a:r>
            <a:endParaRPr lang="en-US" sz="6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4648200"/>
            <a:ext cx="8534400" cy="6096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2" name="Content Placeholder 1"/>
          <p:cNvSpPr>
            <a:spLocks noGrp="1"/>
          </p:cNvSpPr>
          <p:nvPr>
            <p:ph idx="1"/>
          </p:nvPr>
        </p:nvSpPr>
        <p:spPr>
          <a:xfrm>
            <a:off x="872067" y="2438400"/>
            <a:ext cx="7408333" cy="3450696"/>
          </a:xfrm>
        </p:spPr>
        <p:txBody>
          <a:bodyPr>
            <a:normAutofit fontScale="92500"/>
          </a:bodyPr>
          <a:lstStyle/>
          <a:p>
            <a:pPr>
              <a:lnSpc>
                <a:spcPct val="200000"/>
              </a:lnSpc>
            </a:pPr>
            <a:r>
              <a:rPr lang="en-US" sz="3000" dirty="0" smtClean="0"/>
              <a:t>PARCC Performance Assessment Tasks</a:t>
            </a:r>
          </a:p>
          <a:p>
            <a:pPr>
              <a:lnSpc>
                <a:spcPct val="200000"/>
              </a:lnSpc>
            </a:pPr>
            <a:r>
              <a:rPr lang="en-US" sz="3000" dirty="0" smtClean="0"/>
              <a:t>Item Types and Structure of the Assessment</a:t>
            </a:r>
          </a:p>
          <a:p>
            <a:pPr>
              <a:lnSpc>
                <a:spcPct val="200000"/>
              </a:lnSpc>
            </a:pPr>
            <a:r>
              <a:rPr lang="en-US" sz="3000" dirty="0" smtClean="0"/>
              <a:t>Unit Assessments in the Guidebook</a:t>
            </a:r>
          </a:p>
          <a:p>
            <a:endParaRPr lang="en-US" dirty="0" smtClean="0"/>
          </a:p>
          <a:p>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Agenda</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590800"/>
            <a:ext cx="7408333" cy="3276600"/>
          </a:xfrm>
        </p:spPr>
        <p:txBody>
          <a:bodyPr>
            <a:noAutofit/>
          </a:bodyPr>
          <a:lstStyle/>
          <a:p>
            <a:pPr>
              <a:lnSpc>
                <a:spcPct val="150000"/>
              </a:lnSpc>
            </a:pPr>
            <a:r>
              <a:rPr lang="en-US" sz="3600" dirty="0" smtClean="0"/>
              <a:t>Culminating Writing Task</a:t>
            </a:r>
          </a:p>
          <a:p>
            <a:pPr>
              <a:lnSpc>
                <a:spcPct val="150000"/>
              </a:lnSpc>
            </a:pPr>
            <a:r>
              <a:rPr lang="en-US" sz="3600" dirty="0" smtClean="0"/>
              <a:t>Cold Read Assessment</a:t>
            </a:r>
          </a:p>
          <a:p>
            <a:pPr>
              <a:lnSpc>
                <a:spcPct val="150000"/>
              </a:lnSpc>
            </a:pPr>
            <a:r>
              <a:rPr lang="en-US" sz="3600" dirty="0" smtClean="0"/>
              <a:t>Extension Task</a:t>
            </a:r>
          </a:p>
        </p:txBody>
      </p:sp>
      <p:sp>
        <p:nvSpPr>
          <p:cNvPr id="2" name="Title 1"/>
          <p:cNvSpPr>
            <a:spLocks noGrp="1"/>
          </p:cNvSpPr>
          <p:nvPr>
            <p:ph type="title"/>
          </p:nvPr>
        </p:nvSpPr>
        <p:spPr/>
        <p:txBody>
          <a:bodyPr>
            <a:normAutofit fontScale="90000"/>
          </a:bodyPr>
          <a:lstStyle/>
          <a:p>
            <a:r>
              <a:rPr lang="en-US" dirty="0" smtClean="0"/>
              <a:t>Each Unit Will Have 3 Assessments</a:t>
            </a:r>
            <a:endParaRPr lang="en-US" dirty="0"/>
          </a:p>
        </p:txBody>
      </p:sp>
    </p:spTree>
    <p:extLst>
      <p:ext uri="{BB962C8B-B14F-4D97-AF65-F5344CB8AC3E}">
        <p14:creationId xmlns:p14="http://schemas.microsoft.com/office/powerpoint/2010/main" val="11417942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590800"/>
            <a:ext cx="7408333" cy="3276600"/>
          </a:xfrm>
        </p:spPr>
        <p:txBody>
          <a:bodyPr>
            <a:noAutofit/>
          </a:bodyPr>
          <a:lstStyle/>
          <a:p>
            <a:pPr>
              <a:spcBef>
                <a:spcPts val="1800"/>
              </a:spcBef>
            </a:pPr>
            <a:r>
              <a:rPr lang="en-US" sz="3600" dirty="0" smtClean="0"/>
              <a:t>For which task(s) will this assessment prepare students?</a:t>
            </a:r>
          </a:p>
          <a:p>
            <a:pPr>
              <a:spcBef>
                <a:spcPts val="1800"/>
              </a:spcBef>
            </a:pPr>
            <a:r>
              <a:rPr lang="en-US" sz="3600" dirty="0" smtClean="0"/>
              <a:t>How will this task address the </a:t>
            </a:r>
            <a:r>
              <a:rPr lang="en-US" sz="3600" dirty="0" smtClean="0"/>
              <a:t>goals for students?</a:t>
            </a:r>
            <a:endParaRPr lang="en-US" sz="3600" dirty="0" smtClean="0"/>
          </a:p>
        </p:txBody>
      </p:sp>
      <p:sp>
        <p:nvSpPr>
          <p:cNvPr id="2" name="Title 1"/>
          <p:cNvSpPr>
            <a:spLocks noGrp="1"/>
          </p:cNvSpPr>
          <p:nvPr>
            <p:ph type="title"/>
          </p:nvPr>
        </p:nvSpPr>
        <p:spPr/>
        <p:txBody>
          <a:bodyPr/>
          <a:lstStyle/>
          <a:p>
            <a:r>
              <a:rPr lang="en-US" dirty="0" smtClean="0"/>
              <a:t>Work with a neighbor to answer:</a:t>
            </a:r>
            <a:endParaRPr lang="en-US" dirty="0"/>
          </a:p>
        </p:txBody>
      </p:sp>
    </p:spTree>
    <p:extLst>
      <p:ext uri="{BB962C8B-B14F-4D97-AF65-F5344CB8AC3E}">
        <p14:creationId xmlns:p14="http://schemas.microsoft.com/office/powerpoint/2010/main" val="7774263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590800"/>
            <a:ext cx="7408333" cy="3276600"/>
          </a:xfrm>
        </p:spPr>
        <p:txBody>
          <a:bodyPr>
            <a:noAutofit/>
          </a:bodyPr>
          <a:lstStyle/>
          <a:p>
            <a:pPr>
              <a:buFont typeface="Arial" charset="0"/>
              <a:buChar char="•"/>
              <a:defRPr/>
            </a:pPr>
            <a:r>
              <a:rPr lang="en-US" sz="3600" dirty="0"/>
              <a:t>Comprehend (access) meaningful, on level texts </a:t>
            </a:r>
          </a:p>
          <a:p>
            <a:pPr>
              <a:buFont typeface="Arial" charset="0"/>
              <a:buChar char="•"/>
              <a:defRPr/>
            </a:pPr>
            <a:r>
              <a:rPr lang="en-US" sz="3600" dirty="0"/>
              <a:t>Speak and write in response to meaningful texts </a:t>
            </a:r>
          </a:p>
        </p:txBody>
      </p:sp>
      <p:sp>
        <p:nvSpPr>
          <p:cNvPr id="2" name="Title 1"/>
          <p:cNvSpPr>
            <a:spLocks noGrp="1"/>
          </p:cNvSpPr>
          <p:nvPr>
            <p:ph type="title"/>
          </p:nvPr>
        </p:nvSpPr>
        <p:spPr/>
        <p:txBody>
          <a:bodyPr>
            <a:normAutofit/>
          </a:bodyPr>
          <a:lstStyle/>
          <a:p>
            <a:r>
              <a:rPr lang="en-US" dirty="0" smtClean="0"/>
              <a:t>Goals for Students in </a:t>
            </a:r>
            <a:r>
              <a:rPr lang="en-US" dirty="0" smtClean="0"/>
              <a:t>ELA</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Teachers will be able to describe the structure of the PARCC assessment, including the three performance tasks and the item types.</a:t>
            </a:r>
          </a:p>
          <a:p>
            <a:pPr>
              <a:spcBef>
                <a:spcPts val="2400"/>
              </a:spcBef>
            </a:pPr>
            <a:r>
              <a:rPr lang="en-US" sz="2800" dirty="0" smtClean="0"/>
              <a:t>Teachers will be able to describe the three unit assessments and how they will prepare students for the PARCC assessment.</a:t>
            </a:r>
            <a:endParaRPr lang="en-US" sz="2800" dirty="0"/>
          </a:p>
        </p:txBody>
      </p:sp>
      <p:sp>
        <p:nvSpPr>
          <p:cNvPr id="3" name="Title 2"/>
          <p:cNvSpPr>
            <a:spLocks noGrp="1"/>
          </p:cNvSpPr>
          <p:nvPr>
            <p:ph type="title"/>
          </p:nvPr>
        </p:nvSpPr>
        <p:spPr/>
        <p:txBody>
          <a:bodyPr/>
          <a:lstStyle/>
          <a:p>
            <a:r>
              <a:rPr lang="en-US" dirty="0" smtClean="0"/>
              <a:t>Goals</a:t>
            </a:r>
            <a:endParaRPr lang="en-US" dirty="0"/>
          </a:p>
        </p:txBody>
      </p:sp>
    </p:spTree>
    <p:extLst>
      <p:ext uri="{BB962C8B-B14F-4D97-AF65-F5344CB8AC3E}">
        <p14:creationId xmlns:p14="http://schemas.microsoft.com/office/powerpoint/2010/main" val="38022637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75259" y="457200"/>
            <a:ext cx="3927678" cy="1200329"/>
          </a:xfrm>
          <a:prstGeom prst="rect">
            <a:avLst/>
          </a:prstGeom>
          <a:noFill/>
        </p:spPr>
        <p:txBody>
          <a:bodyPr wrap="none" rtlCol="0">
            <a:spAutoFit/>
          </a:bodyPr>
          <a:lstStyle/>
          <a:p>
            <a:pPr algn="ctr"/>
            <a:r>
              <a:rPr lang="en-US" sz="7200" dirty="0" smtClean="0">
                <a:effectLst>
                  <a:outerShdw blurRad="38100" dist="38100" dir="2700000" algn="tl">
                    <a:srgbClr val="000000">
                      <a:alpha val="43137"/>
                    </a:srgbClr>
                  </a:outerShdw>
                </a:effectLst>
              </a:rPr>
              <a:t>Feedback</a:t>
            </a:r>
            <a:endParaRPr lang="en-US" sz="7200" dirty="0">
              <a:effectLst>
                <a:outerShdw blurRad="38100" dist="38100" dir="2700000" algn="tl">
                  <a:srgbClr val="000000">
                    <a:alpha val="43137"/>
                  </a:srgbClr>
                </a:outerShdw>
              </a:effectLst>
            </a:endParaRPr>
          </a:p>
        </p:txBody>
      </p:sp>
      <p:sp>
        <p:nvSpPr>
          <p:cNvPr id="3" name="TextBox 2"/>
          <p:cNvSpPr txBox="1"/>
          <p:nvPr/>
        </p:nvSpPr>
        <p:spPr>
          <a:xfrm>
            <a:off x="1578992" y="2590800"/>
            <a:ext cx="5920210" cy="1384995"/>
          </a:xfrm>
          <a:prstGeom prst="rect">
            <a:avLst/>
          </a:prstGeom>
          <a:noFill/>
        </p:spPr>
        <p:txBody>
          <a:bodyPr wrap="none" rtlCol="0">
            <a:spAutoFit/>
          </a:bodyPr>
          <a:lstStyle/>
          <a:p>
            <a:pPr algn="ctr"/>
            <a:r>
              <a:rPr lang="en-US" sz="4800" dirty="0" smtClean="0"/>
              <a:t>Deb Bellinger</a:t>
            </a:r>
          </a:p>
          <a:p>
            <a:pPr algn="ctr"/>
            <a:r>
              <a:rPr lang="en-US" sz="3600" dirty="0" err="1"/>
              <a:t>d</a:t>
            </a:r>
            <a:r>
              <a:rPr lang="en-US" sz="3600" dirty="0" err="1" smtClean="0"/>
              <a:t>eborah.bellinger</a:t>
            </a:r>
            <a:r>
              <a:rPr lang="en-US" sz="3600" dirty="0" smtClean="0"/>
              <a:t> @cpsb.org</a:t>
            </a:r>
          </a:p>
        </p:txBody>
      </p:sp>
    </p:spTree>
    <p:extLst>
      <p:ext uri="{BB962C8B-B14F-4D97-AF65-F5344CB8AC3E}">
        <p14:creationId xmlns:p14="http://schemas.microsoft.com/office/powerpoint/2010/main" val="21401220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Materials List</a:t>
            </a:r>
            <a:endParaRPr lang="en-US" dirty="0"/>
          </a:p>
        </p:txBody>
      </p:sp>
      <p:sp>
        <p:nvSpPr>
          <p:cNvPr id="3" name="Content Placeholder 2"/>
          <p:cNvSpPr>
            <a:spLocks noGrp="1"/>
          </p:cNvSpPr>
          <p:nvPr>
            <p:ph idx="1"/>
          </p:nvPr>
        </p:nvSpPr>
        <p:spPr>
          <a:xfrm>
            <a:off x="872067" y="2438400"/>
            <a:ext cx="7408333" cy="3687763"/>
          </a:xfrm>
        </p:spPr>
        <p:txBody>
          <a:bodyPr>
            <a:normAutofit/>
          </a:bodyPr>
          <a:lstStyle/>
          <a:p>
            <a:r>
              <a:rPr lang="en-US" dirty="0" smtClean="0"/>
              <a:t>Note taking pages</a:t>
            </a:r>
          </a:p>
          <a:p>
            <a:r>
              <a:rPr lang="en-US" dirty="0" smtClean="0"/>
              <a:t>Performance task descriptions</a:t>
            </a:r>
          </a:p>
          <a:p>
            <a:r>
              <a:rPr lang="en-US" dirty="0" smtClean="0"/>
              <a:t>“Life in the Limbs” </a:t>
            </a:r>
          </a:p>
          <a:p>
            <a:r>
              <a:rPr lang="en-US" dirty="0" smtClean="0"/>
              <a:t>Sample items for “Life in the Limbs”</a:t>
            </a:r>
          </a:p>
          <a:p>
            <a:r>
              <a:rPr lang="en-US" dirty="0" smtClean="0"/>
              <a:t>Unit One from guidebook – Summative Unit Assessment Tasks</a:t>
            </a:r>
          </a:p>
          <a:p>
            <a:endParaRPr lang="en-US" dirty="0"/>
          </a:p>
          <a:p>
            <a:endParaRPr lang="en-US" dirty="0"/>
          </a:p>
        </p:txBody>
      </p:sp>
    </p:spTree>
    <p:extLst>
      <p:ext uri="{BB962C8B-B14F-4D97-AF65-F5344CB8AC3E}">
        <p14:creationId xmlns:p14="http://schemas.microsoft.com/office/powerpoint/2010/main" val="21373149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590800"/>
            <a:ext cx="7408333" cy="3276600"/>
          </a:xfrm>
        </p:spPr>
        <p:txBody>
          <a:bodyPr>
            <a:noAutofit/>
          </a:bodyPr>
          <a:lstStyle/>
          <a:p>
            <a:pPr>
              <a:buFont typeface="Arial" charset="0"/>
              <a:buChar char="•"/>
              <a:defRPr/>
            </a:pPr>
            <a:r>
              <a:rPr lang="en-US" sz="3600" dirty="0"/>
              <a:t>Comprehend (access) meaningful, on level texts </a:t>
            </a:r>
          </a:p>
          <a:p>
            <a:pPr>
              <a:buFont typeface="Arial" charset="0"/>
              <a:buChar char="•"/>
              <a:defRPr/>
            </a:pPr>
            <a:r>
              <a:rPr lang="en-US" sz="3600" dirty="0"/>
              <a:t>Speak and write in response to meaningful texts </a:t>
            </a:r>
          </a:p>
        </p:txBody>
      </p:sp>
      <p:sp>
        <p:nvSpPr>
          <p:cNvPr id="2" name="Title 1"/>
          <p:cNvSpPr>
            <a:spLocks noGrp="1"/>
          </p:cNvSpPr>
          <p:nvPr>
            <p:ph type="title"/>
          </p:nvPr>
        </p:nvSpPr>
        <p:spPr/>
        <p:txBody>
          <a:bodyPr>
            <a:normAutofit/>
          </a:bodyPr>
          <a:lstStyle/>
          <a:p>
            <a:r>
              <a:rPr lang="en-US" dirty="0" smtClean="0"/>
              <a:t>Goals for Students in </a:t>
            </a:r>
            <a:r>
              <a:rPr lang="en-US" dirty="0" smtClean="0"/>
              <a:t>ELA</a:t>
            </a:r>
            <a:endParaRPr lang="en-US" dirty="0"/>
          </a:p>
        </p:txBody>
      </p:sp>
    </p:spTree>
    <p:extLst>
      <p:ext uri="{BB962C8B-B14F-4D97-AF65-F5344CB8AC3E}">
        <p14:creationId xmlns:p14="http://schemas.microsoft.com/office/powerpoint/2010/main" val="24583685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dirty="0" smtClean="0"/>
              <a:t>Evidence Based Selected Response</a:t>
            </a:r>
            <a:endParaRPr lang="en-US" sz="3200" dirty="0"/>
          </a:p>
        </p:txBody>
      </p:sp>
      <p:sp>
        <p:nvSpPr>
          <p:cNvPr id="5" name="TextBox 4"/>
          <p:cNvSpPr txBox="1"/>
          <p:nvPr/>
        </p:nvSpPr>
        <p:spPr>
          <a:xfrm>
            <a:off x="565245" y="1295400"/>
            <a:ext cx="8077200" cy="5062924"/>
          </a:xfrm>
          <a:prstGeom prst="rect">
            <a:avLst/>
          </a:prstGeom>
          <a:solidFill>
            <a:schemeClr val="bg1"/>
          </a:solidFill>
          <a:ln>
            <a:solidFill>
              <a:schemeClr val="tx1"/>
            </a:solidFill>
          </a:ln>
        </p:spPr>
        <p:txBody>
          <a:bodyPr wrap="square" rtlCol="0">
            <a:spAutoFit/>
          </a:bodyPr>
          <a:lstStyle/>
          <a:p>
            <a:r>
              <a:rPr lang="en-US" b="1" dirty="0"/>
              <a:t>Part A</a:t>
            </a:r>
            <a:r>
              <a:rPr lang="en-US" dirty="0"/>
              <a:t>: What is the purpose of the braces described in paragraph 6 of the article? </a:t>
            </a:r>
          </a:p>
          <a:p>
            <a:pPr>
              <a:spcBef>
                <a:spcPts val="1200"/>
              </a:spcBef>
              <a:spcAft>
                <a:spcPts val="600"/>
              </a:spcAft>
            </a:pPr>
            <a:r>
              <a:rPr lang="en-US" sz="1600" dirty="0"/>
              <a:t>a. They fix broken tree limbs, so a tree house will not fall down. </a:t>
            </a:r>
          </a:p>
          <a:p>
            <a:pPr>
              <a:spcAft>
                <a:spcPts val="600"/>
              </a:spcAft>
            </a:pPr>
            <a:r>
              <a:rPr lang="en-US" sz="1600" dirty="0"/>
              <a:t>b. They lock several trees together, so almost any kind of tree can be used. </a:t>
            </a:r>
          </a:p>
          <a:p>
            <a:pPr>
              <a:spcAft>
                <a:spcPts val="600"/>
              </a:spcAft>
            </a:pPr>
            <a:r>
              <a:rPr lang="en-US" sz="1600" dirty="0"/>
              <a:t>c. They join two trees into one unit, so a tree house looks secure. </a:t>
            </a:r>
          </a:p>
          <a:p>
            <a:pPr>
              <a:spcAft>
                <a:spcPts val="600"/>
              </a:spcAft>
            </a:pPr>
            <a:r>
              <a:rPr lang="en-US" sz="1600" dirty="0"/>
              <a:t>d. They help trees hold up a tree house, so the trees will not break</a:t>
            </a:r>
            <a:r>
              <a:rPr lang="en-US" sz="1600" dirty="0" smtClean="0"/>
              <a:t>. </a:t>
            </a:r>
            <a:endParaRPr lang="en-US" sz="1600" dirty="0"/>
          </a:p>
          <a:p>
            <a:endParaRPr lang="en-US" sz="1600" dirty="0" smtClean="0"/>
          </a:p>
          <a:p>
            <a:r>
              <a:rPr lang="en-US" b="1" dirty="0" smtClean="0"/>
              <a:t>Part </a:t>
            </a:r>
            <a:r>
              <a:rPr lang="en-US" b="1" dirty="0"/>
              <a:t>B</a:t>
            </a:r>
            <a:r>
              <a:rPr lang="en-US" dirty="0"/>
              <a:t>: Which </a:t>
            </a:r>
            <a:r>
              <a:rPr lang="en-US" b="1" dirty="0">
                <a:solidFill>
                  <a:srgbClr val="C00000"/>
                </a:solidFill>
              </a:rPr>
              <a:t>two</a:t>
            </a:r>
            <a:r>
              <a:rPr lang="en-US" dirty="0"/>
              <a:t> details from the article help support the answer to Part A? </a:t>
            </a:r>
          </a:p>
          <a:p>
            <a:pPr marL="231775" indent="-231775">
              <a:spcBef>
                <a:spcPts val="1200"/>
              </a:spcBef>
              <a:spcAft>
                <a:spcPts val="600"/>
              </a:spcAft>
            </a:pPr>
            <a:r>
              <a:rPr lang="en-US" sz="1600" dirty="0"/>
              <a:t>a. “Designing unique tree houses may sound tough, but Jonathan says it's no sweat.” </a:t>
            </a:r>
          </a:p>
          <a:p>
            <a:pPr marL="231775" indent="-231775">
              <a:spcAft>
                <a:spcPts val="600"/>
              </a:spcAft>
            </a:pPr>
            <a:r>
              <a:rPr lang="en-US" sz="1600" dirty="0"/>
              <a:t>b. </a:t>
            </a:r>
            <a:r>
              <a:rPr lang="en-US" sz="1600" dirty="0" smtClean="0"/>
              <a:t>“’Hardwoods </a:t>
            </a:r>
            <a:r>
              <a:rPr lang="en-US" sz="1600" dirty="0"/>
              <a:t>such as oak, maple, or hickory make the best trees for houses—but I did once build a </a:t>
            </a:r>
            <a:r>
              <a:rPr lang="en-US" sz="1600" dirty="0" smtClean="0"/>
              <a:t>wonderful </a:t>
            </a:r>
            <a:r>
              <a:rPr lang="en-US" sz="1600" dirty="0"/>
              <a:t>tree house in a crabapple tree.’” </a:t>
            </a:r>
          </a:p>
          <a:p>
            <a:pPr marL="231775" indent="-231775">
              <a:spcAft>
                <a:spcPts val="600"/>
              </a:spcAft>
            </a:pPr>
            <a:r>
              <a:rPr lang="en-US" sz="1600" dirty="0"/>
              <a:t>c. “’My tree house is in two trees—an oak and a fir—and has three posts to support the weight</a:t>
            </a:r>
            <a:r>
              <a:rPr lang="en-US" sz="1600" dirty="0" smtClean="0"/>
              <a:t>.’”</a:t>
            </a:r>
            <a:endParaRPr lang="en-US" sz="1600" dirty="0"/>
          </a:p>
          <a:p>
            <a:pPr marL="231775" indent="-231775">
              <a:spcAft>
                <a:spcPts val="600"/>
              </a:spcAft>
            </a:pPr>
            <a:r>
              <a:rPr lang="en-US" sz="1600" dirty="0"/>
              <a:t>d. “As a certified arborist, Jonathan tries to never harm the trees</a:t>
            </a:r>
            <a:r>
              <a:rPr lang="en-US" sz="1600" dirty="0" smtClean="0"/>
              <a:t>.”</a:t>
            </a:r>
            <a:endParaRPr lang="en-US" sz="1600" dirty="0"/>
          </a:p>
          <a:p>
            <a:pPr marL="231775" indent="-231775">
              <a:spcAft>
                <a:spcPts val="600"/>
              </a:spcAft>
            </a:pPr>
            <a:r>
              <a:rPr lang="en-US" sz="1600" dirty="0"/>
              <a:t>e. "The tree's center of gravity is at the top and the ends of its branches, so I build a house down at the </a:t>
            </a:r>
            <a:r>
              <a:rPr lang="en-US" sz="1600" dirty="0" smtClean="0"/>
              <a:t>center </a:t>
            </a:r>
            <a:r>
              <a:rPr lang="en-US" sz="1600" dirty="0"/>
              <a:t>of the tree. . . ” </a:t>
            </a:r>
          </a:p>
          <a:p>
            <a:pPr marL="231775" indent="-231775">
              <a:spcAft>
                <a:spcPts val="600"/>
              </a:spcAft>
            </a:pPr>
            <a:r>
              <a:rPr lang="en-US" sz="1600" dirty="0"/>
              <a:t>f. "The tree grows over the artificial limbs, and they become part of the tree, . . .”</a:t>
            </a:r>
          </a:p>
        </p:txBody>
      </p:sp>
    </p:spTree>
    <p:extLst>
      <p:ext uri="{BB962C8B-B14F-4D97-AF65-F5344CB8AC3E}">
        <p14:creationId xmlns:p14="http://schemas.microsoft.com/office/powerpoint/2010/main" val="2171258781"/>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057641159"/>
              </p:ext>
            </p:extLst>
          </p:nvPr>
        </p:nvGraphicFramePr>
        <p:xfrm>
          <a:off x="4610100" y="1828800"/>
          <a:ext cx="4114800" cy="4657604"/>
        </p:xfrm>
        <a:graphic>
          <a:graphicData uri="http://schemas.openxmlformats.org/drawingml/2006/table">
            <a:tbl>
              <a:tblPr firstRow="1" bandRow="1">
                <a:tableStyleId>{5C22544A-7EE6-4342-B048-85BDC9FD1C3A}</a:tableStyleId>
              </a:tblPr>
              <a:tblGrid>
                <a:gridCol w="2057400"/>
                <a:gridCol w="2057400"/>
              </a:tblGrid>
              <a:tr h="286966">
                <a:tc>
                  <a:txBody>
                    <a:bodyPr/>
                    <a:lstStyle/>
                    <a:p>
                      <a:pPr algn="ctr"/>
                      <a:r>
                        <a:rPr lang="en-US" sz="1200" b="1" dirty="0" smtClean="0">
                          <a:solidFill>
                            <a:schemeClr val="tx1"/>
                          </a:solidFill>
                        </a:rPr>
                        <a:t>Possible Main Ideas</a:t>
                      </a:r>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1" dirty="0" smtClean="0">
                          <a:solidFill>
                            <a:schemeClr val="tx1"/>
                          </a:solidFill>
                        </a:rPr>
                        <a:t>Possible Supporting Details</a:t>
                      </a:r>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52209">
                <a:tc>
                  <a:txBody>
                    <a:bodyPr/>
                    <a:lstStyle/>
                    <a:p>
                      <a:r>
                        <a:rPr lang="en-US" sz="1200" dirty="0" smtClean="0"/>
                        <a:t>Jonathan has his own 1000-yard </a:t>
                      </a:r>
                      <a:r>
                        <a:rPr lang="en-US" sz="1200" dirty="0" err="1" smtClean="0"/>
                        <a:t>zipline</a:t>
                      </a:r>
                      <a:r>
                        <a:rPr lang="en-US" sz="1200" dirty="0" smtClean="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smtClean="0"/>
                        <a:t>"In fact, as a tree </a:t>
                      </a:r>
                      <a:r>
                        <a:rPr lang="en-US" sz="1200" baseline="0" dirty="0" smtClean="0"/>
                        <a:t> </a:t>
                      </a:r>
                      <a:r>
                        <a:rPr lang="en-US" sz="1200" dirty="0" smtClean="0"/>
                        <a:t>house architect, Jonathan has built </a:t>
                      </a:r>
                      <a:r>
                        <a:rPr lang="en-US" sz="1200" baseline="0" dirty="0" smtClean="0"/>
                        <a:t> </a:t>
                      </a:r>
                      <a:r>
                        <a:rPr lang="en-US" sz="1200" dirty="0" smtClean="0"/>
                        <a:t>more than 380 custom tree houses across the United States."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78277">
                <a:tc>
                  <a:txBody>
                    <a:bodyPr/>
                    <a:lstStyle/>
                    <a:p>
                      <a:r>
                        <a:rPr lang="en-US" sz="1200" dirty="0" smtClean="0"/>
                        <a:t>Jonathan is an experienced tree house builder.</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b="0" i="0" u="none" strike="noStrike" kern="1200" baseline="0" dirty="0" smtClean="0">
                          <a:solidFill>
                            <a:schemeClr val="dk1"/>
                          </a:solidFill>
                          <a:latin typeface="+mn-lt"/>
                          <a:ea typeface="+mn-ea"/>
                          <a:cs typeface="+mn-cs"/>
                        </a:rPr>
                        <a:t>“Jonathan’s love of tree-house living began when he was a kid.”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9587">
                <a:tc>
                  <a:txBody>
                    <a:bodyPr/>
                    <a:lstStyle/>
                    <a:p>
                      <a:r>
                        <a:rPr lang="en-US" sz="1200" dirty="0" smtClean="0"/>
                        <a:t>Jonathan works carefully so that tree houses do not hurt the trees.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smtClean="0"/>
                        <a:t>"It was the most fun I ever had." </a:t>
                      </a:r>
                    </a:p>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69587">
                <a:tc>
                  <a:txBody>
                    <a:bodyPr/>
                    <a:lstStyle/>
                    <a:p>
                      <a:r>
                        <a:rPr lang="en-US" sz="1200" dirty="0" smtClean="0"/>
                        <a:t>Jonathan lived in a tree house when he was in college.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smtClean="0"/>
                        <a:t>"'I build a tree house so it helps the tree,' he says.”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60898">
                <a:tc>
                  <a:txBody>
                    <a:bodyPr/>
                    <a:lstStyle/>
                    <a:p>
                      <a:r>
                        <a:rPr lang="en-US" sz="1200" dirty="0" smtClean="0"/>
                        <a:t>Jonathan advises readers to learn the names of trees.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smtClean="0"/>
                        <a:t>"'Walk in the woods and learn the different trees. Spend time climbing and learn how to do it safely.'"</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78277">
                <a:tc>
                  <a:txBody>
                    <a:bodyPr/>
                    <a:lstStyle/>
                    <a:p>
                      <a:r>
                        <a:rPr lang="en-US" sz="1200" dirty="0" smtClean="0"/>
                        <a:t>Jonathan once built a house in a crab apple tree. </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smtClean="0"/>
                        <a:t>“One of his favorite names is ‘Ups and Downs.’”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744364563"/>
              </p:ext>
            </p:extLst>
          </p:nvPr>
        </p:nvGraphicFramePr>
        <p:xfrm>
          <a:off x="323193" y="4114800"/>
          <a:ext cx="4114800" cy="2199640"/>
        </p:xfrm>
        <a:graphic>
          <a:graphicData uri="http://schemas.openxmlformats.org/drawingml/2006/table">
            <a:tbl>
              <a:tblPr firstRow="1" bandRow="1">
                <a:tableStyleId>{5C22544A-7EE6-4342-B048-85BDC9FD1C3A}</a:tableStyleId>
              </a:tblPr>
              <a:tblGrid>
                <a:gridCol w="2057400"/>
                <a:gridCol w="2057400"/>
              </a:tblGrid>
              <a:tr h="370840">
                <a:tc>
                  <a:txBody>
                    <a:bodyPr/>
                    <a:lstStyle/>
                    <a:p>
                      <a:pPr algn="ctr"/>
                      <a:r>
                        <a:rPr lang="en-US" sz="1400" b="1" dirty="0" smtClean="0">
                          <a:solidFill>
                            <a:schemeClr val="tx1"/>
                          </a:solidFill>
                        </a:rPr>
                        <a:t>Main Ideas</a:t>
                      </a:r>
                      <a:endParaRPr 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b="1" dirty="0" smtClean="0">
                          <a:solidFill>
                            <a:schemeClr val="tx1"/>
                          </a:solidFill>
                        </a:rPr>
                        <a:t>Supporting Details</a:t>
                      </a:r>
                      <a:endParaRPr lang="en-US"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14400">
                <a:tc>
                  <a:txBody>
                    <a:bodyPr/>
                    <a:lstStyle/>
                    <a:p>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14400">
                <a:tc>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TextBox 6"/>
          <p:cNvSpPr txBox="1"/>
          <p:nvPr/>
        </p:nvSpPr>
        <p:spPr>
          <a:xfrm>
            <a:off x="336331" y="1828800"/>
            <a:ext cx="4114800" cy="1754326"/>
          </a:xfrm>
          <a:prstGeom prst="rect">
            <a:avLst/>
          </a:prstGeom>
          <a:solidFill>
            <a:schemeClr val="bg1"/>
          </a:solidFill>
          <a:ln>
            <a:solidFill>
              <a:schemeClr val="accent1"/>
            </a:solidFill>
          </a:ln>
        </p:spPr>
        <p:txBody>
          <a:bodyPr wrap="square" rtlCol="0">
            <a:spAutoFit/>
          </a:bodyPr>
          <a:lstStyle/>
          <a:p>
            <a:r>
              <a:rPr lang="en-US" dirty="0" smtClean="0"/>
              <a:t>Choose </a:t>
            </a:r>
            <a:r>
              <a:rPr lang="en-US" dirty="0"/>
              <a:t>the two main ideas and drag </a:t>
            </a:r>
            <a:r>
              <a:rPr lang="en-US" dirty="0" smtClean="0"/>
              <a:t>them </a:t>
            </a:r>
            <a:r>
              <a:rPr lang="en-US" dirty="0"/>
              <a:t>to the empty box labeled “Main Ideas.” Then </a:t>
            </a:r>
            <a:r>
              <a:rPr lang="en-US" dirty="0" smtClean="0"/>
              <a:t>choose </a:t>
            </a:r>
            <a:r>
              <a:rPr lang="en-US" dirty="0"/>
              <a:t>one detail that best supports each main </a:t>
            </a:r>
            <a:r>
              <a:rPr lang="en-US" dirty="0" smtClean="0"/>
              <a:t>idea</a:t>
            </a:r>
            <a:r>
              <a:rPr lang="en-US" dirty="0"/>
              <a:t>. Drag each detail into the empty box labeled </a:t>
            </a:r>
            <a:r>
              <a:rPr lang="en-US" dirty="0" smtClean="0"/>
              <a:t>“</a:t>
            </a:r>
            <a:r>
              <a:rPr lang="en-US" dirty="0"/>
              <a:t>Supporting Details.”</a:t>
            </a:r>
          </a:p>
        </p:txBody>
      </p:sp>
      <p:sp>
        <p:nvSpPr>
          <p:cNvPr id="9" name="Title 1"/>
          <p:cNvSpPr txBox="1">
            <a:spLocks/>
          </p:cNvSpPr>
          <p:nvPr/>
        </p:nvSpPr>
        <p:spPr>
          <a:xfrm>
            <a:off x="457200" y="274638"/>
            <a:ext cx="8229600" cy="715962"/>
          </a:xfrm>
          <a:prstGeom prst="rect">
            <a:avLst/>
          </a:prstGeom>
        </p:spPr>
        <p:txBody>
          <a:bodyP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smtClean="0"/>
              <a:t>Technology Enhanced Constructed Response</a:t>
            </a:r>
            <a:endParaRPr lang="en-US" sz="3200" dirty="0"/>
          </a:p>
        </p:txBody>
      </p:sp>
      <p:sp>
        <p:nvSpPr>
          <p:cNvPr id="8" name="TextBox 7"/>
          <p:cNvSpPr txBox="1"/>
          <p:nvPr/>
        </p:nvSpPr>
        <p:spPr>
          <a:xfrm>
            <a:off x="304800" y="1143000"/>
            <a:ext cx="4114800" cy="584775"/>
          </a:xfrm>
          <a:prstGeom prst="rect">
            <a:avLst/>
          </a:prstGeom>
          <a:noFill/>
        </p:spPr>
        <p:txBody>
          <a:bodyPr wrap="square" rtlCol="0">
            <a:spAutoFit/>
          </a:bodyPr>
          <a:lstStyle/>
          <a:p>
            <a:r>
              <a:rPr lang="en-US" sz="1600" dirty="0" smtClean="0">
                <a:latin typeface="Beach" pitchFamily="2" charset="0"/>
              </a:rPr>
              <a:t>For our purposes, you may simply circle your answers in the chart on the right.</a:t>
            </a:r>
            <a:endParaRPr lang="en-US" sz="1600" dirty="0">
              <a:latin typeface="Beach" pitchFamily="2" charset="0"/>
            </a:endParaRPr>
          </a:p>
        </p:txBody>
      </p:sp>
    </p:spTree>
    <p:extLst>
      <p:ext uri="{BB962C8B-B14F-4D97-AF65-F5344CB8AC3E}">
        <p14:creationId xmlns:p14="http://schemas.microsoft.com/office/powerpoint/2010/main" val="310905340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2667000"/>
            <a:ext cx="8534400" cy="6096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2" name="Content Placeholder 1"/>
          <p:cNvSpPr>
            <a:spLocks noGrp="1"/>
          </p:cNvSpPr>
          <p:nvPr>
            <p:ph idx="1"/>
          </p:nvPr>
        </p:nvSpPr>
        <p:spPr>
          <a:xfrm>
            <a:off x="872067" y="2438400"/>
            <a:ext cx="7408333" cy="3450696"/>
          </a:xfrm>
        </p:spPr>
        <p:txBody>
          <a:bodyPr>
            <a:normAutofit fontScale="92500"/>
          </a:bodyPr>
          <a:lstStyle/>
          <a:p>
            <a:pPr>
              <a:lnSpc>
                <a:spcPct val="200000"/>
              </a:lnSpc>
            </a:pPr>
            <a:r>
              <a:rPr lang="en-US" sz="3000" dirty="0" smtClean="0"/>
              <a:t>PARCC Performance Assessment Tasks</a:t>
            </a:r>
          </a:p>
          <a:p>
            <a:pPr>
              <a:lnSpc>
                <a:spcPct val="200000"/>
              </a:lnSpc>
            </a:pPr>
            <a:r>
              <a:rPr lang="en-US" sz="3000" dirty="0" smtClean="0"/>
              <a:t>Item Types and Structure of the Assessment</a:t>
            </a:r>
          </a:p>
          <a:p>
            <a:pPr>
              <a:lnSpc>
                <a:spcPct val="200000"/>
              </a:lnSpc>
            </a:pPr>
            <a:r>
              <a:rPr lang="en-US" sz="3000" dirty="0" smtClean="0"/>
              <a:t>Unit Assessments in the Guidebook</a:t>
            </a:r>
          </a:p>
          <a:p>
            <a:endParaRPr lang="en-US" dirty="0" smtClean="0"/>
          </a:p>
          <a:p>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Agenda</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2496" y="609600"/>
            <a:ext cx="7951395" cy="552264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830767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229600" cy="3535363"/>
          </a:xfrm>
        </p:spPr>
        <p:txBody>
          <a:bodyPr>
            <a:normAutofit lnSpcReduction="10000"/>
          </a:bodyPr>
          <a:lstStyle/>
          <a:p>
            <a:pPr>
              <a:lnSpc>
                <a:spcPct val="150000"/>
              </a:lnSpc>
            </a:pPr>
            <a:r>
              <a:rPr lang="en-US" sz="4800" dirty="0" smtClean="0"/>
              <a:t>Literary Analysis</a:t>
            </a:r>
          </a:p>
          <a:p>
            <a:pPr>
              <a:lnSpc>
                <a:spcPct val="150000"/>
              </a:lnSpc>
            </a:pPr>
            <a:r>
              <a:rPr lang="en-US" sz="4800" dirty="0" smtClean="0"/>
              <a:t>Narrative</a:t>
            </a:r>
          </a:p>
          <a:p>
            <a:pPr>
              <a:lnSpc>
                <a:spcPct val="150000"/>
              </a:lnSpc>
            </a:pPr>
            <a:r>
              <a:rPr lang="en-US" sz="4800" dirty="0" smtClean="0"/>
              <a:t>Research Simulation</a:t>
            </a:r>
            <a:endParaRPr lang="en-US" sz="4800" dirty="0"/>
          </a:p>
        </p:txBody>
      </p:sp>
      <p:sp>
        <p:nvSpPr>
          <p:cNvPr id="2" name="Title 1"/>
          <p:cNvSpPr>
            <a:spLocks noGrp="1"/>
          </p:cNvSpPr>
          <p:nvPr>
            <p:ph type="title"/>
          </p:nvPr>
        </p:nvSpPr>
        <p:spPr/>
        <p:txBody>
          <a:bodyPr>
            <a:normAutofit/>
          </a:bodyPr>
          <a:lstStyle/>
          <a:p>
            <a:r>
              <a:rPr lang="en-US" sz="6000" dirty="0" smtClean="0"/>
              <a:t>3 Performance Tasks </a:t>
            </a:r>
            <a:endParaRPr lang="en-US" sz="6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81200"/>
            <a:ext cx="7967133" cy="4144963"/>
          </a:xfrm>
        </p:spPr>
        <p:txBody>
          <a:bodyPr>
            <a:normAutofit/>
          </a:bodyPr>
          <a:lstStyle/>
          <a:p>
            <a:r>
              <a:rPr lang="en-US" dirty="0" smtClean="0"/>
              <a:t>Form a group of three</a:t>
            </a:r>
          </a:p>
          <a:p>
            <a:r>
              <a:rPr lang="en-US" dirty="0" smtClean="0"/>
              <a:t>Number yourselves 1-3</a:t>
            </a:r>
          </a:p>
          <a:p>
            <a:pPr lvl="1"/>
            <a:r>
              <a:rPr lang="en-US" i="1" dirty="0" smtClean="0"/>
              <a:t>PARCC Performance Based Component </a:t>
            </a:r>
          </a:p>
          <a:p>
            <a:pPr lvl="1"/>
            <a:r>
              <a:rPr lang="en-US" dirty="0" smtClean="0"/>
              <a:t>1s read Literary Analysis</a:t>
            </a:r>
          </a:p>
          <a:p>
            <a:pPr lvl="1"/>
            <a:r>
              <a:rPr lang="en-US" dirty="0" smtClean="0"/>
              <a:t>2s read Narrative Writing</a:t>
            </a:r>
          </a:p>
          <a:p>
            <a:pPr lvl="1"/>
            <a:r>
              <a:rPr lang="en-US" dirty="0" smtClean="0"/>
              <a:t>3s read Research Simulation</a:t>
            </a:r>
          </a:p>
          <a:p>
            <a:r>
              <a:rPr lang="en-US" dirty="0" smtClean="0"/>
              <a:t>Choose 3 key points to share with your team</a:t>
            </a:r>
          </a:p>
          <a:p>
            <a:pPr lvl="1"/>
            <a:r>
              <a:rPr lang="en-US" dirty="0" smtClean="0"/>
              <a:t>I will signal when to begin (1 min each)</a:t>
            </a:r>
          </a:p>
          <a:p>
            <a:endParaRPr lang="en-US" dirty="0"/>
          </a:p>
        </p:txBody>
      </p:sp>
      <p:sp>
        <p:nvSpPr>
          <p:cNvPr id="3" name="Title 2"/>
          <p:cNvSpPr>
            <a:spLocks noGrp="1"/>
          </p:cNvSpPr>
          <p:nvPr>
            <p:ph type="title"/>
          </p:nvPr>
        </p:nvSpPr>
        <p:spPr/>
        <p:txBody>
          <a:bodyPr/>
          <a:lstStyle/>
          <a:p>
            <a:r>
              <a:rPr lang="en-US" dirty="0" smtClean="0"/>
              <a:t>Jigsaw</a:t>
            </a:r>
            <a:endParaRPr lang="en-US" dirty="0"/>
          </a:p>
        </p:txBody>
      </p:sp>
    </p:spTree>
    <p:extLst>
      <p:ext uri="{BB962C8B-B14F-4D97-AF65-F5344CB8AC3E}">
        <p14:creationId xmlns:p14="http://schemas.microsoft.com/office/powerpoint/2010/main" val="2369468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2013-06-14_1624.png"/>
          <p:cNvPicPr>
            <a:picLocks noChangeAspect="1"/>
          </p:cNvPicPr>
          <p:nvPr/>
        </p:nvPicPr>
        <p:blipFill>
          <a:blip r:embed="rId3" cstate="print"/>
          <a:stretch>
            <a:fillRect/>
          </a:stretch>
        </p:blipFill>
        <p:spPr>
          <a:xfrm>
            <a:off x="1295400" y="59612"/>
            <a:ext cx="6553200" cy="6645988"/>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3657600"/>
            <a:ext cx="8534400" cy="6096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2" name="Content Placeholder 1"/>
          <p:cNvSpPr>
            <a:spLocks noGrp="1"/>
          </p:cNvSpPr>
          <p:nvPr>
            <p:ph idx="1"/>
          </p:nvPr>
        </p:nvSpPr>
        <p:spPr>
          <a:xfrm>
            <a:off x="872067" y="2438400"/>
            <a:ext cx="7408333" cy="3450696"/>
          </a:xfrm>
        </p:spPr>
        <p:txBody>
          <a:bodyPr>
            <a:normAutofit fontScale="92500"/>
          </a:bodyPr>
          <a:lstStyle/>
          <a:p>
            <a:pPr>
              <a:lnSpc>
                <a:spcPct val="200000"/>
              </a:lnSpc>
            </a:pPr>
            <a:r>
              <a:rPr lang="en-US" sz="3000" dirty="0" smtClean="0"/>
              <a:t>PARCC Performance Assessment Tasks</a:t>
            </a:r>
          </a:p>
          <a:p>
            <a:pPr>
              <a:lnSpc>
                <a:spcPct val="200000"/>
              </a:lnSpc>
            </a:pPr>
            <a:r>
              <a:rPr lang="en-US" sz="3000" dirty="0" smtClean="0"/>
              <a:t>Item Types and Structure of the Assessment</a:t>
            </a:r>
          </a:p>
          <a:p>
            <a:pPr>
              <a:lnSpc>
                <a:spcPct val="200000"/>
              </a:lnSpc>
            </a:pPr>
            <a:r>
              <a:rPr lang="en-US" sz="3000" dirty="0" smtClean="0"/>
              <a:t>Unit Assessments in the Guidebook</a:t>
            </a:r>
          </a:p>
          <a:p>
            <a:endParaRPr lang="en-US" dirty="0" smtClean="0"/>
          </a:p>
          <a:p>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Agenda</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5736</TotalTime>
  <Words>2568</Words>
  <Application>Microsoft Office PowerPoint</Application>
  <PresentationFormat>On-screen Show (4:3)</PresentationFormat>
  <Paragraphs>315</Paragraphs>
  <Slides>31</Slides>
  <Notes>28</Notes>
  <HiddenSlides>3</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Waveform</vt:lpstr>
      <vt:lpstr>Taking a Look  at PARCC</vt:lpstr>
      <vt:lpstr>Goals</vt:lpstr>
      <vt:lpstr>Goals for Students in ELA</vt:lpstr>
      <vt:lpstr>Agenda</vt:lpstr>
      <vt:lpstr>PowerPoint Presentation</vt:lpstr>
      <vt:lpstr>3 Performance Tasks </vt:lpstr>
      <vt:lpstr>Jigsaw</vt:lpstr>
      <vt:lpstr>PowerPoint Presentation</vt:lpstr>
      <vt:lpstr>Agenda</vt:lpstr>
      <vt:lpstr>Item Types</vt:lpstr>
      <vt:lpstr>Three Innovative Item Types That Showcase Students’ Command of Evidence with Complex Texts</vt:lpstr>
      <vt:lpstr>Try It</vt:lpstr>
      <vt:lpstr>Evidence Based Selected Response</vt:lpstr>
      <vt:lpstr>PowerPoint Presentation</vt:lpstr>
      <vt:lpstr>Technology Enhanced Constructed Response</vt:lpstr>
      <vt:lpstr>Technology Enhanced Constructed Response</vt:lpstr>
      <vt:lpstr>Prose Constructed Response</vt:lpstr>
      <vt:lpstr>Item Types</vt:lpstr>
      <vt:lpstr>Structure of the Tasks</vt:lpstr>
      <vt:lpstr>Literary Analysis</vt:lpstr>
      <vt:lpstr>Research Simulation</vt:lpstr>
      <vt:lpstr>Narrative Task</vt:lpstr>
      <vt:lpstr>Agenda</vt:lpstr>
      <vt:lpstr>Each Unit Will Have 3 Assessments</vt:lpstr>
      <vt:lpstr>Work with a neighbor to answer:</vt:lpstr>
      <vt:lpstr>Goals for Students in ELA</vt:lpstr>
      <vt:lpstr>Goals</vt:lpstr>
      <vt:lpstr>PowerPoint Presentation</vt:lpstr>
      <vt:lpstr>Materials List</vt:lpstr>
      <vt:lpstr>Evidence Based Selected Response</vt:lpstr>
      <vt:lpstr>PowerPoint Presentation</vt:lpstr>
    </vt:vector>
  </TitlesOfParts>
  <Company>Calcasieu Parish School Board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Deborah Bellinger</dc:creator>
  <cp:lastModifiedBy>Bellinger, Deborah</cp:lastModifiedBy>
  <cp:revision>217</cp:revision>
  <dcterms:created xsi:type="dcterms:W3CDTF">2013-06-14T20:55:40Z</dcterms:created>
  <dcterms:modified xsi:type="dcterms:W3CDTF">2014-05-30T01:20:44Z</dcterms:modified>
</cp:coreProperties>
</file>