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  <p:sldMasterId id="2147483661" r:id="rId2"/>
  </p:sldMasterIdLst>
  <p:notesMasterIdLst>
    <p:notesMasterId r:id="rId20"/>
  </p:notesMasterIdLst>
  <p:sldIdLst>
    <p:sldId id="257" r:id="rId3"/>
    <p:sldId id="397" r:id="rId4"/>
    <p:sldId id="399" r:id="rId5"/>
    <p:sldId id="402" r:id="rId6"/>
    <p:sldId id="408" r:id="rId7"/>
    <p:sldId id="404" r:id="rId8"/>
    <p:sldId id="405" r:id="rId9"/>
    <p:sldId id="409" r:id="rId10"/>
    <p:sldId id="410" r:id="rId11"/>
    <p:sldId id="403" r:id="rId12"/>
    <p:sldId id="411" r:id="rId13"/>
    <p:sldId id="406" r:id="rId14"/>
    <p:sldId id="413" r:id="rId15"/>
    <p:sldId id="394" r:id="rId16"/>
    <p:sldId id="412" r:id="rId17"/>
    <p:sldId id="415" r:id="rId18"/>
    <p:sldId id="414" r:id="rId19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hitney" initials="W" lastIdx="9" clrIdx="0"/>
  <p:cmAuthor id="1" name="Rebecca Kockler" initials="RK" lastIdx="9" clrIdx="1"/>
  <p:cmAuthor id="2" name="Whitney Whealdon" initials="WW" lastIdx="1" clrIdx="2"/>
  <p:cmAuthor id="3" name="Louisiana Department of Education" initials="LDoE jls" lastIdx="16" clrIdx="3"/>
  <p:cmAuthor id="4" name="Danna Clinton" initials="DC" lastIdx="5" clrIdx="4"/>
  <p:cmAuthor id="5" name="Jessica Baghian" initials="" lastIdx="1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F77"/>
    <a:srgbClr val="2ABDBA"/>
    <a:srgbClr val="FFCC99"/>
    <a:srgbClr val="DAE57E"/>
    <a:srgbClr val="E7EBF5"/>
    <a:srgbClr val="CC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0" autoAdjust="0"/>
    <p:restoredTop sz="88632" autoAdjust="0"/>
  </p:normalViewPr>
  <p:slideViewPr>
    <p:cSldViewPr>
      <p:cViewPr>
        <p:scale>
          <a:sx n="72" d="100"/>
          <a:sy n="72" d="100"/>
        </p:scale>
        <p:origin x="-1140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2250" y="-43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5E1F44-B786-4FB2-9775-B1AB9A03AA22}" type="datetimeFigureOut">
              <a:rPr lang="en-US" smtClean="0"/>
              <a:t>5/29/2014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D80347-C5C2-443D-8E28-046FF5B25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5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58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83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65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5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65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65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19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65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65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76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65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6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 marL="803275" indent="-346075"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6D6F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1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9BA4B8F-8B3F-4B52-9164-AF2CA95F6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2895600" cy="304800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Louisiana Believes.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8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69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2895600" cy="304800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rgbClr val="2ABDBA"/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Louisiana Believes.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1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D6F77"/>
                </a:solidFill>
                <a:latin typeface="+mj-lt"/>
              </a:defRPr>
            </a:lvl1pPr>
          </a:lstStyle>
          <a:p>
            <a:fld id="{79BA4B8F-8B3F-4B52-9164-AF2CA95F6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DAE5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5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04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uisianabelieves.com/resources/library/assessment-guidance-2013-201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als.sri.com/" TargetMode="External"/><Relationship Id="rId2" Type="http://schemas.openxmlformats.org/officeDocument/2006/relationships/hyperlink" Target="http://1.usa.gov/112gZ8V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dk12.org/instruction/curriculum/disciplinary_literacy/whatis.html" TargetMode="External"/><Relationship Id="rId4" Type="http://schemas.openxmlformats.org/officeDocument/2006/relationships/hyperlink" Target="http://www.ascd.org/publications/educational-leadership/mar11/vol68/num06/Teaching-Science-Literacy.asp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teachers/tps/quarterly/historical_thinking/article.html" TargetMode="External"/><Relationship Id="rId2" Type="http://schemas.openxmlformats.org/officeDocument/2006/relationships/hyperlink" Target="http://sheg.stanford.ed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dk12.org/instruction/curriculum/disciplinary_literacy/whatis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anna.clinton@la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amie.beck@l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uisianabelieves.com/resources/library/assessment-guidance-2013-201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uisianabelieves.com/resources/library/assessment-guidance-2013-201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22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5730" y="4825425"/>
            <a:ext cx="9144000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5400" b="1" spc="300" dirty="0" smtClean="0">
                <a:latin typeface="Steinem" pitchFamily="2" charset="0"/>
                <a:ea typeface="Steinem Unicode" pitchFamily="18" charset="2"/>
                <a:cs typeface="Steinem Unicode" pitchFamily="18" charset="2"/>
              </a:rPr>
              <a:t>Understanding the Science and </a:t>
            </a:r>
          </a:p>
          <a:p>
            <a:pPr algn="ctr"/>
            <a:r>
              <a:rPr lang="en-US" sz="5400" b="1" spc="300" dirty="0" smtClean="0">
                <a:latin typeface="Steinem" pitchFamily="2" charset="0"/>
                <a:ea typeface="Steinem Unicode" pitchFamily="18" charset="2"/>
                <a:cs typeface="Steinem Unicode" pitchFamily="18" charset="2"/>
              </a:rPr>
              <a:t>Social Studies Tasks</a:t>
            </a:r>
          </a:p>
        </p:txBody>
      </p:sp>
    </p:spTree>
    <p:extLst>
      <p:ext uri="{BB962C8B-B14F-4D97-AF65-F5344CB8AC3E}">
        <p14:creationId xmlns:p14="http://schemas.microsoft.com/office/powerpoint/2010/main" val="29715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Available in the </a:t>
            </a:r>
            <a:r>
              <a:rPr lang="en-US" sz="2800" dirty="0" smtClean="0">
                <a:solidFill>
                  <a:srgbClr val="FF0000"/>
                </a:solidFill>
                <a:hlinkClick r:id="rId3"/>
              </a:rPr>
              <a:t>Sample Items </a:t>
            </a:r>
            <a:r>
              <a:rPr lang="en-US" sz="2800" dirty="0" smtClean="0">
                <a:solidFill>
                  <a:srgbClr val="FF0000"/>
                </a:solidFill>
              </a:rPr>
              <a:t>for each grade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Responses scored holistically based on how well students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Construct an argument (grades 6-8 and EOC) </a:t>
            </a:r>
            <a:endParaRPr lang="en-US" sz="2600" dirty="0">
              <a:solidFill>
                <a:srgbClr val="FF0000"/>
              </a:solidFill>
            </a:endParaRP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A</a:t>
            </a:r>
            <a:r>
              <a:rPr lang="en-US" sz="2600" dirty="0" smtClean="0">
                <a:solidFill>
                  <a:srgbClr val="FF0000"/>
                </a:solidFill>
              </a:rPr>
              <a:t>ddress the prompt with valid understandings and interpretations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Use evidence from the provided source documents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Integrate outside content knowledge</a:t>
            </a:r>
          </a:p>
          <a:p>
            <a:r>
              <a:rPr lang="en-US" sz="2800" dirty="0" smtClean="0">
                <a:solidFill>
                  <a:srgbClr val="FF0000"/>
                </a:solidFill>
                <a:hlinkClick r:id="rId3"/>
              </a:rPr>
              <a:t>Student Work Samples</a:t>
            </a:r>
            <a:r>
              <a:rPr lang="en-US" sz="2800" dirty="0" smtClean="0">
                <a:solidFill>
                  <a:srgbClr val="FF0000"/>
                </a:solidFill>
              </a:rPr>
              <a:t> provide additional guidance about how to apply the rubrics</a:t>
            </a:r>
          </a:p>
          <a:p>
            <a:pPr lvl="1"/>
            <a:endParaRPr lang="en-US" sz="2200" dirty="0" smtClean="0">
              <a:solidFill>
                <a:srgbClr val="FF0000"/>
              </a:solidFill>
            </a:endParaRPr>
          </a:p>
          <a:p>
            <a:pPr lvl="1"/>
            <a:endParaRPr lang="en-US" sz="2200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en-US" sz="2600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Task Rubrics – Social Studies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9800" dirty="0" smtClean="0"/>
              <a:t>Science- Characteristics of Lower Scoring Papers</a:t>
            </a:r>
          </a:p>
          <a:p>
            <a:pPr marL="0" indent="0">
              <a:buNone/>
            </a:pPr>
            <a:endParaRPr lang="en-US" dirty="0" smtClean="0"/>
          </a:p>
          <a:p>
            <a:pPr marL="339725"/>
            <a:r>
              <a:rPr lang="en-US" sz="8000" dirty="0" smtClean="0">
                <a:solidFill>
                  <a:srgbClr val="FF0000"/>
                </a:solidFill>
              </a:rPr>
              <a:t>Copying relevant parts of the passage without adding new information</a:t>
            </a:r>
            <a:endParaRPr lang="en-US" sz="8000" dirty="0">
              <a:solidFill>
                <a:srgbClr val="FF0000"/>
              </a:solidFill>
            </a:endParaRPr>
          </a:p>
          <a:p>
            <a:pPr marL="339725"/>
            <a:r>
              <a:rPr lang="en-US" sz="8000" dirty="0" smtClean="0">
                <a:solidFill>
                  <a:srgbClr val="FF0000"/>
                </a:solidFill>
              </a:rPr>
              <a:t>Lack of careful reading of the task and/or not following directions in the task</a:t>
            </a:r>
            <a:endParaRPr lang="en-US" sz="8000" dirty="0">
              <a:solidFill>
                <a:srgbClr val="FF0000"/>
              </a:solidFill>
            </a:endParaRPr>
          </a:p>
          <a:p>
            <a:pPr marL="339725"/>
            <a:r>
              <a:rPr lang="en-US" sz="8000" dirty="0" smtClean="0">
                <a:solidFill>
                  <a:srgbClr val="FF0000"/>
                </a:solidFill>
              </a:rPr>
              <a:t>Answering </a:t>
            </a:r>
            <a:r>
              <a:rPr lang="en-US" sz="8000" dirty="0">
                <a:solidFill>
                  <a:srgbClr val="FF0000"/>
                </a:solidFill>
              </a:rPr>
              <a:t>only part of the question</a:t>
            </a:r>
          </a:p>
          <a:p>
            <a:pPr marL="339725"/>
            <a:r>
              <a:rPr lang="en-US" sz="8000" dirty="0">
                <a:solidFill>
                  <a:srgbClr val="FF0000"/>
                </a:solidFill>
              </a:rPr>
              <a:t>Inserting the multiple-choice answer options </a:t>
            </a:r>
            <a:r>
              <a:rPr lang="en-US" sz="8000" dirty="0" smtClean="0">
                <a:solidFill>
                  <a:srgbClr val="FF0000"/>
                </a:solidFill>
              </a:rPr>
              <a:t>as answers</a:t>
            </a:r>
            <a:endParaRPr lang="en-US" sz="8000" dirty="0">
              <a:solidFill>
                <a:srgbClr val="FF0000"/>
              </a:solidFill>
            </a:endParaRPr>
          </a:p>
          <a:p>
            <a:pPr marL="339725"/>
            <a:r>
              <a:rPr lang="en-US" sz="8000" dirty="0">
                <a:solidFill>
                  <a:srgbClr val="FF0000"/>
                </a:solidFill>
              </a:rPr>
              <a:t>M</a:t>
            </a:r>
            <a:r>
              <a:rPr lang="en-US" sz="8000" dirty="0" smtClean="0">
                <a:solidFill>
                  <a:srgbClr val="FF0000"/>
                </a:solidFill>
              </a:rPr>
              <a:t>isconceptions about the concept being assessed</a:t>
            </a:r>
          </a:p>
          <a:p>
            <a:pPr marL="339725"/>
            <a:r>
              <a:rPr lang="en-US" sz="8000" dirty="0" smtClean="0">
                <a:solidFill>
                  <a:srgbClr val="FF0000"/>
                </a:solidFill>
              </a:rPr>
              <a:t>Incomplete transfer of answers from planning space to the actual test page that is scored</a:t>
            </a:r>
            <a:endParaRPr lang="en-US" sz="800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Lessons </a:t>
            </a:r>
            <a:r>
              <a:rPr lang="en-US" dirty="0" smtClean="0">
                <a:solidFill>
                  <a:srgbClr val="FF0000"/>
                </a:solidFill>
              </a:rPr>
              <a:t>Learned </a:t>
            </a:r>
            <a:r>
              <a:rPr lang="en-US" dirty="0">
                <a:solidFill>
                  <a:srgbClr val="FF0000"/>
                </a:solidFill>
              </a:rPr>
              <a:t>from Spring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-3175">
              <a:buNone/>
            </a:pPr>
            <a:r>
              <a:rPr lang="en-US" dirty="0" smtClean="0"/>
              <a:t>Social Studies –Characteristics  of Lower Scoring Papers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339725"/>
            <a:r>
              <a:rPr lang="en-US" sz="2600" dirty="0">
                <a:solidFill>
                  <a:srgbClr val="FF0000"/>
                </a:solidFill>
              </a:rPr>
              <a:t>C</a:t>
            </a:r>
            <a:r>
              <a:rPr lang="en-US" sz="2600" dirty="0" smtClean="0">
                <a:solidFill>
                  <a:srgbClr val="FF0000"/>
                </a:solidFill>
              </a:rPr>
              <a:t>opying or </a:t>
            </a:r>
            <a:r>
              <a:rPr lang="en-US" sz="2600" dirty="0">
                <a:solidFill>
                  <a:srgbClr val="FF0000"/>
                </a:solidFill>
              </a:rPr>
              <a:t>summarizing the documents without including any valid interpretations or information that address the </a:t>
            </a:r>
            <a:r>
              <a:rPr lang="en-US" sz="2600" dirty="0" smtClean="0">
                <a:solidFill>
                  <a:srgbClr val="FF0000"/>
                </a:solidFill>
              </a:rPr>
              <a:t>prompt</a:t>
            </a:r>
          </a:p>
          <a:p>
            <a:pPr marL="339725"/>
            <a:r>
              <a:rPr lang="en-US" sz="2600" dirty="0">
                <a:solidFill>
                  <a:srgbClr val="FF0000"/>
                </a:solidFill>
              </a:rPr>
              <a:t>M</a:t>
            </a:r>
            <a:r>
              <a:rPr lang="en-US" sz="2600" dirty="0" smtClean="0">
                <a:solidFill>
                  <a:srgbClr val="FF0000"/>
                </a:solidFill>
              </a:rPr>
              <a:t>aking vague or generic claims </a:t>
            </a:r>
            <a:r>
              <a:rPr lang="en-US" sz="2600" dirty="0">
                <a:solidFill>
                  <a:srgbClr val="FF0000"/>
                </a:solidFill>
              </a:rPr>
              <a:t>that are not supported with </a:t>
            </a:r>
            <a:r>
              <a:rPr lang="en-US" sz="2600" dirty="0" smtClean="0">
                <a:solidFill>
                  <a:srgbClr val="FF0000"/>
                </a:solidFill>
              </a:rPr>
              <a:t>evidence</a:t>
            </a:r>
          </a:p>
          <a:p>
            <a:pPr marL="339725"/>
            <a:r>
              <a:rPr lang="en-US" sz="2600" dirty="0">
                <a:solidFill>
                  <a:srgbClr val="FF0000"/>
                </a:solidFill>
              </a:rPr>
              <a:t>U</a:t>
            </a:r>
            <a:r>
              <a:rPr lang="en-US" sz="2600" dirty="0" smtClean="0">
                <a:solidFill>
                  <a:srgbClr val="FF0000"/>
                </a:solidFill>
              </a:rPr>
              <a:t>sing </a:t>
            </a:r>
            <a:r>
              <a:rPr lang="en-US" sz="2600" dirty="0">
                <a:solidFill>
                  <a:srgbClr val="FF0000"/>
                </a:solidFill>
              </a:rPr>
              <a:t>information from the documents haphazardly, in a way that does not support any of the </a:t>
            </a:r>
            <a:r>
              <a:rPr lang="en-US" sz="2600" dirty="0" smtClean="0">
                <a:solidFill>
                  <a:srgbClr val="FF0000"/>
                </a:solidFill>
              </a:rPr>
              <a:t>claims made</a:t>
            </a:r>
          </a:p>
          <a:p>
            <a:pPr marL="339725"/>
            <a:r>
              <a:rPr lang="en-US" sz="2600" dirty="0" smtClean="0">
                <a:solidFill>
                  <a:srgbClr val="FF0000"/>
                </a:solidFill>
              </a:rPr>
              <a:t>Answering </a:t>
            </a:r>
            <a:r>
              <a:rPr lang="en-US" sz="2600" dirty="0">
                <a:solidFill>
                  <a:srgbClr val="FF0000"/>
                </a:solidFill>
              </a:rPr>
              <a:t>only part of the </a:t>
            </a:r>
            <a:r>
              <a:rPr lang="en-US" sz="2600" dirty="0" smtClean="0">
                <a:solidFill>
                  <a:srgbClr val="FF0000"/>
                </a:solidFill>
              </a:rPr>
              <a:t>question</a:t>
            </a:r>
          </a:p>
          <a:p>
            <a:pPr marL="339725"/>
            <a:r>
              <a:rPr lang="en-US" sz="2600" dirty="0" smtClean="0">
                <a:solidFill>
                  <a:srgbClr val="FF0000"/>
                </a:solidFill>
              </a:rPr>
              <a:t>Inserting the </a:t>
            </a:r>
            <a:r>
              <a:rPr lang="en-US" sz="2600" dirty="0">
                <a:solidFill>
                  <a:srgbClr val="FF0000"/>
                </a:solidFill>
              </a:rPr>
              <a:t>multiple-choice answer </a:t>
            </a:r>
            <a:r>
              <a:rPr lang="en-US" sz="2600" dirty="0" smtClean="0">
                <a:solidFill>
                  <a:srgbClr val="FF0000"/>
                </a:solidFill>
              </a:rPr>
              <a:t>options </a:t>
            </a:r>
            <a:r>
              <a:rPr lang="en-US" sz="2600" dirty="0">
                <a:solidFill>
                  <a:srgbClr val="FF0000"/>
                </a:solidFill>
              </a:rPr>
              <a:t>as </a:t>
            </a:r>
            <a:r>
              <a:rPr lang="en-US" sz="2600" dirty="0" smtClean="0">
                <a:solidFill>
                  <a:srgbClr val="FF0000"/>
                </a:solidFill>
              </a:rPr>
              <a:t>claims</a:t>
            </a:r>
          </a:p>
          <a:p>
            <a:pPr marL="339725"/>
            <a:r>
              <a:rPr lang="en-US" sz="2600" dirty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ncluding </a:t>
            </a:r>
            <a:r>
              <a:rPr lang="en-US" sz="2600" dirty="0">
                <a:solidFill>
                  <a:srgbClr val="FF0000"/>
                </a:solidFill>
              </a:rPr>
              <a:t>largely incorrect or irrelevant information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Lessons Learned from Spring 2014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Read </a:t>
            </a:r>
            <a:r>
              <a:rPr lang="en-US" sz="4000" dirty="0" smtClean="0"/>
              <a:t>the article “Teaching Science Literacy” by Maria Grant and Diane Lapp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How </a:t>
            </a:r>
            <a:r>
              <a:rPr lang="en-US" sz="4000" dirty="0">
                <a:solidFill>
                  <a:srgbClr val="FF0000"/>
                </a:solidFill>
              </a:rPr>
              <a:t>are you teaching disciplinary literacy in your </a:t>
            </a:r>
            <a:r>
              <a:rPr lang="en-US" sz="4000" dirty="0" smtClean="0">
                <a:solidFill>
                  <a:srgbClr val="FF0000"/>
                </a:solidFill>
              </a:rPr>
              <a:t>science </a:t>
            </a:r>
            <a:r>
              <a:rPr lang="en-US" sz="4000" dirty="0">
                <a:solidFill>
                  <a:srgbClr val="FF0000"/>
                </a:solidFill>
              </a:rPr>
              <a:t>classroom?</a:t>
            </a:r>
          </a:p>
          <a:p>
            <a:pPr marL="0" indent="0" algn="ctr">
              <a:spcBef>
                <a:spcPts val="1800"/>
              </a:spcBef>
              <a:buNone/>
            </a:pPr>
            <a:endParaRPr lang="en-US" b="1" i="1" dirty="0" smtClean="0"/>
          </a:p>
          <a:p>
            <a:pPr marL="0" indent="0" algn="ctr">
              <a:spcBef>
                <a:spcPts val="1800"/>
              </a:spcBef>
              <a:buNone/>
            </a:pPr>
            <a:endParaRPr lang="en-US" b="1" i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Read Sam Wineburg’s</a:t>
            </a:r>
            <a:r>
              <a:rPr lang="en-US" sz="4000" dirty="0"/>
              <a:t> article </a:t>
            </a:r>
            <a:r>
              <a:rPr lang="en-US" sz="4000" dirty="0" smtClean="0"/>
              <a:t>about </a:t>
            </a:r>
            <a:r>
              <a:rPr lang="en-US" sz="4000" dirty="0"/>
              <a:t>teaching </a:t>
            </a:r>
            <a:r>
              <a:rPr lang="en-US" sz="4000" dirty="0" smtClean="0"/>
              <a:t>disciplinary literacy in history.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How </a:t>
            </a:r>
            <a:r>
              <a:rPr lang="en-US" sz="4000" dirty="0">
                <a:solidFill>
                  <a:srgbClr val="FF0000"/>
                </a:solidFill>
              </a:rPr>
              <a:t>are </a:t>
            </a:r>
            <a:r>
              <a:rPr lang="en-US" sz="4000" dirty="0" smtClean="0">
                <a:solidFill>
                  <a:srgbClr val="FF0000"/>
                </a:solidFill>
              </a:rPr>
              <a:t>you teaching disciplinary literacy in your social studies classroom?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800" dirty="0" smtClean="0"/>
              <a:t>Science</a:t>
            </a:r>
          </a:p>
          <a:p>
            <a:pPr lvl="1"/>
            <a:r>
              <a:rPr lang="en-US" sz="3100" dirty="0">
                <a:solidFill>
                  <a:srgbClr val="FF0000"/>
                </a:solidFill>
              </a:rPr>
              <a:t>NAEP Questions Tool:  </a:t>
            </a:r>
            <a:r>
              <a:rPr lang="en-US" sz="3100" dirty="0">
                <a:hlinkClick r:id="rId2"/>
              </a:rPr>
              <a:t>http://1.usa.gov/112gZ8V</a:t>
            </a:r>
            <a:endParaRPr lang="en-US" sz="3100" dirty="0"/>
          </a:p>
          <a:p>
            <a:pPr lvl="1"/>
            <a:r>
              <a:rPr lang="en-US" sz="3100" dirty="0" smtClean="0">
                <a:solidFill>
                  <a:srgbClr val="FF0000"/>
                </a:solidFill>
                <a:hlinkClick r:id="rId3"/>
              </a:rPr>
              <a:t>http://pals.sri.com/</a:t>
            </a:r>
            <a:r>
              <a:rPr lang="en-US" sz="3100" dirty="0" smtClean="0">
                <a:solidFill>
                  <a:srgbClr val="FF0000"/>
                </a:solidFill>
              </a:rPr>
              <a:t> (Performance Assessment Links in Science)</a:t>
            </a:r>
          </a:p>
          <a:p>
            <a:pPr lvl="1"/>
            <a:r>
              <a:rPr lang="en-US" sz="3100" dirty="0" smtClean="0">
                <a:solidFill>
                  <a:srgbClr val="FF0000"/>
                </a:solidFill>
              </a:rPr>
              <a:t>Teaching Science Literacy: </a:t>
            </a:r>
            <a:r>
              <a:rPr lang="en-US" sz="3100" dirty="0" smtClean="0">
                <a:solidFill>
                  <a:srgbClr val="FF0000"/>
                </a:solidFill>
                <a:hlinkClick r:id="rId4"/>
              </a:rPr>
              <a:t>http://www.ascd.org/publications/educational-leadership/mar11/vol68/num06/Teaching-Science-Literacy.aspx</a:t>
            </a:r>
            <a:endParaRPr lang="en-US" sz="3100" dirty="0" smtClean="0">
              <a:solidFill>
                <a:srgbClr val="FF0000"/>
              </a:solidFill>
            </a:endParaRPr>
          </a:p>
          <a:p>
            <a:pPr lvl="1"/>
            <a:r>
              <a:rPr lang="en-US" sz="3100" dirty="0" smtClean="0">
                <a:solidFill>
                  <a:srgbClr val="FF0000"/>
                </a:solidFill>
                <a:hlinkClick r:id="rId5"/>
              </a:rPr>
              <a:t>What is Disciplinary Literacy? ~ School Improvement in Maryland</a:t>
            </a:r>
            <a:endParaRPr lang="en-US" sz="3100" dirty="0" smtClean="0">
              <a:solidFill>
                <a:srgbClr val="FF0000"/>
              </a:solidFill>
            </a:endParaRPr>
          </a:p>
          <a:p>
            <a:endParaRPr lang="en-US" sz="3800" dirty="0" smtClean="0"/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Social Studies</a:t>
            </a:r>
          </a:p>
          <a:p>
            <a:pPr lvl="1"/>
            <a:r>
              <a:rPr lang="en-US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sheg.stanford.edu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  <a:hlinkClick r:id="rId3"/>
              </a:rPr>
              <a:t>Feature Article - Historical Thinking, Winter 2010- Teaching with Primary Sources | Teacher Resources - Library of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Congress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  <a:hlinkClick r:id="rId4"/>
              </a:rPr>
              <a:t>What is Disciplinary Literacy? ~ School Improvement in Maryland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Danna Clinton – Science</a:t>
            </a:r>
          </a:p>
          <a:p>
            <a:pPr lvl="1"/>
            <a:r>
              <a:rPr lang="en-US" dirty="0" smtClean="0">
                <a:hlinkClick r:id="rId3"/>
              </a:rPr>
              <a:t>Danna.clinton@la.gov</a:t>
            </a:r>
            <a:endParaRPr lang="en-US" dirty="0" smtClean="0"/>
          </a:p>
          <a:p>
            <a:pPr lvl="1"/>
            <a:r>
              <a:rPr lang="en-US" dirty="0" smtClean="0"/>
              <a:t>225-342-5441</a:t>
            </a:r>
          </a:p>
          <a:p>
            <a:pPr lvl="1"/>
            <a:endParaRPr lang="en-US" dirty="0"/>
          </a:p>
          <a:p>
            <a:r>
              <a:rPr lang="en-US" dirty="0" smtClean="0"/>
              <a:t>Jamie Beck – Social Studies</a:t>
            </a:r>
          </a:p>
          <a:p>
            <a:pPr lvl="1"/>
            <a:r>
              <a:rPr lang="en-US" dirty="0" smtClean="0">
                <a:hlinkClick r:id="rId4"/>
              </a:rPr>
              <a:t>Jamie.beck@la.gov</a:t>
            </a:r>
            <a:endParaRPr lang="en-US" dirty="0" smtClean="0"/>
          </a:p>
          <a:p>
            <a:pPr lvl="1"/>
            <a:r>
              <a:rPr lang="en-US" dirty="0" smtClean="0"/>
              <a:t>225-219-4534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articipants will be able to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Identify how disciplinary literacy differs from content reading strategies of the past</a:t>
            </a:r>
          </a:p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escribe the format and structure of the science and social studies tasks</a:t>
            </a:r>
          </a:p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iscuss lessons learned from Spring 2014</a:t>
            </a:r>
          </a:p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hift instruction to promote disciplinary literacy and better prepare students for the science and social studies tasks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0" indent="0" algn="ctr">
              <a:buNone/>
            </a:pPr>
            <a:endParaRPr lang="en-US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Disciplinary Literacy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Task Specifications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Rubrics, Student Work, and Annotations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Lessons Learned (Spring 2014)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Next Steps</a:t>
            </a: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500" dirty="0"/>
              <a:t>What it is </a:t>
            </a:r>
            <a:r>
              <a:rPr lang="en-US" sz="3500" dirty="0" smtClean="0"/>
              <a:t>not...</a:t>
            </a:r>
            <a:endParaRPr lang="en-US" sz="3500" dirty="0"/>
          </a:p>
          <a:p>
            <a:r>
              <a:rPr lang="en-US" sz="3100" dirty="0" smtClean="0">
                <a:solidFill>
                  <a:srgbClr val="FF0000"/>
                </a:solidFill>
              </a:rPr>
              <a:t>Content area </a:t>
            </a:r>
            <a:r>
              <a:rPr lang="en-US" sz="3100" dirty="0">
                <a:solidFill>
                  <a:srgbClr val="FF0000"/>
                </a:solidFill>
              </a:rPr>
              <a:t>reading strategies of the past</a:t>
            </a:r>
          </a:p>
          <a:p>
            <a:r>
              <a:rPr lang="en-US" sz="3100" dirty="0" smtClean="0">
                <a:solidFill>
                  <a:srgbClr val="FF0000"/>
                </a:solidFill>
              </a:rPr>
              <a:t>Survey, Question, Read, Recite, and Review (SQ3R)</a:t>
            </a:r>
          </a:p>
          <a:p>
            <a:r>
              <a:rPr lang="en-US" sz="3100" dirty="0" smtClean="0">
                <a:solidFill>
                  <a:srgbClr val="FF0000"/>
                </a:solidFill>
              </a:rPr>
              <a:t>Know, Want to Know and Learn (KWL)</a:t>
            </a:r>
          </a:p>
          <a:p>
            <a:r>
              <a:rPr lang="en-US" sz="3100" dirty="0" err="1" smtClean="0">
                <a:solidFill>
                  <a:srgbClr val="FF0000"/>
                </a:solidFill>
              </a:rPr>
              <a:t>Frayer</a:t>
            </a:r>
            <a:r>
              <a:rPr lang="en-US" sz="3100" dirty="0" smtClean="0">
                <a:solidFill>
                  <a:srgbClr val="FF0000"/>
                </a:solidFill>
              </a:rPr>
              <a:t> model</a:t>
            </a:r>
          </a:p>
          <a:p>
            <a:r>
              <a:rPr lang="en-US" sz="3100" dirty="0" smtClean="0">
                <a:solidFill>
                  <a:srgbClr val="FF0000"/>
                </a:solidFill>
              </a:rPr>
              <a:t>Brainstorming</a:t>
            </a:r>
          </a:p>
          <a:p>
            <a:r>
              <a:rPr lang="en-US" sz="3100" dirty="0" smtClean="0">
                <a:solidFill>
                  <a:srgbClr val="FF0000"/>
                </a:solidFill>
              </a:rPr>
              <a:t>Notetaking</a:t>
            </a:r>
            <a:endParaRPr lang="en-US" sz="31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800" dirty="0" smtClean="0"/>
              <a:t>What it is…</a:t>
            </a:r>
          </a:p>
          <a:p>
            <a:r>
              <a:rPr lang="en-US" sz="3100" dirty="0" smtClean="0">
                <a:solidFill>
                  <a:srgbClr val="FF0000"/>
                </a:solidFill>
              </a:rPr>
              <a:t>Teaching students the skills needed to understand, create, and communicate academic knowledge</a:t>
            </a:r>
          </a:p>
          <a:p>
            <a:r>
              <a:rPr lang="en-US" sz="3100" dirty="0" smtClean="0">
                <a:solidFill>
                  <a:srgbClr val="FF0000"/>
                </a:solidFill>
              </a:rPr>
              <a:t>Each discipline has </a:t>
            </a:r>
            <a:r>
              <a:rPr lang="en-US" sz="3100" dirty="0">
                <a:solidFill>
                  <a:srgbClr val="FF0000"/>
                </a:solidFill>
              </a:rPr>
              <a:t>its own language, </a:t>
            </a:r>
            <a:r>
              <a:rPr lang="en-US" sz="3100" dirty="0" smtClean="0">
                <a:solidFill>
                  <a:srgbClr val="FF0000"/>
                </a:solidFill>
              </a:rPr>
              <a:t>purposes, and </a:t>
            </a:r>
            <a:r>
              <a:rPr lang="en-US" sz="3100" dirty="0">
                <a:solidFill>
                  <a:srgbClr val="FF0000"/>
                </a:solidFill>
              </a:rPr>
              <a:t>ways of using </a:t>
            </a:r>
            <a:r>
              <a:rPr lang="en-US" sz="3100" dirty="0" smtClean="0">
                <a:solidFill>
                  <a:srgbClr val="FF0000"/>
                </a:solidFill>
              </a:rPr>
              <a:t>text</a:t>
            </a:r>
            <a:endParaRPr lang="en-US" sz="3100" dirty="0">
              <a:solidFill>
                <a:srgbClr val="FF0000"/>
              </a:solidFill>
            </a:endParaRPr>
          </a:p>
          <a:p>
            <a:endParaRPr lang="en-US" sz="3100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Disciplinary Literacy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4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Science teachers should help students become critically literate in science by: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Finding science topics of interest that are grade appropriate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Involving students in reading research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Teaching students to read like scientists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Helping students to evaluate 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Disciplinary Literacy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dirty="0"/>
              <a:t>S</a:t>
            </a:r>
            <a:r>
              <a:rPr lang="en-US" sz="3600" dirty="0" smtClean="0"/>
              <a:t>ocial studies teachers should prepare students to</a:t>
            </a:r>
          </a:p>
          <a:p>
            <a:pPr marL="0" indent="0" algn="ctr">
              <a:buNone/>
            </a:pPr>
            <a:endParaRPr lang="en-US" sz="25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THINK</a:t>
            </a:r>
            <a:r>
              <a:rPr lang="en-US" sz="3000" dirty="0" smtClean="0">
                <a:solidFill>
                  <a:srgbClr val="FF0000"/>
                </a:solidFill>
              </a:rPr>
              <a:t>,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READ</a:t>
            </a:r>
            <a:r>
              <a:rPr lang="en-US" sz="3000" dirty="0" smtClean="0">
                <a:solidFill>
                  <a:srgbClr val="FF0000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WRITE</a:t>
            </a:r>
            <a:r>
              <a:rPr lang="en-US" sz="3000" dirty="0" smtClean="0">
                <a:solidFill>
                  <a:srgbClr val="FF000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rgbClr val="FF0000"/>
                </a:solidFill>
              </a:rPr>
              <a:t>&amp;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SPEAK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endParaRPr lang="en-US" sz="25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dirty="0" smtClean="0"/>
              <a:t>like historians, geographers, political scientists, or economists.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Disciplinary Literacy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How does disciplinary literacy relate to the tasks?</a:t>
            </a:r>
          </a:p>
          <a:p>
            <a:pPr marL="0" indent="0">
              <a:buNone/>
            </a:pPr>
            <a:endParaRPr lang="en-US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Requires students to: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Evaluate sources 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Make claims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Use evidence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Construct arguments</a:t>
            </a:r>
            <a:endParaRPr lang="en-US" sz="3000" dirty="0">
              <a:solidFill>
                <a:srgbClr val="FF000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dirty="0" smtClean="0"/>
              <a:t>*For grade-specific information, see the Task </a:t>
            </a:r>
            <a:r>
              <a:rPr lang="en-US" sz="2600" dirty="0"/>
              <a:t>S</a:t>
            </a:r>
            <a:r>
              <a:rPr lang="en-US" sz="2600" dirty="0" smtClean="0"/>
              <a:t>pecifications in the </a:t>
            </a:r>
            <a:r>
              <a:rPr lang="en-US" sz="2600" dirty="0" smtClean="0">
                <a:hlinkClick r:id="rId3"/>
              </a:rPr>
              <a:t>Assessment Structure</a:t>
            </a:r>
            <a:r>
              <a:rPr lang="en-US" sz="2600" dirty="0" smtClean="0"/>
              <a:t> documents.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Disciplinary Literacy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394307"/>
              </p:ext>
            </p:extLst>
          </p:nvPr>
        </p:nvGraphicFramePr>
        <p:xfrm>
          <a:off x="457200" y="1600200"/>
          <a:ext cx="8229600" cy="4953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4930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GRADE/</a:t>
                      </a:r>
                    </a:p>
                    <a:p>
                      <a:pPr algn="ctr"/>
                      <a:r>
                        <a:rPr lang="en-US" sz="2400" dirty="0" smtClean="0"/>
                        <a:t>COURSE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DOCUMENTS/</a:t>
                      </a:r>
                    </a:p>
                    <a:p>
                      <a:pPr algn="ctr"/>
                      <a:r>
                        <a:rPr lang="en-US" sz="2400" dirty="0" smtClean="0"/>
                        <a:t>STIMULUS</a:t>
                      </a:r>
                      <a:r>
                        <a:rPr lang="en-US" sz="2400" baseline="0" dirty="0" smtClean="0"/>
                        <a:t> MATERIALS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MULTIPLE</a:t>
                      </a:r>
                    </a:p>
                    <a:p>
                      <a:pPr algn="ctr"/>
                      <a:r>
                        <a:rPr lang="en-US" sz="2400" dirty="0" smtClean="0"/>
                        <a:t>CHOICE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EXTENDED </a:t>
                      </a:r>
                    </a:p>
                    <a:p>
                      <a:pPr algn="ctr"/>
                      <a:r>
                        <a:rPr lang="en-US" sz="2400" dirty="0" smtClean="0"/>
                        <a:t>RESPONSE</a:t>
                      </a:r>
                      <a:endParaRPr lang="en-US" sz="2400" dirty="0"/>
                    </a:p>
                  </a:txBody>
                  <a:tcPr/>
                </a:tc>
              </a:tr>
              <a:tr h="8649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0-2 Rubric</a:t>
                      </a:r>
                      <a:endParaRPr lang="en-US" dirty="0"/>
                    </a:p>
                  </a:txBody>
                  <a:tcPr anchor="ctr"/>
                </a:tc>
              </a:tr>
              <a:tr h="8649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4-8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1-2    Science</a:t>
                      </a:r>
                    </a:p>
                    <a:p>
                      <a:pPr algn="ctr"/>
                      <a:r>
                        <a:rPr lang="en-US" dirty="0" smtClean="0"/>
                        <a:t>3-4    Social</a:t>
                      </a:r>
                      <a:r>
                        <a:rPr lang="en-US" baseline="0" dirty="0" smtClean="0"/>
                        <a:t> Studies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0-4 Rubric</a:t>
                      </a:r>
                      <a:endParaRPr lang="en-US" dirty="0"/>
                    </a:p>
                  </a:txBody>
                  <a:tcPr anchor="ctr"/>
                </a:tc>
              </a:tr>
              <a:tr h="8649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Biology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0-4 Rubric</a:t>
                      </a:r>
                      <a:endParaRPr lang="en-US" dirty="0"/>
                    </a:p>
                  </a:txBody>
                  <a:tcPr anchor="ctr"/>
                </a:tc>
              </a:tr>
              <a:tr h="8649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US</a:t>
                      </a:r>
                      <a:r>
                        <a:rPr lang="en-US" sz="2000" b="1" baseline="0" dirty="0" smtClean="0"/>
                        <a:t> History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4-6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0-4 Rubric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Task Specifications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Available in the </a:t>
            </a:r>
            <a:r>
              <a:rPr lang="en-US" sz="2800" dirty="0">
                <a:solidFill>
                  <a:srgbClr val="FF0000"/>
                </a:solidFill>
                <a:hlinkClick r:id="rId3"/>
              </a:rPr>
              <a:t>Sample Items </a:t>
            </a:r>
            <a:r>
              <a:rPr lang="en-US" sz="2800" dirty="0">
                <a:solidFill>
                  <a:srgbClr val="FF0000"/>
                </a:solidFill>
              </a:rPr>
              <a:t>for each </a:t>
            </a:r>
            <a:r>
              <a:rPr lang="en-US" sz="2800" dirty="0" smtClean="0">
                <a:solidFill>
                  <a:srgbClr val="FF0000"/>
                </a:solidFill>
              </a:rPr>
              <a:t>grade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Responses </a:t>
            </a:r>
            <a:r>
              <a:rPr lang="en-US" sz="2800" dirty="0" smtClean="0">
                <a:solidFill>
                  <a:srgbClr val="FF0000"/>
                </a:solidFill>
              </a:rPr>
              <a:t>scored based </a:t>
            </a:r>
            <a:r>
              <a:rPr lang="en-US" sz="2800" dirty="0">
                <a:solidFill>
                  <a:srgbClr val="FF0000"/>
                </a:solidFill>
              </a:rPr>
              <a:t>on how well students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Complete the key components of the task</a:t>
            </a:r>
            <a:endParaRPr lang="en-US" sz="2600" dirty="0">
              <a:solidFill>
                <a:srgbClr val="FF0000"/>
              </a:solidFill>
            </a:endParaRP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Address the prompt with </a:t>
            </a:r>
            <a:r>
              <a:rPr lang="en-US" sz="2600" dirty="0" smtClean="0">
                <a:solidFill>
                  <a:srgbClr val="FF0000"/>
                </a:solidFill>
              </a:rPr>
              <a:t>a higher level of reasoning skills that may include applications, procedures, etc.</a:t>
            </a:r>
            <a:endParaRPr lang="en-US" sz="2600" dirty="0">
              <a:solidFill>
                <a:srgbClr val="FF0000"/>
              </a:solidFill>
            </a:endParaRP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Use evidence from the provided </a:t>
            </a:r>
            <a:r>
              <a:rPr lang="en-US" sz="2600" dirty="0" smtClean="0">
                <a:solidFill>
                  <a:srgbClr val="FF0000"/>
                </a:solidFill>
              </a:rPr>
              <a:t>stimulus materials</a:t>
            </a:r>
            <a:endParaRPr lang="en-US" sz="2600" dirty="0">
              <a:solidFill>
                <a:srgbClr val="FF0000"/>
              </a:solidFill>
            </a:endParaRP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Integrate outside content </a:t>
            </a:r>
            <a:r>
              <a:rPr lang="en-US" sz="2600" dirty="0" smtClean="0">
                <a:solidFill>
                  <a:srgbClr val="FF0000"/>
                </a:solidFill>
              </a:rPr>
              <a:t>knowledge</a:t>
            </a:r>
            <a:endParaRPr lang="en-US" sz="26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  <a:hlinkClick r:id="rId3"/>
              </a:rPr>
              <a:t>Student Work Samples</a:t>
            </a:r>
            <a:r>
              <a:rPr lang="en-US" sz="2800" dirty="0">
                <a:solidFill>
                  <a:srgbClr val="FF0000"/>
                </a:solidFill>
              </a:rPr>
              <a:t> provide additional guidance about how to apply the rubrics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Task Rubrics – </a:t>
            </a:r>
            <a:r>
              <a:rPr lang="en-US" dirty="0" smtClean="0">
                <a:solidFill>
                  <a:srgbClr val="FF0000"/>
                </a:solidFill>
              </a:rPr>
              <a:t>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  <a:ln>
          <a:noFill/>
        </a:ln>
        <a:effectLst/>
      </a:spPr>
      <a:bodyPr vert="horz" wrap="square" lIns="45714" tIns="49315" rIns="45714" bIns="49315" rtlCol="0" anchor="ctr" anchorCtr="0">
        <a:noAutofit/>
      </a:bodyPr>
      <a:lstStyle>
        <a:defPPr algn="ctr">
          <a:lnSpc>
            <a:spcPct val="90000"/>
          </a:lnSpc>
          <a:spcBef>
            <a:spcPct val="0"/>
          </a:spcBef>
          <a:defRPr b="1" dirty="0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6894</TotalTime>
  <Words>787</Words>
  <Application>Microsoft Office PowerPoint</Application>
  <PresentationFormat>On-screen Show (4:3)</PresentationFormat>
  <Paragraphs>191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Steinem Unicode</vt:lpstr>
      <vt:lpstr>Chalkduster</vt:lpstr>
      <vt:lpstr>Steinem</vt:lpstr>
      <vt:lpstr>Calibri</vt:lpstr>
      <vt:lpstr>Default Theme</vt:lpstr>
      <vt:lpstr>Blank</vt:lpstr>
      <vt:lpstr>PowerPoint Presentation</vt:lpstr>
      <vt:lpstr>Objectives</vt:lpstr>
      <vt:lpstr>Overview</vt:lpstr>
      <vt:lpstr>Disciplinary Literacy</vt:lpstr>
      <vt:lpstr>Disciplinary Literacy</vt:lpstr>
      <vt:lpstr>Disciplinary Literacy</vt:lpstr>
      <vt:lpstr>Disciplinary Literacy</vt:lpstr>
      <vt:lpstr>Task Specifications</vt:lpstr>
      <vt:lpstr>Task Rubrics – Science</vt:lpstr>
      <vt:lpstr>Task Rubrics – Social Studies</vt:lpstr>
      <vt:lpstr>Lessons Learned from Spring 2014</vt:lpstr>
      <vt:lpstr>Lessons Learned from Spring 2014</vt:lpstr>
      <vt:lpstr>Next Steps</vt:lpstr>
      <vt:lpstr>Next Steps</vt:lpstr>
      <vt:lpstr>Resources</vt:lpstr>
      <vt:lpstr>Resources</vt:lpstr>
      <vt:lpstr>Contact Information</vt:lpstr>
    </vt:vector>
  </TitlesOfParts>
  <Company>LDOE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Louisiana Department of Education</dc:creator>
  <cp:lastModifiedBy>Danna Clinton</cp:lastModifiedBy>
  <cp:revision>368</cp:revision>
  <cp:lastPrinted>2013-05-28T12:40:21Z</cp:lastPrinted>
  <dcterms:created xsi:type="dcterms:W3CDTF">2013-04-08T19:50:51Z</dcterms:created>
  <dcterms:modified xsi:type="dcterms:W3CDTF">2014-05-29T12:30:58Z</dcterms:modified>
</cp:coreProperties>
</file>