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  <p:sldMasterId id="2147483661" r:id="rId2"/>
  </p:sldMasterIdLst>
  <p:notesMasterIdLst>
    <p:notesMasterId r:id="rId32"/>
  </p:notesMasterIdLst>
  <p:sldIdLst>
    <p:sldId id="257" r:id="rId3"/>
    <p:sldId id="397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26" r:id="rId23"/>
    <p:sldId id="417" r:id="rId24"/>
    <p:sldId id="419" r:id="rId25"/>
    <p:sldId id="420" r:id="rId26"/>
    <p:sldId id="421" r:id="rId27"/>
    <p:sldId id="422" r:id="rId28"/>
    <p:sldId id="423" r:id="rId29"/>
    <p:sldId id="424" r:id="rId30"/>
    <p:sldId id="425" r:id="rId31"/>
  </p:sldIdLst>
  <p:sldSz cx="9144000" cy="6858000" type="screen4x3"/>
  <p:notesSz cx="7010400" cy="9296400"/>
  <p:embeddedFontLst>
    <p:embeddedFont>
      <p:font typeface="Steinem Unicode" panose="020B0604020202020204" charset="0"/>
      <p:regular r:id="rId33"/>
    </p:embeddedFont>
    <p:embeddedFont>
      <p:font typeface="Chalkduster" panose="020B0604020202020204" charset="0"/>
      <p:regular r:id="rId34"/>
    </p:embeddedFont>
    <p:embeddedFont>
      <p:font typeface="ＭＳ Ｐゴシック" panose="020B0600070205080204" pitchFamily="34" charset="-128"/>
      <p:regular r:id="rId35"/>
    </p:embeddedFont>
    <p:embeddedFont>
      <p:font typeface="Steinem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hitney" initials="W" lastIdx="9" clrIdx="0"/>
  <p:cmAuthor id="1" name="Rebecca Kockler" initials="RK" lastIdx="9" clrIdx="1"/>
  <p:cmAuthor id="2" name="Whitney Whealdon" initials="W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F77"/>
    <a:srgbClr val="2ABDBA"/>
    <a:srgbClr val="FFCC99"/>
    <a:srgbClr val="DAE57E"/>
    <a:srgbClr val="E7EBF5"/>
    <a:srgbClr val="CC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0" autoAdjust="0"/>
    <p:restoredTop sz="76679" autoAdjust="0"/>
  </p:normalViewPr>
  <p:slideViewPr>
    <p:cSldViewPr>
      <p:cViewPr>
        <p:scale>
          <a:sx n="80" d="100"/>
          <a:sy n="80" d="100"/>
        </p:scale>
        <p:origin x="-1110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0" d="100"/>
          <a:sy n="70" d="100"/>
        </p:scale>
        <p:origin x="-2166" y="-3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5E1F44-B786-4FB2-9775-B1AB9A03AA22}" type="datetimeFigureOut">
              <a:rPr lang="en-US" smtClean="0"/>
              <a:t>5/29/2014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D80347-C5C2-443D-8E28-046FF5B259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5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80347-C5C2-443D-8E28-046FF5B259E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58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EB665-CAF4-4EC4-BB8A-AD03E702F54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35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EEA1BCE-D585-4597-A019-6E494CC1A0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EB665-CAF4-4EC4-BB8A-AD03E702F54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4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9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1D1ED07-A54A-4232-A68E-9AE09E246FDC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BC2FCE-2163-40AD-9BFD-EB76A218B148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9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A2F25F-6DCD-45F3-AD02-4167EF5A230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61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80347-C5C2-443D-8E28-046FF5B259E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65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9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EB665-CAF4-4EC4-BB8A-AD03E702F54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8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EB665-CAF4-4EC4-BB8A-AD03E702F54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9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D4113-607C-4C8C-A317-57A1D107AA5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9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 marL="803275" indent="-346075"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6D6F7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53201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9BA4B8F-8B3F-4B52-9164-AF2CA95F6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553201"/>
            <a:ext cx="2895600" cy="304800"/>
          </a:xfrm>
          <a:prstGeom prst="rect">
            <a:avLst/>
          </a:prstGeom>
          <a:noFill/>
        </p:spPr>
        <p:txBody>
          <a:bodyPr/>
          <a:lstStyle>
            <a:lvl1pPr>
              <a:defRPr sz="1800">
                <a:solidFill>
                  <a:schemeClr val="bg2">
                    <a:lumMod val="50000"/>
                  </a:schemeClr>
                </a:solidFill>
                <a:latin typeface="Chalkduster" pitchFamily="66" charset="0"/>
              </a:defRPr>
            </a:lvl1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8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  <a:prstGeom prst="rect">
            <a:avLst/>
          </a:prstGeom>
        </p:spPr>
        <p:txBody>
          <a:bodyPr lIns="89879" tIns="44940" rIns="89879" bIns="44940" anchor="ctr"/>
          <a:lstStyle>
            <a:lvl1pPr marL="168524" indent="0"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CB3FB-C48D-4679-997C-EAE33CF55E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2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6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  <a:prstGeom prst="rect">
            <a:avLst/>
          </a:prstGeom>
        </p:spPr>
        <p:txBody>
          <a:bodyPr lIns="89879" tIns="44940" rIns="89879" bIns="44940" anchor="ctr"/>
          <a:lstStyle>
            <a:lvl1pPr marL="168524" indent="0"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" y="6569078"/>
            <a:ext cx="609600" cy="288925"/>
          </a:xfrm>
          <a:prstGeom prst="rect">
            <a:avLst/>
          </a:prstGeom>
        </p:spPr>
        <p:txBody>
          <a:bodyPr wrap="square">
            <a:normAutofit/>
          </a:bodyPr>
          <a:lstStyle>
            <a:lvl1pPr algn="ctr">
              <a:defRPr sz="140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8B1FB4F6-53D1-4649-B6D3-57C1A85B2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752600"/>
            <a:ext cx="8382000" cy="3810000"/>
          </a:xfrm>
          <a:prstGeom prst="rect">
            <a:avLst/>
          </a:prstGeom>
        </p:spPr>
        <p:txBody>
          <a:bodyPr lIns="89879" tIns="44940" rIns="89879" bIns="449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9535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676400"/>
            <a:ext cx="883920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  <a:prstGeom prst="rect">
            <a:avLst/>
          </a:prstGeom>
        </p:spPr>
        <p:txBody>
          <a:bodyPr lIns="89879" tIns="44940" rIns="89879" bIns="44940" anchor="ctr"/>
          <a:lstStyle>
            <a:lvl1pPr marL="168524" indent="0"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" y="6569078"/>
            <a:ext cx="609600" cy="288925"/>
          </a:xfrm>
          <a:prstGeom prst="rect">
            <a:avLst/>
          </a:prstGeom>
        </p:spPr>
        <p:txBody>
          <a:bodyPr wrap="square" lIns="89879" tIns="44940" rIns="89879" bIns="44940">
            <a:normAutofit/>
          </a:bodyPr>
          <a:lstStyle>
            <a:lvl1pPr algn="ctr">
              <a:defRPr sz="140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F53EAB4E-B152-44CE-8C23-C668626686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9909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69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553201"/>
            <a:ext cx="2895600" cy="304800"/>
          </a:xfrm>
          <a:prstGeom prst="rect">
            <a:avLst/>
          </a:prstGeom>
          <a:noFill/>
        </p:spPr>
        <p:txBody>
          <a:bodyPr/>
          <a:lstStyle>
            <a:lvl1pPr>
              <a:defRPr sz="1800">
                <a:solidFill>
                  <a:srgbClr val="2ABDBA"/>
                </a:solidFill>
                <a:latin typeface="Chalkduster" pitchFamily="66" charset="0"/>
              </a:defRPr>
            </a:lvl1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53201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D6F77"/>
                </a:solidFill>
                <a:latin typeface="+mj-lt"/>
              </a:defRPr>
            </a:lvl1pPr>
          </a:lstStyle>
          <a:p>
            <a:fld id="{79BA4B8F-8B3F-4B52-9164-AF2CA95F6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DAE5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5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64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04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uisianabelieves.com/docs/default-source/teacher-toolbox-resources/2014-15-math-assessment-guide-grades-3-5.pdf?sfvrsn=2" TargetMode="External"/><Relationship Id="rId2" Type="http://schemas.openxmlformats.org/officeDocument/2006/relationships/hyperlink" Target="http://www.louisianabelieves.com/docs/default-source/teacher-toolbox-resources/2014-15-ela-assessment-guide-grades-3-5.pdf?sfvrsn=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ouisianabelieves.com/docs/default-source/teacher-toolbox-resources/2014-15-math-assessment-guide-grades-6-8.pdf?sfvrsn=4" TargetMode="External"/><Relationship Id="rId4" Type="http://schemas.openxmlformats.org/officeDocument/2006/relationships/hyperlink" Target="http://www.louisianabelieves.com/docs/default-source/teacher-toolbox-resources/2014-15-ela-assessment-guide-grades-6-8.pdf?sfvrsn=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uisianabelieves.com/resources/classroom-support-toolbox/district-support-toolbox/spring-2014-field-tes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rsonaccess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usan.Kahn@l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ractice.parcc.testnav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ractice.parcc.testnav.com/" TargetMode="External"/><Relationship Id="rId5" Type="http://schemas.openxmlformats.org/officeDocument/2006/relationships/hyperlink" Target="http://www.pearsononlinetesting.com/TestNav/8/requirements_testnav_8_0_4.html" TargetMode="External"/><Relationship Id="rId4" Type="http://schemas.openxmlformats.org/officeDocument/2006/relationships/hyperlink" Target="practice.parcc.testnav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2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5730" y="5410200"/>
            <a:ext cx="914400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einem" pitchFamily="2" charset="0"/>
                <a:ea typeface="Steinem Unicode" pitchFamily="18" charset="2"/>
                <a:cs typeface="Steinem Unicode" pitchFamily="18" charset="2"/>
              </a:rPr>
              <a:t>Reflections from the PARCC Field </a:t>
            </a:r>
            <a:r>
              <a:rPr lang="en-US" sz="3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teinem" pitchFamily="2" charset="0"/>
                <a:ea typeface="Steinem Unicode" pitchFamily="18" charset="2"/>
                <a:cs typeface="Steinem Unicode" pitchFamily="18" charset="2"/>
              </a:rPr>
              <a:t>Test</a:t>
            </a:r>
            <a:endParaRPr lang="en-US" sz="3200" b="1" spc="300" dirty="0">
              <a:solidFill>
                <a:schemeClr val="tx1">
                  <a:lumMod val="75000"/>
                  <a:lumOff val="25000"/>
                </a:schemeClr>
              </a:solidFill>
              <a:latin typeface="Steinem" pitchFamily="2" charset="0"/>
              <a:ea typeface="Steinem Unicode" pitchFamily="18" charset="2"/>
              <a:cs typeface="Steinem Unicode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15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Students: Line Reader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 l="-32909" r="-32909"/>
          <a:stretch>
            <a:fillRect/>
          </a:stretch>
        </p:blipFill>
        <p:spPr>
          <a:xfrm>
            <a:off x="152400" y="1524000"/>
            <a:ext cx="8839200" cy="5105400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-20703"/>
            <a:ext cx="9144000" cy="1066800"/>
          </a:xfrm>
        </p:spPr>
        <p:txBody>
          <a:bodyPr/>
          <a:lstStyle/>
          <a:p>
            <a:r>
              <a:rPr lang="en-US" dirty="0" smtClean="0"/>
              <a:t>Helping Students: Mas</a:t>
            </a:r>
            <a:r>
              <a:rPr lang="en-US" sz="3600" dirty="0" smtClean="0"/>
              <a:t>king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an example of the </a:t>
            </a:r>
            <a:r>
              <a:rPr lang="en-US" b="1" dirty="0" smtClean="0"/>
              <a:t>‘answer masking’ </a:t>
            </a:r>
            <a:r>
              <a:rPr lang="en-US" dirty="0" smtClean="0"/>
              <a:t>accessibility feature: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/>
          <a:srcRect l="-10609" t="-12618" r="-16026"/>
          <a:stretch/>
        </p:blipFill>
        <p:spPr>
          <a:xfrm>
            <a:off x="-609600" y="1447800"/>
            <a:ext cx="10102443" cy="4922896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 txBox="1">
            <a:spLocks/>
          </p:cNvSpPr>
          <p:nvPr/>
        </p:nvSpPr>
        <p:spPr>
          <a:xfrm>
            <a:off x="0" y="152400"/>
            <a:ext cx="9144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Resources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47800"/>
            <a:ext cx="7848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Assessment Guides: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2"/>
              </a:rPr>
              <a:t>2014-15 ELA Grades 3-5  PARCC Assessment Guide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/>
              </a:rPr>
              <a:t>2014-15 Math Grades 3-5 PARCC Assessment Guide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4"/>
              </a:rPr>
              <a:t>2014-15 ELA Grades 6-8 PARCC Assessment Guide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5"/>
              </a:rPr>
              <a:t>2014-15 Math Grades 6-8 PARCC Assessment Guide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 smtClean="0"/>
              <a:t>Eagle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Updates to fully align with CCSS with additional technology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Printable Resources for Students/Teachers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Focus Group to inform enhancements</a:t>
            </a:r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3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  <a:solidFill>
            <a:srgbClr val="000000">
              <a:alpha val="3137"/>
            </a:srgbClr>
          </a:solidFill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altLang="en-US" dirty="0"/>
              <a:t>Feedback from Participants in Field Test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Explore </a:t>
            </a:r>
            <a:r>
              <a:rPr lang="en-US" altLang="en-US" dirty="0"/>
              <a:t>Sample Sets, Tutorial, and Practice Tests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PARCC </a:t>
            </a:r>
            <a:r>
              <a:rPr lang="en-US" altLang="en-US" dirty="0"/>
              <a:t>Field Test Administration </a:t>
            </a:r>
            <a:r>
              <a:rPr lang="en-US" altLang="en-US" dirty="0" smtClean="0"/>
              <a:t>Details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Plan of Support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Review Access for All, Accessibility Features, and Accommodations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Provide </a:t>
            </a:r>
            <a:r>
              <a:rPr lang="en-US" altLang="en-US" dirty="0"/>
              <a:t>overview of </a:t>
            </a:r>
            <a:r>
              <a:rPr lang="en-US" altLang="en-US" dirty="0" smtClean="0"/>
              <a:t>Pearson Access</a:t>
            </a:r>
            <a:endParaRPr lang="en-US" altLang="en-US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590800"/>
            <a:ext cx="9144000" cy="6858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477000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2014-2015 Assessment Plan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04800" y="12192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40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713737"/>
              </p:ext>
            </p:extLst>
          </p:nvPr>
        </p:nvGraphicFramePr>
        <p:xfrm>
          <a:off x="0" y="1112476"/>
          <a:ext cx="9144000" cy="5725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725"/>
                <a:gridCol w="2521895"/>
                <a:gridCol w="2444242"/>
                <a:gridCol w="2680138"/>
              </a:tblGrid>
              <a:tr h="3559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Grade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Subject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13-14 Assessment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14-15 Assessment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8865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Grades </a:t>
                      </a:r>
                    </a:p>
                    <a:p>
                      <a:pPr algn="ctr"/>
                      <a:r>
                        <a:rPr lang="en-US" sz="1600" b="1" dirty="0" smtClean="0"/>
                        <a:t>3 to 8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ELA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LEAP and </a:t>
                      </a:r>
                      <a:r>
                        <a:rPr lang="en-US" sz="1400" dirty="0" err="1" smtClean="0"/>
                        <a:t>iLEAP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PARCC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8865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Math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LEAP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baseline="0" dirty="0" err="1" smtClean="0"/>
                        <a:t>iLEAP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PARCC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8865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Science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LEAP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baseline="0" dirty="0" err="1" smtClean="0"/>
                        <a:t>iLEAP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 smtClean="0"/>
                        <a:t>LEAP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baseline="0" dirty="0" err="1" smtClean="0"/>
                        <a:t>iLEAP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8865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Social</a:t>
                      </a:r>
                      <a:r>
                        <a:rPr lang="en-US" sz="1400" baseline="0" dirty="0" smtClean="0"/>
                        <a:t> Studies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LEAP</a:t>
                      </a:r>
                      <a:r>
                        <a:rPr lang="en-US" sz="1400" baseline="0" dirty="0" smtClean="0"/>
                        <a:t> and iLEAP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LEAP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baseline="0" dirty="0" err="1" smtClean="0"/>
                        <a:t>iLEAP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3538">
                <a:tc rowSpan="5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High</a:t>
                      </a:r>
                      <a:r>
                        <a:rPr lang="en-US" sz="1600" b="1" baseline="0" dirty="0" smtClean="0"/>
                        <a:t> School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dk1"/>
                          </a:solidFill>
                        </a:rPr>
                        <a:t>All subjects</a:t>
                      </a:r>
                      <a:r>
                        <a:rPr lang="en-US" sz="1400" baseline="0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 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Advanced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Placement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dk1"/>
                          </a:solidFill>
                        </a:rPr>
                        <a:t>ACT</a:t>
                      </a:r>
                      <a:r>
                        <a:rPr lang="en-US" sz="1400" baseline="0" dirty="0" smtClean="0">
                          <a:solidFill>
                            <a:schemeClr val="dk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Advanced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Placement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3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ELA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English</a:t>
                      </a:r>
                      <a:r>
                        <a:rPr lang="en-US" sz="1400" baseline="0" dirty="0" smtClean="0"/>
                        <a:t> II EOC</a:t>
                      </a:r>
                    </a:p>
                    <a:p>
                      <a:r>
                        <a:rPr lang="en-US" sz="1400" baseline="0" dirty="0" smtClean="0"/>
                        <a:t>English III EOC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English</a:t>
                      </a:r>
                      <a:r>
                        <a:rPr lang="en-US" sz="1400" baseline="0" dirty="0" smtClean="0"/>
                        <a:t> II EOC</a:t>
                      </a:r>
                    </a:p>
                    <a:p>
                      <a:r>
                        <a:rPr lang="en-US" sz="1400" baseline="0" dirty="0" smtClean="0"/>
                        <a:t>English III EOC</a:t>
                      </a:r>
                    </a:p>
                  </a:txBody>
                  <a:tcPr/>
                </a:tc>
              </a:tr>
              <a:tr h="563538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Math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Algebra I</a:t>
                      </a:r>
                      <a:r>
                        <a:rPr lang="en-US" sz="1400" baseline="0" dirty="0" smtClean="0"/>
                        <a:t> EOC</a:t>
                      </a:r>
                    </a:p>
                    <a:p>
                      <a:r>
                        <a:rPr lang="en-US" sz="1400" baseline="0" dirty="0" smtClean="0"/>
                        <a:t>Geometry EOC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Algebra I</a:t>
                      </a:r>
                      <a:r>
                        <a:rPr lang="en-US" sz="1400" baseline="0" dirty="0" smtClean="0"/>
                        <a:t> EOC</a:t>
                      </a:r>
                    </a:p>
                    <a:p>
                      <a:r>
                        <a:rPr lang="en-US" sz="1400" baseline="0" dirty="0" smtClean="0"/>
                        <a:t>Geometry EOC</a:t>
                      </a:r>
                    </a:p>
                  </a:txBody>
                  <a:tcPr/>
                </a:tc>
              </a:tr>
              <a:tr h="326259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Science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Biology EOC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Biology EOC</a:t>
                      </a:r>
                    </a:p>
                  </a:txBody>
                  <a:tcPr/>
                </a:tc>
              </a:tr>
              <a:tr h="337202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/>
                        <a:t>Social</a:t>
                      </a:r>
                      <a:r>
                        <a:rPr lang="en-US" sz="1400" baseline="0" dirty="0" smtClean="0"/>
                        <a:t> Studies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 History EOC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 History EOC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2084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Alternate Assessments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ELA, Math,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Science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(varies by grade level)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LAA1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LAA1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4218">
                <a:tc vMerge="1"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ELA, Math, Science,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Social Studies (varies by grade level)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LAA2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LAA2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for eligible re-testers (high school)</a:t>
                      </a:r>
                    </a:p>
                  </a:txBody>
                  <a:tcPr/>
                </a:tc>
              </a:tr>
              <a:tr h="504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English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Language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ELDA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ELDA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PARCC Spring 2014 Field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1676400"/>
            <a:ext cx="883920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The majority of districts had exposure to PARCC during the Field Test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63 </a:t>
            </a:r>
            <a:r>
              <a:rPr lang="en-US" sz="2400" dirty="0"/>
              <a:t>traditional </a:t>
            </a:r>
            <a:r>
              <a:rPr lang="en-US" sz="2400" dirty="0" smtClean="0"/>
              <a:t>districts </a:t>
            </a:r>
            <a:r>
              <a:rPr lang="en-US" sz="2400" dirty="0"/>
              <a:t>and </a:t>
            </a:r>
            <a:r>
              <a:rPr lang="en-US" sz="2400" dirty="0" smtClean="0"/>
              <a:t>25 </a:t>
            </a:r>
            <a:r>
              <a:rPr lang="en-US" sz="2400" dirty="0"/>
              <a:t>nontraditional schools/charters elected to </a:t>
            </a:r>
            <a:r>
              <a:rPr lang="en-US" sz="2400" dirty="0" smtClean="0"/>
              <a:t>participate (Almost </a:t>
            </a:r>
            <a:r>
              <a:rPr lang="en-US" sz="2400" dirty="0"/>
              <a:t>50,000 </a:t>
            </a:r>
            <a:r>
              <a:rPr lang="en-US" sz="2400" dirty="0" smtClean="0"/>
              <a:t>students)</a:t>
            </a:r>
          </a:p>
          <a:p>
            <a:r>
              <a:rPr lang="en-US" sz="2400" dirty="0" smtClean="0"/>
              <a:t>Sampling </a:t>
            </a:r>
            <a:r>
              <a:rPr lang="en-US" sz="2400" dirty="0"/>
              <a:t>eased the burden for </a:t>
            </a:r>
            <a:r>
              <a:rPr lang="en-US" sz="2400" dirty="0" smtClean="0"/>
              <a:t>participation</a:t>
            </a:r>
          </a:p>
          <a:p>
            <a:pPr lvl="1"/>
            <a:r>
              <a:rPr lang="en-US" sz="2400" dirty="0" smtClean="0"/>
              <a:t>only 2-3 </a:t>
            </a:r>
            <a:r>
              <a:rPr lang="en-US" sz="2400" dirty="0"/>
              <a:t>grade levels within a </a:t>
            </a:r>
            <a:r>
              <a:rPr lang="en-US" sz="2400" dirty="0" smtClean="0"/>
              <a:t>school</a:t>
            </a:r>
          </a:p>
          <a:p>
            <a:pPr lvl="1"/>
            <a:r>
              <a:rPr lang="en-US" sz="2400" dirty="0" smtClean="0"/>
              <a:t>only 1-2 </a:t>
            </a:r>
            <a:r>
              <a:rPr lang="en-US" sz="2400" dirty="0"/>
              <a:t>classes within a grade </a:t>
            </a:r>
            <a:r>
              <a:rPr lang="en-US" sz="2400" dirty="0" smtClean="0"/>
              <a:t>level</a:t>
            </a:r>
          </a:p>
          <a:p>
            <a:pPr lvl="1"/>
            <a:r>
              <a:rPr lang="en-US" sz="2000" dirty="0" smtClean="0"/>
              <a:t>Students participated </a:t>
            </a:r>
            <a:r>
              <a:rPr lang="en-US" sz="2000" dirty="0"/>
              <a:t>in either the ELA or math component, not </a:t>
            </a:r>
            <a:r>
              <a:rPr lang="en-US" sz="2000" dirty="0" smtClean="0"/>
              <a:t>both</a:t>
            </a:r>
          </a:p>
          <a:p>
            <a:pPr lvl="1"/>
            <a:r>
              <a:rPr lang="en-US" sz="2000" dirty="0" smtClean="0"/>
              <a:t>Students participated </a:t>
            </a:r>
            <a:r>
              <a:rPr lang="en-US" sz="2000" dirty="0"/>
              <a:t>in either the </a:t>
            </a:r>
            <a:r>
              <a:rPr lang="en-US" sz="2000" dirty="0" smtClean="0"/>
              <a:t>phase I, phase II </a:t>
            </a:r>
            <a:r>
              <a:rPr lang="en-US" sz="2000" dirty="0"/>
              <a:t>or both components ranging from 2-5 </a:t>
            </a:r>
            <a:r>
              <a:rPr lang="en-US" sz="2000" dirty="0" smtClean="0"/>
              <a:t>sessions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152400" y="6511636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Field Test Expectations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647885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Spring field test was a learning experience for states, districts, schools, teachers, and students.  </a:t>
            </a:r>
          </a:p>
          <a:p>
            <a:endParaRPr lang="en-US" sz="2400" dirty="0"/>
          </a:p>
          <a:p>
            <a:r>
              <a:rPr lang="en-US" sz="2400" dirty="0" smtClean="0"/>
              <a:t>The field test allowed: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Districts across the state to practice implementing the online assessment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Students to experience the PARCC items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Educators to learn about the accessibility and accommodations features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Louisiana teachers, students, families and districts to provide feedback on improving the assessment</a:t>
            </a:r>
            <a:endParaRPr lang="en-US" sz="24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xfrm>
            <a:off x="1143000" y="152400"/>
            <a:ext cx="6324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0" algn="ctr"/>
            <a:r>
              <a:rPr lang="en-US" alt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Scheduling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7630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Schools </a:t>
            </a:r>
            <a:r>
              <a:rPr lang="en-US" dirty="0" smtClean="0"/>
              <a:t>schedule testing at </a:t>
            </a:r>
            <a:r>
              <a:rPr lang="en-US" b="1" dirty="0"/>
              <a:t>any time </a:t>
            </a:r>
            <a:r>
              <a:rPr lang="en-US" dirty="0"/>
              <a:t>during the </a:t>
            </a:r>
            <a:r>
              <a:rPr lang="en-US" dirty="0" smtClean="0"/>
              <a:t>testing windows: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830794"/>
              </p:ext>
            </p:extLst>
          </p:nvPr>
        </p:nvGraphicFramePr>
        <p:xfrm>
          <a:off x="152400" y="2808764"/>
          <a:ext cx="8839201" cy="2427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895600"/>
                <a:gridCol w="3124201"/>
              </a:tblGrid>
              <a:tr h="546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Component </a:t>
                      </a:r>
                      <a:endParaRPr lang="en-US" sz="2400" dirty="0"/>
                    </a:p>
                  </a:txBody>
                  <a:tcPr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Field Test Administration Dates</a:t>
                      </a:r>
                      <a:endParaRPr lang="en-US" sz="2400" dirty="0"/>
                    </a:p>
                  </a:txBody>
                  <a:tcPr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2014-15</a:t>
                      </a:r>
                      <a:r>
                        <a:rPr lang="en-US" sz="2400" baseline="0" dirty="0" smtClean="0"/>
                        <a:t> Administration Dates</a:t>
                      </a:r>
                      <a:endParaRPr lang="en-US" sz="2400" dirty="0"/>
                    </a:p>
                  </a:txBody>
                  <a:tcPr marT="45703" marB="45703" anchor="ctr"/>
                </a:tc>
              </a:tr>
              <a:tr h="406146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Phase</a:t>
                      </a:r>
                      <a:r>
                        <a:rPr lang="en-US" sz="2000" baseline="0" dirty="0" smtClean="0"/>
                        <a:t> I: </a:t>
                      </a:r>
                      <a:r>
                        <a:rPr lang="en-US" sz="2000" dirty="0" smtClean="0"/>
                        <a:t>Performance-Based Assessment (PBA) </a:t>
                      </a:r>
                      <a:endParaRPr lang="en-US" sz="2000" b="1" dirty="0"/>
                    </a:p>
                  </a:txBody>
                  <a:tcPr marT="45703" marB="4570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March 24 - April 11, 2014</a:t>
                      </a:r>
                    </a:p>
                  </a:txBody>
                  <a:tcPr marT="45703" marB="4570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PBT: March 16-20, 2015</a:t>
                      </a:r>
                      <a:endParaRPr lang="en-US" sz="2000" dirty="0"/>
                    </a:p>
                  </a:txBody>
                  <a:tcPr marT="45703" marB="4570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CBT: March 2-27, 2015</a:t>
                      </a:r>
                      <a:endParaRPr lang="en-US" sz="2000" dirty="0"/>
                    </a:p>
                  </a:txBody>
                  <a:tcPr marT="45703" marB="4570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50503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Phase II: End-of-Year (EOY) </a:t>
                      </a:r>
                      <a:endParaRPr lang="en-US" sz="2000" b="1" dirty="0"/>
                    </a:p>
                  </a:txBody>
                  <a:tcPr marT="45703" marB="457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May 5</a:t>
                      </a:r>
                      <a:r>
                        <a:rPr lang="en-US" sz="2000" baseline="0" dirty="0" smtClean="0"/>
                        <a:t> -</a:t>
                      </a:r>
                      <a:r>
                        <a:rPr lang="en-US" sz="2000" dirty="0" smtClean="0"/>
                        <a:t> June 6, 2014</a:t>
                      </a:r>
                    </a:p>
                  </a:txBody>
                  <a:tcPr marT="45703" marB="457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PBT:  May 4-8, 2015</a:t>
                      </a:r>
                      <a:endParaRPr lang="en-US" sz="2000" dirty="0"/>
                    </a:p>
                  </a:txBody>
                  <a:tcPr marT="45703" marB="457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CBT:  April 27-May</a:t>
                      </a:r>
                      <a:r>
                        <a:rPr lang="en-US" sz="2000" baseline="0" dirty="0" smtClean="0"/>
                        <a:t> 22, 2015</a:t>
                      </a:r>
                      <a:endParaRPr lang="en-US" sz="2000" dirty="0"/>
                    </a:p>
                  </a:txBody>
                  <a:tcPr marT="45703" marB="457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Components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85944958"/>
              </p:ext>
            </p:extLst>
          </p:nvPr>
        </p:nvGraphicFramePr>
        <p:xfrm>
          <a:off x="533400" y="1539240"/>
          <a:ext cx="80772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601980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Component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Format</a:t>
                      </a:r>
                      <a:r>
                        <a:rPr lang="en-US" sz="1600" baseline="0" dirty="0" smtClean="0"/>
                        <a:t> and Administration </a:t>
                      </a:r>
                      <a:endParaRPr lang="en-US" sz="1600" dirty="0"/>
                    </a:p>
                  </a:txBody>
                  <a:tcPr/>
                </a:tc>
              </a:tr>
              <a:tr h="2179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PHASE I</a:t>
                      </a: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Performance-Based Assessment (</a:t>
                      </a:r>
                      <a:r>
                        <a:rPr lang="en-US" sz="1600" dirty="0" err="1" smtClean="0"/>
                        <a:t>PBA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Hand scored &amp; Computer scored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Format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Approximately 75% of the way through the year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3 ELA sessions (40-80 min/session)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2 math sessions (50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minutes/session)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Field Test Admin</a:t>
                      </a:r>
                      <a:r>
                        <a:rPr lang="en-US" sz="1400" b="1" baseline="0" dirty="0" smtClean="0"/>
                        <a:t>istration </a:t>
                      </a:r>
                      <a:endParaRPr lang="en-US" sz="1400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15 day testing window: </a:t>
                      </a:r>
                      <a:r>
                        <a:rPr lang="en-US" sz="1400" b="1" dirty="0" smtClean="0"/>
                        <a:t>March 24-April11, 2014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 smtClean="0"/>
                        <a:t>Operational</a:t>
                      </a:r>
                      <a:r>
                        <a:rPr lang="en-US" sz="1400" b="1" baseline="0" dirty="0" smtClean="0"/>
                        <a:t> Test Administration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 smtClean="0"/>
                        <a:t>CBT-20 day testing window:  </a:t>
                      </a:r>
                      <a:r>
                        <a:rPr lang="en-US" sz="1400" b="1" dirty="0" smtClean="0"/>
                        <a:t>March 2-27, 2015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/>
                        <a:t>PBT-5</a:t>
                      </a:r>
                      <a:r>
                        <a:rPr lang="en-US" sz="1400" b="0" baseline="0" dirty="0" smtClean="0"/>
                        <a:t> day testing window: </a:t>
                      </a:r>
                      <a:r>
                        <a:rPr lang="en-US" sz="1400" b="1" baseline="0" dirty="0" smtClean="0"/>
                        <a:t> March 16-20, 2015</a:t>
                      </a:r>
                      <a:endParaRPr lang="en-US" sz="1400" b="1" dirty="0" smtClean="0"/>
                    </a:p>
                  </a:txBody>
                  <a:tcPr/>
                </a:tc>
              </a:tr>
              <a:tr h="2133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PHASE II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End-of-Year Assessment (EOY)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Computer scored 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Format </a:t>
                      </a:r>
                      <a:endParaRPr lang="en-US" sz="1400" dirty="0" smtClean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Approximately 90% of the way through the year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2 ELA sessions (40-70 minutes/session)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2 math sessions (55 minutes/session)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Field Test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Admin</a:t>
                      </a:r>
                      <a:r>
                        <a:rPr lang="en-US" sz="1400" b="1" baseline="0" dirty="0" smtClean="0"/>
                        <a:t>istration </a:t>
                      </a:r>
                      <a:endParaRPr lang="en-US" sz="1400" b="1" dirty="0" smtClean="0"/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20 day testing window : </a:t>
                      </a:r>
                      <a:r>
                        <a:rPr lang="en-US" sz="1400" b="1" dirty="0" smtClean="0"/>
                        <a:t>May</a:t>
                      </a:r>
                      <a:r>
                        <a:rPr lang="en-US" sz="1400" b="1" baseline="0" dirty="0" smtClean="0"/>
                        <a:t> 5</a:t>
                      </a:r>
                      <a:r>
                        <a:rPr lang="en-US" sz="1400" b="1" dirty="0" smtClean="0"/>
                        <a:t>-June</a:t>
                      </a:r>
                      <a:r>
                        <a:rPr lang="en-US" sz="1400" b="1" baseline="0" dirty="0" smtClean="0"/>
                        <a:t> 6</a:t>
                      </a:r>
                      <a:r>
                        <a:rPr lang="en-US" sz="1400" b="1" dirty="0" smtClean="0"/>
                        <a:t>, 2014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 smtClean="0"/>
                        <a:t>Operational</a:t>
                      </a:r>
                      <a:r>
                        <a:rPr lang="en-US" sz="1400" b="1" baseline="0" dirty="0" smtClean="0"/>
                        <a:t> Test Administration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 smtClean="0"/>
                        <a:t>CBT-20 day testing window:  </a:t>
                      </a:r>
                      <a:r>
                        <a:rPr lang="en-US" sz="1400" b="1" baseline="0" dirty="0" smtClean="0"/>
                        <a:t>April</a:t>
                      </a:r>
                      <a:r>
                        <a:rPr lang="en-US" sz="1400" b="1" dirty="0" smtClean="0"/>
                        <a:t> 27- May 22, 2015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/>
                        <a:t>PBT-5</a:t>
                      </a:r>
                      <a:r>
                        <a:rPr lang="en-US" sz="1400" b="0" baseline="0" dirty="0" smtClean="0"/>
                        <a:t> day testing window: </a:t>
                      </a:r>
                      <a:r>
                        <a:rPr lang="en-US" sz="1400" b="1" baseline="0" dirty="0" smtClean="0"/>
                        <a:t> May 4-8, 2015</a:t>
                      </a:r>
                      <a:endParaRPr lang="en-US" sz="14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Times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56075845"/>
              </p:ext>
            </p:extLst>
          </p:nvPr>
        </p:nvGraphicFramePr>
        <p:xfrm>
          <a:off x="228600" y="3962400"/>
          <a:ext cx="8610601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11086"/>
                <a:gridCol w="1262743"/>
                <a:gridCol w="1262743"/>
                <a:gridCol w="1262743"/>
                <a:gridCol w="1077685"/>
                <a:gridCol w="121920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Performance Based Test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End of Year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ELA Grade 3</a:t>
                      </a:r>
                    </a:p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Administration</a:t>
                      </a:r>
                      <a:r>
                        <a:rPr lang="en-US" b="1" baseline="0" dirty="0" smtClean="0"/>
                        <a:t> time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Literary Analysis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Research Simulation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Narrative Writing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Session 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Session 2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Session time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Additional time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time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105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1447800"/>
            <a:ext cx="853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The test is timed.  Each grade level and content area has a unique set of testing times.  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Session time</a:t>
            </a:r>
            <a:r>
              <a:rPr lang="en-US" sz="2000" dirty="0" smtClean="0">
                <a:solidFill>
                  <a:prstClr val="black"/>
                </a:solidFill>
              </a:rPr>
              <a:t>:  The amount of time anticipated allocated for the section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Additional time</a:t>
            </a:r>
            <a:r>
              <a:rPr lang="en-US" sz="2000" dirty="0" smtClean="0">
                <a:solidFill>
                  <a:prstClr val="black"/>
                </a:solidFill>
              </a:rPr>
              <a:t>: The amount of extra time that can be offered for all students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Students with IEPs/504 plans:  </a:t>
            </a:r>
            <a:r>
              <a:rPr lang="en-US" sz="2000" dirty="0" smtClean="0">
                <a:solidFill>
                  <a:prstClr val="black"/>
                </a:solidFill>
              </a:rPr>
              <a:t>If the student has an ‘extended time’ accommodation, he/she should be granted additional time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A complete list of testing times is available in the </a:t>
            </a:r>
            <a:r>
              <a:rPr lang="en-US" sz="2000" dirty="0" smtClean="0">
                <a:solidFill>
                  <a:prstClr val="black"/>
                </a:solidFill>
                <a:hlinkClick r:id="rId3"/>
              </a:rPr>
              <a:t>Test Coordinators Manual.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By the end of this presentation, participants will:</a:t>
            </a:r>
          </a:p>
          <a:p>
            <a:r>
              <a:rPr lang="en-US" dirty="0" smtClean="0"/>
              <a:t>have </a:t>
            </a:r>
            <a:r>
              <a:rPr lang="en-US" dirty="0"/>
              <a:t>a window in the field test experience </a:t>
            </a:r>
            <a:r>
              <a:rPr lang="en-US" dirty="0" smtClean="0"/>
              <a:t>including</a:t>
            </a:r>
            <a:r>
              <a:rPr lang="en-US" dirty="0"/>
              <a:t>: numbers, celebrations, issues, feedback, and plans </a:t>
            </a:r>
            <a:r>
              <a:rPr lang="en-US" dirty="0" smtClean="0"/>
              <a:t>for</a:t>
            </a:r>
            <a:r>
              <a:rPr lang="en-US" dirty="0"/>
              <a:t> </a:t>
            </a:r>
            <a:r>
              <a:rPr lang="en-US" dirty="0" smtClean="0"/>
              <a:t>2014-15 </a:t>
            </a:r>
          </a:p>
          <a:p>
            <a:r>
              <a:rPr lang="en-US" dirty="0" smtClean="0"/>
              <a:t>have a better understanding of how to use the sample </a:t>
            </a:r>
            <a:r>
              <a:rPr lang="en-US" dirty="0"/>
              <a:t>sets, tutorial, </a:t>
            </a:r>
            <a:r>
              <a:rPr lang="en-US" dirty="0" smtClean="0"/>
              <a:t>and infrastructure </a:t>
            </a:r>
            <a:r>
              <a:rPr lang="en-US" dirty="0"/>
              <a:t>trial to </a:t>
            </a:r>
            <a:r>
              <a:rPr lang="en-US" dirty="0" smtClean="0"/>
              <a:t>ensure both </a:t>
            </a:r>
            <a:r>
              <a:rPr lang="en-US" dirty="0"/>
              <a:t>students and devices are </a:t>
            </a:r>
            <a:r>
              <a:rPr lang="en-US" dirty="0" smtClean="0"/>
              <a:t>ready </a:t>
            </a:r>
            <a:r>
              <a:rPr lang="en-US" dirty="0"/>
              <a:t>for the </a:t>
            </a:r>
            <a:r>
              <a:rPr lang="en-US" dirty="0" smtClean="0"/>
              <a:t>online testing</a:t>
            </a:r>
            <a:endParaRPr lang="en-US" sz="2400" b="1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 algn="ctr">
              <a:buNone/>
            </a:pPr>
            <a:endParaRPr lang="en-US" sz="2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  <a:solidFill>
            <a:srgbClr val="000000">
              <a:alpha val="3137"/>
            </a:srgbClr>
          </a:solidFill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altLang="en-US" dirty="0"/>
              <a:t>Feedback from Participants in Field Test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Explore </a:t>
            </a:r>
            <a:r>
              <a:rPr lang="en-US" altLang="en-US" dirty="0"/>
              <a:t>Sample Sets, Tutorial, and Practice Tests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PARCC </a:t>
            </a:r>
            <a:r>
              <a:rPr lang="en-US" altLang="en-US" dirty="0"/>
              <a:t>Field Test Administration </a:t>
            </a:r>
            <a:r>
              <a:rPr lang="en-US" altLang="en-US" dirty="0" smtClean="0"/>
              <a:t>Details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Plan of Support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Review Access for All, Accessibility Features, and Accommodations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Provide </a:t>
            </a:r>
            <a:r>
              <a:rPr lang="en-US" altLang="en-US" dirty="0"/>
              <a:t>overview of </a:t>
            </a:r>
            <a:r>
              <a:rPr lang="en-US" altLang="en-US" dirty="0" smtClean="0"/>
              <a:t>Pearson Access</a:t>
            </a:r>
            <a:endParaRPr lang="en-US" altLang="en-US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3352800"/>
            <a:ext cx="9144001" cy="6858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0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Planning Support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02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000" b="1" u="sng" dirty="0" smtClean="0"/>
              <a:t>Support Successes</a:t>
            </a:r>
            <a:r>
              <a:rPr lang="en-US" sz="2000" b="1" dirty="0" smtClean="0"/>
              <a:t>:</a:t>
            </a:r>
            <a:endParaRPr lang="en-US" sz="2000" b="1" u="sng" dirty="0" smtClean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Hands on Trainings, call in times, and the LDOE hotline were useful in preparing  for and administering the online assessments.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Districts were able to administer the assessments without major technology issues.</a:t>
            </a:r>
            <a:endParaRPr lang="en-US" sz="1800" b="1" dirty="0" smtClean="0"/>
          </a:p>
          <a:p>
            <a:pPr marL="0" indent="0">
              <a:buFont typeface="Arial" charset="0"/>
              <a:buNone/>
              <a:defRPr/>
            </a:pPr>
            <a:r>
              <a:rPr lang="en-US" sz="2000" b="1" u="sng" dirty="0" smtClean="0"/>
              <a:t>Support Areas to Improve:</a:t>
            </a:r>
            <a:r>
              <a:rPr lang="en-US" sz="2000" b="1" dirty="0" smtClean="0"/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Real time communication with other districts and LDOE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Better test administrator and coordinator manuals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More opportunities for students to practice </a:t>
            </a:r>
          </a:p>
          <a:p>
            <a:pPr marL="0" indent="0">
              <a:buNone/>
              <a:defRPr/>
            </a:pPr>
            <a:r>
              <a:rPr lang="en-US" sz="2000" b="1" u="sng" dirty="0" smtClean="0"/>
              <a:t>Support for 2014-15</a:t>
            </a:r>
            <a:r>
              <a:rPr lang="en-US" sz="2000" b="1" dirty="0" smtClean="0"/>
              <a:t>: 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Monthly DTC conference calls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err="1" smtClean="0"/>
              <a:t>Edmodo</a:t>
            </a:r>
            <a:r>
              <a:rPr lang="en-US" sz="1800" dirty="0" smtClean="0"/>
              <a:t> group for district test and tech coordinators (use code 73sb37)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July and January district and tech face to face coordinator meetings (July 23 in Natchitoches, July 24 in Baton Rouge)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September Dry Run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Quarterly computer based testing trainings by Network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September Dry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2000" smtClean="0"/>
              <a:t>In September 2014, districts will be participating in a Dry Run to test preparedness for the Spring 2015 operational assessments.</a:t>
            </a:r>
            <a:endParaRPr lang="en-US" altLang="en-US" sz="2000" i="1" smtClean="0"/>
          </a:p>
          <a:p>
            <a:pPr marL="0" indent="0">
              <a:buFont typeface="Arial" pitchFamily="34" charset="0"/>
              <a:buNone/>
            </a:pPr>
            <a:endParaRPr lang="en-US" altLang="en-US" sz="2000" smtClean="0"/>
          </a:p>
          <a:p>
            <a:pPr marL="0" indent="0"/>
            <a:r>
              <a:rPr lang="en-US" altLang="en-US" sz="2000" smtClean="0"/>
              <a:t>Districts are assigned a date for their trial according to internet service provider in order to effectively test both the school’s, district’s and ISP’s network.</a:t>
            </a:r>
          </a:p>
          <a:p>
            <a:pPr marL="0" indent="0">
              <a:buFont typeface="Arial" pitchFamily="34" charset="0"/>
              <a:buNone/>
            </a:pPr>
            <a:endParaRPr lang="en-US" altLang="en-US" sz="2000" smtClean="0"/>
          </a:p>
          <a:p>
            <a:pPr marL="0" indent="0"/>
            <a:r>
              <a:rPr lang="en-US" altLang="en-US" sz="2000" smtClean="0"/>
              <a:t>The Dry Run results will inform and be a part of the paper/online assessment waiver process.</a:t>
            </a:r>
          </a:p>
          <a:p>
            <a:pPr marL="0" indent="0">
              <a:buFont typeface="Arial" pitchFamily="34" charset="0"/>
              <a:buNone/>
            </a:pPr>
            <a:endParaRPr lang="en-US" altLang="en-US" sz="2000" smtClean="0"/>
          </a:p>
          <a:p>
            <a:pPr marL="0" indent="0"/>
            <a:r>
              <a:rPr lang="en-US" altLang="en-US" sz="2000" smtClean="0"/>
              <a:t>Based on the results of the Dry Run as well as related information, districts will be able to apply for school level waivers for:</a:t>
            </a:r>
          </a:p>
          <a:p>
            <a:pPr lvl="1"/>
            <a:r>
              <a:rPr lang="en-US" altLang="en-US" sz="1600" smtClean="0"/>
              <a:t>Grades 5-8 that are not tech-ready for online assessment to test on paper</a:t>
            </a:r>
          </a:p>
          <a:p>
            <a:pPr lvl="1"/>
            <a:r>
              <a:rPr lang="en-US" altLang="en-US" sz="1600" smtClean="0"/>
              <a:t>Grades 3-4 that may already be tech-ready and wish to test online instead of on paper</a:t>
            </a:r>
          </a:p>
          <a:p>
            <a:pPr marL="0" indent="0">
              <a:buFont typeface="Arial" pitchFamily="34" charset="0"/>
              <a:buNone/>
            </a:pPr>
            <a:endParaRPr lang="en-US" altLang="en-US" sz="2000" smtClean="0"/>
          </a:p>
          <a:p>
            <a:pPr marL="0" indent="0">
              <a:buFont typeface="Arial" pitchFamily="34" charset="0"/>
              <a:buNone/>
            </a:pPr>
            <a:endParaRPr lang="en-US" altLang="en-US" sz="2000" b="1" smtClean="0"/>
          </a:p>
          <a:p>
            <a:pPr marL="0" indent="0">
              <a:buFont typeface="Arial" pitchFamily="34" charset="0"/>
              <a:buNone/>
            </a:pPr>
            <a:endParaRPr lang="en-US" altLang="en-US" sz="2000" smtClean="0"/>
          </a:p>
          <a:p>
            <a:pPr marL="0" indent="0">
              <a:buFont typeface="Arial" pitchFamily="34" charset="0"/>
              <a:buNone/>
            </a:pPr>
            <a:endParaRPr lang="en-US" altLang="en-US" sz="2000" b="1" smtClean="0"/>
          </a:p>
          <a:p>
            <a:pPr marL="0" indent="0">
              <a:buFont typeface="Arial" pitchFamily="34" charset="0"/>
              <a:buNone/>
            </a:pPr>
            <a:endParaRPr lang="en-US" altLang="en-US" sz="2000" smtClean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  <a:solidFill>
            <a:srgbClr val="000000">
              <a:alpha val="3137"/>
            </a:srgbClr>
          </a:solidFill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altLang="en-US" dirty="0"/>
              <a:t>Feedback from Participants in Field Test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Explore </a:t>
            </a:r>
            <a:r>
              <a:rPr lang="en-US" altLang="en-US" dirty="0"/>
              <a:t>Sample Sets, Tutorial, and Practice Tests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PARCC </a:t>
            </a:r>
            <a:r>
              <a:rPr lang="en-US" altLang="en-US" dirty="0"/>
              <a:t>Field Test Administration </a:t>
            </a:r>
            <a:r>
              <a:rPr lang="en-US" altLang="en-US" dirty="0" smtClean="0"/>
              <a:t>Details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Plan of Support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Review Access for All, Accessibility Features, and Accommodations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Provide </a:t>
            </a:r>
            <a:r>
              <a:rPr lang="en-US" altLang="en-US" dirty="0"/>
              <a:t>overview of </a:t>
            </a:r>
            <a:r>
              <a:rPr lang="en-US" altLang="en-US" dirty="0" smtClean="0"/>
              <a:t>Pearson Access</a:t>
            </a:r>
            <a:endParaRPr lang="en-US" altLang="en-US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629" y="3810000"/>
            <a:ext cx="9144000" cy="10668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8"/>
            <a:ext cx="8915400" cy="1219200"/>
          </a:xfrm>
        </p:spPr>
        <p:txBody>
          <a:bodyPr/>
          <a:lstStyle/>
          <a:p>
            <a:pPr marL="0"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Accessibility Features and Accommodations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137569" y="1489869"/>
            <a:ext cx="4849812" cy="4800600"/>
            <a:chOff x="2794" y="-6706"/>
            <a:chExt cx="6634" cy="6636"/>
          </a:xfrm>
        </p:grpSpPr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" y="-6706"/>
              <a:ext cx="6634" cy="6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" y="-5137"/>
              <a:ext cx="4682" cy="5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" y="-3270"/>
              <a:ext cx="3624" cy="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00885" y="1729932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Features for All Students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4300" y="32004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Accessibility Features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3890" y="4817773"/>
            <a:ext cx="156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Accommodations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20782" y="6448301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20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 Features and Accommodations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57199" y="1600200"/>
            <a:ext cx="8229601" cy="502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The </a:t>
            </a:r>
            <a:r>
              <a:rPr lang="en-US" sz="2000" dirty="0" smtClean="0"/>
              <a:t>PARCC test offers </a:t>
            </a:r>
            <a:r>
              <a:rPr lang="en-US" sz="2000" u="sng" dirty="0" smtClean="0"/>
              <a:t>accessibility features</a:t>
            </a:r>
            <a:r>
              <a:rPr lang="en-US" sz="2000" dirty="0" smtClean="0"/>
              <a:t> and </a:t>
            </a:r>
            <a:r>
              <a:rPr lang="en-US" sz="2000" u="sng" dirty="0" smtClean="0"/>
              <a:t>accommodations</a:t>
            </a:r>
            <a:r>
              <a:rPr lang="en-US" sz="2000" dirty="0" smtClean="0"/>
              <a:t> for students.  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000" b="1" u="sng" dirty="0" smtClean="0"/>
              <a:t>Features for All</a:t>
            </a:r>
            <a:r>
              <a:rPr lang="en-US" sz="2000" b="1" dirty="0" smtClean="0"/>
              <a:t>:</a:t>
            </a:r>
            <a:endParaRPr lang="en-US" sz="2000" b="1" u="sng" dirty="0" smtClean="0"/>
          </a:p>
          <a:p>
            <a:r>
              <a:rPr lang="en-US" sz="1800" dirty="0" smtClean="0"/>
              <a:t>Tools built into the assessment such as choice elimination, line reader</a:t>
            </a:r>
          </a:p>
          <a:p>
            <a:r>
              <a:rPr lang="en-US" sz="1800" dirty="0" smtClean="0"/>
              <a:t>Does not require an ‘opt in’ prior to the test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2000" b="1" u="sng" dirty="0" smtClean="0"/>
              <a:t>Accessibility features</a:t>
            </a:r>
            <a:r>
              <a:rPr lang="en-US" sz="2000" b="1" dirty="0" smtClean="0"/>
              <a:t> that need to be ‘turned on’:</a:t>
            </a:r>
          </a:p>
          <a:p>
            <a:r>
              <a:rPr lang="en-US" sz="1800" dirty="0" smtClean="0"/>
              <a:t>Available to </a:t>
            </a:r>
            <a:r>
              <a:rPr lang="en-US" sz="1800" i="1" dirty="0" smtClean="0"/>
              <a:t>any </a:t>
            </a:r>
            <a:r>
              <a:rPr lang="en-US" sz="1800" dirty="0"/>
              <a:t>student taking the PARCC assessments </a:t>
            </a:r>
            <a:endParaRPr lang="en-US" sz="1800" dirty="0" smtClean="0"/>
          </a:p>
          <a:p>
            <a:r>
              <a:rPr lang="en-US" sz="1800" dirty="0" smtClean="0"/>
              <a:t>Allows for even more individualized support for students</a:t>
            </a:r>
          </a:p>
          <a:p>
            <a:r>
              <a:rPr lang="en-US" sz="1800" dirty="0" smtClean="0"/>
              <a:t>Students/teachers ‘opt in’ to these features during or prior to the test</a:t>
            </a:r>
            <a:endParaRPr lang="en-US" sz="1800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2000" b="1" u="sng" dirty="0" smtClean="0"/>
              <a:t>Accommodations</a:t>
            </a:r>
            <a:r>
              <a:rPr lang="en-US" sz="2000" b="1" dirty="0" smtClean="0"/>
              <a:t>: </a:t>
            </a:r>
          </a:p>
          <a:p>
            <a:r>
              <a:rPr lang="en-US" sz="1800" dirty="0" smtClean="0"/>
              <a:t>Aligned to students’ IEP or 504 plans</a:t>
            </a:r>
          </a:p>
          <a:p>
            <a:r>
              <a:rPr lang="en-US" sz="1800" dirty="0" smtClean="0"/>
              <a:t>Also available for ELL students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2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2192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Accommodation Notes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763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Read Aloud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All students are permitted to have the math assessment read aloud as </a:t>
            </a:r>
            <a:r>
              <a:rPr lang="en-US" dirty="0">
                <a:solidFill>
                  <a:prstClr val="black"/>
                </a:solidFill>
              </a:rPr>
              <a:t>a pre-determined accessibility feature.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Students with the read aloud accommodation may have the entire ELA assessment read aloud.</a:t>
            </a:r>
            <a:endParaRPr lang="en-US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English Language Learners can opt in to the read aloud accessibility feature in math.  However </a:t>
            </a:r>
            <a:r>
              <a:rPr lang="en-US" dirty="0">
                <a:solidFill>
                  <a:prstClr val="black"/>
                </a:solidFill>
              </a:rPr>
              <a:t>r</a:t>
            </a:r>
            <a:r>
              <a:rPr lang="en-US" dirty="0" smtClean="0">
                <a:solidFill>
                  <a:prstClr val="black"/>
                </a:solidFill>
              </a:rPr>
              <a:t>ead aloud </a:t>
            </a:r>
            <a:r>
              <a:rPr lang="en-US" dirty="0">
                <a:solidFill>
                  <a:prstClr val="black"/>
                </a:solidFill>
              </a:rPr>
              <a:t>is not an accommodation allowed for </a:t>
            </a:r>
            <a:r>
              <a:rPr lang="en-US" dirty="0" smtClean="0">
                <a:solidFill>
                  <a:prstClr val="black"/>
                </a:solidFill>
              </a:rPr>
              <a:t>English Language Learners on unless </a:t>
            </a:r>
            <a:r>
              <a:rPr lang="en-US" dirty="0">
                <a:solidFill>
                  <a:prstClr val="black"/>
                </a:solidFill>
              </a:rPr>
              <a:t>part of an IEP or 504 </a:t>
            </a:r>
            <a:r>
              <a:rPr lang="en-US" dirty="0" smtClean="0">
                <a:solidFill>
                  <a:prstClr val="black"/>
                </a:solidFill>
              </a:rPr>
              <a:t>plan.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Extended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This is a timed assessment with a estimated amount of time </a:t>
            </a:r>
            <a:r>
              <a:rPr lang="en-US" dirty="0" smtClean="0">
                <a:solidFill>
                  <a:prstClr val="black"/>
                </a:solidFill>
              </a:rPr>
              <a:t>plus </a:t>
            </a:r>
            <a:r>
              <a:rPr lang="en-US" dirty="0">
                <a:solidFill>
                  <a:prstClr val="black"/>
                </a:solidFill>
              </a:rPr>
              <a:t>a set amount of additional time, for all students who need it, to complete the session.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Students receiving the accommodation of </a:t>
            </a:r>
            <a:r>
              <a:rPr lang="en-US" dirty="0" smtClean="0">
                <a:solidFill>
                  <a:prstClr val="black"/>
                </a:solidFill>
              </a:rPr>
              <a:t>extended </a:t>
            </a:r>
            <a:r>
              <a:rPr lang="en-US" dirty="0">
                <a:solidFill>
                  <a:prstClr val="black"/>
                </a:solidFill>
              </a:rPr>
              <a:t>t</a:t>
            </a:r>
            <a:r>
              <a:rPr lang="en-US" dirty="0" smtClean="0">
                <a:solidFill>
                  <a:prstClr val="black"/>
                </a:solidFill>
              </a:rPr>
              <a:t>ime </a:t>
            </a:r>
            <a:r>
              <a:rPr lang="en-US" dirty="0">
                <a:solidFill>
                  <a:prstClr val="black"/>
                </a:solidFill>
              </a:rPr>
              <a:t>will have one school day to complete the test session.</a:t>
            </a:r>
          </a:p>
          <a:p>
            <a:r>
              <a:rPr lang="en-US" dirty="0">
                <a:solidFill>
                  <a:prstClr val="black"/>
                </a:solidFill>
              </a:rPr>
              <a:t>Calculator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Students may use either the calculator embedded in </a:t>
            </a:r>
            <a:r>
              <a:rPr lang="en-US" dirty="0" smtClean="0">
                <a:solidFill>
                  <a:prstClr val="black"/>
                </a:solidFill>
              </a:rPr>
              <a:t>within the test or </a:t>
            </a:r>
            <a:r>
              <a:rPr lang="en-US" dirty="0">
                <a:solidFill>
                  <a:prstClr val="black"/>
                </a:solidFill>
              </a:rPr>
              <a:t>an appropriate hand-held calculator.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Students with </a:t>
            </a:r>
            <a:r>
              <a:rPr lang="en-US" dirty="0" smtClean="0">
                <a:solidFill>
                  <a:prstClr val="black"/>
                </a:solidFill>
              </a:rPr>
              <a:t>the calculator </a:t>
            </a:r>
            <a:r>
              <a:rPr lang="en-US" dirty="0">
                <a:solidFill>
                  <a:prstClr val="black"/>
                </a:solidFill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ccommodation </a:t>
            </a:r>
            <a:r>
              <a:rPr lang="en-US" dirty="0">
                <a:solidFill>
                  <a:prstClr val="black"/>
                </a:solidFill>
              </a:rPr>
              <a:t>will be allowed to use the calculator on all parts except on fluency items at the end of the testing session (Grades 3-6).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184068" y="6477622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1136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Overview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  <a:solidFill>
            <a:srgbClr val="000000">
              <a:alpha val="3137"/>
            </a:srgbClr>
          </a:solidFill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altLang="en-US" dirty="0"/>
              <a:t>Feedback from Participants in Field Test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Explore </a:t>
            </a:r>
            <a:r>
              <a:rPr lang="en-US" altLang="en-US" dirty="0"/>
              <a:t>Sample Sets, Tutorial, and Practice Tests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PARCC </a:t>
            </a:r>
            <a:r>
              <a:rPr lang="en-US" altLang="en-US" dirty="0"/>
              <a:t>Field Test Administration </a:t>
            </a:r>
            <a:r>
              <a:rPr lang="en-US" altLang="en-US" dirty="0" smtClean="0"/>
              <a:t>Details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Plan of Support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Review Access for All, Accessibility Features, and Accommodations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Provide </a:t>
            </a:r>
            <a:r>
              <a:rPr lang="en-US" altLang="en-US" dirty="0"/>
              <a:t>overview of </a:t>
            </a:r>
            <a:r>
              <a:rPr lang="en-US" altLang="en-US" dirty="0" smtClean="0"/>
              <a:t>Pearson Access</a:t>
            </a:r>
            <a:endParaRPr lang="en-US" altLang="en-US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629" y="5029200"/>
            <a:ext cx="9144000" cy="6858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52400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Pearson Access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b="39168"/>
          <a:stretch/>
        </p:blipFill>
        <p:spPr bwMode="auto">
          <a:xfrm>
            <a:off x="228600" y="1816691"/>
            <a:ext cx="8686800" cy="279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840069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hlinkClick r:id="rId3"/>
              </a:rPr>
              <a:t>www.Pearsonaccess.com</a:t>
            </a:r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pic>
        <p:nvPicPr>
          <p:cNvPr id="6" name="Picture 5" descr="LAB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43" y="1371600"/>
            <a:ext cx="2438400" cy="1104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743" y="2819400"/>
            <a:ext cx="8686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Kristina Bradford</a:t>
            </a:r>
            <a:endParaRPr lang="en-US" sz="2800" b="1" dirty="0" smtClean="0">
              <a:solidFill>
                <a:prstClr val="black"/>
              </a:solidFill>
              <a:hlinkClick r:id="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hlinkClick r:id=""/>
              </a:rPr>
              <a:t>Kristina.Bradford@la.gov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225.241.8365</a:t>
            </a:r>
          </a:p>
          <a:p>
            <a:pPr algn="ctr"/>
            <a:endParaRPr lang="en-US" sz="2800" b="1" dirty="0">
              <a:solidFill>
                <a:prstClr val="black"/>
              </a:solidFill>
              <a:hlinkClick r:id="rId4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Carol Mosley</a:t>
            </a:r>
            <a:endParaRPr lang="en-US" sz="2800" b="1" dirty="0" smtClean="0">
              <a:solidFill>
                <a:prstClr val="black"/>
              </a:solidFill>
              <a:hlinkClick r:id="rId4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hlinkClick r:id="rId4"/>
              </a:rPr>
              <a:t>Carol.Mosley@la.gov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225.342.1849</a:t>
            </a:r>
            <a:endParaRPr lang="en-US" sz="2800" dirty="0" smtClean="0">
              <a:solidFill>
                <a:prstClr val="black"/>
              </a:solidFill>
              <a:hlinkClick r:id="rId4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  <a:solidFill>
            <a:srgbClr val="000000">
              <a:alpha val="3137"/>
            </a:srgbClr>
          </a:solidFill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altLang="en-US" dirty="0"/>
              <a:t>Feedback from Participants in Field Test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Explore </a:t>
            </a:r>
            <a:r>
              <a:rPr lang="en-US" altLang="en-US" dirty="0"/>
              <a:t>Sample Sets, Tutorial, and Practice Tests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PARCC </a:t>
            </a:r>
            <a:r>
              <a:rPr lang="en-US" altLang="en-US" dirty="0"/>
              <a:t>Field Test Administration </a:t>
            </a:r>
            <a:r>
              <a:rPr lang="en-US" altLang="en-US" dirty="0" smtClean="0"/>
              <a:t>Details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Plan of Support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Review Access for All, Accessibility Features, and Accommodations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Provide </a:t>
            </a:r>
            <a:r>
              <a:rPr lang="en-US" altLang="en-US" dirty="0"/>
              <a:t>overview of </a:t>
            </a:r>
            <a:r>
              <a:rPr lang="en-US" altLang="en-US" dirty="0" smtClean="0"/>
              <a:t>Pearson Access</a:t>
            </a:r>
            <a:endParaRPr lang="en-US" altLang="en-US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629" y="1295400"/>
            <a:ext cx="9144000" cy="6096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Students Said 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14" y="1752600"/>
            <a:ext cx="8763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“I was amazed that it was not very hard to understand </a:t>
            </a:r>
            <a:br>
              <a:rPr lang="en-US" sz="2400" i="1" dirty="0" smtClean="0"/>
            </a:br>
            <a:r>
              <a:rPr lang="en-US" sz="2400" i="1" dirty="0" smtClean="0"/>
              <a:t>I was impressed that tech is easy to understand” </a:t>
            </a:r>
          </a:p>
          <a:p>
            <a:pPr algn="ctr"/>
            <a:r>
              <a:rPr lang="en-US" sz="2000" dirty="0" smtClean="0"/>
              <a:t>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 Math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i="1" dirty="0" smtClean="0"/>
              <a:t>“In </a:t>
            </a:r>
            <a:r>
              <a:rPr lang="en-US" sz="2400" i="1" dirty="0"/>
              <a:t>one or two of the </a:t>
            </a:r>
            <a:r>
              <a:rPr lang="en-US" sz="2400" i="1" dirty="0" smtClean="0"/>
              <a:t>questions I </a:t>
            </a:r>
            <a:r>
              <a:rPr lang="en-US" sz="2400" i="1" dirty="0"/>
              <a:t>didn't </a:t>
            </a:r>
            <a:r>
              <a:rPr lang="en-US" sz="2400" i="1" dirty="0" smtClean="0"/>
              <a:t>understand what </a:t>
            </a:r>
            <a:br>
              <a:rPr lang="en-US" sz="2400" i="1" dirty="0" smtClean="0"/>
            </a:br>
            <a:r>
              <a:rPr lang="en-US" sz="2400" i="1" dirty="0" smtClean="0"/>
              <a:t>it </a:t>
            </a:r>
            <a:r>
              <a:rPr lang="en-US" sz="2400" i="1" dirty="0"/>
              <a:t>is telling </a:t>
            </a:r>
            <a:r>
              <a:rPr lang="en-US" sz="2400" i="1" dirty="0" smtClean="0"/>
              <a:t>me.  I </a:t>
            </a:r>
            <a:r>
              <a:rPr lang="en-US" sz="2400" i="1" dirty="0"/>
              <a:t>flagged it and went back to it later </a:t>
            </a:r>
            <a:r>
              <a:rPr lang="en-US" sz="2400" i="1" dirty="0" smtClean="0"/>
              <a:t>when </a:t>
            </a:r>
            <a:br>
              <a:rPr lang="en-US" sz="2400" i="1" dirty="0" smtClean="0"/>
            </a:br>
            <a:r>
              <a:rPr lang="en-US" sz="2400" i="1" dirty="0" smtClean="0"/>
              <a:t>I </a:t>
            </a:r>
            <a:r>
              <a:rPr lang="en-US" sz="2400" i="1" dirty="0"/>
              <a:t>was </a:t>
            </a:r>
            <a:r>
              <a:rPr lang="en-US" sz="2400" i="1" dirty="0" smtClean="0"/>
              <a:t>finished </a:t>
            </a:r>
            <a:r>
              <a:rPr lang="en-US" sz="2400" i="1" dirty="0"/>
              <a:t>with </a:t>
            </a:r>
            <a:r>
              <a:rPr lang="en-US" sz="2400" i="1" dirty="0" smtClean="0"/>
              <a:t>everything else.”</a:t>
            </a:r>
          </a:p>
          <a:p>
            <a:pPr algn="ctr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grade ELA</a:t>
            </a:r>
            <a:endParaRPr lang="en-US" sz="2400" i="1" dirty="0"/>
          </a:p>
          <a:p>
            <a:pPr algn="ctr"/>
            <a:endParaRPr lang="en-US" dirty="0"/>
          </a:p>
          <a:p>
            <a:pPr algn="ctr"/>
            <a:r>
              <a:rPr lang="en-US" sz="2400" i="1" dirty="0"/>
              <a:t>The PARCC test was a cool test. It is way better than taking a test on paper. It helped me </a:t>
            </a:r>
            <a:r>
              <a:rPr lang="en-US" sz="2400" i="1" dirty="0" smtClean="0"/>
              <a:t>to </a:t>
            </a:r>
            <a:r>
              <a:rPr lang="en-US" sz="2400" i="1" dirty="0"/>
              <a:t>stay on task by being electronic. One of the reasons I liked it is because who doesn’t </a:t>
            </a:r>
            <a:r>
              <a:rPr lang="en-US" sz="2400" i="1" dirty="0" smtClean="0"/>
              <a:t>like </a:t>
            </a:r>
            <a:r>
              <a:rPr lang="en-US" sz="2400" i="1" dirty="0"/>
              <a:t>using a computer</a:t>
            </a:r>
            <a:r>
              <a:rPr lang="en-US" sz="2400" i="1" dirty="0" smtClean="0"/>
              <a:t>?” </a:t>
            </a:r>
            <a:r>
              <a:rPr lang="en-US" dirty="0" smtClean="0"/>
              <a:t>Jeremiah</a:t>
            </a:r>
            <a:r>
              <a:rPr lang="en-US" dirty="0"/>
              <a:t>, 6th grader in Lafayette Parish</a:t>
            </a:r>
            <a:endParaRPr lang="en-US" sz="14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152400" y="6553201"/>
            <a:ext cx="2895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halkduster" panose="020B0604020202020204" charset="0"/>
              </a:rPr>
              <a:t>Louisiana Believes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5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Teachers Said 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" y="175260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</a:t>
            </a:r>
            <a:r>
              <a:rPr lang="en-US" sz="2400" i="1" dirty="0"/>
              <a:t>Our Test Coordinator had us very well prepared and I think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that </a:t>
            </a:r>
            <a:r>
              <a:rPr lang="en-US" sz="2400" i="1" dirty="0"/>
              <a:t>also speaks volumes for the District Accountability Office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and </a:t>
            </a:r>
            <a:r>
              <a:rPr lang="en-US" sz="2400" i="1" dirty="0"/>
              <a:t>its test coordinator. it was a pleasant experience for us all. Thanks for the opportunity to field test.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My </a:t>
            </a:r>
            <a:r>
              <a:rPr lang="en-US" sz="2400" i="1" dirty="0"/>
              <a:t>kids were really pumped about being a part of this.” </a:t>
            </a:r>
            <a:endParaRPr lang="en-US" sz="2400" i="1" dirty="0" smtClean="0"/>
          </a:p>
          <a:p>
            <a:pPr algn="ctr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Grade </a:t>
            </a:r>
            <a:r>
              <a:rPr lang="en-US" dirty="0" smtClean="0"/>
              <a:t>Math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i="1" dirty="0"/>
              <a:t>“The teachers I spoke with stated that the testing environment seemed less stressful </a:t>
            </a:r>
            <a:r>
              <a:rPr lang="en-US" sz="2400" i="1" dirty="0" smtClean="0"/>
              <a:t>because </a:t>
            </a:r>
            <a:r>
              <a:rPr lang="en-US" sz="2400" i="1" dirty="0"/>
              <a:t>it was on the computer.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The </a:t>
            </a:r>
            <a:r>
              <a:rPr lang="en-US" sz="2400" i="1" dirty="0"/>
              <a:t>children also seemed more at ease</a:t>
            </a:r>
            <a:r>
              <a:rPr lang="en-US" sz="2400" i="1" dirty="0" smtClean="0"/>
              <a:t>.”  </a:t>
            </a:r>
          </a:p>
          <a:p>
            <a:pPr algn="ctr"/>
            <a:r>
              <a:rPr lang="en-US" dirty="0" err="1" smtClean="0"/>
              <a:t>Kasie</a:t>
            </a:r>
            <a:r>
              <a:rPr lang="en-US" dirty="0" smtClean="0"/>
              <a:t> </a:t>
            </a:r>
            <a:r>
              <a:rPr lang="en-US" dirty="0"/>
              <a:t>Mainiero, University Elementary, Caddo Parish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7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152400" y="1295400"/>
            <a:ext cx="8839200" cy="5105400"/>
          </a:xfrm>
          <a:prstGeom prst="rect">
            <a:avLst/>
          </a:prstGeom>
          <a:solidFill>
            <a:srgbClr val="000000">
              <a:alpha val="3137"/>
            </a:srgbClr>
          </a:solidFill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US" altLang="en-US" dirty="0"/>
              <a:t>Feedback from Participants in Field Test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Explore </a:t>
            </a:r>
            <a:r>
              <a:rPr lang="en-US" altLang="en-US" dirty="0"/>
              <a:t>Sample Sets, Tutorial, and Practice Tests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PARCC </a:t>
            </a:r>
            <a:r>
              <a:rPr lang="en-US" altLang="en-US" dirty="0"/>
              <a:t>Field Test Administration </a:t>
            </a:r>
            <a:r>
              <a:rPr lang="en-US" altLang="en-US" dirty="0" smtClean="0"/>
              <a:t>Details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Plan of Support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Review Access for All, Accessibility Features, and Accommodations</a:t>
            </a:r>
          </a:p>
          <a:p>
            <a:pPr lvl="1">
              <a:spcAft>
                <a:spcPts val="1200"/>
              </a:spcAft>
            </a:pPr>
            <a:r>
              <a:rPr lang="en-US" altLang="en-US" dirty="0" smtClean="0"/>
              <a:t>Provide </a:t>
            </a:r>
            <a:r>
              <a:rPr lang="en-US" altLang="en-US" dirty="0"/>
              <a:t>overview of </a:t>
            </a:r>
            <a:r>
              <a:rPr lang="en-US" altLang="en-US" dirty="0" smtClean="0"/>
              <a:t>Pearson Access</a:t>
            </a:r>
            <a:endParaRPr lang="en-US" altLang="en-US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1772" y="1905000"/>
            <a:ext cx="9144000" cy="6858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45714" tIns="49315" rIns="45714" bIns="49315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50421" y="6477000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Resources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76200" y="1430976"/>
            <a:ext cx="89916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1775" lvl="1" indent="0">
              <a:buNone/>
            </a:pPr>
            <a:r>
              <a:rPr lang="en-US" sz="2000" b="1" dirty="0" smtClean="0">
                <a:hlinkClick r:id="rId3"/>
              </a:rPr>
              <a:t>Tutorial</a:t>
            </a:r>
            <a:r>
              <a:rPr lang="en-US" sz="2000" b="1" dirty="0" smtClean="0"/>
              <a:t>: </a:t>
            </a:r>
            <a:r>
              <a:rPr lang="en-US" sz="2000" dirty="0" smtClean="0"/>
              <a:t>This tutorial guides users through all of the features of the online system.  The tutorial can be accessed an unlimited number of times.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231775" lvl="1" indent="0">
              <a:buNone/>
            </a:pPr>
            <a:r>
              <a:rPr lang="en-US" sz="2000" b="1" dirty="0" smtClean="0">
                <a:hlinkClick r:id="rId3"/>
              </a:rPr>
              <a:t>Sample items</a:t>
            </a:r>
            <a:r>
              <a:rPr lang="en-US" sz="2000" b="1" dirty="0" smtClean="0"/>
              <a:t>:  </a:t>
            </a:r>
            <a:r>
              <a:rPr lang="en-US" sz="2000" dirty="0" smtClean="0"/>
              <a:t>These are previously released PARCC items that have now been loaded onto the technology platform.  These can be accessed an unlimited number of times.</a:t>
            </a:r>
          </a:p>
          <a:p>
            <a:pPr marL="231775" lvl="1" indent="0">
              <a:buNone/>
            </a:pPr>
            <a:endParaRPr lang="en-US" sz="2000" dirty="0"/>
          </a:p>
          <a:p>
            <a:pPr marL="231775" lvl="1" indent="0">
              <a:buNone/>
            </a:pPr>
            <a:r>
              <a:rPr lang="en-US" sz="2000" b="1" dirty="0" smtClean="0">
                <a:hlinkClick r:id="rId4" action="ppaction://hlinkfile"/>
              </a:rPr>
              <a:t>Practice tests:</a:t>
            </a:r>
            <a:r>
              <a:rPr lang="en-US" sz="2000" dirty="0" smtClean="0"/>
              <a:t>  ELA PBA and Math EOY practice tests are available now. ELA EOY and Math PBA will be available in the Fall.  Rubrics are included.  Fall release will include imbedded scoring.</a:t>
            </a:r>
          </a:p>
          <a:p>
            <a:pPr marL="0" indent="0">
              <a:buNone/>
            </a:pPr>
            <a:endParaRPr lang="en-US" sz="2000" b="1" dirty="0"/>
          </a:p>
          <a:p>
            <a:pPr marL="365760" indent="0">
              <a:buNone/>
            </a:pPr>
            <a:r>
              <a:rPr lang="en-US" sz="2000" b="1" dirty="0" smtClean="0"/>
              <a:t>Please ensure you check the </a:t>
            </a:r>
            <a:r>
              <a:rPr lang="en-US" sz="2000" b="1" dirty="0" smtClean="0">
                <a:hlinkClick r:id="rId5"/>
              </a:rPr>
              <a:t>technology specifications </a:t>
            </a:r>
            <a:r>
              <a:rPr lang="en-US" sz="2000" b="1" dirty="0" smtClean="0"/>
              <a:t>for use of these assessments.  Google Chrome and Safari are the most compatible browsers.  Certain versions of Internet Explorer are not compatible.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 algn="r">
              <a:buNone/>
            </a:pPr>
            <a:r>
              <a:rPr lang="en-US" sz="2000" b="1" i="1" dirty="0" smtClean="0">
                <a:hlinkClick r:id="rId6"/>
              </a:rPr>
              <a:t>practice.parcc.testnav.com</a:t>
            </a:r>
            <a:endParaRPr lang="en-US" sz="2000" b="1" i="1" dirty="0" smtClean="0"/>
          </a:p>
          <a:p>
            <a:pPr marL="0" indent="0">
              <a:buNone/>
            </a:pPr>
            <a:endParaRPr lang="en-US" sz="2000" b="1" dirty="0" smtClean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Students: Calculator</a:t>
            </a:r>
            <a:endParaRPr lang="en-US" dirty="0"/>
          </a:p>
        </p:txBody>
      </p:sp>
      <p:pic>
        <p:nvPicPr>
          <p:cNvPr id="5" name="Picture 4" descr="Screen Shot 2014-02-07 at 5.09.1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94519"/>
            <a:ext cx="7696200" cy="5059208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Students: Eliminate Choice Tool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 l="-28019" r="-28019"/>
          <a:stretch>
            <a:fillRect/>
          </a:stretch>
        </p:blipFill>
        <p:spPr>
          <a:xfrm>
            <a:off x="152400" y="1295400"/>
            <a:ext cx="8839200" cy="5105400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76200" y="6539345"/>
            <a:ext cx="28956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50000"/>
                  </a:schemeClr>
                </a:solidFill>
                <a:latin typeface="Chalkduster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Louisiana Believes.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5000"/>
            <a:lumOff val="35000"/>
          </a:schemeClr>
        </a:solidFill>
        <a:ln>
          <a:noFill/>
        </a:ln>
        <a:effectLst/>
      </a:spPr>
      <a:bodyPr vert="horz" wrap="square" lIns="45714" tIns="49315" rIns="45714" bIns="49315" rtlCol="0" anchor="ctr" anchorCtr="0">
        <a:noAutofit/>
      </a:bodyPr>
      <a:lstStyle>
        <a:defPPr algn="ctr">
          <a:lnSpc>
            <a:spcPct val="90000"/>
          </a:lnSpc>
          <a:spcBef>
            <a:spcPct val="0"/>
          </a:spcBef>
          <a:defRPr b="1" dirty="0" smtClean="0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5890</TotalTime>
  <Words>1778</Words>
  <Application>Microsoft Office PowerPoint</Application>
  <PresentationFormat>On-screen Show (4:3)</PresentationFormat>
  <Paragraphs>359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Steinem Unicode</vt:lpstr>
      <vt:lpstr>Chalkduster</vt:lpstr>
      <vt:lpstr>ＭＳ Ｐゴシック</vt:lpstr>
      <vt:lpstr>Steinem</vt:lpstr>
      <vt:lpstr>Calibri</vt:lpstr>
      <vt:lpstr>Default Theme</vt:lpstr>
      <vt:lpstr>Blank</vt:lpstr>
      <vt:lpstr>PowerPoint Presentation</vt:lpstr>
      <vt:lpstr>Objectives</vt:lpstr>
      <vt:lpstr>Overview</vt:lpstr>
      <vt:lpstr>PowerPoint Presentation</vt:lpstr>
      <vt:lpstr>PowerPoint Presentation</vt:lpstr>
      <vt:lpstr>Overview</vt:lpstr>
      <vt:lpstr>Assessment Resources</vt:lpstr>
      <vt:lpstr>Helping Students: Calculator</vt:lpstr>
      <vt:lpstr>Helping Students: Eliminate Choice Tool</vt:lpstr>
      <vt:lpstr>Helping Students: Line Reader</vt:lpstr>
      <vt:lpstr>Helping Students: Masking</vt:lpstr>
      <vt:lpstr>PowerPoint Presentation</vt:lpstr>
      <vt:lpstr>Overview</vt:lpstr>
      <vt:lpstr>2014-2015 Assessment Plan</vt:lpstr>
      <vt:lpstr>PARCC Spring 2014 Field Test</vt:lpstr>
      <vt:lpstr>Spring Field Test Expectations</vt:lpstr>
      <vt:lpstr>Scheduling</vt:lpstr>
      <vt:lpstr>Testing Components</vt:lpstr>
      <vt:lpstr>Testing Times</vt:lpstr>
      <vt:lpstr>Overview</vt:lpstr>
      <vt:lpstr>Planning Support</vt:lpstr>
      <vt:lpstr>September Dry Run</vt:lpstr>
      <vt:lpstr>Overview</vt:lpstr>
      <vt:lpstr>Accessibility Features and Accommodations</vt:lpstr>
      <vt:lpstr>Accessibility Features and Accommodations</vt:lpstr>
      <vt:lpstr>Key Accommodation Notes</vt:lpstr>
      <vt:lpstr>Overview</vt:lpstr>
      <vt:lpstr>PowerPoint Presentation</vt:lpstr>
      <vt:lpstr>Contact</vt:lpstr>
    </vt:vector>
  </TitlesOfParts>
  <Company>LDOE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Louisiana Department of Education</dc:creator>
  <cp:lastModifiedBy>Kristina Bradford</cp:lastModifiedBy>
  <cp:revision>313</cp:revision>
  <cp:lastPrinted>2013-05-28T12:40:21Z</cp:lastPrinted>
  <dcterms:created xsi:type="dcterms:W3CDTF">2013-04-08T19:50:51Z</dcterms:created>
  <dcterms:modified xsi:type="dcterms:W3CDTF">2014-05-29T14:41:09Z</dcterms:modified>
</cp:coreProperties>
</file>