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1"/>
  </p:notesMasterIdLst>
  <p:sldIdLst>
    <p:sldId id="256" r:id="rId2"/>
    <p:sldId id="302" r:id="rId3"/>
    <p:sldId id="303" r:id="rId4"/>
    <p:sldId id="257" r:id="rId5"/>
    <p:sldId id="258" r:id="rId6"/>
    <p:sldId id="259" r:id="rId7"/>
    <p:sldId id="260" r:id="rId8"/>
    <p:sldId id="261" r:id="rId9"/>
    <p:sldId id="262" r:id="rId10"/>
    <p:sldId id="263" r:id="rId11"/>
    <p:sldId id="264" r:id="rId12"/>
    <p:sldId id="270" r:id="rId13"/>
    <p:sldId id="266" r:id="rId14"/>
    <p:sldId id="265" r:id="rId15"/>
    <p:sldId id="267" r:id="rId16"/>
    <p:sldId id="269" r:id="rId17"/>
    <p:sldId id="271" r:id="rId18"/>
    <p:sldId id="272" r:id="rId19"/>
    <p:sldId id="273" r:id="rId20"/>
    <p:sldId id="274" r:id="rId21"/>
    <p:sldId id="277" r:id="rId22"/>
    <p:sldId id="275" r:id="rId23"/>
    <p:sldId id="276" r:id="rId24"/>
    <p:sldId id="278" r:id="rId25"/>
    <p:sldId id="279" r:id="rId26"/>
    <p:sldId id="280" r:id="rId27"/>
    <p:sldId id="281" r:id="rId28"/>
    <p:sldId id="282" r:id="rId29"/>
    <p:sldId id="283" r:id="rId30"/>
    <p:sldId id="285" r:id="rId31"/>
    <p:sldId id="291" r:id="rId32"/>
    <p:sldId id="284" r:id="rId33"/>
    <p:sldId id="290" r:id="rId34"/>
    <p:sldId id="292" r:id="rId35"/>
    <p:sldId id="293" r:id="rId36"/>
    <p:sldId id="296" r:id="rId37"/>
    <p:sldId id="294" r:id="rId38"/>
    <p:sldId id="298" r:id="rId39"/>
    <p:sldId id="301" r:id="rId4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D3E12"/>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46F366-76B3-42C1-AD0C-8AB6677C956A}" type="doc">
      <dgm:prSet loTypeId="urn:microsoft.com/office/officeart/2005/8/layout/hProcess7#1" loCatId="list" qsTypeId="urn:microsoft.com/office/officeart/2005/8/quickstyle/simple1" qsCatId="simple" csTypeId="urn:microsoft.com/office/officeart/2005/8/colors/accent1_2" csCatId="accent1" phldr="1"/>
      <dgm:spPr/>
      <dgm:t>
        <a:bodyPr/>
        <a:lstStyle/>
        <a:p>
          <a:endParaRPr lang="en-US"/>
        </a:p>
      </dgm:t>
    </dgm:pt>
    <dgm:pt modelId="{EA16D9D8-D8E8-41E1-806F-3D3CFF7E3CFE}">
      <dgm:prSet phldrT="[Text]"/>
      <dgm:spPr/>
      <dgm:t>
        <a:bodyPr/>
        <a:lstStyle/>
        <a:p>
          <a:endParaRPr lang="en-US" dirty="0"/>
        </a:p>
      </dgm:t>
    </dgm:pt>
    <dgm:pt modelId="{50A6671F-A35B-4D48-A8EA-BBAFBA1456CB}" type="parTrans" cxnId="{F0D7D925-9010-49F1-B0AD-AEC0B083CB76}">
      <dgm:prSet/>
      <dgm:spPr/>
      <dgm:t>
        <a:bodyPr/>
        <a:lstStyle/>
        <a:p>
          <a:endParaRPr lang="en-US"/>
        </a:p>
      </dgm:t>
    </dgm:pt>
    <dgm:pt modelId="{0239011B-7CBA-4A4D-ACAA-B39C2BEA8C75}" type="sibTrans" cxnId="{F0D7D925-9010-49F1-B0AD-AEC0B083CB76}">
      <dgm:prSet/>
      <dgm:spPr/>
      <dgm:t>
        <a:bodyPr/>
        <a:lstStyle/>
        <a:p>
          <a:endParaRPr lang="en-US"/>
        </a:p>
      </dgm:t>
    </dgm:pt>
    <dgm:pt modelId="{392DF5B6-EED1-4701-A8E2-4C3061E2564F}">
      <dgm:prSet phldrT="[Text]" custT="1"/>
      <dgm:spPr/>
      <dgm:t>
        <a:bodyPr/>
        <a:lstStyle/>
        <a:p>
          <a:r>
            <a:rPr lang="en-US" sz="2800" b="1" i="0" u="sng" dirty="0" smtClean="0">
              <a:solidFill>
                <a:schemeClr val="tx1"/>
              </a:solidFill>
            </a:rPr>
            <a:t>UNIT FOCUS</a:t>
          </a:r>
        </a:p>
        <a:p>
          <a:r>
            <a:rPr lang="en-US" sz="3200" b="1" i="1" dirty="0" smtClean="0"/>
            <a:t>The “big ideas” of the unit</a:t>
          </a:r>
          <a:endParaRPr lang="en-US" sz="3200" dirty="0"/>
        </a:p>
      </dgm:t>
    </dgm:pt>
    <dgm:pt modelId="{EED8AAA9-9883-4F50-8D88-0F7CF2915B94}" type="parTrans" cxnId="{71A0389D-067F-474B-AEC4-9ED74195A0EB}">
      <dgm:prSet/>
      <dgm:spPr/>
      <dgm:t>
        <a:bodyPr/>
        <a:lstStyle/>
        <a:p>
          <a:endParaRPr lang="en-US"/>
        </a:p>
      </dgm:t>
    </dgm:pt>
    <dgm:pt modelId="{6F7DE4B0-2BA9-4A43-9169-37405339A1C6}" type="sibTrans" cxnId="{71A0389D-067F-474B-AEC4-9ED74195A0EB}">
      <dgm:prSet/>
      <dgm:spPr/>
      <dgm:t>
        <a:bodyPr/>
        <a:lstStyle/>
        <a:p>
          <a:endParaRPr lang="en-US"/>
        </a:p>
      </dgm:t>
    </dgm:pt>
    <dgm:pt modelId="{59A56FBB-86BC-4A31-BF5E-2944A660698E}">
      <dgm:prSet phldrT="[Text]"/>
      <dgm:spPr/>
      <dgm:t>
        <a:bodyPr/>
        <a:lstStyle/>
        <a:p>
          <a:endParaRPr lang="en-US" dirty="0"/>
        </a:p>
      </dgm:t>
    </dgm:pt>
    <dgm:pt modelId="{8EA7940C-4CA2-4B68-BACA-9B41BCE03CD1}" type="parTrans" cxnId="{2B01310A-DB95-4179-954C-FECE47654144}">
      <dgm:prSet/>
      <dgm:spPr/>
      <dgm:t>
        <a:bodyPr/>
        <a:lstStyle/>
        <a:p>
          <a:endParaRPr lang="en-US"/>
        </a:p>
      </dgm:t>
    </dgm:pt>
    <dgm:pt modelId="{91295407-27C0-43DB-9A0B-403EF5B732A0}" type="sibTrans" cxnId="{2B01310A-DB95-4179-954C-FECE47654144}">
      <dgm:prSet/>
      <dgm:spPr/>
      <dgm:t>
        <a:bodyPr/>
        <a:lstStyle/>
        <a:p>
          <a:endParaRPr lang="en-US"/>
        </a:p>
      </dgm:t>
    </dgm:pt>
    <dgm:pt modelId="{11D0A374-E4DF-488E-AE10-E3489B3DE135}">
      <dgm:prSet phldrT="[Text]" custT="1"/>
      <dgm:spPr/>
      <dgm:t>
        <a:bodyPr/>
        <a:lstStyle/>
        <a:p>
          <a:r>
            <a:rPr lang="en-US" sz="2800" b="1" u="sng" dirty="0" smtClean="0">
              <a:solidFill>
                <a:schemeClr val="tx1"/>
              </a:solidFill>
            </a:rPr>
            <a:t>UNIT ASSESSMENT</a:t>
          </a:r>
        </a:p>
        <a:p>
          <a:r>
            <a:rPr lang="en-US" sz="2800" b="1" dirty="0" smtClean="0"/>
            <a:t>Culminating Writing Activity</a:t>
          </a:r>
          <a:endParaRPr lang="en-US" sz="2800" b="1" u="sng" dirty="0" smtClean="0">
            <a:solidFill>
              <a:schemeClr val="bg2">
                <a:lumMod val="75000"/>
              </a:schemeClr>
            </a:solidFill>
          </a:endParaRPr>
        </a:p>
      </dgm:t>
    </dgm:pt>
    <dgm:pt modelId="{54FFD2AD-D5D5-4B5B-8067-CB3E3CD8ABE5}" type="parTrans" cxnId="{EC196AF1-B1D0-46ED-87DE-C0228C38B08D}">
      <dgm:prSet/>
      <dgm:spPr/>
      <dgm:t>
        <a:bodyPr/>
        <a:lstStyle/>
        <a:p>
          <a:endParaRPr lang="en-US"/>
        </a:p>
      </dgm:t>
    </dgm:pt>
    <dgm:pt modelId="{25FFFB28-B8B2-4F7F-8D23-E04C4214571A}" type="sibTrans" cxnId="{EC196AF1-B1D0-46ED-87DE-C0228C38B08D}">
      <dgm:prSet/>
      <dgm:spPr/>
      <dgm:t>
        <a:bodyPr/>
        <a:lstStyle/>
        <a:p>
          <a:endParaRPr lang="en-US"/>
        </a:p>
      </dgm:t>
    </dgm:pt>
    <dgm:pt modelId="{7206A84D-781C-456E-AF2D-921DE3E7935E}">
      <dgm:prSet phldrT="[Text]"/>
      <dgm:spPr/>
      <dgm:t>
        <a:bodyPr/>
        <a:lstStyle/>
        <a:p>
          <a:endParaRPr lang="en-US" dirty="0"/>
        </a:p>
      </dgm:t>
    </dgm:pt>
    <dgm:pt modelId="{81890C1D-15F1-4C92-8A16-CF1BC78AEFE1}" type="parTrans" cxnId="{A753FCA3-C874-41B1-8C27-FCD9D1ADEB9B}">
      <dgm:prSet/>
      <dgm:spPr/>
      <dgm:t>
        <a:bodyPr/>
        <a:lstStyle/>
        <a:p>
          <a:endParaRPr lang="en-US"/>
        </a:p>
      </dgm:t>
    </dgm:pt>
    <dgm:pt modelId="{C8AD7020-BA1F-4A5D-BBFD-92C2C217FCDA}" type="sibTrans" cxnId="{A753FCA3-C874-41B1-8C27-FCD9D1ADEB9B}">
      <dgm:prSet/>
      <dgm:spPr/>
      <dgm:t>
        <a:bodyPr/>
        <a:lstStyle/>
        <a:p>
          <a:endParaRPr lang="en-US"/>
        </a:p>
      </dgm:t>
    </dgm:pt>
    <dgm:pt modelId="{C48B88D4-8C60-4C37-B561-C3F4F189D7A3}">
      <dgm:prSet phldrT="[Text]" custT="1"/>
      <dgm:spPr/>
      <dgm:t>
        <a:bodyPr/>
        <a:lstStyle/>
        <a:p>
          <a:pPr>
            <a:lnSpc>
              <a:spcPct val="100000"/>
            </a:lnSpc>
            <a:spcAft>
              <a:spcPts val="0"/>
            </a:spcAft>
          </a:pPr>
          <a:r>
            <a:rPr lang="en-US" sz="2800" b="1" u="sng" dirty="0" smtClean="0">
              <a:solidFill>
                <a:schemeClr val="tx1"/>
              </a:solidFill>
            </a:rPr>
            <a:t>DAILY  </a:t>
          </a:r>
        </a:p>
        <a:p>
          <a:pPr>
            <a:lnSpc>
              <a:spcPct val="100000"/>
            </a:lnSpc>
            <a:spcAft>
              <a:spcPts val="0"/>
            </a:spcAft>
          </a:pPr>
          <a:r>
            <a:rPr lang="en-US" sz="2800" b="1" u="sng" dirty="0" smtClean="0">
              <a:solidFill>
                <a:schemeClr val="tx1"/>
              </a:solidFill>
            </a:rPr>
            <a:t>PERF.</a:t>
          </a:r>
        </a:p>
        <a:p>
          <a:pPr>
            <a:lnSpc>
              <a:spcPct val="100000"/>
            </a:lnSpc>
            <a:spcAft>
              <a:spcPts val="0"/>
            </a:spcAft>
          </a:pPr>
          <a:r>
            <a:rPr lang="en-US" sz="2800" b="1" u="sng" dirty="0" smtClean="0">
              <a:solidFill>
                <a:schemeClr val="tx1"/>
              </a:solidFill>
            </a:rPr>
            <a:t>TASKS</a:t>
          </a:r>
          <a:r>
            <a:rPr lang="en-US" sz="3200" b="1" u="sng" dirty="0" smtClean="0">
              <a:solidFill>
                <a:schemeClr val="tx1"/>
              </a:solidFill>
            </a:rPr>
            <a:t> </a:t>
          </a:r>
        </a:p>
        <a:p>
          <a:pPr>
            <a:lnSpc>
              <a:spcPct val="100000"/>
            </a:lnSpc>
            <a:spcAft>
              <a:spcPts val="0"/>
            </a:spcAft>
          </a:pPr>
          <a:r>
            <a:rPr lang="en-US" sz="2000" b="1" i="1" dirty="0" smtClean="0"/>
            <a:t>Daily instruction and tasks aligned to the CCSS  to prepare students to meet the expectations of the unit assessments</a:t>
          </a:r>
          <a:r>
            <a:rPr lang="en-US" sz="2000" dirty="0" smtClean="0"/>
            <a:t> </a:t>
          </a:r>
          <a:endParaRPr lang="en-US" sz="2000" b="1" u="sng" dirty="0" smtClean="0">
            <a:solidFill>
              <a:schemeClr val="bg2">
                <a:lumMod val="75000"/>
              </a:schemeClr>
            </a:solidFill>
          </a:endParaRPr>
        </a:p>
      </dgm:t>
    </dgm:pt>
    <dgm:pt modelId="{A3C63CFE-D559-4A85-9DCC-4DF491117503}" type="parTrans" cxnId="{F81D493D-C5BC-40DA-876B-CEFF69E54973}">
      <dgm:prSet/>
      <dgm:spPr/>
      <dgm:t>
        <a:bodyPr/>
        <a:lstStyle/>
        <a:p>
          <a:endParaRPr lang="en-US"/>
        </a:p>
      </dgm:t>
    </dgm:pt>
    <dgm:pt modelId="{94D651C2-EE4B-4C83-AC53-5E47A7B04BF6}" type="sibTrans" cxnId="{F81D493D-C5BC-40DA-876B-CEFF69E54973}">
      <dgm:prSet/>
      <dgm:spPr/>
      <dgm:t>
        <a:bodyPr/>
        <a:lstStyle/>
        <a:p>
          <a:endParaRPr lang="en-US"/>
        </a:p>
      </dgm:t>
    </dgm:pt>
    <dgm:pt modelId="{FAF73CF7-26DB-4410-BA1D-E58FFB8C2A25}">
      <dgm:prSet custT="1"/>
      <dgm:spPr/>
      <dgm:t>
        <a:bodyPr/>
        <a:lstStyle/>
        <a:p>
          <a:r>
            <a:rPr lang="en-US" sz="2800" b="1" dirty="0" smtClean="0"/>
            <a:t>Extension Task</a:t>
          </a:r>
          <a:endParaRPr lang="en-US" sz="2800" b="1" dirty="0"/>
        </a:p>
      </dgm:t>
    </dgm:pt>
    <dgm:pt modelId="{7A23ACBC-7218-450D-8AE4-09D802A171DA}" type="parTrans" cxnId="{1EC1C734-2E8A-418A-B410-B6A90CBA3F35}">
      <dgm:prSet/>
      <dgm:spPr/>
      <dgm:t>
        <a:bodyPr/>
        <a:lstStyle/>
        <a:p>
          <a:endParaRPr lang="en-US"/>
        </a:p>
      </dgm:t>
    </dgm:pt>
    <dgm:pt modelId="{3BE1628E-31FB-4A9E-B5A7-5A354919F4CA}" type="sibTrans" cxnId="{1EC1C734-2E8A-418A-B410-B6A90CBA3F35}">
      <dgm:prSet/>
      <dgm:spPr/>
      <dgm:t>
        <a:bodyPr/>
        <a:lstStyle/>
        <a:p>
          <a:endParaRPr lang="en-US"/>
        </a:p>
      </dgm:t>
    </dgm:pt>
    <dgm:pt modelId="{E90E482E-6F09-4CDB-BE4F-19E7D7FB7B6B}">
      <dgm:prSet custT="1"/>
      <dgm:spPr/>
      <dgm:t>
        <a:bodyPr/>
        <a:lstStyle/>
        <a:p>
          <a:r>
            <a:rPr lang="en-US" sz="2800" b="1" dirty="0" smtClean="0"/>
            <a:t>Cold-Read Assessment</a:t>
          </a:r>
          <a:endParaRPr lang="en-US" sz="2800" b="1" dirty="0"/>
        </a:p>
      </dgm:t>
    </dgm:pt>
    <dgm:pt modelId="{5E8A9522-E6A9-4A66-8B57-CADBD4F60AC0}" type="parTrans" cxnId="{344AA1A8-56B7-4373-AC65-EE6B7DC05784}">
      <dgm:prSet/>
      <dgm:spPr/>
      <dgm:t>
        <a:bodyPr/>
        <a:lstStyle/>
        <a:p>
          <a:endParaRPr lang="en-US"/>
        </a:p>
      </dgm:t>
    </dgm:pt>
    <dgm:pt modelId="{9A83CD41-9EEA-4773-A010-60453931D02A}" type="sibTrans" cxnId="{344AA1A8-56B7-4373-AC65-EE6B7DC05784}">
      <dgm:prSet/>
      <dgm:spPr/>
      <dgm:t>
        <a:bodyPr/>
        <a:lstStyle/>
        <a:p>
          <a:endParaRPr lang="en-US"/>
        </a:p>
      </dgm:t>
    </dgm:pt>
    <dgm:pt modelId="{AAAC4052-DD2F-4B8A-AFF3-3D1FC0D7A131}" type="pres">
      <dgm:prSet presAssocID="{4746F366-76B3-42C1-AD0C-8AB6677C956A}" presName="Name0" presStyleCnt="0">
        <dgm:presLayoutVars>
          <dgm:dir/>
          <dgm:animLvl val="lvl"/>
          <dgm:resizeHandles val="exact"/>
        </dgm:presLayoutVars>
      </dgm:prSet>
      <dgm:spPr/>
      <dgm:t>
        <a:bodyPr/>
        <a:lstStyle/>
        <a:p>
          <a:endParaRPr lang="en-US"/>
        </a:p>
      </dgm:t>
    </dgm:pt>
    <dgm:pt modelId="{14DC249F-E063-48C5-B439-9723718F237F}" type="pres">
      <dgm:prSet presAssocID="{EA16D9D8-D8E8-41E1-806F-3D3CFF7E3CFE}" presName="compositeNode" presStyleCnt="0">
        <dgm:presLayoutVars>
          <dgm:bulletEnabled val="1"/>
        </dgm:presLayoutVars>
      </dgm:prSet>
      <dgm:spPr/>
    </dgm:pt>
    <dgm:pt modelId="{50F2029B-59A2-4D05-B4DF-60DFD0C020E4}" type="pres">
      <dgm:prSet presAssocID="{EA16D9D8-D8E8-41E1-806F-3D3CFF7E3CFE}" presName="bgRect" presStyleLbl="node1" presStyleIdx="0" presStyleCnt="3" custScaleX="73318" custScaleY="91667" custLinFactNeighborX="2318" custLinFactNeighborY="-763"/>
      <dgm:spPr/>
      <dgm:t>
        <a:bodyPr/>
        <a:lstStyle/>
        <a:p>
          <a:endParaRPr lang="en-US"/>
        </a:p>
      </dgm:t>
    </dgm:pt>
    <dgm:pt modelId="{10CA67D4-0DEE-4CF5-8E91-9D0A7FB0F3DD}" type="pres">
      <dgm:prSet presAssocID="{EA16D9D8-D8E8-41E1-806F-3D3CFF7E3CFE}" presName="parentNode" presStyleLbl="node1" presStyleIdx="0" presStyleCnt="3">
        <dgm:presLayoutVars>
          <dgm:chMax val="0"/>
          <dgm:bulletEnabled val="1"/>
        </dgm:presLayoutVars>
      </dgm:prSet>
      <dgm:spPr/>
      <dgm:t>
        <a:bodyPr/>
        <a:lstStyle/>
        <a:p>
          <a:endParaRPr lang="en-US"/>
        </a:p>
      </dgm:t>
    </dgm:pt>
    <dgm:pt modelId="{FFCBF438-EACA-4615-8464-C82B3FD46A1B}" type="pres">
      <dgm:prSet presAssocID="{EA16D9D8-D8E8-41E1-806F-3D3CFF7E3CFE}" presName="childNode" presStyleLbl="node1" presStyleIdx="0" presStyleCnt="3">
        <dgm:presLayoutVars>
          <dgm:bulletEnabled val="1"/>
        </dgm:presLayoutVars>
      </dgm:prSet>
      <dgm:spPr/>
      <dgm:t>
        <a:bodyPr/>
        <a:lstStyle/>
        <a:p>
          <a:endParaRPr lang="en-US"/>
        </a:p>
      </dgm:t>
    </dgm:pt>
    <dgm:pt modelId="{6485DC47-9F37-46A7-8118-9CC163C5BCD4}" type="pres">
      <dgm:prSet presAssocID="{0239011B-7CBA-4A4D-ACAA-B39C2BEA8C75}" presName="hSp" presStyleCnt="0"/>
      <dgm:spPr/>
    </dgm:pt>
    <dgm:pt modelId="{CCA0DA9E-C4FA-40BA-9FC3-742AD72B34D5}" type="pres">
      <dgm:prSet presAssocID="{0239011B-7CBA-4A4D-ACAA-B39C2BEA8C75}" presName="vProcSp" presStyleCnt="0"/>
      <dgm:spPr/>
    </dgm:pt>
    <dgm:pt modelId="{58A66839-D80D-4C7C-8C12-F424A8A3254A}" type="pres">
      <dgm:prSet presAssocID="{0239011B-7CBA-4A4D-ACAA-B39C2BEA8C75}" presName="vSp1" presStyleCnt="0"/>
      <dgm:spPr/>
    </dgm:pt>
    <dgm:pt modelId="{1F1E908A-F7D7-4AE2-9A5F-F8B64632F54D}" type="pres">
      <dgm:prSet presAssocID="{0239011B-7CBA-4A4D-ACAA-B39C2BEA8C75}" presName="simulatedConn" presStyleLbl="solidFgAcc1" presStyleIdx="0" presStyleCnt="2"/>
      <dgm:spPr/>
    </dgm:pt>
    <dgm:pt modelId="{158012B1-9D39-4DD5-AB5D-D9DB7E4A0704}" type="pres">
      <dgm:prSet presAssocID="{0239011B-7CBA-4A4D-ACAA-B39C2BEA8C75}" presName="vSp2" presStyleCnt="0"/>
      <dgm:spPr/>
    </dgm:pt>
    <dgm:pt modelId="{04846103-0EF2-49C8-85DB-75CB1AFAEA93}" type="pres">
      <dgm:prSet presAssocID="{0239011B-7CBA-4A4D-ACAA-B39C2BEA8C75}" presName="sibTrans" presStyleCnt="0"/>
      <dgm:spPr/>
    </dgm:pt>
    <dgm:pt modelId="{9D34F7C1-8F4C-496D-901A-688B2D63696C}" type="pres">
      <dgm:prSet presAssocID="{59A56FBB-86BC-4A31-BF5E-2944A660698E}" presName="compositeNode" presStyleCnt="0">
        <dgm:presLayoutVars>
          <dgm:bulletEnabled val="1"/>
        </dgm:presLayoutVars>
      </dgm:prSet>
      <dgm:spPr/>
    </dgm:pt>
    <dgm:pt modelId="{5F5669D8-AED3-4C55-A4F2-04BCD2807DC4}" type="pres">
      <dgm:prSet presAssocID="{59A56FBB-86BC-4A31-BF5E-2944A660698E}" presName="bgRect" presStyleLbl="node1" presStyleIdx="1" presStyleCnt="3" custScaleX="110743" custScaleY="104518" custLinFactNeighborX="1153" custLinFactNeighborY="0"/>
      <dgm:spPr/>
      <dgm:t>
        <a:bodyPr/>
        <a:lstStyle/>
        <a:p>
          <a:endParaRPr lang="en-US"/>
        </a:p>
      </dgm:t>
    </dgm:pt>
    <dgm:pt modelId="{4C4EE524-BEE1-4AF4-A9C0-CAC0535B8AB0}" type="pres">
      <dgm:prSet presAssocID="{59A56FBB-86BC-4A31-BF5E-2944A660698E}" presName="parentNode" presStyleLbl="node1" presStyleIdx="1" presStyleCnt="3">
        <dgm:presLayoutVars>
          <dgm:chMax val="0"/>
          <dgm:bulletEnabled val="1"/>
        </dgm:presLayoutVars>
      </dgm:prSet>
      <dgm:spPr/>
      <dgm:t>
        <a:bodyPr/>
        <a:lstStyle/>
        <a:p>
          <a:endParaRPr lang="en-US"/>
        </a:p>
      </dgm:t>
    </dgm:pt>
    <dgm:pt modelId="{0BE3FAF6-3B44-49A8-90CF-3E68088B2F0B}" type="pres">
      <dgm:prSet presAssocID="{59A56FBB-86BC-4A31-BF5E-2944A660698E}" presName="childNode" presStyleLbl="node1" presStyleIdx="1" presStyleCnt="3">
        <dgm:presLayoutVars>
          <dgm:bulletEnabled val="1"/>
        </dgm:presLayoutVars>
      </dgm:prSet>
      <dgm:spPr/>
      <dgm:t>
        <a:bodyPr/>
        <a:lstStyle/>
        <a:p>
          <a:endParaRPr lang="en-US"/>
        </a:p>
      </dgm:t>
    </dgm:pt>
    <dgm:pt modelId="{C3B38198-5A7C-4750-AF5B-2A6F4973A269}" type="pres">
      <dgm:prSet presAssocID="{91295407-27C0-43DB-9A0B-403EF5B732A0}" presName="hSp" presStyleCnt="0"/>
      <dgm:spPr/>
    </dgm:pt>
    <dgm:pt modelId="{29155D96-83CC-46FE-B5B1-229152569C11}" type="pres">
      <dgm:prSet presAssocID="{91295407-27C0-43DB-9A0B-403EF5B732A0}" presName="vProcSp" presStyleCnt="0"/>
      <dgm:spPr/>
    </dgm:pt>
    <dgm:pt modelId="{0526AFFA-0FEF-4B1B-9EDF-9C1C62FC7EA4}" type="pres">
      <dgm:prSet presAssocID="{91295407-27C0-43DB-9A0B-403EF5B732A0}" presName="vSp1" presStyleCnt="0"/>
      <dgm:spPr/>
    </dgm:pt>
    <dgm:pt modelId="{4D68A424-A666-4ABA-837E-40B2CA507254}" type="pres">
      <dgm:prSet presAssocID="{91295407-27C0-43DB-9A0B-403EF5B732A0}" presName="simulatedConn" presStyleLbl="solidFgAcc1" presStyleIdx="1" presStyleCnt="2"/>
      <dgm:spPr/>
    </dgm:pt>
    <dgm:pt modelId="{C635587A-4ED5-4830-81DB-DBF6A8F28235}" type="pres">
      <dgm:prSet presAssocID="{91295407-27C0-43DB-9A0B-403EF5B732A0}" presName="vSp2" presStyleCnt="0"/>
      <dgm:spPr/>
    </dgm:pt>
    <dgm:pt modelId="{B1F08D7D-3AC4-4379-8137-509F3E876B55}" type="pres">
      <dgm:prSet presAssocID="{91295407-27C0-43DB-9A0B-403EF5B732A0}" presName="sibTrans" presStyleCnt="0"/>
      <dgm:spPr/>
    </dgm:pt>
    <dgm:pt modelId="{6A24127F-B826-4541-8D22-BC36DDE767DA}" type="pres">
      <dgm:prSet presAssocID="{7206A84D-781C-456E-AF2D-921DE3E7935E}" presName="compositeNode" presStyleCnt="0">
        <dgm:presLayoutVars>
          <dgm:bulletEnabled val="1"/>
        </dgm:presLayoutVars>
      </dgm:prSet>
      <dgm:spPr/>
    </dgm:pt>
    <dgm:pt modelId="{6E2BBB54-0CF0-4B24-A4F2-BE0D5E95EBF7}" type="pres">
      <dgm:prSet presAssocID="{7206A84D-781C-456E-AF2D-921DE3E7935E}" presName="bgRect" presStyleLbl="node1" presStyleIdx="2" presStyleCnt="3" custScaleX="72127" custScaleY="129995" custLinFactNeighborX="-969" custLinFactNeighborY="-2875"/>
      <dgm:spPr/>
      <dgm:t>
        <a:bodyPr/>
        <a:lstStyle/>
        <a:p>
          <a:endParaRPr lang="en-US"/>
        </a:p>
      </dgm:t>
    </dgm:pt>
    <dgm:pt modelId="{9C72B147-C2C3-4358-B55B-7C953FE0EBA2}" type="pres">
      <dgm:prSet presAssocID="{7206A84D-781C-456E-AF2D-921DE3E7935E}" presName="parentNode" presStyleLbl="node1" presStyleIdx="2" presStyleCnt="3">
        <dgm:presLayoutVars>
          <dgm:chMax val="0"/>
          <dgm:bulletEnabled val="1"/>
        </dgm:presLayoutVars>
      </dgm:prSet>
      <dgm:spPr/>
      <dgm:t>
        <a:bodyPr/>
        <a:lstStyle/>
        <a:p>
          <a:endParaRPr lang="en-US"/>
        </a:p>
      </dgm:t>
    </dgm:pt>
    <dgm:pt modelId="{2ABD6902-B90E-4F64-85FB-B33BCBA71093}" type="pres">
      <dgm:prSet presAssocID="{7206A84D-781C-456E-AF2D-921DE3E7935E}" presName="childNode" presStyleLbl="node1" presStyleIdx="2" presStyleCnt="3">
        <dgm:presLayoutVars>
          <dgm:bulletEnabled val="1"/>
        </dgm:presLayoutVars>
      </dgm:prSet>
      <dgm:spPr/>
      <dgm:t>
        <a:bodyPr/>
        <a:lstStyle/>
        <a:p>
          <a:endParaRPr lang="en-US"/>
        </a:p>
      </dgm:t>
    </dgm:pt>
  </dgm:ptLst>
  <dgm:cxnLst>
    <dgm:cxn modelId="{2B01310A-DB95-4179-954C-FECE47654144}" srcId="{4746F366-76B3-42C1-AD0C-8AB6677C956A}" destId="{59A56FBB-86BC-4A31-BF5E-2944A660698E}" srcOrd="1" destOrd="0" parTransId="{8EA7940C-4CA2-4B68-BACA-9B41BCE03CD1}" sibTransId="{91295407-27C0-43DB-9A0B-403EF5B732A0}"/>
    <dgm:cxn modelId="{A8A89113-C7CE-4CE5-82E0-22A5E516FF3A}" type="presOf" srcId="{EA16D9D8-D8E8-41E1-806F-3D3CFF7E3CFE}" destId="{50F2029B-59A2-4D05-B4DF-60DFD0C020E4}" srcOrd="0" destOrd="0" presId="urn:microsoft.com/office/officeart/2005/8/layout/hProcess7#1"/>
    <dgm:cxn modelId="{2AB6D159-F81F-4A52-8220-5E43456928B9}" type="presOf" srcId="{11D0A374-E4DF-488E-AE10-E3489B3DE135}" destId="{0BE3FAF6-3B44-49A8-90CF-3E68088B2F0B}" srcOrd="0" destOrd="0" presId="urn:microsoft.com/office/officeart/2005/8/layout/hProcess7#1"/>
    <dgm:cxn modelId="{DAE7AB69-FEEA-42D0-B514-CBC5943610CB}" type="presOf" srcId="{59A56FBB-86BC-4A31-BF5E-2944A660698E}" destId="{4C4EE524-BEE1-4AF4-A9C0-CAC0535B8AB0}" srcOrd="1" destOrd="0" presId="urn:microsoft.com/office/officeart/2005/8/layout/hProcess7#1"/>
    <dgm:cxn modelId="{F0D7D925-9010-49F1-B0AD-AEC0B083CB76}" srcId="{4746F366-76B3-42C1-AD0C-8AB6677C956A}" destId="{EA16D9D8-D8E8-41E1-806F-3D3CFF7E3CFE}" srcOrd="0" destOrd="0" parTransId="{50A6671F-A35B-4D48-A8EA-BBAFBA1456CB}" sibTransId="{0239011B-7CBA-4A4D-ACAA-B39C2BEA8C75}"/>
    <dgm:cxn modelId="{337106A9-CF29-4F4C-99E7-CFE22B73148F}" type="presOf" srcId="{392DF5B6-EED1-4701-A8E2-4C3061E2564F}" destId="{FFCBF438-EACA-4615-8464-C82B3FD46A1B}" srcOrd="0" destOrd="0" presId="urn:microsoft.com/office/officeart/2005/8/layout/hProcess7#1"/>
    <dgm:cxn modelId="{120069B3-DE58-413A-B48C-43254B74849F}" type="presOf" srcId="{7206A84D-781C-456E-AF2D-921DE3E7935E}" destId="{6E2BBB54-0CF0-4B24-A4F2-BE0D5E95EBF7}" srcOrd="0" destOrd="0" presId="urn:microsoft.com/office/officeart/2005/8/layout/hProcess7#1"/>
    <dgm:cxn modelId="{09720BCA-92EA-4A02-9DE5-D3508F1A60BD}" type="presOf" srcId="{E90E482E-6F09-4CDB-BE4F-19E7D7FB7B6B}" destId="{0BE3FAF6-3B44-49A8-90CF-3E68088B2F0B}" srcOrd="0" destOrd="2" presId="urn:microsoft.com/office/officeart/2005/8/layout/hProcess7#1"/>
    <dgm:cxn modelId="{71A0389D-067F-474B-AEC4-9ED74195A0EB}" srcId="{EA16D9D8-D8E8-41E1-806F-3D3CFF7E3CFE}" destId="{392DF5B6-EED1-4701-A8E2-4C3061E2564F}" srcOrd="0" destOrd="0" parTransId="{EED8AAA9-9883-4F50-8D88-0F7CF2915B94}" sibTransId="{6F7DE4B0-2BA9-4A43-9169-37405339A1C6}"/>
    <dgm:cxn modelId="{F81D493D-C5BC-40DA-876B-CEFF69E54973}" srcId="{7206A84D-781C-456E-AF2D-921DE3E7935E}" destId="{C48B88D4-8C60-4C37-B561-C3F4F189D7A3}" srcOrd="0" destOrd="0" parTransId="{A3C63CFE-D559-4A85-9DCC-4DF491117503}" sibTransId="{94D651C2-EE4B-4C83-AC53-5E47A7B04BF6}"/>
    <dgm:cxn modelId="{EC196AF1-B1D0-46ED-87DE-C0228C38B08D}" srcId="{59A56FBB-86BC-4A31-BF5E-2944A660698E}" destId="{11D0A374-E4DF-488E-AE10-E3489B3DE135}" srcOrd="0" destOrd="0" parTransId="{54FFD2AD-D5D5-4B5B-8067-CB3E3CD8ABE5}" sibTransId="{25FFFB28-B8B2-4F7F-8D23-E04C4214571A}"/>
    <dgm:cxn modelId="{ADC43791-20CE-4135-BFC8-17F752D1FD34}" type="presOf" srcId="{C48B88D4-8C60-4C37-B561-C3F4F189D7A3}" destId="{2ABD6902-B90E-4F64-85FB-B33BCBA71093}" srcOrd="0" destOrd="0" presId="urn:microsoft.com/office/officeart/2005/8/layout/hProcess7#1"/>
    <dgm:cxn modelId="{1EC1C734-2E8A-418A-B410-B6A90CBA3F35}" srcId="{59A56FBB-86BC-4A31-BF5E-2944A660698E}" destId="{FAF73CF7-26DB-4410-BA1D-E58FFB8C2A25}" srcOrd="1" destOrd="0" parTransId="{7A23ACBC-7218-450D-8AE4-09D802A171DA}" sibTransId="{3BE1628E-31FB-4A9E-B5A7-5A354919F4CA}"/>
    <dgm:cxn modelId="{0B812C9C-6F6F-41B4-A4D2-A2976CE4D8F8}" type="presOf" srcId="{59A56FBB-86BC-4A31-BF5E-2944A660698E}" destId="{5F5669D8-AED3-4C55-A4F2-04BCD2807DC4}" srcOrd="0" destOrd="0" presId="urn:microsoft.com/office/officeart/2005/8/layout/hProcess7#1"/>
    <dgm:cxn modelId="{C39073E0-CA04-489F-A737-6B1DFE5F390D}" type="presOf" srcId="{FAF73CF7-26DB-4410-BA1D-E58FFB8C2A25}" destId="{0BE3FAF6-3B44-49A8-90CF-3E68088B2F0B}" srcOrd="0" destOrd="1" presId="urn:microsoft.com/office/officeart/2005/8/layout/hProcess7#1"/>
    <dgm:cxn modelId="{556E2963-543D-46FB-B5CD-DE08865CFFFA}" type="presOf" srcId="{EA16D9D8-D8E8-41E1-806F-3D3CFF7E3CFE}" destId="{10CA67D4-0DEE-4CF5-8E91-9D0A7FB0F3DD}" srcOrd="1" destOrd="0" presId="urn:microsoft.com/office/officeart/2005/8/layout/hProcess7#1"/>
    <dgm:cxn modelId="{6F5ACEB1-8ED8-4AE8-918D-21A80160C72C}" type="presOf" srcId="{4746F366-76B3-42C1-AD0C-8AB6677C956A}" destId="{AAAC4052-DD2F-4B8A-AFF3-3D1FC0D7A131}" srcOrd="0" destOrd="0" presId="urn:microsoft.com/office/officeart/2005/8/layout/hProcess7#1"/>
    <dgm:cxn modelId="{7A279B9A-F0E1-47E2-B97E-D7118D74E9B3}" type="presOf" srcId="{7206A84D-781C-456E-AF2D-921DE3E7935E}" destId="{9C72B147-C2C3-4358-B55B-7C953FE0EBA2}" srcOrd="1" destOrd="0" presId="urn:microsoft.com/office/officeart/2005/8/layout/hProcess7#1"/>
    <dgm:cxn modelId="{A753FCA3-C874-41B1-8C27-FCD9D1ADEB9B}" srcId="{4746F366-76B3-42C1-AD0C-8AB6677C956A}" destId="{7206A84D-781C-456E-AF2D-921DE3E7935E}" srcOrd="2" destOrd="0" parTransId="{81890C1D-15F1-4C92-8A16-CF1BC78AEFE1}" sibTransId="{C8AD7020-BA1F-4A5D-BBFD-92C2C217FCDA}"/>
    <dgm:cxn modelId="{344AA1A8-56B7-4373-AC65-EE6B7DC05784}" srcId="{59A56FBB-86BC-4A31-BF5E-2944A660698E}" destId="{E90E482E-6F09-4CDB-BE4F-19E7D7FB7B6B}" srcOrd="2" destOrd="0" parTransId="{5E8A9522-E6A9-4A66-8B57-CADBD4F60AC0}" sibTransId="{9A83CD41-9EEA-4773-A010-60453931D02A}"/>
    <dgm:cxn modelId="{54272A58-9868-43BF-9C23-9D1986007212}" type="presParOf" srcId="{AAAC4052-DD2F-4B8A-AFF3-3D1FC0D7A131}" destId="{14DC249F-E063-48C5-B439-9723718F237F}" srcOrd="0" destOrd="0" presId="urn:microsoft.com/office/officeart/2005/8/layout/hProcess7#1"/>
    <dgm:cxn modelId="{0D4121DB-1CDB-4B4A-B130-E092E9DED450}" type="presParOf" srcId="{14DC249F-E063-48C5-B439-9723718F237F}" destId="{50F2029B-59A2-4D05-B4DF-60DFD0C020E4}" srcOrd="0" destOrd="0" presId="urn:microsoft.com/office/officeart/2005/8/layout/hProcess7#1"/>
    <dgm:cxn modelId="{65AFD4B0-CBF0-405D-AE84-828EBFE3BFE1}" type="presParOf" srcId="{14DC249F-E063-48C5-B439-9723718F237F}" destId="{10CA67D4-0DEE-4CF5-8E91-9D0A7FB0F3DD}" srcOrd="1" destOrd="0" presId="urn:microsoft.com/office/officeart/2005/8/layout/hProcess7#1"/>
    <dgm:cxn modelId="{95094D6C-0A0B-401D-871A-B29B33EDCDFA}" type="presParOf" srcId="{14DC249F-E063-48C5-B439-9723718F237F}" destId="{FFCBF438-EACA-4615-8464-C82B3FD46A1B}" srcOrd="2" destOrd="0" presId="urn:microsoft.com/office/officeart/2005/8/layout/hProcess7#1"/>
    <dgm:cxn modelId="{4F2FD2A7-5F8B-4CBA-8D9C-0E0F3FD9FB62}" type="presParOf" srcId="{AAAC4052-DD2F-4B8A-AFF3-3D1FC0D7A131}" destId="{6485DC47-9F37-46A7-8118-9CC163C5BCD4}" srcOrd="1" destOrd="0" presId="urn:microsoft.com/office/officeart/2005/8/layout/hProcess7#1"/>
    <dgm:cxn modelId="{385CD2DC-1E6C-4C90-9104-5AB2C5382D08}" type="presParOf" srcId="{AAAC4052-DD2F-4B8A-AFF3-3D1FC0D7A131}" destId="{CCA0DA9E-C4FA-40BA-9FC3-742AD72B34D5}" srcOrd="2" destOrd="0" presId="urn:microsoft.com/office/officeart/2005/8/layout/hProcess7#1"/>
    <dgm:cxn modelId="{3104F564-BEAF-4479-BB32-F56D3CB2CD5B}" type="presParOf" srcId="{CCA0DA9E-C4FA-40BA-9FC3-742AD72B34D5}" destId="{58A66839-D80D-4C7C-8C12-F424A8A3254A}" srcOrd="0" destOrd="0" presId="urn:microsoft.com/office/officeart/2005/8/layout/hProcess7#1"/>
    <dgm:cxn modelId="{9808100F-320B-4468-9281-766EF5D18DCE}" type="presParOf" srcId="{CCA0DA9E-C4FA-40BA-9FC3-742AD72B34D5}" destId="{1F1E908A-F7D7-4AE2-9A5F-F8B64632F54D}" srcOrd="1" destOrd="0" presId="urn:microsoft.com/office/officeart/2005/8/layout/hProcess7#1"/>
    <dgm:cxn modelId="{D9692EBB-EAF3-471D-9C2A-8DD24246026E}" type="presParOf" srcId="{CCA0DA9E-C4FA-40BA-9FC3-742AD72B34D5}" destId="{158012B1-9D39-4DD5-AB5D-D9DB7E4A0704}" srcOrd="2" destOrd="0" presId="urn:microsoft.com/office/officeart/2005/8/layout/hProcess7#1"/>
    <dgm:cxn modelId="{BA9F5679-070A-4013-9159-2D927C2FBB4F}" type="presParOf" srcId="{AAAC4052-DD2F-4B8A-AFF3-3D1FC0D7A131}" destId="{04846103-0EF2-49C8-85DB-75CB1AFAEA93}" srcOrd="3" destOrd="0" presId="urn:microsoft.com/office/officeart/2005/8/layout/hProcess7#1"/>
    <dgm:cxn modelId="{CAEA7856-18EC-48C6-9278-59E0EC054588}" type="presParOf" srcId="{AAAC4052-DD2F-4B8A-AFF3-3D1FC0D7A131}" destId="{9D34F7C1-8F4C-496D-901A-688B2D63696C}" srcOrd="4" destOrd="0" presId="urn:microsoft.com/office/officeart/2005/8/layout/hProcess7#1"/>
    <dgm:cxn modelId="{5A52814E-E7C3-4D40-9293-AEC9E5D23BEB}" type="presParOf" srcId="{9D34F7C1-8F4C-496D-901A-688B2D63696C}" destId="{5F5669D8-AED3-4C55-A4F2-04BCD2807DC4}" srcOrd="0" destOrd="0" presId="urn:microsoft.com/office/officeart/2005/8/layout/hProcess7#1"/>
    <dgm:cxn modelId="{E1D0B464-FFC0-4C85-A219-A7BA287B081C}" type="presParOf" srcId="{9D34F7C1-8F4C-496D-901A-688B2D63696C}" destId="{4C4EE524-BEE1-4AF4-A9C0-CAC0535B8AB0}" srcOrd="1" destOrd="0" presId="urn:microsoft.com/office/officeart/2005/8/layout/hProcess7#1"/>
    <dgm:cxn modelId="{C4A644C8-4FC3-4589-9C31-E716F75019A1}" type="presParOf" srcId="{9D34F7C1-8F4C-496D-901A-688B2D63696C}" destId="{0BE3FAF6-3B44-49A8-90CF-3E68088B2F0B}" srcOrd="2" destOrd="0" presId="urn:microsoft.com/office/officeart/2005/8/layout/hProcess7#1"/>
    <dgm:cxn modelId="{DA9D1E69-5B03-46AB-939E-F9F8D4F0FBA9}" type="presParOf" srcId="{AAAC4052-DD2F-4B8A-AFF3-3D1FC0D7A131}" destId="{C3B38198-5A7C-4750-AF5B-2A6F4973A269}" srcOrd="5" destOrd="0" presId="urn:microsoft.com/office/officeart/2005/8/layout/hProcess7#1"/>
    <dgm:cxn modelId="{E65E3858-B0B7-4AEF-A129-F3954ABC43E3}" type="presParOf" srcId="{AAAC4052-DD2F-4B8A-AFF3-3D1FC0D7A131}" destId="{29155D96-83CC-46FE-B5B1-229152569C11}" srcOrd="6" destOrd="0" presId="urn:microsoft.com/office/officeart/2005/8/layout/hProcess7#1"/>
    <dgm:cxn modelId="{4C0FD5E7-E4F5-48BF-8A26-45740D3154ED}" type="presParOf" srcId="{29155D96-83CC-46FE-B5B1-229152569C11}" destId="{0526AFFA-0FEF-4B1B-9EDF-9C1C62FC7EA4}" srcOrd="0" destOrd="0" presId="urn:microsoft.com/office/officeart/2005/8/layout/hProcess7#1"/>
    <dgm:cxn modelId="{89C5E734-0942-45F2-B327-5DDD7F75F170}" type="presParOf" srcId="{29155D96-83CC-46FE-B5B1-229152569C11}" destId="{4D68A424-A666-4ABA-837E-40B2CA507254}" srcOrd="1" destOrd="0" presId="urn:microsoft.com/office/officeart/2005/8/layout/hProcess7#1"/>
    <dgm:cxn modelId="{7686CA6F-A41F-49B0-B97A-F8C0A1877F4D}" type="presParOf" srcId="{29155D96-83CC-46FE-B5B1-229152569C11}" destId="{C635587A-4ED5-4830-81DB-DBF6A8F28235}" srcOrd="2" destOrd="0" presId="urn:microsoft.com/office/officeart/2005/8/layout/hProcess7#1"/>
    <dgm:cxn modelId="{1B2EB1ED-43EA-41DC-9CE9-13B9AA683280}" type="presParOf" srcId="{AAAC4052-DD2F-4B8A-AFF3-3D1FC0D7A131}" destId="{B1F08D7D-3AC4-4379-8137-509F3E876B55}" srcOrd="7" destOrd="0" presId="urn:microsoft.com/office/officeart/2005/8/layout/hProcess7#1"/>
    <dgm:cxn modelId="{D9004B68-29C3-49DB-B403-26BCE65BF27F}" type="presParOf" srcId="{AAAC4052-DD2F-4B8A-AFF3-3D1FC0D7A131}" destId="{6A24127F-B826-4541-8D22-BC36DDE767DA}" srcOrd="8" destOrd="0" presId="urn:microsoft.com/office/officeart/2005/8/layout/hProcess7#1"/>
    <dgm:cxn modelId="{EF9AFCF3-A7C6-4ADF-9B2C-F5378B3507AC}" type="presParOf" srcId="{6A24127F-B826-4541-8D22-BC36DDE767DA}" destId="{6E2BBB54-0CF0-4B24-A4F2-BE0D5E95EBF7}" srcOrd="0" destOrd="0" presId="urn:microsoft.com/office/officeart/2005/8/layout/hProcess7#1"/>
    <dgm:cxn modelId="{A31C6049-1A67-46AB-8782-3ABBCED78512}" type="presParOf" srcId="{6A24127F-B826-4541-8D22-BC36DDE767DA}" destId="{9C72B147-C2C3-4358-B55B-7C953FE0EBA2}" srcOrd="1" destOrd="0" presId="urn:microsoft.com/office/officeart/2005/8/layout/hProcess7#1"/>
    <dgm:cxn modelId="{A529DD24-F50B-499F-A789-104E5C9EDCD2}" type="presParOf" srcId="{6A24127F-B826-4541-8D22-BC36DDE767DA}" destId="{2ABD6902-B90E-4F64-85FB-B33BCBA71093}" srcOrd="2" destOrd="0" presId="urn:microsoft.com/office/officeart/2005/8/layout/hProcess7#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0F2029B-59A2-4D05-B4DF-60DFD0C020E4}">
      <dsp:nvSpPr>
        <dsp:cNvPr id="0" name=""/>
        <dsp:cNvSpPr/>
      </dsp:nvSpPr>
      <dsp:spPr>
        <a:xfrm>
          <a:off x="73265" y="-7"/>
          <a:ext cx="2292128" cy="3438924"/>
        </a:xfrm>
        <a:prstGeom prst="roundRect">
          <a:avLst>
            <a:gd name="adj" fmla="val 5000"/>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92583" rIns="120015" bIns="0" numCol="1" spcCol="1270" anchor="t" anchorCtr="0">
          <a:noAutofit/>
        </a:bodyPr>
        <a:lstStyle/>
        <a:p>
          <a:pPr lvl="0" algn="r" defTabSz="1200150">
            <a:lnSpc>
              <a:spcPct val="90000"/>
            </a:lnSpc>
            <a:spcBef>
              <a:spcPct val="0"/>
            </a:spcBef>
            <a:spcAft>
              <a:spcPct val="35000"/>
            </a:spcAft>
          </a:pPr>
          <a:endParaRPr lang="en-US" sz="2700" kern="1200" dirty="0"/>
        </a:p>
      </dsp:txBody>
      <dsp:txXfrm rot="16200000">
        <a:off x="-1107480" y="1180738"/>
        <a:ext cx="2819918" cy="458425"/>
      </dsp:txXfrm>
    </dsp:sp>
    <dsp:sp modelId="{FFCBF438-EACA-4615-8464-C82B3FD46A1B}">
      <dsp:nvSpPr>
        <dsp:cNvPr id="0" name=""/>
        <dsp:cNvSpPr/>
      </dsp:nvSpPr>
      <dsp:spPr>
        <a:xfrm>
          <a:off x="592167" y="-7"/>
          <a:ext cx="1707635" cy="3438924"/>
        </a:xfrm>
        <a:prstGeom prst="rect">
          <a:avLst/>
        </a:prstGeom>
        <a:noFill/>
        <a:ln w="2642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6012" rIns="0" bIns="0" numCol="1" spcCol="1270" anchor="t" anchorCtr="0">
          <a:noAutofit/>
        </a:bodyPr>
        <a:lstStyle/>
        <a:p>
          <a:pPr lvl="0" algn="l" defTabSz="1244600">
            <a:lnSpc>
              <a:spcPct val="90000"/>
            </a:lnSpc>
            <a:spcBef>
              <a:spcPct val="0"/>
            </a:spcBef>
            <a:spcAft>
              <a:spcPct val="35000"/>
            </a:spcAft>
          </a:pPr>
          <a:r>
            <a:rPr lang="en-US" sz="2800" b="1" i="0" u="sng" kern="1200" dirty="0" smtClean="0">
              <a:solidFill>
                <a:schemeClr val="tx1"/>
              </a:solidFill>
            </a:rPr>
            <a:t>UNIT FOCUS</a:t>
          </a:r>
        </a:p>
        <a:p>
          <a:pPr lvl="0" algn="l" defTabSz="1244600">
            <a:lnSpc>
              <a:spcPct val="90000"/>
            </a:lnSpc>
            <a:spcBef>
              <a:spcPct val="0"/>
            </a:spcBef>
            <a:spcAft>
              <a:spcPct val="35000"/>
            </a:spcAft>
          </a:pPr>
          <a:r>
            <a:rPr lang="en-US" sz="3200" b="1" i="1" kern="1200" dirty="0" smtClean="0"/>
            <a:t>The “big ideas” of the unit</a:t>
          </a:r>
          <a:endParaRPr lang="en-US" sz="3200" kern="1200" dirty="0"/>
        </a:p>
      </dsp:txBody>
      <dsp:txXfrm>
        <a:off x="592167" y="-7"/>
        <a:ext cx="1707635" cy="3438924"/>
      </dsp:txXfrm>
    </dsp:sp>
    <dsp:sp modelId="{5F5669D8-AED3-4C55-A4F2-04BCD2807DC4}">
      <dsp:nvSpPr>
        <dsp:cNvPr id="0" name=""/>
        <dsp:cNvSpPr/>
      </dsp:nvSpPr>
      <dsp:spPr>
        <a:xfrm>
          <a:off x="2438392" y="-7"/>
          <a:ext cx="3462140" cy="3921034"/>
        </a:xfrm>
        <a:prstGeom prst="roundRect">
          <a:avLst>
            <a:gd name="adj" fmla="val 5000"/>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140589" rIns="182245" bIns="0" numCol="1" spcCol="1270" anchor="t" anchorCtr="0">
          <a:noAutofit/>
        </a:bodyPr>
        <a:lstStyle/>
        <a:p>
          <a:pPr lvl="0" algn="r" defTabSz="1822450">
            <a:lnSpc>
              <a:spcPct val="90000"/>
            </a:lnSpc>
            <a:spcBef>
              <a:spcPct val="0"/>
            </a:spcBef>
            <a:spcAft>
              <a:spcPct val="35000"/>
            </a:spcAft>
          </a:pPr>
          <a:endParaRPr lang="en-US" sz="4100" kern="1200" dirty="0"/>
        </a:p>
      </dsp:txBody>
      <dsp:txXfrm rot="16200000">
        <a:off x="1176982" y="1261402"/>
        <a:ext cx="3215248" cy="692428"/>
      </dsp:txXfrm>
    </dsp:sp>
    <dsp:sp modelId="{1F1E908A-F7D7-4AE2-9A5F-F8B64632F54D}">
      <dsp:nvSpPr>
        <dsp:cNvPr id="0" name=""/>
        <dsp:cNvSpPr/>
      </dsp:nvSpPr>
      <dsp:spPr>
        <a:xfrm rot="5400000">
          <a:off x="2142458" y="2979918"/>
          <a:ext cx="551039" cy="468942"/>
        </a:xfrm>
        <a:prstGeom prst="flowChartExtract">
          <a:avLst/>
        </a:prstGeom>
        <a:solidFill>
          <a:schemeClr val="lt1">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BE3FAF6-3B44-49A8-90CF-3E68088B2F0B}">
      <dsp:nvSpPr>
        <dsp:cNvPr id="0" name=""/>
        <dsp:cNvSpPr/>
      </dsp:nvSpPr>
      <dsp:spPr>
        <a:xfrm>
          <a:off x="3106471" y="-7"/>
          <a:ext cx="2579294" cy="3921034"/>
        </a:xfrm>
        <a:prstGeom prst="rect">
          <a:avLst/>
        </a:prstGeom>
        <a:noFill/>
        <a:ln w="2642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6012" rIns="0" bIns="0" numCol="1" spcCol="1270" anchor="t" anchorCtr="0">
          <a:noAutofit/>
        </a:bodyPr>
        <a:lstStyle/>
        <a:p>
          <a:pPr lvl="0" algn="l" defTabSz="1244600">
            <a:lnSpc>
              <a:spcPct val="90000"/>
            </a:lnSpc>
            <a:spcBef>
              <a:spcPct val="0"/>
            </a:spcBef>
            <a:spcAft>
              <a:spcPct val="35000"/>
            </a:spcAft>
          </a:pPr>
          <a:r>
            <a:rPr lang="en-US" sz="2800" b="1" u="sng" kern="1200" dirty="0" smtClean="0">
              <a:solidFill>
                <a:schemeClr val="tx1"/>
              </a:solidFill>
            </a:rPr>
            <a:t>UNIT ASSESSMENT</a:t>
          </a:r>
        </a:p>
        <a:p>
          <a:pPr lvl="0" algn="l" defTabSz="1244600">
            <a:lnSpc>
              <a:spcPct val="90000"/>
            </a:lnSpc>
            <a:spcBef>
              <a:spcPct val="0"/>
            </a:spcBef>
            <a:spcAft>
              <a:spcPct val="35000"/>
            </a:spcAft>
          </a:pPr>
          <a:r>
            <a:rPr lang="en-US" sz="2800" b="1" kern="1200" dirty="0" smtClean="0"/>
            <a:t>Culminating Writing Activity</a:t>
          </a:r>
          <a:endParaRPr lang="en-US" sz="2800" b="1" u="sng" kern="1200" dirty="0" smtClean="0">
            <a:solidFill>
              <a:schemeClr val="bg2">
                <a:lumMod val="75000"/>
              </a:schemeClr>
            </a:solidFill>
          </a:endParaRPr>
        </a:p>
        <a:p>
          <a:pPr lvl="0" algn="l" defTabSz="1244600">
            <a:lnSpc>
              <a:spcPct val="90000"/>
            </a:lnSpc>
            <a:spcBef>
              <a:spcPct val="0"/>
            </a:spcBef>
            <a:spcAft>
              <a:spcPct val="35000"/>
            </a:spcAft>
          </a:pPr>
          <a:r>
            <a:rPr lang="en-US" sz="2800" b="1" kern="1200" dirty="0" smtClean="0"/>
            <a:t>Extension Task</a:t>
          </a:r>
          <a:endParaRPr lang="en-US" sz="2800" b="1" kern="1200" dirty="0"/>
        </a:p>
        <a:p>
          <a:pPr lvl="0" algn="l" defTabSz="1244600">
            <a:lnSpc>
              <a:spcPct val="90000"/>
            </a:lnSpc>
            <a:spcBef>
              <a:spcPct val="0"/>
            </a:spcBef>
            <a:spcAft>
              <a:spcPct val="35000"/>
            </a:spcAft>
          </a:pPr>
          <a:r>
            <a:rPr lang="en-US" sz="2800" b="1" kern="1200" dirty="0" smtClean="0"/>
            <a:t>Cold-Read Assessment</a:t>
          </a:r>
          <a:endParaRPr lang="en-US" sz="2800" b="1" kern="1200" dirty="0"/>
        </a:p>
      </dsp:txBody>
      <dsp:txXfrm>
        <a:off x="3106471" y="-7"/>
        <a:ext cx="2579294" cy="3921034"/>
      </dsp:txXfrm>
    </dsp:sp>
    <dsp:sp modelId="{6E2BBB54-0CF0-4B24-A4F2-BE0D5E95EBF7}">
      <dsp:nvSpPr>
        <dsp:cNvPr id="0" name=""/>
        <dsp:cNvSpPr/>
      </dsp:nvSpPr>
      <dsp:spPr>
        <a:xfrm>
          <a:off x="5943613" y="-7"/>
          <a:ext cx="2254894" cy="4876814"/>
        </a:xfrm>
        <a:prstGeom prst="roundRect">
          <a:avLst>
            <a:gd name="adj" fmla="val 5000"/>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92583" rIns="120015" bIns="0" numCol="1" spcCol="1270" anchor="t" anchorCtr="0">
          <a:noAutofit/>
        </a:bodyPr>
        <a:lstStyle/>
        <a:p>
          <a:pPr lvl="0" algn="r" defTabSz="1200150">
            <a:lnSpc>
              <a:spcPct val="90000"/>
            </a:lnSpc>
            <a:spcBef>
              <a:spcPct val="0"/>
            </a:spcBef>
            <a:spcAft>
              <a:spcPct val="35000"/>
            </a:spcAft>
          </a:pPr>
          <a:endParaRPr lang="en-US" sz="2700" kern="1200" dirty="0"/>
        </a:p>
      </dsp:txBody>
      <dsp:txXfrm rot="16200000">
        <a:off x="4169608" y="1773997"/>
        <a:ext cx="3998988" cy="450978"/>
      </dsp:txXfrm>
    </dsp:sp>
    <dsp:sp modelId="{4D68A424-A666-4ABA-837E-40B2CA507254}">
      <dsp:nvSpPr>
        <dsp:cNvPr id="0" name=""/>
        <dsp:cNvSpPr/>
      </dsp:nvSpPr>
      <dsp:spPr>
        <a:xfrm rot="5400000">
          <a:off x="5714018" y="2979918"/>
          <a:ext cx="551039" cy="468942"/>
        </a:xfrm>
        <a:prstGeom prst="flowChartExtract">
          <a:avLst/>
        </a:prstGeom>
        <a:solidFill>
          <a:schemeClr val="lt1">
            <a:hueOff val="0"/>
            <a:satOff val="0"/>
            <a:lumOff val="0"/>
            <a:alphaOff val="0"/>
          </a:schemeClr>
        </a:solidFill>
        <a:ln w="2642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ABD6902-B90E-4F64-85FB-B33BCBA71093}">
      <dsp:nvSpPr>
        <dsp:cNvPr id="0" name=""/>
        <dsp:cNvSpPr/>
      </dsp:nvSpPr>
      <dsp:spPr>
        <a:xfrm>
          <a:off x="6457767" y="-7"/>
          <a:ext cx="1679896" cy="4876814"/>
        </a:xfrm>
        <a:prstGeom prst="rect">
          <a:avLst/>
        </a:prstGeom>
        <a:noFill/>
        <a:ln w="26425"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6012" rIns="0" bIns="0" numCol="1" spcCol="1270" anchor="t" anchorCtr="0">
          <a:noAutofit/>
        </a:bodyPr>
        <a:lstStyle/>
        <a:p>
          <a:pPr lvl="0" algn="l" defTabSz="1244600">
            <a:lnSpc>
              <a:spcPct val="100000"/>
            </a:lnSpc>
            <a:spcBef>
              <a:spcPct val="0"/>
            </a:spcBef>
            <a:spcAft>
              <a:spcPts val="0"/>
            </a:spcAft>
          </a:pPr>
          <a:r>
            <a:rPr lang="en-US" sz="2800" b="1" u="sng" kern="1200" dirty="0" smtClean="0">
              <a:solidFill>
                <a:schemeClr val="tx1"/>
              </a:solidFill>
            </a:rPr>
            <a:t>DAILY  </a:t>
          </a:r>
        </a:p>
        <a:p>
          <a:pPr lvl="0" algn="l" defTabSz="1244600">
            <a:lnSpc>
              <a:spcPct val="100000"/>
            </a:lnSpc>
            <a:spcBef>
              <a:spcPct val="0"/>
            </a:spcBef>
            <a:spcAft>
              <a:spcPts val="0"/>
            </a:spcAft>
          </a:pPr>
          <a:r>
            <a:rPr lang="en-US" sz="2800" b="1" u="sng" kern="1200" dirty="0" smtClean="0">
              <a:solidFill>
                <a:schemeClr val="tx1"/>
              </a:solidFill>
            </a:rPr>
            <a:t>PERF.</a:t>
          </a:r>
        </a:p>
        <a:p>
          <a:pPr lvl="0" algn="l" defTabSz="1244600">
            <a:lnSpc>
              <a:spcPct val="100000"/>
            </a:lnSpc>
            <a:spcBef>
              <a:spcPct val="0"/>
            </a:spcBef>
            <a:spcAft>
              <a:spcPts val="0"/>
            </a:spcAft>
          </a:pPr>
          <a:r>
            <a:rPr lang="en-US" sz="2800" b="1" u="sng" kern="1200" dirty="0" smtClean="0">
              <a:solidFill>
                <a:schemeClr val="tx1"/>
              </a:solidFill>
            </a:rPr>
            <a:t>TASKS</a:t>
          </a:r>
          <a:r>
            <a:rPr lang="en-US" sz="3200" b="1" u="sng" kern="1200" dirty="0" smtClean="0">
              <a:solidFill>
                <a:schemeClr val="tx1"/>
              </a:solidFill>
            </a:rPr>
            <a:t> </a:t>
          </a:r>
        </a:p>
        <a:p>
          <a:pPr lvl="0" algn="l" defTabSz="1244600">
            <a:lnSpc>
              <a:spcPct val="100000"/>
            </a:lnSpc>
            <a:spcBef>
              <a:spcPct val="0"/>
            </a:spcBef>
            <a:spcAft>
              <a:spcPts val="0"/>
            </a:spcAft>
          </a:pPr>
          <a:r>
            <a:rPr lang="en-US" sz="2000" b="1" i="1" kern="1200" dirty="0" smtClean="0"/>
            <a:t>Daily instruction and tasks aligned to the CCSS  to prepare students to meet the expectations of the unit assessments</a:t>
          </a:r>
          <a:r>
            <a:rPr lang="en-US" sz="2000" kern="1200" dirty="0" smtClean="0"/>
            <a:t> </a:t>
          </a:r>
          <a:endParaRPr lang="en-US" sz="2000" b="1" u="sng" kern="1200" dirty="0" smtClean="0">
            <a:solidFill>
              <a:schemeClr val="bg2">
                <a:lumMod val="75000"/>
              </a:schemeClr>
            </a:solidFill>
          </a:endParaRPr>
        </a:p>
      </dsp:txBody>
      <dsp:txXfrm>
        <a:off x="6457767" y="-7"/>
        <a:ext cx="1679896" cy="487681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1">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53" tIns="48327" rIns="96653" bIns="48327" rtlCol="0"/>
          <a:lstStyle>
            <a:lvl1pPr algn="l">
              <a:defRPr sz="12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53" tIns="48327" rIns="96653" bIns="48327" rtlCol="0"/>
          <a:lstStyle>
            <a:lvl1pPr algn="r">
              <a:defRPr sz="1200"/>
            </a:lvl1pPr>
          </a:lstStyle>
          <a:p>
            <a:fld id="{1485FD12-7197-43DF-8D59-C1BC737DF6CF}" type="datetimeFigureOut">
              <a:rPr lang="en-US" smtClean="0"/>
              <a:pPr/>
              <a:t>5/26/2014</a:t>
            </a:fld>
            <a:endParaRPr lang="en-US"/>
          </a:p>
        </p:txBody>
      </p:sp>
      <p:sp>
        <p:nvSpPr>
          <p:cNvPr id="4" name="Slide Image Placeholder 3"/>
          <p:cNvSpPr>
            <a:spLocks noGrp="1" noRot="1" noChangeAspect="1"/>
          </p:cNvSpPr>
          <p:nvPr>
            <p:ph type="sldImg" idx="2"/>
          </p:nvPr>
        </p:nvSpPr>
        <p:spPr>
          <a:xfrm>
            <a:off x="1257300" y="719138"/>
            <a:ext cx="4800600" cy="3600450"/>
          </a:xfrm>
          <a:prstGeom prst="rect">
            <a:avLst/>
          </a:prstGeom>
          <a:noFill/>
          <a:ln w="12700">
            <a:solidFill>
              <a:prstClr val="black"/>
            </a:solidFill>
          </a:ln>
        </p:spPr>
        <p:txBody>
          <a:bodyPr vert="horz" lIns="96653" tIns="48327" rIns="96653" bIns="48327"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53" tIns="48327" rIns="96653" bIns="48327"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53" tIns="48327" rIns="96653" bIns="48327" rtlCol="0" anchor="b"/>
          <a:lstStyle>
            <a:lvl1pPr algn="l">
              <a:defRPr sz="12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53" tIns="48327" rIns="96653" bIns="48327" rtlCol="0" anchor="b"/>
          <a:lstStyle>
            <a:lvl1pPr algn="r">
              <a:defRPr sz="1200"/>
            </a:lvl1pPr>
          </a:lstStyle>
          <a:p>
            <a:fld id="{4F9B8CD1-FF8E-4718-9F97-B5018DB2D4D2}" type="slidenum">
              <a:rPr lang="en-US" smtClean="0"/>
              <a:pPr/>
              <a:t>‹#›</a:t>
            </a:fld>
            <a:endParaRPr lang="en-US"/>
          </a:p>
        </p:txBody>
      </p:sp>
    </p:spTree>
    <p:extLst>
      <p:ext uri="{BB962C8B-B14F-4D97-AF65-F5344CB8AC3E}">
        <p14:creationId xmlns:p14="http://schemas.microsoft.com/office/powerpoint/2010/main" xmlns="" val="415330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9B8CD1-FF8E-4718-9F97-B5018DB2D4D2}" type="slidenum">
              <a:rPr lang="en-US" smtClean="0"/>
              <a:pPr/>
              <a:t>8</a:t>
            </a:fld>
            <a:endParaRPr lang="en-US"/>
          </a:p>
        </p:txBody>
      </p:sp>
    </p:spTree>
    <p:extLst>
      <p:ext uri="{BB962C8B-B14F-4D97-AF65-F5344CB8AC3E}">
        <p14:creationId xmlns:p14="http://schemas.microsoft.com/office/powerpoint/2010/main" xmlns="" val="791631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 important words that the audience may highlight</a:t>
            </a:r>
            <a:r>
              <a:rPr lang="en-US" baseline="0" dirty="0" smtClean="0"/>
              <a:t> such as deep conceptual, application </a:t>
            </a:r>
            <a:endParaRPr lang="en-US" dirty="0"/>
          </a:p>
        </p:txBody>
      </p:sp>
      <p:sp>
        <p:nvSpPr>
          <p:cNvPr id="4" name="Slide Number Placeholder 3"/>
          <p:cNvSpPr>
            <a:spLocks noGrp="1"/>
          </p:cNvSpPr>
          <p:nvPr>
            <p:ph type="sldNum" sz="quarter" idx="10"/>
          </p:nvPr>
        </p:nvSpPr>
        <p:spPr/>
        <p:txBody>
          <a:bodyPr/>
          <a:lstStyle/>
          <a:p>
            <a:fld id="{4F9B8CD1-FF8E-4718-9F97-B5018DB2D4D2}" type="slidenum">
              <a:rPr lang="en-US" smtClean="0"/>
              <a:pPr/>
              <a:t>10</a:t>
            </a:fld>
            <a:endParaRPr lang="en-US"/>
          </a:p>
        </p:txBody>
      </p:sp>
    </p:spTree>
    <p:extLst>
      <p:ext uri="{BB962C8B-B14F-4D97-AF65-F5344CB8AC3E}">
        <p14:creationId xmlns:p14="http://schemas.microsoft.com/office/powerpoint/2010/main" xmlns="" val="4167935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 conceptual</a:t>
            </a:r>
            <a:r>
              <a:rPr lang="en-US" baseline="0" dirty="0" smtClean="0"/>
              <a:t> understanding… what does it look like in the ELA classroom even though this is taken from the math standards.</a:t>
            </a:r>
            <a:endParaRPr lang="en-US" dirty="0"/>
          </a:p>
        </p:txBody>
      </p:sp>
      <p:sp>
        <p:nvSpPr>
          <p:cNvPr id="4" name="Slide Number Placeholder 3"/>
          <p:cNvSpPr>
            <a:spLocks noGrp="1"/>
          </p:cNvSpPr>
          <p:nvPr>
            <p:ph type="sldNum" sz="quarter" idx="10"/>
          </p:nvPr>
        </p:nvSpPr>
        <p:spPr/>
        <p:txBody>
          <a:bodyPr/>
          <a:lstStyle/>
          <a:p>
            <a:fld id="{4F9B8CD1-FF8E-4718-9F97-B5018DB2D4D2}" type="slidenum">
              <a:rPr lang="en-US" smtClean="0"/>
              <a:pPr/>
              <a:t>11</a:t>
            </a:fld>
            <a:endParaRPr lang="en-US"/>
          </a:p>
        </p:txBody>
      </p:sp>
    </p:spTree>
    <p:extLst>
      <p:ext uri="{BB962C8B-B14F-4D97-AF65-F5344CB8AC3E}">
        <p14:creationId xmlns:p14="http://schemas.microsoft.com/office/powerpoint/2010/main" xmlns="" val="2882090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 conceptual</a:t>
            </a:r>
            <a:r>
              <a:rPr lang="en-US" baseline="0" dirty="0" smtClean="0"/>
              <a:t> understanding… what does it look like in the ELA classroom even though this is taken from the math standards.</a:t>
            </a:r>
            <a:endParaRPr lang="en-US" dirty="0"/>
          </a:p>
        </p:txBody>
      </p:sp>
      <p:sp>
        <p:nvSpPr>
          <p:cNvPr id="4" name="Slide Number Placeholder 3"/>
          <p:cNvSpPr>
            <a:spLocks noGrp="1"/>
          </p:cNvSpPr>
          <p:nvPr>
            <p:ph type="sldNum" sz="quarter" idx="10"/>
          </p:nvPr>
        </p:nvSpPr>
        <p:spPr/>
        <p:txBody>
          <a:bodyPr/>
          <a:lstStyle/>
          <a:p>
            <a:fld id="{4F9B8CD1-FF8E-4718-9F97-B5018DB2D4D2}" type="slidenum">
              <a:rPr lang="en-US" smtClean="0"/>
              <a:pPr/>
              <a:t>12</a:t>
            </a:fld>
            <a:endParaRPr lang="en-US"/>
          </a:p>
        </p:txBody>
      </p:sp>
    </p:spTree>
    <p:extLst>
      <p:ext uri="{BB962C8B-B14F-4D97-AF65-F5344CB8AC3E}">
        <p14:creationId xmlns:p14="http://schemas.microsoft.com/office/powerpoint/2010/main" xmlns="" val="2882090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Discuss important words that the audience may highlight</a:t>
            </a:r>
            <a:r>
              <a:rPr lang="en-US" baseline="0" dirty="0" smtClean="0"/>
              <a:t> such as deep conceptual, application </a:t>
            </a:r>
            <a:endParaRPr lang="en-US" dirty="0"/>
          </a:p>
        </p:txBody>
      </p:sp>
      <p:sp>
        <p:nvSpPr>
          <p:cNvPr id="4" name="Slide Number Placeholder 3"/>
          <p:cNvSpPr>
            <a:spLocks noGrp="1"/>
          </p:cNvSpPr>
          <p:nvPr>
            <p:ph type="sldNum" sz="quarter" idx="10"/>
          </p:nvPr>
        </p:nvSpPr>
        <p:spPr/>
        <p:txBody>
          <a:bodyPr/>
          <a:lstStyle/>
          <a:p>
            <a:fld id="{4F9B8CD1-FF8E-4718-9F97-B5018DB2D4D2}" type="slidenum">
              <a:rPr lang="en-US" smtClean="0"/>
              <a:pPr/>
              <a:t>13</a:t>
            </a:fld>
            <a:endParaRPr lang="en-US"/>
          </a:p>
        </p:txBody>
      </p:sp>
    </p:spTree>
    <p:extLst>
      <p:ext uri="{BB962C8B-B14F-4D97-AF65-F5344CB8AC3E}">
        <p14:creationId xmlns:p14="http://schemas.microsoft.com/office/powerpoint/2010/main" xmlns="" val="4167935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9B8CD1-FF8E-4718-9F97-B5018DB2D4D2}" type="slidenum">
              <a:rPr lang="en-US" smtClean="0"/>
              <a:pPr/>
              <a:t>18</a:t>
            </a:fld>
            <a:endParaRPr lang="en-US"/>
          </a:p>
        </p:txBody>
      </p:sp>
    </p:spTree>
    <p:extLst>
      <p:ext uri="{BB962C8B-B14F-4D97-AF65-F5344CB8AC3E}">
        <p14:creationId xmlns:p14="http://schemas.microsoft.com/office/powerpoint/2010/main" xmlns="" val="262379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42B3429-BC15-4BE7-BC34-90C3886EA1EA}" type="datetimeFigureOut">
              <a:rPr lang="en-US" smtClean="0"/>
              <a:pPr/>
              <a:t>5/26/2014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AA22F-1020-4BE8-8359-B43FB280253B}"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2B3429-BC15-4BE7-BC34-90C3886EA1EA}" type="datetimeFigureOut">
              <a:rPr lang="en-US" smtClean="0"/>
              <a:pPr/>
              <a:t>5/26/2014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AA22F-1020-4BE8-8359-B43FB28025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2B3429-BC15-4BE7-BC34-90C3886EA1EA}" type="datetimeFigureOut">
              <a:rPr lang="en-US" smtClean="0"/>
              <a:pPr/>
              <a:t>5/26/2014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AA22F-1020-4BE8-8359-B43FB280253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2B3429-BC15-4BE7-BC34-90C3886EA1EA}" type="datetimeFigureOut">
              <a:rPr lang="en-US" smtClean="0"/>
              <a:pPr/>
              <a:t>5/26/2014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AA22F-1020-4BE8-8359-B43FB280253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42B3429-BC15-4BE7-BC34-90C3886EA1EA}" type="datetimeFigureOut">
              <a:rPr lang="en-US" smtClean="0"/>
              <a:pPr/>
              <a:t>5/26/2014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AA22F-1020-4BE8-8359-B43FB280253B}"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42B3429-BC15-4BE7-BC34-90C3886EA1EA}" type="datetimeFigureOut">
              <a:rPr lang="en-US" smtClean="0"/>
              <a:pPr/>
              <a:t>5/26/2014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AA22F-1020-4BE8-8359-B43FB280253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42B3429-BC15-4BE7-BC34-90C3886EA1EA}" type="datetimeFigureOut">
              <a:rPr lang="en-US" smtClean="0"/>
              <a:pPr/>
              <a:t>5/26/2014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EAA22F-1020-4BE8-8359-B43FB280253B}"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42B3429-BC15-4BE7-BC34-90C3886EA1EA}" type="datetimeFigureOut">
              <a:rPr lang="en-US" smtClean="0"/>
              <a:pPr/>
              <a:t>5/26/2014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EAA22F-1020-4BE8-8359-B43FB280253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2B3429-BC15-4BE7-BC34-90C3886EA1EA}" type="datetimeFigureOut">
              <a:rPr lang="en-US" smtClean="0"/>
              <a:pPr/>
              <a:t>5/26/2014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EAA22F-1020-4BE8-8359-B43FB28025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2B3429-BC15-4BE7-BC34-90C3886EA1EA}" type="datetimeFigureOut">
              <a:rPr lang="en-US" smtClean="0"/>
              <a:pPr/>
              <a:t>5/26/2014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AA22F-1020-4BE8-8359-B43FB280253B}"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2B3429-BC15-4BE7-BC34-90C3886EA1EA}" type="datetimeFigureOut">
              <a:rPr lang="en-US" smtClean="0"/>
              <a:pPr/>
              <a:t>5/26/2014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AA22F-1020-4BE8-8359-B43FB280253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542B3429-BC15-4BE7-BC34-90C3886EA1EA}" type="datetimeFigureOut">
              <a:rPr lang="en-US" smtClean="0"/>
              <a:pPr/>
              <a:t>5/26/2014</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8EAA22F-1020-4BE8-8359-B43FB280253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parcconline.org/samples/item-task-prototypes"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bg2">
              <a:lumMod val="75000"/>
            </a:schemeClr>
          </a:solidFill>
        </p:spPr>
        <p:txBody>
          <a:bodyPr/>
          <a:lstStyle/>
          <a:p>
            <a:r>
              <a:rPr lang="en-US" b="1" dirty="0" smtClean="0">
                <a:solidFill>
                  <a:schemeClr val="tx1"/>
                </a:solidFill>
              </a:rPr>
              <a:t>Rigor in the ELA Classroom</a:t>
            </a:r>
            <a:endParaRPr lang="en-US" b="1" dirty="0">
              <a:solidFill>
                <a:schemeClr val="tx1"/>
              </a:solidFill>
            </a:endParaRPr>
          </a:p>
        </p:txBody>
      </p:sp>
      <p:sp>
        <p:nvSpPr>
          <p:cNvPr id="3" name="Subtitle 2"/>
          <p:cNvSpPr>
            <a:spLocks noGrp="1"/>
          </p:cNvSpPr>
          <p:nvPr>
            <p:ph type="subTitle" idx="1"/>
          </p:nvPr>
        </p:nvSpPr>
        <p:spPr/>
        <p:txBody>
          <a:bodyPr>
            <a:noAutofit/>
          </a:bodyPr>
          <a:lstStyle/>
          <a:p>
            <a:r>
              <a:rPr lang="en-US" sz="3600" b="1" dirty="0" smtClean="0"/>
              <a:t>Presenter</a:t>
            </a:r>
          </a:p>
          <a:p>
            <a:r>
              <a:rPr lang="en-US" sz="3600" b="1" dirty="0" smtClean="0"/>
              <a:t>Amy </a:t>
            </a:r>
            <a:r>
              <a:rPr lang="en-US" sz="3600" b="1" dirty="0" err="1" smtClean="0"/>
              <a:t>Gobert</a:t>
            </a:r>
            <a:endParaRPr lang="en-US" sz="3600" b="1" dirty="0"/>
          </a:p>
          <a:p>
            <a:r>
              <a:rPr lang="en-US" sz="3600" b="1" dirty="0" smtClean="0"/>
              <a:t>Jefferson Davis Parish</a:t>
            </a:r>
          </a:p>
        </p:txBody>
      </p:sp>
    </p:spTree>
    <p:extLst>
      <p:ext uri="{BB962C8B-B14F-4D97-AF65-F5344CB8AC3E}">
        <p14:creationId xmlns:p14="http://schemas.microsoft.com/office/powerpoint/2010/main" xmlns="" val="13233700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400" b="1" dirty="0" smtClean="0">
                <a:solidFill>
                  <a:schemeClr val="tx1"/>
                </a:solidFill>
              </a:rPr>
              <a:t>What are the key words in this definition?</a:t>
            </a:r>
            <a:endParaRPr lang="en-US" sz="4400" b="1" dirty="0">
              <a:solidFill>
                <a:schemeClr val="tx1"/>
              </a:solidFill>
            </a:endParaRPr>
          </a:p>
        </p:txBody>
      </p:sp>
      <p:sp>
        <p:nvSpPr>
          <p:cNvPr id="4" name="Content Placeholder 2"/>
          <p:cNvSpPr>
            <a:spLocks noGrp="1"/>
          </p:cNvSpPr>
          <p:nvPr>
            <p:ph idx="1"/>
          </p:nvPr>
        </p:nvSpPr>
        <p:spPr/>
        <p:txBody>
          <a:bodyPr>
            <a:normAutofit fontScale="32500" lnSpcReduction="20000"/>
          </a:bodyPr>
          <a:lstStyle/>
          <a:p>
            <a:pPr marL="0" indent="0">
              <a:buNone/>
            </a:pPr>
            <a:endParaRPr lang="en-US" dirty="0" smtClean="0"/>
          </a:p>
          <a:p>
            <a:pPr marL="0" indent="0">
              <a:buNone/>
            </a:pPr>
            <a:endParaRPr lang="en-US" dirty="0" smtClean="0"/>
          </a:p>
          <a:p>
            <a:pPr marL="0" indent="0" algn="ctr">
              <a:buNone/>
            </a:pPr>
            <a:r>
              <a:rPr lang="en-US" sz="10000" dirty="0" smtClean="0"/>
              <a:t>Rigor</a:t>
            </a:r>
          </a:p>
          <a:p>
            <a:pPr marL="0" indent="0" algn="ctr">
              <a:buNone/>
            </a:pPr>
            <a:endParaRPr lang="en-US" sz="10000" dirty="0" smtClean="0"/>
          </a:p>
          <a:p>
            <a:pPr marL="0" indent="0" algn="ctr">
              <a:buNone/>
            </a:pPr>
            <a:r>
              <a:rPr lang="en-US" sz="10000" dirty="0" smtClean="0"/>
              <a:t>Asking students to demonstrate deep conceptual understanding through application of content knowledge and skills and to new situations</a:t>
            </a:r>
          </a:p>
          <a:p>
            <a:pPr marL="0" indent="0" algn="ctr">
              <a:buNone/>
            </a:pPr>
            <a:endParaRPr lang="en-US" sz="4000" dirty="0"/>
          </a:p>
          <a:p>
            <a:pPr marL="0" indent="0" algn="ctr">
              <a:buNone/>
            </a:pPr>
            <a:endParaRPr lang="en-US" sz="4000" dirty="0" smtClean="0"/>
          </a:p>
          <a:p>
            <a:pPr marL="0" indent="0" algn="ctr">
              <a:buNone/>
            </a:pPr>
            <a:endParaRPr lang="en-US" dirty="0"/>
          </a:p>
          <a:p>
            <a:pPr marL="0" indent="0" algn="ctr">
              <a:buNone/>
            </a:pPr>
            <a:endParaRPr lang="en-US" dirty="0" smtClean="0"/>
          </a:p>
          <a:p>
            <a:pPr marL="0" indent="0" algn="ctr">
              <a:buNone/>
            </a:pPr>
            <a:endParaRPr lang="en-US" dirty="0" smtClean="0"/>
          </a:p>
          <a:p>
            <a:pPr marL="0" indent="0" algn="ctr">
              <a:buNone/>
            </a:pPr>
            <a:endParaRPr lang="en-US" dirty="0"/>
          </a:p>
          <a:p>
            <a:pPr marL="0" indent="0" algn="ctr">
              <a:buNone/>
            </a:pPr>
            <a:endParaRPr lang="en-US" dirty="0"/>
          </a:p>
          <a:p>
            <a:pPr marL="0" indent="0" algn="r">
              <a:buNone/>
            </a:pPr>
            <a:r>
              <a:rPr lang="en-US" dirty="0" smtClean="0"/>
              <a:t>					(from Math Standards Introduction)			</a:t>
            </a:r>
          </a:p>
        </p:txBody>
      </p:sp>
    </p:spTree>
    <p:extLst>
      <p:ext uri="{BB962C8B-B14F-4D97-AF65-F5344CB8AC3E}">
        <p14:creationId xmlns:p14="http://schemas.microsoft.com/office/powerpoint/2010/main" xmlns="" val="7866448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400" b="1" dirty="0" smtClean="0">
                <a:solidFill>
                  <a:schemeClr val="tx1"/>
                </a:solidFill>
              </a:rPr>
              <a:t>What are the key words in this definition?</a:t>
            </a:r>
            <a:endParaRPr lang="en-US" sz="4400" b="1" dirty="0">
              <a:solidFill>
                <a:schemeClr val="tx1"/>
              </a:solidFill>
            </a:endParaRPr>
          </a:p>
        </p:txBody>
      </p:sp>
      <p:sp>
        <p:nvSpPr>
          <p:cNvPr id="4" name="Content Placeholder 2"/>
          <p:cNvSpPr>
            <a:spLocks noGrp="1"/>
          </p:cNvSpPr>
          <p:nvPr>
            <p:ph idx="1"/>
          </p:nvPr>
        </p:nvSpPr>
        <p:spPr/>
        <p:txBody>
          <a:bodyPr>
            <a:normAutofit fontScale="40000" lnSpcReduction="20000"/>
          </a:bodyPr>
          <a:lstStyle/>
          <a:p>
            <a:pPr marL="0" indent="0">
              <a:buNone/>
            </a:pPr>
            <a:endParaRPr lang="en-US" dirty="0" smtClean="0"/>
          </a:p>
          <a:p>
            <a:pPr marL="0" indent="0">
              <a:buNone/>
            </a:pPr>
            <a:endParaRPr lang="en-US" dirty="0" smtClean="0"/>
          </a:p>
          <a:p>
            <a:pPr marL="0" indent="0" algn="ctr">
              <a:buNone/>
            </a:pPr>
            <a:r>
              <a:rPr lang="en-US" sz="9000" dirty="0" smtClean="0"/>
              <a:t>Rigor</a:t>
            </a:r>
          </a:p>
          <a:p>
            <a:pPr marL="0" indent="0" algn="ctr">
              <a:buNone/>
            </a:pPr>
            <a:endParaRPr lang="en-US" sz="9000" dirty="0" smtClean="0"/>
          </a:p>
          <a:p>
            <a:pPr marL="0" indent="0" algn="ctr">
              <a:buNone/>
            </a:pPr>
            <a:r>
              <a:rPr lang="en-US" sz="9000" dirty="0" smtClean="0"/>
              <a:t>Asking students to demonstrate deep </a:t>
            </a:r>
            <a:r>
              <a:rPr lang="en-US" sz="9000" u="sng" dirty="0" smtClean="0">
                <a:solidFill>
                  <a:srgbClr val="FF0000"/>
                </a:solidFill>
              </a:rPr>
              <a:t>conceptual</a:t>
            </a:r>
            <a:r>
              <a:rPr lang="en-US" sz="9000" dirty="0" smtClean="0">
                <a:solidFill>
                  <a:srgbClr val="FF0000"/>
                </a:solidFill>
              </a:rPr>
              <a:t> </a:t>
            </a:r>
            <a:r>
              <a:rPr lang="en-US" sz="9000" u="sng" dirty="0" smtClean="0">
                <a:solidFill>
                  <a:srgbClr val="FF0000"/>
                </a:solidFill>
              </a:rPr>
              <a:t>understanding</a:t>
            </a:r>
            <a:r>
              <a:rPr lang="en-US" sz="9000" dirty="0" smtClean="0">
                <a:solidFill>
                  <a:srgbClr val="FF0000"/>
                </a:solidFill>
              </a:rPr>
              <a:t> </a:t>
            </a:r>
            <a:r>
              <a:rPr lang="en-US" sz="9000" dirty="0" smtClean="0"/>
              <a:t>through application of content knowledge and skills and to new situations</a:t>
            </a:r>
          </a:p>
          <a:p>
            <a:pPr marL="0" indent="0" algn="ctr">
              <a:buNone/>
            </a:pPr>
            <a:endParaRPr lang="en-US" sz="4000" dirty="0"/>
          </a:p>
          <a:p>
            <a:pPr marL="0" indent="0" algn="ctr">
              <a:buNone/>
            </a:pPr>
            <a:endParaRPr lang="en-US" sz="4000" dirty="0" smtClean="0"/>
          </a:p>
          <a:p>
            <a:pPr marL="0" indent="0" algn="ctr">
              <a:buNone/>
            </a:pPr>
            <a:endParaRPr lang="en-US" dirty="0"/>
          </a:p>
          <a:p>
            <a:pPr marL="0" indent="0" algn="ctr">
              <a:buNone/>
            </a:pPr>
            <a:endParaRPr lang="en-US" dirty="0" smtClean="0"/>
          </a:p>
          <a:p>
            <a:pPr marL="0" indent="0" algn="ctr">
              <a:buNone/>
            </a:pPr>
            <a:endParaRPr lang="en-US" dirty="0" smtClean="0"/>
          </a:p>
          <a:p>
            <a:pPr marL="0" indent="0" algn="ctr">
              <a:buNone/>
            </a:pPr>
            <a:endParaRPr lang="en-US" dirty="0"/>
          </a:p>
          <a:p>
            <a:pPr marL="0" indent="0" algn="ctr">
              <a:buNone/>
            </a:pPr>
            <a:endParaRPr lang="en-US" dirty="0"/>
          </a:p>
          <a:p>
            <a:pPr marL="0" indent="0" algn="r">
              <a:buNone/>
            </a:pPr>
            <a:r>
              <a:rPr lang="en-US" dirty="0" smtClean="0"/>
              <a:t>					(from Math Standards Introduction)			</a:t>
            </a:r>
          </a:p>
        </p:txBody>
      </p:sp>
    </p:spTree>
    <p:extLst>
      <p:ext uri="{BB962C8B-B14F-4D97-AF65-F5344CB8AC3E}">
        <p14:creationId xmlns:p14="http://schemas.microsoft.com/office/powerpoint/2010/main" xmlns="" val="5694542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400" b="1" dirty="0" smtClean="0">
                <a:solidFill>
                  <a:schemeClr val="tx1"/>
                </a:solidFill>
              </a:rPr>
              <a:t>What are the key words in this definition?</a:t>
            </a:r>
            <a:endParaRPr lang="en-US" sz="4400" b="1" dirty="0">
              <a:solidFill>
                <a:schemeClr val="tx1"/>
              </a:solidFill>
            </a:endParaRPr>
          </a:p>
        </p:txBody>
      </p:sp>
      <p:sp>
        <p:nvSpPr>
          <p:cNvPr id="4" name="Content Placeholder 2"/>
          <p:cNvSpPr>
            <a:spLocks noGrp="1"/>
          </p:cNvSpPr>
          <p:nvPr>
            <p:ph idx="1"/>
          </p:nvPr>
        </p:nvSpPr>
        <p:spPr/>
        <p:txBody>
          <a:bodyPr>
            <a:normAutofit fontScale="40000" lnSpcReduction="20000"/>
          </a:bodyPr>
          <a:lstStyle/>
          <a:p>
            <a:pPr marL="0" indent="0">
              <a:buNone/>
            </a:pPr>
            <a:endParaRPr lang="en-US" dirty="0" smtClean="0"/>
          </a:p>
          <a:p>
            <a:pPr marL="0" indent="0">
              <a:buNone/>
            </a:pPr>
            <a:endParaRPr lang="en-US" dirty="0" smtClean="0"/>
          </a:p>
          <a:p>
            <a:pPr marL="0" indent="0" algn="ctr">
              <a:buNone/>
            </a:pPr>
            <a:r>
              <a:rPr lang="en-US" sz="9000" dirty="0" smtClean="0"/>
              <a:t>Rigor</a:t>
            </a:r>
          </a:p>
          <a:p>
            <a:pPr marL="0" indent="0" algn="ctr">
              <a:buNone/>
            </a:pPr>
            <a:endParaRPr lang="en-US" sz="9000" dirty="0" smtClean="0"/>
          </a:p>
          <a:p>
            <a:pPr marL="0" indent="0" algn="ctr">
              <a:buNone/>
            </a:pPr>
            <a:r>
              <a:rPr lang="en-US" sz="9000" dirty="0" smtClean="0"/>
              <a:t>Asking students to demonstrate deep </a:t>
            </a:r>
            <a:r>
              <a:rPr lang="en-US" sz="9000" u="sng" dirty="0" smtClean="0">
                <a:solidFill>
                  <a:srgbClr val="FF0000"/>
                </a:solidFill>
              </a:rPr>
              <a:t>conceptual</a:t>
            </a:r>
            <a:r>
              <a:rPr lang="en-US" sz="9000" dirty="0" smtClean="0">
                <a:solidFill>
                  <a:srgbClr val="FF0000"/>
                </a:solidFill>
              </a:rPr>
              <a:t> </a:t>
            </a:r>
            <a:r>
              <a:rPr lang="en-US" sz="9000" u="sng" dirty="0" smtClean="0">
                <a:solidFill>
                  <a:srgbClr val="FF0000"/>
                </a:solidFill>
              </a:rPr>
              <a:t>understanding</a:t>
            </a:r>
            <a:r>
              <a:rPr lang="en-US" sz="9000" dirty="0" smtClean="0">
                <a:solidFill>
                  <a:srgbClr val="FF0000"/>
                </a:solidFill>
              </a:rPr>
              <a:t> </a:t>
            </a:r>
            <a:r>
              <a:rPr lang="en-US" sz="9000" dirty="0" smtClean="0"/>
              <a:t>through application of content knowledge and skills and to new situations</a:t>
            </a:r>
          </a:p>
          <a:p>
            <a:pPr marL="0" indent="0" algn="ctr">
              <a:buNone/>
            </a:pPr>
            <a:endParaRPr lang="en-US" sz="4000" dirty="0"/>
          </a:p>
          <a:p>
            <a:pPr marL="0" indent="0" algn="ctr">
              <a:buNone/>
            </a:pPr>
            <a:endParaRPr lang="en-US" sz="4000" dirty="0" smtClean="0"/>
          </a:p>
          <a:p>
            <a:pPr marL="0" indent="0" algn="ctr">
              <a:buNone/>
            </a:pPr>
            <a:endParaRPr lang="en-US" dirty="0"/>
          </a:p>
          <a:p>
            <a:pPr marL="0" indent="0" algn="ctr">
              <a:buNone/>
            </a:pPr>
            <a:endParaRPr lang="en-US" dirty="0" smtClean="0"/>
          </a:p>
          <a:p>
            <a:pPr marL="0" indent="0" algn="ctr">
              <a:buNone/>
            </a:pPr>
            <a:endParaRPr lang="en-US" dirty="0" smtClean="0"/>
          </a:p>
          <a:p>
            <a:pPr marL="0" indent="0" algn="ctr">
              <a:buNone/>
            </a:pPr>
            <a:endParaRPr lang="en-US" dirty="0"/>
          </a:p>
          <a:p>
            <a:pPr marL="0" indent="0" algn="ctr">
              <a:buNone/>
            </a:pPr>
            <a:endParaRPr lang="en-US" dirty="0"/>
          </a:p>
          <a:p>
            <a:pPr marL="0" indent="0" algn="r">
              <a:buNone/>
            </a:pPr>
            <a:r>
              <a:rPr lang="en-US" dirty="0" smtClean="0"/>
              <a:t>					(from Math Standards Introduction)			</a:t>
            </a:r>
          </a:p>
        </p:txBody>
      </p:sp>
    </p:spTree>
    <p:extLst>
      <p:ext uri="{BB962C8B-B14F-4D97-AF65-F5344CB8AC3E}">
        <p14:creationId xmlns:p14="http://schemas.microsoft.com/office/powerpoint/2010/main" xmlns="" val="1963210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400" b="1" dirty="0" smtClean="0">
                <a:solidFill>
                  <a:schemeClr val="tx1"/>
                </a:solidFill>
              </a:rPr>
              <a:t>What are the key words in this definition?</a:t>
            </a:r>
            <a:endParaRPr lang="en-US" sz="4400" b="1" dirty="0">
              <a:solidFill>
                <a:schemeClr val="tx1"/>
              </a:solidFill>
            </a:endParaRPr>
          </a:p>
        </p:txBody>
      </p:sp>
      <p:sp>
        <p:nvSpPr>
          <p:cNvPr id="4" name="Content Placeholder 2"/>
          <p:cNvSpPr>
            <a:spLocks noGrp="1"/>
          </p:cNvSpPr>
          <p:nvPr>
            <p:ph idx="1"/>
          </p:nvPr>
        </p:nvSpPr>
        <p:spPr/>
        <p:txBody>
          <a:bodyPr>
            <a:normAutofit fontScale="32500" lnSpcReduction="20000"/>
          </a:bodyPr>
          <a:lstStyle/>
          <a:p>
            <a:pPr marL="0" indent="0">
              <a:buNone/>
            </a:pPr>
            <a:endParaRPr lang="en-US" dirty="0" smtClean="0"/>
          </a:p>
          <a:p>
            <a:pPr marL="0" indent="0">
              <a:buNone/>
            </a:pPr>
            <a:endParaRPr lang="en-US" dirty="0" smtClean="0"/>
          </a:p>
          <a:p>
            <a:pPr marL="0" indent="0" algn="ctr">
              <a:buNone/>
            </a:pPr>
            <a:r>
              <a:rPr lang="en-US" sz="11100" dirty="0" smtClean="0"/>
              <a:t>Rigor</a:t>
            </a:r>
          </a:p>
          <a:p>
            <a:pPr marL="0" indent="0" algn="ctr">
              <a:buNone/>
            </a:pPr>
            <a:endParaRPr lang="en-US" sz="11100" dirty="0" smtClean="0"/>
          </a:p>
          <a:p>
            <a:pPr marL="0" indent="0" algn="ctr">
              <a:buNone/>
            </a:pPr>
            <a:r>
              <a:rPr lang="en-US" sz="11100" dirty="0" smtClean="0"/>
              <a:t>Asking students to demonstrate deep </a:t>
            </a:r>
            <a:r>
              <a:rPr lang="en-US" sz="11100" u="sng" dirty="0" smtClean="0">
                <a:solidFill>
                  <a:srgbClr val="FF0000"/>
                </a:solidFill>
              </a:rPr>
              <a:t>conceptual</a:t>
            </a:r>
            <a:r>
              <a:rPr lang="en-US" sz="11100" dirty="0" smtClean="0"/>
              <a:t> </a:t>
            </a:r>
            <a:r>
              <a:rPr lang="en-US" sz="11100" u="sng" dirty="0" smtClean="0">
                <a:solidFill>
                  <a:srgbClr val="FF0000"/>
                </a:solidFill>
              </a:rPr>
              <a:t>understanding</a:t>
            </a:r>
            <a:r>
              <a:rPr lang="en-US" sz="11100" dirty="0" smtClean="0">
                <a:solidFill>
                  <a:srgbClr val="FF0000"/>
                </a:solidFill>
              </a:rPr>
              <a:t> </a:t>
            </a:r>
            <a:r>
              <a:rPr lang="en-US" sz="11100" dirty="0" smtClean="0"/>
              <a:t>through </a:t>
            </a:r>
            <a:r>
              <a:rPr lang="en-US" sz="11100" u="sng" dirty="0" smtClean="0">
                <a:solidFill>
                  <a:srgbClr val="FF0000"/>
                </a:solidFill>
              </a:rPr>
              <a:t>application</a:t>
            </a:r>
            <a:r>
              <a:rPr lang="en-US" sz="11100" dirty="0" smtClean="0"/>
              <a:t> of content </a:t>
            </a:r>
            <a:r>
              <a:rPr lang="en-US" sz="11100" u="sng" dirty="0" smtClean="0">
                <a:solidFill>
                  <a:srgbClr val="FF0000"/>
                </a:solidFill>
              </a:rPr>
              <a:t>knowledge</a:t>
            </a:r>
            <a:r>
              <a:rPr lang="en-US" sz="11100" dirty="0" smtClean="0"/>
              <a:t> </a:t>
            </a:r>
            <a:r>
              <a:rPr lang="en-US" sz="11100" u="sng" dirty="0" smtClean="0">
                <a:solidFill>
                  <a:srgbClr val="FF0000"/>
                </a:solidFill>
              </a:rPr>
              <a:t>and skills</a:t>
            </a:r>
            <a:r>
              <a:rPr lang="en-US" sz="11100" dirty="0" smtClean="0"/>
              <a:t> and to new situations</a:t>
            </a:r>
          </a:p>
          <a:p>
            <a:pPr marL="0" indent="0" algn="ctr">
              <a:buNone/>
            </a:pPr>
            <a:endParaRPr lang="en-US" sz="11100" dirty="0"/>
          </a:p>
          <a:p>
            <a:pPr marL="0" indent="0" algn="ctr">
              <a:buNone/>
            </a:pPr>
            <a:endParaRPr lang="en-US" sz="4000" dirty="0" smtClean="0"/>
          </a:p>
          <a:p>
            <a:pPr marL="0" indent="0" algn="ctr">
              <a:buNone/>
            </a:pPr>
            <a:endParaRPr lang="en-US" dirty="0"/>
          </a:p>
          <a:p>
            <a:pPr marL="0" indent="0" algn="ctr">
              <a:buNone/>
            </a:pPr>
            <a:endParaRPr lang="en-US" dirty="0" smtClean="0"/>
          </a:p>
          <a:p>
            <a:pPr marL="0" indent="0" algn="ctr">
              <a:buNone/>
            </a:pPr>
            <a:endParaRPr lang="en-US" dirty="0" smtClean="0"/>
          </a:p>
          <a:p>
            <a:pPr marL="0" indent="0" algn="ctr">
              <a:buNone/>
            </a:pPr>
            <a:endParaRPr lang="en-US" dirty="0"/>
          </a:p>
          <a:p>
            <a:pPr marL="0" indent="0" algn="ctr">
              <a:buNone/>
            </a:pPr>
            <a:endParaRPr lang="en-US" dirty="0"/>
          </a:p>
          <a:p>
            <a:pPr marL="0" indent="0" algn="r">
              <a:buNone/>
            </a:pPr>
            <a:r>
              <a:rPr lang="en-US" dirty="0" smtClean="0"/>
              <a:t>					(from Math Standards Introduction)			</a:t>
            </a:r>
          </a:p>
        </p:txBody>
      </p:sp>
    </p:spTree>
    <p:extLst>
      <p:ext uri="{BB962C8B-B14F-4D97-AF65-F5344CB8AC3E}">
        <p14:creationId xmlns:p14="http://schemas.microsoft.com/office/powerpoint/2010/main" xmlns="" val="9472496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3200" dirty="0" smtClean="0"/>
              <a:t>Review the descriptors/indicators on the Compass rubric.  After reviewing the definition of rigor, where do you see similar or overlapping ideas on the Compass rubric.</a:t>
            </a:r>
          </a:p>
          <a:p>
            <a:r>
              <a:rPr lang="en-US" sz="3200" dirty="0" smtClean="0"/>
              <a:t>Please discuss with your shoulder partner.</a:t>
            </a:r>
          </a:p>
          <a:p>
            <a:r>
              <a:rPr lang="en-US" sz="3200" dirty="0" smtClean="0"/>
              <a:t>Be prepared to share out in about five minutes.</a:t>
            </a:r>
            <a:endParaRPr lang="en-US" sz="3200" dirty="0"/>
          </a:p>
        </p:txBody>
      </p:sp>
      <p:sp>
        <p:nvSpPr>
          <p:cNvPr id="4" name="Title 1"/>
          <p:cNvSpPr>
            <a:spLocks noGrp="1"/>
          </p:cNvSpPr>
          <p:nvPr>
            <p:ph type="title"/>
          </p:nvPr>
        </p:nvSpPr>
        <p:spPr/>
        <p:txBody>
          <a:bodyPr>
            <a:normAutofit/>
          </a:bodyPr>
          <a:lstStyle/>
          <a:p>
            <a:pPr algn="ctr"/>
            <a:r>
              <a:rPr lang="en-US" sz="4400" b="1" dirty="0" smtClean="0">
                <a:solidFill>
                  <a:schemeClr val="tx1"/>
                </a:solidFill>
              </a:rPr>
              <a:t>What is rigorous instruction?</a:t>
            </a:r>
            <a:endParaRPr lang="en-US" sz="4400" b="1" dirty="0">
              <a:solidFill>
                <a:schemeClr val="tx1"/>
              </a:solidFill>
            </a:endParaRPr>
          </a:p>
        </p:txBody>
      </p:sp>
    </p:spTree>
    <p:extLst>
      <p:ext uri="{BB962C8B-B14F-4D97-AF65-F5344CB8AC3E}">
        <p14:creationId xmlns:p14="http://schemas.microsoft.com/office/powerpoint/2010/main" xmlns="" val="33565831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a:p>
          <a:p>
            <a:pPr marL="0" indent="0">
              <a:buNone/>
            </a:pPr>
            <a:endParaRPr lang="en-US" dirty="0" smtClean="0"/>
          </a:p>
        </p:txBody>
      </p:sp>
      <p:sp>
        <p:nvSpPr>
          <p:cNvPr id="4" name="Title 1"/>
          <p:cNvSpPr>
            <a:spLocks noGrp="1"/>
          </p:cNvSpPr>
          <p:nvPr>
            <p:ph type="title"/>
          </p:nvPr>
        </p:nvSpPr>
        <p:spPr/>
        <p:txBody>
          <a:bodyPr>
            <a:normAutofit/>
          </a:bodyPr>
          <a:lstStyle/>
          <a:p>
            <a:pPr algn="ctr"/>
            <a:r>
              <a:rPr lang="en-US" sz="4400" b="1" dirty="0" smtClean="0">
                <a:solidFill>
                  <a:schemeClr val="tx1"/>
                </a:solidFill>
              </a:rPr>
              <a:t>What is rigorous instruction?</a:t>
            </a:r>
            <a:endParaRPr lang="en-US" sz="4400" b="1" dirty="0">
              <a:solidFill>
                <a:schemeClr val="tx1"/>
              </a:solidFill>
            </a:endParaRPr>
          </a:p>
        </p:txBody>
      </p:sp>
      <p:sp>
        <p:nvSpPr>
          <p:cNvPr id="5" name="Content Placeholder 2"/>
          <p:cNvSpPr txBox="1">
            <a:spLocks/>
          </p:cNvSpPr>
          <p:nvPr/>
        </p:nvSpPr>
        <p:spPr>
          <a:xfrm>
            <a:off x="609600" y="1752600"/>
            <a:ext cx="8229600" cy="487680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buNone/>
            </a:pPr>
            <a:r>
              <a:rPr lang="en-US" sz="3200" dirty="0" smtClean="0"/>
              <a:t>Is this demonstrating rigorous instructing?</a:t>
            </a:r>
          </a:p>
          <a:p>
            <a:pPr marL="0" indent="0">
              <a:buNone/>
            </a:pPr>
            <a:endParaRPr lang="en-US" sz="3200" dirty="0" smtClean="0"/>
          </a:p>
          <a:p>
            <a:r>
              <a:rPr lang="en-US" dirty="0" smtClean="0"/>
              <a:t>1. Students complete a grammar worksheet.</a:t>
            </a:r>
          </a:p>
          <a:p>
            <a:r>
              <a:rPr lang="en-US" dirty="0" smtClean="0"/>
              <a:t>2.  Students learn the definition of several poetry terms.  Then they read poems that may or may not contain them.</a:t>
            </a:r>
          </a:p>
          <a:p>
            <a:r>
              <a:rPr lang="en-US" dirty="0" smtClean="0"/>
              <a:t>3.  Students read a text about Mardi Gras. They then create their own mask and parade in the hallway.</a:t>
            </a:r>
          </a:p>
          <a:p>
            <a:r>
              <a:rPr lang="en-US" dirty="0" smtClean="0"/>
              <a:t>4.  Students read various texts that are connected thematically; they are asked to perform certain tasks over time and then read a new text to demonstrate independent understanding.</a:t>
            </a:r>
          </a:p>
          <a:p>
            <a:endParaRPr lang="en-US" dirty="0" smtClean="0"/>
          </a:p>
        </p:txBody>
      </p:sp>
    </p:spTree>
    <p:extLst>
      <p:ext uri="{BB962C8B-B14F-4D97-AF65-F5344CB8AC3E}">
        <p14:creationId xmlns:p14="http://schemas.microsoft.com/office/powerpoint/2010/main" xmlns="" val="28803159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How do I plan for rigorous, text-based whole-class instruction?</a:t>
            </a:r>
            <a:endParaRPr lang="en-US" b="1"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Read </a:t>
            </a:r>
            <a:r>
              <a:rPr lang="en-US" dirty="0" smtClean="0">
                <a:solidFill>
                  <a:srgbClr val="FF0000"/>
                </a:solidFill>
              </a:rPr>
              <a:t>“The Country that Stopped Reading”</a:t>
            </a:r>
            <a:r>
              <a:rPr lang="en-US" dirty="0" smtClean="0">
                <a:solidFill>
                  <a:srgbClr val="3D3E12"/>
                </a:solidFill>
              </a:rPr>
              <a:t> </a:t>
            </a:r>
            <a:r>
              <a:rPr lang="en-US" dirty="0" smtClean="0"/>
              <a:t>by David Toscana.  Then with a partner, consider the following:</a:t>
            </a:r>
          </a:p>
          <a:p>
            <a:pPr marL="0" indent="0">
              <a:buNone/>
            </a:pPr>
            <a:endParaRPr lang="en-US" dirty="0"/>
          </a:p>
          <a:p>
            <a:pPr marL="0" indent="0">
              <a:buNone/>
            </a:pPr>
            <a:r>
              <a:rPr lang="en-US" b="1" dirty="0" smtClean="0"/>
              <a:t>First, select meaningful texts and an instructional focus:</a:t>
            </a:r>
          </a:p>
          <a:p>
            <a:r>
              <a:rPr lang="en-US" dirty="0" smtClean="0"/>
              <a:t>What begs to be taught in this piece? Why?</a:t>
            </a:r>
          </a:p>
          <a:p>
            <a:r>
              <a:rPr lang="en-US" dirty="0" smtClean="0"/>
              <a:t>Look at the evidence tables for grades 9-10.  Does this text suit this grade level?</a:t>
            </a:r>
          </a:p>
          <a:p>
            <a:endParaRPr lang="en-US" dirty="0"/>
          </a:p>
          <a:p>
            <a:pPr marL="0" indent="0">
              <a:buNone/>
            </a:pPr>
            <a:r>
              <a:rPr lang="en-US" b="1" dirty="0" smtClean="0"/>
              <a:t>Second, design rigorous instruction:</a:t>
            </a:r>
            <a:endParaRPr lang="en-US" b="1" dirty="0"/>
          </a:p>
          <a:p>
            <a:r>
              <a:rPr lang="en-US" dirty="0" smtClean="0"/>
              <a:t>What tasks and/or questions would you engage students in with this text in one class period?</a:t>
            </a:r>
          </a:p>
          <a:p>
            <a:r>
              <a:rPr lang="en-US" dirty="0" smtClean="0"/>
              <a:t>What text and/or tasks could come before this piece?  What texts and/or tasks could come after?</a:t>
            </a:r>
          </a:p>
        </p:txBody>
      </p:sp>
    </p:spTree>
    <p:extLst>
      <p:ext uri="{BB962C8B-B14F-4D97-AF65-F5344CB8AC3E}">
        <p14:creationId xmlns:p14="http://schemas.microsoft.com/office/powerpoint/2010/main" xmlns="" val="14558619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p:cNvPicPr>
            <a:picLocks noChangeAspect="1" noChangeArrowheads="1"/>
          </p:cNvPicPr>
          <p:nvPr/>
        </p:nvPicPr>
        <p:blipFill rotWithShape="1">
          <a:blip r:embed="rId2" cstate="print">
            <a:extLst>
              <a:ext uri="{28A0092B-C50C-407E-A947-70E740481C1C}">
                <a14:useLocalDpi xmlns:a14="http://schemas.microsoft.com/office/drawing/2010/main" xmlns="" val="0"/>
              </a:ext>
            </a:extLst>
          </a:blip>
          <a:srcRect l="1266" t="6453" r="3181" b="4789"/>
          <a:stretch/>
        </p:blipFill>
        <p:spPr bwMode="auto">
          <a:xfrm>
            <a:off x="0" y="-228600"/>
            <a:ext cx="9135448" cy="678872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42944062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rotWithShape="1">
          <a:blip r:embed="rId3" cstate="print">
            <a:extLst>
              <a:ext uri="{28A0092B-C50C-407E-A947-70E740481C1C}">
                <a14:useLocalDpi xmlns:a14="http://schemas.microsoft.com/office/drawing/2010/main" xmlns="" val="0"/>
              </a:ext>
            </a:extLst>
          </a:blip>
          <a:srcRect l="11298" t="6576" r="13507" b="4180"/>
          <a:stretch/>
        </p:blipFill>
        <p:spPr bwMode="auto">
          <a:xfrm>
            <a:off x="0" y="0"/>
            <a:ext cx="9144000" cy="68733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3170271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How do I plan for rigorous, text-based whole-class instruction</a:t>
            </a:r>
            <a:r>
              <a:rPr lang="en-US" dirty="0"/>
              <a:t>?</a:t>
            </a:r>
          </a:p>
        </p:txBody>
      </p:sp>
      <p:sp>
        <p:nvSpPr>
          <p:cNvPr id="3" name="Content Placeholder 2"/>
          <p:cNvSpPr>
            <a:spLocks noGrp="1"/>
          </p:cNvSpPr>
          <p:nvPr>
            <p:ph idx="1"/>
          </p:nvPr>
        </p:nvSpPr>
        <p:spPr/>
        <p:txBody>
          <a:bodyPr/>
          <a:lstStyle/>
          <a:p>
            <a:pPr marL="0" indent="0">
              <a:buNone/>
            </a:pPr>
            <a:r>
              <a:rPr lang="en-GB" sz="2800" b="1" dirty="0"/>
              <a:t>Reflect: </a:t>
            </a:r>
          </a:p>
          <a:p>
            <a:r>
              <a:rPr lang="en-GB" sz="2800" dirty="0"/>
              <a:t>What are the steps of this process that are new to you?</a:t>
            </a:r>
          </a:p>
          <a:p>
            <a:r>
              <a:rPr lang="en-GB" sz="2800" dirty="0"/>
              <a:t>Why is this thinking and selection process important for students to meet higher expectations? </a:t>
            </a:r>
          </a:p>
          <a:p>
            <a:r>
              <a:rPr lang="en-GB" sz="2800" dirty="0"/>
              <a:t>What tools did you use? </a:t>
            </a:r>
          </a:p>
          <a:p>
            <a:r>
              <a:rPr lang="en-GB" sz="2800" dirty="0"/>
              <a:t>What new </a:t>
            </a:r>
            <a:r>
              <a:rPr lang="en-GB" sz="2800" dirty="0" smtClean="0"/>
              <a:t>tools </a:t>
            </a:r>
            <a:r>
              <a:rPr lang="en-GB" sz="2800" dirty="0"/>
              <a:t>supports this process?</a:t>
            </a:r>
          </a:p>
          <a:p>
            <a:pPr lvl="1"/>
            <a:r>
              <a:rPr lang="en-GB" sz="2400" dirty="0"/>
              <a:t>Analysis </a:t>
            </a:r>
            <a:r>
              <a:rPr lang="en-GB" sz="2400" dirty="0" smtClean="0"/>
              <a:t>circles</a:t>
            </a:r>
            <a:endParaRPr lang="en-US" dirty="0"/>
          </a:p>
        </p:txBody>
      </p:sp>
    </p:spTree>
    <p:extLst>
      <p:ext uri="{BB962C8B-B14F-4D97-AF65-F5344CB8AC3E}">
        <p14:creationId xmlns:p14="http://schemas.microsoft.com/office/powerpoint/2010/main" xmlns="" val="2531548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latin typeface="Chalkduster"/>
              </a:rPr>
              <a:t>Instructional Vision</a:t>
            </a:r>
            <a:endParaRPr lang="en-US" dirty="0"/>
          </a:p>
        </p:txBody>
      </p:sp>
      <p:sp>
        <p:nvSpPr>
          <p:cNvPr id="4" name="Content Placeholder 4"/>
          <p:cNvSpPr>
            <a:spLocks noGrp="1"/>
          </p:cNvSpPr>
          <p:nvPr>
            <p:ph idx="1"/>
          </p:nvPr>
        </p:nvSpPr>
        <p:spPr/>
        <p:txBody>
          <a:bodyPr>
            <a:noAutofit/>
          </a:bodyPr>
          <a:lstStyle/>
          <a:p>
            <a:pPr marL="0" indent="0">
              <a:buFont typeface="Arial" charset="0"/>
              <a:buNone/>
              <a:defRPr/>
            </a:pPr>
            <a:r>
              <a:rPr lang="en-US" sz="2200" dirty="0" smtClean="0"/>
              <a:t>To meet these raised expectations, we must clarify our focus on what our students need. Specifically, we must ensure this year that our students…</a:t>
            </a:r>
          </a:p>
          <a:p>
            <a:pPr marL="0" indent="0">
              <a:buFont typeface="Arial" charset="0"/>
              <a:buNone/>
              <a:defRPr/>
            </a:pPr>
            <a:endParaRPr lang="en-US" sz="2200" dirty="0" smtClean="0"/>
          </a:p>
          <a:p>
            <a:pPr marL="0" indent="0">
              <a:buFont typeface="Arial" charset="0"/>
              <a:buNone/>
              <a:defRPr/>
            </a:pPr>
            <a:r>
              <a:rPr lang="en-US" sz="2200" b="1" dirty="0" smtClean="0"/>
              <a:t>English language arts</a:t>
            </a:r>
          </a:p>
          <a:p>
            <a:pPr>
              <a:buFont typeface="Arial" charset="0"/>
              <a:buChar char="•"/>
              <a:defRPr/>
            </a:pPr>
            <a:r>
              <a:rPr lang="en-US" sz="2200" dirty="0" smtClean="0"/>
              <a:t>Comprehend (access) meaningful, on level texts </a:t>
            </a:r>
          </a:p>
          <a:p>
            <a:pPr>
              <a:buFont typeface="Arial" charset="0"/>
              <a:buChar char="•"/>
              <a:defRPr/>
            </a:pPr>
            <a:r>
              <a:rPr lang="en-US" sz="2200" dirty="0" smtClean="0"/>
              <a:t>Speak </a:t>
            </a:r>
            <a:r>
              <a:rPr lang="en-US" sz="2200" dirty="0"/>
              <a:t>and write in response to meaningful texts </a:t>
            </a:r>
          </a:p>
          <a:p>
            <a:pPr marL="0" indent="0">
              <a:buFont typeface="Arial" charset="0"/>
              <a:buNone/>
              <a:defRPr/>
            </a:pPr>
            <a:endParaRPr lang="en-US" sz="2200" dirty="0" smtClean="0"/>
          </a:p>
          <a:p>
            <a:pPr marL="0" indent="0">
              <a:buFont typeface="Arial" charset="0"/>
              <a:buNone/>
              <a:defRPr/>
            </a:pPr>
            <a:r>
              <a:rPr lang="en-US" sz="2200" b="1" dirty="0" smtClean="0"/>
              <a:t>Math</a:t>
            </a:r>
            <a:r>
              <a:rPr lang="en-US" sz="2200" b="1" dirty="0"/>
              <a:t> </a:t>
            </a:r>
            <a:r>
              <a:rPr lang="en-US" sz="2200" b="1" dirty="0" smtClean="0"/>
              <a:t>students </a:t>
            </a:r>
          </a:p>
          <a:p>
            <a:pPr>
              <a:buFont typeface="Arial" charset="0"/>
              <a:buChar char="•"/>
              <a:defRPr/>
            </a:pPr>
            <a:r>
              <a:rPr lang="en-US" sz="2200" dirty="0" smtClean="0"/>
              <a:t>Master </a:t>
            </a:r>
            <a:r>
              <a:rPr lang="en-US" sz="2200" dirty="0"/>
              <a:t>math concepts of priority, on level content and practice standards (not just procedures) </a:t>
            </a:r>
          </a:p>
          <a:p>
            <a:pPr>
              <a:buFont typeface="Arial" charset="0"/>
              <a:buChar char="•"/>
              <a:defRPr/>
            </a:pPr>
            <a:r>
              <a:rPr lang="en-US" sz="2200" dirty="0"/>
              <a:t>Master  targeted remedial content that allows practice faster focus of on level </a:t>
            </a:r>
            <a:r>
              <a:rPr lang="en-US" sz="2200" dirty="0" smtClean="0"/>
              <a:t>content</a:t>
            </a:r>
            <a:endParaRPr lang="en-US" sz="2200" dirty="0"/>
          </a:p>
          <a:p>
            <a:pPr marL="0" indent="0">
              <a:buFont typeface="Arial" charset="0"/>
              <a:buNone/>
              <a:defRPr/>
            </a:pPr>
            <a:endParaRPr lang="en-US" sz="2200" dirty="0"/>
          </a:p>
          <a:p>
            <a:pPr>
              <a:buFontTx/>
              <a:buChar char="-"/>
              <a:defRPr/>
            </a:pPr>
            <a:endParaRPr lang="en-US" sz="22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smtClean="0"/>
              <a:t>EAGLE</a:t>
            </a:r>
            <a:endParaRPr lang="en-US" sz="5400" b="1"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sz="4000" dirty="0" smtClean="0"/>
              <a:t>Think about these questions:</a:t>
            </a:r>
          </a:p>
          <a:p>
            <a:pPr marL="457200" indent="-457200">
              <a:buAutoNum type="arabicPeriod"/>
            </a:pPr>
            <a:r>
              <a:rPr lang="en-US" sz="4000" dirty="0" smtClean="0"/>
              <a:t>How have you used EAGLE in the past?</a:t>
            </a:r>
          </a:p>
          <a:p>
            <a:pPr marL="457200" indent="-457200">
              <a:buAutoNum type="arabicPeriod"/>
            </a:pPr>
            <a:r>
              <a:rPr lang="en-US" sz="4000" dirty="0" smtClean="0"/>
              <a:t>How are you using EAGLE now?</a:t>
            </a:r>
          </a:p>
          <a:p>
            <a:pPr marL="0" indent="0">
              <a:buNone/>
            </a:pPr>
            <a:endParaRPr lang="en-US" sz="4000" dirty="0"/>
          </a:p>
        </p:txBody>
      </p:sp>
    </p:spTree>
    <p:extLst>
      <p:ext uri="{BB962C8B-B14F-4D97-AF65-F5344CB8AC3E}">
        <p14:creationId xmlns:p14="http://schemas.microsoft.com/office/powerpoint/2010/main" xmlns="" val="39412566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EAGLE’s Place in a CCSS Unit Plan</a:t>
            </a:r>
          </a:p>
        </p:txBody>
      </p:sp>
      <p:graphicFrame>
        <p:nvGraphicFramePr>
          <p:cNvPr id="4" name="Content Placeholder 14"/>
          <p:cNvGraphicFramePr>
            <a:graphicFrameLocks noGrp="1"/>
          </p:cNvGraphicFramePr>
          <p:nvPr>
            <p:ph idx="1"/>
            <p:extLst>
              <p:ext uri="{D42A27DB-BD31-4B8C-83A1-F6EECF244321}">
                <p14:modId xmlns:p14="http://schemas.microsoft.com/office/powerpoint/2010/main" xmlns="" val="4189575104"/>
              </p:ext>
            </p:extLst>
          </p:nvPr>
        </p:nvGraphicFramePr>
        <p:xfrm>
          <a:off x="457200" y="16002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381000" y="5638800"/>
            <a:ext cx="5562600" cy="584775"/>
          </a:xfrm>
          <a:prstGeom prst="rect">
            <a:avLst/>
          </a:prstGeom>
          <a:noFill/>
        </p:spPr>
        <p:txBody>
          <a:bodyPr wrap="square" rtlCol="0">
            <a:spAutoFit/>
          </a:bodyPr>
          <a:lstStyle/>
          <a:p>
            <a:r>
              <a:rPr lang="en-US" sz="3200" b="1" dirty="0" smtClean="0">
                <a:solidFill>
                  <a:srgbClr val="FF0000"/>
                </a:solidFill>
              </a:rPr>
              <a:t>Where does EAGLE  fit in? </a:t>
            </a:r>
            <a:endParaRPr lang="en-US" sz="3200" b="1" dirty="0">
              <a:solidFill>
                <a:srgbClr val="FF0000"/>
              </a:solidFill>
            </a:endParaRPr>
          </a:p>
        </p:txBody>
      </p:sp>
    </p:spTree>
    <p:extLst>
      <p:ext uri="{BB962C8B-B14F-4D97-AF65-F5344CB8AC3E}">
        <p14:creationId xmlns:p14="http://schemas.microsoft.com/office/powerpoint/2010/main" xmlns="" val="23348069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t>Ways to use EAGLE</a:t>
            </a:r>
            <a:endParaRPr lang="en-US" sz="4800" b="1" dirty="0"/>
          </a:p>
        </p:txBody>
      </p:sp>
      <p:sp>
        <p:nvSpPr>
          <p:cNvPr id="3" name="Content Placeholder 2"/>
          <p:cNvSpPr>
            <a:spLocks noGrp="1"/>
          </p:cNvSpPr>
          <p:nvPr>
            <p:ph idx="1"/>
          </p:nvPr>
        </p:nvSpPr>
        <p:spPr/>
        <p:txBody>
          <a:bodyPr/>
          <a:lstStyle/>
          <a:p>
            <a:r>
              <a:rPr lang="en-US" sz="4000" dirty="0" smtClean="0"/>
              <a:t>To help set goals when used in formative assessment</a:t>
            </a:r>
          </a:p>
          <a:p>
            <a:r>
              <a:rPr lang="en-US" sz="4000" dirty="0" smtClean="0"/>
              <a:t>Inform instruction</a:t>
            </a:r>
          </a:p>
          <a:p>
            <a:r>
              <a:rPr lang="en-US" sz="4000" dirty="0" smtClean="0"/>
              <a:t>Guide and assist with assessment</a:t>
            </a:r>
          </a:p>
          <a:p>
            <a:pPr marL="0" indent="0">
              <a:buNone/>
            </a:pPr>
            <a:endParaRPr lang="en-US" dirty="0"/>
          </a:p>
        </p:txBody>
      </p:sp>
    </p:spTree>
    <p:extLst>
      <p:ext uri="{BB962C8B-B14F-4D97-AF65-F5344CB8AC3E}">
        <p14:creationId xmlns:p14="http://schemas.microsoft.com/office/powerpoint/2010/main" xmlns="" val="18638964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295400"/>
          </a:xfrm>
        </p:spPr>
        <p:txBody>
          <a:bodyPr>
            <a:normAutofit/>
          </a:bodyPr>
          <a:lstStyle/>
          <a:p>
            <a:r>
              <a:rPr lang="en-US" sz="4800" dirty="0" smtClean="0"/>
              <a:t>TODAY’S FOCUS….</a:t>
            </a:r>
            <a:endParaRPr lang="en-US" sz="4800"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75673" y="2209800"/>
            <a:ext cx="8229600" cy="12160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3" name="TextBox 2"/>
          <p:cNvSpPr txBox="1"/>
          <p:nvPr/>
        </p:nvSpPr>
        <p:spPr>
          <a:xfrm>
            <a:off x="914400" y="2286000"/>
            <a:ext cx="7467600" cy="1938992"/>
          </a:xfrm>
          <a:prstGeom prst="rect">
            <a:avLst/>
          </a:prstGeom>
          <a:noFill/>
        </p:spPr>
        <p:txBody>
          <a:bodyPr wrap="square" rtlCol="0">
            <a:spAutoFit/>
          </a:bodyPr>
          <a:lstStyle/>
          <a:p>
            <a:pPr algn="ctr"/>
            <a:r>
              <a:rPr lang="en-US" sz="4000" dirty="0" smtClean="0"/>
              <a:t>How  can EAGLE demonstrate rigorous, text-based whole-class instruction?</a:t>
            </a:r>
            <a:endParaRPr lang="en-US" sz="4000" dirty="0"/>
          </a:p>
        </p:txBody>
      </p:sp>
    </p:spTree>
    <p:extLst>
      <p:ext uri="{BB962C8B-B14F-4D97-AF65-F5344CB8AC3E}">
        <p14:creationId xmlns:p14="http://schemas.microsoft.com/office/powerpoint/2010/main" xmlns="" val="4295869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CCSS Criteria for Determining Item Quality</a:t>
            </a:r>
            <a:endParaRPr lang="en-US" dirty="0">
              <a:solidFill>
                <a:schemeClr val="tx1"/>
              </a:solidFill>
            </a:endParaRPr>
          </a:p>
        </p:txBody>
      </p:sp>
      <p:sp>
        <p:nvSpPr>
          <p:cNvPr id="4" name="Content Placeholder 4"/>
          <p:cNvSpPr>
            <a:spLocks noGrp="1"/>
          </p:cNvSpPr>
          <p:nvPr>
            <p:ph idx="1"/>
          </p:nvPr>
        </p:nvSpPr>
        <p:spPr>
          <a:prstGeom prst="rect">
            <a:avLst/>
          </a:prstGeom>
        </p:spPr>
        <p:txBody>
          <a:bodyPr/>
          <a:lstStyle/>
          <a:p>
            <a:pPr marL="457200" indent="-457200">
              <a:spcBef>
                <a:spcPts val="600"/>
              </a:spcBef>
              <a:buClr>
                <a:schemeClr val="tx1">
                  <a:lumMod val="75000"/>
                  <a:lumOff val="25000"/>
                </a:schemeClr>
              </a:buClr>
              <a:buFont typeface="+mj-lt"/>
              <a:buAutoNum type="arabicPeriod"/>
            </a:pPr>
            <a:endParaRPr lang="en-US" dirty="0" smtClean="0"/>
          </a:p>
          <a:p>
            <a:pPr marL="457200" indent="-457200">
              <a:spcBef>
                <a:spcPts val="600"/>
              </a:spcBef>
              <a:buClr>
                <a:schemeClr val="tx1">
                  <a:lumMod val="75000"/>
                  <a:lumOff val="25000"/>
                </a:schemeClr>
              </a:buClr>
              <a:buFont typeface="+mj-lt"/>
              <a:buAutoNum type="arabicPeriod"/>
            </a:pPr>
            <a:r>
              <a:rPr lang="en-US" dirty="0" smtClean="0"/>
              <a:t>Does the question have </a:t>
            </a:r>
            <a:r>
              <a:rPr lang="en-US" b="1" dirty="0" smtClean="0"/>
              <a:t>Value,</a:t>
            </a:r>
            <a:r>
              <a:rPr lang="en-US" dirty="0" smtClean="0"/>
              <a:t> and is it worthy of students’ time?</a:t>
            </a:r>
          </a:p>
          <a:p>
            <a:pPr marL="457200" indent="-457200">
              <a:spcBef>
                <a:spcPts val="600"/>
              </a:spcBef>
              <a:buClr>
                <a:schemeClr val="tx1">
                  <a:lumMod val="75000"/>
                  <a:lumOff val="25000"/>
                </a:schemeClr>
              </a:buClr>
              <a:buFont typeface="+mj-lt"/>
              <a:buAutoNum type="arabicPeriod"/>
            </a:pPr>
            <a:r>
              <a:rPr lang="en-US" dirty="0" smtClean="0"/>
              <a:t>Is the question </a:t>
            </a:r>
            <a:r>
              <a:rPr lang="en-US" b="1" dirty="0" smtClean="0"/>
              <a:t>Text Dependent</a:t>
            </a:r>
            <a:r>
              <a:rPr lang="en-US" dirty="0" smtClean="0"/>
              <a:t>, requiring deep understanding of the text and the use of textual evidence?</a:t>
            </a:r>
          </a:p>
          <a:p>
            <a:pPr marL="457200" indent="-457200">
              <a:spcBef>
                <a:spcPts val="600"/>
              </a:spcBef>
              <a:buClr>
                <a:schemeClr val="tx1">
                  <a:lumMod val="75000"/>
                  <a:lumOff val="25000"/>
                </a:schemeClr>
              </a:buClr>
              <a:buFont typeface="+mj-lt"/>
              <a:buAutoNum type="arabicPeriod"/>
            </a:pPr>
            <a:r>
              <a:rPr lang="en-US" dirty="0" smtClean="0"/>
              <a:t>Is the question </a:t>
            </a:r>
            <a:r>
              <a:rPr lang="en-US" b="1" dirty="0" smtClean="0"/>
              <a:t>Aligned</a:t>
            </a:r>
            <a:r>
              <a:rPr lang="en-US" dirty="0" smtClean="0"/>
              <a:t> to and reflective of the rigor of the CCSS</a:t>
            </a:r>
            <a:r>
              <a:rPr lang="en-US" sz="2800" dirty="0" smtClean="0"/>
              <a:t>?</a:t>
            </a:r>
          </a:p>
          <a:p>
            <a:endParaRPr lang="en-US" dirty="0"/>
          </a:p>
        </p:txBody>
      </p:sp>
      <p:sp>
        <p:nvSpPr>
          <p:cNvPr id="5" name="TextBox 4"/>
          <p:cNvSpPr txBox="1"/>
          <p:nvPr/>
        </p:nvSpPr>
        <p:spPr>
          <a:xfrm>
            <a:off x="4234873" y="5486400"/>
            <a:ext cx="3429000" cy="369332"/>
          </a:xfrm>
          <a:prstGeom prst="rect">
            <a:avLst/>
          </a:prstGeom>
          <a:noFill/>
        </p:spPr>
        <p:txBody>
          <a:bodyPr wrap="square" rtlCol="0">
            <a:spAutoFit/>
          </a:bodyPr>
          <a:lstStyle/>
          <a:p>
            <a:r>
              <a:rPr lang="en-US" dirty="0" smtClean="0"/>
              <a:t>(applies to all grade levels)</a:t>
            </a:r>
            <a:endParaRPr lang="en-US" dirty="0"/>
          </a:p>
        </p:txBody>
      </p:sp>
    </p:spTree>
    <p:extLst>
      <p:ext uri="{BB962C8B-B14F-4D97-AF65-F5344CB8AC3E}">
        <p14:creationId xmlns:p14="http://schemas.microsoft.com/office/powerpoint/2010/main" xmlns="" val="17562006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EAGLE Contents</a:t>
            </a:r>
          </a:p>
        </p:txBody>
      </p:sp>
      <p:sp>
        <p:nvSpPr>
          <p:cNvPr id="4" name="Content Placeholder 1"/>
          <p:cNvSpPr>
            <a:spLocks noGrp="1"/>
          </p:cNvSpPr>
          <p:nvPr>
            <p:ph idx="1"/>
          </p:nvPr>
        </p:nvSpPr>
        <p:spPr/>
        <p:txBody>
          <a:bodyPr>
            <a:normAutofit fontScale="70000" lnSpcReduction="20000"/>
          </a:bodyPr>
          <a:lstStyle/>
          <a:p>
            <a:pPr>
              <a:buNone/>
            </a:pPr>
            <a:r>
              <a:rPr lang="en-US" sz="4100" dirty="0" smtClean="0"/>
              <a:t>TEXT (single text or set of texts)</a:t>
            </a:r>
          </a:p>
          <a:p>
            <a:r>
              <a:rPr lang="en-US" sz="3400" dirty="0" smtClean="0"/>
              <a:t>Items aligned to CCSS</a:t>
            </a:r>
          </a:p>
          <a:p>
            <a:pPr lvl="1"/>
            <a:r>
              <a:rPr lang="en-US" sz="3400" dirty="0" smtClean="0"/>
              <a:t>Multiple-choice items</a:t>
            </a:r>
          </a:p>
          <a:p>
            <a:pPr lvl="1"/>
            <a:r>
              <a:rPr lang="en-US" sz="3400" dirty="0" smtClean="0"/>
              <a:t>4-point extended constructed response </a:t>
            </a:r>
          </a:p>
          <a:p>
            <a:pPr lvl="1"/>
            <a:r>
              <a:rPr lang="en-US" sz="3400" dirty="0" smtClean="0"/>
              <a:t>PARCC-like prose constructed response (PCR)</a:t>
            </a:r>
          </a:p>
          <a:p>
            <a:r>
              <a:rPr lang="en-US" sz="3400" dirty="0" smtClean="0"/>
              <a:t>Rubrics </a:t>
            </a:r>
          </a:p>
          <a:p>
            <a:pPr lvl="1"/>
            <a:r>
              <a:rPr lang="en-US" sz="3400" dirty="0" smtClean="0"/>
              <a:t>4-pt  (general and item-specific)</a:t>
            </a:r>
          </a:p>
          <a:p>
            <a:pPr lvl="1"/>
            <a:r>
              <a:rPr lang="en-US" sz="3400" dirty="0" smtClean="0"/>
              <a:t>PARCC </a:t>
            </a:r>
          </a:p>
          <a:p>
            <a:r>
              <a:rPr lang="en-US" sz="3400" dirty="0" smtClean="0"/>
              <a:t>Student work (exemplary responses)</a:t>
            </a:r>
          </a:p>
          <a:p>
            <a:r>
              <a:rPr lang="en-US" sz="3400" dirty="0" smtClean="0"/>
              <a:t>Metadata </a:t>
            </a:r>
          </a:p>
          <a:p>
            <a:pPr lvl="1"/>
            <a:r>
              <a:rPr lang="en-US" sz="3400" dirty="0" smtClean="0"/>
              <a:t>Alignment (primary and secondary)</a:t>
            </a:r>
          </a:p>
          <a:p>
            <a:pPr lvl="1"/>
            <a:r>
              <a:rPr lang="en-US" sz="3400" dirty="0" smtClean="0"/>
              <a:t>Difficulty levels</a:t>
            </a:r>
          </a:p>
          <a:p>
            <a:pPr lvl="1"/>
            <a:r>
              <a:rPr lang="en-US" sz="3400" dirty="0" smtClean="0"/>
              <a:t>Answer keys</a:t>
            </a:r>
          </a:p>
          <a:p>
            <a:pPr lvl="1">
              <a:buNone/>
            </a:pPr>
            <a:endParaRPr lang="en-US" dirty="0" smtClean="0"/>
          </a:p>
          <a:p>
            <a:pPr lvl="1">
              <a:buNone/>
            </a:pPr>
            <a:endParaRPr lang="en-US" dirty="0"/>
          </a:p>
        </p:txBody>
      </p:sp>
    </p:spTree>
    <p:extLst>
      <p:ext uri="{BB962C8B-B14F-4D97-AF65-F5344CB8AC3E}">
        <p14:creationId xmlns:p14="http://schemas.microsoft.com/office/powerpoint/2010/main" xmlns="" val="9006425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EAGLE Item Types: Multiple Choice</a:t>
            </a:r>
          </a:p>
        </p:txBody>
      </p:sp>
      <p:sp>
        <p:nvSpPr>
          <p:cNvPr id="4" name="Content Placeholder 4"/>
          <p:cNvSpPr>
            <a:spLocks noGrp="1"/>
          </p:cNvSpPr>
          <p:nvPr>
            <p:ph idx="1"/>
          </p:nvPr>
        </p:nvSpPr>
        <p:spPr>
          <a:prstGeom prst="rect">
            <a:avLst/>
          </a:prstGeom>
        </p:spPr>
        <p:txBody>
          <a:bodyPr>
            <a:normAutofit fontScale="70000" lnSpcReduction="20000"/>
          </a:bodyPr>
          <a:lstStyle/>
          <a:p>
            <a:pPr marL="182880" lvl="2"/>
            <a:r>
              <a:rPr lang="en-US" sz="3200" dirty="0" smtClean="0"/>
              <a:t>Stand-alone (4 answer options)</a:t>
            </a:r>
          </a:p>
          <a:p>
            <a:pPr marL="182880" lvl="2"/>
            <a:r>
              <a:rPr lang="en-US" sz="3200" dirty="0" smtClean="0"/>
              <a:t>Two-part/Evidence-based selected response (EBSR):</a:t>
            </a:r>
            <a:endParaRPr lang="en-US" sz="3200" dirty="0" smtClean="0">
              <a:ea typeface="ＭＳ Ｐゴシック" pitchFamily="34" charset="-128"/>
            </a:endParaRPr>
          </a:p>
          <a:p>
            <a:pPr>
              <a:buNone/>
            </a:pPr>
            <a:r>
              <a:rPr lang="en-US" sz="2400" b="1" dirty="0" smtClean="0"/>
              <a:t>		</a:t>
            </a:r>
            <a:r>
              <a:rPr lang="en-US" sz="2600" b="1" dirty="0" smtClean="0"/>
              <a:t>Part A </a:t>
            </a:r>
          </a:p>
          <a:p>
            <a:pPr>
              <a:buNone/>
            </a:pPr>
            <a:r>
              <a:rPr lang="en-US" sz="2600" dirty="0" smtClean="0"/>
              <a:t>		What is one main idea of “How Animals Live?”</a:t>
            </a:r>
          </a:p>
          <a:p>
            <a:pPr>
              <a:buNone/>
            </a:pPr>
            <a:r>
              <a:rPr lang="en-US" sz="2600" dirty="0" smtClean="0"/>
              <a:t>		a. There are many types of animals on the planet.</a:t>
            </a:r>
          </a:p>
          <a:p>
            <a:pPr>
              <a:buNone/>
            </a:pPr>
            <a:r>
              <a:rPr lang="en-US" sz="2600" dirty="0" smtClean="0"/>
              <a:t>		b. Animals need water to live.</a:t>
            </a:r>
          </a:p>
          <a:p>
            <a:pPr>
              <a:buNone/>
            </a:pPr>
            <a:r>
              <a:rPr lang="en-US" sz="2600" dirty="0" smtClean="0"/>
              <a:t>		c. There are many ways to sort different animals.*</a:t>
            </a:r>
          </a:p>
          <a:p>
            <a:pPr>
              <a:buNone/>
            </a:pPr>
            <a:r>
              <a:rPr lang="en-US" sz="2600" dirty="0" smtClean="0"/>
              <a:t>		d. Animals begin their life cycles in different forms.</a:t>
            </a:r>
          </a:p>
          <a:p>
            <a:pPr>
              <a:buNone/>
            </a:pPr>
            <a:r>
              <a:rPr lang="en-US" sz="2600" dirty="0" smtClean="0"/>
              <a:t> </a:t>
            </a:r>
          </a:p>
          <a:p>
            <a:pPr>
              <a:buNone/>
            </a:pPr>
            <a:r>
              <a:rPr lang="en-US" sz="2600" b="1" dirty="0" smtClean="0"/>
              <a:t>		Part B</a:t>
            </a:r>
          </a:p>
          <a:p>
            <a:pPr>
              <a:buNone/>
            </a:pPr>
            <a:r>
              <a:rPr lang="en-US" sz="2600" dirty="0" smtClean="0"/>
              <a:t> 		Which detail from the article best supports the answer to Part A?</a:t>
            </a:r>
          </a:p>
          <a:p>
            <a:pPr>
              <a:buNone/>
            </a:pPr>
            <a:r>
              <a:rPr lang="en-US" sz="2600" dirty="0" smtClean="0"/>
              <a:t>		a. “Animals get oxygen from air or water."</a:t>
            </a:r>
          </a:p>
          <a:p>
            <a:pPr>
              <a:buNone/>
            </a:pPr>
            <a:r>
              <a:rPr lang="en-US" sz="2600" dirty="0" smtClean="0"/>
              <a:t>		b. "Animals can be grouped by their traits."</a:t>
            </a:r>
          </a:p>
          <a:p>
            <a:pPr>
              <a:buNone/>
            </a:pPr>
            <a:r>
              <a:rPr lang="en-US" sz="2600" dirty="0" smtClean="0"/>
              <a:t>		c. "Worms are invertebrates."</a:t>
            </a:r>
          </a:p>
          <a:p>
            <a:pPr>
              <a:buNone/>
            </a:pPr>
            <a:r>
              <a:rPr lang="en-US" sz="2600" dirty="0" smtClean="0"/>
              <a:t>		d. "All animals grow and change over time.“</a:t>
            </a:r>
          </a:p>
          <a:p>
            <a:pPr>
              <a:buNone/>
            </a:pPr>
            <a:endParaRPr lang="en-US" sz="2000" dirty="0" smtClean="0"/>
          </a:p>
          <a:p>
            <a:pPr>
              <a:buNone/>
            </a:pPr>
            <a:r>
              <a:rPr lang="en-US" sz="2300" dirty="0" smtClean="0"/>
              <a:t>Example taken from </a:t>
            </a:r>
            <a:r>
              <a:rPr lang="en-US" sz="2300" dirty="0" smtClean="0">
                <a:hlinkClick r:id="rId2"/>
              </a:rPr>
              <a:t>PARCC Prototypes </a:t>
            </a:r>
            <a:r>
              <a:rPr lang="en-US" sz="2300" dirty="0" smtClean="0"/>
              <a:t>                                             </a:t>
            </a:r>
          </a:p>
          <a:p>
            <a:pPr lvl="1">
              <a:buNone/>
            </a:pPr>
            <a:endParaRPr lang="en-US" sz="3000" dirty="0" smtClean="0"/>
          </a:p>
          <a:p>
            <a:endParaRPr lang="en-US" dirty="0"/>
          </a:p>
          <a:p>
            <a:pPr marL="461963" lvl="2" indent="0">
              <a:buNone/>
            </a:pPr>
            <a:endParaRPr lang="en-US" sz="3200" dirty="0" smtClean="0"/>
          </a:p>
        </p:txBody>
      </p:sp>
    </p:spTree>
    <p:extLst>
      <p:ext uri="{BB962C8B-B14F-4D97-AF65-F5344CB8AC3E}">
        <p14:creationId xmlns:p14="http://schemas.microsoft.com/office/powerpoint/2010/main" xmlns="" val="31288544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EAGLE Item Types: Constructed Response</a:t>
            </a:r>
          </a:p>
        </p:txBody>
      </p:sp>
      <p:sp>
        <p:nvSpPr>
          <p:cNvPr id="4" name="Content Placeholder 4"/>
          <p:cNvSpPr>
            <a:spLocks noGrp="1"/>
          </p:cNvSpPr>
          <p:nvPr>
            <p:ph idx="1"/>
          </p:nvPr>
        </p:nvSpPr>
        <p:spPr>
          <a:prstGeom prst="rect">
            <a:avLst/>
          </a:prstGeom>
        </p:spPr>
        <p:txBody>
          <a:bodyPr>
            <a:normAutofit/>
          </a:bodyPr>
          <a:lstStyle/>
          <a:p>
            <a:pPr marL="0">
              <a:buNone/>
              <a:defRPr/>
            </a:pPr>
            <a:r>
              <a:rPr lang="en-US" sz="2600" b="1" dirty="0" smtClean="0">
                <a:ea typeface="ＭＳ Ｐゴシック" pitchFamily="34" charset="-128"/>
              </a:rPr>
              <a:t>Extended Response</a:t>
            </a:r>
            <a:r>
              <a:rPr lang="en-US" sz="2600" dirty="0" smtClean="0">
                <a:ea typeface="ＭＳ Ｐゴシック" pitchFamily="34" charset="-128"/>
              </a:rPr>
              <a:t>—</a:t>
            </a:r>
            <a:r>
              <a:rPr lang="en-US" sz="2400" dirty="0" smtClean="0">
                <a:ea typeface="ＭＳ Ｐゴシック" pitchFamily="34" charset="-128"/>
              </a:rPr>
              <a:t>a 4-point essay question that asks students to analyze text (no conventions)</a:t>
            </a:r>
          </a:p>
          <a:p>
            <a:pPr>
              <a:lnSpc>
                <a:spcPct val="110000"/>
              </a:lnSpc>
              <a:spcBef>
                <a:spcPts val="0"/>
              </a:spcBef>
              <a:buNone/>
            </a:pPr>
            <a:r>
              <a:rPr lang="en-US" sz="2400" dirty="0" smtClean="0"/>
              <a:t>	</a:t>
            </a:r>
          </a:p>
          <a:p>
            <a:pPr marL="365760">
              <a:spcBef>
                <a:spcPts val="0"/>
              </a:spcBef>
              <a:buNone/>
            </a:pPr>
            <a:r>
              <a:rPr lang="en-US" sz="2400" dirty="0" smtClean="0"/>
              <a:t>	</a:t>
            </a:r>
            <a:r>
              <a:rPr lang="en-US" sz="2000" dirty="0" smtClean="0">
                <a:latin typeface="Times New Roman" pitchFamily="18" charset="0"/>
                <a:cs typeface="Times New Roman" pitchFamily="18" charset="0"/>
              </a:rPr>
              <a:t>Write an extended response that analyzes how Julius’s feelings about moving are revealed through his impressions of the house and his interactions with the other characters. Be sure your response includes</a:t>
            </a:r>
          </a:p>
          <a:p>
            <a:pPr marL="365760">
              <a:spcBef>
                <a:spcPts val="0"/>
              </a:spcBef>
              <a:buNone/>
            </a:pPr>
            <a:r>
              <a:rPr lang="en-US" sz="2000" dirty="0" smtClean="0">
                <a:latin typeface="Times New Roman" pitchFamily="18" charset="0"/>
                <a:cs typeface="Times New Roman" pitchFamily="18" charset="0"/>
              </a:rPr>
              <a:t>		*well-chosen descriptions of Julius’s impressions of the house,</a:t>
            </a:r>
          </a:p>
          <a:p>
            <a:pPr marL="365760">
              <a:spcBef>
                <a:spcPts val="0"/>
              </a:spcBef>
              <a:buNone/>
            </a:pPr>
            <a:r>
              <a:rPr lang="en-US" sz="2000" dirty="0" smtClean="0">
                <a:latin typeface="Times New Roman" pitchFamily="18" charset="0"/>
                <a:cs typeface="Times New Roman" pitchFamily="18" charset="0"/>
              </a:rPr>
              <a:t>		*well-chosen examples of Julius’s interactions with the other characters,</a:t>
            </a:r>
          </a:p>
          <a:p>
            <a:pPr marL="365760">
              <a:spcBef>
                <a:spcPts val="0"/>
              </a:spcBef>
              <a:buNone/>
            </a:pPr>
            <a:r>
              <a:rPr lang="en-US" sz="2000" b="1" dirty="0" smtClean="0">
                <a:latin typeface="Times New Roman" pitchFamily="18" charset="0"/>
                <a:cs typeface="Times New Roman" pitchFamily="18" charset="0"/>
              </a:rPr>
              <a:t>		   and</a:t>
            </a:r>
          </a:p>
          <a:p>
            <a:pPr marL="365760">
              <a:spcBef>
                <a:spcPts val="0"/>
              </a:spcBef>
              <a:spcAft>
                <a:spcPts val="600"/>
              </a:spcAft>
              <a:buNone/>
            </a:pPr>
            <a:r>
              <a:rPr lang="en-US" sz="2000" dirty="0" smtClean="0">
                <a:latin typeface="Times New Roman" pitchFamily="18" charset="0"/>
                <a:cs typeface="Times New Roman" pitchFamily="18" charset="0"/>
              </a:rPr>
              <a:t>		*an analysis of how those details show Julius’s feelings about moving.</a:t>
            </a:r>
          </a:p>
          <a:p>
            <a:pPr marL="365760" indent="0">
              <a:spcBef>
                <a:spcPts val="0"/>
              </a:spcBef>
              <a:buNone/>
            </a:pPr>
            <a:r>
              <a:rPr lang="en-US" sz="2000" b="1" dirty="0" smtClean="0">
                <a:latin typeface="Times New Roman" pitchFamily="18" charset="0"/>
                <a:cs typeface="Times New Roman" pitchFamily="18" charset="0"/>
              </a:rPr>
              <a:t>Make sure your response includes specific details from the passage to support your response.</a:t>
            </a:r>
            <a:endParaRPr lang="en-US" sz="20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10448012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EAGLE Item Types: Constructed Response </a:t>
            </a:r>
            <a:r>
              <a:rPr lang="en-US" sz="2800" dirty="0"/>
              <a:t>(cont’d)</a:t>
            </a:r>
            <a:endParaRPr lang="en-US" dirty="0"/>
          </a:p>
        </p:txBody>
      </p:sp>
      <p:sp>
        <p:nvSpPr>
          <p:cNvPr id="4" name="Content Placeholder 4"/>
          <p:cNvSpPr>
            <a:spLocks noGrp="1"/>
          </p:cNvSpPr>
          <p:nvPr>
            <p:ph idx="1"/>
          </p:nvPr>
        </p:nvSpPr>
        <p:spPr>
          <a:prstGeom prst="rect">
            <a:avLst/>
          </a:prstGeom>
        </p:spPr>
        <p:txBody>
          <a:bodyPr>
            <a:normAutofit fontScale="47500" lnSpcReduction="20000"/>
          </a:bodyPr>
          <a:lstStyle/>
          <a:p>
            <a:pPr>
              <a:lnSpc>
                <a:spcPct val="120000"/>
              </a:lnSpc>
              <a:spcAft>
                <a:spcPts val="1200"/>
              </a:spcAft>
              <a:buClr>
                <a:srgbClr val="31859C"/>
              </a:buClr>
              <a:buNone/>
            </a:pPr>
            <a:r>
              <a:rPr lang="en-US" sz="4400" b="1" dirty="0" smtClean="0">
                <a:ea typeface="ＭＳ Ｐゴシック" pitchFamily="34" charset="-128"/>
              </a:rPr>
              <a:t>PARCC Prose Constructed Responses (PCR)—</a:t>
            </a:r>
            <a:r>
              <a:rPr lang="en-US" sz="4000" dirty="0" smtClean="0">
                <a:ea typeface="ＭＳ Ｐゴシック" pitchFamily="34" charset="-128"/>
              </a:rPr>
              <a:t>Elicit evidence that students have understood a text(s)and can communicate that understanding well both in terms of written expression and knowledge of language and conventions. </a:t>
            </a:r>
          </a:p>
          <a:p>
            <a:pPr>
              <a:buClr>
                <a:srgbClr val="31859C"/>
              </a:buClr>
              <a:buFont typeface="Wingdings" pitchFamily="2" charset="2"/>
              <a:buNone/>
            </a:pPr>
            <a:r>
              <a:rPr lang="en-US" dirty="0" smtClean="0"/>
              <a:t>	</a:t>
            </a:r>
            <a:r>
              <a:rPr lang="en-US" sz="4200" dirty="0" smtClean="0"/>
              <a:t>Use what you have learned from reading “</a:t>
            </a:r>
            <a:r>
              <a:rPr lang="en-US" sz="4200" dirty="0" err="1" smtClean="0"/>
              <a:t>Daedulus</a:t>
            </a:r>
            <a:r>
              <a:rPr lang="en-US" sz="4200" dirty="0" smtClean="0"/>
              <a:t> and </a:t>
            </a:r>
            <a:r>
              <a:rPr lang="en-US" sz="4200" dirty="0" err="1" smtClean="0"/>
              <a:t>Icarus</a:t>
            </a:r>
            <a:r>
              <a:rPr lang="en-US" sz="4200" dirty="0" smtClean="0"/>
              <a:t>,” by Ovid and “To a Friend Whose Work Has Come to Triumph,” by Anne Sexton to write an essay that analyzes how </a:t>
            </a:r>
            <a:r>
              <a:rPr lang="en-US" sz="4200" dirty="0" err="1" smtClean="0"/>
              <a:t>Icarus’s</a:t>
            </a:r>
            <a:r>
              <a:rPr lang="en-US" sz="4200" dirty="0" smtClean="0"/>
              <a:t> experience of flying is portrayed differently in the two texts.</a:t>
            </a:r>
          </a:p>
          <a:p>
            <a:pPr>
              <a:buClr>
                <a:srgbClr val="31859C"/>
              </a:buClr>
              <a:buFont typeface="Wingdings" pitchFamily="2" charset="2"/>
              <a:buNone/>
            </a:pPr>
            <a:endParaRPr lang="en-US" sz="4200" dirty="0" smtClean="0"/>
          </a:p>
          <a:p>
            <a:pPr>
              <a:buClr>
                <a:srgbClr val="31859C"/>
              </a:buClr>
              <a:buFont typeface="Wingdings" pitchFamily="2" charset="2"/>
              <a:buNone/>
            </a:pPr>
            <a:r>
              <a:rPr lang="en-US" sz="4200" dirty="0" smtClean="0"/>
              <a:t>	As a starting point, you may want to consider what is emphasized, absent, or different in the two texts, but feel free to develop your own focus for analysis.  </a:t>
            </a:r>
          </a:p>
          <a:p>
            <a:pPr>
              <a:buClr>
                <a:srgbClr val="31859C"/>
              </a:buClr>
              <a:buFont typeface="Wingdings" pitchFamily="2" charset="2"/>
              <a:buNone/>
            </a:pPr>
            <a:endParaRPr lang="en-US" sz="4200" dirty="0" smtClean="0"/>
          </a:p>
          <a:p>
            <a:pPr>
              <a:buClr>
                <a:srgbClr val="31859C"/>
              </a:buClr>
              <a:buFont typeface="Wingdings" pitchFamily="2" charset="2"/>
              <a:buNone/>
            </a:pPr>
            <a:r>
              <a:rPr lang="en-US" sz="4200" dirty="0" smtClean="0"/>
              <a:t>	Develop your essay by providing textual evidence from both texts. Be sure to follow the conventions of standard English.</a:t>
            </a:r>
          </a:p>
          <a:p>
            <a:pPr>
              <a:buClr>
                <a:srgbClr val="31859C"/>
              </a:buClr>
              <a:buFont typeface="Wingdings" pitchFamily="2" charset="2"/>
              <a:buNone/>
            </a:pPr>
            <a:endParaRPr lang="en-US" dirty="0" smtClean="0"/>
          </a:p>
          <a:p>
            <a:pPr>
              <a:buClr>
                <a:srgbClr val="31859C"/>
              </a:buClr>
              <a:buFont typeface="Wingdings" pitchFamily="2" charset="2"/>
              <a:buNone/>
            </a:pPr>
            <a:r>
              <a:rPr lang="en-US" dirty="0" smtClean="0"/>
              <a:t> </a:t>
            </a:r>
          </a:p>
        </p:txBody>
      </p:sp>
    </p:spTree>
    <p:extLst>
      <p:ext uri="{BB962C8B-B14F-4D97-AF65-F5344CB8AC3E}">
        <p14:creationId xmlns:p14="http://schemas.microsoft.com/office/powerpoint/2010/main" xmlns="" val="16780300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PARCC Tasks that Include Written Responses (PCR</a:t>
            </a:r>
          </a:p>
        </p:txBody>
      </p:sp>
      <p:sp>
        <p:nvSpPr>
          <p:cNvPr id="4" name="Content Placeholder 4"/>
          <p:cNvSpPr>
            <a:spLocks noGrp="1"/>
          </p:cNvSpPr>
          <p:nvPr>
            <p:ph idx="1"/>
          </p:nvPr>
        </p:nvSpPr>
        <p:spPr>
          <a:xfrm>
            <a:off x="457200" y="1600200"/>
            <a:ext cx="8229600" cy="5257800"/>
          </a:xfrm>
          <a:prstGeom prst="rect">
            <a:avLst/>
          </a:prstGeom>
        </p:spPr>
        <p:txBody>
          <a:bodyPr>
            <a:normAutofit lnSpcReduction="10000"/>
          </a:bodyPr>
          <a:lstStyle/>
          <a:p>
            <a:pPr lvl="1">
              <a:spcBef>
                <a:spcPts val="0"/>
              </a:spcBef>
              <a:buClr>
                <a:srgbClr val="31859C"/>
              </a:buClr>
              <a:buNone/>
            </a:pPr>
            <a:r>
              <a:rPr lang="en-GB" sz="2400" b="1" dirty="0" smtClean="0"/>
              <a:t>Literary Analysis Task (LAT): </a:t>
            </a:r>
            <a:r>
              <a:rPr lang="en-GB" sz="2400" dirty="0" smtClean="0"/>
              <a:t> </a:t>
            </a:r>
            <a:r>
              <a:rPr lang="en-GB" sz="2300" dirty="0" smtClean="0"/>
              <a:t>two literary texts</a:t>
            </a:r>
            <a:endParaRPr lang="en-GB" sz="2300" b="1" dirty="0" smtClean="0"/>
          </a:p>
          <a:p>
            <a:pPr lvl="1">
              <a:spcBef>
                <a:spcPts val="0"/>
              </a:spcBef>
              <a:defRPr/>
            </a:pPr>
            <a:r>
              <a:rPr lang="en-US" sz="2200" dirty="0" smtClean="0">
                <a:cs typeface="Century Gothic"/>
              </a:rPr>
              <a:t>Answer selected-response questions to show comprehension of texts</a:t>
            </a:r>
          </a:p>
          <a:p>
            <a:pPr lvl="1">
              <a:spcBef>
                <a:spcPts val="0"/>
              </a:spcBef>
              <a:spcAft>
                <a:spcPts val="1200"/>
              </a:spcAft>
              <a:defRPr/>
            </a:pPr>
            <a:r>
              <a:rPr lang="en-US" sz="2200" dirty="0" smtClean="0">
                <a:cs typeface="Century Gothic"/>
              </a:rPr>
              <a:t>Write a literary analysis of the texts</a:t>
            </a:r>
          </a:p>
          <a:p>
            <a:pPr lvl="1">
              <a:spcBef>
                <a:spcPts val="0"/>
              </a:spcBef>
              <a:buNone/>
              <a:defRPr/>
            </a:pPr>
            <a:r>
              <a:rPr lang="en-GB" sz="2400" b="1" dirty="0" smtClean="0"/>
              <a:t>Research Simulation Task (RST): </a:t>
            </a:r>
            <a:r>
              <a:rPr lang="en-GB" sz="2300" dirty="0" smtClean="0"/>
              <a:t>an anchor text , plus additional sources</a:t>
            </a:r>
            <a:endParaRPr lang="en-GB" sz="2300" b="1" dirty="0" smtClean="0"/>
          </a:p>
          <a:p>
            <a:pPr lvl="1">
              <a:spcBef>
                <a:spcPts val="0"/>
              </a:spcBef>
              <a:defRPr/>
            </a:pPr>
            <a:r>
              <a:rPr lang="en-US" sz="2200" dirty="0" smtClean="0">
                <a:cs typeface="Century Gothic"/>
              </a:rPr>
              <a:t>Answer a few selected-response items</a:t>
            </a:r>
          </a:p>
          <a:p>
            <a:pPr lvl="1">
              <a:spcBef>
                <a:spcPts val="0"/>
              </a:spcBef>
              <a:spcAft>
                <a:spcPts val="1200"/>
              </a:spcAft>
              <a:defRPr/>
            </a:pPr>
            <a:r>
              <a:rPr lang="en-US" sz="2200" dirty="0" smtClean="0">
                <a:cs typeface="Century Gothic"/>
              </a:rPr>
              <a:t>Write an analytic essay using textual evidence from the sources</a:t>
            </a:r>
            <a:endParaRPr lang="en-US" sz="2000" dirty="0" smtClean="0">
              <a:cs typeface="Century Gothic"/>
            </a:endParaRPr>
          </a:p>
          <a:p>
            <a:pPr lvl="1">
              <a:spcBef>
                <a:spcPts val="0"/>
              </a:spcBef>
              <a:buNone/>
              <a:defRPr/>
            </a:pPr>
            <a:r>
              <a:rPr lang="en-GB" sz="2400" b="1" dirty="0" smtClean="0"/>
              <a:t>Narrative Task (NT): </a:t>
            </a:r>
            <a:r>
              <a:rPr lang="en-GB" sz="2300" dirty="0" smtClean="0"/>
              <a:t>one or two short texts</a:t>
            </a:r>
            <a:endParaRPr lang="en-GB" sz="2300" b="1" dirty="0" smtClean="0"/>
          </a:p>
          <a:p>
            <a:pPr lvl="1">
              <a:spcBef>
                <a:spcPts val="0"/>
              </a:spcBef>
            </a:pPr>
            <a:r>
              <a:rPr lang="en-US" sz="1600" dirty="0" smtClean="0">
                <a:ea typeface="ＭＳ Ｐゴシック" pitchFamily="34" charset="-128"/>
              </a:rPr>
              <a:t> </a:t>
            </a:r>
            <a:r>
              <a:rPr lang="en-US" sz="2200" dirty="0" smtClean="0">
                <a:ea typeface="ＭＳ Ｐゴシック" pitchFamily="34" charset="-128"/>
              </a:rPr>
              <a:t>Answer </a:t>
            </a:r>
            <a:r>
              <a:rPr lang="en-US" sz="2200" dirty="0" smtClean="0">
                <a:cs typeface="Century Gothic"/>
              </a:rPr>
              <a:t>selected-response questions to show comprehension of texts(s)</a:t>
            </a:r>
          </a:p>
          <a:p>
            <a:pPr lvl="1">
              <a:spcBef>
                <a:spcPts val="0"/>
              </a:spcBef>
            </a:pPr>
            <a:r>
              <a:rPr lang="en-US" sz="2200" dirty="0" smtClean="0">
                <a:ea typeface="ＭＳ Ｐゴシック" pitchFamily="34" charset="-128"/>
              </a:rPr>
              <a:t>Write either a narrative story or a narrative description </a:t>
            </a:r>
          </a:p>
          <a:p>
            <a:pPr lvl="1">
              <a:spcBef>
                <a:spcPts val="0"/>
              </a:spcBef>
            </a:pPr>
            <a:endParaRPr lang="en-US" sz="2200" dirty="0" smtClean="0">
              <a:ea typeface="ＭＳ Ｐゴシック" pitchFamily="34" charset="-128"/>
            </a:endParaRPr>
          </a:p>
          <a:p>
            <a:pPr marL="1737360" lvl="8" indent="0" algn="r">
              <a:spcBef>
                <a:spcPts val="0"/>
              </a:spcBef>
              <a:buNone/>
            </a:pPr>
            <a:r>
              <a:rPr lang="en-US" sz="1200" dirty="0" smtClean="0">
                <a:ea typeface="ＭＳ Ｐゴシック" pitchFamily="34" charset="-128"/>
              </a:rPr>
              <a:t>*This is for 9-12 ELA.</a:t>
            </a:r>
          </a:p>
          <a:p>
            <a:pPr lvl="1">
              <a:lnSpc>
                <a:spcPct val="110000"/>
              </a:lnSpc>
              <a:buNone/>
              <a:defRPr/>
            </a:pPr>
            <a:endParaRPr lang="en-GB" sz="1800" dirty="0" smtClean="0"/>
          </a:p>
          <a:p>
            <a:endParaRPr lang="en-US" dirty="0"/>
          </a:p>
        </p:txBody>
      </p:sp>
    </p:spTree>
    <p:extLst>
      <p:ext uri="{BB962C8B-B14F-4D97-AF65-F5344CB8AC3E}">
        <p14:creationId xmlns:p14="http://schemas.microsoft.com/office/powerpoint/2010/main" xmlns="" val="699078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latin typeface="Chalkduster"/>
              </a:rPr>
              <a:t>Teacher Leader Summit: Day 1 Ready</a:t>
            </a:r>
            <a:endParaRPr lang="en-US" dirty="0"/>
          </a:p>
        </p:txBody>
      </p:sp>
      <p:sp>
        <p:nvSpPr>
          <p:cNvPr id="4" name="Content Placeholder 11"/>
          <p:cNvSpPr>
            <a:spLocks noGrp="1"/>
          </p:cNvSpPr>
          <p:nvPr>
            <p:ph idx="1"/>
          </p:nvPr>
        </p:nvSpPr>
        <p:spPr/>
        <p:txBody>
          <a:bodyPr>
            <a:normAutofit/>
          </a:bodyPr>
          <a:lstStyle/>
          <a:p>
            <a:pPr marL="0" indent="0">
              <a:buFont typeface="Arial" pitchFamily="34" charset="0"/>
              <a:buNone/>
              <a:defRPr/>
            </a:pPr>
            <a:r>
              <a:rPr lang="en-US" sz="2200" dirty="0" smtClean="0"/>
              <a:t>This Summit will prepare teachers to make these shifts beginning the first day of the 14-15 school year. This will include focused training on:  </a:t>
            </a:r>
          </a:p>
          <a:p>
            <a:pPr>
              <a:defRPr/>
            </a:pPr>
            <a:r>
              <a:rPr lang="en-US" sz="2200" dirty="0" smtClean="0"/>
              <a:t>Student Learning Targets </a:t>
            </a:r>
          </a:p>
          <a:p>
            <a:pPr>
              <a:defRPr/>
            </a:pPr>
            <a:r>
              <a:rPr lang="en-US" sz="2200" dirty="0" smtClean="0"/>
              <a:t>Assessment </a:t>
            </a:r>
          </a:p>
          <a:p>
            <a:pPr>
              <a:defRPr/>
            </a:pPr>
            <a:r>
              <a:rPr lang="en-US" sz="2200" dirty="0" smtClean="0"/>
              <a:t>Standards, curricula, and instructional strategies </a:t>
            </a:r>
          </a:p>
          <a:p>
            <a:pPr marL="0" indent="0">
              <a:buFont typeface="Arial" charset="0"/>
              <a:buNone/>
              <a:defRPr/>
            </a:pPr>
            <a:endParaRPr lang="en-US" sz="2200" dirty="0" smtClean="0"/>
          </a:p>
          <a:p>
            <a:pPr marL="0" indent="0">
              <a:buFont typeface="Arial" pitchFamily="34" charset="0"/>
              <a:buNone/>
              <a:defRPr/>
            </a:pPr>
            <a:endParaRPr lang="en-US" sz="2200" dirty="0" smtClean="0"/>
          </a:p>
          <a:p>
            <a:pPr marL="0" indent="0">
              <a:buFont typeface="Arial" pitchFamily="34" charset="0"/>
              <a:buNone/>
              <a:defRPr/>
            </a:pPr>
            <a:endParaRPr lang="en-US" sz="2200" dirty="0" smtClean="0"/>
          </a:p>
          <a:p>
            <a:pPr marL="0" indent="0">
              <a:buFont typeface="Arial" pitchFamily="34" charset="0"/>
              <a:buNone/>
              <a:defRPr/>
            </a:pPr>
            <a:endParaRPr lang="en-US" sz="2200" dirty="0" smtClean="0"/>
          </a:p>
          <a:p>
            <a:pPr>
              <a:defRPr/>
            </a:pPr>
            <a:endParaRPr lang="en-US" sz="22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a:t>CCSS Criteria for Determining Item Quality</a:t>
            </a:r>
            <a:endParaRPr lang="en-US" dirty="0">
              <a:solidFill>
                <a:schemeClr val="tx1"/>
              </a:solidFill>
            </a:endParaRPr>
          </a:p>
        </p:txBody>
      </p:sp>
      <p:sp>
        <p:nvSpPr>
          <p:cNvPr id="4" name="Content Placeholder 4"/>
          <p:cNvSpPr>
            <a:spLocks noGrp="1"/>
          </p:cNvSpPr>
          <p:nvPr>
            <p:ph idx="1"/>
          </p:nvPr>
        </p:nvSpPr>
        <p:spPr>
          <a:prstGeom prst="rect">
            <a:avLst/>
          </a:prstGeom>
        </p:spPr>
        <p:txBody>
          <a:bodyPr/>
          <a:lstStyle/>
          <a:p>
            <a:pPr marL="457200" indent="-457200">
              <a:spcBef>
                <a:spcPts val="600"/>
              </a:spcBef>
              <a:buClr>
                <a:schemeClr val="tx1">
                  <a:lumMod val="75000"/>
                  <a:lumOff val="25000"/>
                </a:schemeClr>
              </a:buClr>
              <a:buFont typeface="+mj-lt"/>
              <a:buAutoNum type="arabicPeriod"/>
            </a:pPr>
            <a:endParaRPr lang="en-US" dirty="0" smtClean="0"/>
          </a:p>
          <a:p>
            <a:pPr marL="457200" indent="-457200">
              <a:spcBef>
                <a:spcPts val="600"/>
              </a:spcBef>
              <a:buClr>
                <a:schemeClr val="tx1">
                  <a:lumMod val="75000"/>
                  <a:lumOff val="25000"/>
                </a:schemeClr>
              </a:buClr>
              <a:buFont typeface="+mj-lt"/>
              <a:buAutoNum type="arabicPeriod"/>
            </a:pPr>
            <a:r>
              <a:rPr lang="en-US" dirty="0" smtClean="0"/>
              <a:t>Does the question have </a:t>
            </a:r>
            <a:r>
              <a:rPr lang="en-US" b="1" dirty="0" smtClean="0"/>
              <a:t>Value,</a:t>
            </a:r>
            <a:r>
              <a:rPr lang="en-US" dirty="0" smtClean="0"/>
              <a:t> and is it worthy of students’ time?</a:t>
            </a:r>
          </a:p>
          <a:p>
            <a:pPr marL="457200" indent="-457200">
              <a:spcBef>
                <a:spcPts val="600"/>
              </a:spcBef>
              <a:buClr>
                <a:schemeClr val="tx1">
                  <a:lumMod val="75000"/>
                  <a:lumOff val="25000"/>
                </a:schemeClr>
              </a:buClr>
              <a:buFont typeface="+mj-lt"/>
              <a:buAutoNum type="arabicPeriod"/>
            </a:pPr>
            <a:r>
              <a:rPr lang="en-US" dirty="0" smtClean="0"/>
              <a:t>Is the question </a:t>
            </a:r>
            <a:r>
              <a:rPr lang="en-US" b="1" dirty="0" smtClean="0"/>
              <a:t>Text Dependent</a:t>
            </a:r>
            <a:r>
              <a:rPr lang="en-US" dirty="0" smtClean="0"/>
              <a:t>, requiring deep understanding of the text and the use of textual evidence?</a:t>
            </a:r>
          </a:p>
          <a:p>
            <a:pPr marL="457200" indent="-457200">
              <a:spcBef>
                <a:spcPts val="600"/>
              </a:spcBef>
              <a:buClr>
                <a:schemeClr val="tx1">
                  <a:lumMod val="75000"/>
                  <a:lumOff val="25000"/>
                </a:schemeClr>
              </a:buClr>
              <a:buFont typeface="+mj-lt"/>
              <a:buAutoNum type="arabicPeriod"/>
            </a:pPr>
            <a:r>
              <a:rPr lang="en-US" dirty="0" smtClean="0"/>
              <a:t>Is the question </a:t>
            </a:r>
            <a:r>
              <a:rPr lang="en-US" b="1" dirty="0" smtClean="0"/>
              <a:t>Aligned</a:t>
            </a:r>
            <a:r>
              <a:rPr lang="en-US" dirty="0" smtClean="0"/>
              <a:t> to and reflective of the rigor of the CCSS</a:t>
            </a:r>
            <a:r>
              <a:rPr lang="en-US" sz="2800" dirty="0" smtClean="0"/>
              <a:t>?</a:t>
            </a:r>
          </a:p>
          <a:p>
            <a:endParaRPr lang="en-US" dirty="0"/>
          </a:p>
        </p:txBody>
      </p:sp>
      <p:sp>
        <p:nvSpPr>
          <p:cNvPr id="3" name="TextBox 2"/>
          <p:cNvSpPr txBox="1"/>
          <p:nvPr/>
        </p:nvSpPr>
        <p:spPr>
          <a:xfrm>
            <a:off x="778164" y="5320084"/>
            <a:ext cx="7924800" cy="954107"/>
          </a:xfrm>
          <a:prstGeom prst="rect">
            <a:avLst/>
          </a:prstGeom>
          <a:noFill/>
        </p:spPr>
        <p:txBody>
          <a:bodyPr wrap="square" rtlCol="0">
            <a:spAutoFit/>
          </a:bodyPr>
          <a:lstStyle/>
          <a:p>
            <a:pPr algn="ctr"/>
            <a:r>
              <a:rPr lang="en-US" sz="2800" dirty="0" smtClean="0">
                <a:solidFill>
                  <a:srgbClr val="C00000"/>
                </a:solidFill>
              </a:rPr>
              <a:t>How does this criteria reflect the desired rigor in the classroom?</a:t>
            </a:r>
            <a:endParaRPr lang="en-US" sz="2800" dirty="0">
              <a:solidFill>
                <a:srgbClr val="C00000"/>
              </a:solidFill>
            </a:endParaRPr>
          </a:p>
        </p:txBody>
      </p:sp>
    </p:spTree>
    <p:extLst>
      <p:ext uri="{BB962C8B-B14F-4D97-AF65-F5344CB8AC3E}">
        <p14:creationId xmlns:p14="http://schemas.microsoft.com/office/powerpoint/2010/main" xmlns="" val="13653424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Practice</a:t>
            </a:r>
            <a:endParaRPr lang="en-US" dirty="0"/>
          </a:p>
        </p:txBody>
      </p:sp>
      <p:sp>
        <p:nvSpPr>
          <p:cNvPr id="3" name="Content Placeholder 2"/>
          <p:cNvSpPr>
            <a:spLocks noGrp="1"/>
          </p:cNvSpPr>
          <p:nvPr>
            <p:ph idx="1"/>
          </p:nvPr>
        </p:nvSpPr>
        <p:spPr/>
        <p:txBody>
          <a:bodyPr/>
          <a:lstStyle/>
          <a:p>
            <a:pPr>
              <a:buNone/>
            </a:pPr>
            <a:r>
              <a:rPr lang="en-US" dirty="0" smtClean="0"/>
              <a:t>Take </a:t>
            </a:r>
            <a:r>
              <a:rPr lang="en-US" dirty="0"/>
              <a:t>a couple of minutes to read the Grade 5 </a:t>
            </a:r>
            <a:r>
              <a:rPr lang="en-US" dirty="0" smtClean="0"/>
              <a:t>passage:</a:t>
            </a:r>
          </a:p>
          <a:p>
            <a:pPr>
              <a:buNone/>
            </a:pPr>
            <a:endParaRPr lang="en-US" dirty="0"/>
          </a:p>
          <a:p>
            <a:pPr algn="ctr">
              <a:buNone/>
            </a:pPr>
            <a:r>
              <a:rPr lang="en-US" sz="2000" dirty="0"/>
              <a:t>“Mary Henrietta Kingsley: Explorer and Author” </a:t>
            </a:r>
          </a:p>
          <a:p>
            <a:pPr>
              <a:buNone/>
            </a:pPr>
            <a:r>
              <a:rPr lang="en-US" sz="2000" dirty="0"/>
              <a:t> </a:t>
            </a:r>
            <a:r>
              <a:rPr lang="en-US" dirty="0"/>
              <a:t/>
            </a:r>
            <a:br>
              <a:rPr lang="en-US" dirty="0"/>
            </a:br>
            <a:endParaRPr lang="en-US" dirty="0" smtClean="0"/>
          </a:p>
          <a:p>
            <a:pPr>
              <a:buNone/>
            </a:pPr>
            <a:r>
              <a:rPr lang="en-US" dirty="0" smtClean="0"/>
              <a:t>Using the CCSS criteria, decide whether the following questions meet all requirements.</a:t>
            </a:r>
            <a:endParaRPr lang="en-US" dirty="0"/>
          </a:p>
        </p:txBody>
      </p:sp>
    </p:spTree>
    <p:extLst>
      <p:ext uri="{BB962C8B-B14F-4D97-AF65-F5344CB8AC3E}">
        <p14:creationId xmlns:p14="http://schemas.microsoft.com/office/powerpoint/2010/main" xmlns="" val="8373707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DOES THIS QUESTION MEET THE CCSS CRITERIA?</a:t>
            </a:r>
            <a:endParaRPr lang="en-US" dirty="0"/>
          </a:p>
        </p:txBody>
      </p:sp>
      <p:sp>
        <p:nvSpPr>
          <p:cNvPr id="4" name="Content Placeholder 4"/>
          <p:cNvSpPr>
            <a:spLocks noGrp="1"/>
          </p:cNvSpPr>
          <p:nvPr>
            <p:ph idx="1"/>
          </p:nvPr>
        </p:nvSpPr>
        <p:spPr>
          <a:xfrm>
            <a:off x="457200" y="2057400"/>
            <a:ext cx="8229600" cy="4419600"/>
          </a:xfrm>
          <a:prstGeom prst="rect">
            <a:avLst/>
          </a:prstGeom>
        </p:spPr>
        <p:txBody>
          <a:bodyPr>
            <a:normAutofit/>
          </a:bodyPr>
          <a:lstStyle/>
          <a:p>
            <a:pPr>
              <a:buNone/>
            </a:pPr>
            <a:r>
              <a:rPr lang="en-US" dirty="0" smtClean="0"/>
              <a:t>Which sentence from the article is an </a:t>
            </a:r>
            <a:r>
              <a:rPr lang="en-US" b="1" dirty="0" smtClean="0"/>
              <a:t>opinion</a:t>
            </a:r>
            <a:r>
              <a:rPr lang="en-US" dirty="0" smtClean="0"/>
              <a:t>?</a:t>
            </a:r>
          </a:p>
          <a:p>
            <a:pPr marL="514350" lvl="0" indent="-514350">
              <a:buAutoNum type="alphaUcPeriod"/>
            </a:pPr>
            <a:r>
              <a:rPr lang="en-US" dirty="0" smtClean="0"/>
              <a:t>Her bachelor brother expected her to keep house for him, but Mary had other ideas.</a:t>
            </a:r>
          </a:p>
          <a:p>
            <a:pPr marL="514350" lvl="0" indent="-514350">
              <a:buAutoNum type="alphaUcPeriod"/>
            </a:pPr>
            <a:r>
              <a:rPr lang="en-US" dirty="0" smtClean="0"/>
              <a:t>During Mary’s second trip to Africa in 1894, she    traveled to more places than she had the first time.</a:t>
            </a:r>
          </a:p>
          <a:p>
            <a:pPr marL="514350" lvl="0" indent="-514350">
              <a:buAutoNum type="alphaUcPeriod"/>
            </a:pPr>
            <a:r>
              <a:rPr lang="en-US" dirty="0" smtClean="0"/>
              <a:t>She explored the </a:t>
            </a:r>
            <a:r>
              <a:rPr lang="en-US" dirty="0" err="1" smtClean="0"/>
              <a:t>Ogowe</a:t>
            </a:r>
            <a:r>
              <a:rPr lang="en-US" dirty="0" smtClean="0"/>
              <a:t> River in Gabon by  steamboat and by canoe, which she rowed herself.</a:t>
            </a:r>
          </a:p>
          <a:p>
            <a:pPr marL="514350" lvl="0" indent="-514350">
              <a:buAutoNum type="alphaUcPeriod"/>
            </a:pPr>
            <a:r>
              <a:rPr lang="en-US" dirty="0" smtClean="0"/>
              <a:t>Though her life was cut short, Mary’s bravery and intelligence earned her respect and admiration.*</a:t>
            </a:r>
          </a:p>
          <a:p>
            <a:pPr lvl="0">
              <a:buNone/>
            </a:pPr>
            <a:endParaRPr lang="en-US" dirty="0"/>
          </a:p>
        </p:txBody>
      </p:sp>
    </p:spTree>
    <p:extLst>
      <p:ext uri="{BB962C8B-B14F-4D97-AF65-F5344CB8AC3E}">
        <p14:creationId xmlns:p14="http://schemas.microsoft.com/office/powerpoint/2010/main" xmlns="" val="38169728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EAGLE</a:t>
            </a:r>
            <a:endParaRPr lang="en-US" dirty="0"/>
          </a:p>
        </p:txBody>
      </p:sp>
      <p:sp>
        <p:nvSpPr>
          <p:cNvPr id="3" name="Content Placeholder 2"/>
          <p:cNvSpPr>
            <a:spLocks noGrp="1"/>
          </p:cNvSpPr>
          <p:nvPr>
            <p:ph sz="half" idx="1"/>
          </p:nvPr>
        </p:nvSpPr>
        <p:spPr>
          <a:xfrm>
            <a:off x="457200" y="1673352"/>
            <a:ext cx="3276600" cy="4718304"/>
          </a:xfrm>
        </p:spPr>
        <p:txBody>
          <a:bodyPr>
            <a:normAutofit/>
          </a:bodyPr>
          <a:lstStyle/>
          <a:p>
            <a:pPr marL="0" indent="0">
              <a:buNone/>
            </a:pPr>
            <a:endParaRPr lang="en-US" b="1" dirty="0"/>
          </a:p>
          <a:p>
            <a:pPr marL="0" indent="0">
              <a:buNone/>
            </a:pPr>
            <a:r>
              <a:rPr lang="en-US" b="1" dirty="0" smtClean="0"/>
              <a:t>Review the following 5</a:t>
            </a:r>
            <a:r>
              <a:rPr lang="en-US" b="1" baseline="30000" dirty="0" smtClean="0"/>
              <a:t>th</a:t>
            </a:r>
            <a:r>
              <a:rPr lang="en-US" b="1" dirty="0" smtClean="0"/>
              <a:t> grade CCSS Standard:</a:t>
            </a:r>
          </a:p>
          <a:p>
            <a:pPr marL="0" indent="0">
              <a:buNone/>
            </a:pPr>
            <a:r>
              <a:rPr lang="en-US" dirty="0" smtClean="0"/>
              <a:t>     RI5.4</a:t>
            </a:r>
          </a:p>
          <a:p>
            <a:pPr marL="0" indent="0">
              <a:buNone/>
            </a:pPr>
            <a:endParaRPr lang="en-US" b="1" dirty="0" smtClean="0"/>
          </a:p>
          <a:p>
            <a:pPr marL="0" indent="0">
              <a:buNone/>
            </a:pPr>
            <a:r>
              <a:rPr lang="en-US" b="1" dirty="0" smtClean="0"/>
              <a:t>Does this question meet the criteria?</a:t>
            </a:r>
          </a:p>
          <a:p>
            <a:pPr marL="0" indent="0">
              <a:buNone/>
            </a:pPr>
            <a:endParaRPr lang="en-US" dirty="0"/>
          </a:p>
        </p:txBody>
      </p:sp>
      <p:pic>
        <p:nvPicPr>
          <p:cNvPr id="2050" name="Picture 2"/>
          <p:cNvPicPr>
            <a:picLocks noGrp="1" noChangeAspect="1" noChangeArrowheads="1"/>
          </p:cNvPicPr>
          <p:nvPr>
            <p:ph sz="half" idx="2"/>
          </p:nvPr>
        </p:nvPicPr>
        <p:blipFill>
          <a:blip r:embed="rId2" cstate="print">
            <a:extLst>
              <a:ext uri="{28A0092B-C50C-407E-A947-70E740481C1C}">
                <a14:useLocalDpi xmlns:a14="http://schemas.microsoft.com/office/drawing/2010/main" xmlns="" val="0"/>
              </a:ext>
            </a:extLst>
          </a:blip>
          <a:srcRect/>
          <a:stretch>
            <a:fillRect/>
          </a:stretch>
        </p:blipFill>
        <p:spPr bwMode="auto">
          <a:xfrm>
            <a:off x="4038600" y="1752600"/>
            <a:ext cx="5105400" cy="4038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7925755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EAGLE</a:t>
            </a:r>
            <a:endParaRPr lang="en-US" dirty="0"/>
          </a:p>
        </p:txBody>
      </p:sp>
      <p:sp>
        <p:nvSpPr>
          <p:cNvPr id="3" name="Content Placeholder 2"/>
          <p:cNvSpPr>
            <a:spLocks noGrp="1"/>
          </p:cNvSpPr>
          <p:nvPr>
            <p:ph sz="half" idx="1"/>
          </p:nvPr>
        </p:nvSpPr>
        <p:spPr/>
        <p:txBody>
          <a:bodyPr>
            <a:normAutofit fontScale="92500" lnSpcReduction="20000"/>
          </a:bodyPr>
          <a:lstStyle/>
          <a:p>
            <a:pPr marL="0" indent="0">
              <a:buNone/>
            </a:pPr>
            <a:r>
              <a:rPr lang="en-US" dirty="0" smtClean="0"/>
              <a:t>Review the standards for grade 5.  </a:t>
            </a:r>
          </a:p>
          <a:p>
            <a:pPr marL="0" indent="0">
              <a:buNone/>
            </a:pPr>
            <a:endParaRPr lang="en-US" dirty="0"/>
          </a:p>
          <a:p>
            <a:pPr marL="0" indent="0">
              <a:buNone/>
            </a:pPr>
            <a:r>
              <a:rPr lang="en-US" dirty="0" smtClean="0"/>
              <a:t>Is this questions a reflection of the standards?  </a:t>
            </a:r>
          </a:p>
          <a:p>
            <a:pPr marL="0" indent="0">
              <a:buNone/>
            </a:pPr>
            <a:endParaRPr lang="en-US" dirty="0"/>
          </a:p>
          <a:p>
            <a:pPr marL="0" indent="0">
              <a:buNone/>
            </a:pPr>
            <a:r>
              <a:rPr lang="en-US" dirty="0" smtClean="0"/>
              <a:t>Why or why not?</a:t>
            </a:r>
            <a:endParaRPr lang="en-US" dirty="0"/>
          </a:p>
        </p:txBody>
      </p:sp>
      <p:sp>
        <p:nvSpPr>
          <p:cNvPr id="4" name="Content Placeholder 3"/>
          <p:cNvSpPr>
            <a:spLocks noGrp="1"/>
          </p:cNvSpPr>
          <p:nvPr>
            <p:ph sz="half" idx="2"/>
          </p:nvPr>
        </p:nvSpPr>
        <p:spPr/>
        <p:txBody>
          <a:bodyPr>
            <a:normAutofit fontScale="92500" lnSpcReduction="20000"/>
          </a:bodyPr>
          <a:lstStyle/>
          <a:p>
            <a:pPr>
              <a:buNone/>
            </a:pPr>
            <a:r>
              <a:rPr lang="en-US" dirty="0" smtClean="0"/>
              <a:t> The </a:t>
            </a:r>
            <a:r>
              <a:rPr lang="en-US" dirty="0"/>
              <a:t>author </a:t>
            </a:r>
            <a:r>
              <a:rPr lang="en-US" b="1" dirty="0"/>
              <a:t>most likely</a:t>
            </a:r>
            <a:r>
              <a:rPr lang="en-US" dirty="0"/>
              <a:t> wrote this article in order to</a:t>
            </a:r>
          </a:p>
          <a:p>
            <a:pPr marL="514350" lvl="0" indent="-514350">
              <a:buAutoNum type="alphaUcPeriod"/>
            </a:pPr>
            <a:r>
              <a:rPr lang="en-US" dirty="0"/>
              <a:t>persuade people to visit Africa.</a:t>
            </a:r>
          </a:p>
          <a:p>
            <a:pPr marL="514350" lvl="0" indent="-514350">
              <a:buAutoNum type="alphaUcPeriod"/>
            </a:pPr>
            <a:r>
              <a:rPr lang="en-US" dirty="0"/>
              <a:t>give information about Mary Kingsley’s life.*</a:t>
            </a:r>
          </a:p>
          <a:p>
            <a:pPr marL="514350" lvl="0" indent="-514350">
              <a:buAutoNum type="alphaUcPeriod"/>
            </a:pPr>
            <a:r>
              <a:rPr lang="en-US" dirty="0"/>
              <a:t>describe what life was like in Victorian England.</a:t>
            </a:r>
          </a:p>
          <a:p>
            <a:pPr marL="514350" lvl="0" indent="-514350">
              <a:buAutoNum type="alphaUcPeriod"/>
            </a:pPr>
            <a:r>
              <a:rPr lang="en-US" dirty="0"/>
              <a:t>explain where Mary Kingsley got the ideas for her books.</a:t>
            </a:r>
          </a:p>
          <a:p>
            <a:endParaRPr lang="en-US" dirty="0"/>
          </a:p>
        </p:txBody>
      </p:sp>
    </p:spTree>
    <p:extLst>
      <p:ext uri="{BB962C8B-B14F-4D97-AF65-F5344CB8AC3E}">
        <p14:creationId xmlns:p14="http://schemas.microsoft.com/office/powerpoint/2010/main" xmlns="" val="32345625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EAGLE</a:t>
            </a:r>
            <a:endParaRPr lang="en-US" dirty="0"/>
          </a:p>
        </p:txBody>
      </p:sp>
      <p:sp>
        <p:nvSpPr>
          <p:cNvPr id="3" name="Content Placeholder 2"/>
          <p:cNvSpPr>
            <a:spLocks noGrp="1"/>
          </p:cNvSpPr>
          <p:nvPr>
            <p:ph sz="half" idx="1"/>
          </p:nvPr>
        </p:nvSpPr>
        <p:spPr>
          <a:xfrm>
            <a:off x="457200" y="1673352"/>
            <a:ext cx="2667000" cy="4718304"/>
          </a:xfrm>
        </p:spPr>
        <p:txBody>
          <a:bodyPr/>
          <a:lstStyle/>
          <a:p>
            <a:pPr marL="0" indent="0">
              <a:buNone/>
            </a:pPr>
            <a:r>
              <a:rPr lang="en-US" b="1" dirty="0"/>
              <a:t>Review the following 5</a:t>
            </a:r>
            <a:r>
              <a:rPr lang="en-US" b="1" baseline="30000" dirty="0"/>
              <a:t>th</a:t>
            </a:r>
            <a:r>
              <a:rPr lang="en-US" b="1" dirty="0"/>
              <a:t> grade CCSS </a:t>
            </a:r>
            <a:r>
              <a:rPr lang="en-US" b="1" dirty="0" smtClean="0"/>
              <a:t>Standard:</a:t>
            </a:r>
            <a:endParaRPr lang="en-US" b="1" dirty="0"/>
          </a:p>
          <a:p>
            <a:pPr marL="0" indent="0">
              <a:buNone/>
            </a:pPr>
            <a:r>
              <a:rPr lang="en-US" dirty="0" smtClean="0"/>
              <a:t>      RI5.4</a:t>
            </a:r>
          </a:p>
          <a:p>
            <a:pPr marL="0" indent="0">
              <a:buNone/>
            </a:pPr>
            <a:endParaRPr lang="en-US" b="1" dirty="0"/>
          </a:p>
          <a:p>
            <a:pPr marL="0" indent="0">
              <a:buNone/>
            </a:pPr>
            <a:r>
              <a:rPr lang="en-US" b="1" dirty="0"/>
              <a:t>Does this question meet the criteria?</a:t>
            </a:r>
          </a:p>
          <a:p>
            <a:endParaRPr lang="en-US" dirty="0"/>
          </a:p>
        </p:txBody>
      </p:sp>
      <p:pic>
        <p:nvPicPr>
          <p:cNvPr id="3075"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048000" y="1933185"/>
            <a:ext cx="5949950" cy="393421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1021149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295400"/>
            <a:ext cx="8229600" cy="3429000"/>
          </a:xfrm>
        </p:spPr>
        <p:txBody>
          <a:bodyPr>
            <a:normAutofit fontScale="90000"/>
          </a:bodyPr>
          <a:lstStyle/>
          <a:p>
            <a:pPr algn="ctr"/>
            <a:r>
              <a:rPr lang="en-US" sz="6000" dirty="0" smtClean="0"/>
              <a:t>Using “Questions that Meet the Standards” Handout </a:t>
            </a:r>
            <a:r>
              <a:rPr lang="en-US" dirty="0" smtClean="0"/>
              <a:t/>
            </a:r>
            <a:br>
              <a:rPr lang="en-US" dirty="0" smtClean="0"/>
            </a:br>
            <a:endParaRPr lang="en-US" dirty="0"/>
          </a:p>
        </p:txBody>
      </p:sp>
    </p:spTree>
    <p:extLst>
      <p:ext uri="{BB962C8B-B14F-4D97-AF65-F5344CB8AC3E}">
        <p14:creationId xmlns:p14="http://schemas.microsoft.com/office/powerpoint/2010/main" xmlns="" val="7108809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 Helpful Tool </a:t>
            </a:r>
            <a:endParaRPr lang="en-US" dirty="0"/>
          </a:p>
        </p:txBody>
      </p:sp>
      <p:sp>
        <p:nvSpPr>
          <p:cNvPr id="3" name="Content Placeholder 2"/>
          <p:cNvSpPr>
            <a:spLocks noGrp="1"/>
          </p:cNvSpPr>
          <p:nvPr>
            <p:ph sz="half" idx="1"/>
          </p:nvPr>
        </p:nvSpPr>
        <p:spPr/>
        <p:txBody>
          <a:bodyPr>
            <a:normAutofit/>
          </a:bodyPr>
          <a:lstStyle/>
          <a:p>
            <a:pPr marL="0" indent="0" algn="ctr">
              <a:buNone/>
            </a:pPr>
            <a:r>
              <a:rPr lang="en-US" sz="1400" b="1" i="1" dirty="0" smtClean="0"/>
              <a:t>From </a:t>
            </a:r>
            <a:r>
              <a:rPr lang="en-US" sz="1400" b="1" dirty="0" smtClean="0"/>
              <a:t>5</a:t>
            </a:r>
            <a:r>
              <a:rPr lang="en-US" sz="1400" b="1" baseline="30000" dirty="0" smtClean="0"/>
              <a:t>th</a:t>
            </a:r>
            <a:r>
              <a:rPr lang="en-US" sz="1400" b="1" dirty="0" smtClean="0"/>
              <a:t> Grade  Evidence Tables </a:t>
            </a:r>
            <a:endParaRPr lang="en-US" sz="1400" b="1" dirty="0"/>
          </a:p>
          <a:p>
            <a:pPr marL="0" indent="0">
              <a:buNone/>
            </a:pPr>
            <a:endParaRPr lang="en-US" sz="1400" b="1" dirty="0"/>
          </a:p>
          <a:p>
            <a:pPr marL="0" indent="0" algn="ctr">
              <a:buNone/>
            </a:pPr>
            <a:r>
              <a:rPr lang="en-US" sz="1400" b="1" dirty="0" smtClean="0"/>
              <a:t>The </a:t>
            </a:r>
            <a:r>
              <a:rPr lang="en-US" sz="1400" b="1" dirty="0"/>
              <a:t>student’s response:</a:t>
            </a:r>
          </a:p>
          <a:p>
            <a:pPr marL="0" indent="0" algn="ctr">
              <a:buNone/>
            </a:pPr>
            <a:endParaRPr lang="en-US" sz="1400" dirty="0"/>
          </a:p>
          <a:p>
            <a:pPr marL="0" indent="0">
              <a:buNone/>
            </a:pPr>
            <a:r>
              <a:rPr lang="en-US" sz="1400" b="1" dirty="0"/>
              <a:t>RI 3</a:t>
            </a:r>
            <a:r>
              <a:rPr lang="en-US" sz="1400" dirty="0"/>
              <a:t>: Explain the relationships or</a:t>
            </a:r>
          </a:p>
          <a:p>
            <a:pPr marL="0" indent="0">
              <a:buNone/>
            </a:pPr>
            <a:r>
              <a:rPr lang="en-US" sz="1400" dirty="0"/>
              <a:t>interactions between two or more</a:t>
            </a:r>
          </a:p>
          <a:p>
            <a:pPr marL="0" indent="0">
              <a:buNone/>
            </a:pPr>
            <a:r>
              <a:rPr lang="en-US" sz="1400" dirty="0"/>
              <a:t>individuals, events, ideas, or concepts</a:t>
            </a:r>
          </a:p>
          <a:p>
            <a:pPr marL="0" indent="0">
              <a:buNone/>
            </a:pPr>
            <a:r>
              <a:rPr lang="en-US" sz="1400" dirty="0"/>
              <a:t>in a historical, scientific, or technical</a:t>
            </a:r>
          </a:p>
          <a:p>
            <a:pPr marL="0" indent="0">
              <a:buNone/>
            </a:pPr>
            <a:r>
              <a:rPr lang="en-US" sz="1400" dirty="0"/>
              <a:t>text based on specific information in</a:t>
            </a:r>
          </a:p>
          <a:p>
            <a:pPr marL="0" indent="0">
              <a:buNone/>
            </a:pPr>
            <a:r>
              <a:rPr lang="en-US" sz="1400" dirty="0"/>
              <a:t>the text</a:t>
            </a:r>
            <a:r>
              <a:rPr lang="en-US" sz="1400" dirty="0" smtClean="0"/>
              <a:t>.</a:t>
            </a:r>
          </a:p>
          <a:p>
            <a:pPr marL="0" indent="0">
              <a:buNone/>
            </a:pPr>
            <a:endParaRPr lang="en-US" sz="1400" dirty="0"/>
          </a:p>
          <a:p>
            <a:pPr marL="0" indent="0">
              <a:buNone/>
            </a:pPr>
            <a:r>
              <a:rPr lang="en-US" sz="1400" dirty="0" smtClean="0"/>
              <a:t> </a:t>
            </a:r>
            <a:r>
              <a:rPr lang="en-US" sz="1400" dirty="0"/>
              <a:t>Provides an explanation of the relationships or interactions </a:t>
            </a:r>
            <a:r>
              <a:rPr lang="en-US" sz="1400" dirty="0" smtClean="0"/>
              <a:t>between two </a:t>
            </a:r>
            <a:r>
              <a:rPr lang="en-US" sz="1400" dirty="0"/>
              <a:t>or more </a:t>
            </a:r>
            <a:r>
              <a:rPr lang="en-US" sz="1400" b="1" dirty="0"/>
              <a:t>individuals</a:t>
            </a:r>
            <a:r>
              <a:rPr lang="en-US" sz="1400" dirty="0"/>
              <a:t>, in a historical, scientific or technical text. (1</a:t>
            </a:r>
            <a:r>
              <a:rPr lang="en-US" sz="1400" dirty="0" smtClean="0"/>
              <a:t>)</a:t>
            </a:r>
            <a:endParaRPr lang="en-US" sz="1400" dirty="0"/>
          </a:p>
        </p:txBody>
      </p:sp>
      <p:sp>
        <p:nvSpPr>
          <p:cNvPr id="4" name="Content Placeholder 3"/>
          <p:cNvSpPr>
            <a:spLocks noGrp="1"/>
          </p:cNvSpPr>
          <p:nvPr>
            <p:ph sz="half" idx="2"/>
          </p:nvPr>
        </p:nvSpPr>
        <p:spPr/>
        <p:txBody>
          <a:bodyPr>
            <a:normAutofit/>
          </a:bodyPr>
          <a:lstStyle/>
          <a:p>
            <a:pPr marL="0" indent="0" algn="ctr">
              <a:buNone/>
            </a:pPr>
            <a:r>
              <a:rPr lang="en-US" b="1" dirty="0" smtClean="0"/>
              <a:t>Does this question meet the standard on the left?</a:t>
            </a:r>
          </a:p>
          <a:p>
            <a:pPr marL="0" indent="0">
              <a:buNone/>
            </a:pPr>
            <a:endParaRPr lang="en-US" b="1" dirty="0"/>
          </a:p>
          <a:p>
            <a:pPr marL="0" indent="0">
              <a:buNone/>
            </a:pPr>
            <a:r>
              <a:rPr lang="en-US" sz="2400" b="1" dirty="0" smtClean="0"/>
              <a:t>RL.5.3(1</a:t>
            </a:r>
            <a:r>
              <a:rPr lang="en-US" sz="2400" b="1" dirty="0"/>
              <a:t>) </a:t>
            </a:r>
            <a:r>
              <a:rPr lang="en-US" sz="2400" dirty="0" smtClean="0"/>
              <a:t>How </a:t>
            </a:r>
            <a:r>
              <a:rPr lang="en-US" sz="2400" dirty="0"/>
              <a:t>are the characters ______ and </a:t>
            </a:r>
            <a:r>
              <a:rPr lang="en-US" sz="2400" dirty="0" smtClean="0"/>
              <a:t>______ </a:t>
            </a:r>
            <a:r>
              <a:rPr lang="en-US" sz="2400" dirty="0"/>
              <a:t>alike (or different</a:t>
            </a:r>
            <a:r>
              <a:rPr lang="en-US" sz="2400" dirty="0" smtClean="0"/>
              <a:t>)?</a:t>
            </a:r>
          </a:p>
          <a:p>
            <a:pPr marL="0" indent="0">
              <a:buNone/>
            </a:pPr>
            <a:endParaRPr lang="en-US" sz="2400" dirty="0" smtClean="0"/>
          </a:p>
          <a:p>
            <a:pPr marL="0" indent="0">
              <a:buNone/>
            </a:pPr>
            <a:endParaRPr lang="en-US" sz="2400" dirty="0"/>
          </a:p>
          <a:p>
            <a:pPr marL="0" indent="0">
              <a:buNone/>
            </a:pPr>
            <a:r>
              <a:rPr lang="en-US" sz="1600" dirty="0" smtClean="0">
                <a:solidFill>
                  <a:srgbClr val="FF0000"/>
                </a:solidFill>
              </a:rPr>
              <a:t>(see Questions that Meet the Standards Document)</a:t>
            </a:r>
            <a:endParaRPr lang="en-US" sz="1600" dirty="0">
              <a:solidFill>
                <a:srgbClr val="FF0000"/>
              </a:solidFill>
            </a:endParaRPr>
          </a:p>
        </p:txBody>
      </p:sp>
    </p:spTree>
    <p:extLst>
      <p:ext uri="{BB962C8B-B14F-4D97-AF65-F5344CB8AC3E}">
        <p14:creationId xmlns:p14="http://schemas.microsoft.com/office/powerpoint/2010/main" xmlns="" val="32993994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chemeClr val="tx1"/>
                </a:solidFill>
              </a:rPr>
              <a:t>Review Objectives   </a:t>
            </a:r>
            <a:r>
              <a:rPr lang="en-US" b="1" dirty="0" smtClean="0">
                <a:solidFill>
                  <a:schemeClr val="tx1"/>
                </a:solidFill>
              </a:rPr>
              <a:t> </a:t>
            </a:r>
            <a:endParaRPr lang="en-US" b="1" dirty="0">
              <a:solidFill>
                <a:schemeClr val="tx1"/>
              </a:solidFill>
            </a:endParaRPr>
          </a:p>
        </p:txBody>
      </p:sp>
      <p:sp>
        <p:nvSpPr>
          <p:cNvPr id="3" name="Content Placeholder 2"/>
          <p:cNvSpPr>
            <a:spLocks noGrp="1"/>
          </p:cNvSpPr>
          <p:nvPr>
            <p:ph idx="1"/>
          </p:nvPr>
        </p:nvSpPr>
        <p:spPr/>
        <p:txBody>
          <a:bodyPr>
            <a:normAutofit/>
          </a:bodyPr>
          <a:lstStyle/>
          <a:p>
            <a:pPr marL="0" indent="0">
              <a:buNone/>
            </a:pPr>
            <a:r>
              <a:rPr lang="en-US" sz="3200" dirty="0" smtClean="0"/>
              <a:t>By the end of this presentation, participants will</a:t>
            </a:r>
          </a:p>
          <a:p>
            <a:r>
              <a:rPr lang="en-US" sz="3200" dirty="0" smtClean="0"/>
              <a:t>Understand the definition of rigorous instruction </a:t>
            </a:r>
          </a:p>
          <a:p>
            <a:r>
              <a:rPr lang="en-US" sz="3200" dirty="0" smtClean="0"/>
              <a:t>Select rigorous questions and tasks in response to meaningful texts</a:t>
            </a:r>
          </a:p>
          <a:p>
            <a:r>
              <a:rPr lang="en-US" sz="3200" dirty="0" smtClean="0"/>
              <a:t>Demonstrate rigor using Louisiana EAGLE</a:t>
            </a:r>
            <a:endParaRPr lang="en-US" sz="3200" dirty="0"/>
          </a:p>
        </p:txBody>
      </p:sp>
    </p:spTree>
    <p:extLst>
      <p:ext uri="{BB962C8B-B14F-4D97-AF65-F5344CB8AC3E}">
        <p14:creationId xmlns:p14="http://schemas.microsoft.com/office/powerpoint/2010/main" xmlns="" val="395818083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667000"/>
            <a:ext cx="8229600" cy="990600"/>
          </a:xfrm>
        </p:spPr>
        <p:txBody>
          <a:bodyPr>
            <a:normAutofit fontScale="90000"/>
          </a:bodyPr>
          <a:lstStyle/>
          <a:p>
            <a:pPr algn="ctr"/>
            <a:r>
              <a:rPr lang="en-US" dirty="0" smtClean="0">
                <a:solidFill>
                  <a:schemeClr val="tx1"/>
                </a:solidFill>
              </a:rPr>
              <a:t>Amy </a:t>
            </a:r>
            <a:r>
              <a:rPr lang="en-US" dirty="0" err="1" smtClean="0">
                <a:solidFill>
                  <a:schemeClr val="tx1"/>
                </a:solidFill>
              </a:rPr>
              <a:t>Gobert</a:t>
            </a:r>
            <a:r>
              <a:rPr lang="en-US" dirty="0" smtClean="0">
                <a:solidFill>
                  <a:schemeClr val="tx1"/>
                </a:solidFill>
              </a:rPr>
              <a:t/>
            </a:r>
            <a:br>
              <a:rPr lang="en-US" dirty="0" smtClean="0">
                <a:solidFill>
                  <a:schemeClr val="tx1"/>
                </a:solidFill>
              </a:rPr>
            </a:br>
            <a:r>
              <a:rPr lang="en-US" dirty="0" smtClean="0">
                <a:solidFill>
                  <a:schemeClr val="tx1"/>
                </a:solidFill>
              </a:rPr>
              <a:t>Elton High School</a:t>
            </a:r>
            <a:br>
              <a:rPr lang="en-US" dirty="0" smtClean="0">
                <a:solidFill>
                  <a:schemeClr val="tx1"/>
                </a:solidFill>
              </a:rPr>
            </a:br>
            <a:r>
              <a:rPr lang="en-US" dirty="0" smtClean="0">
                <a:solidFill>
                  <a:schemeClr val="tx1"/>
                </a:solidFill>
              </a:rPr>
              <a:t>Jefferson Davis Parish</a:t>
            </a:r>
            <a:br>
              <a:rPr lang="en-US" dirty="0" smtClean="0">
                <a:solidFill>
                  <a:schemeClr val="tx1"/>
                </a:solidFill>
              </a:rPr>
            </a:br>
            <a:r>
              <a:rPr lang="en-US" dirty="0">
                <a:solidFill>
                  <a:schemeClr val="tx1"/>
                </a:solidFill>
              </a:rPr>
              <a:t/>
            </a:r>
            <a:br>
              <a:rPr lang="en-US" dirty="0">
                <a:solidFill>
                  <a:schemeClr val="tx1"/>
                </a:solidFill>
              </a:rPr>
            </a:br>
            <a:r>
              <a:rPr lang="en-US" dirty="0" smtClean="0">
                <a:solidFill>
                  <a:schemeClr val="tx1"/>
                </a:solidFill>
              </a:rPr>
              <a:t>amy.gobert@jdpsbk12.org</a:t>
            </a:r>
            <a:endParaRPr lang="en-US" dirty="0">
              <a:solidFill>
                <a:schemeClr val="tx1"/>
              </a:solidFill>
            </a:endParaRPr>
          </a:p>
        </p:txBody>
      </p:sp>
    </p:spTree>
    <p:extLst>
      <p:ext uri="{BB962C8B-B14F-4D97-AF65-F5344CB8AC3E}">
        <p14:creationId xmlns:p14="http://schemas.microsoft.com/office/powerpoint/2010/main" xmlns="" val="2852806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chemeClr val="tx1"/>
                </a:solidFill>
              </a:rPr>
              <a:t>Objectives   </a:t>
            </a:r>
            <a:r>
              <a:rPr lang="en-US" b="1" dirty="0" smtClean="0">
                <a:solidFill>
                  <a:schemeClr val="tx1"/>
                </a:solidFill>
              </a:rPr>
              <a:t> </a:t>
            </a:r>
            <a:endParaRPr lang="en-US" b="1" dirty="0">
              <a:solidFill>
                <a:schemeClr val="tx1"/>
              </a:solidFill>
            </a:endParaRPr>
          </a:p>
        </p:txBody>
      </p:sp>
      <p:sp>
        <p:nvSpPr>
          <p:cNvPr id="3" name="Content Placeholder 2"/>
          <p:cNvSpPr>
            <a:spLocks noGrp="1"/>
          </p:cNvSpPr>
          <p:nvPr>
            <p:ph idx="1"/>
          </p:nvPr>
        </p:nvSpPr>
        <p:spPr/>
        <p:txBody>
          <a:bodyPr>
            <a:normAutofit/>
          </a:bodyPr>
          <a:lstStyle/>
          <a:p>
            <a:pPr marL="0" indent="0">
              <a:buNone/>
            </a:pPr>
            <a:r>
              <a:rPr lang="en-US" sz="3200" dirty="0" smtClean="0"/>
              <a:t>By the end of this presentation, participants will</a:t>
            </a:r>
          </a:p>
          <a:p>
            <a:r>
              <a:rPr lang="en-US" sz="3200" dirty="0" smtClean="0"/>
              <a:t>Understand the definition of rigorous instruction </a:t>
            </a:r>
          </a:p>
          <a:p>
            <a:r>
              <a:rPr lang="en-US" sz="3200" dirty="0" smtClean="0"/>
              <a:t>Select rigorous questions and tasks in response to meaningful texts</a:t>
            </a:r>
          </a:p>
          <a:p>
            <a:r>
              <a:rPr lang="en-US" sz="3200" dirty="0" smtClean="0"/>
              <a:t>Demonstrate rigor using Louisiana EAGLE</a:t>
            </a:r>
            <a:endParaRPr lang="en-US" sz="3200" dirty="0"/>
          </a:p>
        </p:txBody>
      </p:sp>
    </p:spTree>
    <p:extLst>
      <p:ext uri="{BB962C8B-B14F-4D97-AF65-F5344CB8AC3E}">
        <p14:creationId xmlns:p14="http://schemas.microsoft.com/office/powerpoint/2010/main" xmlns="" val="40187595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smtClean="0">
                <a:solidFill>
                  <a:schemeClr val="tx1"/>
                </a:solidFill>
              </a:rPr>
              <a:t>Overview</a:t>
            </a:r>
            <a:endParaRPr lang="en-US" sz="4800" b="1" dirty="0">
              <a:solidFill>
                <a:schemeClr val="tx1"/>
              </a:solidFill>
            </a:endParaRPr>
          </a:p>
        </p:txBody>
      </p:sp>
      <p:sp>
        <p:nvSpPr>
          <p:cNvPr id="3" name="Content Placeholder 2"/>
          <p:cNvSpPr>
            <a:spLocks noGrp="1"/>
          </p:cNvSpPr>
          <p:nvPr>
            <p:ph idx="1"/>
          </p:nvPr>
        </p:nvSpPr>
        <p:spPr/>
        <p:txBody>
          <a:bodyPr/>
          <a:lstStyle/>
          <a:p>
            <a:pPr marL="457200" indent="-457200">
              <a:buAutoNum type="arabicPeriod"/>
            </a:pPr>
            <a:r>
              <a:rPr lang="en-US" sz="3600" dirty="0" smtClean="0"/>
              <a:t>What is rigorous instruction?</a:t>
            </a:r>
          </a:p>
          <a:p>
            <a:pPr marL="457200" indent="-457200">
              <a:buAutoNum type="arabicPeriod"/>
            </a:pPr>
            <a:r>
              <a:rPr lang="en-US" sz="3600" dirty="0" smtClean="0"/>
              <a:t>How do I incorporate rigor into my classroom assessments and tasks?</a:t>
            </a:r>
          </a:p>
          <a:p>
            <a:pPr marL="457200" indent="-457200">
              <a:buAutoNum type="arabicPeriod"/>
            </a:pPr>
            <a:r>
              <a:rPr lang="en-US" sz="3600" dirty="0" smtClean="0"/>
              <a:t>How can Louisiana EAGLE support rigorous instruction?</a:t>
            </a:r>
          </a:p>
          <a:p>
            <a:pPr marL="457200" indent="-457200">
              <a:buAutoNum type="arabicPeriod"/>
            </a:pPr>
            <a:endParaRPr lang="en-US" sz="3600" dirty="0"/>
          </a:p>
          <a:p>
            <a:pPr marL="0" indent="0">
              <a:buNone/>
            </a:pPr>
            <a:endParaRPr lang="en-US" dirty="0" smtClean="0"/>
          </a:p>
        </p:txBody>
      </p:sp>
    </p:spTree>
    <p:extLst>
      <p:ext uri="{BB962C8B-B14F-4D97-AF65-F5344CB8AC3E}">
        <p14:creationId xmlns:p14="http://schemas.microsoft.com/office/powerpoint/2010/main" xmlns="" val="14651272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b="1" dirty="0" smtClean="0">
                <a:solidFill>
                  <a:schemeClr val="tx1"/>
                </a:solidFill>
              </a:rPr>
              <a:t>Framework for Instruction</a:t>
            </a:r>
            <a:endParaRPr lang="en-US" sz="4400" b="1" dirty="0">
              <a:solidFill>
                <a:schemeClr val="tx1"/>
              </a:solidFill>
            </a:endParaRPr>
          </a:p>
        </p:txBody>
      </p:sp>
      <p:pic>
        <p:nvPicPr>
          <p:cNvPr id="5" name="Picture 4"/>
          <p:cNvPicPr/>
          <p:nvPr/>
        </p:nvPicPr>
        <p:blipFill rotWithShape="1">
          <a:blip r:embed="rId2" cstate="print">
            <a:extLst>
              <a:ext uri="{28A0092B-C50C-407E-A947-70E740481C1C}">
                <a14:useLocalDpi xmlns:a14="http://schemas.microsoft.com/office/drawing/2010/main" xmlns="" val="0"/>
              </a:ext>
            </a:extLst>
          </a:blip>
          <a:srcRect l="23278" t="22953" r="24795" b="10443"/>
          <a:stretch/>
        </p:blipFill>
        <p:spPr bwMode="auto">
          <a:xfrm>
            <a:off x="1905000" y="1447800"/>
            <a:ext cx="5399087" cy="4770120"/>
          </a:xfrm>
          <a:prstGeom prst="rect">
            <a:avLst/>
          </a:prstGeom>
          <a:ln>
            <a:noFill/>
          </a:ln>
          <a:extLst>
            <a:ext uri="{53640926-AAD7-44D8-BBD7-CCE9431645EC}">
              <a14:shadowObscured xmlns:a14="http://schemas.microsoft.com/office/drawing/2010/main" xmlns=""/>
            </a:ext>
          </a:extLst>
        </p:spPr>
      </p:pic>
    </p:spTree>
    <p:extLst>
      <p:ext uri="{BB962C8B-B14F-4D97-AF65-F5344CB8AC3E}">
        <p14:creationId xmlns:p14="http://schemas.microsoft.com/office/powerpoint/2010/main" xmlns="" val="18534165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b="1" dirty="0" smtClean="0">
                <a:solidFill>
                  <a:schemeClr val="tx1"/>
                </a:solidFill>
              </a:rPr>
              <a:t>What is rigorous instruction?</a:t>
            </a:r>
            <a:endParaRPr lang="en-US" sz="4400" b="1" dirty="0">
              <a:solidFill>
                <a:schemeClr val="tx1"/>
              </a:solidFill>
            </a:endParaRPr>
          </a:p>
        </p:txBody>
      </p:sp>
      <p:sp>
        <p:nvSpPr>
          <p:cNvPr id="3" name="Content Placeholder 2"/>
          <p:cNvSpPr>
            <a:spLocks noGrp="1"/>
          </p:cNvSpPr>
          <p:nvPr>
            <p:ph idx="1"/>
          </p:nvPr>
        </p:nvSpPr>
        <p:spPr/>
        <p:txBody>
          <a:bodyPr>
            <a:normAutofit/>
          </a:bodyPr>
          <a:lstStyle/>
          <a:p>
            <a:r>
              <a:rPr lang="en-US" sz="3200" dirty="0" smtClean="0"/>
              <a:t>Working independently, develop your personal definition of rigorous instruction.</a:t>
            </a:r>
          </a:p>
          <a:p>
            <a:endParaRPr lang="en-US" sz="3200" dirty="0"/>
          </a:p>
          <a:p>
            <a:r>
              <a:rPr lang="en-US" sz="3200" dirty="0" smtClean="0"/>
              <a:t>Now share with your shoulder partner.  How are your definitions similar or different?</a:t>
            </a:r>
          </a:p>
          <a:p>
            <a:endParaRPr lang="en-US" sz="3200" dirty="0"/>
          </a:p>
          <a:p>
            <a:r>
              <a:rPr lang="en-US" sz="3200" dirty="0" smtClean="0"/>
              <a:t>Please be prepared to share out in approximately five minutes.</a:t>
            </a:r>
            <a:endParaRPr lang="en-US" sz="3200" dirty="0"/>
          </a:p>
        </p:txBody>
      </p:sp>
    </p:spTree>
    <p:extLst>
      <p:ext uri="{BB962C8B-B14F-4D97-AF65-F5344CB8AC3E}">
        <p14:creationId xmlns:p14="http://schemas.microsoft.com/office/powerpoint/2010/main" xmlns="" val="7817686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4495800"/>
          </a:xfrm>
        </p:spPr>
        <p:txBody>
          <a:bodyPr>
            <a:normAutofit/>
          </a:bodyPr>
          <a:lstStyle/>
          <a:p>
            <a:pPr algn="ctr"/>
            <a:r>
              <a:rPr lang="en-US" b="1" dirty="0" smtClean="0">
                <a:solidFill>
                  <a:schemeClr val="tx1"/>
                </a:solidFill>
              </a:rPr>
              <a:t>What is the definition according to the Common Core State Standards and Compass?</a:t>
            </a:r>
            <a:endParaRPr lang="en-US" b="1" dirty="0">
              <a:solidFill>
                <a:schemeClr val="tx1"/>
              </a:solidFill>
            </a:endParaRPr>
          </a:p>
        </p:txBody>
      </p:sp>
    </p:spTree>
    <p:extLst>
      <p:ext uri="{BB962C8B-B14F-4D97-AF65-F5344CB8AC3E}">
        <p14:creationId xmlns:p14="http://schemas.microsoft.com/office/powerpoint/2010/main" xmlns="" val="42410975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b="1" dirty="0" smtClean="0">
                <a:solidFill>
                  <a:schemeClr val="tx1"/>
                </a:solidFill>
              </a:rPr>
              <a:t>What is rigorous instruction?</a:t>
            </a:r>
            <a:endParaRPr lang="en-US" sz="4400" b="1" dirty="0">
              <a:solidFill>
                <a:schemeClr val="tx1"/>
              </a:solidFill>
            </a:endParaRPr>
          </a:p>
        </p:txBody>
      </p:sp>
      <p:sp>
        <p:nvSpPr>
          <p:cNvPr id="3" name="Content Placeholder 2"/>
          <p:cNvSpPr>
            <a:spLocks noGrp="1"/>
          </p:cNvSpPr>
          <p:nvPr>
            <p:ph idx="1"/>
          </p:nvPr>
        </p:nvSpPr>
        <p:spPr/>
        <p:txBody>
          <a:bodyPr>
            <a:normAutofit fontScale="40000" lnSpcReduction="20000"/>
          </a:bodyPr>
          <a:lstStyle/>
          <a:p>
            <a:pPr marL="0" indent="0">
              <a:buNone/>
            </a:pPr>
            <a:endParaRPr lang="en-US" dirty="0" smtClean="0"/>
          </a:p>
          <a:p>
            <a:pPr marL="0" indent="0">
              <a:buNone/>
            </a:pPr>
            <a:endParaRPr lang="en-US" dirty="0" smtClean="0"/>
          </a:p>
          <a:p>
            <a:pPr marL="0" indent="0" algn="ctr">
              <a:buNone/>
            </a:pPr>
            <a:r>
              <a:rPr lang="en-US" sz="8400" dirty="0" smtClean="0"/>
              <a:t>Rigor</a:t>
            </a:r>
          </a:p>
          <a:p>
            <a:pPr marL="0" indent="0" algn="ctr">
              <a:buNone/>
            </a:pPr>
            <a:endParaRPr lang="en-US" sz="8400" dirty="0" smtClean="0"/>
          </a:p>
          <a:p>
            <a:pPr marL="0" indent="0" algn="ctr">
              <a:buNone/>
            </a:pPr>
            <a:r>
              <a:rPr lang="en-US" sz="8400" dirty="0" smtClean="0"/>
              <a:t>Asking students to demonstrate deep conceptual understanding through application of content knowledge and skills and to new situations</a:t>
            </a:r>
          </a:p>
          <a:p>
            <a:pPr marL="0" indent="0" algn="ctr">
              <a:buNone/>
            </a:pPr>
            <a:endParaRPr lang="en-US" sz="4000" dirty="0"/>
          </a:p>
          <a:p>
            <a:pPr marL="0" indent="0" algn="ctr">
              <a:buNone/>
            </a:pPr>
            <a:endParaRPr lang="en-US" sz="4000" dirty="0" smtClean="0"/>
          </a:p>
          <a:p>
            <a:pPr marL="0" indent="0" algn="ctr">
              <a:buNone/>
            </a:pPr>
            <a:endParaRPr lang="en-US" dirty="0"/>
          </a:p>
          <a:p>
            <a:pPr marL="0" indent="0" algn="ctr">
              <a:buNone/>
            </a:pPr>
            <a:endParaRPr lang="en-US" dirty="0" smtClean="0"/>
          </a:p>
          <a:p>
            <a:pPr marL="0" indent="0" algn="ctr">
              <a:buNone/>
            </a:pPr>
            <a:endParaRPr lang="en-US" dirty="0" smtClean="0"/>
          </a:p>
          <a:p>
            <a:pPr marL="0" indent="0" algn="ctr">
              <a:buNone/>
            </a:pPr>
            <a:endParaRPr lang="en-US" dirty="0"/>
          </a:p>
          <a:p>
            <a:pPr marL="0" indent="0" algn="ctr">
              <a:buNone/>
            </a:pPr>
            <a:endParaRPr lang="en-US" dirty="0"/>
          </a:p>
          <a:p>
            <a:pPr marL="0" indent="0" algn="r">
              <a:buNone/>
            </a:pPr>
            <a:r>
              <a:rPr lang="en-US" dirty="0" smtClean="0"/>
              <a:t>					(from Math Standards Introduction)			</a:t>
            </a:r>
          </a:p>
        </p:txBody>
      </p:sp>
    </p:spTree>
    <p:extLst>
      <p:ext uri="{BB962C8B-B14F-4D97-AF65-F5344CB8AC3E}">
        <p14:creationId xmlns:p14="http://schemas.microsoft.com/office/powerpoint/2010/main" xmlns="" val="6793902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492</TotalTime>
  <Words>1615</Words>
  <Application>Microsoft Office PowerPoint</Application>
  <PresentationFormat>On-screen Show (4:3)</PresentationFormat>
  <Paragraphs>305</Paragraphs>
  <Slides>39</Slides>
  <Notes>6</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Clarity</vt:lpstr>
      <vt:lpstr>Rigor in the ELA Classroom</vt:lpstr>
      <vt:lpstr>Instructional Vision</vt:lpstr>
      <vt:lpstr>Teacher Leader Summit: Day 1 Ready</vt:lpstr>
      <vt:lpstr>Objectives    </vt:lpstr>
      <vt:lpstr>Overview</vt:lpstr>
      <vt:lpstr>Framework for Instruction</vt:lpstr>
      <vt:lpstr>What is rigorous instruction?</vt:lpstr>
      <vt:lpstr>What is the definition according to the Common Core State Standards and Compass?</vt:lpstr>
      <vt:lpstr>What is rigorous instruction?</vt:lpstr>
      <vt:lpstr>What are the key words in this definition?</vt:lpstr>
      <vt:lpstr>What are the key words in this definition?</vt:lpstr>
      <vt:lpstr>What are the key words in this definition?</vt:lpstr>
      <vt:lpstr>What are the key words in this definition?</vt:lpstr>
      <vt:lpstr>What is rigorous instruction?</vt:lpstr>
      <vt:lpstr>What is rigorous instruction?</vt:lpstr>
      <vt:lpstr>How do I plan for rigorous, text-based whole-class instruction?</vt:lpstr>
      <vt:lpstr>Slide 17</vt:lpstr>
      <vt:lpstr>Slide 18</vt:lpstr>
      <vt:lpstr>How do I plan for rigorous, text-based whole-class instruction?</vt:lpstr>
      <vt:lpstr>EAGLE</vt:lpstr>
      <vt:lpstr>EAGLE’s Place in a CCSS Unit Plan</vt:lpstr>
      <vt:lpstr>Ways to use EAGLE</vt:lpstr>
      <vt:lpstr>TODAY’S FOCUS….</vt:lpstr>
      <vt:lpstr>CCSS Criteria for Determining Item Quality</vt:lpstr>
      <vt:lpstr>EAGLE Contents</vt:lpstr>
      <vt:lpstr>EAGLE Item Types: Multiple Choice</vt:lpstr>
      <vt:lpstr>EAGLE Item Types: Constructed Response</vt:lpstr>
      <vt:lpstr>EAGLE Item Types: Constructed Response (cont’d)</vt:lpstr>
      <vt:lpstr>PARCC Tasks that Include Written Responses (PCR</vt:lpstr>
      <vt:lpstr>CCSS Criteria for Determining Item Quality</vt:lpstr>
      <vt:lpstr>Practice</vt:lpstr>
      <vt:lpstr>DOES THIS QUESTION MEET THE CCSS CRITERIA?</vt:lpstr>
      <vt:lpstr>EAGLE</vt:lpstr>
      <vt:lpstr>EAGLE</vt:lpstr>
      <vt:lpstr>EAGLE</vt:lpstr>
      <vt:lpstr>Using “Questions that Meet the Standards” Handout  </vt:lpstr>
      <vt:lpstr>A Helpful Tool </vt:lpstr>
      <vt:lpstr>Review Objectives    </vt:lpstr>
      <vt:lpstr>Amy Gobert Elton High School Jefferson Davis Parish  amy.gobert@jdpsbk12.org</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Rigor in the ELA Classroom</dc:title>
  <dc:creator>a gobert</dc:creator>
  <cp:lastModifiedBy>agobert</cp:lastModifiedBy>
  <cp:revision>24</cp:revision>
  <dcterms:created xsi:type="dcterms:W3CDTF">2014-05-09T18:57:02Z</dcterms:created>
  <dcterms:modified xsi:type="dcterms:W3CDTF">2014-05-26T18:57:24Z</dcterms:modified>
</cp:coreProperties>
</file>