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6"/>
  </p:notesMasterIdLst>
  <p:handoutMasterIdLst>
    <p:handoutMasterId r:id="rId37"/>
  </p:handoutMasterIdLst>
  <p:sldIdLst>
    <p:sldId id="960" r:id="rId2"/>
    <p:sldId id="986" r:id="rId3"/>
    <p:sldId id="985" r:id="rId4"/>
    <p:sldId id="932" r:id="rId5"/>
    <p:sldId id="930" r:id="rId6"/>
    <p:sldId id="933" r:id="rId7"/>
    <p:sldId id="984" r:id="rId8"/>
    <p:sldId id="972" r:id="rId9"/>
    <p:sldId id="974" r:id="rId10"/>
    <p:sldId id="975" r:id="rId11"/>
    <p:sldId id="976" r:id="rId12"/>
    <p:sldId id="977" r:id="rId13"/>
    <p:sldId id="978" r:id="rId14"/>
    <p:sldId id="979" r:id="rId15"/>
    <p:sldId id="862" r:id="rId16"/>
    <p:sldId id="857" r:id="rId17"/>
    <p:sldId id="845" r:id="rId18"/>
    <p:sldId id="843" r:id="rId19"/>
    <p:sldId id="850" r:id="rId20"/>
    <p:sldId id="766" r:id="rId21"/>
    <p:sldId id="768" r:id="rId22"/>
    <p:sldId id="773" r:id="rId23"/>
    <p:sldId id="775" r:id="rId24"/>
    <p:sldId id="786" r:id="rId25"/>
    <p:sldId id="948" r:id="rId26"/>
    <p:sldId id="950" r:id="rId27"/>
    <p:sldId id="951" r:id="rId28"/>
    <p:sldId id="952" r:id="rId29"/>
    <p:sldId id="954" r:id="rId30"/>
    <p:sldId id="953" r:id="rId31"/>
    <p:sldId id="955" r:id="rId32"/>
    <p:sldId id="956" r:id="rId33"/>
    <p:sldId id="957" r:id="rId34"/>
    <p:sldId id="983" r:id="rId35"/>
  </p:sldIdLst>
  <p:sldSz cx="6858000" cy="9144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14111"/>
    <a:srgbClr val="6DF960"/>
    <a:srgbClr val="A7F6FE"/>
    <a:srgbClr val="D9F2FF"/>
    <a:srgbClr val="A4F6FD"/>
    <a:srgbClr val="66FCE3"/>
    <a:srgbClr val="E47E1E"/>
    <a:srgbClr val="F6B8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snapToGrid="0">
      <p:cViewPr>
        <p:scale>
          <a:sx n="75" d="100"/>
          <a:sy n="75" d="100"/>
        </p:scale>
        <p:origin x="-1776" y="-7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4" d="100"/>
        <a:sy n="44"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1"/>
            <a:ext cx="2971800" cy="465138"/>
          </a:xfrm>
          <a:prstGeom prst="rect">
            <a:avLst/>
          </a:prstGeom>
          <a:noFill/>
          <a:ln>
            <a:noFill/>
          </a:ln>
          <a:extLst>
            <a:ext uri="{909E8E84-426E-40dd-AFC4-6F175D3DCCD1}"/>
            <a:ext uri="{91240B29-F687-4f45-9708-019B960494DF}"/>
            <a:ext uri="{FAA26D3D-D897-4be2-8F04-BA451C77F1D7}"/>
          </a:extLst>
        </p:spPr>
        <p:txBody>
          <a:bodyPr vert="horz" wrap="square" lIns="91429" tIns="45715" rIns="91429" bIns="45715" numCol="1" anchor="t" anchorCtr="0" compatLnSpc="1">
            <a:prstTxWarp prst="textNoShape">
              <a:avLst/>
            </a:prstTxWarp>
          </a:bodyPr>
          <a:lstStyle>
            <a:lvl1pPr>
              <a:defRPr sz="1200"/>
            </a:lvl1pPr>
          </a:lstStyle>
          <a:p>
            <a:endParaRPr lang="en-US"/>
          </a:p>
        </p:txBody>
      </p:sp>
      <p:sp>
        <p:nvSpPr>
          <p:cNvPr id="30723" name="Rectangle 3"/>
          <p:cNvSpPr>
            <a:spLocks noGrp="1" noChangeArrowheads="1"/>
          </p:cNvSpPr>
          <p:nvPr>
            <p:ph type="dt" sz="quarter" idx="1"/>
          </p:nvPr>
        </p:nvSpPr>
        <p:spPr bwMode="auto">
          <a:xfrm>
            <a:off x="3886200" y="1"/>
            <a:ext cx="2971800" cy="465138"/>
          </a:xfrm>
          <a:prstGeom prst="rect">
            <a:avLst/>
          </a:prstGeom>
          <a:noFill/>
          <a:ln>
            <a:noFill/>
          </a:ln>
          <a:extLst>
            <a:ext uri="{909E8E84-426E-40dd-AFC4-6F175D3DCCD1}"/>
            <a:ext uri="{91240B29-F687-4f45-9708-019B960494DF}"/>
            <a:ext uri="{FAA26D3D-D897-4be2-8F04-BA451C77F1D7}"/>
          </a:extLst>
        </p:spPr>
        <p:txBody>
          <a:bodyPr vert="horz" wrap="square" lIns="91429" tIns="45715" rIns="91429" bIns="45715" numCol="1" anchor="t" anchorCtr="0" compatLnSpc="1">
            <a:prstTxWarp prst="textNoShape">
              <a:avLst/>
            </a:prstTxWarp>
          </a:bodyPr>
          <a:lstStyle>
            <a:lvl1pPr algn="r">
              <a:defRPr sz="1200"/>
            </a:lvl1pPr>
          </a:lstStyle>
          <a:p>
            <a:endParaRPr lang="en-US"/>
          </a:p>
        </p:txBody>
      </p:sp>
      <p:sp>
        <p:nvSpPr>
          <p:cNvPr id="30724" name="Rectangle 4"/>
          <p:cNvSpPr>
            <a:spLocks noGrp="1" noChangeArrowheads="1"/>
          </p:cNvSpPr>
          <p:nvPr>
            <p:ph type="ftr" sz="quarter" idx="2"/>
          </p:nvPr>
        </p:nvSpPr>
        <p:spPr bwMode="auto">
          <a:xfrm>
            <a:off x="0" y="8831264"/>
            <a:ext cx="2971800" cy="465137"/>
          </a:xfrm>
          <a:prstGeom prst="rect">
            <a:avLst/>
          </a:prstGeom>
          <a:noFill/>
          <a:ln>
            <a:noFill/>
          </a:ln>
          <a:extLst>
            <a:ext uri="{909E8E84-426E-40dd-AFC4-6F175D3DCCD1}"/>
            <a:ext uri="{91240B29-F687-4f45-9708-019B960494DF}"/>
            <a:ext uri="{FAA26D3D-D897-4be2-8F04-BA451C77F1D7}"/>
          </a:extLst>
        </p:spPr>
        <p:txBody>
          <a:bodyPr vert="horz" wrap="square" lIns="91429" tIns="45715" rIns="91429" bIns="45715"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r>
              <a:rPr lang="en-US"/>
              <a:t>Mathematics Learning, Teaching &amp; Leading Collaborative</a:t>
            </a:r>
          </a:p>
        </p:txBody>
      </p:sp>
      <p:sp>
        <p:nvSpPr>
          <p:cNvPr id="30725" name="Rectangle 5"/>
          <p:cNvSpPr>
            <a:spLocks noGrp="1" noChangeArrowheads="1"/>
          </p:cNvSpPr>
          <p:nvPr>
            <p:ph type="sldNum" sz="quarter" idx="3"/>
          </p:nvPr>
        </p:nvSpPr>
        <p:spPr bwMode="auto">
          <a:xfrm>
            <a:off x="3886200" y="8831264"/>
            <a:ext cx="2971800" cy="465137"/>
          </a:xfrm>
          <a:prstGeom prst="rect">
            <a:avLst/>
          </a:prstGeom>
          <a:noFill/>
          <a:ln>
            <a:noFill/>
          </a:ln>
          <a:extLst>
            <a:ext uri="{909E8E84-426E-40dd-AFC4-6F175D3DCCD1}"/>
            <a:ext uri="{91240B29-F687-4f45-9708-019B960494DF}"/>
            <a:ext uri="{FAA26D3D-D897-4be2-8F04-BA451C77F1D7}"/>
          </a:extLst>
        </p:spPr>
        <p:txBody>
          <a:bodyPr vert="horz" wrap="square" lIns="91429" tIns="45715" rIns="91429" bIns="45715" numCol="1" anchor="b" anchorCtr="0" compatLnSpc="1">
            <a:prstTxWarp prst="textNoShape">
              <a:avLst/>
            </a:prstTxWarp>
          </a:bodyPr>
          <a:lstStyle>
            <a:lvl1pPr algn="r">
              <a:defRPr sz="1200"/>
            </a:lvl1pPr>
          </a:lstStyle>
          <a:p>
            <a:fld id="{75C301A9-6D2C-4BD6-8578-CDD3055A6EDF}"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2971800" cy="465138"/>
          </a:xfrm>
          <a:prstGeom prst="rect">
            <a:avLst/>
          </a:prstGeom>
          <a:noFill/>
          <a:ln>
            <a:noFill/>
          </a:ln>
          <a:extLst>
            <a:ext uri="{909E8E84-426E-40dd-AFC4-6F175D3DCCD1}"/>
            <a:ext uri="{91240B29-F687-4f45-9708-019B960494DF}"/>
            <a:ext uri="{FAA26D3D-D897-4be2-8F04-BA451C77F1D7}"/>
          </a:extLst>
        </p:spPr>
        <p:txBody>
          <a:bodyPr vert="horz" wrap="square" lIns="91429" tIns="45715" rIns="91429" bIns="45715"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idx="1"/>
          </p:nvPr>
        </p:nvSpPr>
        <p:spPr bwMode="auto">
          <a:xfrm>
            <a:off x="3886200" y="1"/>
            <a:ext cx="2971800" cy="465138"/>
          </a:xfrm>
          <a:prstGeom prst="rect">
            <a:avLst/>
          </a:prstGeom>
          <a:noFill/>
          <a:ln>
            <a:noFill/>
          </a:ln>
          <a:extLst>
            <a:ext uri="{909E8E84-426E-40dd-AFC4-6F175D3DCCD1}"/>
            <a:ext uri="{91240B29-F687-4f45-9708-019B960494DF}"/>
            <a:ext uri="{FAA26D3D-D897-4be2-8F04-BA451C77F1D7}"/>
          </a:extLst>
        </p:spPr>
        <p:txBody>
          <a:bodyPr vert="horz" wrap="square" lIns="91429" tIns="45715" rIns="91429" bIns="45715" numCol="1" anchor="t" anchorCtr="0" compatLnSpc="1">
            <a:prstTxWarp prst="textNoShape">
              <a:avLst/>
            </a:prstTxWarp>
          </a:bodyPr>
          <a:lstStyle>
            <a:lvl1pPr algn="r">
              <a:defRPr sz="1200"/>
            </a:lvl1pPr>
          </a:lstStyle>
          <a:p>
            <a:endParaRPr lang="en-US"/>
          </a:p>
        </p:txBody>
      </p:sp>
      <p:sp>
        <p:nvSpPr>
          <p:cNvPr id="51204" name="Rectangle 4"/>
          <p:cNvSpPr>
            <a:spLocks noGrp="1" noRot="1" noChangeAspect="1" noChangeArrowheads="1" noTextEdit="1"/>
          </p:cNvSpPr>
          <p:nvPr>
            <p:ph type="sldImg" idx="2"/>
          </p:nvPr>
        </p:nvSpPr>
        <p:spPr bwMode="auto">
          <a:xfrm>
            <a:off x="2122488" y="696913"/>
            <a:ext cx="2613025"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416426"/>
            <a:ext cx="5029200" cy="4183063"/>
          </a:xfrm>
          <a:prstGeom prst="rect">
            <a:avLst/>
          </a:prstGeom>
          <a:noFill/>
          <a:ln>
            <a:noFill/>
          </a:ln>
          <a:extLst>
            <a:ext uri="{909E8E84-426E-40dd-AFC4-6F175D3DCCD1}"/>
            <a:ext uri="{91240B29-F687-4f45-9708-019B960494DF}"/>
            <a:ext uri="{FAA26D3D-D897-4be2-8F04-BA451C77F1D7}"/>
          </a:extLst>
        </p:spPr>
        <p:txBody>
          <a:bodyPr vert="horz" wrap="square" lIns="91429" tIns="45715" rIns="91429" bIns="457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31264"/>
            <a:ext cx="2971800" cy="465137"/>
          </a:xfrm>
          <a:prstGeom prst="rect">
            <a:avLst/>
          </a:prstGeom>
          <a:noFill/>
          <a:ln>
            <a:noFill/>
          </a:ln>
          <a:extLst>
            <a:ext uri="{909E8E84-426E-40dd-AFC4-6F175D3DCCD1}"/>
            <a:ext uri="{91240B29-F687-4f45-9708-019B960494DF}"/>
            <a:ext uri="{FAA26D3D-D897-4be2-8F04-BA451C77F1D7}"/>
          </a:extLst>
        </p:spPr>
        <p:txBody>
          <a:bodyPr vert="horz" wrap="square" lIns="91429" tIns="45715" rIns="91429" bIns="45715"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r>
              <a:rPr lang="en-US"/>
              <a:t>Mathematics Learning, Teaching &amp; Leading Collaborative</a:t>
            </a:r>
          </a:p>
        </p:txBody>
      </p:sp>
      <p:sp>
        <p:nvSpPr>
          <p:cNvPr id="11271" name="Rectangle 7"/>
          <p:cNvSpPr>
            <a:spLocks noGrp="1" noChangeArrowheads="1"/>
          </p:cNvSpPr>
          <p:nvPr>
            <p:ph type="sldNum" sz="quarter" idx="5"/>
          </p:nvPr>
        </p:nvSpPr>
        <p:spPr bwMode="auto">
          <a:xfrm>
            <a:off x="3886200" y="8831264"/>
            <a:ext cx="2971800" cy="465137"/>
          </a:xfrm>
          <a:prstGeom prst="rect">
            <a:avLst/>
          </a:prstGeom>
          <a:noFill/>
          <a:ln>
            <a:noFill/>
          </a:ln>
          <a:extLst>
            <a:ext uri="{909E8E84-426E-40dd-AFC4-6F175D3DCCD1}"/>
            <a:ext uri="{91240B29-F687-4f45-9708-019B960494DF}"/>
            <a:ext uri="{FAA26D3D-D897-4be2-8F04-BA451C77F1D7}"/>
          </a:extLst>
        </p:spPr>
        <p:txBody>
          <a:bodyPr vert="horz" wrap="square" lIns="91429" tIns="45715" rIns="91429" bIns="45715" numCol="1" anchor="b" anchorCtr="0" compatLnSpc="1">
            <a:prstTxWarp prst="textNoShape">
              <a:avLst/>
            </a:prstTxWarp>
          </a:bodyPr>
          <a:lstStyle>
            <a:lvl1pPr algn="r">
              <a:defRPr sz="1200"/>
            </a:lvl1pPr>
          </a:lstStyle>
          <a:p>
            <a:fld id="{298C5BFE-392B-4184-9AB7-78F46ADF2C5D}" type="slidenum">
              <a:rPr lang="en-US"/>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324B0167-9E5D-4E38-B82B-A56376A3CF74}" type="slidenum">
              <a:rPr lang="en-US"/>
              <a:pPr/>
              <a:t>8</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smtClean="0">
                <a:latin typeface="Arial" pitchFamily="34" charset="0"/>
                <a:ea typeface="ＭＳ Ｐゴシック" pitchFamily="34" charset="-128"/>
              </a:rPr>
              <a:t>NEW, specific examples of questions. </a:t>
            </a:r>
          </a:p>
        </p:txBody>
      </p:sp>
      <p:sp>
        <p:nvSpPr>
          <p:cNvPr id="54276" name="Footer Placeholder 3"/>
          <p:cNvSpPr>
            <a:spLocks noGrp="1"/>
          </p:cNvSpPr>
          <p:nvPr>
            <p:ph type="ftr" sz="quarter" idx="4"/>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54277" name="Slide Number Placeholder 4"/>
          <p:cNvSpPr>
            <a:spLocks noGrp="1"/>
          </p:cNvSpPr>
          <p:nvPr>
            <p:ph type="sldNum" sz="quarter" idx="5"/>
          </p:nvPr>
        </p:nvSpPr>
        <p:spPr>
          <a:noFill/>
          <a:ln>
            <a:miter lim="800000"/>
            <a:headEnd/>
            <a:tailEnd/>
          </a:ln>
        </p:spPr>
        <p:txBody>
          <a:bodyPr/>
          <a:lstStyle/>
          <a:p>
            <a:fld id="{31F7002A-10A6-41C9-BDC3-A6D5775FE231}" type="slidenum">
              <a:rPr lang="en-US"/>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pPr eaLnBrk="1" hangingPunct="1"/>
            <a:r>
              <a:rPr lang="en-GB" smtClean="0">
                <a:latin typeface="Arial" pitchFamily="34" charset="0"/>
                <a:ea typeface="ＭＳ Ｐゴシック" pitchFamily="34" charset="-128"/>
              </a:rPr>
              <a:t>The next element in the Assessment for Learning process is the development of success criteria.</a:t>
            </a:r>
          </a:p>
          <a:p>
            <a:pPr eaLnBrk="1" hangingPunct="1"/>
            <a:endParaRPr lang="en-GB" smtClean="0">
              <a:latin typeface="Arial" pitchFamily="34" charset="0"/>
              <a:ea typeface="ＭＳ Ｐゴシック" pitchFamily="34" charset="-128"/>
            </a:endParaRPr>
          </a:p>
          <a:p>
            <a:pPr eaLnBrk="1" hangingPunct="1"/>
            <a:r>
              <a:rPr lang="en-GB" smtClean="0">
                <a:latin typeface="Arial" pitchFamily="34" charset="0"/>
                <a:ea typeface="ＭＳ Ｐゴシック" pitchFamily="34" charset="-128"/>
              </a:rPr>
              <a:t>If learning intentions spell out what the students will learn and why, the success criteria show pupils how to recognise success.</a:t>
            </a:r>
            <a:endParaRPr lang="en-US"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smtClean="0">
                <a:solidFill>
                  <a:srgbClr val="161616"/>
                </a:solidFill>
                <a:latin typeface="Arial" pitchFamily="34" charset="0"/>
                <a:ea typeface="ＭＳ Ｐゴシック" pitchFamily="34" charset="-128"/>
              </a:rPr>
              <a:t>3.NF 3.a,b,d; 4.NF.3.a,b,d; 5NF.2</a:t>
            </a:r>
            <a:endParaRPr lang="en-US" smtClean="0">
              <a:latin typeface="Arial" pitchFamily="34" charset="0"/>
              <a:ea typeface="ＭＳ Ｐゴシック" pitchFamily="34" charset="-128"/>
            </a:endParaRPr>
          </a:p>
        </p:txBody>
      </p:sp>
      <p:sp>
        <p:nvSpPr>
          <p:cNvPr id="56324" name="Footer Placeholder 3"/>
          <p:cNvSpPr>
            <a:spLocks noGrp="1"/>
          </p:cNvSpPr>
          <p:nvPr>
            <p:ph type="ftr" sz="quarter" idx="4"/>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56325" name="Slide Number Placeholder 4"/>
          <p:cNvSpPr>
            <a:spLocks noGrp="1"/>
          </p:cNvSpPr>
          <p:nvPr>
            <p:ph type="sldNum" sz="quarter" idx="5"/>
          </p:nvPr>
        </p:nvSpPr>
        <p:spPr>
          <a:noFill/>
          <a:ln>
            <a:miter lim="800000"/>
            <a:headEnd/>
            <a:tailEnd/>
          </a:ln>
        </p:spPr>
        <p:txBody>
          <a:bodyPr/>
          <a:lstStyle/>
          <a:p>
            <a:fld id="{15AE71D9-A12E-41A5-A170-176BBC249ED5}" type="slidenum">
              <a:rPr lang="en-US"/>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smtClean="0">
                <a:solidFill>
                  <a:srgbClr val="161616"/>
                </a:solidFill>
                <a:latin typeface="Arial" pitchFamily="34" charset="0"/>
                <a:ea typeface="ＭＳ Ｐゴシック" pitchFamily="34" charset="-128"/>
              </a:rPr>
              <a:t>4.MD.4</a:t>
            </a:r>
            <a:endParaRPr lang="en-US" smtClean="0">
              <a:latin typeface="Arial" pitchFamily="34" charset="0"/>
              <a:ea typeface="ＭＳ Ｐゴシック" pitchFamily="34" charset="-128"/>
            </a:endParaRPr>
          </a:p>
        </p:txBody>
      </p:sp>
      <p:sp>
        <p:nvSpPr>
          <p:cNvPr id="57348" name="Footer Placeholder 3"/>
          <p:cNvSpPr>
            <a:spLocks noGrp="1"/>
          </p:cNvSpPr>
          <p:nvPr>
            <p:ph type="ftr" sz="quarter" idx="4"/>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57349" name="Slide Number Placeholder 4"/>
          <p:cNvSpPr>
            <a:spLocks noGrp="1"/>
          </p:cNvSpPr>
          <p:nvPr>
            <p:ph type="sldNum" sz="quarter" idx="5"/>
          </p:nvPr>
        </p:nvSpPr>
        <p:spPr>
          <a:noFill/>
          <a:ln>
            <a:miter lim="800000"/>
            <a:headEnd/>
            <a:tailEnd/>
          </a:ln>
        </p:spPr>
        <p:txBody>
          <a:bodyPr/>
          <a:lstStyle/>
          <a:p>
            <a:fld id="{6DD929C3-75C8-48A1-B136-2B161B3BB981}" type="slidenum">
              <a:rPr lang="en-US"/>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US" smtClean="0">
                <a:solidFill>
                  <a:srgbClr val="161616"/>
                </a:solidFill>
                <a:latin typeface="Arial" pitchFamily="34" charset="0"/>
                <a:ea typeface="ＭＳ Ｐゴシック" pitchFamily="34" charset="-128"/>
              </a:rPr>
              <a:t>4.NF.1,2</a:t>
            </a:r>
            <a:endParaRPr lang="en-US" smtClean="0">
              <a:latin typeface="Arial" pitchFamily="34" charset="0"/>
              <a:ea typeface="ＭＳ Ｐゴシック" pitchFamily="34" charset="-128"/>
            </a:endParaRPr>
          </a:p>
        </p:txBody>
      </p:sp>
      <p:sp>
        <p:nvSpPr>
          <p:cNvPr id="58372" name="Footer Placeholder 3"/>
          <p:cNvSpPr>
            <a:spLocks noGrp="1"/>
          </p:cNvSpPr>
          <p:nvPr>
            <p:ph type="ftr" sz="quarter" idx="4"/>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58373" name="Slide Number Placeholder 4"/>
          <p:cNvSpPr>
            <a:spLocks noGrp="1"/>
          </p:cNvSpPr>
          <p:nvPr>
            <p:ph type="sldNum" sz="quarter" idx="5"/>
          </p:nvPr>
        </p:nvSpPr>
        <p:spPr>
          <a:noFill/>
          <a:ln>
            <a:miter lim="800000"/>
            <a:headEnd/>
            <a:tailEnd/>
          </a:ln>
        </p:spPr>
        <p:txBody>
          <a:bodyPr/>
          <a:lstStyle/>
          <a:p>
            <a:fld id="{DAF2AD60-4E31-4D8D-9C55-F239A3517F43}" type="slidenum">
              <a:rPr lang="en-US"/>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smtClean="0">
                <a:latin typeface="Arial" pitchFamily="34" charset="0"/>
                <a:ea typeface="ＭＳ Ｐゴシック" pitchFamily="34" charset="-128"/>
              </a:rPr>
              <a:t>4.NF.5, 6, &amp; 7</a:t>
            </a:r>
          </a:p>
        </p:txBody>
      </p:sp>
      <p:sp>
        <p:nvSpPr>
          <p:cNvPr id="59396" name="Footer Placeholder 3"/>
          <p:cNvSpPr>
            <a:spLocks noGrp="1"/>
          </p:cNvSpPr>
          <p:nvPr>
            <p:ph type="ftr" sz="quarter" idx="4"/>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59397" name="Slide Number Placeholder 4"/>
          <p:cNvSpPr>
            <a:spLocks noGrp="1"/>
          </p:cNvSpPr>
          <p:nvPr>
            <p:ph type="sldNum" sz="quarter" idx="5"/>
          </p:nvPr>
        </p:nvSpPr>
        <p:spPr>
          <a:noFill/>
          <a:ln>
            <a:miter lim="800000"/>
            <a:headEnd/>
            <a:tailEnd/>
          </a:ln>
        </p:spPr>
        <p:txBody>
          <a:bodyPr/>
          <a:lstStyle/>
          <a:p>
            <a:fld id="{55B6A8FE-2B14-47AF-825D-2DA7D5B05DC0}" type="slidenum">
              <a:rPr lang="en-US"/>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en-US" smtClean="0">
                <a:solidFill>
                  <a:srgbClr val="161616"/>
                </a:solidFill>
                <a:latin typeface="Arial" pitchFamily="34" charset="0"/>
                <a:ea typeface="ＭＳ Ｐゴシック" pitchFamily="34" charset="-128"/>
              </a:rPr>
              <a:t>5.NF. 1, 2 &amp; 6</a:t>
            </a:r>
            <a:endParaRPr lang="en-US" smtClean="0">
              <a:latin typeface="Arial" pitchFamily="34" charset="0"/>
              <a:ea typeface="ＭＳ Ｐゴシック" pitchFamily="34" charset="-128"/>
            </a:endParaRPr>
          </a:p>
        </p:txBody>
      </p:sp>
      <p:sp>
        <p:nvSpPr>
          <p:cNvPr id="60420" name="Footer Placeholder 3"/>
          <p:cNvSpPr>
            <a:spLocks noGrp="1"/>
          </p:cNvSpPr>
          <p:nvPr>
            <p:ph type="ftr" sz="quarter" idx="4"/>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60421" name="Slide Number Placeholder 4"/>
          <p:cNvSpPr>
            <a:spLocks noGrp="1"/>
          </p:cNvSpPr>
          <p:nvPr>
            <p:ph type="sldNum" sz="quarter" idx="5"/>
          </p:nvPr>
        </p:nvSpPr>
        <p:spPr>
          <a:noFill/>
          <a:ln>
            <a:miter lim="800000"/>
            <a:headEnd/>
            <a:tailEnd/>
          </a:ln>
        </p:spPr>
        <p:txBody>
          <a:bodyPr/>
          <a:lstStyle/>
          <a:p>
            <a:fld id="{BEC59FCD-8CF5-4B09-BD8D-596EBB26D310}" type="slidenum">
              <a:rPr lang="en-US"/>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55299" name="Rectangle 7"/>
          <p:cNvSpPr>
            <a:spLocks noGrp="1" noChangeArrowheads="1"/>
          </p:cNvSpPr>
          <p:nvPr>
            <p:ph type="sldNum" sz="quarter" idx="5"/>
          </p:nvPr>
        </p:nvSpPr>
        <p:spPr>
          <a:noFill/>
          <a:ln>
            <a:miter lim="800000"/>
            <a:headEnd/>
            <a:tailEnd/>
          </a:ln>
        </p:spPr>
        <p:txBody>
          <a:bodyPr/>
          <a:lstStyle/>
          <a:p>
            <a:fld id="{03735B77-E9E3-454E-91C6-8FDEB857D909}" type="slidenum">
              <a:rPr lang="en-US"/>
              <a:pPr/>
              <a:t>34</a:t>
            </a:fld>
            <a:endParaRPr lang="en-US"/>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p:spPr>
        <p:txBody>
          <a:bodyPr/>
          <a:lstStyle/>
          <a:p>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90"/>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Mathematics Learning, Teaching, &amp; Leading Collaborative</a:t>
            </a:r>
          </a:p>
        </p:txBody>
      </p:sp>
      <p:sp>
        <p:nvSpPr>
          <p:cNvPr id="6" name="Rectangle 6"/>
          <p:cNvSpPr>
            <a:spLocks noGrp="1" noChangeArrowheads="1"/>
          </p:cNvSpPr>
          <p:nvPr>
            <p:ph type="sldNum" sz="quarter" idx="12"/>
          </p:nvPr>
        </p:nvSpPr>
        <p:spPr>
          <a:ln/>
        </p:spPr>
        <p:txBody>
          <a:bodyPr/>
          <a:lstStyle>
            <a:lvl1pPr>
              <a:defRPr/>
            </a:lvl1pPr>
          </a:lstStyle>
          <a:p>
            <a:fld id="{54018A78-9668-4DBF-901A-4CFC5A73E73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Mathematics Learning, Teaching, &amp; Leading Collaborative</a:t>
            </a:r>
          </a:p>
        </p:txBody>
      </p:sp>
      <p:sp>
        <p:nvSpPr>
          <p:cNvPr id="6" name="Rectangle 6"/>
          <p:cNvSpPr>
            <a:spLocks noGrp="1" noChangeArrowheads="1"/>
          </p:cNvSpPr>
          <p:nvPr>
            <p:ph type="sldNum" sz="quarter" idx="12"/>
          </p:nvPr>
        </p:nvSpPr>
        <p:spPr>
          <a:ln/>
        </p:spPr>
        <p:txBody>
          <a:bodyPr/>
          <a:lstStyle>
            <a:lvl1pPr>
              <a:defRPr/>
            </a:lvl1pPr>
          </a:lstStyle>
          <a:p>
            <a:fld id="{696C9694-181D-4775-9A47-B3CCB2431EB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7" y="812800"/>
            <a:ext cx="1457325" cy="731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2" y="812800"/>
            <a:ext cx="4257675" cy="731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Mathematics Learning, Teaching, &amp; Leading Collaborative</a:t>
            </a:r>
          </a:p>
        </p:txBody>
      </p:sp>
      <p:sp>
        <p:nvSpPr>
          <p:cNvPr id="6" name="Rectangle 6"/>
          <p:cNvSpPr>
            <a:spLocks noGrp="1" noChangeArrowheads="1"/>
          </p:cNvSpPr>
          <p:nvPr>
            <p:ph type="sldNum" sz="quarter" idx="12"/>
          </p:nvPr>
        </p:nvSpPr>
        <p:spPr>
          <a:ln/>
        </p:spPr>
        <p:txBody>
          <a:bodyPr/>
          <a:lstStyle>
            <a:lvl1pPr>
              <a:defRPr/>
            </a:lvl1pPr>
          </a:lstStyle>
          <a:p>
            <a:fld id="{35096D3D-0B4E-4C09-BC1F-0EC74C5AB9E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Mathematics Learning, Teaching, &amp; Leading Collaborative</a:t>
            </a:r>
          </a:p>
        </p:txBody>
      </p:sp>
      <p:sp>
        <p:nvSpPr>
          <p:cNvPr id="6" name="Rectangle 6"/>
          <p:cNvSpPr>
            <a:spLocks noGrp="1" noChangeArrowheads="1"/>
          </p:cNvSpPr>
          <p:nvPr>
            <p:ph type="sldNum" sz="quarter" idx="12"/>
          </p:nvPr>
        </p:nvSpPr>
        <p:spPr>
          <a:ln/>
        </p:spPr>
        <p:txBody>
          <a:bodyPr/>
          <a:lstStyle>
            <a:lvl1pPr>
              <a:defRPr/>
            </a:lvl1pPr>
          </a:lstStyle>
          <a:p>
            <a:fld id="{ABDA3DAF-ED6D-40FF-B063-81CF11DF4C7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31"/>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Mathematics Learning, Teaching, &amp; Leading Collaborative</a:t>
            </a:r>
          </a:p>
        </p:txBody>
      </p:sp>
      <p:sp>
        <p:nvSpPr>
          <p:cNvPr id="6" name="Rectangle 6"/>
          <p:cNvSpPr>
            <a:spLocks noGrp="1" noChangeArrowheads="1"/>
          </p:cNvSpPr>
          <p:nvPr>
            <p:ph type="sldNum" sz="quarter" idx="12"/>
          </p:nvPr>
        </p:nvSpPr>
        <p:spPr>
          <a:ln/>
        </p:spPr>
        <p:txBody>
          <a:bodyPr/>
          <a:lstStyle>
            <a:lvl1pPr>
              <a:defRPr/>
            </a:lvl1pPr>
          </a:lstStyle>
          <a:p>
            <a:fld id="{AF3C152A-2A38-4FF4-A095-15584D8051B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2641600"/>
            <a:ext cx="28575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641600"/>
            <a:ext cx="28575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Mathematics Learning, Teaching, &amp; Leading Collaborative</a:t>
            </a:r>
          </a:p>
        </p:txBody>
      </p:sp>
      <p:sp>
        <p:nvSpPr>
          <p:cNvPr id="7" name="Rectangle 6"/>
          <p:cNvSpPr>
            <a:spLocks noGrp="1" noChangeArrowheads="1"/>
          </p:cNvSpPr>
          <p:nvPr>
            <p:ph type="sldNum" sz="quarter" idx="12"/>
          </p:nvPr>
        </p:nvSpPr>
        <p:spPr>
          <a:ln/>
        </p:spPr>
        <p:txBody>
          <a:bodyPr/>
          <a:lstStyle>
            <a:lvl1pPr>
              <a:defRPr/>
            </a:lvl1pPr>
          </a:lstStyle>
          <a:p>
            <a:fld id="{ADCF5F4A-93FB-4A97-983F-0E20DB96B2F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86"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86"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Mathematics Learning, Teaching, &amp; Leading Collaborative</a:t>
            </a:r>
          </a:p>
        </p:txBody>
      </p:sp>
      <p:sp>
        <p:nvSpPr>
          <p:cNvPr id="9" name="Rectangle 6"/>
          <p:cNvSpPr>
            <a:spLocks noGrp="1" noChangeArrowheads="1"/>
          </p:cNvSpPr>
          <p:nvPr>
            <p:ph type="sldNum" sz="quarter" idx="12"/>
          </p:nvPr>
        </p:nvSpPr>
        <p:spPr>
          <a:ln/>
        </p:spPr>
        <p:txBody>
          <a:bodyPr/>
          <a:lstStyle>
            <a:lvl1pPr>
              <a:defRPr/>
            </a:lvl1pPr>
          </a:lstStyle>
          <a:p>
            <a:fld id="{64673856-36E4-4653-AE4D-7ABF82ECC13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Mathematics Learning, Teaching, &amp; Leading Collaborative</a:t>
            </a:r>
          </a:p>
        </p:txBody>
      </p:sp>
      <p:sp>
        <p:nvSpPr>
          <p:cNvPr id="5" name="Rectangle 6"/>
          <p:cNvSpPr>
            <a:spLocks noGrp="1" noChangeArrowheads="1"/>
          </p:cNvSpPr>
          <p:nvPr>
            <p:ph type="sldNum" sz="quarter" idx="12"/>
          </p:nvPr>
        </p:nvSpPr>
        <p:spPr>
          <a:ln/>
        </p:spPr>
        <p:txBody>
          <a:bodyPr/>
          <a:lstStyle>
            <a:lvl1pPr>
              <a:defRPr/>
            </a:lvl1pPr>
          </a:lstStyle>
          <a:p>
            <a:fld id="{9613FE29-45BF-4E9C-8F46-8730E6D1856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Mathematics Learning, Teaching, &amp; Leading Collaborative</a:t>
            </a:r>
          </a:p>
        </p:txBody>
      </p:sp>
      <p:sp>
        <p:nvSpPr>
          <p:cNvPr id="4" name="Rectangle 6"/>
          <p:cNvSpPr>
            <a:spLocks noGrp="1" noChangeArrowheads="1"/>
          </p:cNvSpPr>
          <p:nvPr>
            <p:ph type="sldNum" sz="quarter" idx="12"/>
          </p:nvPr>
        </p:nvSpPr>
        <p:spPr>
          <a:ln/>
        </p:spPr>
        <p:txBody>
          <a:bodyPr/>
          <a:lstStyle>
            <a:lvl1pPr>
              <a:defRPr/>
            </a:lvl1pPr>
          </a:lstStyle>
          <a:p>
            <a:fld id="{4265CC8E-CB8C-4F96-A5BB-BB264B1DF2F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7"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304" y="36409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17" y="191349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Mathematics Learning, Teaching, &amp; Leading Collaborative</a:t>
            </a:r>
          </a:p>
        </p:txBody>
      </p:sp>
      <p:sp>
        <p:nvSpPr>
          <p:cNvPr id="7" name="Rectangle 6"/>
          <p:cNvSpPr>
            <a:spLocks noGrp="1" noChangeArrowheads="1"/>
          </p:cNvSpPr>
          <p:nvPr>
            <p:ph type="sldNum" sz="quarter" idx="12"/>
          </p:nvPr>
        </p:nvSpPr>
        <p:spPr>
          <a:ln/>
        </p:spPr>
        <p:txBody>
          <a:bodyPr/>
          <a:lstStyle>
            <a:lvl1pPr>
              <a:defRPr/>
            </a:lvl1pPr>
          </a:lstStyle>
          <a:p>
            <a:fld id="{0333D5E3-BA16-4D34-BCF2-2112D5B0087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Mathematics Learning, Teaching, &amp; Leading Collaborative</a:t>
            </a:r>
          </a:p>
        </p:txBody>
      </p:sp>
      <p:sp>
        <p:nvSpPr>
          <p:cNvPr id="7" name="Rectangle 6"/>
          <p:cNvSpPr>
            <a:spLocks noGrp="1" noChangeArrowheads="1"/>
          </p:cNvSpPr>
          <p:nvPr>
            <p:ph type="sldNum" sz="quarter" idx="12"/>
          </p:nvPr>
        </p:nvSpPr>
        <p:spPr>
          <a:ln/>
        </p:spPr>
        <p:txBody>
          <a:bodyPr/>
          <a:lstStyle>
            <a:lvl1pPr>
              <a:defRPr/>
            </a:lvl1pPr>
          </a:lstStyle>
          <a:p>
            <a:fld id="{AC2FE7AE-31FA-4D5E-888E-8B478DE1153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12800"/>
            <a:ext cx="58293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14350" y="2641600"/>
            <a:ext cx="58293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14350" y="8331200"/>
            <a:ext cx="1428750" cy="6096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2343150" y="8331200"/>
            <a:ext cx="2171700" cy="6096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r>
              <a:rPr lang="en-US"/>
              <a:t>Mathematics Learning, Teaching, &amp; Leading Collaborative</a:t>
            </a:r>
          </a:p>
        </p:txBody>
      </p:sp>
      <p:sp>
        <p:nvSpPr>
          <p:cNvPr id="1030" name="Rectangle 6"/>
          <p:cNvSpPr>
            <a:spLocks noGrp="1" noChangeArrowheads="1"/>
          </p:cNvSpPr>
          <p:nvPr>
            <p:ph type="sldNum" sz="quarter" idx="4"/>
          </p:nvPr>
        </p:nvSpPr>
        <p:spPr bwMode="auto">
          <a:xfrm>
            <a:off x="4914900" y="8331200"/>
            <a:ext cx="1428750" cy="6096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400"/>
            </a:lvl1pPr>
          </a:lstStyle>
          <a:p>
            <a:fld id="{F27F67A7-01CE-4085-83CC-0E4CCA69577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ducation.illinois.edu/smallurban/chancellorsacademy/documents/FasterIsntSmarter_CathySeeley.pdf" TargetMode="External"/><Relationship Id="rId2" Type="http://schemas.openxmlformats.org/officeDocument/2006/relationships/hyperlink" Target="mailto:Judy.vail@cpsb.or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katm.org/wp/wp-content/uploads/flipbook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katm.org/wp/wp-content/uploads/flipbook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education.illinois.edu/smallurban/chancellorsacademy/documents/FasterIsntSmarter_CathySeeley.pdf" TargetMode="External"/><Relationship Id="rId2" Type="http://schemas.openxmlformats.org/officeDocument/2006/relationships/hyperlink" Target="http://www.mathsolutions.com/nl44/"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gcs.org/domain/36" TargetMode="External"/><Relationship Id="rId2" Type="http://schemas.openxmlformats.org/officeDocument/2006/relationships/hyperlink" Target="http://education.illinois.edu/smallurban/chancellorsacademy/documents/FasterIsntSmarter_CathySeeley.pdf" TargetMode="External"/><Relationship Id="rId1" Type="http://schemas.openxmlformats.org/officeDocument/2006/relationships/slideLayout" Target="../slideLayouts/slideLayout2.xml"/><Relationship Id="rId5" Type="http://schemas.openxmlformats.org/officeDocument/2006/relationships/hyperlink" Target="http://www.nctm.org/news/content.aspx?id=11474" TargetMode="External"/><Relationship Id="rId4" Type="http://schemas.openxmlformats.org/officeDocument/2006/relationships/hyperlink" Target="http://ime.math.arizona.edu/progression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eachingchannel.org/videos/understanding-modeling-and-creating-equivalent-fractions-core-challenge-" TargetMode="External"/><Relationship Id="rId2" Type="http://schemas.openxmlformats.org/officeDocument/2006/relationships/hyperlink" Target="http://www.mathsolutions.com/nl44/" TargetMode="External"/><Relationship Id="rId1" Type="http://schemas.openxmlformats.org/officeDocument/2006/relationships/slideLayout" Target="../slideLayouts/slideLayout2.xml"/><Relationship Id="rId5" Type="http://schemas.openxmlformats.org/officeDocument/2006/relationships/hyperlink" Target="https://www.teachingchannel.org/videos/multiplying-fractions-lesson" TargetMode="External"/><Relationship Id="rId4" Type="http://schemas.openxmlformats.org/officeDocument/2006/relationships/hyperlink" Target="http://www.learnzillion.com/lessonsets/478-understand-multiplication-of-fractions-by-whole-number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engageny.org/resource/new-york-state-common-core-sample-questions" TargetMode="External"/><Relationship Id="rId7" Type="http://schemas.openxmlformats.org/officeDocument/2006/relationships/hyperlink" Target="http://www.doe.k12.de.us/aab/Mathematics/assessment_tools.shtml" TargetMode="External"/><Relationship Id="rId2" Type="http://schemas.openxmlformats.org/officeDocument/2006/relationships/hyperlink" Target="http://www.louisianabelieves.com/docs/default-source/teacher-toolbox-resources/2014-math-3-5-curriculum-guidebook.pdf?sfvrsn=4" TargetMode="External"/><Relationship Id="rId1" Type="http://schemas.openxmlformats.org/officeDocument/2006/relationships/slideLayout" Target="../slideLayouts/slideLayout2.xml"/><Relationship Id="rId6" Type="http://schemas.openxmlformats.org/officeDocument/2006/relationships/hyperlink" Target="https://www.illustrativemathematics.org/" TargetMode="External"/><Relationship Id="rId5" Type="http://schemas.openxmlformats.org/officeDocument/2006/relationships/hyperlink" Target="http://practice.parcc.testnav.com/" TargetMode="External"/><Relationship Id="rId4" Type="http://schemas.openxmlformats.org/officeDocument/2006/relationships/hyperlink" Target="http://www.parcconline.org/samples/item-task-prototyp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katm.org/wp/wp-content/uploads/flipbook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584200"/>
            <a:ext cx="6172200" cy="939800"/>
          </a:xfrm>
        </p:spPr>
        <p:txBody>
          <a:bodyPr/>
          <a:lstStyle/>
          <a:p>
            <a:r>
              <a:rPr lang="en-US" sz="3200" b="1" i="1" dirty="0" smtClean="0">
                <a:solidFill>
                  <a:srgbClr val="FF0000"/>
                </a:solidFill>
              </a:rPr>
              <a:t/>
            </a:r>
            <a:br>
              <a:rPr lang="en-US" sz="3200" b="1" i="1" dirty="0" smtClean="0">
                <a:solidFill>
                  <a:srgbClr val="FF0000"/>
                </a:solidFill>
              </a:rPr>
            </a:br>
            <a:r>
              <a:rPr lang="en-US" sz="3200" b="1" i="1" dirty="0" smtClean="0">
                <a:solidFill>
                  <a:srgbClr val="FF0000"/>
                </a:solidFill>
              </a:rPr>
              <a:t>Conceptually Understanding </a:t>
            </a:r>
            <a:br>
              <a:rPr lang="en-US" sz="3200" b="1" i="1" dirty="0" smtClean="0">
                <a:solidFill>
                  <a:srgbClr val="FF0000"/>
                </a:solidFill>
              </a:rPr>
            </a:br>
            <a:r>
              <a:rPr lang="en-US" sz="3200" b="1" i="1" dirty="0" smtClean="0">
                <a:solidFill>
                  <a:srgbClr val="FF0000"/>
                </a:solidFill>
              </a:rPr>
              <a:t>Fractions:  Grades 3-5</a:t>
            </a:r>
            <a:br>
              <a:rPr lang="en-US" sz="3200" b="1" i="1" dirty="0" smtClean="0">
                <a:solidFill>
                  <a:srgbClr val="FF0000"/>
                </a:solidFill>
              </a:rPr>
            </a:br>
            <a:r>
              <a:rPr lang="en-US" sz="3200" dirty="0" smtClean="0"/>
              <a:t/>
            </a:r>
            <a:br>
              <a:rPr lang="en-US" sz="3200" dirty="0" smtClean="0"/>
            </a:br>
            <a:endParaRPr lang="en-US" sz="3200" dirty="0" smtClean="0"/>
          </a:p>
        </p:txBody>
      </p:sp>
      <p:sp>
        <p:nvSpPr>
          <p:cNvPr id="3" name="Content Placeholder 2"/>
          <p:cNvSpPr>
            <a:spLocks noGrp="1"/>
          </p:cNvSpPr>
          <p:nvPr>
            <p:ph idx="1"/>
          </p:nvPr>
        </p:nvSpPr>
        <p:spPr>
          <a:xfrm>
            <a:off x="304800" y="2235200"/>
            <a:ext cx="6286500" cy="6337300"/>
          </a:xfrm>
        </p:spPr>
        <p:txBody>
          <a:bodyPr/>
          <a:lstStyle/>
          <a:p>
            <a:pPr>
              <a:buFontTx/>
              <a:buNone/>
            </a:pPr>
            <a:r>
              <a:rPr lang="en-US" sz="1400" dirty="0" smtClean="0"/>
              <a:t> </a:t>
            </a:r>
          </a:p>
          <a:p>
            <a:pPr algn="ctr">
              <a:buFontTx/>
              <a:buNone/>
            </a:pPr>
            <a:r>
              <a:rPr lang="en-US" b="1" dirty="0" smtClean="0">
                <a:solidFill>
                  <a:srgbClr val="391F1D"/>
                </a:solidFill>
                <a:latin typeface="Rockwell Extra Bold" pitchFamily="18" charset="0"/>
              </a:rPr>
              <a:t>Judith Vail</a:t>
            </a:r>
          </a:p>
          <a:p>
            <a:pPr algn="ctr">
              <a:buFontTx/>
              <a:buNone/>
            </a:pPr>
            <a:endParaRPr lang="en-US" b="1" dirty="0" smtClean="0">
              <a:solidFill>
                <a:srgbClr val="391F1D"/>
              </a:solidFill>
              <a:latin typeface="Rockwell Extra Bold" pitchFamily="18" charset="0"/>
            </a:endParaRPr>
          </a:p>
          <a:p>
            <a:pPr algn="ctr">
              <a:buFontTx/>
              <a:buNone/>
            </a:pPr>
            <a:r>
              <a:rPr lang="en-US" sz="2400" b="1" dirty="0" smtClean="0">
                <a:solidFill>
                  <a:srgbClr val="FF0000"/>
                </a:solidFill>
                <a:latin typeface="Rockwell" pitchFamily="18" charset="0"/>
              </a:rPr>
              <a:t>Common Core Coordinator</a:t>
            </a:r>
          </a:p>
          <a:p>
            <a:pPr algn="ctr">
              <a:buFontTx/>
              <a:buNone/>
            </a:pPr>
            <a:r>
              <a:rPr lang="en-US" sz="2400" b="1" dirty="0" smtClean="0">
                <a:solidFill>
                  <a:srgbClr val="FF0000"/>
                </a:solidFill>
                <a:latin typeface="Rockwell" pitchFamily="18" charset="0"/>
              </a:rPr>
              <a:t>Calcasieu Parish Schools</a:t>
            </a:r>
          </a:p>
          <a:p>
            <a:pPr algn="ctr">
              <a:buFontTx/>
              <a:buNone/>
            </a:pPr>
            <a:endParaRPr lang="en-US" sz="2400" dirty="0" smtClean="0"/>
          </a:p>
          <a:p>
            <a:pPr algn="ctr">
              <a:buFontTx/>
              <a:buNone/>
            </a:pPr>
            <a:r>
              <a:rPr lang="en-US" sz="2400" b="1" dirty="0" smtClean="0">
                <a:solidFill>
                  <a:srgbClr val="002060"/>
                </a:solidFill>
              </a:rPr>
              <a:t>E-mail:         </a:t>
            </a:r>
            <a:r>
              <a:rPr lang="en-US" sz="2400" b="1" u="sng" dirty="0" smtClean="0">
                <a:hlinkClick r:id="rId2"/>
              </a:rPr>
              <a:t>Judy.vail@cpsb.org</a:t>
            </a:r>
            <a:r>
              <a:rPr lang="en-US" sz="2400" b="1" dirty="0" smtClean="0"/>
              <a:t>	</a:t>
            </a:r>
          </a:p>
          <a:p>
            <a:pPr>
              <a:buFontTx/>
              <a:buNone/>
            </a:pPr>
            <a:r>
              <a:rPr lang="en-US" sz="2400" b="1" dirty="0" smtClean="0"/>
              <a:t>		</a:t>
            </a:r>
          </a:p>
          <a:p>
            <a:pPr>
              <a:buFontTx/>
              <a:buNone/>
            </a:pPr>
            <a:r>
              <a:rPr lang="en-US" sz="2400" b="1" dirty="0" smtClean="0">
                <a:solidFill>
                  <a:srgbClr val="FF0000"/>
                </a:solidFill>
              </a:rPr>
              <a:t>Twitter:      @</a:t>
            </a:r>
            <a:r>
              <a:rPr lang="en-US" sz="2400" b="1" dirty="0" err="1" smtClean="0">
                <a:solidFill>
                  <a:srgbClr val="FF0000"/>
                </a:solidFill>
              </a:rPr>
              <a:t>vailjuju</a:t>
            </a:r>
            <a:r>
              <a:rPr lang="en-US" sz="2400" b="1" dirty="0" smtClean="0">
                <a:solidFill>
                  <a:srgbClr val="FF0000"/>
                </a:solidFill>
              </a:rPr>
              <a:t>                #</a:t>
            </a:r>
            <a:r>
              <a:rPr lang="en-US" sz="2400" b="1" dirty="0" err="1" smtClean="0">
                <a:solidFill>
                  <a:srgbClr val="FF0000"/>
                </a:solidFill>
              </a:rPr>
              <a:t>Calcachat</a:t>
            </a:r>
            <a:endParaRPr lang="en-US" sz="2400" dirty="0" smtClean="0">
              <a:solidFill>
                <a:srgbClr val="FF0000"/>
              </a:solidFill>
            </a:endParaRPr>
          </a:p>
          <a:p>
            <a:endParaRPr lang="en-US" sz="1400" dirty="0" smtClean="0"/>
          </a:p>
          <a:p>
            <a:endParaRPr lang="en-US" sz="1400" dirty="0" smtClean="0"/>
          </a:p>
          <a:p>
            <a:endParaRPr lang="en-US" sz="1400" dirty="0" smtClean="0"/>
          </a:p>
          <a:p>
            <a:pPr algn="ctr">
              <a:buFontTx/>
              <a:buNone/>
            </a:pPr>
            <a:r>
              <a:rPr lang="en-US" sz="2400" b="1" dirty="0" smtClean="0">
                <a:solidFill>
                  <a:srgbClr val="320032"/>
                </a:solidFill>
              </a:rPr>
              <a:t>Pre-Read</a:t>
            </a:r>
          </a:p>
          <a:p>
            <a:pPr algn="ctr">
              <a:buNone/>
            </a:pPr>
            <a:r>
              <a:rPr lang="en-US" sz="2000" b="1" i="1" dirty="0" smtClean="0">
                <a:solidFill>
                  <a:srgbClr val="FF0000"/>
                </a:solidFill>
              </a:rPr>
              <a:t>Constructive Struggling</a:t>
            </a:r>
            <a:r>
              <a:rPr lang="en-US" sz="2000" b="1" dirty="0" smtClean="0">
                <a:solidFill>
                  <a:srgbClr val="FF0000"/>
                </a:solidFill>
              </a:rPr>
              <a:t>– Cathy Seeley</a:t>
            </a:r>
          </a:p>
          <a:p>
            <a:pPr lvl="1">
              <a:buNone/>
            </a:pPr>
            <a:r>
              <a:rPr lang="en-US" sz="1600" dirty="0" smtClean="0">
                <a:solidFill>
                  <a:schemeClr val="bg2"/>
                </a:solidFill>
                <a:hlinkClick r:id="rId3"/>
              </a:rPr>
              <a:t>http://education.illinois.edu/smallurban/chancellorsacademy/documents/FasterIsntSmarter_CathySeeley.pdf</a:t>
            </a:r>
            <a:endParaRPr lang="en-US" sz="2000" dirty="0" smtClean="0">
              <a:solidFill>
                <a:srgbClr val="002060"/>
              </a:solidFill>
            </a:endParaRPr>
          </a:p>
        </p:txBody>
      </p:sp>
      <p:sp>
        <p:nvSpPr>
          <p:cNvPr id="4" name="Title 1"/>
          <p:cNvSpPr txBox="1">
            <a:spLocks/>
          </p:cNvSpPr>
          <p:nvPr/>
        </p:nvSpPr>
        <p:spPr bwMode="auto">
          <a:xfrm>
            <a:off x="330200" y="1382713"/>
            <a:ext cx="6172200" cy="623887"/>
          </a:xfrm>
          <a:prstGeom prst="rect">
            <a:avLst/>
          </a:prstGeom>
          <a:noFill/>
          <a:ln w="9525">
            <a:noFill/>
            <a:miter lim="800000"/>
            <a:headEnd/>
            <a:tailEnd/>
          </a:ln>
        </p:spPr>
        <p:txBody>
          <a:bodyPr anchor="ctr"/>
          <a:lstStyle/>
          <a:p>
            <a:pPr algn="ctr"/>
            <a:r>
              <a:rPr lang="en-US" sz="3200" b="1" i="1">
                <a:solidFill>
                  <a:srgbClr val="FF0000"/>
                </a:solidFill>
              </a:rPr>
              <a:t/>
            </a:r>
            <a:br>
              <a:rPr lang="en-US" sz="3200" b="1" i="1">
                <a:solidFill>
                  <a:srgbClr val="FF0000"/>
                </a:solidFill>
              </a:rPr>
            </a:br>
            <a:endParaRPr lang="en-US" sz="3200" b="1" i="1">
              <a:solidFill>
                <a:srgbClr val="FF0000"/>
              </a:solidFill>
            </a:endParaRPr>
          </a:p>
          <a:p>
            <a:pPr algn="ctr"/>
            <a:r>
              <a:rPr lang="en-US" sz="2000" b="1" i="1">
                <a:solidFill>
                  <a:srgbClr val="320032"/>
                </a:solidFill>
              </a:rPr>
              <a:t>New Orleans Teacher/Leader Conference</a:t>
            </a:r>
          </a:p>
          <a:p>
            <a:pPr algn="ctr"/>
            <a:r>
              <a:rPr lang="en-US" sz="2000" b="1" i="1">
                <a:solidFill>
                  <a:srgbClr val="320032"/>
                </a:solidFill>
              </a:rPr>
              <a:t>June 3-4, 2014</a:t>
            </a:r>
            <a:r>
              <a:rPr lang="en-US" sz="3200">
                <a:solidFill>
                  <a:schemeClr val="tx2"/>
                </a:solidFill>
              </a:rPr>
              <a:t/>
            </a:r>
            <a:br>
              <a:rPr lang="en-US" sz="3200">
                <a:solidFill>
                  <a:schemeClr val="tx2"/>
                </a:solidFill>
              </a:rPr>
            </a:br>
            <a:endParaRPr lang="en-US" sz="320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457200"/>
            <a:ext cx="5829300" cy="330200"/>
          </a:xfrm>
        </p:spPr>
        <p:txBody>
          <a:bodyPr/>
          <a:lstStyle/>
          <a:p>
            <a:r>
              <a:rPr lang="en-US" sz="2400" b="1" dirty="0" smtClean="0">
                <a:solidFill>
                  <a:schemeClr val="accent2"/>
                </a:solidFill>
              </a:rPr>
              <a:t>CCSS Mathematics Practices</a:t>
            </a:r>
            <a:r>
              <a:rPr lang="en-US" sz="1400" b="1" dirty="0" smtClean="0">
                <a:solidFill>
                  <a:schemeClr val="accent2"/>
                </a:solidFill>
              </a:rPr>
              <a:t/>
            </a:r>
            <a:br>
              <a:rPr lang="en-US" sz="1400" b="1" dirty="0" smtClean="0">
                <a:solidFill>
                  <a:schemeClr val="accent2"/>
                </a:solidFill>
              </a:rPr>
            </a:br>
            <a:r>
              <a:rPr lang="en-US" sz="1400" b="1" dirty="0" smtClean="0">
                <a:solidFill>
                  <a:schemeClr val="accent2"/>
                </a:solidFill>
                <a:hlinkClick r:id="rId2"/>
              </a:rPr>
              <a:t>http://katm.org/wp/wp-content/uploads/flipbooks/</a:t>
            </a:r>
            <a:r>
              <a:rPr lang="en-US" sz="1400" b="1" dirty="0" smtClean="0">
                <a:solidFill>
                  <a:schemeClr val="accent2"/>
                </a:solidFill>
              </a:rPr>
              <a:t/>
            </a:r>
            <a:br>
              <a:rPr lang="en-US" sz="1400" b="1" dirty="0" smtClean="0">
                <a:solidFill>
                  <a:schemeClr val="accent2"/>
                </a:solidFill>
              </a:rPr>
            </a:br>
            <a:r>
              <a:rPr lang="en-US" sz="1400" b="1" dirty="0" smtClean="0">
                <a:solidFill>
                  <a:schemeClr val="accent2"/>
                </a:solidFill>
              </a:rPr>
              <a:t> </a:t>
            </a:r>
          </a:p>
        </p:txBody>
      </p:sp>
      <p:graphicFrame>
        <p:nvGraphicFramePr>
          <p:cNvPr id="5" name="Content Placeholder 4"/>
          <p:cNvGraphicFramePr>
            <a:graphicFrameLocks noGrp="1"/>
          </p:cNvGraphicFramePr>
          <p:nvPr>
            <p:ph idx="1"/>
          </p:nvPr>
        </p:nvGraphicFramePr>
        <p:xfrm>
          <a:off x="533400" y="990600"/>
          <a:ext cx="5829300" cy="7498344"/>
        </p:xfrm>
        <a:graphic>
          <a:graphicData uri="http://schemas.openxmlformats.org/drawingml/2006/table">
            <a:tbl>
              <a:tblPr/>
              <a:tblGrid>
                <a:gridCol w="2914650"/>
                <a:gridCol w="2914650"/>
              </a:tblGrid>
              <a:tr h="39322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61616"/>
                          </a:solidFill>
                          <a:effectLst/>
                          <a:latin typeface="Arial" pitchFamily="34" charset="0"/>
                          <a:ea typeface="ＭＳ Ｐゴシック" pitchFamily="34" charset="-128"/>
                        </a:rPr>
                        <a:t>3. Construct viable arguments and critique the reasoning of others.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Analyze problems and use stated mathematical assumptions,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definitions, and established results in constructing arguments.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Justify conclusions with mathematical ideas.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Listen to the arguments of others and ask useful questions to determine if an argument makes sense.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Ask clarifying questions or suggest ideas to improve/revise the argument.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Compare two arguments and determine correct or flawed logic</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161616"/>
                        </a:solidFill>
                        <a:effectLst/>
                        <a:latin typeface="Arial" pitchFamily="34" charset="0"/>
                        <a:ea typeface="ＭＳ Ｐゴシック" pitchFamily="34" charset="-128"/>
                      </a:endParaRPr>
                    </a:p>
                  </a:txBody>
                  <a:tcPr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What mathematical evidence would support your solution?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How can we be sure that…?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How could you prove that...?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Will it still work if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What were you considering when...?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How did you decide to try that strategy?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How did you test whether your approach worked?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How did you decide what the problem was asking you to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find? (What was unknown?)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Did you try a method that did not work? Why didn</a:t>
                      </a:r>
                      <a:r>
                        <a:rPr kumimoji="0" lang="en-US" altLang="en-US" sz="1200" b="0" i="0" u="none" strike="noStrike" cap="none" normalizeH="0" baseline="0" smtClean="0">
                          <a:ln>
                            <a:noFill/>
                          </a:ln>
                          <a:solidFill>
                            <a:srgbClr val="161616"/>
                          </a:solidFill>
                          <a:effectLst/>
                          <a:latin typeface="Arial" pitchFamily="34" charset="0"/>
                          <a:ea typeface="ＭＳ Ｐゴシック" pitchFamily="34" charset="-128"/>
                        </a:rPr>
                        <a:t>’</a:t>
                      </a: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t it work? Would it ever work? Why or why not?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What is the same and what is different about...?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How could you demonstrate a counter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example?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161616"/>
                        </a:solidFill>
                        <a:effectLst/>
                        <a:latin typeface="Arial" pitchFamily="34" charset="0"/>
                        <a:ea typeface="ＭＳ Ｐゴシック" pitchFamily="34" charset="-128"/>
                      </a:endParaRPr>
                    </a:p>
                  </a:txBody>
                  <a:tcPr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5655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161616"/>
                          </a:solidFill>
                          <a:effectLst/>
                          <a:latin typeface="Arial" pitchFamily="34" charset="0"/>
                          <a:ea typeface="ＭＳ Ｐゴシック" pitchFamily="34" charset="-128"/>
                        </a:rPr>
                        <a:t>4. Model with mathematics.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Understand this is a way to reason quantitatively and abstractly (able to decontextualize and contextualize).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Apply the mathematics they know to solve everyday problems.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Are able to simplify a complex problem and identify important quantities to look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at relationships.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Represent mathematics to describe a situation either with an equation or a diagram and interpret the results of a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mathematical situation.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Reflect on whether the results make sense, possibly improving/revising</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the model. Ask themselves, </a:t>
                      </a:r>
                      <a:r>
                        <a:rPr kumimoji="0" lang="en-US" altLang="en-US" sz="1200" b="0" i="0" u="none" strike="noStrike" cap="none" normalizeH="0" baseline="0" smtClean="0">
                          <a:ln>
                            <a:noFill/>
                          </a:ln>
                          <a:solidFill>
                            <a:srgbClr val="161616"/>
                          </a:solidFill>
                          <a:effectLst/>
                          <a:latin typeface="Arial" pitchFamily="34" charset="0"/>
                          <a:ea typeface="ＭＳ Ｐゴシック" pitchFamily="34" charset="-128"/>
                        </a:rPr>
                        <a:t>“</a:t>
                      </a: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How can I represent this mathematically?</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161616"/>
                        </a:solidFill>
                        <a:effectLst/>
                        <a:latin typeface="Arial" pitchFamily="34" charset="0"/>
                        <a:ea typeface="ＭＳ Ｐゴシック" pitchFamily="34" charset="-128"/>
                      </a:endParaRPr>
                    </a:p>
                  </a:txBody>
                  <a:tcPr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What number model could you construct to represent the problem?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What are some ways to represent the quantities?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What is an equation or expression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that matches the diagram, number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line, chart, table?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Where did you see one of the quantities in the task in your equation or expression?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How would it help to create a diagram, graph, table...?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What are some ways to visually represent...?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What formula might apply in this situation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5C1F00"/>
                          </a:solidFill>
                          <a:effectLst/>
                          <a:latin typeface="Arial" pitchFamily="34" charset="0"/>
                          <a:ea typeface="ＭＳ Ｐゴシック" pitchFamily="34" charset="-128"/>
                        </a:rPr>
                        <a:t>USD 259 Learning Services 2011</a:t>
                      </a:r>
                      <a:endParaRPr kumimoji="0" lang="en-US" sz="1100" b="0" i="0" u="none" strike="noStrike" cap="none" normalizeH="0" baseline="0" dirty="0" smtClean="0">
                        <a:ln>
                          <a:noFill/>
                        </a:ln>
                        <a:solidFill>
                          <a:srgbClr val="161616"/>
                        </a:solidFill>
                        <a:effectLst/>
                        <a:latin typeface="Arial" pitchFamily="34" charset="0"/>
                        <a:ea typeface="ＭＳ Ｐゴシック" pitchFamily="34" charset="-128"/>
                      </a:endParaRPr>
                    </a:p>
                  </a:txBody>
                  <a:tcPr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4350" name="Slide Number Placeholder 3"/>
          <p:cNvSpPr>
            <a:spLocks noGrp="1"/>
          </p:cNvSpPr>
          <p:nvPr>
            <p:ph type="sldNum" sz="quarter" idx="12"/>
          </p:nvPr>
        </p:nvSpPr>
        <p:spPr>
          <a:xfrm>
            <a:off x="5029200" y="8534400"/>
            <a:ext cx="1428750" cy="609600"/>
          </a:xfrm>
          <a:noFill/>
          <a:ln>
            <a:miter lim="800000"/>
            <a:headEnd/>
            <a:tailEnd/>
          </a:ln>
        </p:spPr>
        <p:txBody>
          <a:bodyPr/>
          <a:lstStyle/>
          <a:p>
            <a:fld id="{C237B452-42B0-4EE6-9D18-AAEAED9F8B81}" type="slidenum">
              <a:rPr lang="en-US">
                <a:solidFill>
                  <a:srgbClr val="161616"/>
                </a:solidFill>
              </a:rPr>
              <a:pPr/>
              <a:t>10</a:t>
            </a:fld>
            <a:endParaRPr lang="en-US">
              <a:solidFill>
                <a:srgbClr val="161616"/>
              </a:solidFill>
            </a:endParaRPr>
          </a:p>
        </p:txBody>
      </p:sp>
      <p:sp>
        <p:nvSpPr>
          <p:cNvPr id="7" name="Footer Placeholder 4"/>
          <p:cNvSpPr txBox="1">
            <a:spLocks/>
          </p:cNvSpPr>
          <p:nvPr/>
        </p:nvSpPr>
        <p:spPr bwMode="auto">
          <a:xfrm>
            <a:off x="533400" y="8610600"/>
            <a:ext cx="5867400" cy="609600"/>
          </a:xfrm>
          <a:prstGeom prst="rect">
            <a:avLst/>
          </a:prstGeom>
          <a:noFill/>
          <a:ln>
            <a:noFill/>
          </a:ln>
          <a:extLst>
            <a:ext uri="{909E8E84-426E-40dd-AFC4-6F175D3DCCD1}"/>
            <a:ext uri="{91240B29-F687-4f45-9708-019B960494DF}"/>
            <a:ext uri="{FAA26D3D-D897-4be2-8F04-BA451C77F1D7}"/>
          </a:extLst>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r>
              <a:rPr lang="en-US" sz="1200" b="1" dirty="0" smtClean="0">
                <a:solidFill>
                  <a:schemeClr val="accent5"/>
                </a:solidFill>
              </a:rPr>
              <a:t>Mathematics Learning, Teaching, &amp; Leading Collaborative</a:t>
            </a:r>
            <a:endParaRPr lang="en-US" sz="1200" b="1" dirty="0">
              <a:solidFill>
                <a:schemeClr val="accent5"/>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457200"/>
            <a:ext cx="5829300" cy="330200"/>
          </a:xfrm>
        </p:spPr>
        <p:txBody>
          <a:bodyPr/>
          <a:lstStyle/>
          <a:p>
            <a:r>
              <a:rPr lang="en-US" sz="2400" b="1" dirty="0" smtClean="0">
                <a:solidFill>
                  <a:schemeClr val="accent2"/>
                </a:solidFill>
              </a:rPr>
              <a:t>CCSS Mathematics Practices</a:t>
            </a:r>
            <a:r>
              <a:rPr lang="en-US" sz="1400" b="1" dirty="0" smtClean="0">
                <a:solidFill>
                  <a:schemeClr val="accent2"/>
                </a:solidFill>
              </a:rPr>
              <a:t/>
            </a:r>
            <a:br>
              <a:rPr lang="en-US" sz="1400" b="1" dirty="0" smtClean="0">
                <a:solidFill>
                  <a:schemeClr val="accent2"/>
                </a:solidFill>
              </a:rPr>
            </a:br>
            <a:r>
              <a:rPr lang="en-US" sz="1400" b="1" dirty="0" smtClean="0">
                <a:solidFill>
                  <a:schemeClr val="accent2"/>
                </a:solidFill>
                <a:hlinkClick r:id="rId2"/>
              </a:rPr>
              <a:t>http://katm.org/wp/wp-content/uploads/flipbooks/</a:t>
            </a:r>
            <a:r>
              <a:rPr lang="en-US" sz="1400" b="1" dirty="0" smtClean="0">
                <a:solidFill>
                  <a:schemeClr val="accent2"/>
                </a:solidFill>
              </a:rPr>
              <a:t/>
            </a:r>
            <a:br>
              <a:rPr lang="en-US" sz="1400" b="1" dirty="0" smtClean="0">
                <a:solidFill>
                  <a:schemeClr val="accent2"/>
                </a:solidFill>
              </a:rPr>
            </a:br>
            <a:r>
              <a:rPr lang="en-US" sz="1400" b="1" dirty="0" smtClean="0">
                <a:solidFill>
                  <a:schemeClr val="accent2"/>
                </a:solidFill>
              </a:rPr>
              <a:t> </a:t>
            </a:r>
          </a:p>
        </p:txBody>
      </p:sp>
      <p:graphicFrame>
        <p:nvGraphicFramePr>
          <p:cNvPr id="5" name="Content Placeholder 4"/>
          <p:cNvGraphicFramePr>
            <a:graphicFrameLocks noGrp="1"/>
          </p:cNvGraphicFramePr>
          <p:nvPr>
            <p:ph idx="1"/>
          </p:nvPr>
        </p:nvGraphicFramePr>
        <p:xfrm>
          <a:off x="533400" y="990600"/>
          <a:ext cx="5829300" cy="7315200"/>
        </p:xfrm>
        <a:graphic>
          <a:graphicData uri="http://schemas.openxmlformats.org/drawingml/2006/table">
            <a:tbl>
              <a:tblPr/>
              <a:tblGrid>
                <a:gridCol w="2914650"/>
                <a:gridCol w="2914650"/>
              </a:tblGrid>
              <a:tr h="3200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5. Use Appropriate Tools Strategically</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Use available tools recognizing the strengths and limitations of each.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Use estimation and other mathematical knowledge to detect possible errors.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Identify relevant external mathematical resources to pose and solve problems.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Use technological tools to deepen their understanding of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mathematics.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161616"/>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What mathematical tools could we use to visualize and represent the situation?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What information do you have?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What do you know that is not stated in the problem?</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What approach are you considering trying first?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What estimate did you make for the solution?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In this situation would it be helpful to use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a graph, number line, ruler, diagram, calculator, manipulative?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Why was it helpful to use...?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What can using a______ show us?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In what situations might it be more informative or helpful to use?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161616"/>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114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161616"/>
                          </a:solidFill>
                          <a:effectLst/>
                          <a:latin typeface="Arial" pitchFamily="34" charset="0"/>
                          <a:ea typeface="ＭＳ Ｐゴシック" pitchFamily="34" charset="-128"/>
                        </a:rPr>
                        <a:t>6. Attend to precision.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Communicate precisely with others and try to use clear mathematical language when discussing their reasoning.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Understand the meanings of symbols used in mathematics and can label quantities appropriately.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Express numerical answers with a degree of precision appropriate for the problem context.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Calculate efficiently and accurately.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161616"/>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What mathematical terms apply in this situation?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How did you know your solution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was reasonable?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Explain how you might show that your solution answers the problem.</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What would be a more efficient strategy?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How are you showing the meaning of the quantities?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What symbols or mathematical notations are important in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this problem?</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What mathematical language, definitions, properties can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you use to explain...?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Arial" pitchFamily="34" charset="0"/>
                          <a:ea typeface="ＭＳ Ｐゴシック" pitchFamily="34" charset="-128"/>
                        </a:rPr>
                        <a:t>How could you test your solution to see if it answers the problem?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C1F00"/>
                          </a:solidFill>
                          <a:effectLst/>
                          <a:latin typeface="Arial" pitchFamily="34" charset="0"/>
                          <a:ea typeface="ＭＳ Ｐゴシック" pitchFamily="34" charset="-128"/>
                        </a:rPr>
                        <a:t>USD 259 Learning Services 2011</a:t>
                      </a:r>
                      <a:endParaRPr kumimoji="0" lang="en-US" sz="1200" b="0" i="0" u="none" strike="noStrike" cap="none" normalizeH="0" baseline="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161616"/>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5374" name="Slide Number Placeholder 3"/>
          <p:cNvSpPr>
            <a:spLocks noGrp="1"/>
          </p:cNvSpPr>
          <p:nvPr>
            <p:ph type="sldNum" sz="quarter" idx="12"/>
          </p:nvPr>
        </p:nvSpPr>
        <p:spPr>
          <a:noFill/>
          <a:ln>
            <a:miter lim="800000"/>
            <a:headEnd/>
            <a:tailEnd/>
          </a:ln>
        </p:spPr>
        <p:txBody>
          <a:bodyPr/>
          <a:lstStyle/>
          <a:p>
            <a:fld id="{47435F35-C8C0-4E13-B855-F4AB89C4B784}" type="slidenum">
              <a:rPr lang="en-US">
                <a:solidFill>
                  <a:srgbClr val="161616"/>
                </a:solidFill>
              </a:rPr>
              <a:pPr/>
              <a:t>11</a:t>
            </a:fld>
            <a:endParaRPr lang="en-US">
              <a:solidFill>
                <a:srgbClr val="161616"/>
              </a:solidFill>
            </a:endParaRPr>
          </a:p>
        </p:txBody>
      </p:sp>
      <p:sp>
        <p:nvSpPr>
          <p:cNvPr id="7" name="Footer Placeholder 4"/>
          <p:cNvSpPr txBox="1">
            <a:spLocks/>
          </p:cNvSpPr>
          <p:nvPr/>
        </p:nvSpPr>
        <p:spPr bwMode="auto">
          <a:xfrm>
            <a:off x="533400" y="8547100"/>
            <a:ext cx="5867400" cy="609600"/>
          </a:xfrm>
          <a:prstGeom prst="rect">
            <a:avLst/>
          </a:prstGeom>
          <a:noFill/>
          <a:ln>
            <a:noFill/>
          </a:ln>
          <a:extLst>
            <a:ext uri="{909E8E84-426E-40dd-AFC4-6F175D3DCCD1}"/>
            <a:ext uri="{91240B29-F687-4f45-9708-019B960494DF}"/>
            <a:ext uri="{FAA26D3D-D897-4be2-8F04-BA451C77F1D7}"/>
          </a:extLst>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r>
              <a:rPr lang="en-US" sz="1200" b="1" dirty="0" smtClean="0">
                <a:solidFill>
                  <a:schemeClr val="accent5"/>
                </a:solidFill>
              </a:rPr>
              <a:t>Mathematics Learning, Teaching, &amp; Leading Collaborative</a:t>
            </a:r>
            <a:endParaRPr lang="en-US" sz="1200" b="1" dirty="0">
              <a:solidFill>
                <a:schemeClr val="accent5"/>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76250" y="360363"/>
            <a:ext cx="5829300" cy="727075"/>
          </a:xfrm>
        </p:spPr>
        <p:txBody>
          <a:bodyPr/>
          <a:lstStyle/>
          <a:p>
            <a:r>
              <a:rPr lang="en-US" sz="2000" b="1" dirty="0" smtClean="0">
                <a:solidFill>
                  <a:srgbClr val="161616"/>
                </a:solidFill>
              </a:rPr>
              <a:t>Ideas For Formative Assessment Questioning</a:t>
            </a:r>
            <a:br>
              <a:rPr lang="en-US" sz="2000" b="1" dirty="0" smtClean="0">
                <a:solidFill>
                  <a:srgbClr val="161616"/>
                </a:solidFill>
              </a:rPr>
            </a:br>
            <a:r>
              <a:rPr lang="en-US" sz="2000" b="1" dirty="0" smtClean="0">
                <a:solidFill>
                  <a:srgbClr val="161616"/>
                </a:solidFill>
              </a:rPr>
              <a:t>During Small Group Work or Large Group Discussions</a:t>
            </a:r>
          </a:p>
        </p:txBody>
      </p:sp>
      <p:sp>
        <p:nvSpPr>
          <p:cNvPr id="16387" name="Content Placeholder 2"/>
          <p:cNvSpPr>
            <a:spLocks noGrp="1"/>
          </p:cNvSpPr>
          <p:nvPr>
            <p:ph idx="1"/>
          </p:nvPr>
        </p:nvSpPr>
        <p:spPr>
          <a:xfrm>
            <a:off x="209550" y="1112838"/>
            <a:ext cx="6407150" cy="7827962"/>
          </a:xfrm>
        </p:spPr>
        <p:txBody>
          <a:bodyPr/>
          <a:lstStyle/>
          <a:p>
            <a:pPr marL="0" indent="0">
              <a:buFontTx/>
              <a:buNone/>
            </a:pPr>
            <a:r>
              <a:rPr lang="en-US" sz="1300" b="1" dirty="0" smtClean="0">
                <a:solidFill>
                  <a:srgbClr val="161616"/>
                </a:solidFill>
              </a:rPr>
              <a:t>Idea No. 1</a:t>
            </a:r>
          </a:p>
          <a:p>
            <a:pPr marL="0" indent="0">
              <a:buFontTx/>
              <a:buNone/>
            </a:pPr>
            <a:r>
              <a:rPr lang="en-US" sz="1300" dirty="0" smtClean="0">
                <a:solidFill>
                  <a:srgbClr val="161616"/>
                </a:solidFill>
              </a:rPr>
              <a:t>In terms of student behavior, strategic questioning encourages students to:</a:t>
            </a:r>
          </a:p>
          <a:p>
            <a:pPr marL="0" indent="0"/>
            <a:r>
              <a:rPr lang="en-US" sz="1300" dirty="0" smtClean="0">
                <a:solidFill>
                  <a:srgbClr val="161616"/>
                </a:solidFill>
              </a:rPr>
              <a:t>listen actively</a:t>
            </a:r>
          </a:p>
          <a:p>
            <a:pPr marL="0" indent="0"/>
            <a:r>
              <a:rPr lang="en-US" sz="1300" dirty="0" smtClean="0">
                <a:solidFill>
                  <a:srgbClr val="161616"/>
                </a:solidFill>
              </a:rPr>
              <a:t>speak</a:t>
            </a:r>
          </a:p>
          <a:p>
            <a:pPr marL="0" indent="0"/>
            <a:r>
              <a:rPr lang="en-US" sz="1300" dirty="0" smtClean="0">
                <a:solidFill>
                  <a:srgbClr val="161616"/>
                </a:solidFill>
              </a:rPr>
              <a:t>take turns</a:t>
            </a:r>
          </a:p>
          <a:p>
            <a:pPr marL="0" indent="0"/>
            <a:r>
              <a:rPr lang="en-US" sz="1300" dirty="0" smtClean="0">
                <a:solidFill>
                  <a:srgbClr val="161616"/>
                </a:solidFill>
              </a:rPr>
              <a:t>be actively involved with learning.</a:t>
            </a:r>
            <a:br>
              <a:rPr lang="en-US" sz="1300" dirty="0" smtClean="0">
                <a:solidFill>
                  <a:srgbClr val="161616"/>
                </a:solidFill>
              </a:rPr>
            </a:br>
            <a:r>
              <a:rPr lang="en-US" sz="1300" dirty="0" smtClean="0">
                <a:solidFill>
                  <a:srgbClr val="161616"/>
                </a:solidFill>
              </a:rPr>
              <a:t> </a:t>
            </a:r>
          </a:p>
          <a:p>
            <a:pPr marL="0" indent="0">
              <a:buFontTx/>
              <a:buNone/>
            </a:pPr>
            <a:r>
              <a:rPr lang="en-US" sz="1300" dirty="0" smtClean="0">
                <a:solidFill>
                  <a:srgbClr val="161616"/>
                </a:solidFill>
              </a:rPr>
              <a:t>If the classroom culture does not encourage 'hands up', but rather emphases that everyone is expected to think and be ready to answer any question, students are more likely to be involved with the lesson. Likewise, if the classroom culture encourages the asking of questions and makes it okay to give a wrong answer, then students will be more likely to offer answers.</a:t>
            </a:r>
          </a:p>
          <a:p>
            <a:pPr marL="0" indent="0">
              <a:buFontTx/>
              <a:buNone/>
            </a:pPr>
            <a:endParaRPr lang="en-US" sz="1300" b="1" dirty="0" smtClean="0">
              <a:solidFill>
                <a:srgbClr val="161616"/>
              </a:solidFill>
            </a:endParaRPr>
          </a:p>
          <a:p>
            <a:pPr marL="0" indent="0">
              <a:buFontTx/>
              <a:buNone/>
            </a:pPr>
            <a:r>
              <a:rPr lang="en-US" sz="1300" b="1" dirty="0" smtClean="0">
                <a:solidFill>
                  <a:srgbClr val="161616"/>
                </a:solidFill>
              </a:rPr>
              <a:t>Idea No. 2</a:t>
            </a:r>
          </a:p>
          <a:p>
            <a:pPr marL="0" indent="0">
              <a:buFontTx/>
              <a:buNone/>
            </a:pPr>
            <a:r>
              <a:rPr lang="en-US" sz="1300" dirty="0" smtClean="0">
                <a:solidFill>
                  <a:srgbClr val="161616"/>
                </a:solidFill>
              </a:rPr>
              <a:t>The asking of questions is a deliberate, planned activity.</a:t>
            </a:r>
          </a:p>
          <a:p>
            <a:pPr marL="0" indent="0">
              <a:buFontTx/>
              <a:buNone/>
            </a:pPr>
            <a:r>
              <a:rPr lang="en-US" sz="1300" dirty="0" smtClean="0">
                <a:solidFill>
                  <a:srgbClr val="161616"/>
                </a:solidFill>
              </a:rPr>
              <a:t>Identify the </a:t>
            </a:r>
            <a:r>
              <a:rPr lang="en-US" sz="1300" b="1" dirty="0" smtClean="0">
                <a:solidFill>
                  <a:srgbClr val="161616"/>
                </a:solidFill>
              </a:rPr>
              <a:t>Learning Target</a:t>
            </a:r>
            <a:r>
              <a:rPr lang="en-US" sz="1300" dirty="0" smtClean="0">
                <a:solidFill>
                  <a:srgbClr val="161616"/>
                </a:solidFill>
              </a:rPr>
              <a:t> and plan related questions to target knowledge, understanding or the teaching and learning strategies.</a:t>
            </a:r>
          </a:p>
          <a:p>
            <a:pPr marL="0" indent="0">
              <a:buFontTx/>
              <a:buNone/>
            </a:pPr>
            <a:r>
              <a:rPr lang="en-US" sz="1300" dirty="0" smtClean="0">
                <a:solidFill>
                  <a:srgbClr val="161616"/>
                </a:solidFill>
              </a:rPr>
              <a:t>Plan for more open questions than closed questions, understanding that open questions provide more opportunities for the teacher to understand the thinking behind a response and more opportunities for the students to demonstrate their understanding.</a:t>
            </a:r>
          </a:p>
          <a:p>
            <a:pPr marL="0" indent="0">
              <a:buFontTx/>
              <a:buNone/>
            </a:pPr>
            <a:r>
              <a:rPr lang="en-US" sz="1300" dirty="0" smtClean="0">
                <a:solidFill>
                  <a:srgbClr val="161616"/>
                </a:solidFill>
              </a:rPr>
              <a:t>Plan for questions that pose appropriate cognitive demands, not only in respect of the age and development of the student but also in terms of where the questions occur in the unit or lesson. This means asking knowledge and comprehension questions about new material prior to questions of analysis and evaluation.</a:t>
            </a:r>
          </a:p>
          <a:p>
            <a:pPr marL="0" indent="0">
              <a:buFontTx/>
              <a:buNone/>
            </a:pPr>
            <a:endParaRPr lang="en-US" sz="1300" dirty="0" smtClean="0">
              <a:solidFill>
                <a:srgbClr val="161616"/>
              </a:solidFill>
            </a:endParaRPr>
          </a:p>
          <a:p>
            <a:pPr marL="0" indent="0">
              <a:buFontTx/>
              <a:buNone/>
            </a:pPr>
            <a:r>
              <a:rPr lang="en-US" sz="1300" b="1" dirty="0" smtClean="0">
                <a:solidFill>
                  <a:srgbClr val="161616"/>
                </a:solidFill>
              </a:rPr>
              <a:t>Idea No. 3</a:t>
            </a:r>
          </a:p>
          <a:p>
            <a:pPr marL="0" indent="0">
              <a:buFontTx/>
              <a:buNone/>
            </a:pPr>
            <a:r>
              <a:rPr lang="en-US" sz="1300" dirty="0" smtClean="0">
                <a:solidFill>
                  <a:srgbClr val="161616"/>
                </a:solidFill>
              </a:rPr>
              <a:t>Provide students with time to think after asking a question.</a:t>
            </a:r>
          </a:p>
          <a:p>
            <a:pPr marL="0" indent="0">
              <a:buFontTx/>
              <a:buNone/>
            </a:pPr>
            <a:r>
              <a:rPr lang="en-US" sz="1300" dirty="0" smtClean="0">
                <a:solidFill>
                  <a:srgbClr val="161616"/>
                </a:solidFill>
              </a:rPr>
              <a:t>This means accepting a pause or silence as an integral part of questioning during class. More demanding, open-ended questions pose cognitive challenges. Students need time to reason and consider their answers. Research (Rowe 1972) strongly suggests that, where there is a lapse of time between question and answer, answers dramatically increase in quality. Where teachers wait for student responses, more students participate in answering, responses are longer and more confident, and students comment, respond to and thus build upon each other's answers.</a:t>
            </a:r>
          </a:p>
          <a:p>
            <a:pPr marL="0" indent="0">
              <a:buFontTx/>
              <a:buNone/>
            </a:pPr>
            <a:endParaRPr lang="en-US" sz="1300" dirty="0" smtClean="0">
              <a:solidFill>
                <a:srgbClr val="161616"/>
              </a:solidFill>
            </a:endParaRPr>
          </a:p>
          <a:p>
            <a:pPr marL="0" indent="0">
              <a:buFontTx/>
              <a:buNone/>
            </a:pPr>
            <a:endParaRPr lang="en-US" sz="13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14350" y="139700"/>
            <a:ext cx="5829300" cy="728663"/>
          </a:xfrm>
        </p:spPr>
        <p:txBody>
          <a:bodyPr/>
          <a:lstStyle/>
          <a:p>
            <a:r>
              <a:rPr lang="en-US" sz="2800" b="1" dirty="0" smtClean="0">
                <a:solidFill>
                  <a:srgbClr val="161616"/>
                </a:solidFill>
              </a:rPr>
              <a:t>Formative Assessment Questioning</a:t>
            </a:r>
          </a:p>
        </p:txBody>
      </p:sp>
      <p:sp>
        <p:nvSpPr>
          <p:cNvPr id="17411" name="Content Placeholder 2"/>
          <p:cNvSpPr>
            <a:spLocks noGrp="1"/>
          </p:cNvSpPr>
          <p:nvPr>
            <p:ph idx="1"/>
          </p:nvPr>
        </p:nvSpPr>
        <p:spPr>
          <a:xfrm>
            <a:off x="381000" y="792163"/>
            <a:ext cx="6376988" cy="6332537"/>
          </a:xfrm>
        </p:spPr>
        <p:txBody>
          <a:bodyPr/>
          <a:lstStyle/>
          <a:p>
            <a:pPr marL="0" indent="0">
              <a:buFontTx/>
              <a:buNone/>
            </a:pPr>
            <a:endParaRPr lang="en-US" sz="1200" dirty="0" smtClean="0">
              <a:solidFill>
                <a:srgbClr val="161616"/>
              </a:solidFill>
            </a:endParaRPr>
          </a:p>
          <a:p>
            <a:pPr marL="0" indent="0">
              <a:buFontTx/>
              <a:buNone/>
            </a:pPr>
            <a:r>
              <a:rPr lang="en-US" sz="1200" b="1" dirty="0" smtClean="0">
                <a:solidFill>
                  <a:srgbClr val="161616"/>
                </a:solidFill>
              </a:rPr>
              <a:t>Idea No. 4</a:t>
            </a:r>
          </a:p>
          <a:p>
            <a:pPr marL="0" indent="0">
              <a:buFontTx/>
              <a:buNone/>
            </a:pPr>
            <a:r>
              <a:rPr lang="en-US" sz="1200" dirty="0" smtClean="0">
                <a:solidFill>
                  <a:srgbClr val="161616"/>
                </a:solidFill>
              </a:rPr>
              <a:t>A critical factor in enhancing the strategic effectiveness of questions is teacher receptiveness. The teacher's positive response to both good and wrong answers is essential.</a:t>
            </a:r>
          </a:p>
          <a:p>
            <a:pPr marL="0" indent="0">
              <a:buFontTx/>
              <a:buNone/>
            </a:pPr>
            <a:r>
              <a:rPr lang="en-US" sz="1200" dirty="0" smtClean="0">
                <a:solidFill>
                  <a:srgbClr val="161616"/>
                </a:solidFill>
              </a:rPr>
              <a:t>A receptive, listening attitude on the part of the teacher is conveyed through: </a:t>
            </a:r>
          </a:p>
          <a:p>
            <a:pPr marL="457200" lvl="1" indent="0">
              <a:buFontTx/>
              <a:buNone/>
            </a:pPr>
            <a:r>
              <a:rPr lang="en-US" sz="1200" dirty="0" smtClean="0">
                <a:solidFill>
                  <a:srgbClr val="161616"/>
                </a:solidFill>
              </a:rPr>
              <a:t>facial expression</a:t>
            </a:r>
          </a:p>
          <a:p>
            <a:pPr marL="457200" lvl="1" indent="0">
              <a:buFontTx/>
              <a:buNone/>
            </a:pPr>
            <a:r>
              <a:rPr lang="en-US" sz="1200" dirty="0" smtClean="0">
                <a:solidFill>
                  <a:srgbClr val="161616"/>
                </a:solidFill>
              </a:rPr>
              <a:t>body language</a:t>
            </a:r>
          </a:p>
          <a:p>
            <a:pPr marL="457200" lvl="1" indent="0">
              <a:buFontTx/>
              <a:buNone/>
            </a:pPr>
            <a:r>
              <a:rPr lang="en-US" sz="1200" dirty="0" smtClean="0">
                <a:solidFill>
                  <a:srgbClr val="161616"/>
                </a:solidFill>
              </a:rPr>
              <a:t>verbal responses.</a:t>
            </a:r>
          </a:p>
          <a:p>
            <a:pPr marL="0" indent="0">
              <a:buFontTx/>
              <a:buNone/>
            </a:pPr>
            <a:r>
              <a:rPr lang="en-US" sz="1200" dirty="0" smtClean="0">
                <a:solidFill>
                  <a:srgbClr val="161616"/>
                </a:solidFill>
              </a:rPr>
              <a:t>Responses to wrong answers can include:</a:t>
            </a:r>
          </a:p>
          <a:p>
            <a:pPr marL="0" indent="0"/>
            <a:r>
              <a:rPr lang="en-US" sz="1200" dirty="0" smtClean="0">
                <a:solidFill>
                  <a:srgbClr val="161616"/>
                </a:solidFill>
              </a:rPr>
              <a:t>the teacher rephrasing the original question </a:t>
            </a:r>
          </a:p>
          <a:p>
            <a:pPr marL="457200" lvl="1" indent="0">
              <a:buFontTx/>
              <a:buNone/>
            </a:pPr>
            <a:r>
              <a:rPr lang="en-US" sz="1200" dirty="0" smtClean="0">
                <a:solidFill>
                  <a:srgbClr val="161616"/>
                </a:solidFill>
              </a:rPr>
              <a:t>'Let me put it another way…'</a:t>
            </a:r>
          </a:p>
          <a:p>
            <a:pPr marL="0" indent="0"/>
            <a:r>
              <a:rPr lang="en-US" sz="1200" dirty="0" smtClean="0">
                <a:solidFill>
                  <a:srgbClr val="161616"/>
                </a:solidFill>
              </a:rPr>
              <a:t>a request for clarification</a:t>
            </a:r>
            <a:br>
              <a:rPr lang="en-US" sz="1200" dirty="0" smtClean="0">
                <a:solidFill>
                  <a:srgbClr val="161616"/>
                </a:solidFill>
              </a:rPr>
            </a:br>
            <a:r>
              <a:rPr lang="en-US" sz="1200" dirty="0" smtClean="0">
                <a:solidFill>
                  <a:srgbClr val="161616"/>
                </a:solidFill>
              </a:rPr>
              <a:t>'What do you mean when you say …?'</a:t>
            </a:r>
          </a:p>
          <a:p>
            <a:pPr marL="0" indent="0"/>
            <a:r>
              <a:rPr lang="en-US" sz="1200" dirty="0" smtClean="0">
                <a:solidFill>
                  <a:srgbClr val="161616"/>
                </a:solidFill>
              </a:rPr>
              <a:t>a request for specific examples</a:t>
            </a:r>
            <a:br>
              <a:rPr lang="en-US" sz="1200" dirty="0" smtClean="0">
                <a:solidFill>
                  <a:srgbClr val="161616"/>
                </a:solidFill>
              </a:rPr>
            </a:br>
            <a:r>
              <a:rPr lang="en-US" sz="1200" dirty="0" smtClean="0">
                <a:solidFill>
                  <a:srgbClr val="161616"/>
                </a:solidFill>
              </a:rPr>
              <a:t>'How would this work?</a:t>
            </a:r>
            <a:r>
              <a:rPr lang="en-US" altLang="en-US" sz="1200" dirty="0" smtClean="0">
                <a:solidFill>
                  <a:srgbClr val="161616"/>
                </a:solidFill>
              </a:rPr>
              <a:t>’</a:t>
            </a:r>
            <a:endParaRPr lang="en-US" sz="1200" dirty="0" smtClean="0">
              <a:solidFill>
                <a:srgbClr val="161616"/>
              </a:solidFill>
            </a:endParaRPr>
          </a:p>
          <a:p>
            <a:pPr marL="0" indent="0"/>
            <a:r>
              <a:rPr lang="en-US" sz="1200" dirty="0" smtClean="0">
                <a:solidFill>
                  <a:srgbClr val="161616"/>
                </a:solidFill>
              </a:rPr>
              <a:t>'Can you give me an example of this?'</a:t>
            </a:r>
          </a:p>
          <a:p>
            <a:pPr marL="0" indent="0">
              <a:buFontTx/>
              <a:buNone/>
            </a:pPr>
            <a:r>
              <a:rPr lang="en-US" sz="1200" dirty="0" smtClean="0">
                <a:solidFill>
                  <a:srgbClr val="161616"/>
                </a:solidFill>
              </a:rPr>
              <a:t>a request for rephrasing</a:t>
            </a:r>
            <a:br>
              <a:rPr lang="en-US" sz="1200" dirty="0" smtClean="0">
                <a:solidFill>
                  <a:srgbClr val="161616"/>
                </a:solidFill>
              </a:rPr>
            </a:br>
            <a:r>
              <a:rPr lang="en-US" sz="1200" dirty="0" smtClean="0">
                <a:solidFill>
                  <a:srgbClr val="161616"/>
                </a:solidFill>
              </a:rPr>
              <a:t>          'Can you put it another way?</a:t>
            </a:r>
            <a:r>
              <a:rPr lang="en-US" altLang="en-US" sz="1200" dirty="0" smtClean="0">
                <a:solidFill>
                  <a:srgbClr val="161616"/>
                </a:solidFill>
              </a:rPr>
              <a:t>’</a:t>
            </a:r>
            <a:endParaRPr lang="en-US" sz="1200" dirty="0" smtClean="0">
              <a:solidFill>
                <a:srgbClr val="161616"/>
              </a:solidFill>
            </a:endParaRPr>
          </a:p>
          <a:p>
            <a:pPr marL="0" indent="0">
              <a:buFontTx/>
              <a:buNone/>
            </a:pPr>
            <a:endParaRPr lang="en-US" sz="1200" dirty="0" smtClean="0">
              <a:solidFill>
                <a:srgbClr val="161616"/>
              </a:solidFill>
            </a:endParaRPr>
          </a:p>
          <a:p>
            <a:pPr marL="0" indent="0">
              <a:buFontTx/>
              <a:buNone/>
            </a:pPr>
            <a:r>
              <a:rPr lang="en-US" sz="1200" b="1" dirty="0" smtClean="0">
                <a:solidFill>
                  <a:srgbClr val="161616"/>
                </a:solidFill>
              </a:rPr>
              <a:t>Idea No. 5</a:t>
            </a:r>
          </a:p>
          <a:p>
            <a:pPr marL="0" indent="0">
              <a:buFontTx/>
              <a:buNone/>
            </a:pPr>
            <a:r>
              <a:rPr lang="en-US" sz="1200" dirty="0" smtClean="0">
                <a:solidFill>
                  <a:srgbClr val="161616"/>
                </a:solidFill>
              </a:rPr>
              <a:t>During a Whole Group Discussion:</a:t>
            </a:r>
          </a:p>
          <a:p>
            <a:pPr marL="0" indent="0">
              <a:buFontTx/>
              <a:buNone/>
            </a:pPr>
            <a:r>
              <a:rPr lang="en-US" sz="1200" dirty="0" smtClean="0">
                <a:solidFill>
                  <a:srgbClr val="161616"/>
                </a:solidFill>
              </a:rPr>
              <a:t>The strategic effectiveness of questioning is further enhanced by</a:t>
            </a:r>
          </a:p>
          <a:p>
            <a:pPr marL="0" indent="0"/>
            <a:r>
              <a:rPr lang="en-US" sz="1200" dirty="0" smtClean="0">
                <a:solidFill>
                  <a:srgbClr val="161616"/>
                </a:solidFill>
              </a:rPr>
              <a:t>moving around the room to make sure questions are more likely to be evenly distributed. </a:t>
            </a:r>
          </a:p>
          <a:p>
            <a:pPr marL="0" indent="0"/>
            <a:r>
              <a:rPr lang="en-US" sz="1200" dirty="0" smtClean="0">
                <a:solidFill>
                  <a:srgbClr val="161616"/>
                </a:solidFill>
              </a:rPr>
              <a:t>allowing students to talk to each other about a question</a:t>
            </a:r>
          </a:p>
          <a:p>
            <a:pPr marL="0" indent="0"/>
            <a:r>
              <a:rPr lang="en-US" sz="1200" dirty="0" smtClean="0">
                <a:solidFill>
                  <a:srgbClr val="161616"/>
                </a:solidFill>
              </a:rPr>
              <a:t> asking everyone to write down an answer and then reading out a selected few</a:t>
            </a:r>
          </a:p>
          <a:p>
            <a:pPr marL="0" indent="0"/>
            <a:r>
              <a:rPr lang="en-US" sz="1200" dirty="0" smtClean="0">
                <a:solidFill>
                  <a:srgbClr val="161616"/>
                </a:solidFill>
              </a:rPr>
              <a:t>giving students a choice of possible answers and having a vote on the correct option. </a:t>
            </a:r>
          </a:p>
          <a:p>
            <a:pPr marL="0" indent="0">
              <a:buFontTx/>
              <a:buNone/>
            </a:pPr>
            <a:endParaRPr lang="en-US" sz="1200" dirty="0" smtClean="0">
              <a:solidFill>
                <a:srgbClr val="161616"/>
              </a:solidFill>
            </a:endParaRPr>
          </a:p>
          <a:p>
            <a:pPr marL="0" indent="0">
              <a:buFontTx/>
              <a:buNone/>
            </a:pPr>
            <a:r>
              <a:rPr lang="en-US" sz="1200" dirty="0" smtClean="0">
                <a:solidFill>
                  <a:srgbClr val="161616"/>
                </a:solidFill>
              </a:rPr>
              <a:t>All of these tactics increase student participation.</a:t>
            </a:r>
          </a:p>
          <a:p>
            <a:pPr marL="0" indent="0">
              <a:buFontTx/>
              <a:buNone/>
            </a:pPr>
            <a:r>
              <a:rPr lang="en-US" sz="1200" dirty="0" smtClean="0">
                <a:solidFill>
                  <a:srgbClr val="161616"/>
                </a:solidFill>
              </a:rPr>
              <a:t>providing prompt questions such as</a:t>
            </a:r>
            <a:br>
              <a:rPr lang="en-US" sz="1200" dirty="0" smtClean="0">
                <a:solidFill>
                  <a:srgbClr val="161616"/>
                </a:solidFill>
              </a:rPr>
            </a:br>
            <a:r>
              <a:rPr lang="en-US" sz="1200" dirty="0" smtClean="0">
                <a:solidFill>
                  <a:srgbClr val="161616"/>
                </a:solidFill>
              </a:rPr>
              <a:t>'Why do you think that?', 'Can you tell me more about …?' or 'Is it possible that ...?'</a:t>
            </a:r>
          </a:p>
          <a:p>
            <a:pPr marL="0" indent="0">
              <a:buFontTx/>
              <a:buNone/>
            </a:pPr>
            <a:r>
              <a:rPr lang="en-US" sz="1200" dirty="0" smtClean="0">
                <a:solidFill>
                  <a:srgbClr val="161616"/>
                </a:solidFill>
              </a:rPr>
              <a:t>posing fewer, well chosen questions is more strategic as an assessment for learning strategy.</a:t>
            </a:r>
          </a:p>
          <a:p>
            <a:pPr marL="0" indent="0">
              <a:buFontTx/>
              <a:buNone/>
            </a:pPr>
            <a:endParaRPr lang="en-US" sz="1200" dirty="0" smtClean="0">
              <a:solidFill>
                <a:srgbClr val="161616"/>
              </a:solidFill>
            </a:endParaRPr>
          </a:p>
          <a:p>
            <a:pPr marL="0" indent="0" algn="ctr">
              <a:buFontTx/>
              <a:buNone/>
            </a:pPr>
            <a:r>
              <a:rPr lang="en-US" sz="1200" b="1" dirty="0" smtClean="0">
                <a:solidFill>
                  <a:srgbClr val="161616"/>
                </a:solidFill>
              </a:rPr>
              <a:t>ACCOUNTABLE TALK, NEXT PAGE</a:t>
            </a:r>
          </a:p>
          <a:p>
            <a:pPr marL="0" indent="0"/>
            <a:endParaRPr lang="en-US" sz="1200" dirty="0" smtClean="0">
              <a:solidFill>
                <a:srgbClr val="16161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88950" y="63500"/>
            <a:ext cx="5829300" cy="444500"/>
          </a:xfrm>
        </p:spPr>
        <p:txBody>
          <a:bodyPr/>
          <a:lstStyle/>
          <a:p>
            <a:r>
              <a:rPr lang="en-US" sz="1200" dirty="0" smtClean="0">
                <a:solidFill>
                  <a:srgbClr val="000000"/>
                </a:solidFill>
              </a:rPr>
              <a:t>Accountable Talk </a:t>
            </a:r>
            <a:r>
              <a:rPr lang="en-US" sz="1200" baseline="30000" dirty="0" smtClean="0">
                <a:solidFill>
                  <a:srgbClr val="000000"/>
                </a:solidFill>
              </a:rPr>
              <a:t>SM</a:t>
            </a:r>
            <a:r>
              <a:rPr lang="en-US" sz="1200" dirty="0" smtClean="0">
                <a:solidFill>
                  <a:srgbClr val="000000"/>
                </a:solidFill>
              </a:rPr>
              <a:t>: Classroom Conversation that Works, University of Pittsburg</a:t>
            </a:r>
          </a:p>
        </p:txBody>
      </p:sp>
      <p:sp>
        <p:nvSpPr>
          <p:cNvPr id="18435" name="Content Placeholder 2"/>
          <p:cNvSpPr>
            <a:spLocks noGrp="1"/>
          </p:cNvSpPr>
          <p:nvPr>
            <p:ph idx="1"/>
          </p:nvPr>
        </p:nvSpPr>
        <p:spPr>
          <a:xfrm>
            <a:off x="266700" y="444500"/>
            <a:ext cx="6337300" cy="8699500"/>
          </a:xfrm>
        </p:spPr>
        <p:txBody>
          <a:bodyPr/>
          <a:lstStyle/>
          <a:p>
            <a:pPr marL="0" indent="0" algn="ctr">
              <a:buFontTx/>
              <a:buNone/>
            </a:pPr>
            <a:r>
              <a:rPr lang="en-US" sz="1400" b="1" i="1" u="sng" dirty="0" smtClean="0">
                <a:solidFill>
                  <a:srgbClr val="000000"/>
                </a:solidFill>
              </a:rPr>
              <a:t>FORMATIVE ASSESSMENT TEACHER MOVES IN GROUP DISCUSSIONS</a:t>
            </a:r>
          </a:p>
          <a:p>
            <a:pPr marL="0" indent="0">
              <a:buFontTx/>
              <a:buNone/>
            </a:pPr>
            <a:r>
              <a:rPr lang="en-US" sz="1050" b="1" u="sng" dirty="0" smtClean="0">
                <a:solidFill>
                  <a:srgbClr val="000000"/>
                </a:solidFill>
              </a:rPr>
              <a:t>Marking</a:t>
            </a:r>
            <a:endParaRPr lang="en-US" sz="1050" b="1" dirty="0" smtClean="0">
              <a:solidFill>
                <a:srgbClr val="000000"/>
              </a:solidFill>
            </a:endParaRPr>
          </a:p>
          <a:p>
            <a:pPr marL="635000" lvl="1" indent="-177800">
              <a:buFont typeface="Wingdings" pitchFamily="2" charset="2"/>
              <a:buChar char=""/>
            </a:pPr>
            <a:r>
              <a:rPr lang="en-US" sz="1050" dirty="0" smtClean="0">
                <a:solidFill>
                  <a:srgbClr val="000000"/>
                </a:solidFill>
              </a:rPr>
              <a:t>Wow! That</a:t>
            </a:r>
            <a:r>
              <a:rPr lang="en-US" altLang="en-US" sz="1050" dirty="0" smtClean="0">
                <a:solidFill>
                  <a:srgbClr val="000000"/>
                </a:solidFill>
              </a:rPr>
              <a:t>’</a:t>
            </a:r>
            <a:r>
              <a:rPr lang="en-US" sz="1050" dirty="0" smtClean="0">
                <a:solidFill>
                  <a:srgbClr val="000000"/>
                </a:solidFill>
              </a:rPr>
              <a:t>s interesting. Did everyone hear what </a:t>
            </a:r>
            <a:r>
              <a:rPr lang="en-US" sz="1050" dirty="0" err="1" smtClean="0">
                <a:solidFill>
                  <a:srgbClr val="000000"/>
                </a:solidFill>
              </a:rPr>
              <a:t>LeShaun</a:t>
            </a:r>
            <a:r>
              <a:rPr lang="en-US" sz="1050" dirty="0" smtClean="0">
                <a:solidFill>
                  <a:srgbClr val="000000"/>
                </a:solidFill>
              </a:rPr>
              <a:t> said? She said that…..</a:t>
            </a:r>
          </a:p>
          <a:p>
            <a:pPr marL="635000" lvl="1" indent="-177800">
              <a:buFont typeface="Wingdings" pitchFamily="2" charset="2"/>
              <a:buChar char=""/>
            </a:pPr>
            <a:r>
              <a:rPr lang="en-US" sz="1050" dirty="0" smtClean="0">
                <a:solidFill>
                  <a:srgbClr val="000000"/>
                </a:solidFill>
              </a:rPr>
              <a:t>That</a:t>
            </a:r>
            <a:r>
              <a:rPr lang="en-US" altLang="en-US" sz="1050" dirty="0" smtClean="0">
                <a:solidFill>
                  <a:srgbClr val="000000"/>
                </a:solidFill>
              </a:rPr>
              <a:t>’</a:t>
            </a:r>
            <a:r>
              <a:rPr lang="en-US" sz="1050" dirty="0" smtClean="0">
                <a:solidFill>
                  <a:srgbClr val="000000"/>
                </a:solidFill>
              </a:rPr>
              <a:t>s an important point</a:t>
            </a:r>
          </a:p>
          <a:p>
            <a:pPr marL="635000" lvl="1" indent="-177800">
              <a:buFont typeface="Wingdings" pitchFamily="2" charset="2"/>
              <a:buChar char=""/>
            </a:pPr>
            <a:r>
              <a:rPr lang="en-US" sz="1050" dirty="0" smtClean="0">
                <a:solidFill>
                  <a:srgbClr val="000000"/>
                </a:solidFill>
              </a:rPr>
              <a:t>Re-voice student</a:t>
            </a:r>
            <a:r>
              <a:rPr lang="en-US" altLang="en-US" sz="1050" dirty="0" smtClean="0">
                <a:solidFill>
                  <a:srgbClr val="000000"/>
                </a:solidFill>
              </a:rPr>
              <a:t>’</a:t>
            </a:r>
            <a:r>
              <a:rPr lang="en-US" sz="1050" dirty="0" smtClean="0">
                <a:solidFill>
                  <a:srgbClr val="000000"/>
                </a:solidFill>
              </a:rPr>
              <a:t>s important mathematical statements</a:t>
            </a:r>
          </a:p>
          <a:p>
            <a:pPr marL="0" indent="0">
              <a:buFontTx/>
              <a:buNone/>
            </a:pPr>
            <a:r>
              <a:rPr lang="en-US" sz="1050" b="1" u="sng" dirty="0" smtClean="0">
                <a:solidFill>
                  <a:srgbClr val="000000"/>
                </a:solidFill>
              </a:rPr>
              <a:t>Challenging</a:t>
            </a:r>
            <a:endParaRPr lang="en-US" sz="1050" b="1" dirty="0" smtClean="0">
              <a:solidFill>
                <a:srgbClr val="000000"/>
              </a:solidFill>
            </a:endParaRPr>
          </a:p>
          <a:p>
            <a:pPr marL="635000" indent="-177800">
              <a:buFont typeface="Wingdings" pitchFamily="2" charset="2"/>
              <a:buChar char="²"/>
            </a:pPr>
            <a:r>
              <a:rPr lang="en-US" sz="1050" dirty="0" smtClean="0">
                <a:solidFill>
                  <a:srgbClr val="000000"/>
                </a:solidFill>
              </a:rPr>
              <a:t>But what about Daman</a:t>
            </a:r>
            <a:r>
              <a:rPr lang="en-US" altLang="en-US" sz="1050" dirty="0" smtClean="0">
                <a:solidFill>
                  <a:srgbClr val="000000"/>
                </a:solidFill>
              </a:rPr>
              <a:t>’</a:t>
            </a:r>
            <a:r>
              <a:rPr lang="en-US" sz="1050" dirty="0" smtClean="0">
                <a:solidFill>
                  <a:srgbClr val="000000"/>
                </a:solidFill>
              </a:rPr>
              <a:t>[s point that….</a:t>
            </a:r>
          </a:p>
          <a:p>
            <a:pPr marL="635000" indent="-177800">
              <a:buFont typeface="Wingdings" pitchFamily="2" charset="2"/>
              <a:buChar char="²"/>
            </a:pPr>
            <a:r>
              <a:rPr lang="en-US" sz="1050" dirty="0" smtClean="0">
                <a:solidFill>
                  <a:srgbClr val="000000"/>
                </a:solidFill>
              </a:rPr>
              <a:t>Can anyone come up with another relevant contrast?</a:t>
            </a:r>
          </a:p>
          <a:p>
            <a:pPr marL="635000" indent="-177800">
              <a:buFont typeface="Wingdings" pitchFamily="2" charset="2"/>
              <a:buChar char="²"/>
            </a:pPr>
            <a:r>
              <a:rPr lang="en-US" sz="1050" dirty="0" smtClean="0">
                <a:solidFill>
                  <a:srgbClr val="000000"/>
                </a:solidFill>
              </a:rPr>
              <a:t>What do YOU think?</a:t>
            </a:r>
          </a:p>
          <a:p>
            <a:pPr marL="635000" indent="-177800">
              <a:buFont typeface="Wingdings" pitchFamily="2" charset="2"/>
              <a:buChar char="²"/>
            </a:pPr>
            <a:r>
              <a:rPr lang="en-US" sz="1050" dirty="0" smtClean="0">
                <a:solidFill>
                  <a:srgbClr val="000000"/>
                </a:solidFill>
              </a:rPr>
              <a:t>Press students with a counter example</a:t>
            </a:r>
          </a:p>
          <a:p>
            <a:pPr marL="0" indent="0">
              <a:buFontTx/>
              <a:buNone/>
            </a:pPr>
            <a:r>
              <a:rPr lang="en-US" sz="1050" b="1" u="sng" dirty="0" smtClean="0">
                <a:solidFill>
                  <a:srgbClr val="000000"/>
                </a:solidFill>
              </a:rPr>
              <a:t>Connecting</a:t>
            </a:r>
          </a:p>
          <a:p>
            <a:pPr marL="635000" indent="-177800">
              <a:buFont typeface="Wingdings" pitchFamily="2" charset="2"/>
              <a:buChar char="²"/>
            </a:pPr>
            <a:r>
              <a:rPr lang="en-US" sz="1050" dirty="0" smtClean="0">
                <a:solidFill>
                  <a:srgbClr val="000000"/>
                </a:solidFill>
              </a:rPr>
              <a:t>OK. Let</a:t>
            </a:r>
            <a:r>
              <a:rPr lang="en-US" altLang="en-US" sz="1050" dirty="0" smtClean="0">
                <a:solidFill>
                  <a:srgbClr val="000000"/>
                </a:solidFill>
              </a:rPr>
              <a:t>’</a:t>
            </a:r>
            <a:r>
              <a:rPr lang="en-US" sz="1050" dirty="0" smtClean="0">
                <a:solidFill>
                  <a:srgbClr val="000000"/>
                </a:solidFill>
              </a:rPr>
              <a:t>s sum up.</a:t>
            </a:r>
          </a:p>
          <a:p>
            <a:pPr marL="635000" indent="-177800">
              <a:buFont typeface="Wingdings" pitchFamily="2" charset="2"/>
              <a:buChar char="²"/>
            </a:pPr>
            <a:r>
              <a:rPr lang="en-US" sz="1050" dirty="0" smtClean="0">
                <a:solidFill>
                  <a:srgbClr val="000000"/>
                </a:solidFill>
              </a:rPr>
              <a:t>What have we discovered?</a:t>
            </a:r>
          </a:p>
          <a:p>
            <a:pPr marL="0" indent="0">
              <a:buFontTx/>
              <a:buNone/>
            </a:pPr>
            <a:r>
              <a:rPr lang="en-US" sz="1050" b="1" u="sng" dirty="0" smtClean="0">
                <a:solidFill>
                  <a:srgbClr val="000000"/>
                </a:solidFill>
              </a:rPr>
              <a:t>Keeping the channels open</a:t>
            </a:r>
            <a:endParaRPr lang="en-US" sz="1050" b="1" dirty="0" smtClean="0">
              <a:solidFill>
                <a:srgbClr val="000000"/>
              </a:solidFill>
            </a:endParaRPr>
          </a:p>
          <a:p>
            <a:pPr marL="635000" indent="-177800">
              <a:buFont typeface="Wingdings" pitchFamily="2" charset="2"/>
              <a:buChar char="²"/>
            </a:pPr>
            <a:r>
              <a:rPr lang="en-US" sz="1050" dirty="0" smtClean="0">
                <a:solidFill>
                  <a:srgbClr val="000000"/>
                </a:solidFill>
              </a:rPr>
              <a:t>Did everyone hear what Mattie just said?</a:t>
            </a:r>
          </a:p>
          <a:p>
            <a:pPr marL="635000" indent="-177800">
              <a:buFont typeface="Wingdings" pitchFamily="2" charset="2"/>
              <a:buChar char="²"/>
            </a:pPr>
            <a:r>
              <a:rPr lang="en-US" sz="1050" dirty="0" smtClean="0">
                <a:solidFill>
                  <a:srgbClr val="000000"/>
                </a:solidFill>
              </a:rPr>
              <a:t>Say that again, so everyone can hear</a:t>
            </a:r>
          </a:p>
          <a:p>
            <a:pPr marL="635000" indent="-177800">
              <a:buFont typeface="Wingdings" pitchFamily="2" charset="2"/>
              <a:buChar char="²"/>
            </a:pPr>
            <a:r>
              <a:rPr lang="en-US" sz="1050" dirty="0" smtClean="0">
                <a:solidFill>
                  <a:srgbClr val="000000"/>
                </a:solidFill>
              </a:rPr>
              <a:t>What did she just say?</a:t>
            </a:r>
          </a:p>
          <a:p>
            <a:pPr marL="0" indent="0" algn="ctr">
              <a:buFontTx/>
              <a:buNone/>
            </a:pPr>
            <a:r>
              <a:rPr lang="en-US" sz="1050" b="1" u="sng" dirty="0" smtClean="0">
                <a:solidFill>
                  <a:srgbClr val="000000"/>
                </a:solidFill>
              </a:rPr>
              <a:t>Moves that Support Accountability to the Learning Community</a:t>
            </a:r>
            <a:endParaRPr lang="en-US" sz="1050" dirty="0" smtClean="0">
              <a:solidFill>
                <a:srgbClr val="000000"/>
              </a:solidFill>
            </a:endParaRPr>
          </a:p>
          <a:p>
            <a:pPr marL="0" indent="0">
              <a:buFontTx/>
              <a:buNone/>
            </a:pPr>
            <a:r>
              <a:rPr lang="en-US" sz="1050" b="1" u="sng" dirty="0" smtClean="0">
                <a:solidFill>
                  <a:srgbClr val="000000"/>
                </a:solidFill>
              </a:rPr>
              <a:t>Keeping everyone together</a:t>
            </a:r>
            <a:endParaRPr lang="en-US" sz="1050" b="1" dirty="0" smtClean="0">
              <a:solidFill>
                <a:srgbClr val="000000"/>
              </a:solidFill>
            </a:endParaRPr>
          </a:p>
          <a:p>
            <a:pPr marL="635000" indent="-177800">
              <a:buFont typeface="Wingdings" pitchFamily="2" charset="2"/>
              <a:buChar char="²"/>
            </a:pPr>
            <a:r>
              <a:rPr lang="en-US" sz="1050" dirty="0" smtClean="0">
                <a:solidFill>
                  <a:srgbClr val="000000"/>
                </a:solidFill>
              </a:rPr>
              <a:t>Who can repeat in their own words what Juan just said?</a:t>
            </a:r>
          </a:p>
          <a:p>
            <a:pPr marL="635000" indent="-177800">
              <a:buFont typeface="Wingdings" pitchFamily="2" charset="2"/>
              <a:buChar char="²"/>
            </a:pPr>
            <a:r>
              <a:rPr lang="en-US" sz="1050" dirty="0" smtClean="0">
                <a:solidFill>
                  <a:srgbClr val="000000"/>
                </a:solidFill>
              </a:rPr>
              <a:t>Can you explain that in your own words?</a:t>
            </a:r>
          </a:p>
          <a:p>
            <a:pPr marL="0" indent="0">
              <a:buFontTx/>
              <a:buNone/>
            </a:pPr>
            <a:r>
              <a:rPr lang="en-US" sz="1050" b="1" u="sng" dirty="0" smtClean="0">
                <a:solidFill>
                  <a:srgbClr val="000000"/>
                </a:solidFill>
              </a:rPr>
              <a:t>Linking Contributions</a:t>
            </a:r>
            <a:endParaRPr lang="en-US" sz="1050" b="1" dirty="0" smtClean="0">
              <a:solidFill>
                <a:srgbClr val="000000"/>
              </a:solidFill>
            </a:endParaRPr>
          </a:p>
          <a:p>
            <a:pPr marL="685800" indent="-228600">
              <a:buFont typeface="Wingdings" pitchFamily="2" charset="2"/>
              <a:buChar char="²"/>
            </a:pPr>
            <a:r>
              <a:rPr lang="en-US" sz="1050" dirty="0" smtClean="0">
                <a:solidFill>
                  <a:srgbClr val="000000"/>
                </a:solidFill>
              </a:rPr>
              <a:t>Do you agree with what Keisha just said?</a:t>
            </a:r>
          </a:p>
          <a:p>
            <a:pPr marL="685800" indent="-228600">
              <a:buFont typeface="Wingdings" pitchFamily="2" charset="2"/>
              <a:buChar char="²"/>
            </a:pPr>
            <a:r>
              <a:rPr lang="en-US" sz="1050" dirty="0" smtClean="0">
                <a:solidFill>
                  <a:srgbClr val="000000"/>
                </a:solidFill>
              </a:rPr>
              <a:t>Can someone add on to Sean</a:t>
            </a:r>
            <a:r>
              <a:rPr lang="en-US" altLang="en-US" sz="1050" dirty="0" smtClean="0">
                <a:solidFill>
                  <a:srgbClr val="000000"/>
                </a:solidFill>
              </a:rPr>
              <a:t>’</a:t>
            </a:r>
            <a:r>
              <a:rPr lang="en-US" sz="1050" dirty="0" smtClean="0">
                <a:solidFill>
                  <a:srgbClr val="000000"/>
                </a:solidFill>
              </a:rPr>
              <a:t>s idea?</a:t>
            </a:r>
          </a:p>
          <a:p>
            <a:pPr marL="685800" indent="-228600">
              <a:buFont typeface="Wingdings" pitchFamily="2" charset="2"/>
              <a:buChar char="²"/>
            </a:pPr>
            <a:r>
              <a:rPr lang="en-US" sz="1050" dirty="0" smtClean="0">
                <a:solidFill>
                  <a:srgbClr val="000000"/>
                </a:solidFill>
              </a:rPr>
              <a:t>Who wants to add one?</a:t>
            </a:r>
          </a:p>
          <a:p>
            <a:pPr marL="0" indent="0">
              <a:buFontTx/>
              <a:buNone/>
            </a:pPr>
            <a:r>
              <a:rPr lang="en-US" sz="1050" b="1" u="sng" dirty="0" smtClean="0">
                <a:solidFill>
                  <a:srgbClr val="000000"/>
                </a:solidFill>
              </a:rPr>
              <a:t>Verifying and Clarifying</a:t>
            </a:r>
            <a:endParaRPr lang="en-US" sz="1050" b="1" dirty="0" smtClean="0">
              <a:solidFill>
                <a:srgbClr val="000000"/>
              </a:solidFill>
            </a:endParaRPr>
          </a:p>
          <a:p>
            <a:pPr marL="635000" indent="-177800">
              <a:buFont typeface="Wingdings" pitchFamily="2" charset="2"/>
              <a:buChar char="²"/>
            </a:pPr>
            <a:r>
              <a:rPr lang="en-US" sz="1050" dirty="0" smtClean="0">
                <a:solidFill>
                  <a:srgbClr val="000000"/>
                </a:solidFill>
              </a:rPr>
              <a:t>Oscar, what am I asking you?</a:t>
            </a:r>
          </a:p>
          <a:p>
            <a:pPr marL="635000" indent="-177800">
              <a:buFont typeface="Wingdings" pitchFamily="2" charset="2"/>
              <a:buChar char="²"/>
            </a:pPr>
            <a:r>
              <a:rPr lang="en-US" sz="1050" dirty="0" smtClean="0">
                <a:solidFill>
                  <a:srgbClr val="000000"/>
                </a:solidFill>
              </a:rPr>
              <a:t>So are you saying?</a:t>
            </a:r>
          </a:p>
          <a:p>
            <a:pPr marL="0" indent="0" algn="ctr">
              <a:buFontTx/>
              <a:buNone/>
            </a:pPr>
            <a:r>
              <a:rPr lang="en-US" sz="1050" b="1" u="sng" dirty="0" smtClean="0">
                <a:solidFill>
                  <a:srgbClr val="000000"/>
                </a:solidFill>
              </a:rPr>
              <a:t>Moves that Support Accountability to Accurate Knowledge</a:t>
            </a:r>
            <a:endParaRPr lang="en-US" sz="1050" dirty="0" smtClean="0">
              <a:solidFill>
                <a:srgbClr val="000000"/>
              </a:solidFill>
            </a:endParaRPr>
          </a:p>
          <a:p>
            <a:pPr marL="0" indent="0">
              <a:buFontTx/>
              <a:buNone/>
            </a:pPr>
            <a:r>
              <a:rPr lang="en-US" sz="1050" b="1" u="sng" dirty="0" smtClean="0">
                <a:solidFill>
                  <a:srgbClr val="000000"/>
                </a:solidFill>
              </a:rPr>
              <a:t>Pressing for Accurate and Sufficient Information </a:t>
            </a:r>
            <a:endParaRPr lang="en-US" sz="1050" b="1" dirty="0" smtClean="0">
              <a:solidFill>
                <a:srgbClr val="000000"/>
              </a:solidFill>
            </a:endParaRPr>
          </a:p>
          <a:p>
            <a:pPr marL="635000" indent="-177800">
              <a:buFont typeface="Wingdings" pitchFamily="2" charset="2"/>
              <a:buChar char="²"/>
            </a:pPr>
            <a:r>
              <a:rPr lang="en-US" sz="1050" dirty="0" smtClean="0">
                <a:solidFill>
                  <a:srgbClr val="000000"/>
                </a:solidFill>
              </a:rPr>
              <a:t>So, how did you know 50 is the solution?</a:t>
            </a:r>
          </a:p>
          <a:p>
            <a:pPr marL="635000" indent="-177800">
              <a:buFont typeface="Wingdings" pitchFamily="2" charset="2"/>
              <a:buChar char="²"/>
            </a:pPr>
            <a:r>
              <a:rPr lang="en-US" sz="1050" dirty="0" smtClean="0">
                <a:solidFill>
                  <a:srgbClr val="000000"/>
                </a:solidFill>
              </a:rPr>
              <a:t>How can we check to make sure?</a:t>
            </a:r>
          </a:p>
          <a:p>
            <a:pPr marL="635000" indent="-177800">
              <a:buFont typeface="Wingdings" pitchFamily="2" charset="2"/>
              <a:buChar char="²"/>
            </a:pPr>
            <a:r>
              <a:rPr lang="en-US" sz="1050" dirty="0" smtClean="0">
                <a:solidFill>
                  <a:srgbClr val="000000"/>
                </a:solidFill>
              </a:rPr>
              <a:t>What do we know? What</a:t>
            </a:r>
            <a:r>
              <a:rPr lang="en-US" altLang="en-US" sz="1050" dirty="0" smtClean="0">
                <a:solidFill>
                  <a:srgbClr val="000000"/>
                </a:solidFill>
              </a:rPr>
              <a:t>’</a:t>
            </a:r>
            <a:r>
              <a:rPr lang="en-US" sz="1050" dirty="0" smtClean="0">
                <a:solidFill>
                  <a:srgbClr val="000000"/>
                </a:solidFill>
              </a:rPr>
              <a:t>s our evidence?</a:t>
            </a:r>
          </a:p>
          <a:p>
            <a:pPr marL="635000" indent="-177800">
              <a:buFont typeface="Wingdings" pitchFamily="2" charset="2"/>
              <a:buChar char="²"/>
            </a:pPr>
            <a:r>
              <a:rPr lang="en-US" sz="1050" dirty="0" smtClean="0">
                <a:solidFill>
                  <a:srgbClr val="000000"/>
                </a:solidFill>
              </a:rPr>
              <a:t>Do you agree of disagree?</a:t>
            </a:r>
          </a:p>
          <a:p>
            <a:pPr marL="0" indent="0">
              <a:buFontTx/>
              <a:buNone/>
            </a:pPr>
            <a:r>
              <a:rPr lang="en-US" sz="1050" b="1" u="sng" dirty="0" smtClean="0">
                <a:solidFill>
                  <a:srgbClr val="000000"/>
                </a:solidFill>
              </a:rPr>
              <a:t>Building on Prior Knowledge</a:t>
            </a:r>
            <a:endParaRPr lang="en-US" sz="1050" b="1" dirty="0" smtClean="0">
              <a:solidFill>
                <a:srgbClr val="000000"/>
              </a:solidFill>
            </a:endParaRPr>
          </a:p>
          <a:p>
            <a:pPr marL="635000" indent="-177800">
              <a:buFont typeface="Wingdings" pitchFamily="2" charset="2"/>
              <a:buChar char="²"/>
            </a:pPr>
            <a:r>
              <a:rPr lang="en-US" sz="1050" dirty="0" smtClean="0">
                <a:solidFill>
                  <a:srgbClr val="000000"/>
                </a:solidFill>
              </a:rPr>
              <a:t>Who remembers what we learned about that yesterday?</a:t>
            </a:r>
          </a:p>
          <a:p>
            <a:pPr marL="635000" indent="-177800">
              <a:buFont typeface="Wingdings" pitchFamily="2" charset="2"/>
              <a:buChar char="²"/>
            </a:pPr>
            <a:r>
              <a:rPr lang="en-US" sz="1050" dirty="0" smtClean="0">
                <a:solidFill>
                  <a:srgbClr val="000000"/>
                </a:solidFill>
              </a:rPr>
              <a:t>How does this connect with what we have previously learned? </a:t>
            </a:r>
          </a:p>
          <a:p>
            <a:pPr marL="0" indent="0" algn="ctr">
              <a:buFontTx/>
              <a:buNone/>
            </a:pPr>
            <a:r>
              <a:rPr lang="en-US" sz="1050" b="1" u="sng" dirty="0" smtClean="0">
                <a:solidFill>
                  <a:srgbClr val="000000"/>
                </a:solidFill>
              </a:rPr>
              <a:t>Moves that Support Accountability to Rigorous Thinking</a:t>
            </a:r>
            <a:endParaRPr lang="en-US" sz="1050" dirty="0" smtClean="0">
              <a:solidFill>
                <a:srgbClr val="000000"/>
              </a:solidFill>
            </a:endParaRPr>
          </a:p>
          <a:p>
            <a:pPr marL="0" indent="0">
              <a:buFontTx/>
              <a:buNone/>
            </a:pPr>
            <a:r>
              <a:rPr lang="en-US" sz="1050" b="1" u="sng" dirty="0" smtClean="0">
                <a:solidFill>
                  <a:srgbClr val="000000"/>
                </a:solidFill>
              </a:rPr>
              <a:t>Pressing for Reasoning</a:t>
            </a:r>
            <a:endParaRPr lang="en-US" sz="1050" b="1" dirty="0" smtClean="0">
              <a:solidFill>
                <a:srgbClr val="000000"/>
              </a:solidFill>
            </a:endParaRPr>
          </a:p>
          <a:p>
            <a:pPr marL="635000" indent="-177800">
              <a:buFont typeface="Wingdings" pitchFamily="2" charset="2"/>
              <a:buChar char="²"/>
            </a:pPr>
            <a:r>
              <a:rPr lang="en-US" sz="1050" dirty="0" smtClean="0">
                <a:solidFill>
                  <a:srgbClr val="000000"/>
                </a:solidFill>
              </a:rPr>
              <a:t>Why do you think that?</a:t>
            </a:r>
          </a:p>
          <a:p>
            <a:pPr marL="635000" indent="-177800">
              <a:buFont typeface="Wingdings" pitchFamily="2" charset="2"/>
              <a:buChar char="²"/>
            </a:pPr>
            <a:r>
              <a:rPr lang="en-US" sz="1050" dirty="0" smtClean="0">
                <a:solidFill>
                  <a:srgbClr val="000000"/>
                </a:solidFill>
              </a:rPr>
              <a:t>How did you arrive at that solution?</a:t>
            </a:r>
          </a:p>
          <a:p>
            <a:pPr marL="0" indent="0">
              <a:buFontTx/>
              <a:buNone/>
            </a:pPr>
            <a:r>
              <a:rPr lang="en-US" sz="1050" b="1" u="sng" dirty="0" smtClean="0">
                <a:solidFill>
                  <a:srgbClr val="000000"/>
                </a:solidFill>
              </a:rPr>
              <a:t>Making room for expanded reasoning</a:t>
            </a:r>
            <a:endParaRPr lang="en-US" sz="1050" b="1" dirty="0" smtClean="0">
              <a:solidFill>
                <a:srgbClr val="000000"/>
              </a:solidFill>
            </a:endParaRPr>
          </a:p>
          <a:p>
            <a:pPr marL="635000" indent="-177800">
              <a:buFont typeface="Wingdings" pitchFamily="2" charset="2"/>
              <a:buChar char="²"/>
            </a:pPr>
            <a:r>
              <a:rPr lang="en-US" sz="1050" dirty="0" smtClean="0">
                <a:solidFill>
                  <a:srgbClr val="000000"/>
                </a:solidFill>
              </a:rPr>
              <a:t>Hmmm….say more about that</a:t>
            </a:r>
          </a:p>
          <a:p>
            <a:pPr marL="635000" indent="-177800">
              <a:buFont typeface="Wingdings" pitchFamily="2" charset="2"/>
              <a:buChar char="²"/>
            </a:pPr>
            <a:r>
              <a:rPr lang="en-US" sz="1050" dirty="0" smtClean="0">
                <a:solidFill>
                  <a:srgbClr val="000000"/>
                </a:solidFill>
              </a:rPr>
              <a:t>Take your time, we</a:t>
            </a:r>
            <a:r>
              <a:rPr lang="en-US" altLang="en-US" sz="1050" dirty="0" smtClean="0">
                <a:solidFill>
                  <a:srgbClr val="000000"/>
                </a:solidFill>
              </a:rPr>
              <a:t>’</a:t>
            </a:r>
            <a:r>
              <a:rPr lang="en-US" sz="1050" dirty="0" smtClean="0">
                <a:solidFill>
                  <a:srgbClr val="000000"/>
                </a:solidFill>
              </a:rPr>
              <a:t>ll wait</a:t>
            </a:r>
          </a:p>
          <a:p>
            <a:pPr marL="635000" indent="-177800">
              <a:buFont typeface="Wingdings" pitchFamily="2" charset="2"/>
              <a:buChar char="²"/>
            </a:pPr>
            <a:r>
              <a:rPr lang="en-US" sz="1050" dirty="0" smtClean="0">
                <a:solidFill>
                  <a:srgbClr val="000000"/>
                </a:solidFill>
              </a:rPr>
              <a:t>Allow Private Think Time, time for processing                                                   </a:t>
            </a:r>
          </a:p>
          <a:p>
            <a:pPr marL="0" indent="0">
              <a:buFontTx/>
              <a:buNone/>
            </a:pPr>
            <a:r>
              <a:rPr lang="en-US" sz="1050" dirty="0" smtClean="0">
                <a:solidFill>
                  <a:srgbClr val="000000"/>
                </a:solidFill>
              </a:rPr>
              <a:t> </a:t>
            </a:r>
          </a:p>
          <a:p>
            <a:pPr marL="0" indent="0"/>
            <a:endParaRPr lang="en-US" sz="105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838200" y="685800"/>
            <a:ext cx="4976813" cy="381000"/>
          </a:xfrm>
          <a:noFill/>
        </p:spPr>
        <p:txBody>
          <a:bodyPr/>
          <a:lstStyle/>
          <a:p>
            <a:pPr eaLnBrk="1" hangingPunct="1"/>
            <a:r>
              <a:rPr lang="en-US" sz="2800" b="1" dirty="0" smtClean="0">
                <a:solidFill>
                  <a:srgbClr val="161616"/>
                </a:solidFill>
                <a:latin typeface="Trebuchet MS" pitchFamily="34" charset="0"/>
              </a:rPr>
              <a:t>Learning Targets and Success Criteria</a:t>
            </a:r>
          </a:p>
        </p:txBody>
      </p:sp>
      <p:sp>
        <p:nvSpPr>
          <p:cNvPr id="6147" name="AutoShape 6"/>
          <p:cNvSpPr>
            <a:spLocks noGrp="1" noChangeArrowheads="1"/>
          </p:cNvSpPr>
          <p:nvPr>
            <p:ph idx="1"/>
          </p:nvPr>
        </p:nvSpPr>
        <p:spPr>
          <a:xfrm>
            <a:off x="4038600" y="1524000"/>
            <a:ext cx="1530350" cy="1068388"/>
          </a:xfrm>
          <a:prstGeom prst="cube">
            <a:avLst>
              <a:gd name="adj" fmla="val 11755"/>
            </a:avLst>
          </a:prstGeom>
          <a:solidFill>
            <a:srgbClr val="EBF1AD"/>
          </a:solidFill>
          <a:ln>
            <a:solidFill>
              <a:schemeClr val="tx1"/>
            </a:solidFill>
          </a:ln>
        </p:spPr>
        <p:txBody>
          <a:bodyPr/>
          <a:lstStyle/>
          <a:p>
            <a:pPr eaLnBrk="1" hangingPunct="1">
              <a:lnSpc>
                <a:spcPct val="80000"/>
              </a:lnSpc>
            </a:pPr>
            <a:r>
              <a:rPr lang="en-GB" sz="1200" dirty="0" smtClean="0">
                <a:solidFill>
                  <a:srgbClr val="000000"/>
                </a:solidFill>
                <a:latin typeface="Trebuchet MS" pitchFamily="34" charset="0"/>
              </a:rPr>
              <a:t>Success Criteria</a:t>
            </a:r>
            <a:endParaRPr lang="en-GB" sz="1200" dirty="0" smtClean="0">
              <a:solidFill>
                <a:srgbClr val="800000"/>
              </a:solidFill>
              <a:latin typeface="Trebuchet MS" pitchFamily="34" charset="0"/>
            </a:endParaRPr>
          </a:p>
          <a:p>
            <a:pPr eaLnBrk="1" hangingPunct="1">
              <a:lnSpc>
                <a:spcPct val="80000"/>
              </a:lnSpc>
            </a:pPr>
            <a:r>
              <a:rPr lang="en-GB" altLang="en-US" sz="1200" dirty="0" smtClean="0">
                <a:solidFill>
                  <a:srgbClr val="800000"/>
                </a:solidFill>
                <a:latin typeface="Trebuchet MS" pitchFamily="34" charset="0"/>
              </a:rPr>
              <a:t>‘</a:t>
            </a:r>
            <a:r>
              <a:rPr lang="en-GB" sz="1200" dirty="0" smtClean="0">
                <a:solidFill>
                  <a:srgbClr val="800000"/>
                </a:solidFill>
                <a:latin typeface="Trebuchet MS" pitchFamily="34" charset="0"/>
              </a:rPr>
              <a:t>How to recognise </a:t>
            </a:r>
            <a:r>
              <a:rPr lang="en-GB" sz="1200" dirty="0" smtClean="0">
                <a:solidFill>
                  <a:srgbClr val="000000"/>
                </a:solidFill>
                <a:latin typeface="Trebuchet MS" pitchFamily="34" charset="0"/>
              </a:rPr>
              <a:t>success</a:t>
            </a:r>
            <a:r>
              <a:rPr lang="en-GB" altLang="en-US" sz="1200" dirty="0" smtClean="0">
                <a:solidFill>
                  <a:srgbClr val="000000"/>
                </a:solidFill>
                <a:latin typeface="Trebuchet MS" pitchFamily="34" charset="0"/>
              </a:rPr>
              <a:t>’</a:t>
            </a:r>
            <a:endParaRPr lang="en-GB" sz="1200" dirty="0" smtClean="0">
              <a:solidFill>
                <a:srgbClr val="000000"/>
              </a:solidFill>
              <a:latin typeface="Trebuchet MS" pitchFamily="34" charset="0"/>
            </a:endParaRPr>
          </a:p>
        </p:txBody>
      </p:sp>
      <p:sp>
        <p:nvSpPr>
          <p:cNvPr id="6148" name="AutoShape 7"/>
          <p:cNvSpPr>
            <a:spLocks noChangeArrowheads="1"/>
          </p:cNvSpPr>
          <p:nvPr/>
        </p:nvSpPr>
        <p:spPr bwMode="auto">
          <a:xfrm>
            <a:off x="914400" y="1524000"/>
            <a:ext cx="1524000" cy="1066800"/>
          </a:xfrm>
          <a:prstGeom prst="cube">
            <a:avLst>
              <a:gd name="adj" fmla="val 14287"/>
            </a:avLst>
          </a:prstGeom>
          <a:solidFill>
            <a:srgbClr val="76A71A"/>
          </a:solidFill>
          <a:ln w="9525">
            <a:solidFill>
              <a:schemeClr val="tx1"/>
            </a:solidFill>
            <a:miter lim="800000"/>
            <a:headEnd/>
            <a:tailEnd/>
          </a:ln>
        </p:spPr>
        <p:txBody>
          <a:bodyPr/>
          <a:lstStyle/>
          <a:p>
            <a:pPr>
              <a:spcBef>
                <a:spcPct val="20000"/>
              </a:spcBef>
            </a:pPr>
            <a:r>
              <a:rPr lang="en-GB" sz="1200" dirty="0">
                <a:latin typeface="Trebuchet MS" pitchFamily="34" charset="0"/>
              </a:rPr>
              <a:t>Learning Targets</a:t>
            </a:r>
          </a:p>
          <a:p>
            <a:pPr>
              <a:spcBef>
                <a:spcPct val="20000"/>
              </a:spcBef>
            </a:pPr>
            <a:r>
              <a:rPr lang="en-GB" altLang="en-US" sz="1200" dirty="0">
                <a:latin typeface="Trebuchet MS" pitchFamily="34" charset="0"/>
              </a:rPr>
              <a:t>‘</a:t>
            </a:r>
            <a:r>
              <a:rPr lang="en-GB" sz="1200" dirty="0">
                <a:latin typeface="Trebuchet MS" pitchFamily="34" charset="0"/>
              </a:rPr>
              <a:t>What</a:t>
            </a:r>
            <a:r>
              <a:rPr lang="en-GB" altLang="en-US" sz="1200" dirty="0">
                <a:latin typeface="Trebuchet MS" pitchFamily="34" charset="0"/>
              </a:rPr>
              <a:t>’</a:t>
            </a:r>
            <a:r>
              <a:rPr lang="en-GB" sz="1200" dirty="0">
                <a:latin typeface="Trebuchet MS" pitchFamily="34" charset="0"/>
              </a:rPr>
              <a:t>   and    </a:t>
            </a:r>
            <a:r>
              <a:rPr lang="en-GB" altLang="en-US" sz="1200" dirty="0">
                <a:latin typeface="Trebuchet MS" pitchFamily="34" charset="0"/>
              </a:rPr>
              <a:t>‘</a:t>
            </a:r>
            <a:r>
              <a:rPr lang="en-GB" sz="1200" dirty="0">
                <a:latin typeface="Trebuchet MS" pitchFamily="34" charset="0"/>
              </a:rPr>
              <a:t>Why</a:t>
            </a:r>
            <a:r>
              <a:rPr lang="en-GB" altLang="en-US" sz="1200" dirty="0">
                <a:latin typeface="Trebuchet MS" pitchFamily="34" charset="0"/>
              </a:rPr>
              <a:t>’</a:t>
            </a:r>
            <a:endParaRPr lang="en-GB" sz="1200" dirty="0">
              <a:latin typeface="Trebuchet MS" pitchFamily="34" charset="0"/>
            </a:endParaRPr>
          </a:p>
        </p:txBody>
      </p:sp>
      <p:sp>
        <p:nvSpPr>
          <p:cNvPr id="6149" name="Right Arrow 5"/>
          <p:cNvSpPr>
            <a:spLocks noChangeArrowheads="1"/>
          </p:cNvSpPr>
          <p:nvPr/>
        </p:nvSpPr>
        <p:spPr bwMode="auto">
          <a:xfrm>
            <a:off x="2590800" y="1981200"/>
            <a:ext cx="1257300" cy="152400"/>
          </a:xfrm>
          <a:prstGeom prst="rightArrow">
            <a:avLst>
              <a:gd name="adj1" fmla="val 50000"/>
              <a:gd name="adj2" fmla="val 49997"/>
            </a:avLst>
          </a:prstGeom>
          <a:solidFill>
            <a:schemeClr val="accent1"/>
          </a:solidFill>
          <a:ln w="9525" algn="ctr">
            <a:solidFill>
              <a:schemeClr val="tx1"/>
            </a:solidFill>
            <a:round/>
            <a:headEnd/>
            <a:tailEnd/>
          </a:ln>
        </p:spPr>
        <p:txBody>
          <a:bodyPr/>
          <a:lstStyle/>
          <a:p>
            <a:endParaRPr lang="en-US">
              <a:solidFill>
                <a:srgbClr val="000000"/>
              </a:solidFill>
            </a:endParaRPr>
          </a:p>
        </p:txBody>
      </p:sp>
      <p:sp>
        <p:nvSpPr>
          <p:cNvPr id="12" name="Footer Placeholder 4"/>
          <p:cNvSpPr txBox="1">
            <a:spLocks/>
          </p:cNvSpPr>
          <p:nvPr/>
        </p:nvSpPr>
        <p:spPr bwMode="auto">
          <a:xfrm>
            <a:off x="533400" y="8547100"/>
            <a:ext cx="5867400" cy="609600"/>
          </a:xfrm>
          <a:prstGeom prst="rect">
            <a:avLst/>
          </a:prstGeom>
          <a:noFill/>
          <a:ln>
            <a:noFill/>
          </a:ln>
          <a:extLst>
            <a:ext uri="{909E8E84-426E-40dd-AFC4-6F175D3DCCD1}"/>
            <a:ext uri="{91240B29-F687-4f45-9708-019B960494DF}"/>
            <a:ext uri="{FAA26D3D-D897-4be2-8F04-BA451C77F1D7}"/>
          </a:extLst>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r>
              <a:rPr lang="en-US" sz="1200" b="1" dirty="0" smtClean="0">
                <a:solidFill>
                  <a:schemeClr val="accent5"/>
                </a:solidFill>
              </a:rPr>
              <a:t>Mathematics Learning, Teaching, &amp; Leading Collaborative</a:t>
            </a:r>
            <a:endParaRPr lang="en-US" sz="1200" b="1" dirty="0">
              <a:solidFill>
                <a:schemeClr val="accent5"/>
              </a:solidFill>
            </a:endParaRPr>
          </a:p>
        </p:txBody>
      </p:sp>
      <p:sp>
        <p:nvSpPr>
          <p:cNvPr id="6151" name="Rectangle 1"/>
          <p:cNvSpPr>
            <a:spLocks noChangeArrowheads="1"/>
          </p:cNvSpPr>
          <p:nvPr/>
        </p:nvSpPr>
        <p:spPr bwMode="auto">
          <a:xfrm>
            <a:off x="533400" y="2819400"/>
            <a:ext cx="5867400" cy="6081665"/>
          </a:xfrm>
          <a:prstGeom prst="rect">
            <a:avLst/>
          </a:prstGeom>
          <a:noFill/>
          <a:ln w="9525">
            <a:noFill/>
            <a:miter lim="800000"/>
            <a:headEnd/>
            <a:tailEnd/>
          </a:ln>
        </p:spPr>
        <p:txBody>
          <a:bodyPr>
            <a:spAutoFit/>
          </a:bodyPr>
          <a:lstStyle/>
          <a:p>
            <a:r>
              <a:rPr lang="en-US" sz="1400" dirty="0">
                <a:solidFill>
                  <a:srgbClr val="000000"/>
                </a:solidFill>
              </a:rPr>
              <a:t>A </a:t>
            </a:r>
            <a:r>
              <a:rPr lang="en-US" sz="1400" b="1" dirty="0">
                <a:solidFill>
                  <a:srgbClr val="161616"/>
                </a:solidFill>
              </a:rPr>
              <a:t>Learning Target </a:t>
            </a:r>
            <a:r>
              <a:rPr lang="en-US" sz="1400" dirty="0">
                <a:solidFill>
                  <a:srgbClr val="000000"/>
                </a:solidFill>
              </a:rPr>
              <a:t>describes what pupils should </a:t>
            </a:r>
            <a:r>
              <a:rPr lang="en-US" sz="1400" b="1" dirty="0">
                <a:solidFill>
                  <a:srgbClr val="000000"/>
                </a:solidFill>
              </a:rPr>
              <a:t>know, understand</a:t>
            </a:r>
            <a:r>
              <a:rPr lang="en-US" sz="1400" dirty="0">
                <a:solidFill>
                  <a:srgbClr val="000000"/>
                </a:solidFill>
              </a:rPr>
              <a:t> or </a:t>
            </a:r>
            <a:r>
              <a:rPr lang="en-US" sz="1400" b="1" dirty="0">
                <a:solidFill>
                  <a:srgbClr val="000000"/>
                </a:solidFill>
              </a:rPr>
              <a:t>be able to do</a:t>
            </a:r>
            <a:r>
              <a:rPr lang="en-US" sz="1400" dirty="0">
                <a:solidFill>
                  <a:srgbClr val="000000"/>
                </a:solidFill>
              </a:rPr>
              <a:t> by the end of the lesson or series of lessons.</a:t>
            </a:r>
            <a:r>
              <a:rPr lang="ja-JP" altLang="en-US" sz="1400">
                <a:solidFill>
                  <a:srgbClr val="000000"/>
                </a:solidFill>
              </a:rPr>
              <a:t>’</a:t>
            </a:r>
            <a:r>
              <a:rPr lang="en-US" altLang="ja-JP" sz="1400" dirty="0">
                <a:solidFill>
                  <a:srgbClr val="000000"/>
                </a:solidFill>
              </a:rPr>
              <a:t> Learning </a:t>
            </a:r>
          </a:p>
          <a:p>
            <a:r>
              <a:rPr lang="en-US" sz="1400" dirty="0">
                <a:solidFill>
                  <a:srgbClr val="000000"/>
                </a:solidFill>
              </a:rPr>
              <a:t>Targets can be found in the CCSS for Mathematics. </a:t>
            </a:r>
          </a:p>
          <a:p>
            <a:endParaRPr lang="en-US" sz="1400" dirty="0">
              <a:solidFill>
                <a:srgbClr val="000000"/>
              </a:solidFill>
            </a:endParaRPr>
          </a:p>
          <a:p>
            <a:endParaRPr lang="en-US" sz="1400" dirty="0">
              <a:solidFill>
                <a:srgbClr val="000000"/>
              </a:solidFill>
            </a:endParaRPr>
          </a:p>
          <a:p>
            <a:r>
              <a:rPr lang="en-US" sz="1400" b="1" dirty="0">
                <a:solidFill>
                  <a:srgbClr val="000000"/>
                </a:solidFill>
              </a:rPr>
              <a:t>Success Criteria</a:t>
            </a:r>
          </a:p>
          <a:p>
            <a:pPr>
              <a:buFont typeface="Arial" pitchFamily="34" charset="0"/>
              <a:buChar char="•"/>
            </a:pPr>
            <a:r>
              <a:rPr lang="en-US" sz="1400" dirty="0">
                <a:solidFill>
                  <a:srgbClr val="000000"/>
                </a:solidFill>
              </a:rPr>
              <a:t>are </a:t>
            </a:r>
            <a:r>
              <a:rPr lang="en-US" sz="1400" b="1" dirty="0">
                <a:solidFill>
                  <a:srgbClr val="000000"/>
                </a:solidFill>
              </a:rPr>
              <a:t>linked</a:t>
            </a:r>
            <a:r>
              <a:rPr lang="en-US" sz="1400" dirty="0">
                <a:solidFill>
                  <a:srgbClr val="000000"/>
                </a:solidFill>
              </a:rPr>
              <a:t> to the learning targets;</a:t>
            </a:r>
          </a:p>
          <a:p>
            <a:pPr>
              <a:buFont typeface="Arial" pitchFamily="34" charset="0"/>
              <a:buChar char="•"/>
            </a:pPr>
            <a:r>
              <a:rPr lang="en-US" sz="1400" dirty="0">
                <a:solidFill>
                  <a:srgbClr val="000000"/>
                </a:solidFill>
              </a:rPr>
              <a:t>are specific to an activity;</a:t>
            </a:r>
          </a:p>
          <a:p>
            <a:pPr>
              <a:buFont typeface="Arial" pitchFamily="34" charset="0"/>
              <a:buChar char="•"/>
            </a:pPr>
            <a:r>
              <a:rPr lang="en-US" sz="1400" dirty="0">
                <a:solidFill>
                  <a:srgbClr val="000000"/>
                </a:solidFill>
              </a:rPr>
              <a:t>are </a:t>
            </a:r>
            <a:r>
              <a:rPr lang="en-US" sz="1400" b="1" dirty="0">
                <a:solidFill>
                  <a:srgbClr val="000000"/>
                </a:solidFill>
              </a:rPr>
              <a:t>discussed </a:t>
            </a:r>
            <a:r>
              <a:rPr lang="en-US" sz="1400" dirty="0">
                <a:solidFill>
                  <a:srgbClr val="000000"/>
                </a:solidFill>
              </a:rPr>
              <a:t>with pupils prior to undertaking the activity;</a:t>
            </a:r>
          </a:p>
          <a:p>
            <a:pPr>
              <a:buFont typeface="Arial" pitchFamily="34" charset="0"/>
              <a:buChar char="•"/>
            </a:pPr>
            <a:r>
              <a:rPr lang="en-US" sz="1400" dirty="0">
                <a:solidFill>
                  <a:srgbClr val="000000"/>
                </a:solidFill>
              </a:rPr>
              <a:t>provide a </a:t>
            </a:r>
            <a:r>
              <a:rPr lang="en-US" sz="1400" b="1" dirty="0">
                <a:solidFill>
                  <a:srgbClr val="000000"/>
                </a:solidFill>
              </a:rPr>
              <a:t>scaffold</a:t>
            </a:r>
            <a:r>
              <a:rPr lang="en-US" sz="1400" dirty="0">
                <a:solidFill>
                  <a:srgbClr val="000000"/>
                </a:solidFill>
              </a:rPr>
              <a:t> and focus for pupils while engaged in the activity; and</a:t>
            </a:r>
            <a:endParaRPr lang="en-GB" sz="1400" dirty="0">
              <a:solidFill>
                <a:srgbClr val="000000"/>
              </a:solidFill>
            </a:endParaRPr>
          </a:p>
          <a:p>
            <a:pPr>
              <a:buFont typeface="Arial" pitchFamily="34" charset="0"/>
              <a:buChar char="•"/>
            </a:pPr>
            <a:r>
              <a:rPr lang="en-US" sz="1400" dirty="0">
                <a:solidFill>
                  <a:srgbClr val="000000"/>
                </a:solidFill>
              </a:rPr>
              <a:t>are used as the basis for </a:t>
            </a:r>
            <a:r>
              <a:rPr lang="en-US" sz="1400" b="1" dirty="0">
                <a:solidFill>
                  <a:srgbClr val="000000"/>
                </a:solidFill>
              </a:rPr>
              <a:t>feedback</a:t>
            </a:r>
            <a:r>
              <a:rPr lang="en-US" sz="1400" dirty="0">
                <a:solidFill>
                  <a:srgbClr val="000000"/>
                </a:solidFill>
              </a:rPr>
              <a:t> and peer-/self-assessment.</a:t>
            </a:r>
          </a:p>
          <a:p>
            <a:pPr>
              <a:buFont typeface="Arial" pitchFamily="34" charset="0"/>
              <a:buChar char="•"/>
            </a:pPr>
            <a:endParaRPr lang="en-US" sz="1400" dirty="0"/>
          </a:p>
          <a:p>
            <a:r>
              <a:rPr lang="en-US" sz="1400" b="1" dirty="0"/>
              <a:t>Learning Targets and Success Criteria</a:t>
            </a:r>
          </a:p>
          <a:p>
            <a:pPr>
              <a:spcBef>
                <a:spcPct val="20000"/>
              </a:spcBef>
            </a:pPr>
            <a:r>
              <a:rPr lang="en-US" sz="1400" dirty="0">
                <a:solidFill>
                  <a:srgbClr val="000000"/>
                </a:solidFill>
              </a:rPr>
              <a:t>Success Criteria allows students to take more responsibility for their own learning and what they need to know. It lets them know:</a:t>
            </a:r>
          </a:p>
          <a:p>
            <a:pPr>
              <a:spcBef>
                <a:spcPct val="20000"/>
              </a:spcBef>
            </a:pPr>
            <a:endParaRPr lang="en-US" sz="1400" dirty="0">
              <a:solidFill>
                <a:srgbClr val="000000"/>
              </a:solidFill>
            </a:endParaRPr>
          </a:p>
          <a:p>
            <a:pPr>
              <a:spcBef>
                <a:spcPct val="20000"/>
              </a:spcBef>
              <a:buFontTx/>
              <a:buChar char="•"/>
            </a:pPr>
            <a:r>
              <a:rPr lang="en-US" sz="1400" b="1" dirty="0">
                <a:solidFill>
                  <a:srgbClr val="000000"/>
                </a:solidFill>
              </a:rPr>
              <a:t>what</a:t>
            </a:r>
            <a:r>
              <a:rPr lang="en-US" sz="1400" dirty="0">
                <a:solidFill>
                  <a:srgbClr val="000000"/>
                </a:solidFill>
              </a:rPr>
              <a:t> they are going to learn;</a:t>
            </a:r>
          </a:p>
          <a:p>
            <a:pPr>
              <a:spcBef>
                <a:spcPct val="20000"/>
              </a:spcBef>
              <a:buFontTx/>
              <a:buChar char="•"/>
            </a:pPr>
            <a:endParaRPr lang="en-US" sz="1400" dirty="0">
              <a:solidFill>
                <a:srgbClr val="000000"/>
              </a:solidFill>
            </a:endParaRPr>
          </a:p>
          <a:p>
            <a:pPr>
              <a:spcBef>
                <a:spcPct val="20000"/>
              </a:spcBef>
              <a:buFontTx/>
              <a:buChar char="•"/>
            </a:pPr>
            <a:r>
              <a:rPr lang="en-US" sz="1400" b="1" dirty="0">
                <a:solidFill>
                  <a:srgbClr val="000000"/>
                </a:solidFill>
              </a:rPr>
              <a:t>how</a:t>
            </a:r>
            <a:r>
              <a:rPr lang="en-US" sz="1400" dirty="0">
                <a:solidFill>
                  <a:srgbClr val="000000"/>
                </a:solidFill>
              </a:rPr>
              <a:t> they will recognize it when they have succeeded.</a:t>
            </a:r>
          </a:p>
          <a:p>
            <a:pPr>
              <a:spcBef>
                <a:spcPct val="20000"/>
              </a:spcBef>
              <a:buFontTx/>
              <a:buChar char="•"/>
            </a:pPr>
            <a:endParaRPr lang="en-US" sz="1400" dirty="0">
              <a:solidFill>
                <a:srgbClr val="000000"/>
              </a:solidFill>
            </a:endParaRPr>
          </a:p>
          <a:p>
            <a:pPr>
              <a:spcBef>
                <a:spcPct val="20000"/>
              </a:spcBef>
              <a:buFontTx/>
              <a:buChar char="•"/>
            </a:pPr>
            <a:endParaRPr lang="en-US" sz="1400" dirty="0">
              <a:solidFill>
                <a:srgbClr val="000000"/>
              </a:solidFill>
            </a:endParaRPr>
          </a:p>
          <a:p>
            <a:pPr>
              <a:spcBef>
                <a:spcPct val="20000"/>
              </a:spcBef>
              <a:buFontTx/>
              <a:buChar char="•"/>
            </a:pPr>
            <a:endParaRPr lang="en-US" sz="1400" dirty="0">
              <a:solidFill>
                <a:srgbClr val="000000"/>
              </a:solidFill>
            </a:endParaRPr>
          </a:p>
          <a:p>
            <a:pPr>
              <a:spcBef>
                <a:spcPct val="20000"/>
              </a:spcBef>
            </a:pPr>
            <a:endParaRPr lang="en-US" sz="1400" dirty="0">
              <a:solidFill>
                <a:srgbClr val="000000"/>
              </a:solidFill>
            </a:endParaRPr>
          </a:p>
          <a:p>
            <a:endParaRPr lang="en-US" sz="1400" dirty="0"/>
          </a:p>
          <a:p>
            <a:pPr>
              <a:buFont typeface="Arial" pitchFamily="34" charset="0"/>
              <a:buChar char="•"/>
            </a:pPr>
            <a:endParaRPr lang="en-US" sz="1400" dirty="0"/>
          </a:p>
        </p:txBody>
      </p:sp>
      <p:sp>
        <p:nvSpPr>
          <p:cNvPr id="6152" name="TextBox 3"/>
          <p:cNvSpPr txBox="1">
            <a:spLocks noChangeArrowheads="1"/>
          </p:cNvSpPr>
          <p:nvPr/>
        </p:nvSpPr>
        <p:spPr bwMode="auto">
          <a:xfrm>
            <a:off x="6400800" y="8686800"/>
            <a:ext cx="284163" cy="307975"/>
          </a:xfrm>
          <a:prstGeom prst="rect">
            <a:avLst/>
          </a:prstGeom>
          <a:noFill/>
          <a:ln w="9525">
            <a:noFill/>
            <a:miter lim="800000"/>
            <a:headEnd/>
            <a:tailEnd/>
          </a:ln>
        </p:spPr>
        <p:txBody>
          <a:bodyPr wrap="none">
            <a:spAutoFit/>
          </a:bodyPr>
          <a:lstStyle/>
          <a:p>
            <a:r>
              <a:rPr lang="en-US" sz="1400"/>
              <a:t>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17500" y="284163"/>
            <a:ext cx="5992813" cy="355600"/>
          </a:xfrm>
        </p:spPr>
        <p:txBody>
          <a:bodyPr/>
          <a:lstStyle/>
          <a:p>
            <a:r>
              <a:rPr lang="en-US" sz="1800" b="1" dirty="0" smtClean="0">
                <a:solidFill>
                  <a:srgbClr val="161616"/>
                </a:solidFill>
              </a:rPr>
              <a:t>Learning Targets:  What You Want Students to Learn</a:t>
            </a:r>
          </a:p>
        </p:txBody>
      </p:sp>
      <p:sp>
        <p:nvSpPr>
          <p:cNvPr id="7171" name="Content Placeholder 2"/>
          <p:cNvSpPr>
            <a:spLocks noGrp="1"/>
          </p:cNvSpPr>
          <p:nvPr>
            <p:ph idx="1"/>
          </p:nvPr>
        </p:nvSpPr>
        <p:spPr>
          <a:xfrm>
            <a:off x="547688" y="779462"/>
            <a:ext cx="5829300" cy="8034337"/>
          </a:xfrm>
        </p:spPr>
        <p:txBody>
          <a:bodyPr/>
          <a:lstStyle/>
          <a:p>
            <a:pPr marL="0" indent="0">
              <a:buFontTx/>
              <a:buNone/>
            </a:pPr>
            <a:r>
              <a:rPr lang="en-US" sz="1200" dirty="0" smtClean="0">
                <a:solidFill>
                  <a:srgbClr val="161616"/>
                </a:solidFill>
              </a:rPr>
              <a:t>The design of Learning Targets starts with the answers to these questions.</a:t>
            </a:r>
          </a:p>
          <a:p>
            <a:pPr marL="0" indent="0"/>
            <a:r>
              <a:rPr lang="en-US" sz="1200" dirty="0" smtClean="0">
                <a:solidFill>
                  <a:srgbClr val="161616"/>
                </a:solidFill>
              </a:rPr>
              <a:t>What do I want students to know?</a:t>
            </a:r>
          </a:p>
          <a:p>
            <a:pPr marL="0" indent="0"/>
            <a:r>
              <a:rPr lang="en-US" sz="1200" dirty="0" smtClean="0">
                <a:solidFill>
                  <a:srgbClr val="161616"/>
                </a:solidFill>
              </a:rPr>
              <a:t>What do I want students to understand?</a:t>
            </a:r>
          </a:p>
          <a:p>
            <a:pPr marL="0" indent="0"/>
            <a:r>
              <a:rPr lang="en-US" sz="1200" dirty="0" smtClean="0">
                <a:solidFill>
                  <a:srgbClr val="161616"/>
                </a:solidFill>
              </a:rPr>
              <a:t>What do I want students to be able to do?</a:t>
            </a:r>
          </a:p>
          <a:p>
            <a:pPr marL="0" indent="0">
              <a:buNone/>
            </a:pPr>
            <a:endParaRPr lang="en-US" sz="1200" dirty="0" smtClean="0">
              <a:solidFill>
                <a:srgbClr val="161616"/>
              </a:solidFill>
            </a:endParaRPr>
          </a:p>
          <a:p>
            <a:pPr marL="0" indent="0">
              <a:buFontTx/>
              <a:buNone/>
            </a:pPr>
            <a:r>
              <a:rPr lang="en-US" sz="1200" dirty="0" smtClean="0">
                <a:solidFill>
                  <a:srgbClr val="161616"/>
                </a:solidFill>
              </a:rPr>
              <a:t>A certain challenge exists for teachers in translating the knowledge, understanding and skills from CCSS into learning targets as language that is accessible to your students, but time spent on this preliminary step is in itself excellent professional learning.</a:t>
            </a:r>
          </a:p>
          <a:p>
            <a:pPr marL="0" indent="0">
              <a:buFontTx/>
              <a:buNone/>
            </a:pPr>
            <a:endParaRPr lang="en-US" sz="1200" dirty="0" smtClean="0">
              <a:solidFill>
                <a:srgbClr val="161616"/>
              </a:solidFill>
            </a:endParaRPr>
          </a:p>
          <a:p>
            <a:pPr marL="0" indent="0">
              <a:buFontTx/>
              <a:buNone/>
            </a:pPr>
            <a:r>
              <a:rPr lang="en-US" sz="1200" dirty="0" smtClean="0">
                <a:solidFill>
                  <a:srgbClr val="161616"/>
                </a:solidFill>
              </a:rPr>
              <a:t>Thinking about the different kinds of knowledge, and being specific about the kind of knowledge that is required in a particular situation, will help you design learning targets. </a:t>
            </a:r>
          </a:p>
          <a:p>
            <a:pPr marL="0" indent="0">
              <a:buFontTx/>
              <a:buNone/>
            </a:pPr>
            <a:endParaRPr lang="en-US" sz="1200" dirty="0" smtClean="0">
              <a:solidFill>
                <a:srgbClr val="161616"/>
              </a:solidFill>
            </a:endParaRPr>
          </a:p>
          <a:p>
            <a:pPr marL="0" indent="0">
              <a:buFontTx/>
              <a:buNone/>
            </a:pPr>
            <a:r>
              <a:rPr lang="en-US" sz="1200" dirty="0" smtClean="0">
                <a:solidFill>
                  <a:srgbClr val="161616"/>
                </a:solidFill>
              </a:rPr>
              <a:t>Usually the teacher knows why the students are engaged in a particular activity, but the students are not always able to differentiate between the activity and the learning that it is meant to promote. A carefully framed learning intention will direct students' attention to the learning. </a:t>
            </a:r>
            <a:r>
              <a:rPr lang="en-US" sz="1200" b="1" dirty="0" smtClean="0">
                <a:solidFill>
                  <a:srgbClr val="161616"/>
                </a:solidFill>
              </a:rPr>
              <a:t>The learning intention emphasis what the students will </a:t>
            </a:r>
            <a:r>
              <a:rPr lang="en-US" sz="1200" b="1" i="1" dirty="0" smtClean="0">
                <a:solidFill>
                  <a:srgbClr val="161616"/>
                </a:solidFill>
              </a:rPr>
              <a:t>learn</a:t>
            </a:r>
            <a:r>
              <a:rPr lang="en-US" sz="1200" b="1" dirty="0" smtClean="0">
                <a:solidFill>
                  <a:srgbClr val="161616"/>
                </a:solidFill>
              </a:rPr>
              <a:t>, rather than what they will </a:t>
            </a:r>
            <a:r>
              <a:rPr lang="en-US" sz="1200" b="1" i="1" dirty="0" smtClean="0">
                <a:solidFill>
                  <a:srgbClr val="161616"/>
                </a:solidFill>
              </a:rPr>
              <a:t>do</a:t>
            </a:r>
            <a:r>
              <a:rPr lang="en-US" sz="1200" b="1" dirty="0" smtClean="0">
                <a:solidFill>
                  <a:srgbClr val="161616"/>
                </a:solidFill>
              </a:rPr>
              <a:t>.</a:t>
            </a:r>
          </a:p>
          <a:p>
            <a:pPr marL="0" indent="0">
              <a:buFontTx/>
              <a:buNone/>
            </a:pPr>
            <a:endParaRPr lang="en-US" sz="1200" dirty="0" smtClean="0">
              <a:solidFill>
                <a:srgbClr val="161616"/>
              </a:solidFill>
            </a:endParaRPr>
          </a:p>
          <a:p>
            <a:pPr marL="0" indent="0">
              <a:buFontTx/>
              <a:buNone/>
            </a:pPr>
            <a:endParaRPr lang="en-US" sz="1200" dirty="0" smtClean="0">
              <a:solidFill>
                <a:srgbClr val="161616"/>
              </a:solidFill>
            </a:endParaRPr>
          </a:p>
          <a:p>
            <a:pPr marL="0" indent="0">
              <a:buFontTx/>
              <a:buNone/>
            </a:pPr>
            <a:endParaRPr lang="en-US" sz="1200" b="1" dirty="0" smtClean="0">
              <a:solidFill>
                <a:srgbClr val="161616"/>
              </a:solidFill>
            </a:endParaRPr>
          </a:p>
          <a:p>
            <a:pPr marL="0" indent="0">
              <a:buFontTx/>
              <a:buNone/>
            </a:pPr>
            <a:r>
              <a:rPr lang="en-US" sz="1200" b="1" dirty="0" smtClean="0">
                <a:solidFill>
                  <a:srgbClr val="161616"/>
                </a:solidFill>
              </a:rPr>
              <a:t>Teachers Questions</a:t>
            </a:r>
          </a:p>
          <a:p>
            <a:pPr marL="0" indent="0"/>
            <a:r>
              <a:rPr lang="en-US" sz="1200" dirty="0" smtClean="0">
                <a:solidFill>
                  <a:srgbClr val="161616"/>
                </a:solidFill>
              </a:rPr>
              <a:t>Are the success criteria in language the students are likely to understand?</a:t>
            </a:r>
          </a:p>
          <a:p>
            <a:pPr marL="0" indent="0"/>
            <a:r>
              <a:rPr lang="en-US" sz="1200" dirty="0" smtClean="0">
                <a:solidFill>
                  <a:srgbClr val="161616"/>
                </a:solidFill>
              </a:rPr>
              <a:t>Do some of the success criteria need to be explained by showing students exemplars or work samples?</a:t>
            </a:r>
          </a:p>
          <a:p>
            <a:pPr marL="0" indent="0"/>
            <a:r>
              <a:rPr lang="en-US" sz="1200" dirty="0" smtClean="0">
                <a:solidFill>
                  <a:srgbClr val="161616"/>
                </a:solidFill>
              </a:rPr>
              <a:t>Do the success criteria refer to the specific skills, knowledge and understanding that you wanted the students to learn? (Do they refer to all of these? Do they contain reference to extra skills, knowledge and understanding that were not the focus of the learning intention?)</a:t>
            </a:r>
          </a:p>
          <a:p>
            <a:pPr marL="0" indent="0"/>
            <a:endParaRPr lang="en-US" sz="1200" dirty="0" smtClean="0">
              <a:solidFill>
                <a:srgbClr val="161616"/>
              </a:solidFill>
            </a:endParaRPr>
          </a:p>
          <a:p>
            <a:pPr marL="0" indent="0">
              <a:buFontTx/>
              <a:buNone/>
            </a:pPr>
            <a:r>
              <a:rPr lang="en-US" sz="1200" b="1" dirty="0" smtClean="0">
                <a:solidFill>
                  <a:srgbClr val="161616"/>
                </a:solidFill>
              </a:rPr>
              <a:t>Student Questions</a:t>
            </a:r>
          </a:p>
          <a:p>
            <a:pPr marL="0" indent="0">
              <a:buFontTx/>
              <a:buNone/>
            </a:pPr>
            <a:r>
              <a:rPr lang="en-US" sz="1200" dirty="0" smtClean="0">
                <a:solidFill>
                  <a:srgbClr val="161616"/>
                </a:solidFill>
              </a:rPr>
              <a:t>Did I:</a:t>
            </a:r>
          </a:p>
          <a:p>
            <a:pPr marL="0" indent="0"/>
            <a:r>
              <a:rPr lang="en-US" sz="1200" dirty="0" smtClean="0">
                <a:solidFill>
                  <a:srgbClr val="161616"/>
                </a:solidFill>
              </a:rPr>
              <a:t>provide a written summary of the problem in my own words?</a:t>
            </a:r>
          </a:p>
          <a:p>
            <a:pPr marL="0" indent="0"/>
            <a:r>
              <a:rPr lang="en-US" sz="1200" dirty="0" smtClean="0">
                <a:solidFill>
                  <a:srgbClr val="161616"/>
                </a:solidFill>
              </a:rPr>
              <a:t>use an appropriate strategy?</a:t>
            </a:r>
          </a:p>
          <a:p>
            <a:pPr marL="0" indent="0"/>
            <a:r>
              <a:rPr lang="en-US" sz="1200" dirty="0" smtClean="0">
                <a:solidFill>
                  <a:srgbClr val="161616"/>
                </a:solidFill>
              </a:rPr>
              <a:t>explain my thinking with words, pictures or symbols</a:t>
            </a:r>
          </a:p>
          <a:p>
            <a:pPr marL="0" indent="0"/>
            <a:r>
              <a:rPr lang="en-US" sz="1200" dirty="0" smtClean="0">
                <a:solidFill>
                  <a:srgbClr val="161616"/>
                </a:solidFill>
              </a:rPr>
              <a:t>have an accurate answer, which uses correct terminology?</a:t>
            </a:r>
          </a:p>
          <a:p>
            <a:pPr marL="0" indent="0"/>
            <a:r>
              <a:rPr lang="en-US" sz="1200" dirty="0" smtClean="0">
                <a:solidFill>
                  <a:srgbClr val="161616"/>
                </a:solidFill>
              </a:rPr>
              <a:t>provide evidence of having checked the answer?</a:t>
            </a:r>
          </a:p>
          <a:p>
            <a:pPr marL="0" indent="0">
              <a:buFontTx/>
              <a:buNone/>
            </a:pPr>
            <a:endParaRPr lang="en-US" sz="1200" dirty="0" smtClean="0">
              <a:solidFill>
                <a:srgbClr val="161616"/>
              </a:solidFill>
            </a:endParaRPr>
          </a:p>
          <a:p>
            <a:pPr marL="0" indent="0"/>
            <a:endParaRPr lang="en-US" sz="1200" dirty="0" smtClean="0">
              <a:solidFill>
                <a:srgbClr val="161616"/>
              </a:solidFill>
            </a:endParaRPr>
          </a:p>
          <a:p>
            <a:pPr marL="0" indent="0">
              <a:buFontTx/>
              <a:buNone/>
            </a:pPr>
            <a:endParaRPr lang="en-US" sz="1200" dirty="0" smtClean="0">
              <a:solidFill>
                <a:srgbClr val="161616"/>
              </a:solidFill>
            </a:endParaRPr>
          </a:p>
          <a:p>
            <a:pPr marL="0" indent="0"/>
            <a:endParaRPr lang="en-US" sz="1200" dirty="0" smtClean="0">
              <a:solidFill>
                <a:srgbClr val="161616"/>
              </a:solidFill>
            </a:endParaRPr>
          </a:p>
          <a:p>
            <a:pPr marL="0" indent="0"/>
            <a:endParaRPr lang="en-US" sz="1200" dirty="0" smtClean="0">
              <a:solidFill>
                <a:srgbClr val="161616"/>
              </a:solidFill>
            </a:endParaRPr>
          </a:p>
        </p:txBody>
      </p:sp>
      <p:sp>
        <p:nvSpPr>
          <p:cNvPr id="7172" name="Slide Number Placeholder 4"/>
          <p:cNvSpPr>
            <a:spLocks noGrp="1"/>
          </p:cNvSpPr>
          <p:nvPr>
            <p:ph type="sldNum" sz="quarter" idx="12"/>
          </p:nvPr>
        </p:nvSpPr>
        <p:spPr>
          <a:xfrm>
            <a:off x="4914900" y="8204200"/>
            <a:ext cx="1428750" cy="609600"/>
          </a:xfrm>
          <a:noFill/>
          <a:ln>
            <a:miter lim="800000"/>
            <a:headEnd/>
            <a:tailEnd/>
          </a:ln>
        </p:spPr>
        <p:txBody>
          <a:bodyPr/>
          <a:lstStyle/>
          <a:p>
            <a:fld id="{9762F03F-5028-4397-A102-E325F8C7C740}" type="slidenum">
              <a:rPr lang="en-US"/>
              <a:pPr/>
              <a:t>16</a:t>
            </a:fld>
            <a:endParaRPr lang="en-US"/>
          </a:p>
        </p:txBody>
      </p:sp>
      <p:sp>
        <p:nvSpPr>
          <p:cNvPr id="7173" name="TextBox 5"/>
          <p:cNvSpPr txBox="1">
            <a:spLocks noChangeArrowheads="1"/>
          </p:cNvSpPr>
          <p:nvPr/>
        </p:nvSpPr>
        <p:spPr bwMode="auto">
          <a:xfrm>
            <a:off x="749300" y="4729163"/>
            <a:ext cx="5308600" cy="646331"/>
          </a:xfrm>
          <a:prstGeom prst="rect">
            <a:avLst/>
          </a:prstGeom>
          <a:noFill/>
          <a:ln w="9525">
            <a:noFill/>
            <a:miter lim="800000"/>
            <a:headEnd/>
            <a:tailEnd/>
          </a:ln>
        </p:spPr>
        <p:txBody>
          <a:bodyPr wrap="square">
            <a:spAutoFit/>
          </a:bodyPr>
          <a:lstStyle/>
          <a:p>
            <a:pPr algn="ctr"/>
            <a:r>
              <a:rPr lang="en-US" sz="1800" b="1" dirty="0">
                <a:solidFill>
                  <a:srgbClr val="161616"/>
                </a:solidFill>
              </a:rPr>
              <a:t>Success Criteria: What Students Will Do in Order to meet the Learning Target</a:t>
            </a:r>
            <a:endParaRPr lang="en-US" sz="1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52450" y="342900"/>
            <a:ext cx="5829300" cy="368300"/>
          </a:xfrm>
        </p:spPr>
        <p:txBody>
          <a:bodyPr/>
          <a:lstStyle/>
          <a:p>
            <a:r>
              <a:rPr lang="en-US" sz="2400" b="1" dirty="0" smtClean="0">
                <a:solidFill>
                  <a:srgbClr val="161616"/>
                </a:solidFill>
              </a:rPr>
              <a:t>CCSS </a:t>
            </a:r>
            <a:r>
              <a:rPr lang="en-US" altLang="en-US" sz="2400" b="1" dirty="0" smtClean="0">
                <a:solidFill>
                  <a:srgbClr val="161616"/>
                </a:solidFill>
              </a:rPr>
              <a:t>“</a:t>
            </a:r>
            <a:r>
              <a:rPr lang="en-US" sz="2400" b="1" dirty="0" smtClean="0">
                <a:solidFill>
                  <a:srgbClr val="161616"/>
                </a:solidFill>
              </a:rPr>
              <a:t>I Can</a:t>
            </a:r>
            <a:r>
              <a:rPr lang="en-US" altLang="en-US" sz="2400" b="1" dirty="0" smtClean="0">
                <a:solidFill>
                  <a:srgbClr val="161616"/>
                </a:solidFill>
              </a:rPr>
              <a:t>”</a:t>
            </a:r>
            <a:r>
              <a:rPr lang="en-US" sz="2400" b="1" dirty="0" smtClean="0">
                <a:solidFill>
                  <a:srgbClr val="161616"/>
                </a:solidFill>
              </a:rPr>
              <a:t> Statements</a:t>
            </a:r>
            <a:br>
              <a:rPr lang="en-US" sz="2400" b="1" dirty="0" smtClean="0">
                <a:solidFill>
                  <a:srgbClr val="161616"/>
                </a:solidFill>
              </a:rPr>
            </a:br>
            <a:r>
              <a:rPr lang="en-US" sz="1800" b="1" dirty="0" smtClean="0">
                <a:solidFill>
                  <a:srgbClr val="161616"/>
                </a:solidFill>
              </a:rPr>
              <a:t>3</a:t>
            </a:r>
            <a:r>
              <a:rPr lang="en-US" sz="1800" b="1" baseline="30000" dirty="0" smtClean="0">
                <a:solidFill>
                  <a:srgbClr val="161616"/>
                </a:solidFill>
              </a:rPr>
              <a:t>rd</a:t>
            </a:r>
            <a:r>
              <a:rPr lang="en-US" sz="1800" b="1" dirty="0" smtClean="0">
                <a:solidFill>
                  <a:srgbClr val="161616"/>
                </a:solidFill>
              </a:rPr>
              <a:t> Grade Fractions</a:t>
            </a:r>
          </a:p>
        </p:txBody>
      </p:sp>
      <p:sp>
        <p:nvSpPr>
          <p:cNvPr id="8195" name="Content Placeholder 2"/>
          <p:cNvSpPr>
            <a:spLocks noGrp="1"/>
          </p:cNvSpPr>
          <p:nvPr>
            <p:ph idx="1"/>
          </p:nvPr>
        </p:nvSpPr>
        <p:spPr>
          <a:xfrm>
            <a:off x="577850" y="787400"/>
            <a:ext cx="5829300" cy="5486400"/>
          </a:xfrm>
        </p:spPr>
        <p:txBody>
          <a:bodyPr/>
          <a:lstStyle/>
          <a:p>
            <a:pPr marL="0" indent="0">
              <a:buFontTx/>
              <a:buNone/>
            </a:pPr>
            <a:endParaRPr lang="en-US" sz="1100" smtClean="0">
              <a:solidFill>
                <a:srgbClr val="161616"/>
              </a:solidFill>
            </a:endParaRPr>
          </a:p>
          <a:p>
            <a:pPr marL="0" indent="0">
              <a:buFontTx/>
              <a:buNone/>
            </a:pPr>
            <a:endParaRPr lang="en-US" sz="1100" smtClean="0">
              <a:solidFill>
                <a:srgbClr val="161616"/>
              </a:solidFill>
            </a:endParaRPr>
          </a:p>
        </p:txBody>
      </p:sp>
      <p:sp>
        <p:nvSpPr>
          <p:cNvPr id="8196" name="Footer Placeholder 3"/>
          <p:cNvSpPr>
            <a:spLocks noGrp="1"/>
          </p:cNvSpPr>
          <p:nvPr>
            <p:ph type="ftr" sz="quarter" idx="11"/>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8197" name="Slide Number Placeholder 4"/>
          <p:cNvSpPr>
            <a:spLocks noGrp="1"/>
          </p:cNvSpPr>
          <p:nvPr>
            <p:ph type="sldNum" sz="quarter" idx="12"/>
          </p:nvPr>
        </p:nvSpPr>
        <p:spPr>
          <a:noFill/>
          <a:ln>
            <a:miter lim="800000"/>
            <a:headEnd/>
            <a:tailEnd/>
          </a:ln>
        </p:spPr>
        <p:txBody>
          <a:bodyPr/>
          <a:lstStyle/>
          <a:p>
            <a:fld id="{E802CFCE-A77F-4C5F-8D0D-123162FA87F8}" type="slidenum">
              <a:rPr lang="en-US"/>
              <a:pPr/>
              <a:t>17</a:t>
            </a:fld>
            <a:endParaRPr lang="en-US"/>
          </a:p>
        </p:txBody>
      </p:sp>
      <p:graphicFrame>
        <p:nvGraphicFramePr>
          <p:cNvPr id="6" name="Table 5"/>
          <p:cNvGraphicFramePr>
            <a:graphicFrameLocks noGrp="1"/>
          </p:cNvGraphicFramePr>
          <p:nvPr/>
        </p:nvGraphicFramePr>
        <p:xfrm>
          <a:off x="436563" y="1143000"/>
          <a:ext cx="6057900" cy="6558820"/>
        </p:xfrm>
        <a:graphic>
          <a:graphicData uri="http://schemas.openxmlformats.org/drawingml/2006/table">
            <a:tbl>
              <a:tblPr/>
              <a:tblGrid>
                <a:gridCol w="1023937"/>
                <a:gridCol w="5033963"/>
              </a:tblGrid>
              <a:tr h="786277">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3</a:t>
                      </a:r>
                      <a:r>
                        <a:rPr kumimoji="0" lang="en-US" sz="1400" b="1" i="0" u="none" strike="noStrike" cap="none" normalizeH="0" baseline="30000" dirty="0" smtClean="0">
                          <a:ln>
                            <a:noFill/>
                          </a:ln>
                          <a:solidFill>
                            <a:srgbClr val="161616"/>
                          </a:solidFill>
                          <a:effectLst/>
                          <a:latin typeface="Times New Roman" pitchFamily="18" charset="0"/>
                          <a:ea typeface="ＭＳ Ｐゴシック" pitchFamily="34" charset="-128"/>
                          <a:cs typeface="Times New Roman" pitchFamily="18" charset="0"/>
                        </a:rPr>
                        <a:t>rd</a:t>
                      </a:r>
                      <a:r>
                        <a:rPr kumimoji="0" lang="en-US" sz="14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 Grade:  Number and Operations – Fractions</a:t>
                      </a:r>
                    </a:p>
                  </a:txBody>
                  <a:tcPr marL="68587" marR="68587" marT="0" marB="0"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c hMerge="1">
                  <a:txBody>
                    <a:bodyPr/>
                    <a:lstStyle/>
                    <a:p>
                      <a:endParaRPr lang="en-US"/>
                    </a:p>
                  </a:txBody>
                  <a:tcPr/>
                </a:tc>
              </a:tr>
              <a:tr h="94092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3.NF.1 </a:t>
                      </a:r>
                      <a:endPar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 </a:t>
                      </a:r>
                      <a:endPar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endParaRPr>
                    </a:p>
                  </a:txBody>
                  <a:tcPr marL="68587" marR="68587" marT="0" marB="0"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tab pos="1244600" algn="l"/>
                        </a:tabLst>
                      </a:pPr>
                      <a:r>
                        <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define fractions as parts of a whole. </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tab pos="1244600" algn="l"/>
                        </a:tabLst>
                      </a:pPr>
                      <a:r>
                        <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determine the individual parts within a fraction. (numerator)</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tab pos="1244600" algn="l"/>
                        </a:tabLst>
                      </a:pPr>
                      <a:r>
                        <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determine the number of equal parts within a fraction. (denominator)</a:t>
                      </a:r>
                    </a:p>
                  </a:txBody>
                  <a:tcPr marL="68587" marR="68587" marT="0" marB="0"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r>
              <a:tr h="159088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3.NF.2</a:t>
                      </a:r>
                      <a:endPar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 </a:t>
                      </a:r>
                      <a:endPar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 </a:t>
                      </a:r>
                      <a:endPar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 </a:t>
                      </a:r>
                      <a:endPar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 </a:t>
                      </a:r>
                      <a:endPar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 </a:t>
                      </a:r>
                      <a:endPar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endParaRPr>
                    </a:p>
                  </a:txBody>
                  <a:tcPr marL="68587" marR="68587" marT="0" marB="0"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tab pos="1244600" algn="l"/>
                        </a:tabLst>
                      </a:pPr>
                      <a:r>
                        <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partition and identify fractions on a number line that starts at 0</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tab pos="1244600" algn="l"/>
                        </a:tabLst>
                      </a:pPr>
                      <a:r>
                        <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represent a fraction on a number line when 1 is the numerator. </a:t>
                      </a:r>
                      <a:r>
                        <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rPr>
                        <a:t>(Ex. Use a number line from 0-1 to show that each partition represents one part of b or 1/b with b representing the denominator and 1 representing the numerator)</a:t>
                      </a:r>
                      <a:r>
                        <a:rPr kumimoji="0" lang="en-US" sz="1400" b="0" i="0" u="none" strike="noStrike" cap="none" normalizeH="0" baseline="0" dirty="0" smtClean="0">
                          <a:ln>
                            <a:noFill/>
                          </a:ln>
                          <a:solidFill>
                            <a:srgbClr val="161616"/>
                          </a:solidFill>
                          <a:effectLst/>
                          <a:latin typeface="Times New Roman" pitchFamily="18" charset="0"/>
                          <a:ea typeface="MS Mincho" pitchFamily="49" charset="-128"/>
                        </a:rPr>
                        <a:t> </a:t>
                      </a:r>
                      <a:r>
                        <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 </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tab pos="1244600" algn="l"/>
                        </a:tabLst>
                      </a:pPr>
                      <a:r>
                        <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represent a fraction on a number line when the numerator is more than 1. </a:t>
                      </a:r>
                      <a:r>
                        <a:rPr kumimoji="0" lang="en-US" sz="1400" b="0" i="0" u="none" strike="noStrike" cap="none" normalizeH="0" baseline="0" dirty="0" smtClean="0">
                          <a:ln>
                            <a:noFill/>
                          </a:ln>
                          <a:solidFill>
                            <a:srgbClr val="161616"/>
                          </a:solidFill>
                          <a:effectLst/>
                          <a:latin typeface="Times New Roman" pitchFamily="18" charset="0"/>
                          <a:ea typeface="MS Mincho" pitchFamily="49" charset="-128"/>
                        </a:rPr>
                        <a:t>(Ex. 1/b + 1/b + 1/b =3/b.)</a:t>
                      </a:r>
                      <a:r>
                        <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 </a:t>
                      </a:r>
                    </a:p>
                  </a:txBody>
                  <a:tcPr marL="68587" marR="68587" marT="0" marB="0"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r>
              <a:tr h="31247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3.NF.3</a:t>
                      </a:r>
                      <a:endPar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 </a:t>
                      </a:r>
                      <a:endPar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 </a:t>
                      </a:r>
                      <a:endPar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 </a:t>
                      </a:r>
                      <a:endPar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 </a:t>
                      </a:r>
                      <a:endPar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 </a:t>
                      </a:r>
                      <a:endPar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 </a:t>
                      </a:r>
                      <a:endPar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 </a:t>
                      </a:r>
                      <a:endPar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endParaRPr>
                    </a:p>
                  </a:txBody>
                  <a:tcPr marL="68587" marR="68587" marT="0" marB="0"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tab pos="1244600" algn="l"/>
                        </a:tabLst>
                      </a:pPr>
                      <a:r>
                        <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recognize when two fractions are equivalent when they are the same size or the same point on a number line  </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tab pos="1244600" algn="l"/>
                        </a:tabLst>
                      </a:pPr>
                      <a:r>
                        <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recognize simple equivalent fractions and use a visual fraction model to explain why they are equivalent (Ex. 1/2 = 2/4 or 4/6 = 2/3</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tab pos="1244600" algn="l"/>
                        </a:tabLst>
                      </a:pPr>
                      <a:r>
                        <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express whole numbers as fractions such as 3/3 = 1 and locate both on a number line</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tab pos="1244600" algn="l"/>
                        </a:tabLst>
                      </a:pPr>
                      <a:r>
                        <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compare two fractions with the same numerator or the same denominator by reasoning about their size</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tab pos="1244600" algn="l"/>
                        </a:tabLst>
                      </a:pPr>
                      <a:r>
                        <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recognize that to correctly compare two fractions they must have the same whole</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tab pos="1244600" algn="l"/>
                        </a:tabLst>
                      </a:pPr>
                      <a:r>
                        <a:rPr kumimoji="0" lang="en-US" sz="14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compare fractions using &gt;, &lt;, or = and explain why I am correct by using a visual fraction model</a:t>
                      </a:r>
                    </a:p>
                  </a:txBody>
                  <a:tcPr marL="68587" marR="68587" marT="0" marB="0"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52450" y="0"/>
            <a:ext cx="5829300" cy="800100"/>
          </a:xfrm>
        </p:spPr>
        <p:txBody>
          <a:bodyPr/>
          <a:lstStyle/>
          <a:p>
            <a:r>
              <a:rPr lang="en-US" sz="2400" b="1" dirty="0" smtClean="0">
                <a:solidFill>
                  <a:srgbClr val="161616"/>
                </a:solidFill>
              </a:rPr>
              <a:t>CCSS </a:t>
            </a:r>
            <a:r>
              <a:rPr lang="en-US" altLang="en-US" sz="2400" b="1" dirty="0" smtClean="0">
                <a:solidFill>
                  <a:srgbClr val="161616"/>
                </a:solidFill>
              </a:rPr>
              <a:t>“</a:t>
            </a:r>
            <a:r>
              <a:rPr lang="en-US" sz="2400" b="1" dirty="0" smtClean="0">
                <a:solidFill>
                  <a:srgbClr val="161616"/>
                </a:solidFill>
              </a:rPr>
              <a:t>I Can</a:t>
            </a:r>
            <a:r>
              <a:rPr lang="en-US" altLang="en-US" sz="2400" b="1" dirty="0" smtClean="0">
                <a:solidFill>
                  <a:srgbClr val="161616"/>
                </a:solidFill>
              </a:rPr>
              <a:t>”</a:t>
            </a:r>
            <a:r>
              <a:rPr lang="en-US" sz="2400" b="1" dirty="0" smtClean="0">
                <a:solidFill>
                  <a:srgbClr val="161616"/>
                </a:solidFill>
              </a:rPr>
              <a:t> Statements</a:t>
            </a:r>
            <a:br>
              <a:rPr lang="en-US" sz="2400" b="1" dirty="0" smtClean="0">
                <a:solidFill>
                  <a:srgbClr val="161616"/>
                </a:solidFill>
              </a:rPr>
            </a:br>
            <a:r>
              <a:rPr lang="en-US" sz="1800" b="1" dirty="0" smtClean="0">
                <a:solidFill>
                  <a:srgbClr val="161616"/>
                </a:solidFill>
              </a:rPr>
              <a:t>4</a:t>
            </a:r>
            <a:r>
              <a:rPr lang="en-US" sz="1800" b="1" baseline="30000" dirty="0" smtClean="0">
                <a:solidFill>
                  <a:srgbClr val="161616"/>
                </a:solidFill>
              </a:rPr>
              <a:t>th</a:t>
            </a:r>
            <a:r>
              <a:rPr lang="en-US" sz="1800" b="1" dirty="0" smtClean="0">
                <a:solidFill>
                  <a:srgbClr val="161616"/>
                </a:solidFill>
              </a:rPr>
              <a:t>  Grade Fractions</a:t>
            </a:r>
          </a:p>
        </p:txBody>
      </p:sp>
      <p:graphicFrame>
        <p:nvGraphicFramePr>
          <p:cNvPr id="2" name="Content Placeholder 1"/>
          <p:cNvGraphicFramePr>
            <a:graphicFrameLocks noGrp="1"/>
          </p:cNvGraphicFramePr>
          <p:nvPr>
            <p:ph idx="1"/>
          </p:nvPr>
        </p:nvGraphicFramePr>
        <p:xfrm>
          <a:off x="336550" y="853094"/>
          <a:ext cx="6318250" cy="7935047"/>
        </p:xfrm>
        <a:graphic>
          <a:graphicData uri="http://schemas.openxmlformats.org/drawingml/2006/table">
            <a:tbl>
              <a:tblPr/>
              <a:tblGrid>
                <a:gridCol w="637622"/>
                <a:gridCol w="5680628"/>
              </a:tblGrid>
              <a:tr h="501303">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4</a:t>
                      </a:r>
                      <a:r>
                        <a:rPr kumimoji="0" lang="en-US" sz="1200" b="1" i="0" u="none" strike="noStrike" cap="none" normalizeH="0" baseline="30000" dirty="0" smtClean="0">
                          <a:ln>
                            <a:noFill/>
                          </a:ln>
                          <a:solidFill>
                            <a:srgbClr val="161616"/>
                          </a:solidFill>
                          <a:effectLst/>
                          <a:latin typeface="Times New Roman" pitchFamily="18" charset="0"/>
                          <a:ea typeface="ＭＳ Ｐゴシック" pitchFamily="34" charset="-128"/>
                          <a:cs typeface="Times New Roman" pitchFamily="18" charset="0"/>
                        </a:rPr>
                        <a:t>th</a:t>
                      </a:r>
                      <a:r>
                        <a:rPr kumimoji="0" lang="en-US" sz="12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 Grade:  Number and Operations - Fractions</a:t>
                      </a:r>
                      <a:endParaRPr kumimoji="0" lang="en-US" sz="1200" b="1" i="0" u="none" strike="noStrike" cap="none" normalizeH="0" baseline="0" dirty="0" smtClean="0">
                        <a:ln>
                          <a:noFill/>
                        </a:ln>
                        <a:solidFill>
                          <a:srgbClr val="161616"/>
                        </a:solidFill>
                        <a:effectLst/>
                        <a:latin typeface="Arial" pitchFamily="34" charset="0"/>
                        <a:ea typeface="ＭＳ Ｐゴシック" pitchFamily="34" charset="-128"/>
                      </a:endParaRPr>
                    </a:p>
                  </a:txBody>
                  <a:tcPr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c hMerge="1">
                  <a:txBody>
                    <a:bodyPr/>
                    <a:lstStyle/>
                    <a:p>
                      <a:endParaRPr lang="en-US"/>
                    </a:p>
                  </a:txBody>
                  <a:tcPr/>
                </a:tc>
              </a:tr>
              <a:tr h="60835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4NF.1</a:t>
                      </a:r>
                    </a:p>
                  </a:txBody>
                  <a:tcPr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use models to explain why multiplying a fractions numerator and denominator by the same number does not change the value of the fraction</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recognize and create equivalent fractions</a:t>
                      </a:r>
                    </a:p>
                  </a:txBody>
                  <a:tcPr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r>
              <a:tr h="149227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4NF.2</a:t>
                      </a:r>
                    </a:p>
                  </a:txBody>
                  <a:tcPr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compare two fractions with different numerators and different denominators by creating common denominators or numerators or by comparing them to a benchmark fractions like one-half</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recognize that comparisons of fractions are valid only when the two fractions refer to the same whole</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record the results of my fractions comparisons using symbols (&lt; = &gt;) and justify my answer by using models</a:t>
                      </a:r>
                    </a:p>
                  </a:txBody>
                  <a:tcPr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r>
              <a:tr h="184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4NF.3</a:t>
                      </a:r>
                    </a:p>
                  </a:txBody>
                  <a:tcPr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add and subtract fractions by joining and separating parts referring to the same whole</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break apart a fraction into </a:t>
                      </a:r>
                      <a:r>
                        <a:rPr kumimoji="0" lang="en-US" sz="1200" b="0" i="0" u="none" strike="noStrike" cap="none" normalizeH="0" baseline="0" dirty="0" err="1" smtClean="0">
                          <a:ln>
                            <a:noFill/>
                          </a:ln>
                          <a:solidFill>
                            <a:srgbClr val="161616"/>
                          </a:solidFill>
                          <a:effectLst/>
                          <a:latin typeface="Times New Roman" pitchFamily="18" charset="0"/>
                          <a:ea typeface="ＭＳ Ｐゴシック" pitchFamily="34" charset="-128"/>
                          <a:cs typeface="Times New Roman" pitchFamily="18" charset="0"/>
                        </a:rPr>
                        <a:t>into</a:t>
                      </a: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 a sum of fractions with the same denominator in more than one way</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record each sum of fractions using an equation</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prove my equations are correct by using a visual fraction model</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add and subtract mixed numbers with like denominators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use fractions models and equations to solve word problems using addition and subtraction of fractions with the same denominator</a:t>
                      </a:r>
                    </a:p>
                  </a:txBody>
                  <a:tcPr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r>
              <a:tr h="146624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4NF.4</a:t>
                      </a:r>
                    </a:p>
                  </a:txBody>
                  <a:tcPr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connect what I know about multiplying and dividing whole numbers to multiplying and dividing fractions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use a fraction model or equation to multiply a fraction by a whole number</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use fraction models and equations to solve word problems involving multiplication of a fraction by a whole number </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understand that the addition of unit fractions such as 1/b + 1/b + 1/b can be represented by 3 x 1/b</a:t>
                      </a:r>
                    </a:p>
                  </a:txBody>
                  <a:tcPr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r>
              <a:tr h="660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4NF.5</a:t>
                      </a:r>
                    </a:p>
                  </a:txBody>
                  <a:tcPr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express a fraction with denominator 10 as equivalent to a fraction with a denominator of 100</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add a fraction with denominator 10 with a fraction of denominator 100</a:t>
                      </a:r>
                    </a:p>
                  </a:txBody>
                  <a:tcPr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r>
              <a:tr h="4191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4NF.6</a:t>
                      </a:r>
                    </a:p>
                  </a:txBody>
                  <a:tcPr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use decimal notation to represent fractions with denominators of 10 or 100</a:t>
                      </a:r>
                    </a:p>
                  </a:txBody>
                  <a:tcPr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r>
              <a:tr h="91414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4NF.7</a:t>
                      </a:r>
                    </a:p>
                  </a:txBody>
                  <a:tcPr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recognize that the comparison of two decimals must always refer to the same whole</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use a visual model to record my decimal comparisons and record the result using &lt; = or  &gt;</a:t>
                      </a:r>
                    </a:p>
                  </a:txBody>
                  <a:tcPr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r>
            </a:tbl>
          </a:graphicData>
        </a:graphic>
      </p:graphicFrame>
      <p:sp>
        <p:nvSpPr>
          <p:cNvPr id="9247" name="Footer Placeholder 3"/>
          <p:cNvSpPr>
            <a:spLocks noGrp="1"/>
          </p:cNvSpPr>
          <p:nvPr>
            <p:ph type="ftr" sz="quarter" idx="11"/>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9248" name="Slide Number Placeholder 4"/>
          <p:cNvSpPr>
            <a:spLocks noGrp="1"/>
          </p:cNvSpPr>
          <p:nvPr>
            <p:ph type="sldNum" sz="quarter" idx="12"/>
          </p:nvPr>
        </p:nvSpPr>
        <p:spPr>
          <a:noFill/>
          <a:ln>
            <a:miter lim="800000"/>
            <a:headEnd/>
            <a:tailEnd/>
          </a:ln>
        </p:spPr>
        <p:txBody>
          <a:bodyPr/>
          <a:lstStyle/>
          <a:p>
            <a:fld id="{40753835-3A96-4146-8C8A-E3AE315D019F}" type="slidenum">
              <a:rPr lang="en-US"/>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03250" y="0"/>
            <a:ext cx="5829300" cy="711200"/>
          </a:xfrm>
        </p:spPr>
        <p:txBody>
          <a:bodyPr/>
          <a:lstStyle/>
          <a:p>
            <a:r>
              <a:rPr lang="en-US" sz="2400" b="1" dirty="0" smtClean="0">
                <a:solidFill>
                  <a:srgbClr val="161616"/>
                </a:solidFill>
              </a:rPr>
              <a:t>CCSS </a:t>
            </a:r>
            <a:r>
              <a:rPr lang="en-US" altLang="en-US" sz="2400" b="1" dirty="0" smtClean="0">
                <a:solidFill>
                  <a:srgbClr val="161616"/>
                </a:solidFill>
              </a:rPr>
              <a:t>“</a:t>
            </a:r>
            <a:r>
              <a:rPr lang="en-US" sz="2400" b="1" dirty="0" smtClean="0">
                <a:solidFill>
                  <a:srgbClr val="161616"/>
                </a:solidFill>
              </a:rPr>
              <a:t>I Can</a:t>
            </a:r>
            <a:r>
              <a:rPr lang="en-US" altLang="en-US" sz="2400" b="1" dirty="0" smtClean="0">
                <a:solidFill>
                  <a:srgbClr val="161616"/>
                </a:solidFill>
              </a:rPr>
              <a:t>”</a:t>
            </a:r>
            <a:r>
              <a:rPr lang="en-US" sz="2400" b="1" dirty="0" smtClean="0">
                <a:solidFill>
                  <a:srgbClr val="161616"/>
                </a:solidFill>
              </a:rPr>
              <a:t> Statements</a:t>
            </a:r>
            <a:br>
              <a:rPr lang="en-US" sz="2400" b="1" dirty="0" smtClean="0">
                <a:solidFill>
                  <a:srgbClr val="161616"/>
                </a:solidFill>
              </a:rPr>
            </a:br>
            <a:r>
              <a:rPr lang="en-US" sz="1800" b="1" dirty="0" smtClean="0">
                <a:solidFill>
                  <a:srgbClr val="161616"/>
                </a:solidFill>
              </a:rPr>
              <a:t>5</a:t>
            </a:r>
            <a:r>
              <a:rPr lang="en-US" sz="1800" b="1" baseline="30000" dirty="0" smtClean="0">
                <a:solidFill>
                  <a:srgbClr val="161616"/>
                </a:solidFill>
              </a:rPr>
              <a:t>th</a:t>
            </a:r>
            <a:r>
              <a:rPr lang="en-US" sz="1800" b="1" dirty="0" smtClean="0">
                <a:solidFill>
                  <a:srgbClr val="161616"/>
                </a:solidFill>
              </a:rPr>
              <a:t>   Grade Fractions</a:t>
            </a:r>
          </a:p>
        </p:txBody>
      </p:sp>
      <p:sp>
        <p:nvSpPr>
          <p:cNvPr id="10243" name="Footer Placeholder 3"/>
          <p:cNvSpPr>
            <a:spLocks noGrp="1"/>
          </p:cNvSpPr>
          <p:nvPr>
            <p:ph type="ftr" sz="quarter" idx="11"/>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10244" name="Slide Number Placeholder 4"/>
          <p:cNvSpPr>
            <a:spLocks noGrp="1"/>
          </p:cNvSpPr>
          <p:nvPr>
            <p:ph type="sldNum" sz="quarter" idx="12"/>
          </p:nvPr>
        </p:nvSpPr>
        <p:spPr>
          <a:noFill/>
          <a:ln>
            <a:miter lim="800000"/>
            <a:headEnd/>
            <a:tailEnd/>
          </a:ln>
        </p:spPr>
        <p:txBody>
          <a:bodyPr/>
          <a:lstStyle/>
          <a:p>
            <a:fld id="{237E32A0-B5EF-4AF4-B8DC-E3C0EF5E8FCE}" type="slidenum">
              <a:rPr lang="en-US"/>
              <a:pPr/>
              <a:t>19</a:t>
            </a:fld>
            <a:endParaRPr lang="en-US"/>
          </a:p>
        </p:txBody>
      </p:sp>
      <p:graphicFrame>
        <p:nvGraphicFramePr>
          <p:cNvPr id="6" name="Content Placeholder 1"/>
          <p:cNvGraphicFramePr>
            <a:graphicFrameLocks noGrp="1"/>
          </p:cNvGraphicFramePr>
          <p:nvPr/>
        </p:nvGraphicFramePr>
        <p:xfrm>
          <a:off x="296862" y="771525"/>
          <a:ext cx="6269037" cy="8046622"/>
        </p:xfrm>
        <a:graphic>
          <a:graphicData uri="http://schemas.openxmlformats.org/drawingml/2006/table">
            <a:tbl>
              <a:tblPr/>
              <a:tblGrid>
                <a:gridCol w="826311"/>
                <a:gridCol w="5442726"/>
              </a:tblGrid>
              <a:tr h="457200">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5</a:t>
                      </a:r>
                      <a:r>
                        <a:rPr kumimoji="0" lang="en-US" sz="1200" b="1" i="0" u="none" strike="noStrike" cap="none" normalizeH="0" baseline="30000" dirty="0" smtClean="0">
                          <a:ln>
                            <a:noFill/>
                          </a:ln>
                          <a:solidFill>
                            <a:srgbClr val="161616"/>
                          </a:solidFill>
                          <a:effectLst/>
                          <a:latin typeface="Times New Roman" pitchFamily="18" charset="0"/>
                          <a:ea typeface="ＭＳ Ｐゴシック" pitchFamily="34" charset="-128"/>
                          <a:cs typeface="Times New Roman" pitchFamily="18" charset="0"/>
                        </a:rPr>
                        <a:t>th</a:t>
                      </a:r>
                      <a:r>
                        <a:rPr kumimoji="0" lang="en-US" sz="1200" b="1"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 Grade:  Number and Operations - Fractions</a:t>
                      </a:r>
                    </a:p>
                  </a:txBody>
                  <a:tcPr marT="45713" marB="45713"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c hMerge="1">
                  <a:txBody>
                    <a:bodyPr/>
                    <a:lstStyle/>
                    <a:p>
                      <a:endParaRPr lang="en-US"/>
                    </a:p>
                  </a:txBody>
                  <a:tcPr/>
                </a:tc>
              </a:tr>
              <a:tr h="4270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5.NF.1</a:t>
                      </a:r>
                    </a:p>
                  </a:txBody>
                  <a:tcPr marT="45713" marB="45713"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I can use equivalent fractions to add and subtract fractions with unlike denominators, including mixed numbers</a:t>
                      </a:r>
                    </a:p>
                  </a:txBody>
                  <a:tcPr marT="45713" marB="45713"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r>
              <a:tr h="930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5.NF.2</a:t>
                      </a:r>
                    </a:p>
                  </a:txBody>
                  <a:tcPr marT="45713" marB="45713"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solve word problems involving addition and subtraction of fractions with the same whole, including fractions with unlike denominators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use visual fraction models or equations to represent the problem</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use benchmark fractions and number sense to estimate and assess the reasonableness of my answer</a:t>
                      </a:r>
                    </a:p>
                  </a:txBody>
                  <a:tcPr marT="45713" marB="45713"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r>
              <a:tr h="1096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5.NF.3</a:t>
                      </a:r>
                    </a:p>
                  </a:txBody>
                  <a:tcPr marT="45713" marB="45713"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explain a fraction as divisions of the numerator by the denominator, for example: 3/4 means dividing 3 by 4 as when 3 wholes are shared equally among 4 people, each person receives a share size of 3/4</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solve word problems involving division of whole numbers leading to  quotients with fractions or mixed numbers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use visual fraction models or equations to explain my answer</a:t>
                      </a:r>
                    </a:p>
                  </a:txBody>
                  <a:tcPr marT="45713" marB="45713"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r>
              <a:tr h="1431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5.NF.4</a:t>
                      </a:r>
                    </a:p>
                  </a:txBody>
                  <a:tcPr marT="45713" marB="45713"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I can explain the product of a whole number and a fraction by using a visual fraction model</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I can explain the product of two fractions using a visual fraction model</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I can create a story to describe my fraction models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I can find the area of a rectangle with fractional sides by tiling </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I can show the area is the same as would be found through multiplication</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I can multiply fractional side lengths to find the area of rectangles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I can represent fraction products as rectangular areas</a:t>
                      </a:r>
                    </a:p>
                  </a:txBody>
                  <a:tcPr marT="45713" marB="45713"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r>
              <a:tr h="1096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5.NF.5</a:t>
                      </a:r>
                    </a:p>
                  </a:txBody>
                  <a:tcPr marT="45713" marB="45713"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I can compare the size of a product to the size of one factor based on the size of the other factor without multiplying</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I can explain why multiplying a number by a fraction greater than 1 results in a product greater than the number</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I can explain why multiplying a number for a fraction less that 1 results in a product smaller than the number </a:t>
                      </a:r>
                    </a:p>
                  </a:txBody>
                  <a:tcPr marT="45713" marB="45713"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r>
              <a:tr h="4270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5.NF.6</a:t>
                      </a:r>
                    </a:p>
                  </a:txBody>
                  <a:tcPr marT="45713" marB="45713"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I can solve real-world problems involving multiplication of fraction and mixed numbers using visual fraction models or equations</a:t>
                      </a:r>
                    </a:p>
                  </a:txBody>
                  <a:tcPr marT="45713" marB="45713"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r>
              <a:tr h="1600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61616"/>
                          </a:solidFill>
                          <a:effectLst/>
                          <a:latin typeface="Times New Roman" pitchFamily="18" charset="0"/>
                          <a:ea typeface="ＭＳ Ｐゴシック" pitchFamily="34" charset="-128"/>
                          <a:cs typeface="Times New Roman" pitchFamily="18" charset="0"/>
                        </a:rPr>
                        <a:t>5.NF.7</a:t>
                      </a:r>
                    </a:p>
                  </a:txBody>
                  <a:tcPr marT="45713" marB="45713"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use what I know about the division of whole numbers to explain and find the quotient of the  division of a unit fraction by a whole number by using visual fraction models and equations to represent the problem</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use what I know about the division of whole numbers to explain and find the quotient of the division of a whole number by a unit fraction by using visual fraction models and equations to represent the problem</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161616"/>
                          </a:solidFill>
                          <a:effectLst/>
                          <a:latin typeface="Times New Roman" pitchFamily="18" charset="0"/>
                          <a:ea typeface="ＭＳ Ｐゴシック" pitchFamily="34" charset="-128"/>
                          <a:cs typeface="Times New Roman" pitchFamily="18" charset="0"/>
                        </a:rPr>
                        <a:t>I can solve word problems AND create a story context involving division of unit fractions by whole numbers and whole numbers by unit fractions by using visual fraction models and equations to represent the problem</a:t>
                      </a:r>
                    </a:p>
                  </a:txBody>
                  <a:tcPr marT="45713" marB="45713" anchor="ctr" horzOverflow="overflow">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161616"/>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4000" b="1" dirty="0" smtClean="0">
                <a:solidFill>
                  <a:srgbClr val="FF0000"/>
                </a:solidFill>
              </a:rPr>
              <a:t>Session Objectives</a:t>
            </a:r>
            <a:endParaRPr lang="en-US" sz="4000" b="1" dirty="0">
              <a:solidFill>
                <a:srgbClr val="FF0000"/>
              </a:solidFill>
            </a:endParaRPr>
          </a:p>
        </p:txBody>
      </p:sp>
      <p:sp>
        <p:nvSpPr>
          <p:cNvPr id="17" name="Content Placeholder 16"/>
          <p:cNvSpPr>
            <a:spLocks noGrp="1"/>
          </p:cNvSpPr>
          <p:nvPr>
            <p:ph idx="1"/>
          </p:nvPr>
        </p:nvSpPr>
        <p:spPr/>
        <p:txBody>
          <a:bodyPr/>
          <a:lstStyle/>
          <a:p>
            <a:r>
              <a:rPr lang="en-US" dirty="0" smtClean="0">
                <a:solidFill>
                  <a:schemeClr val="bg2"/>
                </a:solidFill>
              </a:rPr>
              <a:t>Audience will explore fraction bars, area model, and egg cartons as tools to develop conceptual understanding;</a:t>
            </a:r>
          </a:p>
          <a:p>
            <a:r>
              <a:rPr lang="en-US" dirty="0" smtClean="0">
                <a:solidFill>
                  <a:schemeClr val="bg2"/>
                </a:solidFill>
              </a:rPr>
              <a:t>Assessment tasks will offer audience opportunity to struggle with the model and the concept;</a:t>
            </a:r>
          </a:p>
          <a:p>
            <a:r>
              <a:rPr lang="en-US" dirty="0" smtClean="0">
                <a:solidFill>
                  <a:schemeClr val="bg2"/>
                </a:solidFill>
              </a:rPr>
              <a:t>Fraction modeling will be view through exemplar video of teaching </a:t>
            </a:r>
            <a:r>
              <a:rPr lang="en-US" dirty="0" smtClean="0">
                <a:solidFill>
                  <a:schemeClr val="bg2"/>
                </a:solidFill>
              </a:rPr>
              <a:t>strategies</a:t>
            </a:r>
            <a:r>
              <a:rPr lang="en-US" dirty="0" smtClean="0">
                <a:solidFill>
                  <a:schemeClr val="bg2"/>
                </a:solidFill>
              </a:rPr>
              <a:t>.</a:t>
            </a:r>
          </a:p>
        </p:txBody>
      </p:sp>
      <p:sp>
        <p:nvSpPr>
          <p:cNvPr id="4" name="Footer Placeholder 3"/>
          <p:cNvSpPr>
            <a:spLocks noGrp="1"/>
          </p:cNvSpPr>
          <p:nvPr>
            <p:ph type="ftr" sz="quarter" idx="11"/>
          </p:nvPr>
        </p:nvSpPr>
        <p:spPr/>
        <p:txBody>
          <a:bodyPr/>
          <a:lstStyle/>
          <a:p>
            <a:r>
              <a:rPr lang="en-US" smtClean="0"/>
              <a:t>Mathematics Learning, Teaching, &amp; Leading Collaborative</a:t>
            </a:r>
            <a:endParaRPr lang="en-US"/>
          </a:p>
        </p:txBody>
      </p:sp>
      <p:sp>
        <p:nvSpPr>
          <p:cNvPr id="5" name="Slide Number Placeholder 4"/>
          <p:cNvSpPr>
            <a:spLocks noGrp="1"/>
          </p:cNvSpPr>
          <p:nvPr>
            <p:ph type="sldNum" sz="quarter" idx="12"/>
          </p:nvPr>
        </p:nvSpPr>
        <p:spPr/>
        <p:txBody>
          <a:bodyPr/>
          <a:lstStyle/>
          <a:p>
            <a:fld id="{ABDA3DAF-ED6D-40FF-B063-81CF11DF4C7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88950" y="800100"/>
            <a:ext cx="5829300" cy="609600"/>
          </a:xfrm>
        </p:spPr>
        <p:txBody>
          <a:bodyPr/>
          <a:lstStyle/>
          <a:p>
            <a:r>
              <a:rPr lang="en-US" sz="2400" b="1" dirty="0" smtClean="0">
                <a:solidFill>
                  <a:srgbClr val="161616"/>
                </a:solidFill>
              </a:rPr>
              <a:t>Rectangle to Shade</a:t>
            </a:r>
          </a:p>
        </p:txBody>
      </p:sp>
      <p:sp>
        <p:nvSpPr>
          <p:cNvPr id="20483" name="Content Placeholder 2"/>
          <p:cNvSpPr>
            <a:spLocks noGrp="1"/>
          </p:cNvSpPr>
          <p:nvPr>
            <p:ph idx="1"/>
          </p:nvPr>
        </p:nvSpPr>
        <p:spPr>
          <a:xfrm>
            <a:off x="647700" y="1485900"/>
            <a:ext cx="5715000" cy="5778500"/>
          </a:xfrm>
        </p:spPr>
        <p:txBody>
          <a:bodyPr/>
          <a:lstStyle/>
          <a:p>
            <a:pPr marL="0" indent="0">
              <a:buFontTx/>
              <a:buNone/>
            </a:pPr>
            <a:r>
              <a:rPr lang="en-US" sz="2000" dirty="0" smtClean="0">
                <a:solidFill>
                  <a:srgbClr val="161616"/>
                </a:solidFill>
              </a:rPr>
              <a:t>Shade 4/6 of the rectangle below. Explain how you know your answer is correct. </a:t>
            </a:r>
          </a:p>
        </p:txBody>
      </p:sp>
      <p:sp>
        <p:nvSpPr>
          <p:cNvPr id="20484" name="Footer Placeholder 1"/>
          <p:cNvSpPr>
            <a:spLocks noGrp="1"/>
          </p:cNvSpPr>
          <p:nvPr>
            <p:ph type="ftr" sz="quarter" idx="11"/>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20485" name="Slide Number Placeholder 2"/>
          <p:cNvSpPr>
            <a:spLocks noGrp="1"/>
          </p:cNvSpPr>
          <p:nvPr>
            <p:ph type="sldNum" sz="quarter" idx="12"/>
          </p:nvPr>
        </p:nvSpPr>
        <p:spPr>
          <a:noFill/>
          <a:ln>
            <a:miter lim="800000"/>
            <a:headEnd/>
            <a:tailEnd/>
          </a:ln>
        </p:spPr>
        <p:txBody>
          <a:bodyPr/>
          <a:lstStyle/>
          <a:p>
            <a:fld id="{802B4987-0121-48FF-8407-61D2E772B271}" type="slidenum">
              <a:rPr lang="en-US"/>
              <a:pPr/>
              <a:t>20</a:t>
            </a:fld>
            <a:endParaRPr lang="en-US"/>
          </a:p>
        </p:txBody>
      </p:sp>
      <p:sp>
        <p:nvSpPr>
          <p:cNvPr id="5" name="Rectangle 4"/>
          <p:cNvSpPr/>
          <p:nvPr/>
        </p:nvSpPr>
        <p:spPr bwMode="auto">
          <a:xfrm rot="16200000">
            <a:off x="1314450" y="3117850"/>
            <a:ext cx="4140200" cy="2806700"/>
          </a:xfrm>
          <a:prstGeom prst="rect">
            <a:avLst/>
          </a:prstGeom>
          <a:noFill/>
          <a:ln w="12700" cap="flat" cmpd="sng" algn="ctr">
            <a:solidFill>
              <a:schemeClr val="accent4">
                <a:lumMod val="10000"/>
              </a:schemeClr>
            </a:solidFill>
            <a:prstDash val="solid"/>
            <a:round/>
            <a:headEnd type="none" w="med" len="med"/>
            <a:tailEnd type="none" w="med" len="med"/>
          </a:ln>
          <a:effectLst/>
          <a:extLst/>
        </p:spPr>
        <p:txBody>
          <a:bodyPr/>
          <a:lstStyle/>
          <a:p>
            <a:endParaRPr lang="en-US">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14350" y="812800"/>
            <a:ext cx="5829300" cy="393700"/>
          </a:xfrm>
        </p:spPr>
        <p:txBody>
          <a:bodyPr/>
          <a:lstStyle/>
          <a:p>
            <a:r>
              <a:rPr lang="en-US" sz="2400" b="1" dirty="0" smtClean="0">
                <a:solidFill>
                  <a:srgbClr val="161616"/>
                </a:solidFill>
              </a:rPr>
              <a:t>Student Ages in 4</a:t>
            </a:r>
            <a:r>
              <a:rPr lang="en-US" sz="2400" b="1" baseline="30000" dirty="0" smtClean="0">
                <a:solidFill>
                  <a:srgbClr val="161616"/>
                </a:solidFill>
              </a:rPr>
              <a:t>th</a:t>
            </a:r>
            <a:r>
              <a:rPr lang="en-US" sz="2400" b="1" dirty="0" smtClean="0">
                <a:solidFill>
                  <a:srgbClr val="161616"/>
                </a:solidFill>
              </a:rPr>
              <a:t> Grade Classroom</a:t>
            </a:r>
          </a:p>
        </p:txBody>
      </p:sp>
      <p:sp>
        <p:nvSpPr>
          <p:cNvPr id="21507" name="Content Placeholder 2"/>
          <p:cNvSpPr>
            <a:spLocks noGrp="1"/>
          </p:cNvSpPr>
          <p:nvPr>
            <p:ph idx="1"/>
          </p:nvPr>
        </p:nvSpPr>
        <p:spPr>
          <a:xfrm>
            <a:off x="476250" y="1376363"/>
            <a:ext cx="6115050" cy="6091237"/>
          </a:xfrm>
        </p:spPr>
        <p:txBody>
          <a:bodyPr/>
          <a:lstStyle/>
          <a:p>
            <a:pPr marL="0" indent="0">
              <a:buFontTx/>
              <a:buNone/>
            </a:pPr>
            <a:r>
              <a:rPr lang="en-US" sz="1200" smtClean="0">
                <a:solidFill>
                  <a:srgbClr val="161616"/>
                </a:solidFill>
              </a:rPr>
              <a:t>A)  The following are 7 student</a:t>
            </a:r>
            <a:r>
              <a:rPr lang="en-US" altLang="en-US" sz="1200" smtClean="0">
                <a:solidFill>
                  <a:srgbClr val="161616"/>
                </a:solidFill>
              </a:rPr>
              <a:t>’</a:t>
            </a:r>
            <a:r>
              <a:rPr lang="en-US" sz="1200" smtClean="0">
                <a:solidFill>
                  <a:srgbClr val="161616"/>
                </a:solidFill>
              </a:rPr>
              <a:t>s ages on September 30 in a 4</a:t>
            </a:r>
            <a:r>
              <a:rPr lang="en-US" sz="1200" baseline="30000" smtClean="0">
                <a:solidFill>
                  <a:srgbClr val="161616"/>
                </a:solidFill>
              </a:rPr>
              <a:t>th</a:t>
            </a:r>
            <a:r>
              <a:rPr lang="en-US" sz="1200" smtClean="0">
                <a:solidFill>
                  <a:srgbClr val="161616"/>
                </a:solidFill>
              </a:rPr>
              <a:t> grade classroom. Build a line plot to display the data. </a:t>
            </a:r>
          </a:p>
          <a:p>
            <a:pPr marL="0" indent="0">
              <a:buFontTx/>
              <a:buNone/>
            </a:pPr>
            <a:endParaRPr lang="en-US" sz="1200" smtClean="0">
              <a:solidFill>
                <a:srgbClr val="161616"/>
              </a:solidFill>
            </a:endParaRPr>
          </a:p>
          <a:p>
            <a:pPr marL="0" indent="0">
              <a:buFontTx/>
              <a:buAutoNum type="arabicParenR"/>
            </a:pPr>
            <a:r>
              <a:rPr lang="en-US" sz="1200" smtClean="0">
                <a:solidFill>
                  <a:srgbClr val="161616"/>
                </a:solidFill>
              </a:rPr>
              <a:t>Nicole  9 1/4 years old</a:t>
            </a:r>
          </a:p>
          <a:p>
            <a:pPr marL="0" indent="0">
              <a:buFontTx/>
              <a:buAutoNum type="arabicParenR"/>
            </a:pPr>
            <a:r>
              <a:rPr lang="en-US" sz="1200" smtClean="0">
                <a:solidFill>
                  <a:srgbClr val="161616"/>
                </a:solidFill>
              </a:rPr>
              <a:t>Joseph 9 1/5 years old</a:t>
            </a:r>
          </a:p>
          <a:p>
            <a:pPr marL="0" indent="0">
              <a:buFontTx/>
              <a:buAutoNum type="arabicParenR"/>
            </a:pPr>
            <a:r>
              <a:rPr lang="en-US" sz="1200" smtClean="0">
                <a:solidFill>
                  <a:srgbClr val="161616"/>
                </a:solidFill>
              </a:rPr>
              <a:t>Hanna 9 1/3 years old</a:t>
            </a:r>
          </a:p>
          <a:p>
            <a:pPr marL="0" indent="0">
              <a:buFontTx/>
              <a:buAutoNum type="arabicParenR"/>
            </a:pPr>
            <a:r>
              <a:rPr lang="en-US" sz="1200" smtClean="0">
                <a:solidFill>
                  <a:srgbClr val="161616"/>
                </a:solidFill>
              </a:rPr>
              <a:t>Brandon 9 years old</a:t>
            </a:r>
          </a:p>
          <a:p>
            <a:pPr marL="0" indent="0">
              <a:buFontTx/>
              <a:buAutoNum type="arabicParenR"/>
            </a:pPr>
            <a:r>
              <a:rPr lang="en-US" sz="1200" smtClean="0">
                <a:solidFill>
                  <a:srgbClr val="161616"/>
                </a:solidFill>
              </a:rPr>
              <a:t>Tiffany 9 1/6 years old</a:t>
            </a:r>
          </a:p>
          <a:p>
            <a:pPr marL="0" indent="0">
              <a:buFontTx/>
              <a:buAutoNum type="arabicParenR"/>
            </a:pPr>
            <a:r>
              <a:rPr lang="en-US" sz="1200" smtClean="0">
                <a:solidFill>
                  <a:srgbClr val="161616"/>
                </a:solidFill>
              </a:rPr>
              <a:t>Jasmine 9 1/8 years old</a:t>
            </a:r>
          </a:p>
          <a:p>
            <a:pPr marL="0" indent="0">
              <a:buFontTx/>
              <a:buAutoNum type="arabicParenR"/>
            </a:pPr>
            <a:r>
              <a:rPr lang="en-US" sz="1200" smtClean="0">
                <a:solidFill>
                  <a:srgbClr val="161616"/>
                </a:solidFill>
              </a:rPr>
              <a:t>Tyler 9 1/2 years old</a:t>
            </a:r>
          </a:p>
          <a:p>
            <a:pPr marL="0" indent="0">
              <a:buFontTx/>
              <a:buAutoNum type="arabicParenR"/>
            </a:pPr>
            <a:endParaRPr lang="en-US" sz="1200" smtClean="0">
              <a:solidFill>
                <a:srgbClr val="161616"/>
              </a:solidFill>
            </a:endParaRPr>
          </a:p>
          <a:p>
            <a:pPr marL="0" indent="0">
              <a:buFontTx/>
              <a:buNone/>
            </a:pPr>
            <a:endParaRPr lang="en-US" sz="800" smtClean="0">
              <a:solidFill>
                <a:srgbClr val="161616"/>
              </a:solidFill>
            </a:endParaRPr>
          </a:p>
          <a:p>
            <a:pPr marL="0" indent="0">
              <a:buFontTx/>
              <a:buNone/>
            </a:pPr>
            <a:r>
              <a:rPr lang="en-US" sz="900" b="1" smtClean="0">
                <a:solidFill>
                  <a:srgbClr val="161616"/>
                </a:solidFill>
              </a:rPr>
              <a:t>Brandon</a:t>
            </a:r>
          </a:p>
          <a:p>
            <a:pPr marL="0" indent="0">
              <a:buFontTx/>
              <a:buAutoNum type="arabicParenR"/>
            </a:pPr>
            <a:endParaRPr lang="en-US" sz="1200" smtClean="0">
              <a:solidFill>
                <a:srgbClr val="161616"/>
              </a:solidFill>
            </a:endParaRPr>
          </a:p>
          <a:p>
            <a:pPr marL="0" indent="0">
              <a:buFontTx/>
              <a:buNone/>
            </a:pPr>
            <a:r>
              <a:rPr lang="en-US" sz="1200" smtClean="0">
                <a:solidFill>
                  <a:srgbClr val="161616"/>
                </a:solidFill>
              </a:rPr>
              <a:t>     9                                                                                                                        9 1/2</a:t>
            </a:r>
          </a:p>
          <a:p>
            <a:pPr marL="0" indent="0">
              <a:buFontTx/>
              <a:buAutoNum type="arabicParenR"/>
            </a:pPr>
            <a:endParaRPr lang="en-US" sz="1200" smtClean="0">
              <a:solidFill>
                <a:srgbClr val="161616"/>
              </a:solidFill>
            </a:endParaRPr>
          </a:p>
          <a:p>
            <a:pPr marL="0" indent="0">
              <a:buFontTx/>
              <a:buNone/>
            </a:pPr>
            <a:endParaRPr lang="en-US" sz="1200" smtClean="0">
              <a:solidFill>
                <a:srgbClr val="161616"/>
              </a:solidFill>
            </a:endParaRPr>
          </a:p>
          <a:p>
            <a:pPr marL="0" indent="0">
              <a:buFontTx/>
              <a:buNone/>
            </a:pPr>
            <a:endParaRPr lang="en-US" sz="1200" smtClean="0">
              <a:solidFill>
                <a:srgbClr val="161616"/>
              </a:solidFill>
            </a:endParaRPr>
          </a:p>
          <a:p>
            <a:pPr marL="0" indent="0">
              <a:buFontTx/>
              <a:buAutoNum type="arabicParenR"/>
            </a:pPr>
            <a:endParaRPr lang="en-US" sz="1200" smtClean="0">
              <a:solidFill>
                <a:srgbClr val="161616"/>
              </a:solidFill>
            </a:endParaRPr>
          </a:p>
          <a:p>
            <a:pPr marL="0" indent="0">
              <a:buFontTx/>
              <a:buNone/>
            </a:pPr>
            <a:r>
              <a:rPr lang="en-US" sz="1200" smtClean="0">
                <a:solidFill>
                  <a:srgbClr val="161616"/>
                </a:solidFill>
              </a:rPr>
              <a:t>B) Write down the difference between Tyler</a:t>
            </a:r>
            <a:r>
              <a:rPr lang="en-US" altLang="en-US" sz="1200" smtClean="0">
                <a:solidFill>
                  <a:srgbClr val="161616"/>
                </a:solidFill>
              </a:rPr>
              <a:t>’</a:t>
            </a:r>
            <a:r>
              <a:rPr lang="en-US" sz="1200" smtClean="0">
                <a:solidFill>
                  <a:srgbClr val="161616"/>
                </a:solidFill>
              </a:rPr>
              <a:t>s  age and Nicole</a:t>
            </a:r>
            <a:r>
              <a:rPr lang="en-US" altLang="en-US" sz="1200" smtClean="0">
                <a:solidFill>
                  <a:srgbClr val="161616"/>
                </a:solidFill>
              </a:rPr>
              <a:t>’</a:t>
            </a:r>
            <a:r>
              <a:rPr lang="en-US" sz="1200" smtClean="0">
                <a:solidFill>
                  <a:srgbClr val="161616"/>
                </a:solidFill>
              </a:rPr>
              <a:t>s age, include numbers, words or sketches. </a:t>
            </a:r>
          </a:p>
          <a:p>
            <a:pPr marL="0" indent="0">
              <a:buFontTx/>
              <a:buAutoNum type="arabicParenR"/>
            </a:pPr>
            <a:endParaRPr lang="en-US" sz="1200" smtClean="0">
              <a:solidFill>
                <a:srgbClr val="161616"/>
              </a:solidFill>
            </a:endParaRPr>
          </a:p>
          <a:p>
            <a:pPr marL="0" indent="0">
              <a:buFontTx/>
              <a:buAutoNum type="arabicParenR"/>
            </a:pPr>
            <a:endParaRPr lang="en-US" sz="1200" smtClean="0">
              <a:solidFill>
                <a:srgbClr val="161616"/>
              </a:solidFill>
            </a:endParaRPr>
          </a:p>
          <a:p>
            <a:pPr marL="0" indent="0">
              <a:buFontTx/>
              <a:buAutoNum type="arabicParenR"/>
            </a:pPr>
            <a:endParaRPr lang="en-US" sz="1200" smtClean="0">
              <a:solidFill>
                <a:srgbClr val="161616"/>
              </a:solidFill>
            </a:endParaRPr>
          </a:p>
          <a:p>
            <a:pPr marL="0" indent="0">
              <a:buFontTx/>
              <a:buAutoNum type="arabicParenR"/>
            </a:pPr>
            <a:endParaRPr lang="en-US" sz="1200" smtClean="0">
              <a:solidFill>
                <a:srgbClr val="161616"/>
              </a:solidFill>
            </a:endParaRPr>
          </a:p>
          <a:p>
            <a:pPr marL="0" indent="0">
              <a:buFontTx/>
              <a:buNone/>
            </a:pPr>
            <a:r>
              <a:rPr lang="en-US" sz="1200" smtClean="0">
                <a:solidFill>
                  <a:srgbClr val="161616"/>
                </a:solidFill>
              </a:rPr>
              <a:t>c) Write down at least 2 fraction word problems that use the data in your number line. </a:t>
            </a:r>
          </a:p>
        </p:txBody>
      </p:sp>
      <p:sp>
        <p:nvSpPr>
          <p:cNvPr id="21508" name="Footer Placeholder 3"/>
          <p:cNvSpPr>
            <a:spLocks noGrp="1"/>
          </p:cNvSpPr>
          <p:nvPr>
            <p:ph type="ftr" sz="quarter" idx="11"/>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21509" name="Slide Number Placeholder 4"/>
          <p:cNvSpPr>
            <a:spLocks noGrp="1"/>
          </p:cNvSpPr>
          <p:nvPr>
            <p:ph type="sldNum" sz="quarter" idx="12"/>
          </p:nvPr>
        </p:nvSpPr>
        <p:spPr>
          <a:noFill/>
          <a:ln>
            <a:miter lim="800000"/>
            <a:headEnd/>
            <a:tailEnd/>
          </a:ln>
        </p:spPr>
        <p:txBody>
          <a:bodyPr/>
          <a:lstStyle/>
          <a:p>
            <a:fld id="{1372BD7A-F659-46BD-B8C2-D6C3F4DC2533}" type="slidenum">
              <a:rPr lang="en-US"/>
              <a:pPr/>
              <a:t>21</a:t>
            </a:fld>
            <a:endParaRPr lang="en-US"/>
          </a:p>
        </p:txBody>
      </p:sp>
      <p:cxnSp>
        <p:nvCxnSpPr>
          <p:cNvPr id="21510" name="Straight Arrow Connector 3"/>
          <p:cNvCxnSpPr>
            <a:cxnSpLocks noChangeShapeType="1"/>
          </p:cNvCxnSpPr>
          <p:nvPr/>
        </p:nvCxnSpPr>
        <p:spPr bwMode="auto">
          <a:xfrm>
            <a:off x="577850" y="4232275"/>
            <a:ext cx="5811838" cy="34925"/>
          </a:xfrm>
          <a:prstGeom prst="straightConnector1">
            <a:avLst/>
          </a:prstGeom>
          <a:noFill/>
          <a:ln w="9525" algn="ctr">
            <a:solidFill>
              <a:srgbClr val="161616"/>
            </a:solidFill>
            <a:round/>
            <a:headEnd type="arrow" w="med" len="med"/>
            <a:tailEnd type="arrow" w="med" len="med"/>
          </a:ln>
        </p:spPr>
      </p:cxnSp>
      <p:cxnSp>
        <p:nvCxnSpPr>
          <p:cNvPr id="8" name="Straight Connector 7"/>
          <p:cNvCxnSpPr/>
          <p:nvPr/>
        </p:nvCxnSpPr>
        <p:spPr bwMode="auto">
          <a:xfrm flipH="1">
            <a:off x="812800" y="4094163"/>
            <a:ext cx="3175" cy="173037"/>
          </a:xfrm>
          <a:prstGeom prst="line">
            <a:avLst/>
          </a:prstGeom>
          <a:solidFill>
            <a:schemeClr val="accent1"/>
          </a:solidFill>
          <a:ln w="28575" cap="flat" cmpd="sng" algn="ctr">
            <a:solidFill>
              <a:schemeClr val="accent4">
                <a:lumMod val="10000"/>
              </a:schemeClr>
            </a:solidFill>
            <a:prstDash val="solid"/>
            <a:round/>
            <a:headEnd type="none" w="med" len="med"/>
            <a:tailEnd type="none" w="med" len="med"/>
          </a:ln>
          <a:effectLst/>
          <a:extLst>
            <a:ext uri="{AF507438-7753-43e0-B8FC-AC1667EBCBE1}"/>
          </a:extLst>
        </p:spPr>
      </p:cxnSp>
      <p:cxnSp>
        <p:nvCxnSpPr>
          <p:cNvPr id="14" name="Straight Connector 13"/>
          <p:cNvCxnSpPr/>
          <p:nvPr/>
        </p:nvCxnSpPr>
        <p:spPr bwMode="auto">
          <a:xfrm flipH="1">
            <a:off x="6088063" y="4119563"/>
            <a:ext cx="3175" cy="173037"/>
          </a:xfrm>
          <a:prstGeom prst="line">
            <a:avLst/>
          </a:prstGeom>
          <a:solidFill>
            <a:schemeClr val="accent1"/>
          </a:solidFill>
          <a:ln w="28575" cap="flat" cmpd="sng" algn="ctr">
            <a:solidFill>
              <a:schemeClr val="accent4">
                <a:lumMod val="10000"/>
              </a:schemeClr>
            </a:solidFill>
            <a:prstDash val="solid"/>
            <a:round/>
            <a:headEnd type="none" w="med" len="med"/>
            <a:tailEnd type="none" w="med" len="med"/>
          </a:ln>
          <a:effectLst/>
          <a:extLst>
            <a:ext uri="{AF507438-7753-43e0-B8FC-AC1667EBCBE1}"/>
          </a:ex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6"/>
          <p:cNvSpPr>
            <a:spLocks noGrp="1"/>
          </p:cNvSpPr>
          <p:nvPr>
            <p:ph idx="1"/>
          </p:nvPr>
        </p:nvSpPr>
        <p:spPr>
          <a:xfrm>
            <a:off x="457200" y="596900"/>
            <a:ext cx="6146800" cy="5791200"/>
          </a:xfrm>
        </p:spPr>
        <p:txBody>
          <a:bodyPr/>
          <a:lstStyle/>
          <a:p>
            <a:pPr marL="0" indent="0">
              <a:buFontTx/>
              <a:buNone/>
            </a:pPr>
            <a:r>
              <a:rPr lang="en-US" sz="1200" smtClean="0">
                <a:solidFill>
                  <a:srgbClr val="161616"/>
                </a:solidFill>
              </a:rPr>
              <a:t>James and Benito each have a bag of pencils. Some pencils are sharpened and some are not. James</a:t>
            </a:r>
            <a:r>
              <a:rPr lang="en-US" altLang="en-US" sz="1200" smtClean="0">
                <a:solidFill>
                  <a:srgbClr val="161616"/>
                </a:solidFill>
              </a:rPr>
              <a:t>’</a:t>
            </a:r>
            <a:r>
              <a:rPr lang="en-US" sz="1200" smtClean="0">
                <a:solidFill>
                  <a:srgbClr val="161616"/>
                </a:solidFill>
              </a:rPr>
              <a:t> bag of pencils has a total of 5 pencils and 2 of the 5 are sharpened. </a:t>
            </a:r>
          </a:p>
          <a:p>
            <a:pPr marL="0" indent="0">
              <a:buFontTx/>
              <a:buNone/>
            </a:pPr>
            <a:endParaRPr lang="en-US" sz="1200" smtClean="0">
              <a:solidFill>
                <a:srgbClr val="161616"/>
              </a:solidFill>
            </a:endParaRPr>
          </a:p>
          <a:p>
            <a:pPr marL="0" indent="0">
              <a:buFontTx/>
              <a:buNone/>
            </a:pPr>
            <a:r>
              <a:rPr lang="en-US" sz="1200" smtClean="0">
                <a:solidFill>
                  <a:srgbClr val="161616"/>
                </a:solidFill>
              </a:rPr>
              <a:t>Benito</a:t>
            </a:r>
            <a:r>
              <a:rPr lang="en-US" altLang="en-US" sz="1200" smtClean="0">
                <a:solidFill>
                  <a:srgbClr val="161616"/>
                </a:solidFill>
              </a:rPr>
              <a:t>’</a:t>
            </a:r>
            <a:r>
              <a:rPr lang="en-US" sz="1200" smtClean="0">
                <a:solidFill>
                  <a:srgbClr val="161616"/>
                </a:solidFill>
              </a:rPr>
              <a:t>s bag of pencils has a total of 10 pencils, we do not know how many are sharpened. We do know that Benito has the same fraction of sharpened pencils in his bag as James has.</a:t>
            </a:r>
          </a:p>
          <a:p>
            <a:pPr marL="0" indent="0">
              <a:buFontTx/>
              <a:buNone/>
            </a:pPr>
            <a:endParaRPr lang="en-US" sz="1200" smtClean="0">
              <a:solidFill>
                <a:srgbClr val="161616"/>
              </a:solidFill>
            </a:endParaRPr>
          </a:p>
          <a:p>
            <a:pPr marL="0" indent="0">
              <a:buFontTx/>
              <a:buAutoNum type="arabicParenR"/>
            </a:pPr>
            <a:r>
              <a:rPr lang="en-US" sz="1200" smtClean="0">
                <a:solidFill>
                  <a:srgbClr val="161616"/>
                </a:solidFill>
              </a:rPr>
              <a:t>  Exactly how many of Benito</a:t>
            </a:r>
            <a:r>
              <a:rPr lang="en-US" altLang="en-US" sz="1200" smtClean="0">
                <a:solidFill>
                  <a:srgbClr val="161616"/>
                </a:solidFill>
              </a:rPr>
              <a:t>’</a:t>
            </a:r>
            <a:r>
              <a:rPr lang="en-US" sz="1200" smtClean="0">
                <a:solidFill>
                  <a:srgbClr val="161616"/>
                </a:solidFill>
              </a:rPr>
              <a:t>s pencils are sharpened?</a:t>
            </a:r>
          </a:p>
          <a:p>
            <a:pPr marL="0" indent="0">
              <a:buFontTx/>
              <a:buAutoNum type="arabicParenR"/>
            </a:pPr>
            <a:endParaRPr lang="en-US" sz="1200" smtClean="0">
              <a:solidFill>
                <a:srgbClr val="161616"/>
              </a:solidFill>
            </a:endParaRPr>
          </a:p>
          <a:p>
            <a:pPr marL="0" indent="0">
              <a:buFontTx/>
              <a:buNone/>
            </a:pPr>
            <a:r>
              <a:rPr lang="en-US" sz="1200" smtClean="0">
                <a:solidFill>
                  <a:srgbClr val="161616"/>
                </a:solidFill>
              </a:rPr>
              <a:t>2)  Draw pictures of the pencils in James bag and the pencils in Benito</a:t>
            </a:r>
            <a:r>
              <a:rPr lang="en-US" altLang="en-US" sz="1200" smtClean="0">
                <a:solidFill>
                  <a:srgbClr val="161616"/>
                </a:solidFill>
              </a:rPr>
              <a:t>’</a:t>
            </a:r>
            <a:r>
              <a:rPr lang="en-US" sz="1200" smtClean="0">
                <a:solidFill>
                  <a:srgbClr val="161616"/>
                </a:solidFill>
              </a:rPr>
              <a:t>s bag. Use numbers to show the fractions of sharpened and unsharpened pencils in each bag. </a:t>
            </a:r>
          </a:p>
          <a:p>
            <a:pPr marL="0" indent="0">
              <a:buFontTx/>
              <a:buAutoNum type="arabicParenR"/>
            </a:pPr>
            <a:endParaRPr lang="en-US" sz="1100" smtClean="0">
              <a:solidFill>
                <a:srgbClr val="161616"/>
              </a:solidFill>
            </a:endParaRPr>
          </a:p>
          <a:p>
            <a:pPr marL="0" indent="0">
              <a:buFontTx/>
              <a:buAutoNum type="arabicParenR"/>
            </a:pPr>
            <a:endParaRPr lang="en-US" sz="1100" smtClean="0">
              <a:solidFill>
                <a:srgbClr val="161616"/>
              </a:solidFill>
            </a:endParaRPr>
          </a:p>
          <a:p>
            <a:pPr marL="0" indent="0">
              <a:buFontTx/>
              <a:buAutoNum type="arabicParenR"/>
            </a:pPr>
            <a:endParaRPr lang="en-US" sz="1100" smtClean="0">
              <a:solidFill>
                <a:srgbClr val="161616"/>
              </a:solidFill>
            </a:endParaRPr>
          </a:p>
          <a:p>
            <a:pPr marL="0" indent="0">
              <a:buFontTx/>
              <a:buAutoNum type="arabicParenR"/>
            </a:pPr>
            <a:endParaRPr lang="en-US" sz="1100" smtClean="0">
              <a:solidFill>
                <a:srgbClr val="161616"/>
              </a:solidFill>
            </a:endParaRPr>
          </a:p>
          <a:p>
            <a:pPr marL="0" indent="0">
              <a:buFontTx/>
              <a:buAutoNum type="arabicParenR"/>
            </a:pPr>
            <a:endParaRPr lang="en-US" sz="1100" smtClean="0">
              <a:solidFill>
                <a:srgbClr val="161616"/>
              </a:solidFill>
            </a:endParaRPr>
          </a:p>
        </p:txBody>
      </p:sp>
      <p:sp>
        <p:nvSpPr>
          <p:cNvPr id="22531" name="Footer Placeholder 3"/>
          <p:cNvSpPr>
            <a:spLocks noGrp="1"/>
          </p:cNvSpPr>
          <p:nvPr>
            <p:ph type="ftr" sz="quarter" idx="11"/>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22532" name="Slide Number Placeholder 4"/>
          <p:cNvSpPr>
            <a:spLocks noGrp="1"/>
          </p:cNvSpPr>
          <p:nvPr>
            <p:ph type="sldNum" sz="quarter" idx="12"/>
          </p:nvPr>
        </p:nvSpPr>
        <p:spPr>
          <a:noFill/>
          <a:ln>
            <a:miter lim="800000"/>
            <a:headEnd/>
            <a:tailEnd/>
          </a:ln>
        </p:spPr>
        <p:txBody>
          <a:bodyPr/>
          <a:lstStyle/>
          <a:p>
            <a:fld id="{06BA6C20-56C4-42C4-B599-756F739115AC}" type="slidenum">
              <a:rPr lang="en-US"/>
              <a:pPr/>
              <a:t>22</a:t>
            </a:fld>
            <a:endParaRPr lang="en-US"/>
          </a:p>
        </p:txBody>
      </p:sp>
      <p:pic>
        <p:nvPicPr>
          <p:cNvPr id="22533" name="Picture 7" descr="Macintosh HD:Users:heathernelson:Desktop:cg_drawstring-bag.gif"/>
          <p:cNvPicPr>
            <a:picLocks noChangeAspect="1" noChangeArrowheads="1"/>
          </p:cNvPicPr>
          <p:nvPr/>
        </p:nvPicPr>
        <p:blipFill>
          <a:blip r:embed="rId3"/>
          <a:srcRect/>
          <a:stretch>
            <a:fillRect/>
          </a:stretch>
        </p:blipFill>
        <p:spPr bwMode="auto">
          <a:xfrm>
            <a:off x="750888" y="4381500"/>
            <a:ext cx="2779712" cy="2649538"/>
          </a:xfrm>
          <a:prstGeom prst="rect">
            <a:avLst/>
          </a:prstGeom>
          <a:noFill/>
          <a:ln w="9525">
            <a:noFill/>
            <a:miter lim="800000"/>
            <a:headEnd/>
            <a:tailEnd/>
          </a:ln>
        </p:spPr>
      </p:pic>
      <p:pic>
        <p:nvPicPr>
          <p:cNvPr id="22534" name="Picture 8" descr="Macintosh HD:Users:heathernelson:Desktop:cg_drawstring-bag.gif"/>
          <p:cNvPicPr>
            <a:picLocks noChangeAspect="1" noChangeArrowheads="1"/>
          </p:cNvPicPr>
          <p:nvPr/>
        </p:nvPicPr>
        <p:blipFill>
          <a:blip r:embed="rId3"/>
          <a:srcRect/>
          <a:stretch>
            <a:fillRect/>
          </a:stretch>
        </p:blipFill>
        <p:spPr bwMode="auto">
          <a:xfrm>
            <a:off x="3721100" y="4267200"/>
            <a:ext cx="2794000" cy="2603500"/>
          </a:xfrm>
          <a:prstGeom prst="rect">
            <a:avLst/>
          </a:prstGeom>
          <a:noFill/>
          <a:ln w="9525">
            <a:noFill/>
            <a:miter lim="800000"/>
            <a:headEnd/>
            <a:tailEnd/>
          </a:ln>
        </p:spPr>
      </p:pic>
      <p:sp>
        <p:nvSpPr>
          <p:cNvPr id="22535" name="TextBox 9"/>
          <p:cNvSpPr txBox="1">
            <a:spLocks noChangeArrowheads="1"/>
          </p:cNvSpPr>
          <p:nvPr/>
        </p:nvSpPr>
        <p:spPr bwMode="auto">
          <a:xfrm>
            <a:off x="455613" y="6929438"/>
            <a:ext cx="6029325" cy="1508125"/>
          </a:xfrm>
          <a:prstGeom prst="rect">
            <a:avLst/>
          </a:prstGeom>
          <a:noFill/>
          <a:ln w="9525">
            <a:noFill/>
            <a:miter lim="800000"/>
            <a:headEnd/>
            <a:tailEnd/>
          </a:ln>
        </p:spPr>
        <p:txBody>
          <a:bodyPr>
            <a:spAutoFit/>
          </a:bodyPr>
          <a:lstStyle/>
          <a:p>
            <a:endParaRPr lang="en-US" sz="1200">
              <a:solidFill>
                <a:srgbClr val="161616"/>
              </a:solidFill>
            </a:endParaRPr>
          </a:p>
          <a:p>
            <a:r>
              <a:rPr lang="en-US" sz="1200">
                <a:solidFill>
                  <a:srgbClr val="161616"/>
                </a:solidFill>
              </a:rPr>
              <a:t>Benito</a:t>
            </a:r>
            <a:r>
              <a:rPr lang="en-US" altLang="en-US" sz="1200">
                <a:solidFill>
                  <a:srgbClr val="161616"/>
                </a:solidFill>
              </a:rPr>
              <a:t>’</a:t>
            </a:r>
            <a:r>
              <a:rPr lang="en-US" sz="1200">
                <a:solidFill>
                  <a:srgbClr val="161616"/>
                </a:solidFill>
              </a:rPr>
              <a:t>s bag has a total of 10 pencils inside, and James</a:t>
            </a:r>
            <a:r>
              <a:rPr lang="en-US" altLang="en-US" sz="1200">
                <a:solidFill>
                  <a:srgbClr val="161616"/>
                </a:solidFill>
              </a:rPr>
              <a:t>’</a:t>
            </a:r>
            <a:r>
              <a:rPr lang="en-US" sz="1200">
                <a:solidFill>
                  <a:srgbClr val="161616"/>
                </a:solidFill>
              </a:rPr>
              <a:t> bag has a total of 5 pencils inside. How can the fraction of sharpened pencils in James</a:t>
            </a:r>
            <a:r>
              <a:rPr lang="en-US" altLang="en-US" sz="1200">
                <a:solidFill>
                  <a:srgbClr val="161616"/>
                </a:solidFill>
              </a:rPr>
              <a:t>’</a:t>
            </a:r>
            <a:r>
              <a:rPr lang="en-US" sz="1200">
                <a:solidFill>
                  <a:srgbClr val="161616"/>
                </a:solidFill>
              </a:rPr>
              <a:t> bag be the same as the fraction of sharpened pencils in Benito</a:t>
            </a:r>
            <a:r>
              <a:rPr lang="en-US" altLang="en-US" sz="1200">
                <a:solidFill>
                  <a:srgbClr val="161616"/>
                </a:solidFill>
              </a:rPr>
              <a:t>’</a:t>
            </a:r>
            <a:r>
              <a:rPr lang="en-US" sz="1200">
                <a:solidFill>
                  <a:srgbClr val="161616"/>
                </a:solidFill>
              </a:rPr>
              <a:t>s bag, even though they have a different number of pencils?</a:t>
            </a:r>
          </a:p>
          <a:p>
            <a:endParaRPr lang="en-US" sz="1200">
              <a:solidFill>
                <a:srgbClr val="161616"/>
              </a:solidFill>
            </a:endParaRPr>
          </a:p>
          <a:p>
            <a:endParaRPr lang="en-US" sz="800">
              <a:solidFill>
                <a:srgbClr val="161616"/>
              </a:solidFill>
            </a:endParaRPr>
          </a:p>
          <a:p>
            <a:r>
              <a:rPr lang="en-US" sz="1200">
                <a:solidFill>
                  <a:srgbClr val="161616"/>
                </a:solidFill>
              </a:rPr>
              <a:t>Explain your answer using both numbers and words. </a:t>
            </a:r>
          </a:p>
        </p:txBody>
      </p:sp>
      <p:sp>
        <p:nvSpPr>
          <p:cNvPr id="22536" name="TextBox 10"/>
          <p:cNvSpPr txBox="1">
            <a:spLocks noChangeArrowheads="1"/>
          </p:cNvSpPr>
          <p:nvPr/>
        </p:nvSpPr>
        <p:spPr bwMode="auto">
          <a:xfrm>
            <a:off x="812800" y="3246438"/>
            <a:ext cx="2174875" cy="1200150"/>
          </a:xfrm>
          <a:prstGeom prst="rect">
            <a:avLst/>
          </a:prstGeom>
          <a:noFill/>
          <a:ln w="9525">
            <a:noFill/>
            <a:miter lim="800000"/>
            <a:headEnd/>
            <a:tailEnd/>
          </a:ln>
        </p:spPr>
        <p:txBody>
          <a:bodyPr>
            <a:spAutoFit/>
          </a:bodyPr>
          <a:lstStyle/>
          <a:p>
            <a:pPr algn="ctr"/>
            <a:r>
              <a:rPr lang="en-US" sz="1200" b="1">
                <a:solidFill>
                  <a:srgbClr val="161616"/>
                </a:solidFill>
              </a:rPr>
              <a:t>James</a:t>
            </a:r>
            <a:r>
              <a:rPr lang="en-US" altLang="en-US" sz="1200" b="1">
                <a:solidFill>
                  <a:srgbClr val="161616"/>
                </a:solidFill>
              </a:rPr>
              <a:t>’</a:t>
            </a:r>
            <a:r>
              <a:rPr lang="en-US" sz="1200" b="1">
                <a:solidFill>
                  <a:srgbClr val="161616"/>
                </a:solidFill>
              </a:rPr>
              <a:t> Bag</a:t>
            </a:r>
          </a:p>
          <a:p>
            <a:pPr algn="ctr"/>
            <a:endParaRPr lang="en-US" sz="1200" b="1">
              <a:solidFill>
                <a:srgbClr val="161616"/>
              </a:solidFill>
            </a:endParaRPr>
          </a:p>
          <a:p>
            <a:pPr>
              <a:buFontTx/>
              <a:buAutoNum type="arabicParenR"/>
            </a:pPr>
            <a:r>
              <a:rPr lang="en-US" sz="1200">
                <a:solidFill>
                  <a:srgbClr val="161616"/>
                </a:solidFill>
              </a:rPr>
              <a:t>Fraction Sharpened:</a:t>
            </a:r>
          </a:p>
          <a:p>
            <a:endParaRPr lang="en-US" sz="1200">
              <a:solidFill>
                <a:srgbClr val="161616"/>
              </a:solidFill>
            </a:endParaRPr>
          </a:p>
          <a:p>
            <a:endParaRPr lang="en-US" sz="1200">
              <a:solidFill>
                <a:srgbClr val="161616"/>
              </a:solidFill>
            </a:endParaRPr>
          </a:p>
          <a:p>
            <a:pPr>
              <a:buFontTx/>
              <a:buAutoNum type="arabicParenR"/>
            </a:pPr>
            <a:r>
              <a:rPr lang="en-US" sz="1200">
                <a:solidFill>
                  <a:srgbClr val="161616"/>
                </a:solidFill>
              </a:rPr>
              <a:t>Fraction Unsharpened:</a:t>
            </a:r>
          </a:p>
        </p:txBody>
      </p:sp>
      <p:sp>
        <p:nvSpPr>
          <p:cNvPr id="22537" name="TextBox 11"/>
          <p:cNvSpPr txBox="1">
            <a:spLocks noChangeArrowheads="1"/>
          </p:cNvSpPr>
          <p:nvPr/>
        </p:nvSpPr>
        <p:spPr bwMode="auto">
          <a:xfrm>
            <a:off x="3840163" y="3236913"/>
            <a:ext cx="2176462" cy="1200150"/>
          </a:xfrm>
          <a:prstGeom prst="rect">
            <a:avLst/>
          </a:prstGeom>
          <a:noFill/>
          <a:ln w="9525">
            <a:noFill/>
            <a:miter lim="800000"/>
            <a:headEnd/>
            <a:tailEnd/>
          </a:ln>
        </p:spPr>
        <p:txBody>
          <a:bodyPr>
            <a:spAutoFit/>
          </a:bodyPr>
          <a:lstStyle/>
          <a:p>
            <a:pPr algn="ctr"/>
            <a:r>
              <a:rPr lang="en-US" sz="1200" b="1">
                <a:solidFill>
                  <a:srgbClr val="161616"/>
                </a:solidFill>
              </a:rPr>
              <a:t>Benito</a:t>
            </a:r>
            <a:r>
              <a:rPr lang="en-US" altLang="en-US" sz="1200" b="1">
                <a:solidFill>
                  <a:srgbClr val="161616"/>
                </a:solidFill>
              </a:rPr>
              <a:t>’</a:t>
            </a:r>
            <a:r>
              <a:rPr lang="en-US" sz="1200" b="1">
                <a:solidFill>
                  <a:srgbClr val="161616"/>
                </a:solidFill>
              </a:rPr>
              <a:t>s </a:t>
            </a:r>
            <a:r>
              <a:rPr lang="en-US" altLang="en-US" sz="1200" b="1">
                <a:solidFill>
                  <a:srgbClr val="161616"/>
                </a:solidFill>
              </a:rPr>
              <a:t>’</a:t>
            </a:r>
            <a:r>
              <a:rPr lang="en-US" sz="1200" b="1">
                <a:solidFill>
                  <a:srgbClr val="161616"/>
                </a:solidFill>
              </a:rPr>
              <a:t> Bag</a:t>
            </a:r>
          </a:p>
          <a:p>
            <a:pPr algn="ctr"/>
            <a:endParaRPr lang="en-US" sz="1200" b="1">
              <a:solidFill>
                <a:srgbClr val="161616"/>
              </a:solidFill>
            </a:endParaRPr>
          </a:p>
          <a:p>
            <a:pPr>
              <a:buFontTx/>
              <a:buAutoNum type="arabicParenR"/>
            </a:pPr>
            <a:r>
              <a:rPr lang="en-US" sz="1200">
                <a:solidFill>
                  <a:srgbClr val="161616"/>
                </a:solidFill>
              </a:rPr>
              <a:t>Fraction Sharpened:</a:t>
            </a:r>
          </a:p>
          <a:p>
            <a:endParaRPr lang="en-US" sz="1200">
              <a:solidFill>
                <a:srgbClr val="161616"/>
              </a:solidFill>
            </a:endParaRPr>
          </a:p>
          <a:p>
            <a:endParaRPr lang="en-US" sz="1200">
              <a:solidFill>
                <a:srgbClr val="161616"/>
              </a:solidFill>
            </a:endParaRPr>
          </a:p>
          <a:p>
            <a:pPr>
              <a:buFontTx/>
              <a:buAutoNum type="arabicParenR"/>
            </a:pPr>
            <a:r>
              <a:rPr lang="en-US" sz="1200">
                <a:solidFill>
                  <a:srgbClr val="161616"/>
                </a:solidFill>
              </a:rPr>
              <a:t>Fraction Unsharpened:</a:t>
            </a:r>
          </a:p>
        </p:txBody>
      </p:sp>
      <p:sp>
        <p:nvSpPr>
          <p:cNvPr id="22538" name="TextBox 1"/>
          <p:cNvSpPr txBox="1">
            <a:spLocks noChangeArrowheads="1"/>
          </p:cNvSpPr>
          <p:nvPr/>
        </p:nvSpPr>
        <p:spPr bwMode="auto">
          <a:xfrm>
            <a:off x="1828800" y="215900"/>
            <a:ext cx="3551100" cy="400110"/>
          </a:xfrm>
          <a:prstGeom prst="rect">
            <a:avLst/>
          </a:prstGeom>
          <a:noFill/>
          <a:ln w="9525">
            <a:noFill/>
            <a:miter lim="800000"/>
            <a:headEnd/>
            <a:tailEnd/>
          </a:ln>
        </p:spPr>
        <p:txBody>
          <a:bodyPr wrap="none">
            <a:spAutoFit/>
          </a:bodyPr>
          <a:lstStyle/>
          <a:p>
            <a:pPr algn="ctr"/>
            <a:r>
              <a:rPr lang="en-US" sz="2000" b="1" dirty="0">
                <a:solidFill>
                  <a:srgbClr val="161616"/>
                </a:solidFill>
              </a:rPr>
              <a:t>James and Benito’s Pencils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552450" y="512763"/>
            <a:ext cx="5829300" cy="5875337"/>
          </a:xfrm>
        </p:spPr>
        <p:txBody>
          <a:bodyPr/>
          <a:lstStyle/>
          <a:p>
            <a:pPr marL="0" indent="0">
              <a:buFontTx/>
              <a:buNone/>
            </a:pPr>
            <a:r>
              <a:rPr lang="en-US" sz="2000" b="1" dirty="0" smtClean="0">
                <a:solidFill>
                  <a:srgbClr val="161616"/>
                </a:solidFill>
              </a:rPr>
              <a:t>Model Z is shaped to represent a value that is less than 1 whole.</a:t>
            </a:r>
          </a:p>
          <a:p>
            <a:pPr marL="0" indent="0">
              <a:buFontTx/>
              <a:buNone/>
            </a:pPr>
            <a:endParaRPr lang="en-US" sz="1100" dirty="0" smtClean="0">
              <a:solidFill>
                <a:srgbClr val="161616"/>
              </a:solidFill>
            </a:endParaRPr>
          </a:p>
          <a:p>
            <a:pPr marL="0" indent="0">
              <a:buFontTx/>
              <a:buNone/>
            </a:pPr>
            <a:endParaRPr lang="en-US" sz="1100" dirty="0" smtClean="0">
              <a:solidFill>
                <a:srgbClr val="161616"/>
              </a:solidFill>
            </a:endParaRPr>
          </a:p>
          <a:p>
            <a:pPr marL="0" indent="0">
              <a:buFontTx/>
              <a:buNone/>
            </a:pPr>
            <a:endParaRPr lang="en-US" sz="1100" dirty="0" smtClean="0">
              <a:solidFill>
                <a:srgbClr val="161616"/>
              </a:solidFill>
            </a:endParaRPr>
          </a:p>
          <a:p>
            <a:pPr marL="0" indent="0">
              <a:buFontTx/>
              <a:buNone/>
            </a:pPr>
            <a:endParaRPr lang="en-US" sz="1100" dirty="0" smtClean="0">
              <a:solidFill>
                <a:srgbClr val="161616"/>
              </a:solidFill>
            </a:endParaRPr>
          </a:p>
          <a:p>
            <a:pPr marL="0" indent="0">
              <a:buFontTx/>
              <a:buNone/>
            </a:pPr>
            <a:endParaRPr lang="en-US" sz="1100" dirty="0" smtClean="0">
              <a:solidFill>
                <a:srgbClr val="161616"/>
              </a:solidFill>
            </a:endParaRPr>
          </a:p>
          <a:p>
            <a:pPr marL="0" indent="0">
              <a:buFontTx/>
              <a:buNone/>
            </a:pPr>
            <a:endParaRPr lang="en-US" sz="1100" dirty="0" smtClean="0">
              <a:solidFill>
                <a:srgbClr val="161616"/>
              </a:solidFill>
            </a:endParaRPr>
          </a:p>
          <a:p>
            <a:pPr marL="0" indent="0">
              <a:buFontTx/>
              <a:buNone/>
            </a:pPr>
            <a:endParaRPr lang="en-US" sz="1100" dirty="0" smtClean="0">
              <a:solidFill>
                <a:srgbClr val="161616"/>
              </a:solidFill>
            </a:endParaRPr>
          </a:p>
          <a:p>
            <a:pPr marL="0" indent="0">
              <a:buFontTx/>
              <a:buNone/>
            </a:pPr>
            <a:endParaRPr lang="en-US" sz="1100" dirty="0" smtClean="0">
              <a:solidFill>
                <a:srgbClr val="161616"/>
              </a:solidFill>
            </a:endParaRPr>
          </a:p>
          <a:p>
            <a:pPr marL="0" indent="0">
              <a:buFontTx/>
              <a:buNone/>
            </a:pPr>
            <a:endParaRPr lang="en-US" sz="1100" dirty="0" smtClean="0">
              <a:solidFill>
                <a:srgbClr val="161616"/>
              </a:solidFill>
            </a:endParaRPr>
          </a:p>
          <a:p>
            <a:pPr marL="0" indent="0">
              <a:buFontTx/>
              <a:buNone/>
            </a:pPr>
            <a:endParaRPr lang="en-US" sz="1100" dirty="0" smtClean="0">
              <a:solidFill>
                <a:srgbClr val="161616"/>
              </a:solidFill>
            </a:endParaRPr>
          </a:p>
          <a:p>
            <a:pPr marL="0" indent="0">
              <a:buFontTx/>
              <a:buNone/>
            </a:pPr>
            <a:endParaRPr lang="en-US" sz="1100" dirty="0" smtClean="0">
              <a:solidFill>
                <a:srgbClr val="161616"/>
              </a:solidFill>
            </a:endParaRPr>
          </a:p>
          <a:p>
            <a:pPr marL="0" indent="0">
              <a:buFontTx/>
              <a:buNone/>
            </a:pPr>
            <a:endParaRPr lang="en-US" sz="1100" dirty="0" smtClean="0">
              <a:solidFill>
                <a:srgbClr val="161616"/>
              </a:solidFill>
            </a:endParaRPr>
          </a:p>
          <a:p>
            <a:pPr marL="0" indent="0">
              <a:buFontTx/>
              <a:buNone/>
            </a:pPr>
            <a:endParaRPr lang="en-US" sz="1100" dirty="0" smtClean="0">
              <a:solidFill>
                <a:srgbClr val="161616"/>
              </a:solidFill>
            </a:endParaRPr>
          </a:p>
          <a:p>
            <a:pPr marL="0" indent="0">
              <a:buFontTx/>
              <a:buNone/>
            </a:pPr>
            <a:endParaRPr lang="en-US" sz="1100" dirty="0" smtClean="0">
              <a:solidFill>
                <a:srgbClr val="161616"/>
              </a:solidFill>
            </a:endParaRPr>
          </a:p>
          <a:p>
            <a:pPr marL="0" indent="0">
              <a:buFontTx/>
              <a:buNone/>
            </a:pPr>
            <a:endParaRPr lang="en-US" sz="1100" dirty="0" smtClean="0">
              <a:solidFill>
                <a:srgbClr val="161616"/>
              </a:solidFill>
            </a:endParaRPr>
          </a:p>
          <a:p>
            <a:pPr marL="0" indent="0">
              <a:buFontTx/>
              <a:buNone/>
            </a:pPr>
            <a:endParaRPr lang="en-US" sz="1100" dirty="0" smtClean="0">
              <a:solidFill>
                <a:srgbClr val="161616"/>
              </a:solidFill>
            </a:endParaRPr>
          </a:p>
          <a:p>
            <a:pPr marL="0" indent="0">
              <a:buFontTx/>
              <a:buNone/>
            </a:pPr>
            <a:endParaRPr lang="en-US" sz="1100" dirty="0" smtClean="0">
              <a:solidFill>
                <a:srgbClr val="161616"/>
              </a:solidFill>
            </a:endParaRPr>
          </a:p>
          <a:p>
            <a:pPr marL="0" indent="0">
              <a:buFontTx/>
              <a:buNone/>
            </a:pPr>
            <a:r>
              <a:rPr lang="en-US" sz="1800" b="1" dirty="0" smtClean="0">
                <a:solidFill>
                  <a:srgbClr val="161616"/>
                </a:solidFill>
              </a:rPr>
              <a:t>Write down 4 equivalent fractions or decimals that represent the shaded part. Explain why you are correct for each answer.</a:t>
            </a:r>
          </a:p>
          <a:p>
            <a:pPr marL="0" indent="0">
              <a:buFontTx/>
              <a:buNone/>
            </a:pPr>
            <a:endParaRPr lang="en-US" sz="800" dirty="0" smtClean="0">
              <a:solidFill>
                <a:srgbClr val="161616"/>
              </a:solidFill>
            </a:endParaRPr>
          </a:p>
          <a:p>
            <a:pPr marL="0" indent="0">
              <a:buFontTx/>
              <a:buNone/>
            </a:pPr>
            <a:r>
              <a:rPr lang="en-US" sz="1100" dirty="0" smtClean="0">
                <a:solidFill>
                  <a:srgbClr val="161616"/>
                </a:solidFill>
              </a:rPr>
              <a:t>1)   </a:t>
            </a:r>
          </a:p>
          <a:p>
            <a:pPr marL="0" indent="0">
              <a:buFontTx/>
              <a:buNone/>
            </a:pPr>
            <a:endParaRPr lang="en-US" sz="1100" dirty="0" smtClean="0">
              <a:solidFill>
                <a:srgbClr val="161616"/>
              </a:solidFill>
            </a:endParaRPr>
          </a:p>
          <a:p>
            <a:pPr marL="0" indent="0">
              <a:buFontTx/>
              <a:buNone/>
            </a:pPr>
            <a:r>
              <a:rPr lang="en-US" sz="1100" dirty="0" smtClean="0">
                <a:solidFill>
                  <a:srgbClr val="161616"/>
                </a:solidFill>
              </a:rPr>
              <a:t>2)  </a:t>
            </a:r>
          </a:p>
          <a:p>
            <a:pPr marL="0" indent="0">
              <a:buFontTx/>
              <a:buNone/>
            </a:pPr>
            <a:endParaRPr lang="en-US" sz="1200" dirty="0" smtClean="0">
              <a:solidFill>
                <a:srgbClr val="161616"/>
              </a:solidFill>
            </a:endParaRPr>
          </a:p>
          <a:p>
            <a:pPr marL="0" indent="0">
              <a:buFontTx/>
              <a:buNone/>
            </a:pPr>
            <a:r>
              <a:rPr lang="en-US" sz="1100" dirty="0" smtClean="0">
                <a:solidFill>
                  <a:srgbClr val="161616"/>
                </a:solidFill>
              </a:rPr>
              <a:t>3)</a:t>
            </a:r>
          </a:p>
          <a:p>
            <a:pPr marL="0" indent="0">
              <a:buFontTx/>
              <a:buNone/>
            </a:pPr>
            <a:endParaRPr lang="en-US" sz="1100" dirty="0" smtClean="0">
              <a:solidFill>
                <a:srgbClr val="161616"/>
              </a:solidFill>
            </a:endParaRPr>
          </a:p>
          <a:p>
            <a:pPr marL="0" indent="0">
              <a:buFontTx/>
              <a:buNone/>
            </a:pPr>
            <a:r>
              <a:rPr lang="en-US" sz="1100" dirty="0" smtClean="0">
                <a:solidFill>
                  <a:srgbClr val="161616"/>
                </a:solidFill>
              </a:rPr>
              <a:t>4) </a:t>
            </a:r>
          </a:p>
          <a:p>
            <a:pPr marL="0" indent="0">
              <a:buFontTx/>
              <a:buNone/>
            </a:pPr>
            <a:endParaRPr lang="en-US" sz="1100" dirty="0" smtClean="0">
              <a:solidFill>
                <a:srgbClr val="161616"/>
              </a:solidFill>
            </a:endParaRPr>
          </a:p>
        </p:txBody>
      </p:sp>
      <p:sp>
        <p:nvSpPr>
          <p:cNvPr id="23555" name="Footer Placeholder 3"/>
          <p:cNvSpPr>
            <a:spLocks noGrp="1"/>
          </p:cNvSpPr>
          <p:nvPr>
            <p:ph type="ftr" sz="quarter" idx="11"/>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23556" name="Slide Number Placeholder 4"/>
          <p:cNvSpPr>
            <a:spLocks noGrp="1"/>
          </p:cNvSpPr>
          <p:nvPr>
            <p:ph type="sldNum" sz="quarter" idx="12"/>
          </p:nvPr>
        </p:nvSpPr>
        <p:spPr>
          <a:noFill/>
          <a:ln>
            <a:miter lim="800000"/>
            <a:headEnd/>
            <a:tailEnd/>
          </a:ln>
        </p:spPr>
        <p:txBody>
          <a:bodyPr/>
          <a:lstStyle/>
          <a:p>
            <a:fld id="{39B9CBA1-B946-4692-8DDF-A7322A2A6DC9}" type="slidenum">
              <a:rPr lang="en-US"/>
              <a:pPr/>
              <a:t>23</a:t>
            </a:fld>
            <a:endParaRPr lang="en-US"/>
          </a:p>
        </p:txBody>
      </p:sp>
      <p:graphicFrame>
        <p:nvGraphicFramePr>
          <p:cNvPr id="6" name="Table 5"/>
          <p:cNvGraphicFramePr>
            <a:graphicFrameLocks noGrp="1"/>
          </p:cNvGraphicFramePr>
          <p:nvPr/>
        </p:nvGraphicFramePr>
        <p:xfrm>
          <a:off x="1736725" y="1338263"/>
          <a:ext cx="2748290" cy="2952750"/>
        </p:xfrm>
        <a:graphic>
          <a:graphicData uri="http://schemas.openxmlformats.org/drawingml/2006/table">
            <a:tbl>
              <a:tblPr/>
              <a:tblGrid>
                <a:gridCol w="208290"/>
                <a:gridCol w="282575"/>
                <a:gridCol w="282575"/>
                <a:gridCol w="280987"/>
                <a:gridCol w="282575"/>
                <a:gridCol w="282575"/>
                <a:gridCol w="280988"/>
                <a:gridCol w="282575"/>
                <a:gridCol w="282575"/>
                <a:gridCol w="282575"/>
              </a:tblGrid>
              <a:tr h="295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rgbClr val="FFFFFF"/>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FFFFFF"/>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FFFFFF"/>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FFFFFF"/>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FFFFFF"/>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FFFFFF"/>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FFFFFF"/>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FFFFFF"/>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FFFFFF"/>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FFFFFF"/>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r>
              <a:tr h="295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r>
              <a:tr h="295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r>
              <a:tr h="295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r>
              <a:tr h="295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r>
              <a:tr h="295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r>
              <a:tr h="295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r>
              <a:tr h="295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r>
              <a:tr h="295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r>
              <a:tr h="295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solidFill>
                      <a:srgbClr val="DADA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5C1F00"/>
                        </a:solidFill>
                        <a:effectLst/>
                        <a:latin typeface="Arial" pitchFamily="34" charset="0"/>
                        <a:ea typeface="ＭＳ Ｐゴシック" pitchFamily="34" charset="-128"/>
                      </a:endParaRPr>
                    </a:p>
                  </a:txBody>
                  <a:tcPr marL="91445" marR="91445" marT="45717" marB="45717" horzOverflow="overflow">
                    <a:lnL w="9525" cap="flat" cmpd="sng" algn="ctr">
                      <a:solidFill>
                        <a:srgbClr val="161616"/>
                      </a:solidFill>
                      <a:prstDash val="sysDot"/>
                      <a:round/>
                      <a:headEnd type="none" w="med" len="med"/>
                      <a:tailEnd type="none" w="med" len="med"/>
                    </a:lnL>
                    <a:lnR w="9525" cap="flat" cmpd="sng" algn="ctr">
                      <a:solidFill>
                        <a:srgbClr val="161616"/>
                      </a:solidFill>
                      <a:prstDash val="sysDot"/>
                      <a:round/>
                      <a:headEnd type="none" w="med" len="med"/>
                      <a:tailEnd type="none" w="med" len="med"/>
                    </a:lnR>
                    <a:lnT w="9525" cap="flat" cmpd="sng" algn="ctr">
                      <a:solidFill>
                        <a:srgbClr val="161616"/>
                      </a:solidFill>
                      <a:prstDash val="sysDot"/>
                      <a:round/>
                      <a:headEnd type="none" w="med" len="med"/>
                      <a:tailEnd type="none" w="med" len="med"/>
                    </a:lnT>
                    <a:lnB w="9525" cap="flat" cmpd="sng" algn="ctr">
                      <a:solidFill>
                        <a:srgbClr val="161616"/>
                      </a:solidFill>
                      <a:prstDash val="sysDot"/>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520700" y="520700"/>
            <a:ext cx="5829300" cy="8432800"/>
          </a:xfrm>
        </p:spPr>
        <p:txBody>
          <a:bodyPr/>
          <a:lstStyle/>
          <a:p>
            <a:pPr marL="0" indent="0" algn="ctr">
              <a:buFontTx/>
              <a:buNone/>
            </a:pPr>
            <a:r>
              <a:rPr lang="en-US" sz="2400" b="1" dirty="0" smtClean="0">
                <a:solidFill>
                  <a:srgbClr val="161616"/>
                </a:solidFill>
              </a:rPr>
              <a:t>Ralph’s Cats</a:t>
            </a:r>
          </a:p>
          <a:p>
            <a:pPr marL="0" indent="0">
              <a:buFontTx/>
              <a:buNone/>
            </a:pPr>
            <a:endParaRPr lang="en-US" sz="1400" dirty="0" smtClean="0">
              <a:solidFill>
                <a:srgbClr val="161616"/>
              </a:solidFill>
            </a:endParaRPr>
          </a:p>
          <a:p>
            <a:pPr marL="0" indent="0">
              <a:buFontTx/>
              <a:buNone/>
            </a:pPr>
            <a:r>
              <a:rPr lang="en-US" sz="1400" dirty="0" smtClean="0">
                <a:solidFill>
                  <a:srgbClr val="161616"/>
                </a:solidFill>
              </a:rPr>
              <a:t>Ralph has 3 cats. </a:t>
            </a:r>
            <a:r>
              <a:rPr lang="en-US" sz="1400" dirty="0" err="1" smtClean="0">
                <a:solidFill>
                  <a:srgbClr val="161616"/>
                </a:solidFill>
              </a:rPr>
              <a:t>Mojo</a:t>
            </a:r>
            <a:r>
              <a:rPr lang="en-US" sz="1400" dirty="0" smtClean="0">
                <a:solidFill>
                  <a:srgbClr val="161616"/>
                </a:solidFill>
              </a:rPr>
              <a:t>, Kahn  and </a:t>
            </a:r>
            <a:r>
              <a:rPr lang="en-US" sz="1400" dirty="0" err="1" smtClean="0">
                <a:solidFill>
                  <a:srgbClr val="161616"/>
                </a:solidFill>
              </a:rPr>
              <a:t>Suki</a:t>
            </a:r>
            <a:r>
              <a:rPr lang="en-US" sz="1400" dirty="0" smtClean="0">
                <a:solidFill>
                  <a:srgbClr val="161616"/>
                </a:solidFill>
              </a:rPr>
              <a:t>.</a:t>
            </a:r>
          </a:p>
          <a:p>
            <a:pPr marL="0" indent="0">
              <a:buFontTx/>
              <a:buNone/>
            </a:pPr>
            <a:endParaRPr lang="en-US" sz="1400" dirty="0" smtClean="0">
              <a:solidFill>
                <a:srgbClr val="161616"/>
              </a:solidFill>
            </a:endParaRPr>
          </a:p>
          <a:p>
            <a:pPr marL="0" indent="0">
              <a:buFontTx/>
              <a:buNone/>
            </a:pPr>
            <a:endParaRPr lang="en-US" sz="1400" dirty="0" smtClean="0">
              <a:solidFill>
                <a:srgbClr val="161616"/>
              </a:solidFill>
            </a:endParaRPr>
          </a:p>
          <a:p>
            <a:pPr marL="0" indent="0">
              <a:buFontTx/>
              <a:buNone/>
            </a:pPr>
            <a:endParaRPr lang="en-US" sz="1400" dirty="0" smtClean="0">
              <a:solidFill>
                <a:srgbClr val="161616"/>
              </a:solidFill>
            </a:endParaRPr>
          </a:p>
          <a:p>
            <a:pPr marL="0" indent="0">
              <a:buFontTx/>
              <a:buAutoNum type="arabicParenR"/>
            </a:pPr>
            <a:r>
              <a:rPr lang="en-US" sz="1400" dirty="0" smtClean="0">
                <a:solidFill>
                  <a:srgbClr val="161616"/>
                </a:solidFill>
              </a:rPr>
              <a:t>Ralph feeds them Cat Crunches every day. Each day </a:t>
            </a:r>
            <a:r>
              <a:rPr lang="en-US" sz="1400" dirty="0" err="1" smtClean="0">
                <a:solidFill>
                  <a:srgbClr val="161616"/>
                </a:solidFill>
              </a:rPr>
              <a:t>Mojo</a:t>
            </a:r>
            <a:r>
              <a:rPr lang="en-US" sz="1400" dirty="0" smtClean="0">
                <a:solidFill>
                  <a:srgbClr val="161616"/>
                </a:solidFill>
              </a:rPr>
              <a:t> eats 1/4</a:t>
            </a:r>
          </a:p>
          <a:p>
            <a:pPr marL="0" indent="0">
              <a:buFontTx/>
              <a:buNone/>
            </a:pPr>
            <a:r>
              <a:rPr lang="en-US" sz="1400" dirty="0" smtClean="0">
                <a:solidFill>
                  <a:srgbClr val="161616"/>
                </a:solidFill>
              </a:rPr>
              <a:t> box of Cat Crunches, Kahn eats 1/3 box and </a:t>
            </a:r>
            <a:r>
              <a:rPr lang="en-US" sz="1400" dirty="0" err="1" smtClean="0">
                <a:solidFill>
                  <a:srgbClr val="161616"/>
                </a:solidFill>
              </a:rPr>
              <a:t>Suki</a:t>
            </a:r>
            <a:r>
              <a:rPr lang="en-US" sz="1400" dirty="0" smtClean="0">
                <a:solidFill>
                  <a:srgbClr val="161616"/>
                </a:solidFill>
              </a:rPr>
              <a:t> eats 1/6 of a box.  How much of a box do the cats eat each day?</a:t>
            </a:r>
          </a:p>
          <a:p>
            <a:pPr marL="0" indent="0">
              <a:buFontTx/>
              <a:buNone/>
            </a:pPr>
            <a:endParaRPr lang="en-US" sz="1400" dirty="0" smtClean="0">
              <a:solidFill>
                <a:srgbClr val="161616"/>
              </a:solidFill>
            </a:endParaRPr>
          </a:p>
          <a:p>
            <a:pPr marL="0" indent="0">
              <a:buFontTx/>
              <a:buNone/>
            </a:pPr>
            <a:r>
              <a:rPr lang="en-US" sz="1400" dirty="0" smtClean="0">
                <a:solidFill>
                  <a:srgbClr val="161616"/>
                </a:solidFill>
              </a:rPr>
              <a:t>Write down how you decided. </a:t>
            </a:r>
          </a:p>
          <a:p>
            <a:pPr marL="0" indent="0">
              <a:buFontTx/>
              <a:buNone/>
            </a:pPr>
            <a:endParaRPr lang="en-US" sz="1400" dirty="0" smtClean="0">
              <a:solidFill>
                <a:srgbClr val="161616"/>
              </a:solidFill>
            </a:endParaRPr>
          </a:p>
          <a:p>
            <a:pPr marL="0" indent="0">
              <a:buFontTx/>
              <a:buNone/>
            </a:pPr>
            <a:endParaRPr lang="en-US" sz="1400" dirty="0" smtClean="0">
              <a:solidFill>
                <a:srgbClr val="161616"/>
              </a:solidFill>
            </a:endParaRPr>
          </a:p>
          <a:p>
            <a:pPr marL="0" indent="0">
              <a:buFontTx/>
              <a:buNone/>
            </a:pPr>
            <a:endParaRPr lang="en-US" sz="1400" dirty="0" smtClean="0">
              <a:solidFill>
                <a:srgbClr val="161616"/>
              </a:solidFill>
            </a:endParaRPr>
          </a:p>
          <a:p>
            <a:pPr marL="0" indent="0">
              <a:buFontTx/>
              <a:buNone/>
            </a:pPr>
            <a:endParaRPr lang="en-US" sz="1400" dirty="0" smtClean="0">
              <a:solidFill>
                <a:srgbClr val="161616"/>
              </a:solidFill>
            </a:endParaRPr>
          </a:p>
          <a:p>
            <a:pPr marL="0" indent="0">
              <a:buFontTx/>
              <a:buNone/>
            </a:pPr>
            <a:r>
              <a:rPr lang="en-US" sz="1400" dirty="0" smtClean="0">
                <a:solidFill>
                  <a:srgbClr val="161616"/>
                </a:solidFill>
              </a:rPr>
              <a:t>2)  </a:t>
            </a:r>
            <a:r>
              <a:rPr lang="en-US" sz="1400" dirty="0" err="1" smtClean="0">
                <a:solidFill>
                  <a:srgbClr val="161616"/>
                </a:solidFill>
              </a:rPr>
              <a:t>Mojo</a:t>
            </a:r>
            <a:r>
              <a:rPr lang="en-US" sz="1400" dirty="0" smtClean="0">
                <a:solidFill>
                  <a:srgbClr val="161616"/>
                </a:solidFill>
              </a:rPr>
              <a:t> and Kahn spend much of their day sleeping. </a:t>
            </a:r>
            <a:r>
              <a:rPr lang="en-US" sz="1400" dirty="0" err="1" smtClean="0">
                <a:solidFill>
                  <a:srgbClr val="161616"/>
                </a:solidFill>
              </a:rPr>
              <a:t>Mojo</a:t>
            </a:r>
            <a:r>
              <a:rPr lang="en-US" sz="1400" dirty="0" smtClean="0">
                <a:solidFill>
                  <a:srgbClr val="161616"/>
                </a:solidFill>
              </a:rPr>
              <a:t> sleeps 2/3 of the day and Kahn sleeps 3/5 of the day. Which cat sleep longer? </a:t>
            </a:r>
          </a:p>
          <a:p>
            <a:pPr marL="0" indent="0">
              <a:buFontTx/>
              <a:buNone/>
            </a:pPr>
            <a:endParaRPr lang="en-US" sz="1400" dirty="0" smtClean="0">
              <a:solidFill>
                <a:srgbClr val="161616"/>
              </a:solidFill>
            </a:endParaRPr>
          </a:p>
          <a:p>
            <a:pPr marL="0" indent="0">
              <a:buFontTx/>
              <a:buNone/>
            </a:pPr>
            <a:endParaRPr lang="en-US" sz="1400" dirty="0" smtClean="0">
              <a:solidFill>
                <a:srgbClr val="161616"/>
              </a:solidFill>
            </a:endParaRPr>
          </a:p>
          <a:p>
            <a:pPr marL="0" indent="0">
              <a:buFontTx/>
              <a:buNone/>
            </a:pPr>
            <a:endParaRPr lang="en-US" sz="1400" dirty="0" smtClean="0">
              <a:solidFill>
                <a:srgbClr val="161616"/>
              </a:solidFill>
            </a:endParaRPr>
          </a:p>
          <a:p>
            <a:pPr marL="0" indent="0">
              <a:buFontTx/>
              <a:buNone/>
            </a:pPr>
            <a:r>
              <a:rPr lang="en-US" sz="1400" dirty="0" smtClean="0">
                <a:solidFill>
                  <a:srgbClr val="161616"/>
                </a:solidFill>
              </a:rPr>
              <a:t>Use symbols, words, and or pictures to help you write down your thinking. </a:t>
            </a:r>
          </a:p>
          <a:p>
            <a:pPr marL="0" indent="0">
              <a:buFontTx/>
              <a:buNone/>
            </a:pPr>
            <a:endParaRPr lang="en-US" sz="1400" dirty="0" smtClean="0">
              <a:solidFill>
                <a:srgbClr val="161616"/>
              </a:solidFill>
            </a:endParaRPr>
          </a:p>
          <a:p>
            <a:pPr marL="0" indent="0">
              <a:buFontTx/>
              <a:buNone/>
            </a:pPr>
            <a:endParaRPr lang="en-US" sz="1400" dirty="0" smtClean="0">
              <a:solidFill>
                <a:srgbClr val="161616"/>
              </a:solidFill>
            </a:endParaRPr>
          </a:p>
          <a:p>
            <a:pPr marL="0" indent="0">
              <a:buFontTx/>
              <a:buNone/>
            </a:pPr>
            <a:endParaRPr lang="en-US" sz="1400" dirty="0" smtClean="0">
              <a:solidFill>
                <a:srgbClr val="161616"/>
              </a:solidFill>
            </a:endParaRPr>
          </a:p>
          <a:p>
            <a:pPr marL="0" indent="0">
              <a:buFontTx/>
              <a:buNone/>
            </a:pPr>
            <a:r>
              <a:rPr lang="en-US" sz="1400" dirty="0" smtClean="0">
                <a:solidFill>
                  <a:srgbClr val="161616"/>
                </a:solidFill>
              </a:rPr>
              <a:t>3) The cats shared a carton of milk today. </a:t>
            </a:r>
            <a:r>
              <a:rPr lang="en-US" sz="1400" dirty="0" err="1" smtClean="0">
                <a:solidFill>
                  <a:srgbClr val="161616"/>
                </a:solidFill>
              </a:rPr>
              <a:t>Mojo</a:t>
            </a:r>
            <a:r>
              <a:rPr lang="en-US" sz="1400" dirty="0" smtClean="0">
                <a:solidFill>
                  <a:srgbClr val="161616"/>
                </a:solidFill>
              </a:rPr>
              <a:t> drank 1/3 of the carton, Kahn drank 5/12 of the carton and </a:t>
            </a:r>
            <a:r>
              <a:rPr lang="en-US" sz="1400" dirty="0" err="1" smtClean="0">
                <a:solidFill>
                  <a:srgbClr val="161616"/>
                </a:solidFill>
              </a:rPr>
              <a:t>Suki</a:t>
            </a:r>
            <a:r>
              <a:rPr lang="en-US" sz="1400" dirty="0" smtClean="0">
                <a:solidFill>
                  <a:srgbClr val="161616"/>
                </a:solidFill>
              </a:rPr>
              <a:t> drank 1/6 of the carton. What fraction of the carton was left over?</a:t>
            </a:r>
          </a:p>
          <a:p>
            <a:pPr marL="0" indent="0">
              <a:buFontTx/>
              <a:buNone/>
            </a:pPr>
            <a:endParaRPr lang="en-US" sz="1400" dirty="0" smtClean="0">
              <a:solidFill>
                <a:srgbClr val="161616"/>
              </a:solidFill>
            </a:endParaRPr>
          </a:p>
          <a:p>
            <a:pPr marL="0" indent="0">
              <a:buFontTx/>
              <a:buNone/>
            </a:pPr>
            <a:endParaRPr lang="en-US" sz="1400" dirty="0" smtClean="0">
              <a:solidFill>
                <a:srgbClr val="161616"/>
              </a:solidFill>
            </a:endParaRPr>
          </a:p>
          <a:p>
            <a:pPr marL="0" indent="0">
              <a:buFontTx/>
              <a:buNone/>
            </a:pPr>
            <a:r>
              <a:rPr lang="en-US" sz="1400" dirty="0" smtClean="0">
                <a:solidFill>
                  <a:srgbClr val="161616"/>
                </a:solidFill>
              </a:rPr>
              <a:t>Write down you figured this out. </a:t>
            </a:r>
          </a:p>
          <a:p>
            <a:pPr marL="0" indent="0">
              <a:buFontTx/>
              <a:buNone/>
            </a:pPr>
            <a:endParaRPr lang="en-US" sz="1000" dirty="0" smtClean="0">
              <a:solidFill>
                <a:srgbClr val="161616"/>
              </a:solidFill>
            </a:endParaRPr>
          </a:p>
          <a:p>
            <a:pPr marL="0" indent="0">
              <a:buFontTx/>
              <a:buNone/>
            </a:pPr>
            <a:endParaRPr lang="en-US" sz="1000" dirty="0" smtClean="0">
              <a:solidFill>
                <a:srgbClr val="161616"/>
              </a:solidFill>
            </a:endParaRPr>
          </a:p>
          <a:p>
            <a:pPr marL="0" indent="0">
              <a:buFontTx/>
              <a:buNone/>
            </a:pPr>
            <a:endParaRPr lang="en-US" sz="1000" dirty="0" smtClean="0">
              <a:solidFill>
                <a:srgbClr val="161616"/>
              </a:solidFill>
            </a:endParaRPr>
          </a:p>
          <a:p>
            <a:pPr marL="0" indent="0">
              <a:buFontTx/>
              <a:buNone/>
            </a:pPr>
            <a:endParaRPr lang="en-US" sz="1000" dirty="0" smtClean="0">
              <a:solidFill>
                <a:srgbClr val="161616"/>
              </a:solidFill>
            </a:endParaRPr>
          </a:p>
          <a:p>
            <a:pPr marL="0" indent="0">
              <a:buFontTx/>
              <a:buNone/>
            </a:pPr>
            <a:endParaRPr lang="en-US" sz="1000" dirty="0" smtClean="0">
              <a:solidFill>
                <a:srgbClr val="161616"/>
              </a:solidFill>
            </a:endParaRPr>
          </a:p>
          <a:p>
            <a:pPr marL="0" indent="0">
              <a:buFontTx/>
              <a:buNone/>
            </a:pPr>
            <a:endParaRPr lang="en-US" sz="1000" dirty="0" smtClean="0">
              <a:solidFill>
                <a:srgbClr val="161616"/>
              </a:solidFill>
            </a:endParaRPr>
          </a:p>
          <a:p>
            <a:pPr marL="0" indent="0">
              <a:buFontTx/>
              <a:buNone/>
            </a:pPr>
            <a:endParaRPr lang="en-US" sz="1000" dirty="0" smtClean="0">
              <a:solidFill>
                <a:srgbClr val="161616"/>
              </a:solidFill>
            </a:endParaRPr>
          </a:p>
          <a:p>
            <a:pPr marL="0" indent="0">
              <a:buFontTx/>
              <a:buNone/>
            </a:pPr>
            <a:endParaRPr lang="en-US" sz="1000" dirty="0" smtClean="0">
              <a:solidFill>
                <a:srgbClr val="161616"/>
              </a:solidFill>
            </a:endParaRPr>
          </a:p>
          <a:p>
            <a:pPr marL="0" indent="0">
              <a:buFontTx/>
              <a:buNone/>
            </a:pPr>
            <a:endParaRPr lang="en-US" sz="1000" dirty="0" smtClean="0">
              <a:solidFill>
                <a:srgbClr val="161616"/>
              </a:solidFill>
            </a:endParaRPr>
          </a:p>
          <a:p>
            <a:pPr marL="0" indent="0">
              <a:buFontTx/>
              <a:buNone/>
            </a:pPr>
            <a:endParaRPr lang="en-US" sz="1000" dirty="0" smtClean="0">
              <a:solidFill>
                <a:srgbClr val="161616"/>
              </a:solidFill>
            </a:endParaRPr>
          </a:p>
          <a:p>
            <a:pPr marL="0" indent="0">
              <a:buFontTx/>
              <a:buNone/>
            </a:pPr>
            <a:endParaRPr lang="en-US" sz="1000" dirty="0" smtClean="0">
              <a:solidFill>
                <a:srgbClr val="161616"/>
              </a:solidFill>
            </a:endParaRPr>
          </a:p>
          <a:p>
            <a:pPr marL="0" indent="0">
              <a:buFontTx/>
              <a:buNone/>
            </a:pPr>
            <a:endParaRPr lang="en-US" sz="1000" dirty="0" smtClean="0">
              <a:solidFill>
                <a:srgbClr val="161616"/>
              </a:solidFill>
            </a:endParaRPr>
          </a:p>
        </p:txBody>
      </p:sp>
      <p:sp>
        <p:nvSpPr>
          <p:cNvPr id="24579" name="Footer Placeholder 3"/>
          <p:cNvSpPr>
            <a:spLocks noGrp="1"/>
          </p:cNvSpPr>
          <p:nvPr>
            <p:ph type="ftr" sz="quarter" idx="11"/>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24580" name="Slide Number Placeholder 4"/>
          <p:cNvSpPr>
            <a:spLocks noGrp="1"/>
          </p:cNvSpPr>
          <p:nvPr>
            <p:ph type="sldNum" sz="quarter" idx="12"/>
          </p:nvPr>
        </p:nvSpPr>
        <p:spPr>
          <a:noFill/>
          <a:ln>
            <a:miter lim="800000"/>
            <a:headEnd/>
            <a:tailEnd/>
          </a:ln>
        </p:spPr>
        <p:txBody>
          <a:bodyPr/>
          <a:lstStyle/>
          <a:p>
            <a:fld id="{E0461238-761F-458E-A651-F0D8D492F09F}" type="slidenum">
              <a:rPr lang="en-US"/>
              <a:pPr/>
              <a:t>24</a:t>
            </a:fld>
            <a:endParaRPr lang="en-US"/>
          </a:p>
        </p:txBody>
      </p:sp>
      <p:pic>
        <p:nvPicPr>
          <p:cNvPr id="24581" name="Picture 1" descr="images.jpg"/>
          <p:cNvPicPr>
            <a:picLocks noChangeAspect="1"/>
          </p:cNvPicPr>
          <p:nvPr/>
        </p:nvPicPr>
        <p:blipFill>
          <a:blip r:embed="rId3"/>
          <a:srcRect/>
          <a:stretch>
            <a:fillRect/>
          </a:stretch>
        </p:blipFill>
        <p:spPr bwMode="auto">
          <a:xfrm>
            <a:off x="4724400" y="488950"/>
            <a:ext cx="1533525"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1"/>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26627" name="Slide Number Placeholder 4"/>
          <p:cNvSpPr>
            <a:spLocks noGrp="1"/>
          </p:cNvSpPr>
          <p:nvPr>
            <p:ph type="sldNum" sz="quarter" idx="12"/>
          </p:nvPr>
        </p:nvSpPr>
        <p:spPr>
          <a:noFill/>
          <a:ln>
            <a:miter lim="800000"/>
            <a:headEnd/>
            <a:tailEnd/>
          </a:ln>
        </p:spPr>
        <p:txBody>
          <a:bodyPr/>
          <a:lstStyle/>
          <a:p>
            <a:fld id="{4701DD6C-80B6-4F38-A02B-290B475A6AEE}" type="slidenum">
              <a:rPr lang="en-US"/>
              <a:pPr/>
              <a:t>25</a:t>
            </a:fld>
            <a:endParaRPr lang="en-US"/>
          </a:p>
        </p:txBody>
      </p:sp>
      <p:pic>
        <p:nvPicPr>
          <p:cNvPr id="26628" name="Picture 2"/>
          <p:cNvPicPr>
            <a:picLocks noChangeAspect="1" noChangeArrowheads="1"/>
          </p:cNvPicPr>
          <p:nvPr/>
        </p:nvPicPr>
        <p:blipFill>
          <a:blip r:embed="rId2"/>
          <a:srcRect/>
          <a:stretch>
            <a:fillRect/>
          </a:stretch>
        </p:blipFill>
        <p:spPr bwMode="auto">
          <a:xfrm>
            <a:off x="250825" y="2209800"/>
            <a:ext cx="6383338" cy="2692400"/>
          </a:xfrm>
          <a:prstGeom prst="rect">
            <a:avLst/>
          </a:prstGeom>
          <a:noFill/>
          <a:ln w="9525">
            <a:noFill/>
            <a:miter lim="800000"/>
            <a:headEnd/>
            <a:tailEnd/>
          </a:ln>
        </p:spPr>
      </p:pic>
      <p:sp>
        <p:nvSpPr>
          <p:cNvPr id="7" name="Title 3"/>
          <p:cNvSpPr txBox="1">
            <a:spLocks/>
          </p:cNvSpPr>
          <p:nvPr/>
        </p:nvSpPr>
        <p:spPr>
          <a:xfrm>
            <a:off x="812800" y="812800"/>
            <a:ext cx="4914900" cy="698500"/>
          </a:xfrm>
          <a:prstGeom prst="rect">
            <a:avLst/>
          </a:prstGeom>
        </p:spPr>
        <p:txBody>
          <a:bodyPr/>
          <a:lstStyle/>
          <a:p>
            <a:pPr algn="ctr">
              <a:defRPr/>
            </a:pPr>
            <a:r>
              <a:rPr lang="en-US" b="1" kern="0" dirty="0">
                <a:solidFill>
                  <a:srgbClr val="FF0000"/>
                </a:solidFill>
                <a:latin typeface="+mj-lt"/>
                <a:ea typeface="+mj-ea"/>
                <a:cs typeface="+mj-cs"/>
              </a:rPr>
              <a:t>PARCC 3</a:t>
            </a:r>
            <a:r>
              <a:rPr lang="en-US" b="1" kern="0" baseline="30000" dirty="0">
                <a:solidFill>
                  <a:srgbClr val="FF0000"/>
                </a:solidFill>
                <a:latin typeface="+mj-lt"/>
                <a:ea typeface="+mj-ea"/>
                <a:cs typeface="+mj-cs"/>
              </a:rPr>
              <a:t>rd</a:t>
            </a:r>
            <a:r>
              <a:rPr lang="en-US" b="1" kern="0" dirty="0">
                <a:solidFill>
                  <a:srgbClr val="FF0000"/>
                </a:solidFill>
                <a:latin typeface="+mj-lt"/>
                <a:ea typeface="+mj-ea"/>
                <a:cs typeface="+mj-cs"/>
              </a:rPr>
              <a:t> Grade</a:t>
            </a:r>
            <a:br>
              <a:rPr lang="en-US" b="1" kern="0" dirty="0">
                <a:solidFill>
                  <a:srgbClr val="FF0000"/>
                </a:solidFill>
                <a:latin typeface="+mj-lt"/>
                <a:ea typeface="+mj-ea"/>
                <a:cs typeface="+mj-cs"/>
              </a:rPr>
            </a:br>
            <a:r>
              <a:rPr lang="en-US" b="1" kern="0" dirty="0">
                <a:solidFill>
                  <a:srgbClr val="FF0000"/>
                </a:solidFill>
                <a:latin typeface="+mj-lt"/>
                <a:ea typeface="+mj-ea"/>
                <a:cs typeface="+mj-cs"/>
              </a:rPr>
              <a:t>Fractions on a Number Line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2"/>
          <p:cNvSpPr>
            <a:spLocks noGrp="1"/>
          </p:cNvSpPr>
          <p:nvPr>
            <p:ph type="ftr" sz="quarter" idx="11"/>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27651" name="Slide Number Placeholder 3"/>
          <p:cNvSpPr>
            <a:spLocks noGrp="1"/>
          </p:cNvSpPr>
          <p:nvPr>
            <p:ph type="sldNum" sz="quarter" idx="12"/>
          </p:nvPr>
        </p:nvSpPr>
        <p:spPr>
          <a:noFill/>
          <a:ln>
            <a:miter lim="800000"/>
            <a:headEnd/>
            <a:tailEnd/>
          </a:ln>
        </p:spPr>
        <p:txBody>
          <a:bodyPr/>
          <a:lstStyle/>
          <a:p>
            <a:fld id="{878DE594-0828-4ECE-AC86-DB416B29BB4E}" type="slidenum">
              <a:rPr lang="en-US"/>
              <a:pPr/>
              <a:t>26</a:t>
            </a:fld>
            <a:endParaRPr lang="en-US"/>
          </a:p>
        </p:txBody>
      </p:sp>
      <p:pic>
        <p:nvPicPr>
          <p:cNvPr id="27652" name="Picture 2"/>
          <p:cNvPicPr>
            <a:picLocks noChangeAspect="1" noChangeArrowheads="1"/>
          </p:cNvPicPr>
          <p:nvPr/>
        </p:nvPicPr>
        <p:blipFill>
          <a:blip r:embed="rId2">
            <a:lum bright="-20000" contrast="40000"/>
          </a:blip>
          <a:srcRect/>
          <a:stretch>
            <a:fillRect/>
          </a:stretch>
        </p:blipFill>
        <p:spPr bwMode="auto">
          <a:xfrm>
            <a:off x="0" y="774700"/>
            <a:ext cx="6858000" cy="8610600"/>
          </a:xfrm>
          <a:prstGeom prst="rect">
            <a:avLst/>
          </a:prstGeom>
          <a:noFill/>
          <a:ln w="9525">
            <a:noFill/>
            <a:miter lim="800000"/>
            <a:headEnd/>
            <a:tailEnd/>
          </a:ln>
        </p:spPr>
      </p:pic>
      <p:sp>
        <p:nvSpPr>
          <p:cNvPr id="6" name="Title 3"/>
          <p:cNvSpPr txBox="1">
            <a:spLocks/>
          </p:cNvSpPr>
          <p:nvPr/>
        </p:nvSpPr>
        <p:spPr>
          <a:xfrm>
            <a:off x="812800" y="0"/>
            <a:ext cx="4914900" cy="584200"/>
          </a:xfrm>
          <a:prstGeom prst="rect">
            <a:avLst/>
          </a:prstGeom>
        </p:spPr>
        <p:txBody>
          <a:bodyPr/>
          <a:lstStyle/>
          <a:p>
            <a:pPr algn="ctr">
              <a:defRPr/>
            </a:pPr>
            <a:r>
              <a:rPr lang="en-US" sz="2000" b="1" kern="0" dirty="0">
                <a:solidFill>
                  <a:srgbClr val="FF0000"/>
                </a:solidFill>
                <a:latin typeface="+mj-lt"/>
                <a:ea typeface="+mj-ea"/>
                <a:cs typeface="+mj-cs"/>
              </a:rPr>
              <a:t>PARCC 4th Grade</a:t>
            </a:r>
            <a:br>
              <a:rPr lang="en-US" sz="2000" b="1" kern="0" dirty="0">
                <a:solidFill>
                  <a:srgbClr val="FF0000"/>
                </a:solidFill>
                <a:latin typeface="+mj-lt"/>
                <a:ea typeface="+mj-ea"/>
                <a:cs typeface="+mj-cs"/>
              </a:rPr>
            </a:br>
            <a:r>
              <a:rPr lang="en-US" sz="2000" b="1" kern="0" dirty="0">
                <a:solidFill>
                  <a:srgbClr val="FF0000"/>
                </a:solidFill>
                <a:latin typeface="+mj-lt"/>
                <a:ea typeface="+mj-ea"/>
                <a:cs typeface="+mj-cs"/>
              </a:rPr>
              <a:t>Fractions on a Number Line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1"/>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28675" name="Slide Number Placeholder 4"/>
          <p:cNvSpPr>
            <a:spLocks noGrp="1"/>
          </p:cNvSpPr>
          <p:nvPr>
            <p:ph type="sldNum" sz="quarter" idx="12"/>
          </p:nvPr>
        </p:nvSpPr>
        <p:spPr>
          <a:noFill/>
          <a:ln>
            <a:miter lim="800000"/>
            <a:headEnd/>
            <a:tailEnd/>
          </a:ln>
        </p:spPr>
        <p:txBody>
          <a:bodyPr/>
          <a:lstStyle/>
          <a:p>
            <a:fld id="{98B34352-8290-4F22-8984-1B22CA8DF5D2}" type="slidenum">
              <a:rPr lang="en-US"/>
              <a:pPr/>
              <a:t>27</a:t>
            </a:fld>
            <a:endParaRPr lang="en-US"/>
          </a:p>
        </p:txBody>
      </p:sp>
      <p:pic>
        <p:nvPicPr>
          <p:cNvPr id="28676" name="Picture 5"/>
          <p:cNvPicPr>
            <a:picLocks noChangeAspect="1" noChangeArrowheads="1"/>
          </p:cNvPicPr>
          <p:nvPr/>
        </p:nvPicPr>
        <p:blipFill>
          <a:blip r:embed="rId2">
            <a:lum bright="-20000" contrast="30000"/>
          </a:blip>
          <a:srcRect/>
          <a:stretch>
            <a:fillRect/>
          </a:stretch>
        </p:blipFill>
        <p:spPr bwMode="auto">
          <a:xfrm>
            <a:off x="0" y="825500"/>
            <a:ext cx="6858000" cy="6858000"/>
          </a:xfrm>
          <a:prstGeom prst="rect">
            <a:avLst/>
          </a:prstGeom>
          <a:noFill/>
          <a:ln w="9525">
            <a:noFill/>
            <a:miter lim="800000"/>
            <a:headEnd/>
            <a:tailEnd/>
          </a:ln>
        </p:spPr>
      </p:pic>
      <p:sp>
        <p:nvSpPr>
          <p:cNvPr id="7" name="Title 3"/>
          <p:cNvSpPr txBox="1">
            <a:spLocks/>
          </p:cNvSpPr>
          <p:nvPr/>
        </p:nvSpPr>
        <p:spPr>
          <a:xfrm>
            <a:off x="1625600" y="419100"/>
            <a:ext cx="4165600" cy="584200"/>
          </a:xfrm>
          <a:prstGeom prst="rect">
            <a:avLst/>
          </a:prstGeom>
        </p:spPr>
        <p:txBody>
          <a:bodyPr/>
          <a:lstStyle/>
          <a:p>
            <a:pPr algn="ctr">
              <a:defRPr/>
            </a:pPr>
            <a:r>
              <a:rPr lang="en-US" sz="2000" b="1" kern="0" dirty="0">
                <a:solidFill>
                  <a:srgbClr val="FF0000"/>
                </a:solidFill>
                <a:latin typeface="+mj-lt"/>
                <a:ea typeface="+mj-ea"/>
                <a:cs typeface="+mj-cs"/>
              </a:rPr>
              <a:t>5</a:t>
            </a:r>
            <a:r>
              <a:rPr lang="en-US" sz="2000" b="1" kern="0" baseline="30000" dirty="0">
                <a:solidFill>
                  <a:srgbClr val="FF0000"/>
                </a:solidFill>
                <a:latin typeface="+mj-lt"/>
                <a:ea typeface="+mj-ea"/>
                <a:cs typeface="+mj-cs"/>
              </a:rPr>
              <a:t>th</a:t>
            </a:r>
            <a:r>
              <a:rPr lang="en-US" sz="2000" b="1" kern="0" dirty="0">
                <a:solidFill>
                  <a:srgbClr val="FF0000"/>
                </a:solidFill>
                <a:latin typeface="+mj-lt"/>
                <a:ea typeface="+mj-ea"/>
                <a:cs typeface="+mj-cs"/>
              </a:rPr>
              <a:t> Grade</a:t>
            </a:r>
            <a:br>
              <a:rPr lang="en-US" sz="2000" b="1" kern="0" dirty="0">
                <a:solidFill>
                  <a:srgbClr val="FF0000"/>
                </a:solidFill>
                <a:latin typeface="+mj-lt"/>
                <a:ea typeface="+mj-ea"/>
                <a:cs typeface="+mj-cs"/>
              </a:rPr>
            </a:br>
            <a:r>
              <a:rPr lang="en-US" sz="2000" b="1" kern="0" dirty="0">
                <a:solidFill>
                  <a:srgbClr val="FF0000"/>
                </a:solidFill>
                <a:latin typeface="+mj-lt"/>
                <a:ea typeface="+mj-ea"/>
                <a:cs typeface="+mj-cs"/>
              </a:rPr>
              <a:t>Fractions on a Number Line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1"/>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30723" name="Slide Number Placeholder 4"/>
          <p:cNvSpPr>
            <a:spLocks noGrp="1"/>
          </p:cNvSpPr>
          <p:nvPr>
            <p:ph type="sldNum" sz="quarter" idx="12"/>
          </p:nvPr>
        </p:nvSpPr>
        <p:spPr>
          <a:noFill/>
          <a:ln>
            <a:miter lim="800000"/>
            <a:headEnd/>
            <a:tailEnd/>
          </a:ln>
        </p:spPr>
        <p:txBody>
          <a:bodyPr/>
          <a:lstStyle/>
          <a:p>
            <a:fld id="{E6F9DA46-4FA0-4C94-B460-CB0BED443F18}" type="slidenum">
              <a:rPr lang="en-US"/>
              <a:pPr/>
              <a:t>28</a:t>
            </a:fld>
            <a:endParaRPr lang="en-US"/>
          </a:p>
        </p:txBody>
      </p:sp>
      <p:pic>
        <p:nvPicPr>
          <p:cNvPr id="30724" name="Picture 5"/>
          <p:cNvPicPr>
            <a:picLocks noChangeAspect="1" noChangeArrowheads="1"/>
          </p:cNvPicPr>
          <p:nvPr/>
        </p:nvPicPr>
        <p:blipFill>
          <a:blip r:embed="rId2">
            <a:lum contrast="40000"/>
          </a:blip>
          <a:srcRect/>
          <a:stretch>
            <a:fillRect/>
          </a:stretch>
        </p:blipFill>
        <p:spPr bwMode="auto">
          <a:xfrm>
            <a:off x="165100" y="1081088"/>
            <a:ext cx="6692900" cy="6981825"/>
          </a:xfrm>
          <a:prstGeom prst="rect">
            <a:avLst/>
          </a:prstGeom>
          <a:noFill/>
          <a:ln w="9525">
            <a:noFill/>
            <a:miter lim="800000"/>
            <a:headEnd/>
            <a:tailEnd/>
          </a:ln>
        </p:spPr>
      </p:pic>
      <p:sp>
        <p:nvSpPr>
          <p:cNvPr id="7" name="Title 3"/>
          <p:cNvSpPr txBox="1">
            <a:spLocks/>
          </p:cNvSpPr>
          <p:nvPr/>
        </p:nvSpPr>
        <p:spPr>
          <a:xfrm>
            <a:off x="501650" y="152400"/>
            <a:ext cx="5829300" cy="546100"/>
          </a:xfrm>
          <a:prstGeom prst="rect">
            <a:avLst/>
          </a:prstGeom>
        </p:spPr>
        <p:txBody>
          <a:bodyPr/>
          <a:lstStyle/>
          <a:p>
            <a:pPr algn="ctr">
              <a:defRPr/>
            </a:pPr>
            <a:r>
              <a:rPr lang="en-US" sz="2000" b="1" kern="0" dirty="0">
                <a:solidFill>
                  <a:srgbClr val="FF0000"/>
                </a:solidFill>
                <a:latin typeface="+mj-lt"/>
                <a:ea typeface="+mj-ea"/>
                <a:cs typeface="+mj-cs"/>
              </a:rPr>
              <a:t>Engage NY Sample Item:  Pete’s Rectangle </a:t>
            </a:r>
          </a:p>
          <a:p>
            <a:pPr algn="ctr">
              <a:defRPr/>
            </a:pPr>
            <a:r>
              <a:rPr lang="en-US" sz="1200" b="1" kern="0" dirty="0">
                <a:solidFill>
                  <a:schemeClr val="bg2"/>
                </a:solidFill>
                <a:latin typeface="+mj-lt"/>
                <a:ea typeface="+mj-ea"/>
                <a:cs typeface="+mj-cs"/>
              </a:rPr>
              <a:t>4.NF.3d – Build fractions from unit fractions by applying and extending previous understandings of operations on whole numbers.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1"/>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31747" name="Slide Number Placeholder 4"/>
          <p:cNvSpPr>
            <a:spLocks noGrp="1"/>
          </p:cNvSpPr>
          <p:nvPr>
            <p:ph type="sldNum" sz="quarter" idx="12"/>
          </p:nvPr>
        </p:nvSpPr>
        <p:spPr>
          <a:noFill/>
          <a:ln>
            <a:miter lim="800000"/>
            <a:headEnd/>
            <a:tailEnd/>
          </a:ln>
        </p:spPr>
        <p:txBody>
          <a:bodyPr/>
          <a:lstStyle/>
          <a:p>
            <a:fld id="{F2E4DE0C-710D-49E4-8375-7563E8FD186D}" type="slidenum">
              <a:rPr lang="en-US"/>
              <a:pPr/>
              <a:t>29</a:t>
            </a:fld>
            <a:endParaRPr lang="en-US"/>
          </a:p>
        </p:txBody>
      </p:sp>
      <p:pic>
        <p:nvPicPr>
          <p:cNvPr id="31748" name="Picture 5"/>
          <p:cNvPicPr>
            <a:picLocks noChangeAspect="1" noChangeArrowheads="1"/>
          </p:cNvPicPr>
          <p:nvPr/>
        </p:nvPicPr>
        <p:blipFill>
          <a:blip r:embed="rId2">
            <a:lum/>
          </a:blip>
          <a:srcRect/>
          <a:stretch>
            <a:fillRect/>
          </a:stretch>
        </p:blipFill>
        <p:spPr bwMode="auto">
          <a:xfrm>
            <a:off x="0" y="266700"/>
            <a:ext cx="6858000" cy="772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Mathematics Learning, Teaching, &amp; Leading Collaborative</a:t>
            </a:r>
            <a:endParaRPr lang="en-US"/>
          </a:p>
        </p:txBody>
      </p:sp>
      <p:sp>
        <p:nvSpPr>
          <p:cNvPr id="5" name="Slide Number Placeholder 4"/>
          <p:cNvSpPr>
            <a:spLocks noGrp="1"/>
          </p:cNvSpPr>
          <p:nvPr>
            <p:ph type="sldNum" sz="quarter" idx="12"/>
          </p:nvPr>
        </p:nvSpPr>
        <p:spPr/>
        <p:txBody>
          <a:bodyPr/>
          <a:lstStyle/>
          <a:p>
            <a:fld id="{ABDA3DAF-ED6D-40FF-B063-81CF11DF4C7D}" type="slidenum">
              <a:rPr lang="en-US" smtClean="0"/>
              <a:pPr/>
              <a:t>3</a:t>
            </a:fld>
            <a:endParaRPr lang="en-US"/>
          </a:p>
        </p:txBody>
      </p:sp>
      <p:sp>
        <p:nvSpPr>
          <p:cNvPr id="6" name="Rectangle 5"/>
          <p:cNvSpPr/>
          <p:nvPr/>
        </p:nvSpPr>
        <p:spPr>
          <a:xfrm>
            <a:off x="419100" y="5067300"/>
            <a:ext cx="5562600" cy="1815882"/>
          </a:xfrm>
          <a:prstGeom prst="rect">
            <a:avLst/>
          </a:prstGeom>
          <a:ln w="25400">
            <a:solidFill>
              <a:srgbClr val="FF0000"/>
            </a:solidFill>
          </a:ln>
        </p:spPr>
        <p:txBody>
          <a:bodyPr wrap="square">
            <a:spAutoFit/>
          </a:bodyPr>
          <a:lstStyle/>
          <a:p>
            <a:pPr algn="ctr"/>
            <a:r>
              <a:rPr lang="en-US" sz="3200" b="1" i="1" dirty="0" smtClean="0">
                <a:solidFill>
                  <a:schemeClr val="bg2"/>
                </a:solidFill>
              </a:rPr>
              <a:t>Constructive Struggling Video</a:t>
            </a:r>
            <a:r>
              <a:rPr lang="en-US" sz="3200" b="1" dirty="0" smtClean="0">
                <a:solidFill>
                  <a:schemeClr val="bg2"/>
                </a:solidFill>
              </a:rPr>
              <a:t>– Cathy Seeley</a:t>
            </a:r>
          </a:p>
          <a:p>
            <a:pPr algn="ctr"/>
            <a:endParaRPr lang="en-US" sz="3200" b="1" dirty="0" smtClean="0">
              <a:solidFill>
                <a:schemeClr val="bg2"/>
              </a:solidFill>
            </a:endParaRPr>
          </a:p>
          <a:p>
            <a:pPr lvl="1"/>
            <a:r>
              <a:rPr lang="en-US" sz="1600" dirty="0" smtClean="0">
                <a:solidFill>
                  <a:schemeClr val="bg2"/>
                </a:solidFill>
              </a:rPr>
              <a:t> </a:t>
            </a:r>
            <a:r>
              <a:rPr lang="en-US" sz="1600" dirty="0" smtClean="0">
                <a:solidFill>
                  <a:schemeClr val="bg2"/>
                </a:solidFill>
                <a:hlinkClick r:id="rId2"/>
              </a:rPr>
              <a:t>http://www.mathsolutions.com/nl44/</a:t>
            </a:r>
            <a:endParaRPr lang="en-US" sz="1600" dirty="0" smtClean="0">
              <a:solidFill>
                <a:schemeClr val="bg2"/>
              </a:solidFill>
            </a:endParaRPr>
          </a:p>
        </p:txBody>
      </p:sp>
      <p:sp>
        <p:nvSpPr>
          <p:cNvPr id="7" name="Rectangle 6"/>
          <p:cNvSpPr/>
          <p:nvPr/>
        </p:nvSpPr>
        <p:spPr>
          <a:xfrm>
            <a:off x="469900" y="2188914"/>
            <a:ext cx="5232400" cy="2308324"/>
          </a:xfrm>
          <a:prstGeom prst="rect">
            <a:avLst/>
          </a:prstGeom>
          <a:ln w="25400">
            <a:solidFill>
              <a:srgbClr val="FF0000"/>
            </a:solidFill>
          </a:ln>
        </p:spPr>
        <p:txBody>
          <a:bodyPr wrap="square">
            <a:spAutoFit/>
          </a:bodyPr>
          <a:lstStyle/>
          <a:p>
            <a:pPr algn="ctr"/>
            <a:r>
              <a:rPr lang="en-US" sz="3200" b="1" i="1" dirty="0" smtClean="0">
                <a:solidFill>
                  <a:schemeClr val="bg2"/>
                </a:solidFill>
              </a:rPr>
              <a:t>Constructive Struggling </a:t>
            </a:r>
            <a:r>
              <a:rPr lang="en-US" sz="3200" b="1" i="1" u="sng" dirty="0" smtClean="0">
                <a:solidFill>
                  <a:schemeClr val="bg2"/>
                </a:solidFill>
              </a:rPr>
              <a:t>Reading</a:t>
            </a:r>
            <a:r>
              <a:rPr lang="en-US" sz="3200" b="1" dirty="0" smtClean="0">
                <a:solidFill>
                  <a:schemeClr val="bg2"/>
                </a:solidFill>
              </a:rPr>
              <a:t>– Cathy Seeley</a:t>
            </a:r>
          </a:p>
          <a:p>
            <a:endParaRPr lang="en-US" sz="3200" b="1" dirty="0" smtClean="0">
              <a:solidFill>
                <a:schemeClr val="bg2"/>
              </a:solidFill>
            </a:endParaRPr>
          </a:p>
          <a:p>
            <a:pPr lvl="1"/>
            <a:r>
              <a:rPr lang="en-US" sz="1600" dirty="0" smtClean="0">
                <a:solidFill>
                  <a:schemeClr val="bg2"/>
                </a:solidFill>
                <a:hlinkClick r:id="rId3"/>
              </a:rPr>
              <a:t>http://education.illinois.edu/smallurban/chancellorsacademy/documents/FasterIsntSmarter_CathySeeley.pdf </a:t>
            </a:r>
            <a:endParaRPr lang="en-US" sz="1600" dirty="0" smtClean="0">
              <a:solidFill>
                <a:schemeClr val="bg2"/>
              </a:solidFill>
            </a:endParaRPr>
          </a:p>
        </p:txBody>
      </p:sp>
      <p:sp>
        <p:nvSpPr>
          <p:cNvPr id="9" name="Rectangle 8"/>
          <p:cNvSpPr/>
          <p:nvPr/>
        </p:nvSpPr>
        <p:spPr>
          <a:xfrm>
            <a:off x="596900" y="664914"/>
            <a:ext cx="5232400" cy="1261884"/>
          </a:xfrm>
          <a:prstGeom prst="rect">
            <a:avLst/>
          </a:prstGeom>
          <a:ln w="25400">
            <a:solidFill>
              <a:srgbClr val="FF0000"/>
            </a:solidFill>
          </a:ln>
        </p:spPr>
        <p:txBody>
          <a:bodyPr wrap="square">
            <a:spAutoFit/>
          </a:bodyPr>
          <a:lstStyle/>
          <a:p>
            <a:pPr algn="ctr"/>
            <a:r>
              <a:rPr lang="en-US" sz="4400" b="1" i="1" dirty="0" smtClean="0">
                <a:solidFill>
                  <a:schemeClr val="bg2"/>
                </a:solidFill>
              </a:rPr>
              <a:t>Setting the Stage</a:t>
            </a:r>
            <a:endParaRPr lang="en-US" sz="4400" b="1" dirty="0" smtClean="0">
              <a:solidFill>
                <a:schemeClr val="bg2"/>
              </a:solidFill>
            </a:endParaRPr>
          </a:p>
          <a:p>
            <a:endParaRPr lang="en-US" sz="3200" b="1" dirty="0" smtClean="0">
              <a:solidFill>
                <a:schemeClr val="bg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1"/>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32771" name="Slide Number Placeholder 4"/>
          <p:cNvSpPr>
            <a:spLocks noGrp="1"/>
          </p:cNvSpPr>
          <p:nvPr>
            <p:ph type="sldNum" sz="quarter" idx="12"/>
          </p:nvPr>
        </p:nvSpPr>
        <p:spPr>
          <a:noFill/>
          <a:ln>
            <a:miter lim="800000"/>
            <a:headEnd/>
            <a:tailEnd/>
          </a:ln>
        </p:spPr>
        <p:txBody>
          <a:bodyPr/>
          <a:lstStyle/>
          <a:p>
            <a:fld id="{C8E23BCB-36C0-42AB-AD45-B4E56FB9E55F}" type="slidenum">
              <a:rPr lang="en-US"/>
              <a:pPr/>
              <a:t>30</a:t>
            </a:fld>
            <a:endParaRPr lang="en-US"/>
          </a:p>
        </p:txBody>
      </p:sp>
      <p:pic>
        <p:nvPicPr>
          <p:cNvPr id="32772" name="Picture 5"/>
          <p:cNvPicPr>
            <a:picLocks noChangeAspect="1" noChangeArrowheads="1"/>
          </p:cNvPicPr>
          <p:nvPr/>
        </p:nvPicPr>
        <p:blipFill>
          <a:blip r:embed="rId2"/>
          <a:srcRect/>
          <a:stretch>
            <a:fillRect/>
          </a:stretch>
        </p:blipFill>
        <p:spPr bwMode="auto">
          <a:xfrm>
            <a:off x="0" y="254000"/>
            <a:ext cx="6858000" cy="7713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1"/>
          <p:cNvSpPr>
            <a:spLocks noGrp="1"/>
          </p:cNvSpPr>
          <p:nvPr>
            <p:ph type="ftr" sz="quarter" idx="11"/>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33795" name="Slide Number Placeholder 2"/>
          <p:cNvSpPr>
            <a:spLocks noGrp="1"/>
          </p:cNvSpPr>
          <p:nvPr>
            <p:ph type="sldNum" sz="quarter" idx="12"/>
          </p:nvPr>
        </p:nvSpPr>
        <p:spPr>
          <a:noFill/>
          <a:ln>
            <a:miter lim="800000"/>
            <a:headEnd/>
            <a:tailEnd/>
          </a:ln>
        </p:spPr>
        <p:txBody>
          <a:bodyPr/>
          <a:lstStyle/>
          <a:p>
            <a:fld id="{1EC4C958-537F-4854-9607-5D5AB8ACF0C9}" type="slidenum">
              <a:rPr lang="en-US"/>
              <a:pPr/>
              <a:t>31</a:t>
            </a:fld>
            <a:endParaRPr lang="en-US"/>
          </a:p>
        </p:txBody>
      </p:sp>
      <p:pic>
        <p:nvPicPr>
          <p:cNvPr id="33796" name="Picture 3"/>
          <p:cNvPicPr>
            <a:picLocks noChangeAspect="1" noChangeArrowheads="1"/>
          </p:cNvPicPr>
          <p:nvPr/>
        </p:nvPicPr>
        <p:blipFill>
          <a:blip r:embed="rId2"/>
          <a:srcRect/>
          <a:stretch>
            <a:fillRect/>
          </a:stretch>
        </p:blipFill>
        <p:spPr bwMode="auto">
          <a:xfrm>
            <a:off x="0" y="152400"/>
            <a:ext cx="6858000" cy="7751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1"/>
          <p:cNvSpPr>
            <a:spLocks noGrp="1"/>
          </p:cNvSpPr>
          <p:nvPr>
            <p:ph type="ftr" sz="quarter" idx="11"/>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34819" name="Slide Number Placeholder 2"/>
          <p:cNvSpPr>
            <a:spLocks noGrp="1"/>
          </p:cNvSpPr>
          <p:nvPr>
            <p:ph type="sldNum" sz="quarter" idx="12"/>
          </p:nvPr>
        </p:nvSpPr>
        <p:spPr>
          <a:noFill/>
          <a:ln>
            <a:miter lim="800000"/>
            <a:headEnd/>
            <a:tailEnd/>
          </a:ln>
        </p:spPr>
        <p:txBody>
          <a:bodyPr/>
          <a:lstStyle/>
          <a:p>
            <a:fld id="{9BDF9C12-D3C7-4056-BD54-80E5350F71D1}" type="slidenum">
              <a:rPr lang="en-US"/>
              <a:pPr/>
              <a:t>32</a:t>
            </a:fld>
            <a:endParaRPr lang="en-US"/>
          </a:p>
        </p:txBody>
      </p:sp>
      <p:sp>
        <p:nvSpPr>
          <p:cNvPr id="5" name="Title 3"/>
          <p:cNvSpPr txBox="1">
            <a:spLocks/>
          </p:cNvSpPr>
          <p:nvPr/>
        </p:nvSpPr>
        <p:spPr>
          <a:xfrm>
            <a:off x="501650" y="152400"/>
            <a:ext cx="5829300" cy="800100"/>
          </a:xfrm>
          <a:prstGeom prst="rect">
            <a:avLst/>
          </a:prstGeom>
        </p:spPr>
        <p:txBody>
          <a:bodyPr/>
          <a:lstStyle/>
          <a:p>
            <a:pPr algn="ctr">
              <a:defRPr/>
            </a:pPr>
            <a:r>
              <a:rPr lang="en-US" sz="1600" b="1" kern="0" dirty="0">
                <a:solidFill>
                  <a:srgbClr val="FF0000"/>
                </a:solidFill>
                <a:latin typeface="+mj-lt"/>
                <a:ea typeface="+mj-ea"/>
                <a:cs typeface="+mj-cs"/>
              </a:rPr>
              <a:t>Engage NY Sample Item:  The Builder</a:t>
            </a:r>
          </a:p>
          <a:p>
            <a:pPr>
              <a:defRPr/>
            </a:pPr>
            <a:r>
              <a:rPr lang="en-US" sz="1000" b="1" kern="0" dirty="0">
                <a:solidFill>
                  <a:schemeClr val="bg2"/>
                </a:solidFill>
                <a:latin typeface="+mj-lt"/>
                <a:ea typeface="+mj-ea"/>
                <a:cs typeface="+mj-cs"/>
              </a:rPr>
              <a:t>4.NF.4c &amp; </a:t>
            </a:r>
            <a:r>
              <a:rPr lang="en-US" sz="1000" b="1" kern="0" dirty="0">
                <a:solidFill>
                  <a:schemeClr val="bg2"/>
                </a:solidFill>
              </a:rPr>
              <a:t>4.NF.3d </a:t>
            </a:r>
            <a:r>
              <a:rPr lang="en-US" sz="1000" b="1" kern="0" dirty="0">
                <a:solidFill>
                  <a:schemeClr val="bg2"/>
                </a:solidFill>
                <a:latin typeface="+mj-lt"/>
                <a:ea typeface="+mj-ea"/>
                <a:cs typeface="+mj-cs"/>
              </a:rPr>
              <a:t>– Students need many opportunities to work with problems in context to understand the connections between models and corresponding equations.  Contexts involving a whole number x a fraction lend themselves to modeling and examining patterns.</a:t>
            </a:r>
          </a:p>
        </p:txBody>
      </p:sp>
      <p:pic>
        <p:nvPicPr>
          <p:cNvPr id="34821" name="Picture 2"/>
          <p:cNvPicPr>
            <a:picLocks noChangeAspect="1" noChangeArrowheads="1"/>
          </p:cNvPicPr>
          <p:nvPr/>
        </p:nvPicPr>
        <p:blipFill>
          <a:blip r:embed="rId2"/>
          <a:srcRect/>
          <a:stretch>
            <a:fillRect/>
          </a:stretch>
        </p:blipFill>
        <p:spPr bwMode="auto">
          <a:xfrm>
            <a:off x="0" y="1028700"/>
            <a:ext cx="6858000" cy="7777163"/>
          </a:xfrm>
          <a:prstGeom prst="rect">
            <a:avLst/>
          </a:prstGeom>
          <a:noFill/>
          <a:ln w="9525">
            <a:noFill/>
            <a:miter lim="800000"/>
            <a:headEnd/>
            <a:tailEnd/>
          </a:ln>
        </p:spPr>
      </p:pic>
      <p:sp>
        <p:nvSpPr>
          <p:cNvPr id="7" name="Title 3"/>
          <p:cNvSpPr txBox="1">
            <a:spLocks/>
          </p:cNvSpPr>
          <p:nvPr/>
        </p:nvSpPr>
        <p:spPr>
          <a:xfrm>
            <a:off x="527050" y="7696200"/>
            <a:ext cx="5829300" cy="571500"/>
          </a:xfrm>
          <a:prstGeom prst="rect">
            <a:avLst/>
          </a:prstGeom>
        </p:spPr>
        <p:txBody>
          <a:bodyPr/>
          <a:lstStyle/>
          <a:p>
            <a:pPr>
              <a:defRPr/>
            </a:pPr>
            <a:r>
              <a:rPr lang="en-US" sz="1200" b="1" kern="0" dirty="0">
                <a:solidFill>
                  <a:srgbClr val="00B050"/>
                </a:solidFill>
                <a:latin typeface="+mj-lt"/>
                <a:ea typeface="+mj-ea"/>
                <a:cs typeface="+mj-cs"/>
              </a:rPr>
              <a:t>Explain with pictures or words how you know how much land was left unused.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1"/>
          <p:cNvSpPr>
            <a:spLocks noGrp="1"/>
          </p:cNvSpPr>
          <p:nvPr>
            <p:ph type="ftr" sz="quarter" idx="11"/>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35843" name="Slide Number Placeholder 2"/>
          <p:cNvSpPr>
            <a:spLocks noGrp="1"/>
          </p:cNvSpPr>
          <p:nvPr>
            <p:ph type="sldNum" sz="quarter" idx="12"/>
          </p:nvPr>
        </p:nvSpPr>
        <p:spPr>
          <a:noFill/>
          <a:ln>
            <a:miter lim="800000"/>
            <a:headEnd/>
            <a:tailEnd/>
          </a:ln>
        </p:spPr>
        <p:txBody>
          <a:bodyPr/>
          <a:lstStyle/>
          <a:p>
            <a:fld id="{FB6B51C6-C95F-4337-AB0D-11BCD91EF958}" type="slidenum">
              <a:rPr lang="en-US"/>
              <a:pPr/>
              <a:t>33</a:t>
            </a:fld>
            <a:endParaRPr lang="en-US"/>
          </a:p>
        </p:txBody>
      </p:sp>
      <p:pic>
        <p:nvPicPr>
          <p:cNvPr id="35844" name="Picture 3"/>
          <p:cNvPicPr>
            <a:picLocks noChangeAspect="1" noChangeArrowheads="1"/>
          </p:cNvPicPr>
          <p:nvPr/>
        </p:nvPicPr>
        <p:blipFill>
          <a:blip r:embed="rId2"/>
          <a:srcRect/>
          <a:stretch>
            <a:fillRect/>
          </a:stretch>
        </p:blipFill>
        <p:spPr bwMode="auto">
          <a:xfrm>
            <a:off x="0" y="508000"/>
            <a:ext cx="6619875" cy="5105400"/>
          </a:xfrm>
          <a:prstGeom prst="rect">
            <a:avLst/>
          </a:prstGeom>
          <a:noFill/>
          <a:ln w="9525">
            <a:noFill/>
            <a:miter lim="800000"/>
            <a:headEnd/>
            <a:tailEnd/>
          </a:ln>
        </p:spPr>
      </p:pic>
      <p:pic>
        <p:nvPicPr>
          <p:cNvPr id="35845" name="Picture 4"/>
          <p:cNvPicPr>
            <a:picLocks noChangeAspect="1" noChangeArrowheads="1"/>
          </p:cNvPicPr>
          <p:nvPr/>
        </p:nvPicPr>
        <p:blipFill>
          <a:blip r:embed="rId3"/>
          <a:srcRect/>
          <a:stretch>
            <a:fillRect/>
          </a:stretch>
        </p:blipFill>
        <p:spPr bwMode="auto">
          <a:xfrm>
            <a:off x="0" y="5664200"/>
            <a:ext cx="6858000" cy="769938"/>
          </a:xfrm>
          <a:prstGeom prst="rect">
            <a:avLst/>
          </a:prstGeom>
          <a:noFill/>
          <a:ln w="9525">
            <a:noFill/>
            <a:miter lim="800000"/>
            <a:headEnd/>
            <a:tailEnd/>
          </a:ln>
        </p:spPr>
      </p:pic>
      <p:pic>
        <p:nvPicPr>
          <p:cNvPr id="35846" name="Picture 5"/>
          <p:cNvPicPr>
            <a:picLocks noChangeAspect="1" noChangeArrowheads="1"/>
          </p:cNvPicPr>
          <p:nvPr/>
        </p:nvPicPr>
        <p:blipFill>
          <a:blip r:embed="rId4"/>
          <a:srcRect/>
          <a:stretch>
            <a:fillRect/>
          </a:stretch>
        </p:blipFill>
        <p:spPr bwMode="auto">
          <a:xfrm>
            <a:off x="0" y="7061200"/>
            <a:ext cx="6562725" cy="1917700"/>
          </a:xfrm>
          <a:prstGeom prst="rect">
            <a:avLst/>
          </a:prstGeom>
          <a:noFill/>
          <a:ln w="9525">
            <a:noFill/>
            <a:miter lim="800000"/>
            <a:headEnd/>
            <a:tailEnd/>
          </a:ln>
        </p:spPr>
      </p:pic>
      <p:sp>
        <p:nvSpPr>
          <p:cNvPr id="8" name="Title 3"/>
          <p:cNvSpPr txBox="1">
            <a:spLocks/>
          </p:cNvSpPr>
          <p:nvPr/>
        </p:nvSpPr>
        <p:spPr>
          <a:xfrm>
            <a:off x="400050" y="6604000"/>
            <a:ext cx="5829300" cy="571500"/>
          </a:xfrm>
          <a:prstGeom prst="rect">
            <a:avLst/>
          </a:prstGeom>
        </p:spPr>
        <p:txBody>
          <a:bodyPr/>
          <a:lstStyle/>
          <a:p>
            <a:pPr>
              <a:defRPr/>
            </a:pPr>
            <a:r>
              <a:rPr lang="en-US" sz="1200" b="1" kern="0" dirty="0">
                <a:solidFill>
                  <a:schemeClr val="bg2"/>
                </a:solidFill>
                <a:latin typeface="+mj-lt"/>
                <a:ea typeface="+mj-ea"/>
                <a:cs typeface="+mj-cs"/>
              </a:rPr>
              <a:t>Explain with pictures or words how you know how much land was left unused.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03200" y="106363"/>
            <a:ext cx="5824538" cy="611187"/>
          </a:xfrm>
        </p:spPr>
        <p:txBody>
          <a:bodyPr/>
          <a:lstStyle/>
          <a:p>
            <a:r>
              <a:rPr lang="en-US" sz="2400" b="1" dirty="0" smtClean="0">
                <a:solidFill>
                  <a:schemeClr val="accent2"/>
                </a:solidFill>
                <a:latin typeface="Calibri" pitchFamily="34" charset="0"/>
              </a:rPr>
              <a:t>The Mathematical Task Analysis Guide  Where are we situated?</a:t>
            </a:r>
            <a:endParaRPr lang="en-US" sz="2400" b="1" dirty="0" smtClean="0">
              <a:latin typeface="Calibri" pitchFamily="34" charset="0"/>
            </a:endParaRPr>
          </a:p>
        </p:txBody>
      </p:sp>
      <p:sp>
        <p:nvSpPr>
          <p:cNvPr id="19459" name="Rectangle 3"/>
          <p:cNvSpPr>
            <a:spLocks noGrp="1" noChangeArrowheads="1"/>
          </p:cNvSpPr>
          <p:nvPr>
            <p:ph idx="1"/>
          </p:nvPr>
        </p:nvSpPr>
        <p:spPr>
          <a:xfrm>
            <a:off x="355600" y="1458913"/>
            <a:ext cx="5480050" cy="6127750"/>
          </a:xfrm>
        </p:spPr>
        <p:txBody>
          <a:bodyPr/>
          <a:lstStyle/>
          <a:p>
            <a:pPr lvl="2" algn="just">
              <a:lnSpc>
                <a:spcPct val="90000"/>
              </a:lnSpc>
            </a:pPr>
            <a:endParaRPr lang="en-US" sz="1200" smtClean="0">
              <a:latin typeface="Calibri" pitchFamily="34" charset="0"/>
            </a:endParaRPr>
          </a:p>
          <a:p>
            <a:pPr marL="0" indent="0" algn="ctr"/>
            <a:endParaRPr lang="en-US" b="1" smtClean="0">
              <a:latin typeface="Times" charset="0"/>
            </a:endParaRPr>
          </a:p>
          <a:p>
            <a:pPr marL="0" indent="0" algn="ctr"/>
            <a:endParaRPr lang="en-US" b="1" smtClean="0">
              <a:latin typeface="Times" charset="0"/>
            </a:endParaRPr>
          </a:p>
          <a:p>
            <a:pPr marL="0" indent="0">
              <a:lnSpc>
                <a:spcPct val="90000"/>
              </a:lnSpc>
              <a:buFontTx/>
              <a:buNone/>
            </a:pPr>
            <a:endParaRPr lang="en-US" sz="1600" smtClean="0">
              <a:latin typeface="Calibri" pitchFamily="34" charset="0"/>
            </a:endParaRPr>
          </a:p>
          <a:p>
            <a:pPr marL="0" indent="0">
              <a:lnSpc>
                <a:spcPct val="90000"/>
              </a:lnSpc>
            </a:pPr>
            <a:endParaRPr lang="en-US" sz="1600" smtClean="0">
              <a:latin typeface="Calibri" pitchFamily="34" charset="0"/>
            </a:endParaRPr>
          </a:p>
        </p:txBody>
      </p:sp>
      <p:sp>
        <p:nvSpPr>
          <p:cNvPr id="19460" name="Footer Placeholder 1"/>
          <p:cNvSpPr>
            <a:spLocks noGrp="1"/>
          </p:cNvSpPr>
          <p:nvPr>
            <p:ph type="ftr" sz="quarter" idx="11"/>
          </p:nvPr>
        </p:nvSpPr>
        <p:spPr>
          <a:xfrm>
            <a:off x="685800" y="8650288"/>
            <a:ext cx="5410200" cy="485775"/>
          </a:xfrm>
          <a:noFill/>
          <a:ln>
            <a:miter lim="800000"/>
            <a:headEnd/>
            <a:tailEnd/>
          </a:ln>
        </p:spPr>
        <p:txBody>
          <a:bodyPr/>
          <a:lstStyle/>
          <a:p>
            <a:r>
              <a:rPr lang="en-US" smtClean="0">
                <a:solidFill>
                  <a:srgbClr val="927F7D"/>
                </a:solidFill>
                <a:latin typeface="Arial" pitchFamily="34" charset="0"/>
                <a:ea typeface="ＭＳ Ｐゴシック" pitchFamily="34" charset="-128"/>
              </a:rPr>
              <a:t>Mathematics Learning Teaching and Leading Collaborative</a:t>
            </a:r>
          </a:p>
        </p:txBody>
      </p:sp>
      <p:sp>
        <p:nvSpPr>
          <p:cNvPr id="19461" name="Slide Number Placeholder 1"/>
          <p:cNvSpPr>
            <a:spLocks noGrp="1"/>
          </p:cNvSpPr>
          <p:nvPr>
            <p:ph type="sldNum" sz="quarter" idx="12"/>
          </p:nvPr>
        </p:nvSpPr>
        <p:spPr>
          <a:xfrm>
            <a:off x="4914900" y="8140700"/>
            <a:ext cx="1428750" cy="609600"/>
          </a:xfrm>
          <a:noFill/>
          <a:ln>
            <a:miter lim="800000"/>
            <a:headEnd/>
            <a:tailEnd/>
          </a:ln>
        </p:spPr>
        <p:txBody>
          <a:bodyPr/>
          <a:lstStyle/>
          <a:p>
            <a:fld id="{56077918-A85B-4559-9AD3-0050AB57B985}" type="slidenum">
              <a:rPr lang="en-US"/>
              <a:pPr/>
              <a:t>34</a:t>
            </a:fld>
            <a:endParaRPr lang="en-US"/>
          </a:p>
        </p:txBody>
      </p:sp>
      <p:graphicFrame>
        <p:nvGraphicFramePr>
          <p:cNvPr id="862225" name="Group 17"/>
          <p:cNvGraphicFramePr>
            <a:graphicFrameLocks noGrp="1"/>
          </p:cNvGraphicFramePr>
          <p:nvPr/>
        </p:nvGraphicFramePr>
        <p:xfrm>
          <a:off x="317500" y="901700"/>
          <a:ext cx="6324600" cy="8018463"/>
        </p:xfrm>
        <a:graphic>
          <a:graphicData uri="http://schemas.openxmlformats.org/drawingml/2006/table">
            <a:tbl>
              <a:tblPr/>
              <a:tblGrid>
                <a:gridCol w="2868613"/>
                <a:gridCol w="3455987"/>
              </a:tblGrid>
              <a:tr h="8018463">
                <a:tc>
                  <a:txBody>
                    <a:bodyPr/>
                    <a:lstStyle/>
                    <a:p>
                      <a:pPr marL="111125" marR="0" lvl="0" indent="-111125"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5C1F00"/>
                          </a:solidFill>
                          <a:effectLst/>
                          <a:latin typeface="Helvetica Neue" charset="0"/>
                          <a:ea typeface="ＭＳ Ｐゴシック" pitchFamily="34" charset="-128"/>
                        </a:rPr>
                        <a:t>Lower-Level Demands</a:t>
                      </a:r>
                      <a:endParaRPr kumimoji="0" lang="en-US" sz="1100" b="0" i="0" u="none" strike="noStrike" cap="none" normalizeH="0" baseline="0" dirty="0" smtClean="0">
                        <a:ln>
                          <a:noFill/>
                        </a:ln>
                        <a:solidFill>
                          <a:srgbClr val="5C1F00"/>
                        </a:solidFill>
                        <a:effectLst/>
                        <a:latin typeface="Helvetica Neue" charset="0"/>
                        <a:ea typeface="ＭＳ Ｐゴシック" pitchFamily="34" charset="-128"/>
                      </a:endParaRPr>
                    </a:p>
                    <a:p>
                      <a:pPr marL="111125" marR="0" lvl="0" indent="-111125" algn="ctr" defTabSz="914400" rtl="0" eaLnBrk="1" fontAlgn="base" latinLnBrk="0" hangingPunct="1">
                        <a:lnSpc>
                          <a:spcPct val="100000"/>
                        </a:lnSpc>
                        <a:spcBef>
                          <a:spcPct val="20000"/>
                        </a:spcBef>
                        <a:spcAft>
                          <a:spcPct val="0"/>
                        </a:spcAft>
                        <a:buClrTx/>
                        <a:buSzTx/>
                        <a:buFontTx/>
                        <a:buNone/>
                        <a:tabLst/>
                      </a:pPr>
                      <a:r>
                        <a:rPr kumimoji="0" lang="en-US" sz="1100" b="0" i="0" u="sng" strike="noStrike" cap="none" normalizeH="0" baseline="0" dirty="0" smtClean="0">
                          <a:ln>
                            <a:noFill/>
                          </a:ln>
                          <a:solidFill>
                            <a:srgbClr val="5C1F00"/>
                          </a:solidFill>
                          <a:effectLst/>
                          <a:latin typeface="Helvetica Neue" charset="0"/>
                          <a:ea typeface="ＭＳ Ｐゴシック" pitchFamily="34" charset="-128"/>
                        </a:rPr>
                        <a:t>Memorization Tasks</a:t>
                      </a:r>
                    </a:p>
                    <a:p>
                      <a:pPr marL="111125" marR="0" lvl="0" indent="-111125" algn="l" defTabSz="914400" rtl="0" eaLnBrk="1" fontAlgn="base" latinLnBrk="0" hangingPunct="1">
                        <a:lnSpc>
                          <a:spcPct val="100000"/>
                        </a:lnSpc>
                        <a:spcBef>
                          <a:spcPct val="20000"/>
                        </a:spcBef>
                        <a:spcAft>
                          <a:spcPct val="0"/>
                        </a:spcAft>
                        <a:buClrTx/>
                        <a:buSzPct val="115000"/>
                        <a:buFont typeface="Times" charset="0"/>
                        <a:buChar char="•"/>
                        <a:tabLst/>
                      </a:pPr>
                      <a:r>
                        <a:rPr kumimoji="0" lang="en-US" sz="1100" b="0" i="0" u="none" strike="noStrike" cap="none" normalizeH="0" baseline="0" dirty="0" smtClean="0">
                          <a:ln>
                            <a:noFill/>
                          </a:ln>
                          <a:solidFill>
                            <a:srgbClr val="5C1F00"/>
                          </a:solidFill>
                          <a:effectLst/>
                          <a:latin typeface="Helvetica Neue" charset="0"/>
                          <a:ea typeface="ＭＳ Ｐゴシック" pitchFamily="34" charset="-128"/>
                        </a:rPr>
                        <a:t>Involves either producing previously learned facts, rules, formulae, or definitions OR committing facts, rules, formulae, or definitions to memory.</a:t>
                      </a:r>
                    </a:p>
                    <a:p>
                      <a:pPr marL="111125" marR="0" lvl="0" indent="-111125" algn="l" defTabSz="914400" rtl="0" eaLnBrk="1" fontAlgn="base" latinLnBrk="0" hangingPunct="1">
                        <a:lnSpc>
                          <a:spcPct val="100000"/>
                        </a:lnSpc>
                        <a:spcBef>
                          <a:spcPct val="20000"/>
                        </a:spcBef>
                        <a:spcAft>
                          <a:spcPct val="0"/>
                        </a:spcAft>
                        <a:buClrTx/>
                        <a:buSzPct val="115000"/>
                        <a:buFont typeface="Times" charset="0"/>
                        <a:buChar char="•"/>
                        <a:tabLst/>
                      </a:pPr>
                      <a:r>
                        <a:rPr kumimoji="0" lang="en-US" sz="1100" b="0" i="0" u="none" strike="noStrike" cap="none" normalizeH="0" baseline="0" dirty="0" smtClean="0">
                          <a:ln>
                            <a:noFill/>
                          </a:ln>
                          <a:solidFill>
                            <a:srgbClr val="5C1F00"/>
                          </a:solidFill>
                          <a:effectLst/>
                          <a:latin typeface="Helvetica Neue" charset="0"/>
                          <a:ea typeface="ＭＳ Ｐゴシック" pitchFamily="34" charset="-128"/>
                        </a:rPr>
                        <a:t>Cannot be solved using procedures because a procedure does not exist or because the time frame in which the task is being completed is too short to use a procedure.</a:t>
                      </a:r>
                    </a:p>
                    <a:p>
                      <a:pPr marL="111125" marR="0" lvl="0" indent="-111125" algn="l" defTabSz="914400" rtl="0" eaLnBrk="1" fontAlgn="base" latinLnBrk="0" hangingPunct="1">
                        <a:lnSpc>
                          <a:spcPct val="100000"/>
                        </a:lnSpc>
                        <a:spcBef>
                          <a:spcPct val="20000"/>
                        </a:spcBef>
                        <a:spcAft>
                          <a:spcPct val="0"/>
                        </a:spcAft>
                        <a:buClrTx/>
                        <a:buSzPct val="115000"/>
                        <a:buFont typeface="Times" charset="0"/>
                        <a:buChar char="•"/>
                        <a:tabLst/>
                      </a:pPr>
                      <a:r>
                        <a:rPr kumimoji="0" lang="en-US" sz="1100" b="0" i="0" u="none" strike="noStrike" cap="none" normalizeH="0" baseline="0" dirty="0" smtClean="0">
                          <a:ln>
                            <a:noFill/>
                          </a:ln>
                          <a:solidFill>
                            <a:srgbClr val="5C1F00"/>
                          </a:solidFill>
                          <a:effectLst/>
                          <a:latin typeface="Helvetica Neue" charset="0"/>
                          <a:ea typeface="ＭＳ Ｐゴシック" pitchFamily="34" charset="-128"/>
                        </a:rPr>
                        <a:t>Are not ambiguous – such tasks involve exact reproduction of previously seen material and what is to be reproduced is clearly and directly stated.</a:t>
                      </a:r>
                    </a:p>
                    <a:p>
                      <a:pPr marL="111125" marR="0" lvl="0" indent="-111125" algn="l" defTabSz="914400" rtl="0" eaLnBrk="1" fontAlgn="base" latinLnBrk="0" hangingPunct="1">
                        <a:lnSpc>
                          <a:spcPct val="100000"/>
                        </a:lnSpc>
                        <a:spcBef>
                          <a:spcPct val="20000"/>
                        </a:spcBef>
                        <a:spcAft>
                          <a:spcPct val="0"/>
                        </a:spcAft>
                        <a:buClrTx/>
                        <a:buSzPct val="115000"/>
                        <a:buFont typeface="Times" charset="0"/>
                        <a:buChar char="•"/>
                        <a:tabLst/>
                      </a:pPr>
                      <a:r>
                        <a:rPr kumimoji="0" lang="en-US" sz="1100" b="0" i="0" u="none" strike="noStrike" cap="none" normalizeH="0" baseline="0" dirty="0" smtClean="0">
                          <a:ln>
                            <a:noFill/>
                          </a:ln>
                          <a:solidFill>
                            <a:srgbClr val="5C1F00"/>
                          </a:solidFill>
                          <a:effectLst/>
                          <a:latin typeface="Helvetica Neue" charset="0"/>
                          <a:ea typeface="ＭＳ Ｐゴシック" pitchFamily="34" charset="-128"/>
                        </a:rPr>
                        <a:t>Have no connection to the concepts or meaning that underlie the facts, rules, formulae, or definitions being learned or reproduced.</a:t>
                      </a:r>
                      <a:endParaRPr kumimoji="0" lang="en-US" sz="1100" b="0" i="0" u="sng" strike="noStrike" cap="none" normalizeH="0" baseline="0" dirty="0" smtClean="0">
                        <a:ln>
                          <a:noFill/>
                        </a:ln>
                        <a:solidFill>
                          <a:srgbClr val="5C1F00"/>
                        </a:solidFill>
                        <a:effectLst/>
                        <a:latin typeface="Helvetica Neue" charset="0"/>
                        <a:ea typeface="ＭＳ Ｐゴシック" pitchFamily="34" charset="-128"/>
                      </a:endParaRPr>
                    </a:p>
                    <a:p>
                      <a:pPr marL="111125" marR="0" lvl="0" indent="-111125" algn="ctr" defTabSz="914400" rtl="0" eaLnBrk="1" fontAlgn="base" latinLnBrk="0" hangingPunct="1">
                        <a:lnSpc>
                          <a:spcPct val="30000"/>
                        </a:lnSpc>
                        <a:spcBef>
                          <a:spcPct val="20000"/>
                        </a:spcBef>
                        <a:spcAft>
                          <a:spcPct val="0"/>
                        </a:spcAft>
                        <a:buClrTx/>
                        <a:buSzTx/>
                        <a:buFontTx/>
                        <a:buNone/>
                        <a:tabLst/>
                      </a:pPr>
                      <a:endParaRPr kumimoji="0" lang="en-US" sz="1100" b="0" i="0" u="sng" strike="noStrike" cap="none" normalizeH="0" baseline="0" dirty="0" smtClean="0">
                        <a:ln>
                          <a:noFill/>
                        </a:ln>
                        <a:solidFill>
                          <a:srgbClr val="5C1F00"/>
                        </a:solidFill>
                        <a:effectLst/>
                        <a:latin typeface="Helvetica Neue" charset="0"/>
                        <a:ea typeface="ＭＳ Ｐゴシック" pitchFamily="34" charset="-128"/>
                      </a:endParaRPr>
                    </a:p>
                    <a:p>
                      <a:pPr marL="111125" marR="0" lvl="0" indent="-111125" algn="ctr" defTabSz="914400" rtl="0" eaLnBrk="1" fontAlgn="base" latinLnBrk="0" hangingPunct="1">
                        <a:lnSpc>
                          <a:spcPct val="100000"/>
                        </a:lnSpc>
                        <a:spcBef>
                          <a:spcPct val="20000"/>
                        </a:spcBef>
                        <a:spcAft>
                          <a:spcPct val="0"/>
                        </a:spcAft>
                        <a:buClrTx/>
                        <a:buSzTx/>
                        <a:buFontTx/>
                        <a:buNone/>
                        <a:tabLst/>
                      </a:pPr>
                      <a:r>
                        <a:rPr kumimoji="0" lang="en-US" sz="1100" b="0" i="0" u="sng" strike="noStrike" cap="none" normalizeH="0" baseline="0" dirty="0" smtClean="0">
                          <a:ln>
                            <a:noFill/>
                          </a:ln>
                          <a:solidFill>
                            <a:srgbClr val="5C1F00"/>
                          </a:solidFill>
                          <a:effectLst/>
                          <a:latin typeface="Helvetica Neue" charset="0"/>
                          <a:ea typeface="ＭＳ Ｐゴシック" pitchFamily="34" charset="-128"/>
                        </a:rPr>
                        <a:t>Procedures Without Connections Tasks</a:t>
                      </a:r>
                    </a:p>
                    <a:p>
                      <a:pPr marL="111125" marR="0" lvl="0" indent="-111125" algn="l" defTabSz="914400" rtl="0" eaLnBrk="1" fontAlgn="base" latinLnBrk="0" hangingPunct="1">
                        <a:lnSpc>
                          <a:spcPct val="100000"/>
                        </a:lnSpc>
                        <a:spcBef>
                          <a:spcPct val="20000"/>
                        </a:spcBef>
                        <a:spcAft>
                          <a:spcPct val="0"/>
                        </a:spcAft>
                        <a:buClrTx/>
                        <a:buSzPct val="115000"/>
                        <a:buFont typeface="Times" charset="0"/>
                        <a:buChar char="•"/>
                        <a:tabLst/>
                      </a:pPr>
                      <a:r>
                        <a:rPr kumimoji="0" lang="en-US" sz="1100" b="0" i="0" u="none" strike="noStrike" cap="none" normalizeH="0" baseline="0" dirty="0" smtClean="0">
                          <a:ln>
                            <a:noFill/>
                          </a:ln>
                          <a:solidFill>
                            <a:srgbClr val="5C1F00"/>
                          </a:solidFill>
                          <a:effectLst/>
                          <a:latin typeface="Helvetica Neue" charset="0"/>
                          <a:ea typeface="ＭＳ Ｐゴシック" pitchFamily="34" charset="-128"/>
                        </a:rPr>
                        <a:t>Are algorithmic.  Use of the procedure is either specifically called for or its use is evident based on prior instruction, experience, or placement of the task.</a:t>
                      </a:r>
                    </a:p>
                    <a:p>
                      <a:pPr marL="111125" marR="0" lvl="0" indent="-111125" algn="l" defTabSz="914400" rtl="0" eaLnBrk="1" fontAlgn="base" latinLnBrk="0" hangingPunct="1">
                        <a:lnSpc>
                          <a:spcPct val="100000"/>
                        </a:lnSpc>
                        <a:spcBef>
                          <a:spcPct val="20000"/>
                        </a:spcBef>
                        <a:spcAft>
                          <a:spcPct val="0"/>
                        </a:spcAft>
                        <a:buClrTx/>
                        <a:buSzPct val="115000"/>
                        <a:buFont typeface="Times" charset="0"/>
                        <a:buChar char="•"/>
                        <a:tabLst/>
                      </a:pPr>
                      <a:r>
                        <a:rPr kumimoji="0" lang="en-US" sz="1100" b="0" i="0" u="none" strike="noStrike" cap="none" normalizeH="0" baseline="0" dirty="0" smtClean="0">
                          <a:ln>
                            <a:noFill/>
                          </a:ln>
                          <a:solidFill>
                            <a:srgbClr val="5C1F00"/>
                          </a:solidFill>
                          <a:effectLst/>
                          <a:latin typeface="Helvetica Neue" charset="0"/>
                          <a:ea typeface="ＭＳ Ｐゴシック" pitchFamily="34" charset="-128"/>
                        </a:rPr>
                        <a:t>Require limited cognitive demand for successful completion.  There is little ambiguity about what needs to be done and how to do it.</a:t>
                      </a:r>
                    </a:p>
                    <a:p>
                      <a:pPr marL="111125" marR="0" lvl="0" indent="-111125" algn="l" defTabSz="914400" rtl="0" eaLnBrk="1" fontAlgn="base" latinLnBrk="0" hangingPunct="1">
                        <a:lnSpc>
                          <a:spcPct val="100000"/>
                        </a:lnSpc>
                        <a:spcBef>
                          <a:spcPct val="20000"/>
                        </a:spcBef>
                        <a:spcAft>
                          <a:spcPct val="0"/>
                        </a:spcAft>
                        <a:buClrTx/>
                        <a:buSzPct val="115000"/>
                        <a:buFont typeface="Times" charset="0"/>
                        <a:buChar char="•"/>
                        <a:tabLst/>
                      </a:pPr>
                      <a:r>
                        <a:rPr kumimoji="0" lang="en-US" sz="1100" b="0" i="0" u="none" strike="noStrike" cap="none" normalizeH="0" baseline="0" dirty="0" smtClean="0">
                          <a:ln>
                            <a:noFill/>
                          </a:ln>
                          <a:solidFill>
                            <a:srgbClr val="5C1F00"/>
                          </a:solidFill>
                          <a:effectLst/>
                          <a:latin typeface="Helvetica Neue" charset="0"/>
                          <a:ea typeface="ＭＳ Ｐゴシック" pitchFamily="34" charset="-128"/>
                        </a:rPr>
                        <a:t>Have no connection to the concepts or meaning that underlie the procedure being used.</a:t>
                      </a:r>
                    </a:p>
                    <a:p>
                      <a:pPr marL="111125" marR="0" lvl="0" indent="-111125" algn="l" defTabSz="914400" rtl="0" eaLnBrk="1" fontAlgn="base" latinLnBrk="0" hangingPunct="1">
                        <a:lnSpc>
                          <a:spcPct val="100000"/>
                        </a:lnSpc>
                        <a:spcBef>
                          <a:spcPct val="20000"/>
                        </a:spcBef>
                        <a:spcAft>
                          <a:spcPct val="0"/>
                        </a:spcAft>
                        <a:buClrTx/>
                        <a:buSzPct val="115000"/>
                        <a:buFont typeface="Times" charset="0"/>
                        <a:buChar char="•"/>
                        <a:tabLst/>
                      </a:pPr>
                      <a:r>
                        <a:rPr kumimoji="0" lang="en-US" sz="1100" b="0" i="0" u="none" strike="noStrike" cap="none" normalizeH="0" baseline="0" dirty="0" smtClean="0">
                          <a:ln>
                            <a:noFill/>
                          </a:ln>
                          <a:solidFill>
                            <a:srgbClr val="5C1F00"/>
                          </a:solidFill>
                          <a:effectLst/>
                          <a:latin typeface="Helvetica Neue" charset="0"/>
                          <a:ea typeface="ＭＳ Ｐゴシック" pitchFamily="34" charset="-128"/>
                        </a:rPr>
                        <a:t>Are focused on producing correct answers rather than developing mathematical understanding.</a:t>
                      </a:r>
                    </a:p>
                    <a:p>
                      <a:pPr marL="111125" marR="0" lvl="0" indent="-111125" algn="l" defTabSz="914400" rtl="0" eaLnBrk="1" fontAlgn="base" latinLnBrk="0" hangingPunct="1">
                        <a:lnSpc>
                          <a:spcPct val="100000"/>
                        </a:lnSpc>
                        <a:spcBef>
                          <a:spcPct val="20000"/>
                        </a:spcBef>
                        <a:spcAft>
                          <a:spcPct val="0"/>
                        </a:spcAft>
                        <a:buClrTx/>
                        <a:buSzPct val="115000"/>
                        <a:buFont typeface="Times" charset="0"/>
                        <a:buChar char="•"/>
                        <a:tabLst/>
                      </a:pPr>
                      <a:r>
                        <a:rPr kumimoji="0" lang="en-US" sz="1100" b="0" i="0" u="none" strike="noStrike" cap="none" normalizeH="0" baseline="0" dirty="0" smtClean="0">
                          <a:ln>
                            <a:noFill/>
                          </a:ln>
                          <a:solidFill>
                            <a:srgbClr val="5C1F00"/>
                          </a:solidFill>
                          <a:effectLst/>
                          <a:latin typeface="Helvetica Neue" charset="0"/>
                          <a:ea typeface="ＭＳ Ｐゴシック" pitchFamily="34" charset="-128"/>
                        </a:rPr>
                        <a:t>Require no explanations, or explanations that focus solely on describing the procedure that was used.</a:t>
                      </a:r>
                    </a:p>
                    <a:p>
                      <a:pPr marL="111125" marR="0" lvl="0" indent="-111125"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rgbClr val="5C1F00"/>
                        </a:solidFill>
                        <a:effectLst/>
                        <a:latin typeface="Helvetica Neue" charset="0"/>
                        <a:ea typeface="ＭＳ Ｐゴシック" pitchFamily="34" charset="-128"/>
                      </a:endParaRPr>
                    </a:p>
                    <a:p>
                      <a:pPr marL="111125" marR="0" lvl="0" indent="-111125"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rgbClr val="5C1F00"/>
                        </a:solidFill>
                        <a:effectLst/>
                        <a:latin typeface="Helvetica Neue" charset="0"/>
                        <a:ea typeface="ＭＳ Ｐゴシック" pitchFamily="34" charset="-128"/>
                      </a:endParaRPr>
                    </a:p>
                    <a:p>
                      <a:pPr marL="111125" marR="0" lvl="0" indent="-111125"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rgbClr val="5C1F00"/>
                          </a:solidFill>
                          <a:effectLst/>
                          <a:latin typeface="Arial" pitchFamily="34" charset="0"/>
                          <a:ea typeface="ＭＳ Ｐゴシック" pitchFamily="34" charset="-128"/>
                        </a:rPr>
                        <a:t>   Stein and Smith, 1998</a:t>
                      </a:r>
                    </a:p>
                    <a:p>
                      <a:pPr marL="111125" marR="0" lvl="0" indent="-111125"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rgbClr val="5C1F00"/>
                          </a:solidFill>
                          <a:effectLst/>
                          <a:latin typeface="Arial" pitchFamily="34" charset="0"/>
                          <a:ea typeface="ＭＳ Ｐゴシック" pitchFamily="34" charset="-128"/>
                        </a:rPr>
                        <a:t>   Learning, Research and Development Center, </a:t>
                      </a:r>
                      <a:r>
                        <a:rPr kumimoji="0" lang="en-US" sz="1100" b="0" i="0" u="none" strike="noStrike" cap="none" normalizeH="0" baseline="0" dirty="0" err="1" smtClean="0">
                          <a:ln>
                            <a:noFill/>
                          </a:ln>
                          <a:solidFill>
                            <a:srgbClr val="5C1F00"/>
                          </a:solidFill>
                          <a:effectLst/>
                          <a:latin typeface="Arial" pitchFamily="34" charset="0"/>
                          <a:ea typeface="ＭＳ Ｐゴシック" pitchFamily="34" charset="-128"/>
                        </a:rPr>
                        <a:t>Uiniversity</a:t>
                      </a:r>
                      <a:r>
                        <a:rPr kumimoji="0" lang="en-US" sz="1100" b="0" i="0" u="none" strike="noStrike" cap="none" normalizeH="0" baseline="0" dirty="0" smtClean="0">
                          <a:ln>
                            <a:noFill/>
                          </a:ln>
                          <a:solidFill>
                            <a:srgbClr val="5C1F00"/>
                          </a:solidFill>
                          <a:effectLst/>
                          <a:latin typeface="Arial" pitchFamily="34" charset="0"/>
                          <a:ea typeface="ＭＳ Ｐゴシック" pitchFamily="34" charset="-128"/>
                        </a:rPr>
                        <a:t> of Pittsburgh</a:t>
                      </a:r>
                    </a:p>
                    <a:p>
                      <a:pPr marL="111125" marR="0" lvl="0" indent="-111125"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rgbClr val="5C1F00"/>
                        </a:solidFill>
                        <a:effectLst/>
                        <a:latin typeface="Helvetica Neue" charset="0"/>
                        <a:ea typeface="ＭＳ Ｐゴシック" pitchFamily="34" charset="-128"/>
                      </a:endParaRPr>
                    </a:p>
                  </a:txBody>
                  <a:tcPr marL="68580" marR="68580" marT="60969" marB="60969"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5C1F00"/>
                          </a:solidFill>
                          <a:effectLst/>
                          <a:latin typeface="Helvetica Neue" charset="0"/>
                          <a:ea typeface="ＭＳ Ｐゴシック" pitchFamily="34" charset="-128"/>
                        </a:rPr>
                        <a:t>Higher-Level Demands</a:t>
                      </a:r>
                      <a:endParaRPr kumimoji="0" lang="en-US" sz="1100" b="0" i="0" u="none" strike="noStrike" cap="none" normalizeH="0" baseline="0" dirty="0" smtClean="0">
                        <a:ln>
                          <a:noFill/>
                        </a:ln>
                        <a:solidFill>
                          <a:srgbClr val="5C1F00"/>
                        </a:solidFill>
                        <a:effectLst/>
                        <a:latin typeface="Helvetica Neue" charset="0"/>
                        <a:ea typeface="ＭＳ Ｐゴシック" pitchFamily="34" charset="-128"/>
                      </a:endParaRPr>
                    </a:p>
                    <a:p>
                      <a:pPr marL="177800" marR="0" lvl="0" indent="-177800" algn="ctr" defTabSz="914400" rtl="0" eaLnBrk="1" fontAlgn="base" latinLnBrk="0" hangingPunct="1">
                        <a:lnSpc>
                          <a:spcPct val="100000"/>
                        </a:lnSpc>
                        <a:spcBef>
                          <a:spcPct val="20000"/>
                        </a:spcBef>
                        <a:spcAft>
                          <a:spcPct val="0"/>
                        </a:spcAft>
                        <a:buClrTx/>
                        <a:buSzTx/>
                        <a:buFontTx/>
                        <a:buNone/>
                        <a:tabLst/>
                      </a:pPr>
                      <a:r>
                        <a:rPr kumimoji="0" lang="en-US" sz="1100" b="0" i="0" u="sng" strike="noStrike" cap="none" normalizeH="0" baseline="0" dirty="0" smtClean="0">
                          <a:ln>
                            <a:noFill/>
                          </a:ln>
                          <a:solidFill>
                            <a:srgbClr val="5C1F00"/>
                          </a:solidFill>
                          <a:effectLst/>
                          <a:latin typeface="Helvetica Neue" charset="0"/>
                          <a:ea typeface="ＭＳ Ｐゴシック" pitchFamily="34" charset="-128"/>
                        </a:rPr>
                        <a:t>Procedures With Connections Tasks</a:t>
                      </a:r>
                    </a:p>
                    <a:p>
                      <a:pPr marL="177800" marR="0" lvl="0" indent="-177800" algn="l" defTabSz="914400" rtl="0" eaLnBrk="1" fontAlgn="base" latinLnBrk="0" hangingPunct="1">
                        <a:lnSpc>
                          <a:spcPct val="100000"/>
                        </a:lnSpc>
                        <a:spcBef>
                          <a:spcPct val="20000"/>
                        </a:spcBef>
                        <a:spcAft>
                          <a:spcPct val="0"/>
                        </a:spcAft>
                        <a:buClrTx/>
                        <a:buSzPct val="115000"/>
                        <a:buFont typeface="Times" charset="0"/>
                        <a:buChar char="•"/>
                        <a:tabLst/>
                      </a:pPr>
                      <a:r>
                        <a:rPr kumimoji="0" lang="en-US" sz="1100" b="0" i="0" u="none" strike="noStrike" cap="none" normalizeH="0" baseline="0" dirty="0" smtClean="0">
                          <a:ln>
                            <a:noFill/>
                          </a:ln>
                          <a:solidFill>
                            <a:srgbClr val="5C1F00"/>
                          </a:solidFill>
                          <a:effectLst/>
                          <a:latin typeface="Helvetica Neue" charset="0"/>
                          <a:ea typeface="ＭＳ Ｐゴシック" pitchFamily="34" charset="-128"/>
                        </a:rPr>
                        <a:t>Focus students</a:t>
                      </a:r>
                      <a:r>
                        <a:rPr kumimoji="0" lang="ja-JP" altLang="en-US" sz="1100" b="0" i="0" u="none" strike="noStrike" cap="none" normalizeH="0" baseline="0" smtClean="0">
                          <a:ln>
                            <a:noFill/>
                          </a:ln>
                          <a:solidFill>
                            <a:srgbClr val="5C1F00"/>
                          </a:solidFill>
                          <a:effectLst/>
                          <a:latin typeface="Helvetica Neue" charset="0"/>
                          <a:ea typeface="ＭＳ Ｐゴシック" pitchFamily="34" charset="-128"/>
                        </a:rPr>
                        <a:t>’</a:t>
                      </a:r>
                      <a:r>
                        <a:rPr kumimoji="0" lang="en-US" altLang="ja-JP" sz="1100" b="0" i="0" u="none" strike="noStrike" cap="none" normalizeH="0" baseline="0" dirty="0" smtClean="0">
                          <a:ln>
                            <a:noFill/>
                          </a:ln>
                          <a:solidFill>
                            <a:srgbClr val="5C1F00"/>
                          </a:solidFill>
                          <a:effectLst/>
                          <a:latin typeface="Helvetica Neue" charset="0"/>
                          <a:ea typeface="ＭＳ Ｐゴシック" pitchFamily="34" charset="-128"/>
                        </a:rPr>
                        <a:t> attention on the use of procedures for the purpose of developing deeper levels of understanding of mathematical concepts and ideas.</a:t>
                      </a:r>
                    </a:p>
                    <a:p>
                      <a:pPr marL="177800" marR="0" lvl="0" indent="-177800" algn="l" defTabSz="914400" rtl="0" eaLnBrk="1" fontAlgn="base" latinLnBrk="0" hangingPunct="1">
                        <a:lnSpc>
                          <a:spcPct val="100000"/>
                        </a:lnSpc>
                        <a:spcBef>
                          <a:spcPct val="20000"/>
                        </a:spcBef>
                        <a:spcAft>
                          <a:spcPct val="0"/>
                        </a:spcAft>
                        <a:buClrTx/>
                        <a:buSzPct val="115000"/>
                        <a:buFont typeface="Times" charset="0"/>
                        <a:buChar char="•"/>
                        <a:tabLst/>
                      </a:pPr>
                      <a:r>
                        <a:rPr kumimoji="0" lang="en-US" sz="1100" b="0" i="0" u="none" strike="noStrike" cap="none" normalizeH="0" baseline="0" dirty="0" smtClean="0">
                          <a:ln>
                            <a:noFill/>
                          </a:ln>
                          <a:solidFill>
                            <a:srgbClr val="5C1F00"/>
                          </a:solidFill>
                          <a:effectLst/>
                          <a:latin typeface="Helvetica Neue" charset="0"/>
                          <a:ea typeface="ＭＳ Ｐゴシック" pitchFamily="34" charset="-128"/>
                        </a:rPr>
                        <a:t>Suggest pathways to follow (explicitly or implicitly) that are broad general procedures that have close connections to underlying conceptual ideas as opposed to narrow algorithms that are opaque with respect to underlying concepts.</a:t>
                      </a:r>
                    </a:p>
                    <a:p>
                      <a:pPr marL="177800" marR="0" lvl="0" indent="-177800" algn="l" defTabSz="914400" rtl="0" eaLnBrk="1" fontAlgn="base" latinLnBrk="0" hangingPunct="1">
                        <a:lnSpc>
                          <a:spcPct val="100000"/>
                        </a:lnSpc>
                        <a:spcBef>
                          <a:spcPct val="20000"/>
                        </a:spcBef>
                        <a:spcAft>
                          <a:spcPct val="0"/>
                        </a:spcAft>
                        <a:buClrTx/>
                        <a:buSzPct val="115000"/>
                        <a:buFont typeface="Times" charset="0"/>
                        <a:buChar char="•"/>
                        <a:tabLst/>
                      </a:pPr>
                      <a:r>
                        <a:rPr kumimoji="0" lang="en-US" sz="1100" b="0" i="0" u="none" strike="noStrike" cap="none" normalizeH="0" baseline="0" dirty="0" smtClean="0">
                          <a:ln>
                            <a:noFill/>
                          </a:ln>
                          <a:solidFill>
                            <a:srgbClr val="5C1F00"/>
                          </a:solidFill>
                          <a:effectLst/>
                          <a:latin typeface="Helvetica Neue" charset="0"/>
                          <a:ea typeface="ＭＳ Ｐゴシック" pitchFamily="34" charset="-128"/>
                        </a:rPr>
                        <a:t>Usually are represented in multiple ways (e.g., visual diagrams, </a:t>
                      </a:r>
                      <a:r>
                        <a:rPr kumimoji="0" lang="en-US" sz="1100" b="0" i="0" u="none" strike="noStrike" cap="none" normalizeH="0" baseline="0" dirty="0" err="1" smtClean="0">
                          <a:ln>
                            <a:noFill/>
                          </a:ln>
                          <a:solidFill>
                            <a:srgbClr val="5C1F00"/>
                          </a:solidFill>
                          <a:effectLst/>
                          <a:latin typeface="Helvetica Neue" charset="0"/>
                          <a:ea typeface="ＭＳ Ｐゴシック" pitchFamily="34" charset="-128"/>
                        </a:rPr>
                        <a:t>manipulatives</a:t>
                      </a:r>
                      <a:r>
                        <a:rPr kumimoji="0" lang="en-US" sz="1100" b="0" i="0" u="none" strike="noStrike" cap="none" normalizeH="0" baseline="0" dirty="0" smtClean="0">
                          <a:ln>
                            <a:noFill/>
                          </a:ln>
                          <a:solidFill>
                            <a:srgbClr val="5C1F00"/>
                          </a:solidFill>
                          <a:effectLst/>
                          <a:latin typeface="Helvetica Neue" charset="0"/>
                          <a:ea typeface="ＭＳ Ｐゴシック" pitchFamily="34" charset="-128"/>
                        </a:rPr>
                        <a:t>, symbols, problem situations).  Making connections among multiple representations helps to develop meaning.</a:t>
                      </a:r>
                    </a:p>
                    <a:p>
                      <a:pPr marL="177800" marR="0" lvl="0" indent="-177800" algn="l" defTabSz="914400" rtl="0" eaLnBrk="1" fontAlgn="base" latinLnBrk="0" hangingPunct="1">
                        <a:lnSpc>
                          <a:spcPct val="100000"/>
                        </a:lnSpc>
                        <a:spcBef>
                          <a:spcPct val="20000"/>
                        </a:spcBef>
                        <a:spcAft>
                          <a:spcPct val="0"/>
                        </a:spcAft>
                        <a:buClrTx/>
                        <a:buSzPct val="115000"/>
                        <a:buFont typeface="Times" charset="0"/>
                        <a:buChar char="•"/>
                        <a:tabLst/>
                      </a:pPr>
                      <a:r>
                        <a:rPr kumimoji="0" lang="en-US" sz="1100" b="0" i="0" u="none" strike="noStrike" cap="none" normalizeH="0" baseline="0" dirty="0" smtClean="0">
                          <a:ln>
                            <a:noFill/>
                          </a:ln>
                          <a:solidFill>
                            <a:srgbClr val="5C1F00"/>
                          </a:solidFill>
                          <a:effectLst/>
                          <a:latin typeface="Helvetica Neue" charset="0"/>
                          <a:ea typeface="ＭＳ Ｐゴシック" pitchFamily="34" charset="-128"/>
                        </a:rPr>
                        <a:t>Require some degree of cognitive effort.  Although general procedures may be followed, they cannot be followed mindlessly.  Students need to engage with the conceptual ideas that underlie the procedures in order to successfully complete the task and develop understanding.</a:t>
                      </a:r>
                    </a:p>
                    <a:p>
                      <a:pPr marL="177800" marR="0" lvl="0" indent="-177800" algn="l" defTabSz="914400" rtl="0" eaLnBrk="1" fontAlgn="base" latinLnBrk="0" hangingPunct="1">
                        <a:lnSpc>
                          <a:spcPct val="110000"/>
                        </a:lnSpc>
                        <a:spcBef>
                          <a:spcPct val="20000"/>
                        </a:spcBef>
                        <a:spcAft>
                          <a:spcPct val="0"/>
                        </a:spcAft>
                        <a:buClrTx/>
                        <a:buSzTx/>
                        <a:buFontTx/>
                        <a:buNone/>
                        <a:tabLst/>
                      </a:pPr>
                      <a:endParaRPr kumimoji="0" lang="en-US" sz="1100" b="0" i="0" u="none" strike="noStrike" cap="none" normalizeH="0" baseline="0" dirty="0" smtClean="0">
                        <a:ln>
                          <a:noFill/>
                        </a:ln>
                        <a:solidFill>
                          <a:srgbClr val="5C1F00"/>
                        </a:solidFill>
                        <a:effectLst/>
                        <a:latin typeface="Helvetica Neue" charset="0"/>
                        <a:ea typeface="ＭＳ Ｐゴシック" pitchFamily="34" charset="-128"/>
                      </a:endParaRPr>
                    </a:p>
                    <a:p>
                      <a:pPr marL="177800" marR="0" lvl="0" indent="-177800" algn="ctr" defTabSz="914400" rtl="0" eaLnBrk="1" fontAlgn="base" latinLnBrk="0" hangingPunct="1">
                        <a:lnSpc>
                          <a:spcPct val="100000"/>
                        </a:lnSpc>
                        <a:spcBef>
                          <a:spcPct val="20000"/>
                        </a:spcBef>
                        <a:spcAft>
                          <a:spcPct val="0"/>
                        </a:spcAft>
                        <a:buClrTx/>
                        <a:buSzTx/>
                        <a:buFontTx/>
                        <a:buNone/>
                        <a:tabLst/>
                      </a:pPr>
                      <a:r>
                        <a:rPr kumimoji="0" lang="en-US" sz="1100" b="0" i="0" u="sng" strike="noStrike" cap="none" normalizeH="0" baseline="0" dirty="0" smtClean="0">
                          <a:ln>
                            <a:noFill/>
                          </a:ln>
                          <a:solidFill>
                            <a:srgbClr val="5C1F00"/>
                          </a:solidFill>
                          <a:effectLst/>
                          <a:latin typeface="Helvetica Neue" charset="0"/>
                          <a:ea typeface="ＭＳ Ｐゴシック" pitchFamily="34" charset="-128"/>
                        </a:rPr>
                        <a:t>Doing Mathematics Tasks</a:t>
                      </a:r>
                    </a:p>
                    <a:p>
                      <a:pPr marL="177800" marR="0" lvl="0" indent="-177800" algn="l" defTabSz="914400" rtl="0" eaLnBrk="1" fontAlgn="base" latinLnBrk="0" hangingPunct="1">
                        <a:lnSpc>
                          <a:spcPct val="100000"/>
                        </a:lnSpc>
                        <a:spcBef>
                          <a:spcPct val="20000"/>
                        </a:spcBef>
                        <a:spcAft>
                          <a:spcPct val="0"/>
                        </a:spcAft>
                        <a:buClrTx/>
                        <a:buSzPct val="115000"/>
                        <a:buFont typeface="Times" charset="0"/>
                        <a:buChar char="•"/>
                        <a:tabLst/>
                      </a:pPr>
                      <a:r>
                        <a:rPr kumimoji="0" lang="en-US" sz="1100" b="0" i="0" u="none" strike="noStrike" cap="none" normalizeH="0" baseline="0" dirty="0" smtClean="0">
                          <a:ln>
                            <a:noFill/>
                          </a:ln>
                          <a:solidFill>
                            <a:srgbClr val="5C1F00"/>
                          </a:solidFill>
                          <a:effectLst/>
                          <a:latin typeface="Helvetica Neue" charset="0"/>
                          <a:ea typeface="ＭＳ Ｐゴシック" pitchFamily="34" charset="-128"/>
                        </a:rPr>
                        <a:t>Requires complex and non-algorithmic thinking (i.e., there is not a predictable, well-rehearsed approach or pathway explicitly suggested by the task, task instructions, or a worked-out example).</a:t>
                      </a:r>
                    </a:p>
                    <a:p>
                      <a:pPr marL="177800" marR="0" lvl="0" indent="-177800" algn="l" defTabSz="914400" rtl="0" eaLnBrk="1" fontAlgn="base" latinLnBrk="0" hangingPunct="1">
                        <a:lnSpc>
                          <a:spcPct val="100000"/>
                        </a:lnSpc>
                        <a:spcBef>
                          <a:spcPct val="20000"/>
                        </a:spcBef>
                        <a:spcAft>
                          <a:spcPct val="0"/>
                        </a:spcAft>
                        <a:buClrTx/>
                        <a:buSzPct val="115000"/>
                        <a:buFont typeface="Times" charset="0"/>
                        <a:buChar char="•"/>
                        <a:tabLst/>
                      </a:pPr>
                      <a:r>
                        <a:rPr kumimoji="0" lang="en-US" sz="1100" b="0" i="0" u="none" strike="noStrike" cap="none" normalizeH="0" baseline="0" dirty="0" smtClean="0">
                          <a:ln>
                            <a:noFill/>
                          </a:ln>
                          <a:solidFill>
                            <a:srgbClr val="5C1F00"/>
                          </a:solidFill>
                          <a:effectLst/>
                          <a:latin typeface="Helvetica Neue" charset="0"/>
                          <a:ea typeface="ＭＳ Ｐゴシック" pitchFamily="34" charset="-128"/>
                        </a:rPr>
                        <a:t>Requires students to explore and to understand the nature of mathematical concepts, processes, or relationships.</a:t>
                      </a:r>
                    </a:p>
                    <a:p>
                      <a:pPr marL="177800" marR="0" lvl="0" indent="-177800" algn="l" defTabSz="914400" rtl="0" eaLnBrk="1" fontAlgn="base" latinLnBrk="0" hangingPunct="1">
                        <a:lnSpc>
                          <a:spcPct val="100000"/>
                        </a:lnSpc>
                        <a:spcBef>
                          <a:spcPct val="20000"/>
                        </a:spcBef>
                        <a:spcAft>
                          <a:spcPct val="0"/>
                        </a:spcAft>
                        <a:buClrTx/>
                        <a:buSzPct val="115000"/>
                        <a:buFont typeface="Times" charset="0"/>
                        <a:buChar char="•"/>
                        <a:tabLst/>
                      </a:pPr>
                      <a:r>
                        <a:rPr kumimoji="0" lang="en-US" sz="1100" b="0" i="0" u="none" strike="noStrike" cap="none" normalizeH="0" baseline="0" dirty="0" smtClean="0">
                          <a:ln>
                            <a:noFill/>
                          </a:ln>
                          <a:solidFill>
                            <a:srgbClr val="5C1F00"/>
                          </a:solidFill>
                          <a:effectLst/>
                          <a:latin typeface="Helvetica Neue" charset="0"/>
                          <a:ea typeface="ＭＳ Ｐゴシック" pitchFamily="34" charset="-128"/>
                        </a:rPr>
                        <a:t>Demands self-monitoring or self-regulation of one</a:t>
                      </a:r>
                      <a:r>
                        <a:rPr kumimoji="0" lang="ja-JP" altLang="en-US" sz="1100" b="0" i="0" u="none" strike="noStrike" cap="none" normalizeH="0" baseline="0" smtClean="0">
                          <a:ln>
                            <a:noFill/>
                          </a:ln>
                          <a:solidFill>
                            <a:srgbClr val="5C1F00"/>
                          </a:solidFill>
                          <a:effectLst/>
                          <a:latin typeface="Helvetica Neue" charset="0"/>
                          <a:ea typeface="ＭＳ Ｐゴシック" pitchFamily="34" charset="-128"/>
                        </a:rPr>
                        <a:t>’</a:t>
                      </a:r>
                      <a:r>
                        <a:rPr kumimoji="0" lang="en-US" altLang="ja-JP" sz="1100" b="0" i="0" u="none" strike="noStrike" cap="none" normalizeH="0" baseline="0" dirty="0" smtClean="0">
                          <a:ln>
                            <a:noFill/>
                          </a:ln>
                          <a:solidFill>
                            <a:srgbClr val="5C1F00"/>
                          </a:solidFill>
                          <a:effectLst/>
                          <a:latin typeface="Helvetica Neue" charset="0"/>
                          <a:ea typeface="ＭＳ Ｐゴシック" pitchFamily="34" charset="-128"/>
                        </a:rPr>
                        <a:t>s own cognitive processes.</a:t>
                      </a:r>
                    </a:p>
                    <a:p>
                      <a:pPr marL="177800" marR="0" lvl="0" indent="-177800" algn="l" defTabSz="914400" rtl="0" eaLnBrk="1" fontAlgn="base" latinLnBrk="0" hangingPunct="1">
                        <a:lnSpc>
                          <a:spcPct val="100000"/>
                        </a:lnSpc>
                        <a:spcBef>
                          <a:spcPct val="20000"/>
                        </a:spcBef>
                        <a:spcAft>
                          <a:spcPct val="0"/>
                        </a:spcAft>
                        <a:buClrTx/>
                        <a:buSzPct val="115000"/>
                        <a:buFont typeface="Times" charset="0"/>
                        <a:buChar char="•"/>
                        <a:tabLst/>
                      </a:pPr>
                      <a:r>
                        <a:rPr kumimoji="0" lang="en-US" sz="1100" b="0" i="0" u="none" strike="noStrike" cap="none" normalizeH="0" baseline="0" dirty="0" smtClean="0">
                          <a:ln>
                            <a:noFill/>
                          </a:ln>
                          <a:solidFill>
                            <a:srgbClr val="5C1F00"/>
                          </a:solidFill>
                          <a:effectLst/>
                          <a:latin typeface="Helvetica Neue" charset="0"/>
                          <a:ea typeface="ＭＳ Ｐゴシック" pitchFamily="34" charset="-128"/>
                        </a:rPr>
                        <a:t>Requires students to access relevant knowledge and experiences and make appropriate use of them in working through the task.</a:t>
                      </a:r>
                    </a:p>
                    <a:p>
                      <a:pPr marL="177800" marR="0" lvl="0" indent="-177800" algn="l" defTabSz="914400" rtl="0" eaLnBrk="1" fontAlgn="base" latinLnBrk="0" hangingPunct="1">
                        <a:lnSpc>
                          <a:spcPct val="100000"/>
                        </a:lnSpc>
                        <a:spcBef>
                          <a:spcPct val="20000"/>
                        </a:spcBef>
                        <a:spcAft>
                          <a:spcPct val="0"/>
                        </a:spcAft>
                        <a:buClrTx/>
                        <a:buSzPct val="115000"/>
                        <a:buFont typeface="Times" charset="0"/>
                        <a:buChar char="•"/>
                        <a:tabLst/>
                      </a:pPr>
                      <a:r>
                        <a:rPr kumimoji="0" lang="en-US" sz="1100" b="0" i="0" u="none" strike="noStrike" cap="none" normalizeH="0" baseline="0" dirty="0" smtClean="0">
                          <a:ln>
                            <a:noFill/>
                          </a:ln>
                          <a:solidFill>
                            <a:srgbClr val="5C1F00"/>
                          </a:solidFill>
                          <a:effectLst/>
                          <a:latin typeface="Helvetica Neue" charset="0"/>
                          <a:ea typeface="ＭＳ Ｐゴシック" pitchFamily="34" charset="-128"/>
                        </a:rPr>
                        <a:t>Requires students to analyze the task and actively examine task constraints that may limit possible solution strategies and solutions.</a:t>
                      </a:r>
                    </a:p>
                    <a:p>
                      <a:pPr marL="177800" marR="0" lvl="0" indent="-177800" algn="l" defTabSz="914400" rtl="0" eaLnBrk="1" fontAlgn="base" latinLnBrk="0" hangingPunct="1">
                        <a:lnSpc>
                          <a:spcPct val="100000"/>
                        </a:lnSpc>
                        <a:spcBef>
                          <a:spcPct val="20000"/>
                        </a:spcBef>
                        <a:spcAft>
                          <a:spcPct val="0"/>
                        </a:spcAft>
                        <a:buClrTx/>
                        <a:buSzPct val="115000"/>
                        <a:buFont typeface="Times" charset="0"/>
                        <a:buChar char="•"/>
                        <a:tabLst/>
                      </a:pPr>
                      <a:r>
                        <a:rPr kumimoji="0" lang="en-US" sz="1100" b="0" i="0" u="none" strike="noStrike" cap="none" normalizeH="0" baseline="0" dirty="0" smtClean="0">
                          <a:ln>
                            <a:noFill/>
                          </a:ln>
                          <a:solidFill>
                            <a:srgbClr val="5C1F00"/>
                          </a:solidFill>
                          <a:effectLst/>
                          <a:latin typeface="Helvetica Neue" charset="0"/>
                          <a:ea typeface="ＭＳ Ｐゴシック" pitchFamily="34" charset="-128"/>
                        </a:rPr>
                        <a:t>Requires considerable cognitive effort and may involve some level of anxiety for the student due to the unpredictable nature of the solution process required.</a:t>
                      </a:r>
                    </a:p>
                    <a:p>
                      <a:pPr marL="177800" marR="0" lvl="0" indent="-177800" algn="l" defTabSz="914400" rtl="0" eaLnBrk="1" fontAlgn="base" latinLnBrk="0" hangingPunct="1">
                        <a:lnSpc>
                          <a:spcPct val="100000"/>
                        </a:lnSpc>
                        <a:spcBef>
                          <a:spcPct val="20000"/>
                        </a:spcBef>
                        <a:spcAft>
                          <a:spcPct val="0"/>
                        </a:spcAft>
                        <a:buClrTx/>
                        <a:buSzPct val="115000"/>
                        <a:buFont typeface="Times" charset="0"/>
                        <a:buChar char="•"/>
                        <a:tabLst/>
                      </a:pPr>
                      <a:endParaRPr kumimoji="0" lang="en-US" sz="1100" b="0" i="0" u="none" strike="noStrike" cap="none" normalizeH="0" baseline="0" dirty="0" smtClean="0">
                        <a:ln>
                          <a:noFill/>
                        </a:ln>
                        <a:solidFill>
                          <a:srgbClr val="5C1F00"/>
                        </a:solidFill>
                        <a:effectLst/>
                        <a:latin typeface="Helvetica Neue" charset="0"/>
                        <a:ea typeface="ＭＳ Ｐゴシック" pitchFamily="34" charset="-128"/>
                      </a:endParaRPr>
                    </a:p>
                    <a:p>
                      <a:pPr marL="177800" marR="0" lvl="0" indent="-177800" algn="l" defTabSz="914400" rtl="0" eaLnBrk="1" fontAlgn="base" latinLnBrk="0" hangingPunct="1">
                        <a:lnSpc>
                          <a:spcPct val="100000"/>
                        </a:lnSpc>
                        <a:spcBef>
                          <a:spcPct val="20000"/>
                        </a:spcBef>
                        <a:spcAft>
                          <a:spcPct val="0"/>
                        </a:spcAft>
                        <a:buClrTx/>
                        <a:buSzPct val="115000"/>
                        <a:buFont typeface="Times" charset="0"/>
                        <a:buChar char="•"/>
                        <a:tabLst/>
                      </a:pPr>
                      <a:endParaRPr kumimoji="0" lang="en-US" sz="1100" b="1" i="0" u="none" strike="noStrike" cap="none" normalizeH="0" baseline="0" dirty="0" smtClean="0">
                        <a:ln>
                          <a:noFill/>
                        </a:ln>
                        <a:solidFill>
                          <a:srgbClr val="5C1F00"/>
                        </a:solidFill>
                        <a:effectLst/>
                        <a:latin typeface="Helvetica Neue" charset="0"/>
                        <a:ea typeface="ＭＳ Ｐゴシック" pitchFamily="34" charset="-128"/>
                      </a:endParaRPr>
                    </a:p>
                  </a:txBody>
                  <a:tcPr marL="68580" marR="68580" marT="60969" marB="60969"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r>
            </a:tbl>
          </a:graphicData>
        </a:graphic>
      </p:graphicFrame>
      <p:sp>
        <p:nvSpPr>
          <p:cNvPr id="19470" name="Rectangle 12"/>
          <p:cNvSpPr>
            <a:spLocks noChangeArrowheads="1"/>
          </p:cNvSpPr>
          <p:nvPr/>
        </p:nvSpPr>
        <p:spPr bwMode="auto">
          <a:xfrm>
            <a:off x="1428750" y="7632700"/>
            <a:ext cx="1352550" cy="230188"/>
          </a:xfrm>
          <a:prstGeom prst="rect">
            <a:avLst/>
          </a:prstGeom>
          <a:noFill/>
          <a:ln w="9525">
            <a:noFill/>
            <a:miter lim="800000"/>
            <a:headEnd/>
            <a:tailEnd/>
          </a:ln>
        </p:spPr>
        <p:txBody>
          <a:bodyPr>
            <a:spAutoFit/>
          </a:bodyPr>
          <a:lstStyle/>
          <a:p>
            <a:pPr eaLnBrk="1" hangingPunct="1">
              <a:spcBef>
                <a:spcPct val="20000"/>
              </a:spcBef>
            </a:pPr>
            <a:r>
              <a:rPr lang="en-US" sz="900"/>
              <a:t>Stein and Smith, 1998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3550" y="228600"/>
            <a:ext cx="5829300" cy="660400"/>
          </a:xfrm>
        </p:spPr>
        <p:txBody>
          <a:bodyPr/>
          <a:lstStyle/>
          <a:p>
            <a:r>
              <a:rPr lang="en-US" sz="3200" b="1" dirty="0" smtClean="0">
                <a:solidFill>
                  <a:srgbClr val="FF0000"/>
                </a:solidFill>
              </a:rPr>
              <a:t>Informational Resources</a:t>
            </a:r>
          </a:p>
        </p:txBody>
      </p:sp>
      <p:sp>
        <p:nvSpPr>
          <p:cNvPr id="3" name="Content Placeholder 2"/>
          <p:cNvSpPr>
            <a:spLocks noGrp="1"/>
          </p:cNvSpPr>
          <p:nvPr>
            <p:ph idx="1"/>
          </p:nvPr>
        </p:nvSpPr>
        <p:spPr>
          <a:xfrm>
            <a:off x="514350" y="1016000"/>
            <a:ext cx="5829300" cy="7112000"/>
          </a:xfrm>
        </p:spPr>
        <p:txBody>
          <a:bodyPr/>
          <a:lstStyle/>
          <a:p>
            <a:r>
              <a:rPr lang="en-US" sz="2000" b="1" i="1" dirty="0" smtClean="0">
                <a:solidFill>
                  <a:schemeClr val="bg2"/>
                </a:solidFill>
              </a:rPr>
              <a:t>Constructive Struggling</a:t>
            </a:r>
            <a:r>
              <a:rPr lang="en-US" sz="2000" b="1" dirty="0" smtClean="0">
                <a:solidFill>
                  <a:schemeClr val="bg2"/>
                </a:solidFill>
              </a:rPr>
              <a:t>– Cathy Seeley</a:t>
            </a:r>
          </a:p>
          <a:p>
            <a:pPr lvl="1"/>
            <a:r>
              <a:rPr lang="en-US" sz="1600" dirty="0" smtClean="0">
                <a:solidFill>
                  <a:schemeClr val="bg2"/>
                </a:solidFill>
                <a:hlinkClick r:id="rId2"/>
              </a:rPr>
              <a:t>http://education.illinois.edu/smallurban/chancellorsacademy/documents/FasterIsntSmarter_CathySeeley.pdf </a:t>
            </a:r>
            <a:endParaRPr lang="en-US" sz="1600" dirty="0" smtClean="0">
              <a:solidFill>
                <a:schemeClr val="bg2"/>
              </a:solidFill>
            </a:endParaRPr>
          </a:p>
          <a:p>
            <a:pPr lvl="1"/>
            <a:endParaRPr lang="en-US" sz="1600" dirty="0" smtClean="0">
              <a:solidFill>
                <a:schemeClr val="bg2"/>
              </a:solidFill>
            </a:endParaRPr>
          </a:p>
          <a:p>
            <a:r>
              <a:rPr lang="en-US" sz="1800" b="1" i="1" dirty="0" smtClean="0">
                <a:solidFill>
                  <a:schemeClr val="bg2"/>
                </a:solidFill>
              </a:rPr>
              <a:t>Parent Roadmaps for Common Core State Standards – Council of the Great City Schools</a:t>
            </a:r>
          </a:p>
          <a:p>
            <a:pPr lvl="1"/>
            <a:r>
              <a:rPr lang="en-US" sz="1400" dirty="0" smtClean="0">
                <a:solidFill>
                  <a:schemeClr val="bg2"/>
                </a:solidFill>
                <a:hlinkClick r:id="rId3"/>
              </a:rPr>
              <a:t>http://www.cgcs.org/domain/36</a:t>
            </a:r>
            <a:endParaRPr lang="en-US" sz="1400" dirty="0" smtClean="0">
              <a:solidFill>
                <a:schemeClr val="bg2"/>
              </a:solidFill>
            </a:endParaRPr>
          </a:p>
          <a:p>
            <a:pPr lvl="1">
              <a:buFontTx/>
              <a:buNone/>
            </a:pPr>
            <a:endParaRPr lang="en-US" sz="1400" dirty="0" smtClean="0">
              <a:solidFill>
                <a:schemeClr val="bg2"/>
              </a:solidFill>
            </a:endParaRPr>
          </a:p>
          <a:p>
            <a:r>
              <a:rPr lang="en-US" sz="1800" b="1" i="1" dirty="0" smtClean="0">
                <a:solidFill>
                  <a:schemeClr val="bg2"/>
                </a:solidFill>
              </a:rPr>
              <a:t>3-5 Fractions Progressions</a:t>
            </a:r>
            <a:r>
              <a:rPr lang="en-US" sz="1800" i="1" dirty="0" smtClean="0">
                <a:solidFill>
                  <a:schemeClr val="bg2"/>
                </a:solidFill>
              </a:rPr>
              <a:t> – </a:t>
            </a:r>
          </a:p>
          <a:p>
            <a:pPr lvl="1"/>
            <a:r>
              <a:rPr lang="en-US" sz="1400" dirty="0" smtClean="0">
                <a:solidFill>
                  <a:schemeClr val="bg2"/>
                </a:solidFill>
                <a:hlinkClick r:id="rId4"/>
              </a:rPr>
              <a:t>http://ime.math.arizona.edu/progressions</a:t>
            </a:r>
            <a:endParaRPr lang="en-US" sz="1400" dirty="0" smtClean="0">
              <a:solidFill>
                <a:schemeClr val="bg2"/>
              </a:solidFill>
            </a:endParaRPr>
          </a:p>
          <a:p>
            <a:pPr lvl="1">
              <a:buFontTx/>
              <a:buNone/>
            </a:pPr>
            <a:endParaRPr lang="en-US" sz="1400" dirty="0" smtClean="0">
              <a:solidFill>
                <a:schemeClr val="bg2"/>
              </a:solidFill>
            </a:endParaRPr>
          </a:p>
          <a:p>
            <a:r>
              <a:rPr lang="en-US" sz="1800" b="1" i="1" dirty="0" smtClean="0">
                <a:solidFill>
                  <a:schemeClr val="bg2"/>
                </a:solidFill>
              </a:rPr>
              <a:t>Five Key Strategies for Effective Formative Assessment</a:t>
            </a:r>
            <a:r>
              <a:rPr lang="en-US" sz="1800" i="1" dirty="0" smtClean="0">
                <a:solidFill>
                  <a:schemeClr val="bg2"/>
                </a:solidFill>
              </a:rPr>
              <a:t>– </a:t>
            </a:r>
          </a:p>
          <a:p>
            <a:pPr lvl="1"/>
            <a:r>
              <a:rPr lang="en-US" sz="1400" dirty="0" smtClean="0">
                <a:solidFill>
                  <a:schemeClr val="bg2"/>
                </a:solidFill>
                <a:hlinkClick r:id="rId5"/>
              </a:rPr>
              <a:t>http://www.nctm.org/news/content.aspx?id=11474</a:t>
            </a:r>
            <a:r>
              <a:rPr lang="en-US" sz="1400" dirty="0" smtClean="0">
                <a:solidFill>
                  <a:schemeClr val="bg2"/>
                </a:solidFill>
              </a:rPr>
              <a:t> </a:t>
            </a:r>
          </a:p>
        </p:txBody>
      </p:sp>
      <p:sp>
        <p:nvSpPr>
          <p:cNvPr id="3076" name="Footer Placeholder 3"/>
          <p:cNvSpPr>
            <a:spLocks noGrp="1"/>
          </p:cNvSpPr>
          <p:nvPr>
            <p:ph type="ftr" sz="quarter" idx="11"/>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3077" name="Slide Number Placeholder 4"/>
          <p:cNvSpPr>
            <a:spLocks noGrp="1"/>
          </p:cNvSpPr>
          <p:nvPr>
            <p:ph type="sldNum" sz="quarter" idx="12"/>
          </p:nvPr>
        </p:nvSpPr>
        <p:spPr>
          <a:noFill/>
          <a:ln>
            <a:miter lim="800000"/>
            <a:headEnd/>
            <a:tailEnd/>
          </a:ln>
        </p:spPr>
        <p:txBody>
          <a:bodyPr/>
          <a:lstStyle/>
          <a:p>
            <a:fld id="{01758E62-996F-4AEB-A05B-E4C09F68512A}" type="slidenum">
              <a:rPr lang="en-US"/>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3550" y="228600"/>
            <a:ext cx="5829300" cy="660400"/>
          </a:xfrm>
        </p:spPr>
        <p:txBody>
          <a:bodyPr/>
          <a:lstStyle/>
          <a:p>
            <a:r>
              <a:rPr lang="en-US" sz="3200" b="1" dirty="0" smtClean="0">
                <a:solidFill>
                  <a:srgbClr val="FF0000"/>
                </a:solidFill>
              </a:rPr>
              <a:t>Video Resources</a:t>
            </a:r>
          </a:p>
        </p:txBody>
      </p:sp>
      <p:sp>
        <p:nvSpPr>
          <p:cNvPr id="3" name="Content Placeholder 2"/>
          <p:cNvSpPr>
            <a:spLocks noGrp="1"/>
          </p:cNvSpPr>
          <p:nvPr>
            <p:ph idx="1"/>
          </p:nvPr>
        </p:nvSpPr>
        <p:spPr>
          <a:xfrm>
            <a:off x="514350" y="1016000"/>
            <a:ext cx="5829300" cy="7112000"/>
          </a:xfrm>
        </p:spPr>
        <p:txBody>
          <a:bodyPr/>
          <a:lstStyle/>
          <a:p>
            <a:r>
              <a:rPr lang="en-US" sz="2000" b="1" i="1" dirty="0" smtClean="0">
                <a:solidFill>
                  <a:schemeClr val="bg2"/>
                </a:solidFill>
              </a:rPr>
              <a:t>Dialogue and Constructive Struggle – Cathy Seeley</a:t>
            </a:r>
          </a:p>
          <a:p>
            <a:pPr lvl="1"/>
            <a:r>
              <a:rPr lang="en-US" sz="1600" dirty="0" smtClean="0">
                <a:solidFill>
                  <a:schemeClr val="bg2"/>
                </a:solidFill>
              </a:rPr>
              <a:t> </a:t>
            </a:r>
            <a:r>
              <a:rPr lang="en-US" sz="1600" dirty="0" smtClean="0">
                <a:solidFill>
                  <a:schemeClr val="bg2"/>
                </a:solidFill>
                <a:hlinkClick r:id="rId2"/>
              </a:rPr>
              <a:t>http://www.mathsolutions.com/nl44/</a:t>
            </a:r>
            <a:endParaRPr lang="en-US" sz="1600" dirty="0" smtClean="0">
              <a:solidFill>
                <a:schemeClr val="bg2"/>
              </a:solidFill>
            </a:endParaRPr>
          </a:p>
          <a:p>
            <a:pPr lvl="1">
              <a:buFontTx/>
              <a:buNone/>
            </a:pPr>
            <a:endParaRPr lang="en-US" sz="1600" b="1" dirty="0" smtClean="0">
              <a:solidFill>
                <a:schemeClr val="bg2"/>
              </a:solidFill>
            </a:endParaRPr>
          </a:p>
          <a:p>
            <a:r>
              <a:rPr lang="en-US" sz="2000" b="1" dirty="0" smtClean="0">
                <a:solidFill>
                  <a:schemeClr val="bg2"/>
                </a:solidFill>
              </a:rPr>
              <a:t>4</a:t>
            </a:r>
            <a:r>
              <a:rPr lang="en-US" sz="2000" b="1" baseline="30000" dirty="0" smtClean="0">
                <a:solidFill>
                  <a:schemeClr val="bg2"/>
                </a:solidFill>
              </a:rPr>
              <a:t>th</a:t>
            </a:r>
            <a:r>
              <a:rPr lang="en-US" sz="2000" b="1" dirty="0" smtClean="0">
                <a:solidFill>
                  <a:schemeClr val="bg2"/>
                </a:solidFill>
              </a:rPr>
              <a:t> Grade Modeling with Equivalent Fractions – </a:t>
            </a:r>
            <a:r>
              <a:rPr lang="en-US" sz="2000" b="1" i="1" dirty="0" smtClean="0">
                <a:solidFill>
                  <a:schemeClr val="bg2"/>
                </a:solidFill>
              </a:rPr>
              <a:t>Education Nation</a:t>
            </a:r>
          </a:p>
          <a:p>
            <a:pPr lvl="1"/>
            <a:r>
              <a:rPr lang="en-US" sz="1400" dirty="0" smtClean="0">
                <a:solidFill>
                  <a:schemeClr val="bg2"/>
                </a:solidFill>
                <a:hlinkClick r:id="rId3"/>
              </a:rPr>
              <a:t>https://www.teachingchannel.org/videos/understanding-modeling-and-creating-equivalent-fractions-core-challenge-</a:t>
            </a:r>
            <a:endParaRPr lang="en-US" sz="1400" dirty="0" smtClean="0">
              <a:solidFill>
                <a:schemeClr val="bg2"/>
              </a:solidFill>
            </a:endParaRPr>
          </a:p>
          <a:p>
            <a:pPr>
              <a:buFontTx/>
              <a:buNone/>
            </a:pPr>
            <a:endParaRPr lang="en-US" sz="2000" dirty="0" smtClean="0">
              <a:solidFill>
                <a:schemeClr val="bg2"/>
              </a:solidFill>
            </a:endParaRPr>
          </a:p>
          <a:p>
            <a:r>
              <a:rPr lang="en-US" sz="2000" b="1" dirty="0" smtClean="0">
                <a:solidFill>
                  <a:schemeClr val="bg2"/>
                </a:solidFill>
              </a:rPr>
              <a:t>4</a:t>
            </a:r>
            <a:r>
              <a:rPr lang="en-US" sz="2000" b="1" baseline="30000" dirty="0" smtClean="0">
                <a:solidFill>
                  <a:schemeClr val="bg2"/>
                </a:solidFill>
              </a:rPr>
              <a:t>th</a:t>
            </a:r>
            <a:r>
              <a:rPr lang="en-US" sz="2000" b="1" dirty="0" smtClean="0">
                <a:solidFill>
                  <a:schemeClr val="bg2"/>
                </a:solidFill>
              </a:rPr>
              <a:t> Grade </a:t>
            </a:r>
            <a:r>
              <a:rPr lang="en-US" sz="2000" b="1" i="1" dirty="0" smtClean="0">
                <a:solidFill>
                  <a:schemeClr val="bg2"/>
                </a:solidFill>
              </a:rPr>
              <a:t>Learn Zillion </a:t>
            </a:r>
            <a:r>
              <a:rPr lang="en-US" sz="2000" b="1" dirty="0" smtClean="0">
                <a:solidFill>
                  <a:schemeClr val="bg2"/>
                </a:solidFill>
              </a:rPr>
              <a:t>Multiplying Fractions by Whole Numbers</a:t>
            </a:r>
          </a:p>
          <a:p>
            <a:pPr lvl="1"/>
            <a:r>
              <a:rPr lang="en-US" sz="1400" dirty="0" smtClean="0">
                <a:solidFill>
                  <a:schemeClr val="bg2"/>
                </a:solidFill>
                <a:hlinkClick r:id="rId4"/>
              </a:rPr>
              <a:t>www.learnzillion.com/lessonsets/478-understand-multiplication-of-fractions-by-whole-numbers</a:t>
            </a:r>
            <a:endParaRPr lang="en-US" sz="1400" dirty="0" smtClean="0">
              <a:solidFill>
                <a:schemeClr val="bg2"/>
              </a:solidFill>
            </a:endParaRPr>
          </a:p>
          <a:p>
            <a:endParaRPr lang="en-US" sz="2000" dirty="0" smtClean="0">
              <a:solidFill>
                <a:schemeClr val="bg2"/>
              </a:solidFill>
            </a:endParaRPr>
          </a:p>
          <a:p>
            <a:r>
              <a:rPr lang="en-US" sz="2000" b="1" dirty="0" smtClean="0">
                <a:solidFill>
                  <a:schemeClr val="bg2"/>
                </a:solidFill>
              </a:rPr>
              <a:t>5</a:t>
            </a:r>
            <a:r>
              <a:rPr lang="en-US" sz="2000" b="1" baseline="30000" dirty="0" smtClean="0">
                <a:solidFill>
                  <a:schemeClr val="bg2"/>
                </a:solidFill>
              </a:rPr>
              <a:t>th</a:t>
            </a:r>
            <a:r>
              <a:rPr lang="en-US" sz="2000" b="1" dirty="0" smtClean="0">
                <a:solidFill>
                  <a:schemeClr val="bg2"/>
                </a:solidFill>
              </a:rPr>
              <a:t> Grade </a:t>
            </a:r>
            <a:r>
              <a:rPr lang="en-US" sz="2000" b="1" i="1" dirty="0" smtClean="0">
                <a:solidFill>
                  <a:schemeClr val="bg2"/>
                </a:solidFill>
              </a:rPr>
              <a:t>Teaching Channel </a:t>
            </a:r>
            <a:r>
              <a:rPr lang="en-US" sz="2000" b="1" dirty="0" smtClean="0">
                <a:solidFill>
                  <a:schemeClr val="bg2"/>
                </a:solidFill>
              </a:rPr>
              <a:t>Multiplying Fractions</a:t>
            </a:r>
          </a:p>
          <a:p>
            <a:pPr lvl="1"/>
            <a:r>
              <a:rPr lang="en-US" sz="1400" dirty="0" smtClean="0">
                <a:solidFill>
                  <a:schemeClr val="bg2"/>
                </a:solidFill>
                <a:hlinkClick r:id="rId5"/>
              </a:rPr>
              <a:t>https://www.teachingchannel.org/videos/multiplying-fractions-lesson</a:t>
            </a:r>
            <a:endParaRPr lang="en-US" sz="1400" dirty="0" smtClean="0">
              <a:solidFill>
                <a:schemeClr val="bg2"/>
              </a:solidFill>
            </a:endParaRPr>
          </a:p>
          <a:p>
            <a:pPr lvl="1">
              <a:buFontTx/>
              <a:buNone/>
            </a:pPr>
            <a:endParaRPr lang="en-US" sz="1400" dirty="0" smtClean="0">
              <a:solidFill>
                <a:schemeClr val="bg2"/>
              </a:solidFill>
            </a:endParaRPr>
          </a:p>
          <a:p>
            <a:pPr lvl="1"/>
            <a:endParaRPr lang="en-US" sz="2000" dirty="0" smtClean="0">
              <a:solidFill>
                <a:schemeClr val="bg2"/>
              </a:solidFill>
            </a:endParaRPr>
          </a:p>
          <a:p>
            <a:endParaRPr lang="en-US" dirty="0" smtClean="0"/>
          </a:p>
        </p:txBody>
      </p:sp>
      <p:sp>
        <p:nvSpPr>
          <p:cNvPr id="4100" name="Footer Placeholder 3"/>
          <p:cNvSpPr>
            <a:spLocks noGrp="1"/>
          </p:cNvSpPr>
          <p:nvPr>
            <p:ph type="ftr" sz="quarter" idx="11"/>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4101" name="Slide Number Placeholder 4"/>
          <p:cNvSpPr>
            <a:spLocks noGrp="1"/>
          </p:cNvSpPr>
          <p:nvPr>
            <p:ph type="sldNum" sz="quarter" idx="12"/>
          </p:nvPr>
        </p:nvSpPr>
        <p:spPr>
          <a:noFill/>
          <a:ln>
            <a:miter lim="800000"/>
            <a:headEnd/>
            <a:tailEnd/>
          </a:ln>
        </p:spPr>
        <p:txBody>
          <a:bodyPr/>
          <a:lstStyle/>
          <a:p>
            <a:fld id="{FB2CF7A8-A21C-43B7-9695-4115C2750A24}" type="slidenum">
              <a:rPr lang="en-US"/>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3550" y="228600"/>
            <a:ext cx="5829300" cy="660400"/>
          </a:xfrm>
        </p:spPr>
        <p:txBody>
          <a:bodyPr/>
          <a:lstStyle/>
          <a:p>
            <a:r>
              <a:rPr lang="en-US" sz="3200" b="1" dirty="0" smtClean="0">
                <a:solidFill>
                  <a:srgbClr val="FF0000"/>
                </a:solidFill>
              </a:rPr>
              <a:t>Assessment Task Resources</a:t>
            </a:r>
          </a:p>
        </p:txBody>
      </p:sp>
      <p:sp>
        <p:nvSpPr>
          <p:cNvPr id="3" name="Content Placeholder 2"/>
          <p:cNvSpPr>
            <a:spLocks noGrp="1"/>
          </p:cNvSpPr>
          <p:nvPr>
            <p:ph idx="1"/>
          </p:nvPr>
        </p:nvSpPr>
        <p:spPr>
          <a:xfrm>
            <a:off x="514350" y="1016000"/>
            <a:ext cx="5829300" cy="7112000"/>
          </a:xfrm>
        </p:spPr>
        <p:txBody>
          <a:bodyPr/>
          <a:lstStyle/>
          <a:p>
            <a:r>
              <a:rPr lang="en-US" sz="2000" b="1" i="1" dirty="0" smtClean="0">
                <a:solidFill>
                  <a:schemeClr val="bg2"/>
                </a:solidFill>
              </a:rPr>
              <a:t>Grades 3-5 Math Guidebooks – LDOE</a:t>
            </a:r>
          </a:p>
          <a:p>
            <a:pPr lvl="1"/>
            <a:r>
              <a:rPr lang="en-US" sz="1600" dirty="0" smtClean="0">
                <a:solidFill>
                  <a:srgbClr val="000000"/>
                </a:solidFill>
                <a:hlinkClick r:id="rId2"/>
              </a:rPr>
              <a:t>http://www.louisianabelieves.com/docs/default-source/teacher-toolbox-resources/2014-math-3-5-curriculum-guidebook.pdf?sfvrsn=4 </a:t>
            </a:r>
            <a:endParaRPr lang="en-US" sz="1600" i="1" dirty="0" smtClean="0">
              <a:solidFill>
                <a:schemeClr val="bg2"/>
              </a:solidFill>
            </a:endParaRPr>
          </a:p>
          <a:p>
            <a:pPr>
              <a:buFontTx/>
              <a:buNone/>
            </a:pPr>
            <a:endParaRPr lang="en-US" sz="2000" dirty="0" smtClean="0">
              <a:solidFill>
                <a:schemeClr val="bg2"/>
              </a:solidFill>
            </a:endParaRPr>
          </a:p>
          <a:p>
            <a:r>
              <a:rPr lang="en-US" sz="2000" b="1" i="1" dirty="0" smtClean="0">
                <a:solidFill>
                  <a:schemeClr val="bg2"/>
                </a:solidFill>
              </a:rPr>
              <a:t>Engage NY – Common Core 3-5 Mathematics Tests</a:t>
            </a:r>
          </a:p>
          <a:p>
            <a:pPr lvl="1"/>
            <a:r>
              <a:rPr lang="en-US" sz="1600" dirty="0" smtClean="0">
                <a:solidFill>
                  <a:schemeClr val="bg2"/>
                </a:solidFill>
                <a:hlinkClick r:id="rId3"/>
              </a:rPr>
              <a:t>http://www.engageny.org/resource/new-york-state-common-core-sample-questions</a:t>
            </a:r>
            <a:endParaRPr lang="en-US" sz="1600" dirty="0" smtClean="0">
              <a:solidFill>
                <a:schemeClr val="bg2"/>
              </a:solidFill>
            </a:endParaRPr>
          </a:p>
          <a:p>
            <a:pPr>
              <a:buFontTx/>
              <a:buNone/>
            </a:pPr>
            <a:r>
              <a:rPr lang="en-US" sz="2000" i="1" dirty="0" smtClean="0">
                <a:solidFill>
                  <a:schemeClr val="bg2"/>
                </a:solidFill>
              </a:rPr>
              <a:t>	</a:t>
            </a:r>
            <a:endParaRPr lang="en-US" sz="1600" dirty="0" smtClean="0">
              <a:solidFill>
                <a:schemeClr val="bg2"/>
              </a:solidFill>
            </a:endParaRPr>
          </a:p>
          <a:p>
            <a:r>
              <a:rPr lang="en-US" sz="2000" b="1" i="1" dirty="0" smtClean="0">
                <a:solidFill>
                  <a:schemeClr val="bg2"/>
                </a:solidFill>
              </a:rPr>
              <a:t>Grades 3-5 PARCC Fraction Released Items</a:t>
            </a:r>
          </a:p>
          <a:p>
            <a:pPr lvl="1"/>
            <a:r>
              <a:rPr lang="en-US" sz="1600" dirty="0" smtClean="0">
                <a:solidFill>
                  <a:schemeClr val="bg2"/>
                </a:solidFill>
                <a:hlinkClick r:id="rId4"/>
              </a:rPr>
              <a:t>http://www.parcconline.org/samples/item-task-prototype</a:t>
            </a:r>
            <a:endParaRPr lang="en-US" sz="1600" i="1" dirty="0" smtClean="0">
              <a:solidFill>
                <a:schemeClr val="bg2"/>
              </a:solidFill>
            </a:endParaRPr>
          </a:p>
          <a:p>
            <a:pPr lvl="1"/>
            <a:endParaRPr lang="en-US" sz="1600" i="1" dirty="0" smtClean="0">
              <a:solidFill>
                <a:schemeClr val="bg2"/>
              </a:solidFill>
            </a:endParaRPr>
          </a:p>
          <a:p>
            <a:r>
              <a:rPr lang="en-US" sz="2000" b="1" i="1" dirty="0" smtClean="0">
                <a:solidFill>
                  <a:schemeClr val="bg2"/>
                </a:solidFill>
              </a:rPr>
              <a:t>PARCC Mathematics Practice Test</a:t>
            </a:r>
          </a:p>
          <a:p>
            <a:pPr lvl="1"/>
            <a:r>
              <a:rPr lang="en-US" sz="1600" dirty="0" smtClean="0">
                <a:solidFill>
                  <a:schemeClr val="bg2"/>
                </a:solidFill>
              </a:rPr>
              <a:t> </a:t>
            </a:r>
            <a:r>
              <a:rPr lang="en-US" sz="1600" dirty="0" smtClean="0">
                <a:solidFill>
                  <a:schemeClr val="bg2"/>
                </a:solidFill>
                <a:hlinkClick r:id="rId5"/>
              </a:rPr>
              <a:t>http://practice.parcc.testnav.com/#</a:t>
            </a:r>
            <a:endParaRPr lang="en-US" sz="1600" dirty="0" smtClean="0">
              <a:solidFill>
                <a:schemeClr val="bg2"/>
              </a:solidFill>
            </a:endParaRPr>
          </a:p>
          <a:p>
            <a:pPr lvl="1">
              <a:buNone/>
            </a:pPr>
            <a:endParaRPr lang="en-US" sz="1600" dirty="0" smtClean="0">
              <a:solidFill>
                <a:schemeClr val="bg2"/>
              </a:solidFill>
            </a:endParaRPr>
          </a:p>
          <a:p>
            <a:r>
              <a:rPr lang="en-US" sz="2000" b="1" i="1" dirty="0" smtClean="0">
                <a:solidFill>
                  <a:schemeClr val="bg2"/>
                </a:solidFill>
              </a:rPr>
              <a:t>Illustrative Mathematics</a:t>
            </a:r>
          </a:p>
          <a:p>
            <a:pPr lvl="1"/>
            <a:r>
              <a:rPr lang="en-US" sz="1600" dirty="0" smtClean="0">
                <a:solidFill>
                  <a:schemeClr val="bg2"/>
                </a:solidFill>
              </a:rPr>
              <a:t> </a:t>
            </a:r>
            <a:r>
              <a:rPr lang="en-US" sz="1600" dirty="0" smtClean="0">
                <a:solidFill>
                  <a:schemeClr val="bg2"/>
                </a:solidFill>
                <a:hlinkClick r:id="rId6"/>
              </a:rPr>
              <a:t>https://www.illustrativemathematics.org</a:t>
            </a:r>
            <a:r>
              <a:rPr lang="en-US" sz="1600" dirty="0" smtClean="0">
                <a:solidFill>
                  <a:schemeClr val="bg2"/>
                </a:solidFill>
              </a:rPr>
              <a:t>   </a:t>
            </a:r>
          </a:p>
          <a:p>
            <a:pPr lvl="1"/>
            <a:endParaRPr lang="en-US" sz="1600" dirty="0" smtClean="0">
              <a:solidFill>
                <a:schemeClr val="bg2"/>
              </a:solidFill>
            </a:endParaRPr>
          </a:p>
          <a:p>
            <a:r>
              <a:rPr lang="en-US" sz="2000" b="1" i="1" dirty="0" smtClean="0">
                <a:solidFill>
                  <a:schemeClr val="bg2"/>
                </a:solidFill>
              </a:rPr>
              <a:t>Delaware Mathematics Assessment Tools</a:t>
            </a:r>
          </a:p>
          <a:p>
            <a:pPr lvl="1"/>
            <a:r>
              <a:rPr lang="en-US" sz="1600" dirty="0" smtClean="0">
                <a:solidFill>
                  <a:schemeClr val="bg2"/>
                </a:solidFill>
                <a:hlinkClick r:id="rId7"/>
              </a:rPr>
              <a:t>http://www.doe.k12.de.us/aab/Mathematics/assessment_tools.shtml</a:t>
            </a:r>
            <a:endParaRPr lang="en-US" sz="1600" dirty="0" smtClean="0">
              <a:solidFill>
                <a:schemeClr val="bg2"/>
              </a:solidFill>
            </a:endParaRPr>
          </a:p>
          <a:p>
            <a:pPr lvl="1"/>
            <a:endParaRPr lang="en-US" sz="1600" dirty="0" smtClean="0">
              <a:solidFill>
                <a:schemeClr val="bg2"/>
              </a:solidFill>
            </a:endParaRPr>
          </a:p>
          <a:p>
            <a:endParaRPr lang="en-US" dirty="0" smtClean="0"/>
          </a:p>
        </p:txBody>
      </p:sp>
      <p:sp>
        <p:nvSpPr>
          <p:cNvPr id="5124" name="Footer Placeholder 3"/>
          <p:cNvSpPr>
            <a:spLocks noGrp="1"/>
          </p:cNvSpPr>
          <p:nvPr>
            <p:ph type="ftr" sz="quarter" idx="11"/>
          </p:nvPr>
        </p:nvSpPr>
        <p:spPr>
          <a:noFill/>
          <a:ln>
            <a:miter lim="800000"/>
            <a:headEnd/>
            <a:tailEnd/>
          </a:ln>
        </p:spPr>
        <p:txBody>
          <a:bodyPr/>
          <a:lstStyle/>
          <a:p>
            <a:r>
              <a:rPr lang="en-US" smtClean="0">
                <a:latin typeface="Arial" pitchFamily="34" charset="0"/>
                <a:ea typeface="ＭＳ Ｐゴシック" pitchFamily="34" charset="-128"/>
              </a:rPr>
              <a:t>Mathematics Learning, Teaching, &amp; Leading Collaborative</a:t>
            </a:r>
          </a:p>
        </p:txBody>
      </p:sp>
      <p:sp>
        <p:nvSpPr>
          <p:cNvPr id="5125" name="Slide Number Placeholder 4"/>
          <p:cNvSpPr>
            <a:spLocks noGrp="1"/>
          </p:cNvSpPr>
          <p:nvPr>
            <p:ph type="sldNum" sz="quarter" idx="12"/>
          </p:nvPr>
        </p:nvSpPr>
        <p:spPr>
          <a:noFill/>
          <a:ln>
            <a:miter lim="800000"/>
            <a:headEnd/>
            <a:tailEnd/>
          </a:ln>
        </p:spPr>
        <p:txBody>
          <a:bodyPr/>
          <a:lstStyle/>
          <a:p>
            <a:fld id="{01861A2C-8031-4F9E-88AF-3023F5B29442}" type="slidenum">
              <a:rPr lang="en-US"/>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Mathematics Learning, Teaching, &amp; Leading Collaborative</a:t>
            </a:r>
            <a:endParaRPr lang="en-US"/>
          </a:p>
        </p:txBody>
      </p:sp>
      <p:sp>
        <p:nvSpPr>
          <p:cNvPr id="5" name="Slide Number Placeholder 4"/>
          <p:cNvSpPr>
            <a:spLocks noGrp="1"/>
          </p:cNvSpPr>
          <p:nvPr>
            <p:ph type="sldNum" sz="quarter" idx="12"/>
          </p:nvPr>
        </p:nvSpPr>
        <p:spPr/>
        <p:txBody>
          <a:bodyPr/>
          <a:lstStyle/>
          <a:p>
            <a:fld id="{ABDA3DAF-ED6D-40FF-B063-81CF11DF4C7D}" type="slidenum">
              <a:rPr lang="en-US" smtClean="0"/>
              <a:pPr/>
              <a:t>7</a:t>
            </a:fld>
            <a:endParaRPr lang="en-US"/>
          </a:p>
        </p:txBody>
      </p:sp>
      <p:pic>
        <p:nvPicPr>
          <p:cNvPr id="1026" name="Picture 2"/>
          <p:cNvPicPr>
            <a:picLocks noChangeAspect="1" noChangeArrowheads="1"/>
          </p:cNvPicPr>
          <p:nvPr/>
        </p:nvPicPr>
        <p:blipFill>
          <a:blip r:embed="rId2"/>
          <a:srcRect/>
          <a:stretch>
            <a:fillRect/>
          </a:stretch>
        </p:blipFill>
        <p:spPr bwMode="auto">
          <a:xfrm>
            <a:off x="0" y="0"/>
            <a:ext cx="6858000" cy="90318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8148" name="Group 52"/>
          <p:cNvGraphicFramePr>
            <a:graphicFrameLocks noGrp="1"/>
          </p:cNvGraphicFramePr>
          <p:nvPr/>
        </p:nvGraphicFramePr>
        <p:xfrm>
          <a:off x="76200" y="76200"/>
          <a:ext cx="6629400" cy="8887450"/>
        </p:xfrm>
        <a:graphic>
          <a:graphicData uri="http://schemas.openxmlformats.org/drawingml/2006/table">
            <a:tbl>
              <a:tblPr/>
              <a:tblGrid>
                <a:gridCol w="3365500"/>
                <a:gridCol w="3263900"/>
              </a:tblGrid>
              <a:tr h="153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ＭＳ Ｐゴシック" pitchFamily="34" charset="-128"/>
                        </a:rPr>
                        <a:t>Formative Assessment Practices- What We Do</a:t>
                      </a:r>
                    </a:p>
                  </a:txBody>
                  <a:tcPr marL="68580" marR="68580" marT="60955" marB="609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7EBE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ＭＳ Ｐゴシック" pitchFamily="34" charset="-128"/>
                        </a:rPr>
                        <a:t>CCSS for Mathematical Practice- What Students Do</a:t>
                      </a:r>
                    </a:p>
                  </a:txBody>
                  <a:tcPr marL="68580" marR="68580" marT="60955" marB="609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BC765"/>
                    </a:solidFill>
                  </a:tcPr>
                </a:tc>
              </a:tr>
              <a:tr h="7302500">
                <a:tc>
                  <a:txBody>
                    <a:bodyPr/>
                    <a:lstStyle/>
                    <a:p>
                      <a:pPr marL="342900" marR="0" lvl="0" indent="-342900" algn="l" defTabSz="914400" rtl="0" eaLnBrk="1" fontAlgn="base" latinLnBrk="0" hangingPunct="1">
                        <a:lnSpc>
                          <a:spcPct val="100000"/>
                        </a:lnSpc>
                        <a:spcBef>
                          <a:spcPct val="20000"/>
                        </a:spcBef>
                        <a:spcAft>
                          <a:spcPts val="600"/>
                        </a:spcAft>
                        <a:buClrTx/>
                        <a:buSzTx/>
                        <a:buFont typeface="Calibri" pitchFamily="34" charset="0"/>
                        <a:buAutoNum type="arabicPeriod"/>
                        <a:tabLst/>
                      </a:pPr>
                      <a:r>
                        <a:rPr kumimoji="0" lang="en-US" sz="1800" b="0" i="0" u="none" strike="noStrike" cap="none" normalizeH="0" baseline="0" smtClean="0">
                          <a:ln>
                            <a:noFill/>
                          </a:ln>
                          <a:solidFill>
                            <a:schemeClr val="bg2"/>
                          </a:solidFill>
                          <a:effectLst/>
                          <a:latin typeface="Arial" pitchFamily="34" charset="0"/>
                          <a:ea typeface="ＭＳ Ｐゴシック" pitchFamily="34" charset="-128"/>
                        </a:rPr>
                        <a:t>Create effective classroom discussions, questions, activities, and tasks that offer the right type of evidence of how students are progressing to the espoused learning intentions.</a:t>
                      </a:r>
                    </a:p>
                    <a:p>
                      <a:pPr marL="342900" marR="0" lvl="0" indent="-342900" algn="l" defTabSz="914400" rtl="0" eaLnBrk="1" fontAlgn="base" latinLnBrk="0" hangingPunct="1">
                        <a:lnSpc>
                          <a:spcPct val="100000"/>
                        </a:lnSpc>
                        <a:spcBef>
                          <a:spcPct val="20000"/>
                        </a:spcBef>
                        <a:spcAft>
                          <a:spcPts val="600"/>
                        </a:spcAft>
                        <a:buClrTx/>
                        <a:buSzTx/>
                        <a:buFont typeface="Calibri" pitchFamily="34" charset="0"/>
                        <a:buAutoNum type="arabicPeriod"/>
                        <a:tabLst/>
                      </a:pPr>
                      <a:r>
                        <a:rPr kumimoji="0" lang="en-US" sz="1800" b="0" i="0" u="none" strike="noStrike" cap="none" normalizeH="0" baseline="0" smtClean="0">
                          <a:ln>
                            <a:noFill/>
                          </a:ln>
                          <a:solidFill>
                            <a:schemeClr val="bg2"/>
                          </a:solidFill>
                          <a:effectLst/>
                          <a:latin typeface="Arial" pitchFamily="34" charset="0"/>
                          <a:ea typeface="ＭＳ Ｐゴシック" pitchFamily="34" charset="-128"/>
                        </a:rPr>
                        <a:t>Clarify, share, and understand learning targets and criteria for success.</a:t>
                      </a:r>
                    </a:p>
                    <a:p>
                      <a:pPr marL="342900" marR="0" lvl="0" indent="-342900" algn="l" defTabSz="914400" rtl="0" eaLnBrk="1" fontAlgn="base" latinLnBrk="0" hangingPunct="1">
                        <a:lnSpc>
                          <a:spcPct val="100000"/>
                        </a:lnSpc>
                        <a:spcBef>
                          <a:spcPct val="20000"/>
                        </a:spcBef>
                        <a:spcAft>
                          <a:spcPts val="600"/>
                        </a:spcAft>
                        <a:buClrTx/>
                        <a:buSzTx/>
                        <a:buFont typeface="Calibri" pitchFamily="34" charset="0"/>
                        <a:buAutoNum type="arabicPeriod"/>
                        <a:tabLst/>
                      </a:pPr>
                      <a:r>
                        <a:rPr kumimoji="0" lang="en-US" sz="1800" b="0" i="0" u="none" strike="noStrike" cap="none" normalizeH="0" baseline="0" smtClean="0">
                          <a:ln>
                            <a:noFill/>
                          </a:ln>
                          <a:solidFill>
                            <a:schemeClr val="bg2"/>
                          </a:solidFill>
                          <a:effectLst/>
                          <a:latin typeface="Arial" pitchFamily="34" charset="0"/>
                          <a:ea typeface="ＭＳ Ｐゴシック" pitchFamily="34" charset="-128"/>
                        </a:rPr>
                        <a:t>Provide feedback that moves learning forward</a:t>
                      </a:r>
                    </a:p>
                    <a:p>
                      <a:pPr marL="342900" marR="0" lvl="0" indent="-342900" algn="l" defTabSz="914400" rtl="0" eaLnBrk="1" fontAlgn="base" latinLnBrk="0" hangingPunct="1">
                        <a:lnSpc>
                          <a:spcPct val="100000"/>
                        </a:lnSpc>
                        <a:spcBef>
                          <a:spcPct val="20000"/>
                        </a:spcBef>
                        <a:spcAft>
                          <a:spcPts val="600"/>
                        </a:spcAft>
                        <a:buClrTx/>
                        <a:buSzTx/>
                        <a:buFont typeface="Calibri" pitchFamily="34" charset="0"/>
                        <a:buAutoNum type="arabicPeriod"/>
                        <a:tabLst/>
                      </a:pPr>
                      <a:r>
                        <a:rPr kumimoji="0" lang="en-US" sz="1800" b="0" i="0" u="none" strike="noStrike" cap="none" normalizeH="0" baseline="0" smtClean="0">
                          <a:ln>
                            <a:noFill/>
                          </a:ln>
                          <a:solidFill>
                            <a:schemeClr val="bg2"/>
                          </a:solidFill>
                          <a:effectLst/>
                          <a:latin typeface="Arial" pitchFamily="34" charset="0"/>
                          <a:ea typeface="ＭＳ Ｐゴシック" pitchFamily="34" charset="-128"/>
                        </a:rPr>
                        <a:t>Encourage students to take ownership of their own learning</a:t>
                      </a:r>
                    </a:p>
                    <a:p>
                      <a:pPr marL="342900" marR="0" lvl="0" indent="-342900" algn="l" defTabSz="914400" rtl="0" eaLnBrk="1" fontAlgn="base" latinLnBrk="0" hangingPunct="1">
                        <a:lnSpc>
                          <a:spcPct val="100000"/>
                        </a:lnSpc>
                        <a:spcBef>
                          <a:spcPct val="20000"/>
                        </a:spcBef>
                        <a:spcAft>
                          <a:spcPts val="600"/>
                        </a:spcAft>
                        <a:buClrTx/>
                        <a:buSzTx/>
                        <a:buFont typeface="Calibri" pitchFamily="34" charset="0"/>
                        <a:buAutoNum type="arabicPeriod"/>
                        <a:tabLst/>
                      </a:pPr>
                      <a:r>
                        <a:rPr kumimoji="0" lang="en-US" sz="1800" b="0" i="0" u="none" strike="noStrike" cap="none" normalizeH="0" baseline="0" smtClean="0">
                          <a:ln>
                            <a:noFill/>
                          </a:ln>
                          <a:solidFill>
                            <a:schemeClr val="bg2"/>
                          </a:solidFill>
                          <a:effectLst/>
                          <a:latin typeface="Arial" pitchFamily="34" charset="0"/>
                          <a:ea typeface="ＭＳ Ｐゴシック" pitchFamily="34" charset="-128"/>
                        </a:rPr>
                        <a:t>Use students as learning resources for one another.</a:t>
                      </a:r>
                    </a:p>
                  </a:txBody>
                  <a:tcPr marL="68580" marR="68580" marT="60955" marB="609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ts val="600"/>
                        </a:spcAft>
                        <a:buClrTx/>
                        <a:buSzTx/>
                        <a:buFont typeface="Calibri" pitchFamily="34" charset="0"/>
                        <a:buAutoNum type="arabicPeriod"/>
                        <a:tabLst/>
                      </a:pPr>
                      <a:r>
                        <a:rPr kumimoji="0" lang="en-US" sz="1800" b="0" i="0" u="none" strike="noStrike" cap="none" normalizeH="0" baseline="0" dirty="0" smtClean="0">
                          <a:ln>
                            <a:noFill/>
                          </a:ln>
                          <a:solidFill>
                            <a:schemeClr val="bg2"/>
                          </a:solidFill>
                          <a:effectLst/>
                          <a:latin typeface="Helvetica" pitchFamily="34" charset="0"/>
                          <a:ea typeface="ＭＳ Ｐゴシック" pitchFamily="34" charset="-128"/>
                        </a:rPr>
                        <a:t>Make sense of problems and persevere in solving them.</a:t>
                      </a:r>
                    </a:p>
                    <a:p>
                      <a:pPr marL="342900" marR="0" lvl="0" indent="-342900" algn="l" defTabSz="914400" rtl="0" eaLnBrk="1" fontAlgn="base" latinLnBrk="0" hangingPunct="1">
                        <a:lnSpc>
                          <a:spcPct val="100000"/>
                        </a:lnSpc>
                        <a:spcBef>
                          <a:spcPct val="20000"/>
                        </a:spcBef>
                        <a:spcAft>
                          <a:spcPts val="600"/>
                        </a:spcAft>
                        <a:buClrTx/>
                        <a:buSzTx/>
                        <a:buFont typeface="Calibri" pitchFamily="34" charset="0"/>
                        <a:buAutoNum type="arabicPeriod"/>
                        <a:tabLst/>
                      </a:pPr>
                      <a:r>
                        <a:rPr kumimoji="0" lang="en-US" sz="1800" b="0" i="0" u="none" strike="noStrike" cap="none" normalizeH="0" baseline="0" dirty="0" smtClean="0">
                          <a:ln>
                            <a:noFill/>
                          </a:ln>
                          <a:solidFill>
                            <a:schemeClr val="bg2"/>
                          </a:solidFill>
                          <a:effectLst/>
                          <a:latin typeface="Helvetica" pitchFamily="34" charset="0"/>
                          <a:ea typeface="ＭＳ Ｐゴシック" pitchFamily="34" charset="-128"/>
                        </a:rPr>
                        <a:t>Reason abstractly and quantitatively. </a:t>
                      </a:r>
                    </a:p>
                    <a:p>
                      <a:pPr marL="342900" marR="0" lvl="0" indent="-342900" algn="l" defTabSz="914400" rtl="0" eaLnBrk="1" fontAlgn="base" latinLnBrk="0" hangingPunct="1">
                        <a:lnSpc>
                          <a:spcPct val="100000"/>
                        </a:lnSpc>
                        <a:spcBef>
                          <a:spcPct val="20000"/>
                        </a:spcBef>
                        <a:spcAft>
                          <a:spcPts val="600"/>
                        </a:spcAft>
                        <a:buClrTx/>
                        <a:buSzTx/>
                        <a:buFont typeface="Calibri" pitchFamily="34" charset="0"/>
                        <a:buAutoNum type="arabicPeriod"/>
                        <a:tabLst/>
                      </a:pPr>
                      <a:r>
                        <a:rPr kumimoji="0" lang="en-US" sz="1800" b="0" i="0" u="none" strike="noStrike" cap="none" normalizeH="0" baseline="0" dirty="0" smtClean="0">
                          <a:ln>
                            <a:noFill/>
                          </a:ln>
                          <a:solidFill>
                            <a:schemeClr val="bg2"/>
                          </a:solidFill>
                          <a:effectLst/>
                          <a:latin typeface="Helvetica" pitchFamily="34" charset="0"/>
                          <a:ea typeface="ＭＳ Ｐゴシック" pitchFamily="34" charset="-128"/>
                        </a:rPr>
                        <a:t>Construct viable arguments and critique the reasoning of others.</a:t>
                      </a:r>
                    </a:p>
                    <a:p>
                      <a:pPr marL="342900" marR="0" lvl="0" indent="-342900" algn="l" defTabSz="914400" rtl="0" eaLnBrk="1" fontAlgn="base" latinLnBrk="0" hangingPunct="1">
                        <a:lnSpc>
                          <a:spcPct val="100000"/>
                        </a:lnSpc>
                        <a:spcBef>
                          <a:spcPct val="20000"/>
                        </a:spcBef>
                        <a:spcAft>
                          <a:spcPts val="600"/>
                        </a:spcAft>
                        <a:buClrTx/>
                        <a:buSzTx/>
                        <a:buFont typeface="Calibri" pitchFamily="34" charset="0"/>
                        <a:buAutoNum type="arabicPeriod"/>
                        <a:tabLst/>
                      </a:pPr>
                      <a:r>
                        <a:rPr kumimoji="0" lang="en-US" sz="1800" b="0" i="0" u="none" strike="noStrike" cap="none" normalizeH="0" baseline="0" dirty="0" smtClean="0">
                          <a:ln>
                            <a:noFill/>
                          </a:ln>
                          <a:solidFill>
                            <a:schemeClr val="bg2"/>
                          </a:solidFill>
                          <a:effectLst/>
                          <a:latin typeface="Helvetica" pitchFamily="34" charset="0"/>
                          <a:ea typeface="ＭＳ Ｐゴシック" pitchFamily="34" charset="-128"/>
                        </a:rPr>
                        <a:t>Model with mathematics.</a:t>
                      </a:r>
                    </a:p>
                    <a:p>
                      <a:pPr marL="342900" marR="0" lvl="0" indent="-342900" algn="l" defTabSz="914400" rtl="0" eaLnBrk="1" fontAlgn="base" latinLnBrk="0" hangingPunct="1">
                        <a:lnSpc>
                          <a:spcPct val="100000"/>
                        </a:lnSpc>
                        <a:spcBef>
                          <a:spcPct val="20000"/>
                        </a:spcBef>
                        <a:spcAft>
                          <a:spcPts val="600"/>
                        </a:spcAft>
                        <a:buClrTx/>
                        <a:buSzTx/>
                        <a:buFont typeface="Calibri" pitchFamily="34" charset="0"/>
                        <a:buAutoNum type="arabicPeriod"/>
                        <a:tabLst/>
                      </a:pPr>
                      <a:r>
                        <a:rPr kumimoji="0" lang="en-US" sz="1800" b="0" i="0" u="none" strike="noStrike" cap="none" normalizeH="0" baseline="0" dirty="0" smtClean="0">
                          <a:ln>
                            <a:noFill/>
                          </a:ln>
                          <a:solidFill>
                            <a:schemeClr val="bg2"/>
                          </a:solidFill>
                          <a:effectLst/>
                          <a:latin typeface="Helvetica" pitchFamily="34" charset="0"/>
                          <a:ea typeface="ＭＳ Ｐゴシック" pitchFamily="34" charset="-128"/>
                        </a:rPr>
                        <a:t>Use appropriate tools strategically.</a:t>
                      </a:r>
                    </a:p>
                    <a:p>
                      <a:pPr marL="342900" marR="0" lvl="0" indent="-342900" algn="l" defTabSz="914400" rtl="0" eaLnBrk="1" fontAlgn="base" latinLnBrk="0" hangingPunct="1">
                        <a:lnSpc>
                          <a:spcPct val="100000"/>
                        </a:lnSpc>
                        <a:spcBef>
                          <a:spcPct val="20000"/>
                        </a:spcBef>
                        <a:spcAft>
                          <a:spcPts val="600"/>
                        </a:spcAft>
                        <a:buClrTx/>
                        <a:buSzTx/>
                        <a:buFont typeface="Calibri" pitchFamily="34" charset="0"/>
                        <a:buAutoNum type="arabicPeriod"/>
                        <a:tabLst/>
                      </a:pPr>
                      <a:r>
                        <a:rPr kumimoji="0" lang="en-US" sz="1800" b="0" i="0" u="none" strike="noStrike" cap="none" normalizeH="0" baseline="0" dirty="0" smtClean="0">
                          <a:ln>
                            <a:noFill/>
                          </a:ln>
                          <a:solidFill>
                            <a:schemeClr val="bg2"/>
                          </a:solidFill>
                          <a:effectLst/>
                          <a:latin typeface="Helvetica" pitchFamily="34" charset="0"/>
                          <a:ea typeface="ＭＳ Ｐゴシック" pitchFamily="34" charset="-128"/>
                        </a:rPr>
                        <a:t>Attend to precision.</a:t>
                      </a:r>
                    </a:p>
                    <a:p>
                      <a:pPr marL="342900" marR="0" lvl="0" indent="-342900" algn="l" defTabSz="914400" rtl="0" eaLnBrk="1" fontAlgn="base" latinLnBrk="0" hangingPunct="1">
                        <a:lnSpc>
                          <a:spcPct val="100000"/>
                        </a:lnSpc>
                        <a:spcBef>
                          <a:spcPct val="20000"/>
                        </a:spcBef>
                        <a:spcAft>
                          <a:spcPts val="600"/>
                        </a:spcAft>
                        <a:buClrTx/>
                        <a:buSzTx/>
                        <a:buFont typeface="Calibri" pitchFamily="34" charset="0"/>
                        <a:buAutoNum type="arabicPeriod"/>
                        <a:tabLst/>
                      </a:pPr>
                      <a:r>
                        <a:rPr kumimoji="0" lang="en-US" sz="1800" b="0" i="0" u="none" strike="noStrike" cap="none" normalizeH="0" baseline="0" dirty="0" smtClean="0">
                          <a:ln>
                            <a:noFill/>
                          </a:ln>
                          <a:solidFill>
                            <a:schemeClr val="bg2"/>
                          </a:solidFill>
                          <a:effectLst/>
                          <a:latin typeface="Helvetica" pitchFamily="34" charset="0"/>
                          <a:ea typeface="ＭＳ Ｐゴシック" pitchFamily="34" charset="-128"/>
                        </a:rPr>
                        <a:t>Look for and make use of structure.</a:t>
                      </a:r>
                    </a:p>
                    <a:p>
                      <a:pPr marL="342900" marR="0" lvl="0" indent="-342900" algn="l" defTabSz="914400" rtl="0" eaLnBrk="1" fontAlgn="base" latinLnBrk="0" hangingPunct="1">
                        <a:lnSpc>
                          <a:spcPct val="100000"/>
                        </a:lnSpc>
                        <a:spcBef>
                          <a:spcPct val="20000"/>
                        </a:spcBef>
                        <a:spcAft>
                          <a:spcPts val="600"/>
                        </a:spcAft>
                        <a:buClrTx/>
                        <a:buSzTx/>
                        <a:buFont typeface="Calibri" pitchFamily="34" charset="0"/>
                        <a:buAutoNum type="arabicPeriod"/>
                        <a:tabLst/>
                      </a:pPr>
                      <a:r>
                        <a:rPr kumimoji="0" lang="en-US" sz="1800" b="0" i="0" u="none" strike="noStrike" cap="none" normalizeH="0" baseline="0" dirty="0" smtClean="0">
                          <a:ln>
                            <a:noFill/>
                          </a:ln>
                          <a:solidFill>
                            <a:schemeClr val="bg2"/>
                          </a:solidFill>
                          <a:effectLst/>
                          <a:latin typeface="Helvetica" pitchFamily="34" charset="0"/>
                          <a:ea typeface="ＭＳ Ｐゴシック" pitchFamily="34" charset="-128"/>
                        </a:rPr>
                        <a:t>Look for and express regularity in repeated reasoning.</a:t>
                      </a:r>
                      <a:endParaRPr kumimoji="0" lang="en-US" sz="1800" b="0" i="0" u="none" strike="noStrike" cap="none" normalizeH="0" baseline="0" dirty="0" smtClean="0">
                        <a:ln>
                          <a:noFill/>
                        </a:ln>
                        <a:solidFill>
                          <a:schemeClr val="bg2"/>
                        </a:solidFill>
                        <a:effectLst/>
                        <a:latin typeface="Arial" pitchFamily="34" charset="0"/>
                        <a:ea typeface="ＭＳ Ｐゴシック" pitchFamily="34" charset="-128"/>
                      </a:endParaRPr>
                    </a:p>
                  </a:txBody>
                  <a:tcPr marL="68580" marR="68580" marT="60955" marB="6095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28600"/>
            <a:ext cx="5829300" cy="558800"/>
          </a:xfrm>
        </p:spPr>
        <p:txBody>
          <a:bodyPr/>
          <a:lstStyle/>
          <a:p>
            <a:r>
              <a:rPr lang="en-US" sz="2400" b="1" dirty="0" smtClean="0">
                <a:solidFill>
                  <a:schemeClr val="accent2"/>
                </a:solidFill>
              </a:rPr>
              <a:t>CCSS Mathematics Practices</a:t>
            </a:r>
            <a:r>
              <a:rPr lang="en-US" sz="1400" b="1" dirty="0" smtClean="0">
                <a:solidFill>
                  <a:schemeClr val="accent2"/>
                </a:solidFill>
              </a:rPr>
              <a:t/>
            </a:r>
            <a:br>
              <a:rPr lang="en-US" sz="1400" b="1" dirty="0" smtClean="0">
                <a:solidFill>
                  <a:schemeClr val="accent2"/>
                </a:solidFill>
              </a:rPr>
            </a:br>
            <a:r>
              <a:rPr lang="en-US" sz="1400" b="1" dirty="0" smtClean="0">
                <a:solidFill>
                  <a:schemeClr val="accent2"/>
                </a:solidFill>
                <a:hlinkClick r:id="rId2"/>
              </a:rPr>
              <a:t>http://katm.org/wp/wp-content/uploads/flipbooks/</a:t>
            </a:r>
            <a:r>
              <a:rPr lang="en-US" sz="1400" b="1" dirty="0" smtClean="0">
                <a:solidFill>
                  <a:schemeClr val="accent2"/>
                </a:solidFill>
              </a:rPr>
              <a:t/>
            </a:r>
            <a:br>
              <a:rPr lang="en-US" sz="1400" b="1" dirty="0" smtClean="0">
                <a:solidFill>
                  <a:schemeClr val="accent2"/>
                </a:solidFill>
              </a:rPr>
            </a:br>
            <a:r>
              <a:rPr lang="en-US" sz="1400" b="1" dirty="0" smtClean="0">
                <a:solidFill>
                  <a:schemeClr val="accent2"/>
                </a:solidFill>
              </a:rPr>
              <a:t> </a:t>
            </a:r>
          </a:p>
        </p:txBody>
      </p:sp>
      <p:graphicFrame>
        <p:nvGraphicFramePr>
          <p:cNvPr id="5" name="Content Placeholder 4"/>
          <p:cNvGraphicFramePr>
            <a:graphicFrameLocks noGrp="1"/>
          </p:cNvGraphicFramePr>
          <p:nvPr>
            <p:ph idx="1"/>
          </p:nvPr>
        </p:nvGraphicFramePr>
        <p:xfrm>
          <a:off x="254000" y="917064"/>
          <a:ext cx="6324600" cy="7482808"/>
        </p:xfrm>
        <a:graphic>
          <a:graphicData uri="http://schemas.openxmlformats.org/drawingml/2006/table">
            <a:tbl>
              <a:tblPr/>
              <a:tblGrid>
                <a:gridCol w="3362325"/>
                <a:gridCol w="2962275"/>
              </a:tblGrid>
              <a:tr h="297896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61616"/>
                          </a:solidFill>
                          <a:effectLst/>
                          <a:latin typeface="Arial" pitchFamily="34" charset="0"/>
                          <a:ea typeface="ＭＳ Ｐゴシック" pitchFamily="34" charset="-128"/>
                        </a:rPr>
                        <a:t>1. Make sense of problems and persevere in solving them.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Interpret and make meaning of the problem to find a starting point.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Analyze what is given in order to explain to themselves the meaning of the problem.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Plan a solution pathway instead of jumping to a solution.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Monitor their progress and change the approach if necessary.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See relationships between various representations.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Relate current situations to concepts or skills previously learned and connect mathematical ideas to one another.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Continually ask themselves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61616"/>
                          </a:solidFill>
                          <a:effectLst/>
                          <a:latin typeface="Arial" pitchFamily="34" charset="0"/>
                          <a:ea typeface="ＭＳ Ｐゴシック" pitchFamily="34" charset="-128"/>
                        </a:rPr>
                        <a:t>“</a:t>
                      </a:r>
                      <a:r>
                        <a:rPr kumimoji="0" lang="en-US" altLang="ja-JP" sz="1200" b="0" i="0" u="none" strike="noStrike" cap="none" normalizeH="0" baseline="0" dirty="0" smtClean="0">
                          <a:ln>
                            <a:noFill/>
                          </a:ln>
                          <a:solidFill>
                            <a:srgbClr val="161616"/>
                          </a:solidFill>
                          <a:effectLst/>
                          <a:latin typeface="Arial" pitchFamily="34" charset="0"/>
                          <a:ea typeface="ＭＳ Ｐゴシック" pitchFamily="34" charset="-128"/>
                        </a:rPr>
                        <a:t>Does this make sense?</a:t>
                      </a:r>
                      <a:r>
                        <a:rPr kumimoji="0" lang="en-US" altLang="en-US" sz="1200" b="0" i="0" u="none" strike="noStrike" cap="none" normalizeH="0" baseline="0" dirty="0" smtClean="0">
                          <a:ln>
                            <a:noFill/>
                          </a:ln>
                          <a:solidFill>
                            <a:srgbClr val="161616"/>
                          </a:solidFill>
                          <a:effectLst/>
                          <a:latin typeface="Arial" pitchFamily="34" charset="0"/>
                          <a:ea typeface="ＭＳ Ｐゴシック" pitchFamily="34" charset="-128"/>
                        </a:rPr>
                        <a:t>”</a:t>
                      </a:r>
                      <a:r>
                        <a:rPr kumimoji="0" lang="en-US" altLang="ja-JP" sz="1200" b="0" i="0" u="none" strike="noStrike" cap="none" normalizeH="0" baseline="0" dirty="0" smtClean="0">
                          <a:ln>
                            <a:noFill/>
                          </a:ln>
                          <a:solidFill>
                            <a:srgbClr val="161616"/>
                          </a:solidFill>
                          <a:effectLst/>
                          <a:latin typeface="Arial" pitchFamily="34" charset="0"/>
                          <a:ea typeface="ＭＳ Ｐゴシック" pitchFamily="34" charset="-128"/>
                        </a:rPr>
                        <a:t> Can I understand various approaches to solutions.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161616"/>
                        </a:solidFill>
                        <a:effectLst/>
                        <a:latin typeface="Arial" pitchFamily="34" charset="0"/>
                        <a:ea typeface="ＭＳ Ｐゴシック" pitchFamily="34" charset="-128"/>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How can you describe the problem in your own words?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How would you describe what you are trying to find?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What do you notice about...?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What information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is given in the problem?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Describe the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relationship between the quantities.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Describe what  you have already tried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What might you change?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Talk me through the steps you</a:t>
                      </a:r>
                      <a:r>
                        <a:rPr kumimoji="0" lang="en-US" altLang="en-US" sz="1200" b="0" i="0" u="none" strike="noStrike" cap="none" normalizeH="0" baseline="0" dirty="0" smtClean="0">
                          <a:ln>
                            <a:noFill/>
                          </a:ln>
                          <a:solidFill>
                            <a:srgbClr val="161616"/>
                          </a:solidFill>
                          <a:effectLst/>
                          <a:latin typeface="Arial" pitchFamily="34" charset="0"/>
                          <a:ea typeface="ＭＳ Ｐゴシック" pitchFamily="34" charset="-128"/>
                        </a:rPr>
                        <a:t>’</a:t>
                      </a: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ve used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to this point.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What steps in the process are you most confident about?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What are some other strategies you might try?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What are some other problems that are similar to this one?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How might you use one of your previous problems to help you begin?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How else might you organized your response? </a:t>
                      </a:r>
                      <a:endParaRPr kumimoji="0" lang="en-US" sz="1200" b="1" i="0" u="none" strike="noStrike" cap="none" normalizeH="0" baseline="0" dirty="0" smtClean="0">
                        <a:ln>
                          <a:noFill/>
                        </a:ln>
                        <a:solidFill>
                          <a:srgbClr val="161616"/>
                        </a:solidFill>
                        <a:effectLst/>
                        <a:latin typeface="Arial" pitchFamily="34" charset="0"/>
                        <a:ea typeface="ＭＳ Ｐゴシック" pitchFamily="34" charset="-128"/>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20781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61616"/>
                          </a:solidFill>
                          <a:effectLst/>
                          <a:latin typeface="Arial" pitchFamily="34" charset="0"/>
                          <a:ea typeface="ＭＳ Ｐゴシック" pitchFamily="34" charset="-128"/>
                        </a:rPr>
                        <a:t>2. Reason abstractly and quantitatively.</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Make sense of quantities and their relationships. </a:t>
                      </a:r>
                      <a:r>
                        <a:rPr kumimoji="0" lang="en-US" sz="1200" b="0" i="0" u="none" strike="noStrike" cap="none" normalizeH="0" baseline="0" dirty="0" err="1" smtClean="0">
                          <a:ln>
                            <a:noFill/>
                          </a:ln>
                          <a:solidFill>
                            <a:srgbClr val="161616"/>
                          </a:solidFill>
                          <a:effectLst/>
                          <a:latin typeface="Arial" pitchFamily="34" charset="0"/>
                          <a:ea typeface="ＭＳ Ｐゴシック" pitchFamily="34" charset="-128"/>
                        </a:rPr>
                        <a:t>Decontextualize</a:t>
                      </a: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 (represent a situation symbolically and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manipulate the symbols) and contextualize (make meaning</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of the symbols in a problem) quantitative relationships. Understand the meaning of quantities and are flexible in the use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of operations and their properties.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Create a logical representation of the problem.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Attends to the meaning of quantities, not just the answer.</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What do the numbers used in the problem represent?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What is the relationship of the quantities?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How is _______ related to ________? What is the relationship between ______ and ______?</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What </a:t>
                      </a:r>
                      <a:r>
                        <a:rPr kumimoji="0" lang="en-US" sz="1200" b="0" i="0" u="none" strike="noStrike" cap="none" normalizeH="0" baseline="0" dirty="0" err="1" smtClean="0">
                          <a:ln>
                            <a:noFill/>
                          </a:ln>
                          <a:solidFill>
                            <a:srgbClr val="161616"/>
                          </a:solidFill>
                          <a:effectLst/>
                          <a:latin typeface="Arial" pitchFamily="34" charset="0"/>
                          <a:ea typeface="ＭＳ Ｐゴシック" pitchFamily="34" charset="-128"/>
                        </a:rPr>
                        <a:t>does_______mean</a:t>
                      </a: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 to you?</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(e.g. symbol, quantity, diagram)</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What properties might we use to find a solution?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How did you decide in this task that you needed to use...? Could we have used another operation or property to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61616"/>
                          </a:solidFill>
                          <a:effectLst/>
                          <a:latin typeface="Arial" pitchFamily="34" charset="0"/>
                          <a:ea typeface="ＭＳ Ｐゴシック" pitchFamily="34" charset="-128"/>
                        </a:rPr>
                        <a:t>solve this task? Why or why not?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161616"/>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5C1F00"/>
                          </a:solidFill>
                          <a:effectLst/>
                          <a:latin typeface="Arial" pitchFamily="34" charset="0"/>
                          <a:ea typeface="ＭＳ Ｐゴシック" pitchFamily="34" charset="-128"/>
                        </a:rPr>
                        <a:t>USD 259 Learning Services 2011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3326" name="Slide Number Placeholder 3"/>
          <p:cNvSpPr>
            <a:spLocks noGrp="1"/>
          </p:cNvSpPr>
          <p:nvPr>
            <p:ph type="sldNum" sz="quarter" idx="12"/>
          </p:nvPr>
        </p:nvSpPr>
        <p:spPr>
          <a:xfrm>
            <a:off x="5029200" y="8670925"/>
            <a:ext cx="1600200" cy="485775"/>
          </a:xfrm>
          <a:noFill/>
          <a:ln>
            <a:miter lim="800000"/>
            <a:headEnd/>
            <a:tailEnd/>
          </a:ln>
        </p:spPr>
        <p:txBody>
          <a:bodyPr/>
          <a:lstStyle/>
          <a:p>
            <a:fld id="{4942357B-F405-48E4-8AB8-1E6479B472F0}" type="slidenum">
              <a:rPr lang="en-US">
                <a:solidFill>
                  <a:srgbClr val="161616"/>
                </a:solidFill>
              </a:rPr>
              <a:pPr/>
              <a:t>9</a:t>
            </a:fld>
            <a:endParaRPr lang="en-US">
              <a:solidFill>
                <a:srgbClr val="16161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1">
      <a:dk1>
        <a:srgbClr val="5C1F00"/>
      </a:dk1>
      <a:lt1>
        <a:srgbClr val="FFFFFF"/>
      </a:lt1>
      <a:dk2>
        <a:srgbClr val="FFF4FF"/>
      </a:dk2>
      <a:lt2>
        <a:srgbClr val="DFD293"/>
      </a:lt2>
      <a:accent1>
        <a:srgbClr val="713E39"/>
      </a:accent1>
      <a:accent2>
        <a:srgbClr val="BE7960"/>
      </a:accent2>
      <a:accent3>
        <a:srgbClr val="FFF8FF"/>
      </a:accent3>
      <a:accent4>
        <a:srgbClr val="DADADA"/>
      </a:accent4>
      <a:accent5>
        <a:srgbClr val="BBAFAE"/>
      </a:accent5>
      <a:accent6>
        <a:srgbClr val="AC6D56"/>
      </a:accent6>
      <a:hlink>
        <a:srgbClr val="000066"/>
      </a:hlink>
      <a:folHlink>
        <a:srgbClr val="D3A219"/>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5C1F00"/>
        </a:dk1>
        <a:lt1>
          <a:srgbClr val="FFFFFF"/>
        </a:lt1>
        <a:dk2>
          <a:srgbClr val="FCF9FF"/>
        </a:dk2>
        <a:lt2>
          <a:srgbClr val="DFD293"/>
        </a:lt2>
        <a:accent1>
          <a:srgbClr val="713E39"/>
        </a:accent1>
        <a:accent2>
          <a:srgbClr val="BE7960"/>
        </a:accent2>
        <a:accent3>
          <a:srgbClr val="FDFBFF"/>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11721</TotalTime>
  <Words>4582</Words>
  <Application>Microsoft Office PowerPoint</Application>
  <PresentationFormat>On-screen Show (4:3)</PresentationFormat>
  <Paragraphs>708</Paragraphs>
  <Slides>34</Slides>
  <Notes>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Blank Presentation</vt:lpstr>
      <vt:lpstr> Conceptually Understanding  Fractions:  Grades 3-5  </vt:lpstr>
      <vt:lpstr>Session Objectives</vt:lpstr>
      <vt:lpstr>Slide 3</vt:lpstr>
      <vt:lpstr>Informational Resources</vt:lpstr>
      <vt:lpstr>Video Resources</vt:lpstr>
      <vt:lpstr>Assessment Task Resources</vt:lpstr>
      <vt:lpstr>Slide 7</vt:lpstr>
      <vt:lpstr>Slide 8</vt:lpstr>
      <vt:lpstr>CCSS Mathematics Practices http://katm.org/wp/wp-content/uploads/flipbooks/  </vt:lpstr>
      <vt:lpstr>CCSS Mathematics Practices http://katm.org/wp/wp-content/uploads/flipbooks/  </vt:lpstr>
      <vt:lpstr>CCSS Mathematics Practices http://katm.org/wp/wp-content/uploads/flipbooks/  </vt:lpstr>
      <vt:lpstr>Ideas For Formative Assessment Questioning During Small Group Work or Large Group Discussions</vt:lpstr>
      <vt:lpstr>Formative Assessment Questioning</vt:lpstr>
      <vt:lpstr>Accountable Talk SM: Classroom Conversation that Works, University of Pittsburg</vt:lpstr>
      <vt:lpstr>Learning Targets and Success Criteria</vt:lpstr>
      <vt:lpstr>Learning Targets:  What You Want Students to Learn</vt:lpstr>
      <vt:lpstr>CCSS “I Can” Statements 3rd Grade Fractions</vt:lpstr>
      <vt:lpstr>CCSS “I Can” Statements 4th  Grade Fractions</vt:lpstr>
      <vt:lpstr>CCSS “I Can” Statements 5th   Grade Fractions</vt:lpstr>
      <vt:lpstr>Rectangle to Shade</vt:lpstr>
      <vt:lpstr>Student Ages in 4th Grade Classroom</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The Mathematical Task Analysis Guide  Where are we situated?</vt:lpstr>
    </vt:vector>
  </TitlesOfParts>
  <Company>Heather Nelson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Learning TLC</dc:title>
  <dc:creator>Heather Nelson</dc:creator>
  <cp:lastModifiedBy>judy.vail</cp:lastModifiedBy>
  <cp:revision>1080</cp:revision>
  <cp:lastPrinted>2014-04-02T21:12:24Z</cp:lastPrinted>
  <dcterms:created xsi:type="dcterms:W3CDTF">2009-09-11T00:03:37Z</dcterms:created>
  <dcterms:modified xsi:type="dcterms:W3CDTF">2014-05-23T03:00:47Z</dcterms:modified>
</cp:coreProperties>
</file>