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0" r:id="rId2"/>
  </p:sldMasterIdLst>
  <p:notesMasterIdLst>
    <p:notesMasterId r:id="rId46"/>
  </p:notesMasterIdLst>
  <p:sldIdLst>
    <p:sldId id="301" r:id="rId3"/>
    <p:sldId id="302" r:id="rId4"/>
    <p:sldId id="324" r:id="rId5"/>
    <p:sldId id="303" r:id="rId6"/>
    <p:sldId id="315" r:id="rId7"/>
    <p:sldId id="304" r:id="rId8"/>
    <p:sldId id="322" r:id="rId9"/>
    <p:sldId id="323" r:id="rId10"/>
    <p:sldId id="307" r:id="rId11"/>
    <p:sldId id="308" r:id="rId12"/>
    <p:sldId id="309" r:id="rId13"/>
    <p:sldId id="310" r:id="rId14"/>
    <p:sldId id="311" r:id="rId15"/>
    <p:sldId id="312" r:id="rId16"/>
    <p:sldId id="313" r:id="rId17"/>
    <p:sldId id="314" r:id="rId18"/>
    <p:sldId id="316" r:id="rId19"/>
    <p:sldId id="318" r:id="rId20"/>
    <p:sldId id="319" r:id="rId21"/>
    <p:sldId id="256" r:id="rId22"/>
    <p:sldId id="259" r:id="rId23"/>
    <p:sldId id="262" r:id="rId24"/>
    <p:sldId id="265" r:id="rId25"/>
    <p:sldId id="297" r:id="rId26"/>
    <p:sldId id="326" r:id="rId27"/>
    <p:sldId id="298" r:id="rId28"/>
    <p:sldId id="300" r:id="rId29"/>
    <p:sldId id="263" r:id="rId30"/>
    <p:sldId id="292" r:id="rId31"/>
    <p:sldId id="266" r:id="rId32"/>
    <p:sldId id="272" r:id="rId33"/>
    <p:sldId id="269" r:id="rId34"/>
    <p:sldId id="280" r:id="rId35"/>
    <p:sldId id="284" r:id="rId36"/>
    <p:sldId id="285" r:id="rId37"/>
    <p:sldId id="273" r:id="rId38"/>
    <p:sldId id="283" r:id="rId39"/>
    <p:sldId id="327" r:id="rId40"/>
    <p:sldId id="294" r:id="rId41"/>
    <p:sldId id="295" r:id="rId42"/>
    <p:sldId id="296" r:id="rId43"/>
    <p:sldId id="325" r:id="rId44"/>
    <p:sldId id="29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73886" autoAdjust="0"/>
  </p:normalViewPr>
  <p:slideViewPr>
    <p:cSldViewPr>
      <p:cViewPr>
        <p:scale>
          <a:sx n="76" d="100"/>
          <a:sy n="76" d="100"/>
        </p:scale>
        <p:origin x="-120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C41C0-4192-4981-B098-239B01C61806}" type="datetimeFigureOut">
              <a:rPr lang="en-US" smtClean="0"/>
              <a:t>5/19/2014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19297-700D-4C24-9462-77204445AC9A}" type="slidenum">
              <a:rPr lang="en-US" smtClean="0"/>
              <a:t>‹#›</a:t>
            </a:fld>
            <a:endParaRPr lang="en-US"/>
          </a:p>
        </p:txBody>
      </p:sp>
    </p:spTree>
    <p:extLst>
      <p:ext uri="{BB962C8B-B14F-4D97-AF65-F5344CB8AC3E}">
        <p14:creationId xmlns:p14="http://schemas.microsoft.com/office/powerpoint/2010/main" val="419172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vrml.k12.la.us/commoncore/common_core_information.htm" TargetMode="External"/><Relationship Id="rId4" Type="http://schemas.openxmlformats.org/officeDocument/2006/relationships/hyperlink" Target="http://www.lpssonline.com/site5522.php"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118C1-7F7E-1A43-BB90-CEA81383871D}" type="slidenum">
              <a:rPr lang="en-US" smtClean="0"/>
              <a:t>2</a:t>
            </a:fld>
            <a:endParaRPr lang="en-US"/>
          </a:p>
        </p:txBody>
      </p:sp>
    </p:spTree>
    <p:extLst>
      <p:ext uri="{BB962C8B-B14F-4D97-AF65-F5344CB8AC3E}">
        <p14:creationId xmlns:p14="http://schemas.microsoft.com/office/powerpoint/2010/main" val="2867041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Middle and High School Lessons do not</a:t>
            </a:r>
            <a:r>
              <a:rPr lang="en-US" baseline="0" dirty="0" smtClean="0"/>
              <a:t> all follow a set structure</a:t>
            </a:r>
          </a:p>
          <a:p>
            <a:r>
              <a:rPr lang="en-US" baseline="0" dirty="0" smtClean="0"/>
              <a:t>Many lessons contain examples and exercises</a:t>
            </a:r>
          </a:p>
          <a:p>
            <a:r>
              <a:rPr lang="en-US" baseline="0" dirty="0" smtClean="0"/>
              <a:t>Anything in the box is usually also in the located in the Student sheets</a:t>
            </a:r>
          </a:p>
          <a:p>
            <a:endParaRPr lang="en-US" baseline="0" dirty="0" smtClean="0"/>
          </a:p>
        </p:txBody>
      </p:sp>
      <p:sp>
        <p:nvSpPr>
          <p:cNvPr id="4" name="Slide Number Placeholder 3"/>
          <p:cNvSpPr>
            <a:spLocks noGrp="1"/>
          </p:cNvSpPr>
          <p:nvPr>
            <p:ph type="sldNum" sz="quarter" idx="10"/>
          </p:nvPr>
        </p:nvSpPr>
        <p:spPr/>
        <p:txBody>
          <a:bodyPr/>
          <a:lstStyle/>
          <a:p>
            <a:fld id="{72E51025-B5E5-4301-8C4A-110C08FF068C}" type="slidenum">
              <a:rPr lang="en-US" smtClean="0"/>
              <a:t>11</a:t>
            </a:fld>
            <a:endParaRPr lang="en-US"/>
          </a:p>
        </p:txBody>
      </p:sp>
    </p:spTree>
    <p:extLst>
      <p:ext uri="{BB962C8B-B14F-4D97-AF65-F5344CB8AC3E}">
        <p14:creationId xmlns:p14="http://schemas.microsoft.com/office/powerpoint/2010/main" val="17869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times the Math Practices</a:t>
            </a:r>
            <a:r>
              <a:rPr lang="en-US" baseline="0" dirty="0" smtClean="0"/>
              <a:t> are highlighted in the teacher notes</a:t>
            </a:r>
            <a:endParaRPr lang="en-US" dirty="0"/>
          </a:p>
        </p:txBody>
      </p:sp>
      <p:sp>
        <p:nvSpPr>
          <p:cNvPr id="4" name="Slide Number Placeholder 3"/>
          <p:cNvSpPr>
            <a:spLocks noGrp="1"/>
          </p:cNvSpPr>
          <p:nvPr>
            <p:ph type="sldNum" sz="quarter" idx="10"/>
          </p:nvPr>
        </p:nvSpPr>
        <p:spPr/>
        <p:txBody>
          <a:bodyPr/>
          <a:lstStyle/>
          <a:p>
            <a:fld id="{72E51025-B5E5-4301-8C4A-110C08FF068C}" type="slidenum">
              <a:rPr lang="en-US" smtClean="0"/>
              <a:t>12</a:t>
            </a:fld>
            <a:endParaRPr lang="en-US"/>
          </a:p>
        </p:txBody>
      </p:sp>
    </p:spTree>
    <p:extLst>
      <p:ext uri="{BB962C8B-B14F-4D97-AF65-F5344CB8AC3E}">
        <p14:creationId xmlns:p14="http://schemas.microsoft.com/office/powerpoint/2010/main" val="3461983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lesson concludes with</a:t>
            </a:r>
            <a:r>
              <a:rPr lang="en-US" baseline="0" dirty="0" smtClean="0"/>
              <a:t> a closing </a:t>
            </a:r>
          </a:p>
          <a:p>
            <a:r>
              <a:rPr lang="en-US" baseline="0" dirty="0" smtClean="0"/>
              <a:t>This could be presented to the class and then students should share out… </a:t>
            </a:r>
          </a:p>
          <a:p>
            <a:r>
              <a:rPr lang="en-US" baseline="0" dirty="0" smtClean="0"/>
              <a:t>Most have a lesson summary</a:t>
            </a:r>
            <a:endParaRPr lang="en-US" dirty="0"/>
          </a:p>
        </p:txBody>
      </p:sp>
      <p:sp>
        <p:nvSpPr>
          <p:cNvPr id="4" name="Slide Number Placeholder 3"/>
          <p:cNvSpPr>
            <a:spLocks noGrp="1"/>
          </p:cNvSpPr>
          <p:nvPr>
            <p:ph type="sldNum" sz="quarter" idx="10"/>
          </p:nvPr>
        </p:nvSpPr>
        <p:spPr/>
        <p:txBody>
          <a:bodyPr/>
          <a:lstStyle/>
          <a:p>
            <a:fld id="{72E51025-B5E5-4301-8C4A-110C08FF068C}" type="slidenum">
              <a:rPr lang="en-US" smtClean="0"/>
              <a:t>13</a:t>
            </a:fld>
            <a:endParaRPr lang="en-US"/>
          </a:p>
        </p:txBody>
      </p:sp>
    </p:spTree>
    <p:extLst>
      <p:ext uri="{BB962C8B-B14F-4D97-AF65-F5344CB8AC3E}">
        <p14:creationId xmlns:p14="http://schemas.microsoft.com/office/powerpoint/2010/main" val="21532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is the same as a unit</a:t>
            </a:r>
            <a:r>
              <a:rPr lang="en-US" baseline="0" dirty="0" smtClean="0"/>
              <a:t>. Each module contains multiple topics and multiple lessons within each topic.   Every module contains mid-module and end of module assessment.  The content covered in the first half of the module is covered on the mid-module assessment and the end of module assesses the second half of the content. </a:t>
            </a:r>
          </a:p>
          <a:p>
            <a:r>
              <a:rPr lang="en-US" baseline="0" dirty="0" smtClean="0"/>
              <a:t>How to engage in lesson notes? Have teachers read to determine the Big Ideas and Potential Gaps. They certainly needed to keep the lesson type and the student outcomes in mind as they read through the progression of the lesson. Teachers should always be looking for coherence and connections to previous lessons.</a:t>
            </a:r>
          </a:p>
          <a:p>
            <a:r>
              <a:rPr lang="en-US" baseline="0" dirty="0" smtClean="0"/>
              <a:t>How to engage teachers in learning new content? Teacher should keep in mind that the teacher notes are written to develop or tap into the teacher’s content knowledge. We did find it necessary at times to provide PD by module at first to assist teachers in the content.</a:t>
            </a:r>
          </a:p>
          <a:p>
            <a:r>
              <a:rPr lang="en-US" baseline="0" dirty="0" smtClean="0"/>
              <a:t>What do you use for weekly assessments? As teachers read through the modules &amp; work problems, they were encouraged to write similar problems to use for assessments. We were told by the writers to avoid grading Exit Tickets since they were written to be formative assessments.</a:t>
            </a:r>
            <a:endParaRPr lang="en-US" dirty="0"/>
          </a:p>
        </p:txBody>
      </p:sp>
      <p:sp>
        <p:nvSpPr>
          <p:cNvPr id="4" name="Slide Number Placeholder 3"/>
          <p:cNvSpPr>
            <a:spLocks noGrp="1"/>
          </p:cNvSpPr>
          <p:nvPr>
            <p:ph type="sldNum" sz="quarter" idx="10"/>
          </p:nvPr>
        </p:nvSpPr>
        <p:spPr/>
        <p:txBody>
          <a:bodyPr/>
          <a:lstStyle/>
          <a:p>
            <a:fld id="{86B118C1-7F7E-1A43-BB90-CEA81383871D}" type="slidenum">
              <a:rPr lang="en-US" smtClean="0"/>
              <a:t>14</a:t>
            </a:fld>
            <a:endParaRPr lang="en-US"/>
          </a:p>
        </p:txBody>
      </p:sp>
    </p:spTree>
    <p:extLst>
      <p:ext uri="{BB962C8B-B14F-4D97-AF65-F5344CB8AC3E}">
        <p14:creationId xmlns:p14="http://schemas.microsoft.com/office/powerpoint/2010/main" val="26560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in Middle</a:t>
            </a:r>
            <a:r>
              <a:rPr lang="en-US" baseline="0" dirty="0" smtClean="0"/>
              <a:t> School for Module Training</a:t>
            </a:r>
            <a:endParaRPr lang="en-US" dirty="0"/>
          </a:p>
        </p:txBody>
      </p:sp>
      <p:sp>
        <p:nvSpPr>
          <p:cNvPr id="4" name="Slide Number Placeholder 3"/>
          <p:cNvSpPr>
            <a:spLocks noGrp="1"/>
          </p:cNvSpPr>
          <p:nvPr>
            <p:ph type="sldNum" sz="quarter" idx="10"/>
          </p:nvPr>
        </p:nvSpPr>
        <p:spPr/>
        <p:txBody>
          <a:bodyPr/>
          <a:lstStyle/>
          <a:p>
            <a:fld id="{72E51025-B5E5-4301-8C4A-110C08FF068C}" type="slidenum">
              <a:rPr lang="en-US" smtClean="0"/>
              <a:t>15</a:t>
            </a:fld>
            <a:endParaRPr lang="en-US"/>
          </a:p>
        </p:txBody>
      </p:sp>
    </p:spTree>
    <p:extLst>
      <p:ext uri="{BB962C8B-B14F-4D97-AF65-F5344CB8AC3E}">
        <p14:creationId xmlns:p14="http://schemas.microsoft.com/office/powerpoint/2010/main" val="2603193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30000" dirty="0" smtClean="0"/>
              <a:t>th</a:t>
            </a:r>
            <a:r>
              <a:rPr lang="en-US" dirty="0" smtClean="0"/>
              <a:t> grade Module</a:t>
            </a:r>
            <a:r>
              <a:rPr lang="en-US" baseline="0" dirty="0" smtClean="0"/>
              <a:t> 3 topic investigation during a LPSS PD</a:t>
            </a:r>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16</a:t>
            </a:fld>
            <a:endParaRPr lang="en-US"/>
          </a:p>
        </p:txBody>
      </p:sp>
    </p:spTree>
    <p:extLst>
      <p:ext uri="{BB962C8B-B14F-4D97-AF65-F5344CB8AC3E}">
        <p14:creationId xmlns:p14="http://schemas.microsoft.com/office/powerpoint/2010/main" val="31525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minutes for k-3</a:t>
            </a:r>
            <a:r>
              <a:rPr lang="en-US" baseline="0" dirty="0" smtClean="0"/>
              <a:t> was 75 minutes per day</a:t>
            </a:r>
          </a:p>
          <a:p>
            <a:r>
              <a:rPr lang="en-US" baseline="0" dirty="0" smtClean="0"/>
              <a:t>Instructional minutes for Grades 4 and 5 was 70 minutes </a:t>
            </a:r>
          </a:p>
          <a:p>
            <a:r>
              <a:rPr lang="en-US" baseline="0" dirty="0" smtClean="0"/>
              <a:t>Most middle schools have 90 minute math </a:t>
            </a:r>
            <a:r>
              <a:rPr lang="en-US" baseline="0" dirty="0" smtClean="0"/>
              <a:t>blocks</a:t>
            </a:r>
          </a:p>
          <a:p>
            <a:r>
              <a:rPr lang="en-US" baseline="0" dirty="0" smtClean="0"/>
              <a:t>High School 52 minutes during a 7 period of day and 90 minutes in a 4x4 block schedule</a:t>
            </a:r>
          </a:p>
          <a:p>
            <a:endParaRPr lang="en-US" dirty="0"/>
          </a:p>
        </p:txBody>
      </p:sp>
      <p:sp>
        <p:nvSpPr>
          <p:cNvPr id="4" name="Slide Number Placeholder 3"/>
          <p:cNvSpPr>
            <a:spLocks noGrp="1"/>
          </p:cNvSpPr>
          <p:nvPr>
            <p:ph type="sldNum" sz="quarter" idx="10"/>
          </p:nvPr>
        </p:nvSpPr>
        <p:spPr/>
        <p:txBody>
          <a:bodyPr/>
          <a:lstStyle/>
          <a:p>
            <a:fld id="{86B118C1-7F7E-1A43-BB90-CEA81383871D}" type="slidenum">
              <a:rPr lang="en-US" smtClean="0"/>
              <a:t>17</a:t>
            </a:fld>
            <a:endParaRPr lang="en-US"/>
          </a:p>
        </p:txBody>
      </p:sp>
    </p:spTree>
    <p:extLst>
      <p:ext uri="{BB962C8B-B14F-4D97-AF65-F5344CB8AC3E}">
        <p14:creationId xmlns:p14="http://schemas.microsoft.com/office/powerpoint/2010/main" val="1679838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Blip>
                <a:blip r:embed="rId3"/>
              </a:buBlip>
            </a:pPr>
            <a:r>
              <a:rPr lang="en-US" dirty="0" smtClean="0">
                <a:hlinkClick r:id="rId4"/>
              </a:rPr>
              <a:t>Parent Roadmap </a:t>
            </a:r>
            <a:endParaRPr lang="en-US" dirty="0" smtClean="0"/>
          </a:p>
          <a:p>
            <a:pPr marL="285750" indent="-285750">
              <a:buBlip>
                <a:blip r:embed="rId3"/>
              </a:buBlip>
            </a:pPr>
            <a:endParaRPr lang="en-US" dirty="0" smtClean="0"/>
          </a:p>
          <a:p>
            <a:pPr marL="285750" indent="-285750">
              <a:buBlip>
                <a:blip r:embed="rId3"/>
              </a:buBlip>
            </a:pPr>
            <a:r>
              <a:rPr lang="en-US" dirty="0" smtClean="0"/>
              <a:t>Module descriptions K-5</a:t>
            </a:r>
          </a:p>
          <a:p>
            <a:pPr marL="742950" lvl="1" indent="-285750">
              <a:buBlip>
                <a:blip r:embed="rId3"/>
              </a:buBlip>
            </a:pPr>
            <a:r>
              <a:rPr lang="en-US" dirty="0" smtClean="0"/>
              <a:t>What will students learn?</a:t>
            </a:r>
          </a:p>
          <a:p>
            <a:pPr marL="742950" lvl="1" indent="-285750">
              <a:buBlip>
                <a:blip r:embed="rId3"/>
              </a:buBlip>
            </a:pPr>
            <a:r>
              <a:rPr lang="en-US" dirty="0" smtClean="0"/>
              <a:t>Vocabulary</a:t>
            </a:r>
          </a:p>
          <a:p>
            <a:pPr marL="742950" lvl="1" indent="-285750">
              <a:buBlip>
                <a:blip r:embed="rId3"/>
              </a:buBlip>
            </a:pPr>
            <a:r>
              <a:rPr lang="en-US" dirty="0" smtClean="0"/>
              <a:t>Home Activities</a:t>
            </a:r>
          </a:p>
          <a:p>
            <a:pPr marL="742950" lvl="1" indent="-285750">
              <a:buBlip>
                <a:blip r:embed="rId3"/>
              </a:buBlip>
            </a:pPr>
            <a:r>
              <a:rPr lang="en-US" dirty="0" smtClean="0"/>
              <a:t>Video</a:t>
            </a:r>
          </a:p>
          <a:p>
            <a:pPr marL="285750" indent="-285750">
              <a:buBlip>
                <a:blip r:embed="rId3"/>
              </a:buBlip>
            </a:pPr>
            <a:r>
              <a:rPr lang="en-US" dirty="0" smtClean="0">
                <a:hlinkClick r:id="rId5"/>
              </a:rPr>
              <a:t>Videos for Parents-Vermillion Parish</a:t>
            </a:r>
            <a:endParaRPr lang="en-US" dirty="0" smtClean="0"/>
          </a:p>
          <a:p>
            <a:r>
              <a:rPr lang="en-US" dirty="0" smtClean="0"/>
              <a:t>  </a:t>
            </a:r>
          </a:p>
          <a:p>
            <a:pPr marL="285750" indent="-285750">
              <a:buBlip>
                <a:blip r:embed="rId3"/>
              </a:buBlip>
            </a:pPr>
            <a:r>
              <a:rPr lang="en-US" dirty="0" smtClean="0"/>
              <a:t>Parent Newsletters</a:t>
            </a:r>
          </a:p>
          <a:p>
            <a:pPr marL="285750" indent="-285750">
              <a:buBlip>
                <a:blip r:embed="rId3"/>
              </a:buBlip>
            </a:pPr>
            <a:endParaRPr lang="en-US" dirty="0" smtClean="0"/>
          </a:p>
          <a:p>
            <a:pPr marL="285750" indent="-285750">
              <a:buBlip>
                <a:blip r:embed="rId3"/>
              </a:buBlip>
            </a:pPr>
            <a:r>
              <a:rPr lang="en-US" dirty="0" smtClean="0"/>
              <a:t>Math Nights at Schools </a:t>
            </a:r>
          </a:p>
          <a:p>
            <a:endParaRPr lang="en-US" dirty="0" smtClean="0"/>
          </a:p>
          <a:p>
            <a:pPr marL="285750" indent="-285750">
              <a:buBlip>
                <a:blip r:embed="rId3"/>
              </a:buBlip>
            </a:pPr>
            <a:r>
              <a:rPr lang="en-US" dirty="0" smtClean="0"/>
              <a:t>Academic Super Bowl: We are in it to win it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6B118C1-7F7E-1A43-BB90-CEA81383871D}" type="slidenum">
              <a:rPr lang="en-US" smtClean="0"/>
              <a:t>18</a:t>
            </a:fld>
            <a:endParaRPr lang="en-US"/>
          </a:p>
        </p:txBody>
      </p:sp>
    </p:spTree>
    <p:extLst>
      <p:ext uri="{BB962C8B-B14F-4D97-AF65-F5344CB8AC3E}">
        <p14:creationId xmlns:p14="http://schemas.microsoft.com/office/powerpoint/2010/main" val="90068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a:t>
            </a:r>
            <a:r>
              <a:rPr lang="en-US" baseline="0" dirty="0" smtClean="0"/>
              <a:t> </a:t>
            </a:r>
            <a:r>
              <a:rPr lang="en-US" baseline="0" dirty="0" smtClean="0"/>
              <a:t>of links to videos</a:t>
            </a:r>
          </a:p>
          <a:p>
            <a:r>
              <a:rPr lang="en-US" baseline="0" dirty="0" err="1" smtClean="0"/>
              <a:t>Manipulatives</a:t>
            </a:r>
            <a:r>
              <a:rPr lang="en-US" baseline="0" dirty="0" smtClean="0"/>
              <a:t> such as scales, </a:t>
            </a:r>
            <a:r>
              <a:rPr lang="en-US" baseline="0" dirty="0" err="1" smtClean="0"/>
              <a:t>Rekenrek</a:t>
            </a:r>
            <a:r>
              <a:rPr lang="en-US" baseline="0" dirty="0" smtClean="0"/>
              <a:t>, compass, protractor, ten frames, place value disk, place value cards, clock, snap cubes, patty paper, personal white board, dry erase markers..</a:t>
            </a:r>
            <a:r>
              <a:rPr lang="en-US" baseline="0" dirty="0" err="1" smtClean="0"/>
              <a:t>etc</a:t>
            </a:r>
            <a:r>
              <a:rPr lang="en-US" baseline="0" dirty="0" smtClean="0"/>
              <a:t>. Look at the material list and read closely for additional materials</a:t>
            </a:r>
            <a:endParaRPr lang="en-US" dirty="0"/>
          </a:p>
        </p:txBody>
      </p:sp>
      <p:sp>
        <p:nvSpPr>
          <p:cNvPr id="4" name="Slide Number Placeholder 3"/>
          <p:cNvSpPr>
            <a:spLocks noGrp="1"/>
          </p:cNvSpPr>
          <p:nvPr>
            <p:ph type="sldNum" sz="quarter" idx="10"/>
          </p:nvPr>
        </p:nvSpPr>
        <p:spPr/>
        <p:txBody>
          <a:bodyPr/>
          <a:lstStyle/>
          <a:p>
            <a:fld id="{86B118C1-7F7E-1A43-BB90-CEA81383871D}" type="slidenum">
              <a:rPr lang="en-US" smtClean="0"/>
              <a:t>19</a:t>
            </a:fld>
            <a:endParaRPr lang="en-US"/>
          </a:p>
        </p:txBody>
      </p:sp>
    </p:spTree>
    <p:extLst>
      <p:ext uri="{BB962C8B-B14F-4D97-AF65-F5344CB8AC3E}">
        <p14:creationId xmlns:p14="http://schemas.microsoft.com/office/powerpoint/2010/main" val="2402066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was</a:t>
            </a:r>
            <a:r>
              <a:rPr lang="en-US" baseline="0" dirty="0" smtClean="0"/>
              <a:t> created to help </a:t>
            </a:r>
            <a:r>
              <a:rPr lang="en-US" baseline="0" dirty="0" smtClean="0"/>
              <a:t>parents, teachers, </a:t>
            </a:r>
            <a:r>
              <a:rPr lang="en-US" baseline="0" dirty="0" smtClean="0"/>
              <a:t>and other stake holders in education </a:t>
            </a:r>
            <a:r>
              <a:rPr lang="en-US" baseline="0" dirty="0" smtClean="0"/>
              <a:t>to better </a:t>
            </a:r>
            <a:r>
              <a:rPr lang="en-US" baseline="0" dirty="0" smtClean="0"/>
              <a:t>understand the shifts happening in math education today</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20</a:t>
            </a:fld>
            <a:endParaRPr lang="en-US"/>
          </a:p>
        </p:txBody>
      </p:sp>
    </p:spTree>
    <p:extLst>
      <p:ext uri="{BB962C8B-B14F-4D97-AF65-F5344CB8AC3E}">
        <p14:creationId xmlns:p14="http://schemas.microsoft.com/office/powerpoint/2010/main" val="253515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spring of 2013</a:t>
            </a:r>
            <a:r>
              <a:rPr lang="en-US" baseline="0" dirty="0" smtClean="0"/>
              <a:t> a five member team of LPSS teachers were brought together study closer common core and  to decide on curricular material. </a:t>
            </a:r>
            <a:r>
              <a:rPr lang="en-US" dirty="0" smtClean="0"/>
              <a:t>Professional Development was </a:t>
            </a:r>
            <a:r>
              <a:rPr lang="en-US" baseline="0" dirty="0" smtClean="0"/>
              <a:t>conducted by Mary Lou Jumonville as well as District Coaches </a:t>
            </a:r>
          </a:p>
          <a:p>
            <a:pPr defTabSz="460809"/>
            <a:r>
              <a:rPr lang="en-US" baseline="0" dirty="0" smtClean="0"/>
              <a:t>-</a:t>
            </a:r>
            <a:r>
              <a:rPr lang="en-US" dirty="0"/>
              <a:t>Grade Level PD specific to each module or parts of a particular module.</a:t>
            </a:r>
          </a:p>
          <a:p>
            <a:pPr defTabSz="460809"/>
            <a:r>
              <a:rPr lang="en-US" baseline="0" dirty="0" smtClean="0"/>
              <a:t>-</a:t>
            </a:r>
            <a:r>
              <a:rPr lang="en-US" dirty="0"/>
              <a:t>Content Knowledge training for teachers with some of the new topics to their grade level (in advance of teaching the topic! I guess here, I think we need to say “Don’t assume they know” and “Don’t necessarily wait for them to ask”)</a:t>
            </a:r>
          </a:p>
          <a:p>
            <a:r>
              <a:rPr lang="en-US" baseline="0" dirty="0" smtClean="0"/>
              <a:t>Material is scripted but teachers still need to make it their own</a:t>
            </a:r>
          </a:p>
          <a:p>
            <a:r>
              <a:rPr lang="en-US" baseline="0" dirty="0" smtClean="0"/>
              <a:t>It is a resource but also a professional development tool for teachers</a:t>
            </a:r>
            <a:endParaRPr lang="en-US" dirty="0"/>
          </a:p>
        </p:txBody>
      </p:sp>
      <p:sp>
        <p:nvSpPr>
          <p:cNvPr id="4" name="Slide Number Placeholder 3"/>
          <p:cNvSpPr>
            <a:spLocks noGrp="1"/>
          </p:cNvSpPr>
          <p:nvPr>
            <p:ph type="sldNum" sz="quarter" idx="10"/>
          </p:nvPr>
        </p:nvSpPr>
        <p:spPr/>
        <p:txBody>
          <a:bodyPr/>
          <a:lstStyle/>
          <a:p>
            <a:fld id="{86B118C1-7F7E-1A43-BB90-CEA81383871D}" type="slidenum">
              <a:rPr lang="en-US" smtClean="0"/>
              <a:t>3</a:t>
            </a:fld>
            <a:endParaRPr lang="en-US"/>
          </a:p>
        </p:txBody>
      </p:sp>
    </p:spTree>
    <p:extLst>
      <p:ext uri="{BB962C8B-B14F-4D97-AF65-F5344CB8AC3E}">
        <p14:creationId xmlns:p14="http://schemas.microsoft.com/office/powerpoint/2010/main" val="28670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21</a:t>
            </a:fld>
            <a:endParaRPr lang="en-US"/>
          </a:p>
        </p:txBody>
      </p:sp>
    </p:spTree>
    <p:extLst>
      <p:ext uri="{BB962C8B-B14F-4D97-AF65-F5344CB8AC3E}">
        <p14:creationId xmlns:p14="http://schemas.microsoft.com/office/powerpoint/2010/main" val="3390013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tape diagrams is essentially a rectangle that helps students analyze and dissect word problems.</a:t>
            </a:r>
            <a:r>
              <a:rPr lang="en-US" baseline="0" dirty="0" smtClean="0"/>
              <a:t>  </a:t>
            </a:r>
          </a:p>
          <a:p>
            <a:r>
              <a:rPr lang="en-US" baseline="0" dirty="0" smtClean="0"/>
              <a:t>It helps </a:t>
            </a:r>
            <a:r>
              <a:rPr lang="en-US" dirty="0" smtClean="0"/>
              <a:t>students see the part to whole relationships in</a:t>
            </a:r>
            <a:r>
              <a:rPr lang="en-US" baseline="0" dirty="0" smtClean="0"/>
              <a:t> the word problem</a:t>
            </a:r>
            <a:r>
              <a:rPr lang="en-US" dirty="0" smtClean="0"/>
              <a:t>.</a:t>
            </a:r>
          </a:p>
          <a:p>
            <a:r>
              <a:rPr lang="en-US" dirty="0" smtClean="0"/>
              <a:t>In this example,</a:t>
            </a:r>
            <a:r>
              <a:rPr lang="en-US" baseline="0" dirty="0" smtClean="0"/>
              <a:t> we know our whole is 9 snap cubes.  </a:t>
            </a:r>
          </a:p>
          <a:p>
            <a:r>
              <a:rPr lang="en-US" baseline="0" dirty="0" smtClean="0"/>
              <a:t>We also know that part of that whole is made up of 6 yellow snap cubes.  </a:t>
            </a:r>
          </a:p>
          <a:p>
            <a:r>
              <a:rPr lang="en-US" baseline="0" dirty="0" smtClean="0"/>
              <a:t>Some parents have suggested that students do not need tape diagrams because they just know they need to subtract.   </a:t>
            </a:r>
          </a:p>
          <a:p>
            <a:r>
              <a:rPr lang="en-US" baseline="0" dirty="0" smtClean="0"/>
              <a:t>We see students all the time who would add 6 and 9 together.</a:t>
            </a:r>
          </a:p>
        </p:txBody>
      </p:sp>
      <p:sp>
        <p:nvSpPr>
          <p:cNvPr id="4" name="Slide Number Placeholder 3"/>
          <p:cNvSpPr>
            <a:spLocks noGrp="1"/>
          </p:cNvSpPr>
          <p:nvPr>
            <p:ph type="sldNum" sz="quarter" idx="10"/>
          </p:nvPr>
        </p:nvSpPr>
        <p:spPr/>
        <p:txBody>
          <a:bodyPr/>
          <a:lstStyle/>
          <a:p>
            <a:fld id="{A4819297-700D-4C24-9462-77204445AC9A}" type="slidenum">
              <a:rPr lang="en-US" smtClean="0"/>
              <a:t>23</a:t>
            </a:fld>
            <a:endParaRPr lang="en-US"/>
          </a:p>
        </p:txBody>
      </p:sp>
    </p:spTree>
    <p:extLst>
      <p:ext uri="{BB962C8B-B14F-4D97-AF65-F5344CB8AC3E}">
        <p14:creationId xmlns:p14="http://schemas.microsoft.com/office/powerpoint/2010/main" val="308649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problem where knowing key words would be of no use to students.  </a:t>
            </a:r>
          </a:p>
          <a:p>
            <a:r>
              <a:rPr lang="en-US" dirty="0" smtClean="0"/>
              <a:t>If drawing a tape diagram becomes a “go to” strategy instead of key words, students will be more successful.  </a:t>
            </a:r>
          </a:p>
          <a:p>
            <a:r>
              <a:rPr lang="en-US" dirty="0" smtClean="0"/>
              <a:t>Tape diagrams can become a powerful tool to have in the students tool belt. </a:t>
            </a:r>
          </a:p>
          <a:p>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24</a:t>
            </a:fld>
            <a:endParaRPr lang="en-US"/>
          </a:p>
        </p:txBody>
      </p:sp>
    </p:spTree>
    <p:extLst>
      <p:ext uri="{BB962C8B-B14F-4D97-AF65-F5344CB8AC3E}">
        <p14:creationId xmlns:p14="http://schemas.microsoft.com/office/powerpoint/2010/main" val="3706752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ACT practice problem</a:t>
            </a:r>
          </a:p>
          <a:p>
            <a:r>
              <a:rPr lang="en-US" dirty="0" smtClean="0"/>
              <a:t>A</a:t>
            </a:r>
            <a:r>
              <a:rPr lang="en-US" baseline="0" dirty="0" smtClean="0"/>
              <a:t> visual representation is one method to solving this problem</a:t>
            </a:r>
          </a:p>
          <a:p>
            <a:r>
              <a:rPr lang="en-US" baseline="0" dirty="0" smtClean="0"/>
              <a:t>Click – This box represents the entire sandwich</a:t>
            </a:r>
          </a:p>
          <a:p>
            <a:r>
              <a:rPr lang="en-US" baseline="0" dirty="0" smtClean="0"/>
              <a:t>Click – it is broken into two equal parts since Jerome ate ½ of the sandwich</a:t>
            </a:r>
          </a:p>
          <a:p>
            <a:r>
              <a:rPr lang="en-US" baseline="0" dirty="0" smtClean="0"/>
              <a:t>Click,, - The same size box is depicted for Kevin, but broken into three equal part</a:t>
            </a:r>
          </a:p>
          <a:p>
            <a:r>
              <a:rPr lang="en-US" baseline="0" dirty="0" smtClean="0"/>
              <a:t>Click… - in order to represent what Kevin and Jerome both ate on the same sandwich, it would need to be broken into 6 equal parts</a:t>
            </a:r>
          </a:p>
          <a:p>
            <a:r>
              <a:rPr lang="en-US" baseline="0" dirty="0" smtClean="0"/>
              <a:t>… When looking at the shading for each person, Jerome ate 3 sixths, Kevin 2 sixths, and Seth one sixth.  Thus the ratio is 3 to 2 to 1</a:t>
            </a:r>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25</a:t>
            </a:fld>
            <a:endParaRPr lang="en-US"/>
          </a:p>
        </p:txBody>
      </p:sp>
    </p:spTree>
    <p:extLst>
      <p:ext uri="{BB962C8B-B14F-4D97-AF65-F5344CB8AC3E}">
        <p14:creationId xmlns:p14="http://schemas.microsoft.com/office/powerpoint/2010/main" val="1855322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work a problem using tape diagrams.</a:t>
            </a:r>
            <a:endParaRPr lang="en-US" dirty="0"/>
          </a:p>
          <a:p>
            <a:r>
              <a:rPr lang="en-US" dirty="0" smtClean="0"/>
              <a:t>These</a:t>
            </a:r>
            <a:r>
              <a:rPr lang="en-US" baseline="0" dirty="0" smtClean="0"/>
              <a:t> will be used during this presentation but not expected to be used with Parents. </a:t>
            </a:r>
          </a:p>
          <a:p>
            <a:r>
              <a:rPr lang="en-US" baseline="0" dirty="0" smtClean="0"/>
              <a:t>See attachment</a:t>
            </a:r>
            <a:endParaRPr lang="en-US" dirty="0" smtClean="0"/>
          </a:p>
        </p:txBody>
      </p:sp>
      <p:sp>
        <p:nvSpPr>
          <p:cNvPr id="4" name="Slide Number Placeholder 3"/>
          <p:cNvSpPr>
            <a:spLocks noGrp="1"/>
          </p:cNvSpPr>
          <p:nvPr>
            <p:ph type="sldNum" sz="quarter" idx="10"/>
          </p:nvPr>
        </p:nvSpPr>
        <p:spPr/>
        <p:txBody>
          <a:bodyPr/>
          <a:lstStyle/>
          <a:p>
            <a:fld id="{A4819297-700D-4C24-9462-77204445AC9A}" type="slidenum">
              <a:rPr lang="en-US" smtClean="0"/>
              <a:t>26</a:t>
            </a:fld>
            <a:endParaRPr lang="en-US"/>
          </a:p>
        </p:txBody>
      </p:sp>
    </p:spTree>
    <p:extLst>
      <p:ext uri="{BB962C8B-B14F-4D97-AF65-F5344CB8AC3E}">
        <p14:creationId xmlns:p14="http://schemas.microsoft.com/office/powerpoint/2010/main" val="68966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is only for this presentation and not intended for parents</a:t>
            </a:r>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27</a:t>
            </a:fld>
            <a:endParaRPr lang="en-US"/>
          </a:p>
        </p:txBody>
      </p:sp>
    </p:spTree>
    <p:extLst>
      <p:ext uri="{BB962C8B-B14F-4D97-AF65-F5344CB8AC3E}">
        <p14:creationId xmlns:p14="http://schemas.microsoft.com/office/powerpoint/2010/main" val="4202260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a:t>
            </a:r>
            <a:r>
              <a:rPr lang="en-US" baseline="0" dirty="0" smtClean="0"/>
              <a:t> tape diagrams, number bonds model a part, part, whole relationship as well.  </a:t>
            </a:r>
          </a:p>
          <a:p>
            <a:r>
              <a:rPr lang="en-US" baseline="0" dirty="0" smtClean="0"/>
              <a:t>The larger circle being the whole and the smaller ones being the parts.  Take 17 for example.  </a:t>
            </a:r>
          </a:p>
          <a:p>
            <a:r>
              <a:rPr lang="en-US" baseline="0" dirty="0" smtClean="0"/>
              <a:t>We can think of 17 as being made up of 2 parts, 10 and 7.</a:t>
            </a:r>
          </a:p>
          <a:p>
            <a:r>
              <a:rPr lang="en-US" baseline="0" dirty="0" smtClean="0"/>
              <a:t>This can be very useful when subtracting 17 – 9.</a:t>
            </a:r>
          </a:p>
          <a:p>
            <a:r>
              <a:rPr lang="en-US" baseline="0" dirty="0" smtClean="0"/>
              <a:t>I was taught to put 9 in my head and count up to 17 or put 17 in my head and count down 9.</a:t>
            </a:r>
          </a:p>
          <a:p>
            <a:r>
              <a:rPr lang="en-US" baseline="0" dirty="0" smtClean="0"/>
              <a:t>But if I </a:t>
            </a:r>
            <a:r>
              <a:rPr lang="en-US" baseline="0" dirty="0" err="1" smtClean="0"/>
              <a:t>culd</a:t>
            </a:r>
            <a:r>
              <a:rPr lang="en-US" baseline="0" dirty="0" smtClean="0"/>
              <a:t> see 17 as 10 and 7, then I could subtract the 9 from the ten and put the 1 and 7 together to make 8.</a:t>
            </a:r>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28</a:t>
            </a:fld>
            <a:endParaRPr lang="en-US"/>
          </a:p>
        </p:txBody>
      </p:sp>
    </p:spTree>
    <p:extLst>
      <p:ext uri="{BB962C8B-B14F-4D97-AF65-F5344CB8AC3E}">
        <p14:creationId xmlns:p14="http://schemas.microsoft.com/office/powerpoint/2010/main" val="1137509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think</a:t>
            </a:r>
            <a:r>
              <a:rPr lang="en-US" baseline="0" dirty="0" smtClean="0"/>
              <a:t> about how we subtract 9 from 34 using the standard algorithm. </a:t>
            </a:r>
          </a:p>
          <a:p>
            <a:r>
              <a:rPr lang="en-US" baseline="0" dirty="0" smtClean="0"/>
              <a:t>Cross out 3 make it a 2 </a:t>
            </a:r>
          </a:p>
          <a:p>
            <a:r>
              <a:rPr lang="en-US" baseline="0" dirty="0" smtClean="0"/>
              <a:t>make the 4 a 14</a:t>
            </a:r>
          </a:p>
          <a:p>
            <a:r>
              <a:rPr lang="en-US" baseline="0" dirty="0" smtClean="0"/>
              <a:t>Put 9 in head count up to 14 getting 5</a:t>
            </a:r>
          </a:p>
          <a:p>
            <a:r>
              <a:rPr lang="en-US" baseline="0" dirty="0" smtClean="0"/>
              <a:t>2 minus nothing is 2</a:t>
            </a:r>
          </a:p>
          <a:p>
            <a:r>
              <a:rPr lang="en-US" baseline="0" dirty="0" smtClean="0"/>
              <a:t>Answer is 25</a:t>
            </a:r>
          </a:p>
          <a:p>
            <a:r>
              <a:rPr lang="en-US" baseline="0" dirty="0" smtClean="0"/>
              <a:t>There is nothing wrong with this procedure.  We want students to be able to master this algorithm but they need to understand why it works.</a:t>
            </a:r>
          </a:p>
          <a:p>
            <a:r>
              <a:rPr lang="en-US" baseline="0" dirty="0" smtClean="0"/>
              <a:t>Number bonds can help students understand why the algorithms work.  </a:t>
            </a:r>
          </a:p>
          <a:p>
            <a:r>
              <a:rPr lang="en-US" baseline="0" dirty="0" smtClean="0"/>
              <a:t>Think of 34 as 20, 10, and 4.  </a:t>
            </a:r>
          </a:p>
          <a:p>
            <a:r>
              <a:rPr lang="en-US" baseline="0" dirty="0" smtClean="0"/>
              <a:t>Take the 9 from the 10.  </a:t>
            </a:r>
          </a:p>
          <a:p>
            <a:r>
              <a:rPr lang="en-US" baseline="0" dirty="0" smtClean="0"/>
              <a:t>Put the 20, 1, and 4 back together to make 25.  </a:t>
            </a:r>
          </a:p>
          <a:p>
            <a:r>
              <a:rPr lang="en-US" dirty="0" smtClean="0"/>
              <a:t>Imagine</a:t>
            </a:r>
            <a:r>
              <a:rPr lang="en-US" baseline="0" dirty="0" smtClean="0"/>
              <a:t> you have 34 dollars in your wallet.  </a:t>
            </a:r>
          </a:p>
          <a:p>
            <a:r>
              <a:rPr lang="en-US" baseline="0" dirty="0" smtClean="0"/>
              <a:t>The clerk at the counter says your total is 9 dollars.</a:t>
            </a:r>
          </a:p>
          <a:p>
            <a:r>
              <a:rPr lang="en-US" baseline="0" dirty="0" smtClean="0"/>
              <a:t>Will you give him any of your ones?</a:t>
            </a:r>
          </a:p>
          <a:p>
            <a:r>
              <a:rPr lang="en-US" baseline="0" dirty="0" smtClean="0"/>
              <a:t>No you will give him a 10 because you have internalized the meaning of the ten dollar bill.  You have conceptual understanding of ones, tens, and hundreds when dealing with money.  We want our students (your children) to have that same conceptual understanding when they work with any numbers.</a:t>
            </a:r>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29</a:t>
            </a:fld>
            <a:endParaRPr lang="en-US"/>
          </a:p>
        </p:txBody>
      </p:sp>
    </p:spTree>
    <p:extLst>
      <p:ext uri="{BB962C8B-B14F-4D97-AF65-F5344CB8AC3E}">
        <p14:creationId xmlns:p14="http://schemas.microsoft.com/office/powerpoint/2010/main" val="1051068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our students to master the base ten system.  Let’s look</a:t>
            </a:r>
            <a:r>
              <a:rPr lang="en-US" baseline="0" dirty="0" smtClean="0"/>
              <a:t> at 450.  When asked how many tens are in 450, many students would answer 5 because 5 is in the tens place.  Let’s say your boss owed you 450 dollars and he was going to pay you in ten dollar bills.  Would you be ok with 5 tens?  No, So how many ten dollar bills should he give you?  Yes, 45 tens make 450.  We know this because that’s how our base ten system works.  We group 10 ones together and exchange them for 1 ten.  This process works for each of the places in the base ten system.  Number bonds are an excellent way to help students build that conceptual understanding of base ten.</a:t>
            </a:r>
          </a:p>
          <a:p>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30</a:t>
            </a:fld>
            <a:endParaRPr lang="en-US"/>
          </a:p>
        </p:txBody>
      </p:sp>
    </p:spTree>
    <p:extLst>
      <p:ext uri="{BB962C8B-B14F-4D97-AF65-F5344CB8AC3E}">
        <p14:creationId xmlns:p14="http://schemas.microsoft.com/office/powerpoint/2010/main" val="3215505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Middle school students</a:t>
            </a:r>
            <a:r>
              <a:rPr lang="en-US" baseline="0" dirty="0" smtClean="0"/>
              <a:t> can use this thinking to better understand negative numbers.  They can see 9 as a bond of 7 and 2.  Negative 7 and positive 7 make 0.  So the negative 7 plus 9 equals 2.  </a:t>
            </a:r>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31</a:t>
            </a:fld>
            <a:endParaRPr lang="en-US"/>
          </a:p>
        </p:txBody>
      </p:sp>
    </p:spTree>
    <p:extLst>
      <p:ext uri="{BB962C8B-B14F-4D97-AF65-F5344CB8AC3E}">
        <p14:creationId xmlns:p14="http://schemas.microsoft.com/office/powerpoint/2010/main" val="1064051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spring of 2013</a:t>
            </a:r>
            <a:r>
              <a:rPr lang="en-US" baseline="0" dirty="0" smtClean="0"/>
              <a:t> a five member team of LPSS teachers were brought together study closer common core and  to decide on curricular material. </a:t>
            </a:r>
            <a:r>
              <a:rPr lang="en-US" dirty="0" smtClean="0"/>
              <a:t>Professional Development was </a:t>
            </a:r>
            <a:r>
              <a:rPr lang="en-US" baseline="0" dirty="0" smtClean="0"/>
              <a:t>conducted by Mary Lou Jumonville as well as District Coaches </a:t>
            </a:r>
          </a:p>
          <a:p>
            <a:pPr defTabSz="460809"/>
            <a:r>
              <a:rPr lang="en-US" baseline="0" dirty="0" smtClean="0"/>
              <a:t>-</a:t>
            </a:r>
            <a:r>
              <a:rPr lang="en-US" dirty="0"/>
              <a:t>Grade Level PD specific to each module or parts of a particular module.</a:t>
            </a:r>
          </a:p>
          <a:p>
            <a:pPr defTabSz="460809"/>
            <a:r>
              <a:rPr lang="en-US" baseline="0" dirty="0" smtClean="0"/>
              <a:t>-</a:t>
            </a:r>
            <a:r>
              <a:rPr lang="en-US" dirty="0"/>
              <a:t>Content Knowledge training for teachers with some of the new topics to their grade level (in advance of teaching the topic! I guess here, I think we need to say “Don’t assume they know” and “Don’t necessarily wait for them to ask”)</a:t>
            </a:r>
          </a:p>
          <a:p>
            <a:r>
              <a:rPr lang="en-US" baseline="0" dirty="0" smtClean="0"/>
              <a:t>Material is scripted but teachers still need to make it their own</a:t>
            </a:r>
          </a:p>
          <a:p>
            <a:r>
              <a:rPr lang="en-US" baseline="0" dirty="0" smtClean="0"/>
              <a:t>Eureka is a curricular resource as well as  a professional development tool for teachers</a:t>
            </a:r>
            <a:endParaRPr lang="en-US" dirty="0"/>
          </a:p>
        </p:txBody>
      </p:sp>
      <p:sp>
        <p:nvSpPr>
          <p:cNvPr id="4" name="Slide Number Placeholder 3"/>
          <p:cNvSpPr>
            <a:spLocks noGrp="1"/>
          </p:cNvSpPr>
          <p:nvPr>
            <p:ph type="sldNum" sz="quarter" idx="10"/>
          </p:nvPr>
        </p:nvSpPr>
        <p:spPr/>
        <p:txBody>
          <a:bodyPr/>
          <a:lstStyle/>
          <a:p>
            <a:fld id="{86B118C1-7F7E-1A43-BB90-CEA81383871D}" type="slidenum">
              <a:rPr lang="en-US" smtClean="0"/>
              <a:t>4</a:t>
            </a:fld>
            <a:endParaRPr lang="en-US"/>
          </a:p>
        </p:txBody>
      </p:sp>
    </p:spTree>
    <p:extLst>
      <p:ext uri="{BB962C8B-B14F-4D97-AF65-F5344CB8AC3E}">
        <p14:creationId xmlns:p14="http://schemas.microsoft.com/office/powerpoint/2010/main" val="2867041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kindergarten,</a:t>
            </a:r>
            <a:r>
              <a:rPr lang="en-US" baseline="0" dirty="0" smtClean="0"/>
              <a:t> students arrange items into arrays.  </a:t>
            </a:r>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32</a:t>
            </a:fld>
            <a:endParaRPr lang="en-US"/>
          </a:p>
        </p:txBody>
      </p:sp>
    </p:spTree>
    <p:extLst>
      <p:ext uri="{BB962C8B-B14F-4D97-AF65-F5344CB8AC3E}">
        <p14:creationId xmlns:p14="http://schemas.microsoft.com/office/powerpoint/2010/main" val="3791262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arrays become the</a:t>
            </a:r>
            <a:r>
              <a:rPr lang="en-US" baseline="0" dirty="0" smtClean="0"/>
              <a:t> foundation of multiplication.  3x5=15 apples</a:t>
            </a:r>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34</a:t>
            </a:fld>
            <a:endParaRPr lang="en-US"/>
          </a:p>
        </p:txBody>
      </p:sp>
    </p:spTree>
    <p:extLst>
      <p:ext uri="{BB962C8B-B14F-4D97-AF65-F5344CB8AC3E}">
        <p14:creationId xmlns:p14="http://schemas.microsoft.com/office/powerpoint/2010/main" val="4186641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arrays transition easily into area.  We</a:t>
            </a:r>
            <a:r>
              <a:rPr lang="en-US" baseline="0" dirty="0" smtClean="0"/>
              <a:t> still have 7 rows with 4 in each row.  That’s 7 x 4. Even when the rows are not visible, students use multiplication (7x4) to find the area.</a:t>
            </a:r>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35</a:t>
            </a:fld>
            <a:endParaRPr lang="en-US"/>
          </a:p>
        </p:txBody>
      </p:sp>
    </p:spTree>
    <p:extLst>
      <p:ext uri="{BB962C8B-B14F-4D97-AF65-F5344CB8AC3E}">
        <p14:creationId xmlns:p14="http://schemas.microsoft.com/office/powerpoint/2010/main" val="3947798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walk through the multiplication algorithm. </a:t>
            </a:r>
          </a:p>
          <a:p>
            <a:r>
              <a:rPr lang="en-US" dirty="0" smtClean="0"/>
              <a:t>First</a:t>
            </a:r>
            <a:r>
              <a:rPr lang="en-US" baseline="0" dirty="0" smtClean="0"/>
              <a:t> we multiply 4 times 5 -  that’s 20.  </a:t>
            </a:r>
          </a:p>
          <a:p>
            <a:r>
              <a:rPr lang="en-US" baseline="0" dirty="0" smtClean="0"/>
              <a:t>We put the zero here and the s above the other 2.  </a:t>
            </a:r>
          </a:p>
          <a:p>
            <a:r>
              <a:rPr lang="en-US" baseline="0" dirty="0" smtClean="0"/>
              <a:t>Then we multiply 4 times 2 – That’s 8… plus 2 makes 10. and we write that here.</a:t>
            </a:r>
          </a:p>
          <a:p>
            <a:r>
              <a:rPr lang="en-US" baseline="0" dirty="0" smtClean="0"/>
              <a:t>Now I put a zero here.  Why?  Because my 3</a:t>
            </a:r>
            <a:r>
              <a:rPr lang="en-US" baseline="30000" dirty="0" smtClean="0"/>
              <a:t>rd</a:t>
            </a:r>
            <a:r>
              <a:rPr lang="en-US" baseline="0" dirty="0" smtClean="0"/>
              <a:t> grade teacher Mrs. Murphy told me to.</a:t>
            </a:r>
          </a:p>
          <a:p>
            <a:r>
              <a:rPr lang="en-US" baseline="0" dirty="0" smtClean="0"/>
              <a:t>Then we multiply 1 times 5 and put the 5 here.</a:t>
            </a:r>
          </a:p>
          <a:p>
            <a:r>
              <a:rPr lang="en-US" baseline="0" dirty="0" smtClean="0"/>
              <a:t>Now we multiply 1 times 2 (is that a 2)  that makes 2</a:t>
            </a:r>
          </a:p>
          <a:p>
            <a:r>
              <a:rPr lang="en-US" baseline="0" dirty="0" smtClean="0"/>
              <a:t>Now add to get 350</a:t>
            </a:r>
            <a:endParaRPr lang="en-US" dirty="0" smtClean="0"/>
          </a:p>
          <a:p>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36</a:t>
            </a:fld>
            <a:endParaRPr lang="en-US"/>
          </a:p>
        </p:txBody>
      </p:sp>
    </p:spTree>
    <p:extLst>
      <p:ext uri="{BB962C8B-B14F-4D97-AF65-F5344CB8AC3E}">
        <p14:creationId xmlns:p14="http://schemas.microsoft.com/office/powerpoint/2010/main" val="407044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multiply using the area model.  We learned from number bonds that we can break</a:t>
            </a:r>
            <a:r>
              <a:rPr lang="en-US" baseline="0" dirty="0" smtClean="0"/>
              <a:t> numbers apart to make our operations easier.  I can break 25 into 20 and 5.  I can also break 14 into 10 and 4.  Remember with area, we thought of how many rows and how many were in each row.  </a:t>
            </a:r>
          </a:p>
          <a:p>
            <a:r>
              <a:rPr lang="en-US" baseline="0" dirty="0" smtClean="0"/>
              <a:t>In this first area we have 4 rows with 20 in each row.  So that would be 20, 40, 60, 80 or 4 times 20 which is 80.  We will continue on and multiply for each area.  5 x4 = 20.  10 x 20 = 200.  10 x 5 = 50.  now we can combine 80 and 20 and get 100.  There’s the zero; it has a real mathematical reason to be there.</a:t>
            </a:r>
          </a:p>
          <a:p>
            <a:r>
              <a:rPr lang="en-US" baseline="0" dirty="0" smtClean="0"/>
              <a:t>Add 200 and 50 to get 250.  Now add 100 and 250 to get 350.</a:t>
            </a:r>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37</a:t>
            </a:fld>
            <a:endParaRPr lang="en-US"/>
          </a:p>
        </p:txBody>
      </p:sp>
    </p:spTree>
    <p:extLst>
      <p:ext uri="{BB962C8B-B14F-4D97-AF65-F5344CB8AC3E}">
        <p14:creationId xmlns:p14="http://schemas.microsoft.com/office/powerpoint/2010/main" val="2164530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into Algebra I</a:t>
            </a:r>
          </a:p>
          <a:p>
            <a:r>
              <a:rPr lang="en-US" baseline="0" dirty="0" smtClean="0"/>
              <a:t>Students can use this same area model to multiply binomials</a:t>
            </a:r>
          </a:p>
          <a:p>
            <a:r>
              <a:rPr lang="en-US" baseline="0" dirty="0" smtClean="0"/>
              <a:t>What’s great is that this area model can be used for any polynomial multiplication</a:t>
            </a:r>
          </a:p>
          <a:p>
            <a:r>
              <a:rPr lang="en-US" baseline="0" dirty="0" smtClean="0"/>
              <a:t>As students do these models, they will connect the visual with the algorithm and have a better </a:t>
            </a:r>
            <a:r>
              <a:rPr lang="en-US" baseline="0" smtClean="0"/>
              <a:t>conceptual understanding </a:t>
            </a:r>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38</a:t>
            </a:fld>
            <a:endParaRPr lang="en-US"/>
          </a:p>
        </p:txBody>
      </p:sp>
    </p:spTree>
    <p:extLst>
      <p:ext uri="{BB962C8B-B14F-4D97-AF65-F5344CB8AC3E}">
        <p14:creationId xmlns:p14="http://schemas.microsoft.com/office/powerpoint/2010/main" val="936437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area model</a:t>
            </a:r>
            <a:r>
              <a:rPr lang="en-US" baseline="0" dirty="0" smtClean="0"/>
              <a:t> allows students to directly relate the distributive property to factoring.</a:t>
            </a:r>
          </a:p>
          <a:p>
            <a:r>
              <a:rPr lang="en-US" baseline="0" dirty="0" smtClean="0"/>
              <a:t>If the area of each section is show, what are the possible measures of the length and width of each rectangle….(pause)</a:t>
            </a:r>
          </a:p>
          <a:p>
            <a:r>
              <a:rPr lang="en-US" baseline="0" dirty="0" smtClean="0"/>
              <a:t>Students will likely notice the common factor of 2 to become the width</a:t>
            </a:r>
          </a:p>
          <a:p>
            <a:r>
              <a:rPr lang="en-US" baseline="0" dirty="0" smtClean="0"/>
              <a:t>In order to have an area of 2x, with one side measuring 2 – the other must be x.. 6y…4</a:t>
            </a:r>
          </a:p>
          <a:p>
            <a:r>
              <a:rPr lang="en-US" baseline="0" dirty="0" smtClean="0"/>
              <a:t>Students can write equivalent expressions in grade 7… 2x + 12y + 8 = 2(x + 6y + 4)</a:t>
            </a:r>
          </a:p>
          <a:p>
            <a:r>
              <a:rPr lang="en-US" baseline="0" dirty="0" smtClean="0"/>
              <a:t>These students have factored 2x + 12y + 8</a:t>
            </a:r>
            <a:endParaRPr lang="en-US" dirty="0" smtClean="0"/>
          </a:p>
          <a:p>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39</a:t>
            </a:fld>
            <a:endParaRPr lang="en-US"/>
          </a:p>
        </p:txBody>
      </p:sp>
    </p:spTree>
    <p:extLst>
      <p:ext uri="{BB962C8B-B14F-4D97-AF65-F5344CB8AC3E}">
        <p14:creationId xmlns:p14="http://schemas.microsoft.com/office/powerpoint/2010/main" val="177995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are of the blue rectangle?</a:t>
            </a:r>
          </a:p>
          <a:p>
            <a:r>
              <a:rPr lang="en-US" baseline="0" dirty="0" smtClean="0"/>
              <a:t>What is the area of the orange rectangle?</a:t>
            </a:r>
          </a:p>
          <a:p>
            <a:r>
              <a:rPr lang="en-US" baseline="0" dirty="0" smtClean="0"/>
              <a:t>Do you notice anything in common about the two rectangles?</a:t>
            </a:r>
          </a:p>
          <a:p>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40</a:t>
            </a:fld>
            <a:endParaRPr lang="en-US"/>
          </a:p>
        </p:txBody>
      </p:sp>
    </p:spTree>
    <p:extLst>
      <p:ext uri="{BB962C8B-B14F-4D97-AF65-F5344CB8AC3E}">
        <p14:creationId xmlns:p14="http://schemas.microsoft.com/office/powerpoint/2010/main" val="2071839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area of our new picture/rectangle?</a:t>
            </a:r>
          </a:p>
          <a:p>
            <a:r>
              <a:rPr lang="en-US" baseline="0" dirty="0" smtClean="0"/>
              <a:t>Some students may answer 2z</a:t>
            </a:r>
            <a:r>
              <a:rPr lang="en-US" baseline="30000" dirty="0" smtClean="0"/>
              <a:t>2</a:t>
            </a:r>
            <a:r>
              <a:rPr lang="en-US" baseline="0" dirty="0" smtClean="0"/>
              <a:t> + 16; where as other students will start with 2z(z + 8) </a:t>
            </a:r>
          </a:p>
          <a:p>
            <a:r>
              <a:rPr lang="en-US" baseline="0" dirty="0" smtClean="0"/>
              <a:t>Students will begin to easily toggle between the expanded (factored) form and the condensed form</a:t>
            </a:r>
            <a:endParaRPr lang="en-US" dirty="0" smtClean="0"/>
          </a:p>
          <a:p>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41</a:t>
            </a:fld>
            <a:endParaRPr lang="en-US"/>
          </a:p>
        </p:txBody>
      </p:sp>
    </p:spTree>
    <p:extLst>
      <p:ext uri="{BB962C8B-B14F-4D97-AF65-F5344CB8AC3E}">
        <p14:creationId xmlns:p14="http://schemas.microsoft.com/office/powerpoint/2010/main" val="324055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a:t>
            </a:r>
            <a:r>
              <a:rPr lang="en-US" baseline="0" dirty="0" smtClean="0"/>
              <a:t> in practice, content and strategies. </a:t>
            </a:r>
          </a:p>
          <a:p>
            <a:r>
              <a:rPr lang="en-US" baseline="0" dirty="0" smtClean="0"/>
              <a:t>Begin Now to study and plan for extensive support for teachers and leaders</a:t>
            </a:r>
          </a:p>
          <a:p>
            <a:r>
              <a:rPr lang="en-US" baseline="0" dirty="0" smtClean="0"/>
              <a:t>Teacher and Principal will speak about implementation</a:t>
            </a:r>
            <a:endParaRPr lang="en-US" dirty="0"/>
          </a:p>
        </p:txBody>
      </p:sp>
      <p:sp>
        <p:nvSpPr>
          <p:cNvPr id="4" name="Slide Number Placeholder 3"/>
          <p:cNvSpPr>
            <a:spLocks noGrp="1"/>
          </p:cNvSpPr>
          <p:nvPr>
            <p:ph type="sldNum" sz="quarter" idx="10"/>
          </p:nvPr>
        </p:nvSpPr>
        <p:spPr/>
        <p:txBody>
          <a:bodyPr/>
          <a:lstStyle/>
          <a:p>
            <a:fld id="{86B118C1-7F7E-1A43-BB90-CEA81383871D}" type="slidenum">
              <a:rPr lang="en-US" smtClean="0"/>
              <a:t>5</a:t>
            </a:fld>
            <a:endParaRPr lang="en-US"/>
          </a:p>
        </p:txBody>
      </p:sp>
    </p:spTree>
    <p:extLst>
      <p:ext uri="{BB962C8B-B14F-4D97-AF65-F5344CB8AC3E}">
        <p14:creationId xmlns:p14="http://schemas.microsoft.com/office/powerpoint/2010/main" val="1679838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printed each</a:t>
            </a:r>
            <a:r>
              <a:rPr lang="en-US" baseline="0" dirty="0" smtClean="0"/>
              <a:t> student a book for each module and a teacher copy for each teacher for each module. </a:t>
            </a:r>
            <a:endParaRPr lang="en-US" dirty="0"/>
          </a:p>
        </p:txBody>
      </p:sp>
      <p:sp>
        <p:nvSpPr>
          <p:cNvPr id="4" name="Slide Number Placeholder 3"/>
          <p:cNvSpPr>
            <a:spLocks noGrp="1"/>
          </p:cNvSpPr>
          <p:nvPr>
            <p:ph type="sldNum" sz="quarter" idx="10"/>
          </p:nvPr>
        </p:nvSpPr>
        <p:spPr/>
        <p:txBody>
          <a:bodyPr/>
          <a:lstStyle/>
          <a:p>
            <a:fld id="{86B118C1-7F7E-1A43-BB90-CEA81383871D}" type="slidenum">
              <a:rPr lang="en-US" smtClean="0"/>
              <a:t>6</a:t>
            </a:fld>
            <a:endParaRPr lang="en-US"/>
          </a:p>
        </p:txBody>
      </p:sp>
    </p:spTree>
    <p:extLst>
      <p:ext uri="{BB962C8B-B14F-4D97-AF65-F5344CB8AC3E}">
        <p14:creationId xmlns:p14="http://schemas.microsoft.com/office/powerpoint/2010/main" val="167983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2635" indent="-282635">
              <a:buFont typeface="Wingdings" panose="05000000000000000000" pitchFamily="2" charset="2"/>
              <a:buChar char="v"/>
            </a:pPr>
            <a:r>
              <a:rPr lang="en-US" dirty="0" smtClean="0"/>
              <a:t>Lesson structure</a:t>
            </a:r>
            <a:r>
              <a:rPr lang="en-US" baseline="0" dirty="0" smtClean="0"/>
              <a:t> should be discussed throughout the whole year</a:t>
            </a:r>
          </a:p>
          <a:p>
            <a:pPr marL="282635" indent="-282635">
              <a:buFont typeface="Wingdings" panose="05000000000000000000" pitchFamily="2" charset="2"/>
              <a:buChar char="v"/>
            </a:pPr>
            <a:r>
              <a:rPr lang="en-US" baseline="0" dirty="0" smtClean="0"/>
              <a:t>One lesson a day should be the goal </a:t>
            </a:r>
          </a:p>
          <a:p>
            <a:pPr marL="282635" indent="-282635">
              <a:buFont typeface="Wingdings" panose="05000000000000000000" pitchFamily="2" charset="2"/>
              <a:buChar char="v"/>
            </a:pPr>
            <a:r>
              <a:rPr lang="en-US" baseline="0" dirty="0" smtClean="0"/>
              <a:t>Carefully select problems </a:t>
            </a:r>
          </a:p>
          <a:p>
            <a:pPr marL="282635" indent="-282635">
              <a:buFont typeface="Wingdings" panose="05000000000000000000" pitchFamily="2" charset="2"/>
              <a:buChar char="v"/>
            </a:pPr>
            <a:r>
              <a:rPr lang="en-US" baseline="0" dirty="0" smtClean="0"/>
              <a:t>Always maintain lesson structure</a:t>
            </a:r>
            <a:endParaRPr lang="en-US" dirty="0" smtClean="0"/>
          </a:p>
          <a:p>
            <a:pPr marL="282635" indent="-282635">
              <a:buFont typeface="Wingdings" panose="05000000000000000000" pitchFamily="2" charset="2"/>
              <a:buChar char="v"/>
            </a:pPr>
            <a:r>
              <a:rPr lang="en-US" dirty="0" smtClean="0"/>
              <a:t>Fluency</a:t>
            </a:r>
            <a:endParaRPr lang="en-US" dirty="0" smtClean="0"/>
          </a:p>
          <a:p>
            <a:pPr marL="734852" lvl="1" indent="-282635">
              <a:buFont typeface="Wingdings" panose="05000000000000000000" pitchFamily="2" charset="2"/>
              <a:buChar char="v"/>
            </a:pPr>
            <a:r>
              <a:rPr lang="en-US" dirty="0" smtClean="0"/>
              <a:t>Activities for each lesson is intentionally organized </a:t>
            </a:r>
          </a:p>
          <a:p>
            <a:pPr marL="734852" lvl="1" indent="-282635">
              <a:buFont typeface="Wingdings" panose="05000000000000000000" pitchFamily="2" charset="2"/>
              <a:buChar char="v"/>
            </a:pPr>
            <a:r>
              <a:rPr lang="en-US" dirty="0" smtClean="0"/>
              <a:t>Revisit previously learned material to develop automaticity</a:t>
            </a:r>
          </a:p>
          <a:p>
            <a:pPr marL="734852" lvl="1" indent="-282635">
              <a:buFont typeface="Wingdings" panose="05000000000000000000" pitchFamily="2" charset="2"/>
              <a:buChar char="v"/>
            </a:pPr>
            <a:r>
              <a:rPr lang="en-US" dirty="0" smtClean="0"/>
              <a:t>Anticipate future concepts </a:t>
            </a:r>
          </a:p>
          <a:p>
            <a:pPr marL="734852" lvl="1" indent="-282635">
              <a:buFont typeface="Wingdings" panose="05000000000000000000" pitchFamily="2" charset="2"/>
              <a:buChar char="v"/>
            </a:pPr>
            <a:r>
              <a:rPr lang="en-US" dirty="0" smtClean="0"/>
              <a:t>Statically preview or build skills for the day’s concept development</a:t>
            </a:r>
          </a:p>
          <a:p>
            <a:pPr marL="282635" indent="-282635">
              <a:buFont typeface="Wingdings" panose="05000000000000000000" pitchFamily="2" charset="2"/>
              <a:buChar char="v"/>
            </a:pPr>
            <a:r>
              <a:rPr lang="en-US" dirty="0" smtClean="0"/>
              <a:t>Concept Development</a:t>
            </a:r>
          </a:p>
          <a:p>
            <a:pPr marL="734852" lvl="1" indent="-282635">
              <a:buFont typeface="Wingdings" panose="05000000000000000000" pitchFamily="2" charset="2"/>
              <a:buChar char="v"/>
            </a:pPr>
            <a:r>
              <a:rPr lang="en-US" dirty="0" smtClean="0"/>
              <a:t>Major portion of instruction and generally comprises at least 20 min</a:t>
            </a:r>
          </a:p>
          <a:p>
            <a:pPr marL="734852" lvl="1" indent="-282635">
              <a:buFont typeface="Wingdings" panose="05000000000000000000" pitchFamily="2" charset="2"/>
              <a:buChar char="v"/>
            </a:pPr>
            <a:r>
              <a:rPr lang="en-US" dirty="0" smtClean="0"/>
              <a:t>a deliberate progression of material, from concrete to pictorial to abstract</a:t>
            </a:r>
          </a:p>
          <a:p>
            <a:pPr marL="734852" lvl="1" indent="-282635">
              <a:buFont typeface="Wingdings" panose="05000000000000000000" pitchFamily="2" charset="2"/>
              <a:buChar char="v"/>
            </a:pPr>
            <a:r>
              <a:rPr lang="en-US" dirty="0" smtClean="0"/>
              <a:t>Our goal is always to strengthen students’ understanding of numbers 	rather than to teach </a:t>
            </a:r>
            <a:r>
              <a:rPr lang="en-US" dirty="0" err="1" smtClean="0"/>
              <a:t>manipulatives</a:t>
            </a:r>
            <a:r>
              <a:rPr lang="en-US" dirty="0" smtClean="0"/>
              <a:t>. </a:t>
            </a:r>
          </a:p>
          <a:p>
            <a:pPr marL="282635" indent="-282635">
              <a:buFont typeface="Wingdings" panose="05000000000000000000" pitchFamily="2" charset="2"/>
              <a:buChar char="v"/>
            </a:pPr>
            <a:r>
              <a:rPr lang="en-US" dirty="0" smtClean="0">
                <a:solidFill>
                  <a:prstClr val="black"/>
                </a:solidFill>
              </a:rPr>
              <a:t>Application Problem </a:t>
            </a:r>
          </a:p>
          <a:p>
            <a:pPr marL="734852" lvl="1" indent="-282635">
              <a:buFont typeface="Wingdings" panose="05000000000000000000" pitchFamily="2" charset="2"/>
              <a:buChar char="v"/>
            </a:pPr>
            <a:r>
              <a:rPr lang="en-US" dirty="0" smtClean="0">
                <a:solidFill>
                  <a:prstClr val="black"/>
                </a:solidFill>
              </a:rPr>
              <a:t>Single-step word problems help children to understand the meaning of new ideas</a:t>
            </a:r>
          </a:p>
          <a:p>
            <a:pPr marL="734852" lvl="1" indent="-282635">
              <a:buFont typeface="Wingdings" panose="05000000000000000000" pitchFamily="2" charset="2"/>
              <a:buChar char="v"/>
            </a:pPr>
            <a:r>
              <a:rPr lang="en-US" dirty="0" smtClean="0">
                <a:solidFill>
                  <a:prstClr val="black"/>
                </a:solidFill>
              </a:rPr>
              <a:t>Multi-step word problems support and develop instructional concept</a:t>
            </a:r>
          </a:p>
          <a:p>
            <a:pPr marL="282635" indent="-282635">
              <a:buFont typeface="Wingdings" panose="05000000000000000000" pitchFamily="2" charset="2"/>
              <a:buChar char="v"/>
            </a:pPr>
            <a:r>
              <a:rPr lang="en-US" dirty="0" smtClean="0">
                <a:solidFill>
                  <a:prstClr val="black"/>
                </a:solidFill>
              </a:rPr>
              <a:t>Activity /Problem Set </a:t>
            </a:r>
          </a:p>
          <a:p>
            <a:pPr marL="282635" indent="-282635">
              <a:buFont typeface="Wingdings" panose="05000000000000000000" pitchFamily="2" charset="2"/>
              <a:buChar char="v"/>
            </a:pPr>
            <a:r>
              <a:rPr lang="en-US" dirty="0" smtClean="0">
                <a:solidFill>
                  <a:prstClr val="black"/>
                </a:solidFill>
              </a:rPr>
              <a:t>Student Debrief </a:t>
            </a:r>
          </a:p>
          <a:p>
            <a:pPr marL="282635" indent="-282635">
              <a:buFont typeface="Wingdings" panose="05000000000000000000" pitchFamily="2" charset="2"/>
              <a:buChar char="v"/>
            </a:pPr>
            <a:r>
              <a:rPr lang="en-US" dirty="0" smtClean="0">
                <a:solidFill>
                  <a:prstClr val="black"/>
                </a:solidFill>
              </a:rPr>
              <a:t>Exit Tickets</a:t>
            </a:r>
          </a:p>
          <a:p>
            <a:pPr marL="282635" indent="-282635">
              <a:buFont typeface="Wingdings" panose="05000000000000000000" pitchFamily="2" charset="2"/>
              <a:buChar char="v"/>
            </a:pPr>
            <a:r>
              <a:rPr lang="en-US" dirty="0" smtClean="0">
                <a:solidFill>
                  <a:prstClr val="black"/>
                </a:solidFill>
              </a:rPr>
              <a:t>Homework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7</a:t>
            </a:fld>
            <a:endParaRPr lang="en-US"/>
          </a:p>
        </p:txBody>
      </p:sp>
    </p:spTree>
    <p:extLst>
      <p:ext uri="{BB962C8B-B14F-4D97-AF65-F5344CB8AC3E}">
        <p14:creationId xmlns:p14="http://schemas.microsoft.com/office/powerpoint/2010/main" val="3726739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6-High School Lesson Design</a:t>
            </a:r>
          </a:p>
          <a:p>
            <a:pPr marL="734852" lvl="1" indent="-282635">
              <a:buFont typeface="Wingdings" panose="05000000000000000000" pitchFamily="2" charset="2"/>
              <a:buChar char="v"/>
            </a:pPr>
            <a:r>
              <a:rPr lang="en-US" sz="2800" dirty="0" smtClean="0"/>
              <a:t>Identifiable Lesson Type</a:t>
            </a:r>
          </a:p>
          <a:p>
            <a:pPr marL="1187068" lvl="2" indent="-282635">
              <a:buFont typeface="Wingdings" panose="05000000000000000000" pitchFamily="2" charset="2"/>
              <a:buChar char="v"/>
            </a:pPr>
            <a:r>
              <a:rPr lang="en-US" sz="2800" dirty="0" smtClean="0"/>
              <a:t>Socratic </a:t>
            </a:r>
          </a:p>
          <a:p>
            <a:pPr marL="1187068" lvl="2" indent="-282635">
              <a:buFont typeface="Wingdings" panose="05000000000000000000" pitchFamily="2" charset="2"/>
              <a:buChar char="v"/>
            </a:pPr>
            <a:r>
              <a:rPr lang="en-US" sz="2800" dirty="0" smtClean="0"/>
              <a:t>Problem Set </a:t>
            </a:r>
          </a:p>
          <a:p>
            <a:pPr marL="1187068" lvl="2" indent="-282635">
              <a:buFont typeface="Wingdings" panose="05000000000000000000" pitchFamily="2" charset="2"/>
              <a:buChar char="v"/>
            </a:pPr>
            <a:r>
              <a:rPr lang="en-US" sz="2800" dirty="0" smtClean="0"/>
              <a:t>Exploratory </a:t>
            </a:r>
          </a:p>
          <a:p>
            <a:pPr marL="1187068" lvl="2" indent="-282635">
              <a:buFont typeface="Wingdings" panose="05000000000000000000" pitchFamily="2" charset="2"/>
              <a:buChar char="v"/>
            </a:pPr>
            <a:r>
              <a:rPr lang="en-US" sz="2800" dirty="0" smtClean="0"/>
              <a:t>Modeling </a:t>
            </a:r>
          </a:p>
          <a:p>
            <a:pPr marL="734852" lvl="1" indent="-282635">
              <a:buFont typeface="Wingdings" panose="05000000000000000000" pitchFamily="2" charset="2"/>
              <a:buChar char="v"/>
            </a:pPr>
            <a:r>
              <a:rPr lang="en-US" sz="2800" dirty="0" smtClean="0"/>
              <a:t>Introduction or lesson notes </a:t>
            </a:r>
          </a:p>
          <a:p>
            <a:pPr marL="734852" lvl="1" indent="-282635">
              <a:buFont typeface="Wingdings" panose="05000000000000000000" pitchFamily="2" charset="2"/>
              <a:buChar char="v"/>
            </a:pPr>
            <a:r>
              <a:rPr lang="en-US" sz="2800" dirty="0" smtClean="0">
                <a:solidFill>
                  <a:prstClr val="black"/>
                </a:solidFill>
              </a:rPr>
              <a:t>Examples and exercises</a:t>
            </a:r>
          </a:p>
          <a:p>
            <a:pPr marL="1187068" lvl="2" indent="-282635">
              <a:buFont typeface="Wingdings" panose="05000000000000000000" pitchFamily="2" charset="2"/>
              <a:buChar char="v"/>
            </a:pPr>
            <a:r>
              <a:rPr lang="en-US" sz="2800" dirty="0" smtClean="0">
                <a:solidFill>
                  <a:prstClr val="black"/>
                </a:solidFill>
              </a:rPr>
              <a:t>Teacher guided </a:t>
            </a:r>
            <a:r>
              <a:rPr lang="en-US" sz="2800" dirty="0" err="1" smtClean="0">
                <a:solidFill>
                  <a:prstClr val="black"/>
                </a:solidFill>
              </a:rPr>
              <a:t>vs</a:t>
            </a:r>
            <a:r>
              <a:rPr lang="en-US" sz="2800" dirty="0" smtClean="0">
                <a:solidFill>
                  <a:prstClr val="black"/>
                </a:solidFill>
              </a:rPr>
              <a:t> student driven</a:t>
            </a:r>
          </a:p>
          <a:p>
            <a:pPr marL="734852" lvl="1" indent="-282635">
              <a:buFont typeface="Wingdings" panose="05000000000000000000" pitchFamily="2" charset="2"/>
              <a:buChar char="v"/>
            </a:pPr>
            <a:r>
              <a:rPr lang="en-US" sz="2800" dirty="0" smtClean="0">
                <a:solidFill>
                  <a:prstClr val="black"/>
                </a:solidFill>
              </a:rPr>
              <a:t>Exit Tickets</a:t>
            </a:r>
          </a:p>
          <a:p>
            <a:pPr marL="1187068" lvl="2" indent="-282635">
              <a:buFont typeface="Wingdings" panose="05000000000000000000" pitchFamily="2" charset="2"/>
              <a:buChar char="v"/>
            </a:pPr>
            <a:r>
              <a:rPr lang="en-US" sz="2800" dirty="0" smtClean="0">
                <a:solidFill>
                  <a:prstClr val="black"/>
                </a:solidFill>
              </a:rPr>
              <a:t>always a part of the lesson </a:t>
            </a:r>
          </a:p>
          <a:p>
            <a:pPr marL="734852" lvl="1" indent="-282635">
              <a:buFont typeface="Wingdings" panose="05000000000000000000" pitchFamily="2" charset="2"/>
              <a:buChar char="v"/>
            </a:pPr>
            <a:r>
              <a:rPr lang="en-US" sz="2800" dirty="0" smtClean="0">
                <a:solidFill>
                  <a:prstClr val="black"/>
                </a:solidFill>
              </a:rPr>
              <a:t>Problem Set </a:t>
            </a:r>
          </a:p>
          <a:p>
            <a:pPr marL="1187068" lvl="2" indent="-282635">
              <a:buFont typeface="Wingdings" panose="05000000000000000000" pitchFamily="2" charset="2"/>
              <a:buChar char="v"/>
            </a:pPr>
            <a:r>
              <a:rPr lang="en-US" sz="2800" dirty="0" smtClean="0">
                <a:solidFill>
                  <a:prstClr val="black"/>
                </a:solidFill>
              </a:rPr>
              <a:t>always a part of the lesson </a:t>
            </a:r>
          </a:p>
          <a:p>
            <a:endParaRPr lang="en-US" dirty="0"/>
          </a:p>
        </p:txBody>
      </p:sp>
      <p:sp>
        <p:nvSpPr>
          <p:cNvPr id="4" name="Slide Number Placeholder 3"/>
          <p:cNvSpPr>
            <a:spLocks noGrp="1"/>
          </p:cNvSpPr>
          <p:nvPr>
            <p:ph type="sldNum" sz="quarter" idx="10"/>
          </p:nvPr>
        </p:nvSpPr>
        <p:spPr/>
        <p:txBody>
          <a:bodyPr/>
          <a:lstStyle/>
          <a:p>
            <a:fld id="{A4819297-700D-4C24-9462-77204445AC9A}" type="slidenum">
              <a:rPr lang="en-US" smtClean="0"/>
              <a:t>8</a:t>
            </a:fld>
            <a:endParaRPr lang="en-US"/>
          </a:p>
        </p:txBody>
      </p:sp>
    </p:spTree>
    <p:extLst>
      <p:ext uri="{BB962C8B-B14F-4D97-AF65-F5344CB8AC3E}">
        <p14:creationId xmlns:p14="http://schemas.microsoft.com/office/powerpoint/2010/main" val="370701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Lesson in Middle</a:t>
            </a:r>
            <a:r>
              <a:rPr lang="en-US" baseline="0" dirty="0" smtClean="0"/>
              <a:t> &amp; High School Begins with an Icon to describe the type of lesson </a:t>
            </a:r>
            <a:endParaRPr lang="en-US" dirty="0"/>
          </a:p>
        </p:txBody>
      </p:sp>
      <p:sp>
        <p:nvSpPr>
          <p:cNvPr id="4" name="Slide Number Placeholder 3"/>
          <p:cNvSpPr>
            <a:spLocks noGrp="1"/>
          </p:cNvSpPr>
          <p:nvPr>
            <p:ph type="sldNum" sz="quarter" idx="10"/>
          </p:nvPr>
        </p:nvSpPr>
        <p:spPr/>
        <p:txBody>
          <a:bodyPr/>
          <a:lstStyle/>
          <a:p>
            <a:fld id="{72E51025-B5E5-4301-8C4A-110C08FF068C}" type="slidenum">
              <a:rPr lang="en-US" smtClean="0"/>
              <a:t>9</a:t>
            </a:fld>
            <a:endParaRPr lang="en-US"/>
          </a:p>
        </p:txBody>
      </p:sp>
    </p:spTree>
    <p:extLst>
      <p:ext uri="{BB962C8B-B14F-4D97-AF65-F5344CB8AC3E}">
        <p14:creationId xmlns:p14="http://schemas.microsoft.com/office/powerpoint/2010/main" val="308376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looking at a lesson,</a:t>
            </a:r>
            <a:r>
              <a:rPr lang="en-US" baseline="0" dirty="0" smtClean="0"/>
              <a:t> begin by looking at the type of lesson</a:t>
            </a:r>
          </a:p>
          <a:p>
            <a:r>
              <a:rPr lang="en-US" baseline="0" dirty="0" smtClean="0"/>
              <a:t>Then the student outcomes</a:t>
            </a:r>
          </a:p>
          <a:p>
            <a:r>
              <a:rPr lang="en-US" baseline="0" dirty="0" smtClean="0"/>
              <a:t>Then the Exit ticket; every lesson ends with an Exit Ticket</a:t>
            </a:r>
            <a:endParaRPr lang="en-US" dirty="0"/>
          </a:p>
        </p:txBody>
      </p:sp>
      <p:sp>
        <p:nvSpPr>
          <p:cNvPr id="4" name="Slide Number Placeholder 3"/>
          <p:cNvSpPr>
            <a:spLocks noGrp="1"/>
          </p:cNvSpPr>
          <p:nvPr>
            <p:ph type="sldNum" sz="quarter" idx="10"/>
          </p:nvPr>
        </p:nvSpPr>
        <p:spPr/>
        <p:txBody>
          <a:bodyPr/>
          <a:lstStyle/>
          <a:p>
            <a:fld id="{72E51025-B5E5-4301-8C4A-110C08FF068C}" type="slidenum">
              <a:rPr lang="en-US" smtClean="0"/>
              <a:t>10</a:t>
            </a:fld>
            <a:endParaRPr lang="en-US"/>
          </a:p>
        </p:txBody>
      </p:sp>
    </p:spTree>
    <p:extLst>
      <p:ext uri="{BB962C8B-B14F-4D97-AF65-F5344CB8AC3E}">
        <p14:creationId xmlns:p14="http://schemas.microsoft.com/office/powerpoint/2010/main" val="93391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479D9F-E074-4F39-9AA4-C8FF96633E14}"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C0EE-55A0-4956-B995-F3CC919418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79D9F-E074-4F39-9AA4-C8FF96633E14}"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C0EE-55A0-4956-B995-F3CC919418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79D9F-E074-4F39-9AA4-C8FF96633E14}"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C0EE-55A0-4956-B995-F3CC919418D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9167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6856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479D9F-E074-4F39-9AA4-C8FF96633E14}"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C0EE-55A0-4956-B995-F3CC919418D5}" type="slidenum">
              <a:rPr lang="en-US" smtClean="0"/>
              <a:t>‹#›</a:t>
            </a:fld>
            <a:endParaRPr lang="en-US"/>
          </a:p>
        </p:txBody>
      </p:sp>
    </p:spTree>
    <p:extLst>
      <p:ext uri="{BB962C8B-B14F-4D97-AF65-F5344CB8AC3E}">
        <p14:creationId xmlns:p14="http://schemas.microsoft.com/office/powerpoint/2010/main" val="3141919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79D9F-E074-4F39-9AA4-C8FF96633E14}"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C0EE-55A0-4956-B995-F3CC919418D5}" type="slidenum">
              <a:rPr lang="en-US" smtClean="0"/>
              <a:t>‹#›</a:t>
            </a:fld>
            <a:endParaRPr lang="en-US"/>
          </a:p>
        </p:txBody>
      </p:sp>
    </p:spTree>
    <p:extLst>
      <p:ext uri="{BB962C8B-B14F-4D97-AF65-F5344CB8AC3E}">
        <p14:creationId xmlns:p14="http://schemas.microsoft.com/office/powerpoint/2010/main" val="279047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479D9F-E074-4F39-9AA4-C8FF96633E14}"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C0EE-55A0-4956-B995-F3CC919418D5}" type="slidenum">
              <a:rPr lang="en-US" smtClean="0"/>
              <a:t>‹#›</a:t>
            </a:fld>
            <a:endParaRPr lang="en-US"/>
          </a:p>
        </p:txBody>
      </p:sp>
    </p:spTree>
    <p:extLst>
      <p:ext uri="{BB962C8B-B14F-4D97-AF65-F5344CB8AC3E}">
        <p14:creationId xmlns:p14="http://schemas.microsoft.com/office/powerpoint/2010/main" val="1571274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479D9F-E074-4F39-9AA4-C8FF96633E14}"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1C0EE-55A0-4956-B995-F3CC919418D5}" type="slidenum">
              <a:rPr lang="en-US" smtClean="0"/>
              <a:t>‹#›</a:t>
            </a:fld>
            <a:endParaRPr lang="en-US"/>
          </a:p>
        </p:txBody>
      </p:sp>
    </p:spTree>
    <p:extLst>
      <p:ext uri="{BB962C8B-B14F-4D97-AF65-F5344CB8AC3E}">
        <p14:creationId xmlns:p14="http://schemas.microsoft.com/office/powerpoint/2010/main" val="17203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479D9F-E074-4F39-9AA4-C8FF96633E14}" type="datetimeFigureOut">
              <a:rPr lang="en-US" smtClean="0"/>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1C0EE-55A0-4956-B995-F3CC919418D5}" type="slidenum">
              <a:rPr lang="en-US" smtClean="0"/>
              <a:t>‹#›</a:t>
            </a:fld>
            <a:endParaRPr lang="en-US"/>
          </a:p>
        </p:txBody>
      </p:sp>
    </p:spTree>
    <p:extLst>
      <p:ext uri="{BB962C8B-B14F-4D97-AF65-F5344CB8AC3E}">
        <p14:creationId xmlns:p14="http://schemas.microsoft.com/office/powerpoint/2010/main" val="807466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479D9F-E074-4F39-9AA4-C8FF96633E14}" type="datetimeFigureOut">
              <a:rPr lang="en-US" smtClean="0"/>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1C0EE-55A0-4956-B995-F3CC919418D5}" type="slidenum">
              <a:rPr lang="en-US" smtClean="0"/>
              <a:t>‹#›</a:t>
            </a:fld>
            <a:endParaRPr lang="en-US"/>
          </a:p>
        </p:txBody>
      </p:sp>
    </p:spTree>
    <p:extLst>
      <p:ext uri="{BB962C8B-B14F-4D97-AF65-F5344CB8AC3E}">
        <p14:creationId xmlns:p14="http://schemas.microsoft.com/office/powerpoint/2010/main" val="134374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79D9F-E074-4F39-9AA4-C8FF96633E14}"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C0EE-55A0-4956-B995-F3CC919418D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79D9F-E074-4F39-9AA4-C8FF96633E14}" type="datetimeFigureOut">
              <a:rPr lang="en-US" smtClean="0"/>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1C0EE-55A0-4956-B995-F3CC919418D5}" type="slidenum">
              <a:rPr lang="en-US" smtClean="0"/>
              <a:t>‹#›</a:t>
            </a:fld>
            <a:endParaRPr lang="en-US"/>
          </a:p>
        </p:txBody>
      </p:sp>
    </p:spTree>
    <p:extLst>
      <p:ext uri="{BB962C8B-B14F-4D97-AF65-F5344CB8AC3E}">
        <p14:creationId xmlns:p14="http://schemas.microsoft.com/office/powerpoint/2010/main" val="1529756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479D9F-E074-4F39-9AA4-C8FF96633E14}"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1C0EE-55A0-4956-B995-F3CC919418D5}" type="slidenum">
              <a:rPr lang="en-US" smtClean="0"/>
              <a:t>‹#›</a:t>
            </a:fld>
            <a:endParaRPr lang="en-US"/>
          </a:p>
        </p:txBody>
      </p:sp>
    </p:spTree>
    <p:extLst>
      <p:ext uri="{BB962C8B-B14F-4D97-AF65-F5344CB8AC3E}">
        <p14:creationId xmlns:p14="http://schemas.microsoft.com/office/powerpoint/2010/main" val="126175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479D9F-E074-4F39-9AA4-C8FF96633E14}"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1C0EE-55A0-4956-B995-F3CC919418D5}" type="slidenum">
              <a:rPr lang="en-US" smtClean="0"/>
              <a:t>‹#›</a:t>
            </a:fld>
            <a:endParaRPr lang="en-US"/>
          </a:p>
        </p:txBody>
      </p:sp>
    </p:spTree>
    <p:extLst>
      <p:ext uri="{BB962C8B-B14F-4D97-AF65-F5344CB8AC3E}">
        <p14:creationId xmlns:p14="http://schemas.microsoft.com/office/powerpoint/2010/main" val="3482200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79D9F-E074-4F39-9AA4-C8FF96633E14}"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C0EE-55A0-4956-B995-F3CC919418D5}" type="slidenum">
              <a:rPr lang="en-US" smtClean="0"/>
              <a:t>‹#›</a:t>
            </a:fld>
            <a:endParaRPr lang="en-US"/>
          </a:p>
        </p:txBody>
      </p:sp>
    </p:spTree>
    <p:extLst>
      <p:ext uri="{BB962C8B-B14F-4D97-AF65-F5344CB8AC3E}">
        <p14:creationId xmlns:p14="http://schemas.microsoft.com/office/powerpoint/2010/main" val="221147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79D9F-E074-4F39-9AA4-C8FF96633E14}"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C0EE-55A0-4956-B995-F3CC919418D5}" type="slidenum">
              <a:rPr lang="en-US" smtClean="0"/>
              <a:t>‹#›</a:t>
            </a:fld>
            <a:endParaRPr lang="en-US"/>
          </a:p>
        </p:txBody>
      </p:sp>
    </p:spTree>
    <p:extLst>
      <p:ext uri="{BB962C8B-B14F-4D97-AF65-F5344CB8AC3E}">
        <p14:creationId xmlns:p14="http://schemas.microsoft.com/office/powerpoint/2010/main" val="1752335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9167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6856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479D9F-E074-4F39-9AA4-C8FF96633E14}"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1C0EE-55A0-4956-B995-F3CC919418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479D9F-E074-4F39-9AA4-C8FF96633E14}"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1C0EE-55A0-4956-B995-F3CC919418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479D9F-E074-4F39-9AA4-C8FF96633E14}" type="datetimeFigureOut">
              <a:rPr lang="en-US" smtClean="0"/>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1C0EE-55A0-4956-B995-F3CC919418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479D9F-E074-4F39-9AA4-C8FF96633E14}" type="datetimeFigureOut">
              <a:rPr lang="en-US" smtClean="0"/>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1C0EE-55A0-4956-B995-F3CC919418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79D9F-E074-4F39-9AA4-C8FF96633E14}" type="datetimeFigureOut">
              <a:rPr lang="en-US" smtClean="0"/>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1C0EE-55A0-4956-B995-F3CC919418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479D9F-E074-4F39-9AA4-C8FF96633E14}"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1C0EE-55A0-4956-B995-F3CC919418D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A479D9F-E074-4F39-9AA4-C8FF96633E14}" type="datetimeFigureOut">
              <a:rPr lang="en-US" smtClean="0"/>
              <a:t>5/19/2014</a:t>
            </a:fld>
            <a:endParaRPr lang="en-US"/>
          </a:p>
        </p:txBody>
      </p:sp>
      <p:sp>
        <p:nvSpPr>
          <p:cNvPr id="9" name="Slide Number Placeholder 8"/>
          <p:cNvSpPr>
            <a:spLocks noGrp="1"/>
          </p:cNvSpPr>
          <p:nvPr>
            <p:ph type="sldNum" sz="quarter" idx="11"/>
          </p:nvPr>
        </p:nvSpPr>
        <p:spPr/>
        <p:txBody>
          <a:bodyPr/>
          <a:lstStyle/>
          <a:p>
            <a:fld id="{F321C0EE-55A0-4956-B995-F3CC919418D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21C0EE-55A0-4956-B995-F3CC919418D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A479D9F-E074-4F39-9AA4-C8FF96633E14}" type="datetimeFigureOut">
              <a:rPr lang="en-US" smtClean="0"/>
              <a:t>5/19/2014</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79D9F-E074-4F39-9AA4-C8FF96633E14}" type="datetimeFigureOut">
              <a:rPr lang="en-US" smtClean="0"/>
              <a:t>5/19/2014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1C0EE-55A0-4956-B995-F3CC919418D5}" type="slidenum">
              <a:rPr lang="en-US" smtClean="0"/>
              <a:t>‹#›</a:t>
            </a:fld>
            <a:endParaRPr lang="en-US"/>
          </a:p>
        </p:txBody>
      </p:sp>
    </p:spTree>
    <p:extLst>
      <p:ext uri="{BB962C8B-B14F-4D97-AF65-F5344CB8AC3E}">
        <p14:creationId xmlns:p14="http://schemas.microsoft.com/office/powerpoint/2010/main" val="26375049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NWUFjb8w9Ps" TargetMode="Externa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hyperlink" Target="http://www.lpssonline.com/site5520.php" TargetMode="External"/><Relationship Id="rId4" Type="http://schemas.openxmlformats.org/officeDocument/2006/relationships/hyperlink" Target="http://www.lpssonline.com/site5522.ph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hyperlink" Target="http://www.louisianabelieve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8" Type="http://schemas.openxmlformats.org/officeDocument/2006/relationships/image" Target="../media/image420.png"/><Relationship Id="rId7" Type="http://schemas.openxmlformats.org/officeDocument/2006/relationships/image" Target="../media/image410.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400.png"/><Relationship Id="rId5" Type="http://schemas.openxmlformats.org/officeDocument/2006/relationships/image" Target="../media/image390.png"/><Relationship Id="rId4" Type="http://schemas.openxmlformats.org/officeDocument/2006/relationships/image" Target="../media/image380.png"/><Relationship Id="rId9"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8" Type="http://schemas.openxmlformats.org/officeDocument/2006/relationships/hyperlink" Target="mailto:tamcdaniel@lpssonline.com" TargetMode="External"/><Relationship Id="rId3" Type="http://schemas.openxmlformats.org/officeDocument/2006/relationships/hyperlink" Target="mailto:mpheintz@lpssonline.com" TargetMode="External"/><Relationship Id="rId7" Type="http://schemas.openxmlformats.org/officeDocument/2006/relationships/hyperlink" Target="mailto:sllebouef@lpssonline.com" TargetMode="External"/><Relationship Id="rId2" Type="http://schemas.openxmlformats.org/officeDocument/2006/relationships/hyperlink" Target="mailto:pcgennuso@lpssonline.com" TargetMode="External"/><Relationship Id="rId1" Type="http://schemas.openxmlformats.org/officeDocument/2006/relationships/slideLayout" Target="../slideLayouts/slideLayout6.xml"/><Relationship Id="rId6" Type="http://schemas.openxmlformats.org/officeDocument/2006/relationships/hyperlink" Target="mailto:jcsingleton@lpssonline.com" TargetMode="External"/><Relationship Id="rId5" Type="http://schemas.openxmlformats.org/officeDocument/2006/relationships/hyperlink" Target="mailto:btsoumeillan@lpssonline.com" TargetMode="External"/><Relationship Id="rId10" Type="http://schemas.openxmlformats.org/officeDocument/2006/relationships/hyperlink" Target="mailto:lgthomas@lpssonline.com" TargetMode="External"/><Relationship Id="rId4" Type="http://schemas.openxmlformats.org/officeDocument/2006/relationships/hyperlink" Target="mailto:ptgilbert@lpssonline.com" TargetMode="External"/><Relationship Id="rId9" Type="http://schemas.openxmlformats.org/officeDocument/2006/relationships/hyperlink" Target="mailto:ctkelly@lpssonline.co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2559" y="5162852"/>
            <a:ext cx="6724345" cy="1754326"/>
          </a:xfrm>
          <a:prstGeom prst="rect">
            <a:avLst/>
          </a:prstGeom>
          <a:noFill/>
        </p:spPr>
        <p:txBody>
          <a:bodyPr wrap="square" rtlCol="0">
            <a:spAutoFit/>
          </a:bodyPr>
          <a:lstStyle/>
          <a:p>
            <a:r>
              <a:rPr lang="en-US" sz="3600" dirty="0" smtClean="0">
                <a:solidFill>
                  <a:srgbClr val="006666"/>
                </a:solidFill>
              </a:rPr>
              <a:t>Eureka: If we knew then…</a:t>
            </a:r>
          </a:p>
          <a:p>
            <a:r>
              <a:rPr lang="en-US" sz="3600" dirty="0" smtClean="0">
                <a:hlinkClick r:id="rId2"/>
              </a:rPr>
              <a:t>Math Needs a Makeover</a:t>
            </a:r>
            <a:endParaRPr lang="en-US" sz="3600" dirty="0"/>
          </a:p>
          <a:p>
            <a:endParaRPr lang="en-US" sz="3600" dirty="0" smtClean="0">
              <a:solidFill>
                <a:srgbClr val="006666"/>
              </a:solidFill>
            </a:endParaRPr>
          </a:p>
        </p:txBody>
      </p:sp>
    </p:spTree>
    <p:extLst>
      <p:ext uri="{BB962C8B-B14F-4D97-AF65-F5344CB8AC3E}">
        <p14:creationId xmlns:p14="http://schemas.microsoft.com/office/powerpoint/2010/main" val="1275675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85800"/>
            <a:ext cx="89916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685800" y="304800"/>
            <a:ext cx="15240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2209800" y="1752600"/>
            <a:ext cx="53340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29000"/>
            <a:ext cx="7594889" cy="257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812013"/>
            <a:ext cx="9143999" cy="1057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33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arn(inVertical)">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
            <a:ext cx="904793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3" y="5767388"/>
            <a:ext cx="9239263" cy="106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013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84031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0" y="5798961"/>
            <a:ext cx="9157570" cy="1059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819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007304"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8172"/>
            <a:ext cx="9144000" cy="1057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589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4814" y="2065257"/>
            <a:ext cx="7132320" cy="3693319"/>
          </a:xfrm>
          <a:prstGeom prst="rect">
            <a:avLst/>
          </a:prstGeom>
          <a:noFill/>
        </p:spPr>
        <p:txBody>
          <a:bodyPr wrap="square" rtlCol="0">
            <a:spAutoFit/>
          </a:bodyPr>
          <a:lstStyle/>
          <a:p>
            <a:r>
              <a:rPr lang="en-US" b="1" dirty="0" smtClean="0"/>
              <a:t>Module: </a:t>
            </a:r>
          </a:p>
          <a:p>
            <a:r>
              <a:rPr lang="en-US" dirty="0"/>
              <a:t>	</a:t>
            </a:r>
            <a:r>
              <a:rPr lang="en-US" dirty="0" smtClean="0"/>
              <a:t>Module overview</a:t>
            </a:r>
          </a:p>
          <a:p>
            <a:r>
              <a:rPr lang="en-US" dirty="0"/>
              <a:t>	</a:t>
            </a:r>
            <a:r>
              <a:rPr lang="en-US" dirty="0" smtClean="0"/>
              <a:t>Topic overviews</a:t>
            </a:r>
          </a:p>
          <a:p>
            <a:r>
              <a:rPr lang="en-US" dirty="0"/>
              <a:t>	</a:t>
            </a:r>
            <a:r>
              <a:rPr lang="en-US" dirty="0" smtClean="0"/>
              <a:t>Lessons </a:t>
            </a:r>
          </a:p>
          <a:p>
            <a:r>
              <a:rPr lang="en-US" dirty="0"/>
              <a:t>	</a:t>
            </a:r>
            <a:r>
              <a:rPr lang="en-US" dirty="0" smtClean="0"/>
              <a:t>	lesson  structure</a:t>
            </a:r>
          </a:p>
          <a:p>
            <a:r>
              <a:rPr lang="en-US" dirty="0"/>
              <a:t>	M</a:t>
            </a:r>
            <a:r>
              <a:rPr lang="en-US" dirty="0" smtClean="0"/>
              <a:t>id and end of module assessment</a:t>
            </a:r>
          </a:p>
          <a:p>
            <a:endParaRPr lang="en-US" dirty="0" smtClean="0"/>
          </a:p>
          <a:p>
            <a:r>
              <a:rPr lang="en-US" dirty="0"/>
              <a:t>How to engage in lesson notes</a:t>
            </a:r>
            <a:r>
              <a:rPr lang="en-US" dirty="0" smtClean="0"/>
              <a:t>?</a:t>
            </a:r>
          </a:p>
          <a:p>
            <a:endParaRPr lang="en-US" dirty="0" smtClean="0"/>
          </a:p>
          <a:p>
            <a:r>
              <a:rPr lang="en-US" dirty="0" smtClean="0"/>
              <a:t>How to engage teachers in learning </a:t>
            </a:r>
            <a:r>
              <a:rPr lang="en-US" dirty="0"/>
              <a:t>new </a:t>
            </a:r>
            <a:r>
              <a:rPr lang="en-US" dirty="0" smtClean="0"/>
              <a:t>content?</a:t>
            </a:r>
          </a:p>
          <a:p>
            <a:endParaRPr lang="en-US" dirty="0" smtClean="0"/>
          </a:p>
          <a:p>
            <a:r>
              <a:rPr lang="en-US" dirty="0" smtClean="0"/>
              <a:t>What do you use for weekly assessments?  </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 y="5846900"/>
            <a:ext cx="9149219" cy="105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64762" y="0"/>
            <a:ext cx="8879238" cy="206210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pperplate Gothic Bold" panose="020E0705020206020404" pitchFamily="34" charset="0"/>
              </a:rPr>
              <a:t>Ready</a:t>
            </a:r>
          </a:p>
          <a:p>
            <a:r>
              <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pperplate Gothic Bold" panose="020E0705020206020404" pitchFamily="34" charset="0"/>
              </a:rPr>
              <a:t>	</a:t>
            </a: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pperplate Gothic Bold" panose="020E0705020206020404" pitchFamily="34" charset="0"/>
              </a:rPr>
              <a:t>Set </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pperplate Gothic Bold" panose="020E0705020206020404" pitchFamily="34" charset="0"/>
            </a:endParaRPr>
          </a:p>
          <a:p>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pperplate Gothic Bold" panose="020E0705020206020404" pitchFamily="34" charset="0"/>
              </a:rPr>
              <a:t>              Action</a:t>
            </a: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pperplate Gothic Bold" panose="020E0705020206020404" pitchFamily="34" charset="0"/>
              </a:rPr>
              <a:t>: </a:t>
            </a:r>
            <a:endPar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pperplate Gothic Bold" panose="020E0705020206020404" pitchFamily="34" charset="0"/>
            </a:endParaRPr>
          </a:p>
          <a:p>
            <a:pPr algn="ct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pperplate Gothic Bold" panose="020E0705020206020404" pitchFamily="34" charset="0"/>
              </a:rPr>
              <a:t>	          Teacher </a:t>
            </a: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pperplate Gothic Bold" panose="020E0705020206020404" pitchFamily="34" charset="0"/>
              </a:rPr>
              <a:t>Engage in Study</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pperplate Gothic Bold" panose="020E0705020206020404" pitchFamily="34" charset="0"/>
            </a:endParaRPr>
          </a:p>
        </p:txBody>
      </p:sp>
    </p:spTree>
    <p:extLst>
      <p:ext uri="{BB962C8B-B14F-4D97-AF65-F5344CB8AC3E}">
        <p14:creationId xmlns:p14="http://schemas.microsoft.com/office/powerpoint/2010/main" val="3711191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366713"/>
            <a:ext cx="7637463" cy="612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038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0321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2071" y="304800"/>
            <a:ext cx="6414868" cy="707886"/>
          </a:xfrm>
          <a:prstGeom prst="rect">
            <a:avLst/>
          </a:prstGeom>
          <a:noFill/>
        </p:spPr>
        <p:txBody>
          <a:bodyPr wrap="square" rtlCol="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Lessons Learned</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Box 4"/>
          <p:cNvSpPr txBox="1"/>
          <p:nvPr/>
        </p:nvSpPr>
        <p:spPr>
          <a:xfrm>
            <a:off x="961276" y="1012686"/>
            <a:ext cx="7287064" cy="5324535"/>
          </a:xfrm>
          <a:prstGeom prst="rect">
            <a:avLst/>
          </a:prstGeom>
          <a:noFill/>
        </p:spPr>
        <p:txBody>
          <a:bodyPr wrap="square" rtlCol="0">
            <a:spAutoFit/>
          </a:bodyPr>
          <a:lstStyle/>
          <a:p>
            <a:pPr marL="285750" indent="-285750">
              <a:buBlip>
                <a:blip r:embed="rId3"/>
              </a:buBlip>
            </a:pP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Ways </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 support teachers in the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learning </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process</a:t>
            </a:r>
          </a:p>
          <a:p>
            <a:pPr marL="285750" indent="-285750">
              <a:buBlip>
                <a:blip r:embed="rId3"/>
              </a:buBlip>
            </a:pPr>
            <a:endParaRPr lang="en-US" sz="2000" b="1" dirty="0" smtClean="0"/>
          </a:p>
          <a:p>
            <a:pPr marL="285750" indent="-285750">
              <a:buBlip>
                <a:blip r:embed="rId3"/>
              </a:buBlip>
            </a:pPr>
            <a:r>
              <a:rPr lang="en-US" sz="2000" b="1" dirty="0" smtClean="0"/>
              <a:t>Change is hard and it requires </a:t>
            </a:r>
          </a:p>
          <a:p>
            <a:pPr marL="742950" lvl="1" indent="-285750">
              <a:buBlip>
                <a:blip r:embed="rId3"/>
              </a:buBlip>
            </a:pPr>
            <a:r>
              <a:rPr lang="en-US" sz="2000" b="1" dirty="0" smtClean="0"/>
              <a:t>Patience</a:t>
            </a:r>
          </a:p>
          <a:p>
            <a:pPr marL="742950" lvl="1" indent="-285750">
              <a:buBlip>
                <a:blip r:embed="rId3"/>
              </a:buBlip>
            </a:pPr>
            <a:r>
              <a:rPr lang="en-US" sz="2000" b="1" dirty="0" smtClean="0"/>
              <a:t>Positive feedback</a:t>
            </a:r>
          </a:p>
          <a:p>
            <a:pPr marL="742950" lvl="1" indent="-285750">
              <a:buBlip>
                <a:blip r:embed="rId3"/>
              </a:buBlip>
            </a:pPr>
            <a:r>
              <a:rPr lang="en-US" sz="2000" b="1" dirty="0" smtClean="0"/>
              <a:t>Listening</a:t>
            </a:r>
          </a:p>
          <a:p>
            <a:pPr marL="742950" lvl="1" indent="-285750">
              <a:buBlip>
                <a:blip r:embed="rId3"/>
              </a:buBlip>
            </a:pPr>
            <a:r>
              <a:rPr lang="en-US" sz="2000" b="1" dirty="0" smtClean="0"/>
              <a:t>No Blame Game</a:t>
            </a:r>
          </a:p>
          <a:p>
            <a:pPr marL="742950" lvl="1" indent="-285750">
              <a:buBlip>
                <a:blip r:embed="rId3"/>
              </a:buBlip>
            </a:pPr>
            <a:r>
              <a:rPr lang="en-US" sz="2000" b="1" dirty="0" smtClean="0"/>
              <a:t>New Strategies are used across grade level</a:t>
            </a:r>
          </a:p>
          <a:p>
            <a:pPr marL="742950" lvl="1" indent="-285750">
              <a:buBlip>
                <a:blip r:embed="rId3"/>
              </a:buBlip>
            </a:pPr>
            <a:r>
              <a:rPr lang="en-US" sz="2000" b="1" dirty="0" smtClean="0"/>
              <a:t>Requires school leadership support and expectation</a:t>
            </a:r>
          </a:p>
          <a:p>
            <a:pPr marL="742950" lvl="1" indent="-285750">
              <a:buBlip>
                <a:blip r:embed="rId3"/>
              </a:buBlip>
            </a:pPr>
            <a:r>
              <a:rPr lang="en-US" sz="2000" b="1" dirty="0" smtClean="0"/>
              <a:t>Failing grades are a teacher issue not a curricular issue</a:t>
            </a:r>
          </a:p>
          <a:p>
            <a:pPr marL="285750" indent="-285750">
              <a:buBlip>
                <a:blip r:embed="rId3"/>
              </a:buBlip>
            </a:pPr>
            <a:r>
              <a:rPr lang="en-US" sz="2000" b="1" dirty="0" smtClean="0"/>
              <a:t>Creation of Support Material </a:t>
            </a:r>
          </a:p>
          <a:p>
            <a:pPr marL="742950" lvl="1" indent="-285750">
              <a:buBlip>
                <a:blip r:embed="rId3"/>
              </a:buBlip>
            </a:pPr>
            <a:r>
              <a:rPr lang="en-US" sz="2000" dirty="0" smtClean="0"/>
              <a:t>teacher flip charts</a:t>
            </a:r>
          </a:p>
          <a:p>
            <a:pPr marL="742950" lvl="1" indent="-285750">
              <a:buBlip>
                <a:blip r:embed="rId3"/>
              </a:buBlip>
            </a:pPr>
            <a:r>
              <a:rPr lang="en-US" sz="2000" dirty="0" smtClean="0"/>
              <a:t>topic assessments</a:t>
            </a:r>
          </a:p>
          <a:p>
            <a:pPr marL="742950" lvl="1" indent="-285750">
              <a:buBlip>
                <a:blip r:embed="rId3"/>
              </a:buBlip>
            </a:pPr>
            <a:r>
              <a:rPr lang="en-US" sz="2000" dirty="0" smtClean="0"/>
              <a:t>answer key for homework and exit tickets for K-5</a:t>
            </a:r>
          </a:p>
          <a:p>
            <a:pPr marL="285750" indent="-285750">
              <a:buBlip>
                <a:blip r:embed="rId3"/>
              </a:buBlip>
            </a:pPr>
            <a:r>
              <a:rPr lang="en-US" sz="2000" b="1" dirty="0" smtClean="0"/>
              <a:t>Work toward a lesson a day focusing on the objective of the day</a:t>
            </a:r>
          </a:p>
          <a:p>
            <a:pPr marL="285750" indent="-285750">
              <a:buBlip>
                <a:blip r:embed="rId3"/>
              </a:buBlip>
            </a:pPr>
            <a:r>
              <a:rPr lang="en-US" sz="2000" b="1" dirty="0" smtClean="0"/>
              <a:t>Minimize extra teacher responsibility</a:t>
            </a:r>
          </a:p>
          <a:p>
            <a:pPr marL="285750" indent="-285750">
              <a:buBlip>
                <a:blip r:embed="rId3"/>
              </a:buBlip>
            </a:pPr>
            <a:r>
              <a:rPr lang="en-US" sz="2000" b="1" dirty="0" smtClean="0"/>
              <a:t>Maximize instructional minutes</a:t>
            </a:r>
          </a:p>
        </p:txBody>
      </p:sp>
    </p:spTree>
    <p:extLst>
      <p:ext uri="{BB962C8B-B14F-4D97-AF65-F5344CB8AC3E}">
        <p14:creationId xmlns:p14="http://schemas.microsoft.com/office/powerpoint/2010/main" val="115151203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6769" y="393357"/>
            <a:ext cx="6414868" cy="707886"/>
          </a:xfrm>
          <a:prstGeom prst="rect">
            <a:avLst/>
          </a:prstGeom>
          <a:noFill/>
        </p:spPr>
        <p:txBody>
          <a:bodyPr wrap="square" rtlCol="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Parent </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and School Support</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Box 4"/>
          <p:cNvSpPr txBox="1"/>
          <p:nvPr/>
        </p:nvSpPr>
        <p:spPr>
          <a:xfrm>
            <a:off x="970671" y="971208"/>
            <a:ext cx="7568418" cy="2031325"/>
          </a:xfrm>
          <a:prstGeom prst="rect">
            <a:avLst/>
          </a:prstGeom>
          <a:noFill/>
        </p:spPr>
        <p:txBody>
          <a:bodyPr wrap="square" rtlCol="0">
            <a:spAutoFit/>
          </a:bodyPr>
          <a:lstStyle/>
          <a:p>
            <a:pPr marL="285750" indent="-285750">
              <a:buBlip>
                <a:blip r:embed="rId3"/>
              </a:buBlip>
            </a:pPr>
            <a:endParaRPr lang="en-US" dirty="0" smtClean="0">
              <a:hlinkClick r:id="rId4"/>
            </a:endParaRPr>
          </a:p>
          <a:p>
            <a:endParaRPr lang="en-US" dirty="0" smtClean="0"/>
          </a:p>
          <a:p>
            <a:pPr marL="285750" indent="-285750">
              <a:buBlip>
                <a:blip r:embed="rId3"/>
              </a:buBlip>
            </a:pPr>
            <a:r>
              <a:rPr lang="en-US" dirty="0" smtClean="0">
                <a:hlinkClick r:id="rId5"/>
              </a:rPr>
              <a:t>Teacher resources and Parent </a:t>
            </a:r>
            <a:r>
              <a:rPr lang="en-US" dirty="0" smtClean="0">
                <a:hlinkClick r:id="rId5"/>
              </a:rPr>
              <a:t>Newsletters</a:t>
            </a:r>
            <a:endParaRPr lang="en-US" dirty="0" smtClean="0"/>
          </a:p>
          <a:p>
            <a:pPr marL="285750" indent="-285750">
              <a:buBlip>
                <a:blip r:embed="rId3"/>
              </a:buBlip>
            </a:pPr>
            <a:r>
              <a:rPr lang="en-US" dirty="0" smtClean="0"/>
              <a:t>Representation at Open House </a:t>
            </a:r>
          </a:p>
          <a:p>
            <a:pPr marL="285750" indent="-285750">
              <a:buBlip>
                <a:blip r:embed="rId3"/>
              </a:buBlip>
            </a:pPr>
            <a:r>
              <a:rPr lang="en-US" dirty="0" smtClean="0"/>
              <a:t>Math Nights</a:t>
            </a:r>
          </a:p>
          <a:p>
            <a:pPr marL="285750" indent="-285750">
              <a:buBlip>
                <a:blip r:embed="rId3"/>
              </a:buBlip>
            </a:pPr>
            <a:r>
              <a:rPr lang="en-US" dirty="0" smtClean="0"/>
              <a:t>District Academic Super bowl, </a:t>
            </a:r>
            <a:r>
              <a:rPr lang="en-US" i="1" dirty="0" smtClean="0"/>
              <a:t>We are in it to win it</a:t>
            </a:r>
          </a:p>
          <a:p>
            <a:endParaRPr lang="en-US" dirty="0" smtClean="0"/>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3462" b="20574"/>
          <a:stretch/>
        </p:blipFill>
        <p:spPr bwMode="auto">
          <a:xfrm>
            <a:off x="802536" y="2971800"/>
            <a:ext cx="7198463" cy="307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53659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1175" y="1012874"/>
            <a:ext cx="6414868" cy="646331"/>
          </a:xfrm>
          <a:prstGeom prst="rect">
            <a:avLst/>
          </a:prstGeom>
          <a:noFill/>
        </p:spPr>
        <p:txBody>
          <a:bodyPr wrap="square" rtlCol="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Other Resources</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Box 4"/>
          <p:cNvSpPr txBox="1"/>
          <p:nvPr/>
        </p:nvSpPr>
        <p:spPr>
          <a:xfrm>
            <a:off x="970671" y="1677512"/>
            <a:ext cx="7287064" cy="4801314"/>
          </a:xfrm>
          <a:prstGeom prst="rect">
            <a:avLst/>
          </a:prstGeom>
          <a:noFill/>
        </p:spPr>
        <p:txBody>
          <a:bodyPr wrap="square" rtlCol="0">
            <a:spAutoFit/>
          </a:bodyPr>
          <a:lstStyle/>
          <a:p>
            <a:r>
              <a:rPr lang="en-US" b="1" dirty="0" smtClean="0"/>
              <a:t>Other Resources: </a:t>
            </a:r>
            <a:endParaRPr lang="en-US" b="1" dirty="0" smtClean="0"/>
          </a:p>
          <a:p>
            <a:pPr marL="285750" indent="-285750">
              <a:buBlip>
                <a:blip r:embed="rId3"/>
              </a:buBlip>
            </a:pPr>
            <a:r>
              <a:rPr lang="en-US" dirty="0"/>
              <a:t>Required tools or </a:t>
            </a:r>
            <a:r>
              <a:rPr lang="en-US" dirty="0" err="1"/>
              <a:t>manipulatives</a:t>
            </a:r>
            <a:r>
              <a:rPr lang="en-US" dirty="0"/>
              <a:t> (Technology, compass, protractors, patty paper, </a:t>
            </a:r>
            <a:r>
              <a:rPr lang="en-US" dirty="0" err="1"/>
              <a:t>Rekenrek</a:t>
            </a:r>
            <a:r>
              <a:rPr lang="en-US" dirty="0"/>
              <a:t> </a:t>
            </a:r>
            <a:r>
              <a:rPr lang="en-US" dirty="0" err="1"/>
              <a:t>etc</a:t>
            </a:r>
            <a:r>
              <a:rPr lang="en-US" dirty="0"/>
              <a:t>)</a:t>
            </a:r>
            <a:endParaRPr lang="en-US" dirty="0">
              <a:hlinkClick r:id="rId4"/>
            </a:endParaRPr>
          </a:p>
          <a:p>
            <a:pPr marL="285750" indent="-285750">
              <a:buBlip>
                <a:blip r:embed="rId3"/>
              </a:buBlip>
            </a:pPr>
            <a:r>
              <a:rPr lang="en-US" b="1" dirty="0">
                <a:hlinkClick r:id="rId4"/>
              </a:rPr>
              <a:t>www.louisianabelieves.com</a:t>
            </a:r>
            <a:r>
              <a:rPr lang="en-US" b="1" dirty="0"/>
              <a:t> </a:t>
            </a:r>
          </a:p>
          <a:p>
            <a:pPr marL="742950" lvl="1" indent="-285750">
              <a:buBlip>
                <a:blip r:embed="rId3"/>
              </a:buBlip>
            </a:pPr>
            <a:r>
              <a:rPr lang="en-US" dirty="0"/>
              <a:t>Parent and Student resources</a:t>
            </a:r>
          </a:p>
          <a:p>
            <a:pPr marL="742950" lvl="1" indent="-285750">
              <a:buBlip>
                <a:blip r:embed="rId3"/>
              </a:buBlip>
            </a:pPr>
            <a:r>
              <a:rPr lang="en-US" dirty="0"/>
              <a:t>EAGLE</a:t>
            </a:r>
          </a:p>
          <a:p>
            <a:pPr marL="742950" lvl="1" indent="-285750">
              <a:buBlip>
                <a:blip r:embed="rId3"/>
              </a:buBlip>
            </a:pPr>
            <a:r>
              <a:rPr lang="en-US" dirty="0"/>
              <a:t>Louisiana Believes Teacher Leader </a:t>
            </a:r>
            <a:r>
              <a:rPr lang="en-US" dirty="0" err="1"/>
              <a:t>Edmodo</a:t>
            </a:r>
            <a:endParaRPr lang="en-US" dirty="0"/>
          </a:p>
          <a:p>
            <a:pPr marL="1200150" lvl="2" indent="-285750">
              <a:buBlip>
                <a:blip r:embed="rId3"/>
              </a:buBlip>
            </a:pPr>
            <a:r>
              <a:rPr lang="en-US" dirty="0"/>
              <a:t>Learning modules</a:t>
            </a:r>
          </a:p>
          <a:p>
            <a:pPr marL="1200150" lvl="2" indent="-285750">
              <a:buBlip>
                <a:blip r:embed="rId3"/>
              </a:buBlip>
            </a:pPr>
            <a:r>
              <a:rPr lang="en-US" dirty="0"/>
              <a:t>Collaboration</a:t>
            </a:r>
          </a:p>
          <a:p>
            <a:endParaRPr lang="en-US" b="1" dirty="0" smtClean="0"/>
          </a:p>
          <a:p>
            <a:r>
              <a:rPr lang="en-US" b="1" dirty="0" smtClean="0"/>
              <a:t>What’s Next</a:t>
            </a:r>
          </a:p>
          <a:p>
            <a:r>
              <a:rPr lang="en-US" b="1" dirty="0" smtClean="0"/>
              <a:t>	Planning guides –LDOE guidebook, </a:t>
            </a:r>
            <a:r>
              <a:rPr lang="en-US" b="1" dirty="0"/>
              <a:t>L</a:t>
            </a:r>
            <a:r>
              <a:rPr lang="en-US" b="1" dirty="0" smtClean="0"/>
              <a:t>earn Zillion, MDC</a:t>
            </a:r>
          </a:p>
          <a:p>
            <a:r>
              <a:rPr lang="en-US" b="1" dirty="0"/>
              <a:t>	</a:t>
            </a:r>
            <a:r>
              <a:rPr lang="en-US" b="1" dirty="0" smtClean="0"/>
              <a:t>Parent newsletters</a:t>
            </a:r>
          </a:p>
          <a:p>
            <a:r>
              <a:rPr lang="en-US" b="1"/>
              <a:t>	</a:t>
            </a:r>
            <a:r>
              <a:rPr lang="en-US" b="1" smtClean="0"/>
              <a:t>Additional videos</a:t>
            </a:r>
            <a:endParaRPr lang="en-US" b="1" dirty="0" smtClean="0"/>
          </a:p>
          <a:p>
            <a:r>
              <a:rPr lang="en-US" b="1" dirty="0"/>
              <a:t>	</a:t>
            </a:r>
            <a:r>
              <a:rPr lang="en-US" b="1" dirty="0" smtClean="0"/>
              <a:t>Study PARCC</a:t>
            </a:r>
          </a:p>
          <a:p>
            <a:r>
              <a:rPr lang="en-US" b="1" dirty="0" smtClean="0"/>
              <a:t>	</a:t>
            </a:r>
          </a:p>
          <a:p>
            <a:r>
              <a:rPr lang="en-US" b="1" dirty="0"/>
              <a:t>	</a:t>
            </a:r>
            <a:endParaRPr lang="en-US" b="1" dirty="0" smtClean="0"/>
          </a:p>
        </p:txBody>
      </p:sp>
    </p:spTree>
    <p:extLst>
      <p:ext uri="{BB962C8B-B14F-4D97-AF65-F5344CB8AC3E}">
        <p14:creationId xmlns:p14="http://schemas.microsoft.com/office/powerpoint/2010/main" val="342646163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24" y="243341"/>
            <a:ext cx="8510866" cy="1323439"/>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Implementation of </a:t>
            </a:r>
          </a:p>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Eureka Math</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914400" y="1981200"/>
            <a:ext cx="7624690" cy="2554545"/>
          </a:xfrm>
          <a:prstGeom prst="rect">
            <a:avLst/>
          </a:prstGeom>
        </p:spPr>
        <p:txBody>
          <a:bodyPr wrap="square">
            <a:spAutoFit/>
          </a:bodyPr>
          <a:lstStyle/>
          <a:p>
            <a:pPr marL="285750" indent="-285750">
              <a:buBlip>
                <a:blip r:embed="rId3"/>
              </a:buBlip>
            </a:pPr>
            <a:r>
              <a:rPr lang="en-US" sz="2000" b="1" dirty="0" smtClean="0"/>
              <a:t>Session Overview</a:t>
            </a:r>
            <a:endParaRPr lang="en-US" sz="2000" b="1" dirty="0"/>
          </a:p>
          <a:p>
            <a:pPr marL="742950" lvl="1" indent="-285750">
              <a:buBlip>
                <a:blip r:embed="rId3"/>
              </a:buBlip>
            </a:pPr>
            <a:r>
              <a:rPr lang="en-US" sz="2000" dirty="0" smtClean="0"/>
              <a:t>Process used to choose the </a:t>
            </a:r>
            <a:r>
              <a:rPr lang="en-US" sz="2000" dirty="0" err="1" smtClean="0"/>
              <a:t>EngageNY</a:t>
            </a:r>
            <a:r>
              <a:rPr lang="en-US" sz="2000" dirty="0" smtClean="0"/>
              <a:t>/Eureka Math material</a:t>
            </a:r>
          </a:p>
          <a:p>
            <a:pPr marL="742950" lvl="1" indent="-285750">
              <a:buBlip>
                <a:blip r:embed="rId3"/>
              </a:buBlip>
            </a:pPr>
            <a:r>
              <a:rPr lang="en-US" sz="2000" dirty="0" smtClean="0"/>
              <a:t>Training for district and teacher leaders</a:t>
            </a:r>
            <a:endParaRPr lang="en-US" sz="2000" dirty="0"/>
          </a:p>
          <a:p>
            <a:pPr marL="742950" lvl="1" indent="-285750">
              <a:buBlip>
                <a:blip r:embed="rId3"/>
              </a:buBlip>
            </a:pPr>
            <a:r>
              <a:rPr lang="en-US" sz="2000" dirty="0" smtClean="0"/>
              <a:t>Professional development for administrators</a:t>
            </a:r>
          </a:p>
          <a:p>
            <a:pPr marL="742950" lvl="1" indent="-285750">
              <a:buBlip>
                <a:blip r:embed="rId3"/>
              </a:buBlip>
            </a:pPr>
            <a:r>
              <a:rPr lang="en-US" sz="2000" dirty="0" smtClean="0"/>
              <a:t>Professional development and support for teachers</a:t>
            </a:r>
          </a:p>
          <a:p>
            <a:pPr marL="742950" lvl="1" indent="-285750">
              <a:buBlip>
                <a:blip r:embed="rId3"/>
              </a:buBlip>
            </a:pPr>
            <a:r>
              <a:rPr lang="en-US" sz="2000" dirty="0" smtClean="0"/>
              <a:t>Lessons Learned </a:t>
            </a:r>
          </a:p>
          <a:p>
            <a:pPr marL="742950" lvl="1" indent="-285750">
              <a:buBlip>
                <a:blip r:embed="rId3"/>
              </a:buBlip>
            </a:pPr>
            <a:r>
              <a:rPr lang="en-US" sz="2000" dirty="0" smtClean="0"/>
              <a:t>Support for Parents</a:t>
            </a:r>
            <a:endParaRPr lang="en-US" sz="2000" dirty="0"/>
          </a:p>
          <a:p>
            <a:pPr lvl="1"/>
            <a:endParaRPr lang="en-US" sz="2000" dirty="0"/>
          </a:p>
        </p:txBody>
      </p:sp>
    </p:spTree>
    <p:extLst>
      <p:ext uri="{BB962C8B-B14F-4D97-AF65-F5344CB8AC3E}">
        <p14:creationId xmlns:p14="http://schemas.microsoft.com/office/powerpoint/2010/main" val="77550065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543800" cy="2593975"/>
          </a:xfrm>
        </p:spPr>
        <p:txBody>
          <a:bodyPr/>
          <a:lstStyle/>
          <a:p>
            <a:r>
              <a:rPr lang="en-US" dirty="0" smtClean="0"/>
              <a:t>What’s at the Core of Common </a:t>
            </a:r>
            <a:r>
              <a:rPr lang="en-US" dirty="0"/>
              <a:t>C</a:t>
            </a:r>
            <a:r>
              <a:rPr lang="en-US" dirty="0" smtClean="0"/>
              <a:t>ore Math?</a:t>
            </a:r>
            <a:endParaRPr lang="en-US" dirty="0"/>
          </a:p>
        </p:txBody>
      </p:sp>
      <p:sp>
        <p:nvSpPr>
          <p:cNvPr id="3" name="Subtitle 2"/>
          <p:cNvSpPr>
            <a:spLocks noGrp="1"/>
          </p:cNvSpPr>
          <p:nvPr>
            <p:ph type="subTitle" idx="1"/>
          </p:nvPr>
        </p:nvSpPr>
        <p:spPr>
          <a:xfrm>
            <a:off x="1534886" y="2667000"/>
            <a:ext cx="6461760" cy="1066800"/>
          </a:xfrm>
        </p:spPr>
        <p:txBody>
          <a:bodyPr>
            <a:normAutofit/>
          </a:bodyPr>
          <a:lstStyle/>
          <a:p>
            <a:r>
              <a:rPr lang="en-US" sz="2800" dirty="0" smtClean="0"/>
              <a:t>Understanding the Shift in Mathematics</a:t>
            </a:r>
            <a:endParaRPr lang="en-US" sz="2800" dirty="0"/>
          </a:p>
        </p:txBody>
      </p:sp>
    </p:spTree>
    <p:extLst>
      <p:ext uri="{BB962C8B-B14F-4D97-AF65-F5344CB8AC3E}">
        <p14:creationId xmlns:p14="http://schemas.microsoft.com/office/powerpoint/2010/main" val="2345192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20940" cy="548640"/>
          </a:xfrm>
        </p:spPr>
        <p:txBody>
          <a:bodyPr>
            <a:normAutofit fontScale="90000"/>
          </a:bodyPr>
          <a:lstStyle/>
          <a:p>
            <a:r>
              <a:rPr lang="en-US" dirty="0" smtClean="0"/>
              <a:t>Why Shift?</a:t>
            </a:r>
            <a:endParaRPr lang="en-US" dirty="0"/>
          </a:p>
        </p:txBody>
      </p:sp>
      <p:sp>
        <p:nvSpPr>
          <p:cNvPr id="5" name="TextBox 4"/>
          <p:cNvSpPr txBox="1"/>
          <p:nvPr/>
        </p:nvSpPr>
        <p:spPr>
          <a:xfrm>
            <a:off x="127316" y="890826"/>
            <a:ext cx="8305911" cy="861774"/>
          </a:xfrm>
          <a:prstGeom prst="rect">
            <a:avLst/>
          </a:prstGeom>
          <a:noFill/>
        </p:spPr>
        <p:txBody>
          <a:bodyPr wrap="square" rtlCol="0">
            <a:spAutoFit/>
          </a:bodyPr>
          <a:lstStyle/>
          <a:p>
            <a:r>
              <a:rPr lang="en-US" sz="3000" dirty="0">
                <a:solidFill>
                  <a:srgbClr val="000000"/>
                </a:solidFill>
                <a:sym typeface="Wingdings 3"/>
              </a:rPr>
              <a:t> </a:t>
            </a:r>
            <a:r>
              <a:rPr lang="en-US" sz="2000" dirty="0" smtClean="0"/>
              <a:t>Louisiana ranks 49</a:t>
            </a:r>
            <a:r>
              <a:rPr lang="en-US" sz="2000" baseline="30000" dirty="0" smtClean="0"/>
              <a:t>th</a:t>
            </a:r>
            <a:r>
              <a:rPr lang="en-US" sz="2000" dirty="0" smtClean="0"/>
              <a:t> out of 50 states in </a:t>
            </a:r>
            <a:r>
              <a:rPr lang="en-US" sz="2000" dirty="0"/>
              <a:t>education according to National Assessment of Educational Progress (</a:t>
            </a:r>
            <a:r>
              <a:rPr lang="en-US" sz="2000" dirty="0" smtClean="0"/>
              <a:t>NAEP 2013).</a:t>
            </a:r>
            <a:endParaRPr lang="en-US" sz="2000" dirty="0"/>
          </a:p>
        </p:txBody>
      </p:sp>
      <p:sp>
        <p:nvSpPr>
          <p:cNvPr id="6" name="TextBox 5"/>
          <p:cNvSpPr txBox="1"/>
          <p:nvPr/>
        </p:nvSpPr>
        <p:spPr>
          <a:xfrm>
            <a:off x="113228" y="4114800"/>
            <a:ext cx="8305912" cy="861774"/>
          </a:xfrm>
          <a:prstGeom prst="rect">
            <a:avLst/>
          </a:prstGeom>
          <a:noFill/>
        </p:spPr>
        <p:txBody>
          <a:bodyPr wrap="square" rtlCol="0">
            <a:spAutoFit/>
          </a:bodyPr>
          <a:lstStyle/>
          <a:p>
            <a:r>
              <a:rPr lang="en-US" sz="3000" dirty="0">
                <a:solidFill>
                  <a:srgbClr val="000000"/>
                </a:solidFill>
                <a:sym typeface="Wingdings 3"/>
              </a:rPr>
              <a:t> </a:t>
            </a:r>
            <a:r>
              <a:rPr lang="en-US" sz="2000" dirty="0" smtClean="0"/>
              <a:t>U.S. students score significantly lower in mathematics when compared to other countries. </a:t>
            </a:r>
            <a:r>
              <a:rPr lang="en-US" sz="2000" dirty="0"/>
              <a:t>Louisiana </a:t>
            </a:r>
            <a:r>
              <a:rPr lang="en-US" sz="2000" dirty="0" smtClean="0"/>
              <a:t>believes.com</a:t>
            </a:r>
            <a:endParaRPr lang="en-US" sz="2000" dirty="0"/>
          </a:p>
        </p:txBody>
      </p:sp>
      <p:sp>
        <p:nvSpPr>
          <p:cNvPr id="7" name="Rectangle 6"/>
          <p:cNvSpPr/>
          <p:nvPr/>
        </p:nvSpPr>
        <p:spPr>
          <a:xfrm>
            <a:off x="163175" y="5105400"/>
            <a:ext cx="8270052" cy="1169551"/>
          </a:xfrm>
          <a:prstGeom prst="rect">
            <a:avLst/>
          </a:prstGeom>
        </p:spPr>
        <p:txBody>
          <a:bodyPr wrap="square">
            <a:spAutoFit/>
          </a:bodyPr>
          <a:lstStyle/>
          <a:p>
            <a:r>
              <a:rPr lang="en-US" sz="3000" dirty="0">
                <a:solidFill>
                  <a:srgbClr val="000000"/>
                </a:solidFill>
                <a:sym typeface="Wingdings 3"/>
              </a:rPr>
              <a:t> </a:t>
            </a:r>
            <a:r>
              <a:rPr lang="en-US" sz="2000" dirty="0" smtClean="0"/>
              <a:t>Nationwide, colleges are overwhelmed with the number of incoming freshman who need math remediation. Almost 1/3 of Louisiana college students need remediation in math.</a:t>
            </a:r>
            <a:endParaRPr lang="en-US" sz="2000" dirty="0"/>
          </a:p>
        </p:txBody>
      </p:sp>
      <p:sp>
        <p:nvSpPr>
          <p:cNvPr id="8" name="TextBox 7"/>
          <p:cNvSpPr txBox="1"/>
          <p:nvPr/>
        </p:nvSpPr>
        <p:spPr>
          <a:xfrm>
            <a:off x="105544" y="2998113"/>
            <a:ext cx="8302710" cy="861774"/>
          </a:xfrm>
          <a:prstGeom prst="rect">
            <a:avLst/>
          </a:prstGeom>
          <a:noFill/>
        </p:spPr>
        <p:txBody>
          <a:bodyPr wrap="square" rtlCol="0">
            <a:spAutoFit/>
          </a:bodyPr>
          <a:lstStyle/>
          <a:p>
            <a:r>
              <a:rPr lang="en-US" sz="3000" dirty="0">
                <a:solidFill>
                  <a:srgbClr val="000000"/>
                </a:solidFill>
                <a:sym typeface="Wingdings 3"/>
              </a:rPr>
              <a:t> </a:t>
            </a:r>
            <a:r>
              <a:rPr lang="en-US" sz="2000" dirty="0" smtClean="0">
                <a:sym typeface="Wingdings 3"/>
              </a:rPr>
              <a:t>The Council for a Better </a:t>
            </a:r>
            <a:r>
              <a:rPr lang="en-US" sz="2000" dirty="0" smtClean="0"/>
              <a:t>Louisiana 2013 report card gave our </a:t>
            </a:r>
            <a:r>
              <a:rPr lang="en-US" sz="2000" dirty="0"/>
              <a:t>state  </a:t>
            </a:r>
            <a:r>
              <a:rPr lang="en-US" sz="2000" dirty="0" smtClean="0"/>
              <a:t>a grade of “F” for K-12 Achievement. </a:t>
            </a:r>
            <a:endParaRPr lang="en-US" sz="2000" dirty="0"/>
          </a:p>
        </p:txBody>
      </p:sp>
      <p:sp>
        <p:nvSpPr>
          <p:cNvPr id="10" name="TextBox 9"/>
          <p:cNvSpPr txBox="1"/>
          <p:nvPr/>
        </p:nvSpPr>
        <p:spPr>
          <a:xfrm>
            <a:off x="105544" y="1905000"/>
            <a:ext cx="8305911" cy="1169551"/>
          </a:xfrm>
          <a:prstGeom prst="rect">
            <a:avLst/>
          </a:prstGeom>
          <a:noFill/>
        </p:spPr>
        <p:txBody>
          <a:bodyPr wrap="square" rtlCol="0">
            <a:spAutoFit/>
          </a:bodyPr>
          <a:lstStyle/>
          <a:p>
            <a:r>
              <a:rPr lang="en-US" sz="3000" dirty="0">
                <a:solidFill>
                  <a:srgbClr val="000000"/>
                </a:solidFill>
                <a:sym typeface="Wingdings 3"/>
              </a:rPr>
              <a:t> </a:t>
            </a:r>
            <a:r>
              <a:rPr lang="en-US" sz="2000" dirty="0"/>
              <a:t>Only 72.3% of Louisiana’s students complete high school in 4 years. Louisiana believes.com</a:t>
            </a:r>
          </a:p>
          <a:p>
            <a:endParaRPr lang="en-US" sz="2000" dirty="0"/>
          </a:p>
        </p:txBody>
      </p:sp>
    </p:spTree>
    <p:extLst>
      <p:ext uri="{BB962C8B-B14F-4D97-AF65-F5344CB8AC3E}">
        <p14:creationId xmlns:p14="http://schemas.microsoft.com/office/powerpoint/2010/main" val="193261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228600"/>
            <a:ext cx="8168640" cy="548640"/>
          </a:xfrm>
        </p:spPr>
        <p:txBody>
          <a:bodyPr/>
          <a:lstStyle/>
          <a:p>
            <a:pPr algn="ctr"/>
            <a:r>
              <a:rPr lang="en-US" sz="2400" dirty="0" smtClean="0">
                <a:latin typeface="Arial Rounded MT Bold" pitchFamily="34" charset="0"/>
              </a:rPr>
              <a:t>What does it look like in the classroom?</a:t>
            </a:r>
            <a:endParaRPr lang="en-US" sz="2400" dirty="0">
              <a:latin typeface="Arial Rounded MT Bold" pitchFamily="34" charset="0"/>
            </a:endParaRPr>
          </a:p>
        </p:txBody>
      </p:sp>
      <p:sp>
        <p:nvSpPr>
          <p:cNvPr id="3" name="TextBox 2"/>
          <p:cNvSpPr txBox="1"/>
          <p:nvPr/>
        </p:nvSpPr>
        <p:spPr>
          <a:xfrm>
            <a:off x="609600" y="1038285"/>
            <a:ext cx="7543800" cy="4524315"/>
          </a:xfrm>
          <a:prstGeom prst="rect">
            <a:avLst/>
          </a:prstGeom>
          <a:noFill/>
        </p:spPr>
        <p:txBody>
          <a:bodyPr wrap="square" rtlCol="0">
            <a:spAutoFit/>
          </a:bodyPr>
          <a:lstStyle/>
          <a:p>
            <a:r>
              <a:rPr lang="en-US" sz="2800" dirty="0" smtClean="0">
                <a:latin typeface="Arial Rounded MT Bold" pitchFamily="34" charset="0"/>
              </a:rPr>
              <a:t>Researched based strategies</a:t>
            </a:r>
          </a:p>
          <a:p>
            <a:r>
              <a:rPr lang="en-US" dirty="0" smtClean="0">
                <a:latin typeface="Arial Rounded MT Bold" pitchFamily="34" charset="0"/>
              </a:rPr>
              <a:t>(Concrete-pictorial-abstract – Jerome Bruner, Relational Understanding – Richard </a:t>
            </a:r>
            <a:r>
              <a:rPr lang="en-US" dirty="0" err="1" smtClean="0">
                <a:latin typeface="Arial Rounded MT Bold" pitchFamily="34" charset="0"/>
              </a:rPr>
              <a:t>Skemp</a:t>
            </a:r>
            <a:r>
              <a:rPr lang="en-US" dirty="0" smtClean="0">
                <a:latin typeface="Arial Rounded MT Bold" pitchFamily="34" charset="0"/>
              </a:rPr>
              <a:t>, Multiple models, </a:t>
            </a:r>
            <a:r>
              <a:rPr lang="en-US" dirty="0" err="1" smtClean="0">
                <a:latin typeface="Arial Rounded MT Bold" pitchFamily="34" charset="0"/>
              </a:rPr>
              <a:t>Zoltan</a:t>
            </a:r>
            <a:r>
              <a:rPr lang="en-US" dirty="0" smtClean="0">
                <a:latin typeface="Arial Rounded MT Bold" pitchFamily="34" charset="0"/>
              </a:rPr>
              <a:t> </a:t>
            </a:r>
            <a:r>
              <a:rPr lang="en-US" dirty="0" err="1" smtClean="0">
                <a:latin typeface="Arial Rounded MT Bold" pitchFamily="34" charset="0"/>
              </a:rPr>
              <a:t>Dienes</a:t>
            </a:r>
            <a:r>
              <a:rPr lang="en-US" dirty="0" smtClean="0">
                <a:latin typeface="Arial Rounded MT Bold" pitchFamily="34" charset="0"/>
              </a:rPr>
              <a:t>)</a:t>
            </a:r>
          </a:p>
          <a:p>
            <a:pPr marL="742950" lvl="1" indent="-285750">
              <a:buFont typeface="Wingdings" pitchFamily="2" charset="2"/>
              <a:buChar char="§"/>
            </a:pPr>
            <a:r>
              <a:rPr lang="en-US" sz="2800" dirty="0">
                <a:latin typeface="Arial Rounded MT Bold" pitchFamily="34" charset="0"/>
              </a:rPr>
              <a:t>tape diagrams</a:t>
            </a:r>
          </a:p>
          <a:p>
            <a:pPr marL="742950" lvl="1" indent="-285750">
              <a:buFont typeface="Wingdings" pitchFamily="2" charset="2"/>
              <a:buChar char="§"/>
            </a:pPr>
            <a:r>
              <a:rPr lang="en-US" sz="2800" dirty="0" smtClean="0">
                <a:latin typeface="Arial Rounded MT Bold" pitchFamily="34" charset="0"/>
              </a:rPr>
              <a:t>number bonds</a:t>
            </a:r>
          </a:p>
          <a:p>
            <a:pPr marL="742950" lvl="1" indent="-285750">
              <a:buFont typeface="Wingdings" pitchFamily="2" charset="2"/>
              <a:buChar char="§"/>
            </a:pPr>
            <a:r>
              <a:rPr lang="en-US" sz="2800" dirty="0" smtClean="0">
                <a:latin typeface="Arial Rounded MT Bold" pitchFamily="34" charset="0"/>
              </a:rPr>
              <a:t>number lines</a:t>
            </a:r>
          </a:p>
          <a:p>
            <a:pPr marL="742950" lvl="1" indent="-285750">
              <a:buFont typeface="Wingdings" pitchFamily="2" charset="2"/>
              <a:buChar char="§"/>
            </a:pPr>
            <a:r>
              <a:rPr lang="en-US" sz="2800" dirty="0">
                <a:latin typeface="Arial Rounded MT Bold" pitchFamily="34" charset="0"/>
              </a:rPr>
              <a:t>u</a:t>
            </a:r>
            <a:r>
              <a:rPr lang="en-US" sz="2800" dirty="0" smtClean="0">
                <a:latin typeface="Arial Rounded MT Bold" pitchFamily="34" charset="0"/>
              </a:rPr>
              <a:t>nit form and place value</a:t>
            </a:r>
          </a:p>
          <a:p>
            <a:pPr marL="742950" lvl="1" indent="-285750">
              <a:buFont typeface="Wingdings" pitchFamily="2" charset="2"/>
              <a:buChar char="§"/>
            </a:pPr>
            <a:r>
              <a:rPr lang="en-US" sz="2800" dirty="0" smtClean="0">
                <a:latin typeface="Arial Rounded MT Bold" pitchFamily="34" charset="0"/>
              </a:rPr>
              <a:t>alternatives to the standard algorithm</a:t>
            </a:r>
          </a:p>
          <a:p>
            <a:pPr marL="742950" lvl="1" indent="-285750">
              <a:buFont typeface="Wingdings" pitchFamily="2" charset="2"/>
              <a:buChar char="§"/>
            </a:pPr>
            <a:r>
              <a:rPr lang="en-US" sz="2800" dirty="0" smtClean="0">
                <a:latin typeface="Arial Rounded MT Bold" pitchFamily="34" charset="0"/>
              </a:rPr>
              <a:t>various other strategies rooted in conceptual understanding</a:t>
            </a:r>
          </a:p>
          <a:p>
            <a:r>
              <a:rPr lang="en-US"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029200"/>
            <a:ext cx="1767783" cy="159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88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6000"/>
                                        <p:tgtEl>
                                          <p:spTgt spid="3074"/>
                                        </p:tgtEl>
                                      </p:cBhvr>
                                    </p:animEffect>
                                    <p:anim calcmode="lin" valueType="num">
                                      <p:cBhvr>
                                        <p:cTn id="8" dur="6000" fill="hold"/>
                                        <p:tgtEl>
                                          <p:spTgt spid="3074"/>
                                        </p:tgtEl>
                                        <p:attrNameLst>
                                          <p:attrName>ppt_w</p:attrName>
                                        </p:attrNameLst>
                                      </p:cBhvr>
                                      <p:tavLst>
                                        <p:tav tm="0" fmla="#ppt_w*sin(2.5*pi*$)">
                                          <p:val>
                                            <p:fltVal val="0"/>
                                          </p:val>
                                        </p:tav>
                                        <p:tav tm="100000">
                                          <p:val>
                                            <p:fltVal val="1"/>
                                          </p:val>
                                        </p:tav>
                                      </p:tavLst>
                                    </p:anim>
                                    <p:anim calcmode="lin" valueType="num">
                                      <p:cBhvr>
                                        <p:cTn id="9" dur="6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899" y="3466882"/>
            <a:ext cx="4343399"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087" y="2697616"/>
            <a:ext cx="4344211"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81823" y="30162"/>
            <a:ext cx="7620000" cy="884238"/>
          </a:xfrm>
        </p:spPr>
        <p:txBody>
          <a:bodyPr/>
          <a:lstStyle/>
          <a:p>
            <a:r>
              <a:rPr lang="en-US" dirty="0" smtClean="0"/>
              <a:t>Tape Diagrams</a:t>
            </a:r>
            <a:endParaRPr lang="en-US" dirty="0"/>
          </a:p>
        </p:txBody>
      </p:sp>
      <p:sp>
        <p:nvSpPr>
          <p:cNvPr id="3" name="Rectangle 2"/>
          <p:cNvSpPr/>
          <p:nvPr/>
        </p:nvSpPr>
        <p:spPr>
          <a:xfrm>
            <a:off x="152400" y="914399"/>
            <a:ext cx="8294650" cy="1200329"/>
          </a:xfrm>
          <a:prstGeom prst="rect">
            <a:avLst/>
          </a:prstGeom>
        </p:spPr>
        <p:txBody>
          <a:bodyPr wrap="square">
            <a:spAutoFit/>
          </a:bodyPr>
          <a:lstStyle/>
          <a:p>
            <a:r>
              <a:rPr lang="en-US" sz="2400" dirty="0">
                <a:latin typeface="Arial Rounded MT Bold" pitchFamily="34" charset="0"/>
              </a:rPr>
              <a:t>Emi made </a:t>
            </a:r>
            <a:r>
              <a:rPr lang="en-US" sz="2400" dirty="0" smtClean="0">
                <a:latin typeface="Arial Rounded MT Bold" pitchFamily="34" charset="0"/>
              </a:rPr>
              <a:t>a </a:t>
            </a:r>
            <a:r>
              <a:rPr lang="en-US" sz="2400" dirty="0">
                <a:latin typeface="Arial Rounded MT Bold" pitchFamily="34" charset="0"/>
              </a:rPr>
              <a:t>train with 6 yellow </a:t>
            </a:r>
            <a:r>
              <a:rPr lang="en-US" sz="2400" dirty="0" smtClean="0">
                <a:latin typeface="Arial Rounded MT Bold" pitchFamily="34" charset="0"/>
              </a:rPr>
              <a:t>snap cubes </a:t>
            </a:r>
            <a:r>
              <a:rPr lang="en-US" sz="2400" dirty="0">
                <a:latin typeface="Arial Rounded MT Bold" pitchFamily="34" charset="0"/>
              </a:rPr>
              <a:t>and </a:t>
            </a:r>
            <a:r>
              <a:rPr lang="en-US" sz="2400" dirty="0" smtClean="0">
                <a:latin typeface="Arial Rounded MT Bold" pitchFamily="34" charset="0"/>
              </a:rPr>
              <a:t>some green snap cubes</a:t>
            </a:r>
            <a:r>
              <a:rPr lang="en-US" sz="2400" dirty="0">
                <a:latin typeface="Arial Rounded MT Bold" pitchFamily="34" charset="0"/>
              </a:rPr>
              <a:t>. The train was made of 9 </a:t>
            </a:r>
            <a:r>
              <a:rPr lang="en-US" sz="2400" dirty="0" smtClean="0">
                <a:latin typeface="Arial Rounded MT Bold" pitchFamily="34" charset="0"/>
              </a:rPr>
              <a:t>snap </a:t>
            </a:r>
            <a:r>
              <a:rPr lang="en-US" sz="2400" dirty="0">
                <a:latin typeface="Arial Rounded MT Bold" pitchFamily="34" charset="0"/>
              </a:rPr>
              <a:t>cubes</a:t>
            </a:r>
            <a:r>
              <a:rPr lang="en-US" sz="2400" dirty="0" smtClean="0">
                <a:latin typeface="Arial Rounded MT Bold" pitchFamily="34" charset="0"/>
              </a:rPr>
              <a:t>. How </a:t>
            </a:r>
            <a:r>
              <a:rPr lang="en-US" sz="2400" dirty="0">
                <a:latin typeface="Arial Rounded MT Bold" pitchFamily="34" charset="0"/>
              </a:rPr>
              <a:t>many green cubes did she use?</a:t>
            </a:r>
          </a:p>
        </p:txBody>
      </p:sp>
      <p:sp>
        <p:nvSpPr>
          <p:cNvPr id="4" name="TextBox 3"/>
          <p:cNvSpPr txBox="1"/>
          <p:nvPr/>
        </p:nvSpPr>
        <p:spPr>
          <a:xfrm>
            <a:off x="3318943" y="4114800"/>
            <a:ext cx="4224855" cy="584775"/>
          </a:xfrm>
          <a:prstGeom prst="rect">
            <a:avLst/>
          </a:prstGeom>
          <a:noFill/>
        </p:spPr>
        <p:txBody>
          <a:bodyPr wrap="square" rtlCol="0">
            <a:spAutoFit/>
          </a:bodyPr>
          <a:lstStyle/>
          <a:p>
            <a:r>
              <a:rPr lang="en-US" sz="3200" dirty="0" smtClean="0">
                <a:latin typeface="Arial Rounded MT Bold" pitchFamily="34" charset="0"/>
              </a:rPr>
              <a:t>9 snap cubes</a:t>
            </a:r>
            <a:endParaRPr lang="en-US" sz="3200" dirty="0">
              <a:latin typeface="Arial Rounded MT Bold" pitchFamily="34"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67" y="5668282"/>
            <a:ext cx="1246619" cy="11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359117" y="137874"/>
            <a:ext cx="990600" cy="369332"/>
          </a:xfrm>
          <a:prstGeom prst="rect">
            <a:avLst/>
          </a:prstGeom>
          <a:noFill/>
        </p:spPr>
        <p:txBody>
          <a:bodyPr wrap="square" rtlCol="0">
            <a:spAutoFit/>
          </a:bodyPr>
          <a:lstStyle/>
          <a:p>
            <a:r>
              <a:rPr lang="en-US" dirty="0" smtClean="0"/>
              <a:t>Grade 1</a:t>
            </a:r>
            <a:endParaRPr lang="en-US" dirty="0"/>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7899" y="2647732"/>
            <a:ext cx="44196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3505200" y="2800628"/>
            <a:ext cx="533399" cy="584775"/>
          </a:xfrm>
          <a:prstGeom prst="rect">
            <a:avLst/>
          </a:prstGeom>
          <a:noFill/>
        </p:spPr>
        <p:txBody>
          <a:bodyPr wrap="square" rtlCol="0">
            <a:spAutoFit/>
          </a:bodyPr>
          <a:lstStyle/>
          <a:p>
            <a:pPr algn="ctr"/>
            <a:r>
              <a:rPr lang="en-US" sz="3200" dirty="0" smtClean="0">
                <a:latin typeface="Arial Rounded MT Bold" pitchFamily="34" charset="0"/>
              </a:rPr>
              <a:t>6</a:t>
            </a:r>
            <a:endParaRPr lang="en-US" sz="3200" dirty="0">
              <a:latin typeface="Arial Rounded MT Bold" pitchFamily="34" charset="0"/>
            </a:endParaRPr>
          </a:p>
        </p:txBody>
      </p:sp>
      <p:pic>
        <p:nvPicPr>
          <p:cNvPr id="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2303571"/>
            <a:ext cx="1640171" cy="1578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5558405" y="2800629"/>
            <a:ext cx="609600" cy="584775"/>
          </a:xfrm>
          <a:prstGeom prst="rect">
            <a:avLst/>
          </a:prstGeom>
          <a:noFill/>
        </p:spPr>
        <p:txBody>
          <a:bodyPr wrap="square" rtlCol="0">
            <a:spAutoFit/>
          </a:bodyPr>
          <a:lstStyle/>
          <a:p>
            <a:pPr algn="ctr"/>
            <a:r>
              <a:rPr lang="en-US" sz="3200" dirty="0" smtClean="0">
                <a:latin typeface="Arial Rounded MT Bold" pitchFamily="34" charset="0"/>
              </a:rPr>
              <a:t>3</a:t>
            </a:r>
            <a:endParaRPr lang="en-US" sz="3200" dirty="0">
              <a:latin typeface="Arial Rounded MT Bold" pitchFamily="34" charset="0"/>
            </a:endParaRPr>
          </a:p>
        </p:txBody>
      </p:sp>
    </p:spTree>
    <p:extLst>
      <p:ext uri="{BB962C8B-B14F-4D97-AF65-F5344CB8AC3E}">
        <p14:creationId xmlns:p14="http://schemas.microsoft.com/office/powerpoint/2010/main" val="187759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68168"/>
            <a:ext cx="4343399"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121" y="2085064"/>
            <a:ext cx="4447121" cy="90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1823" y="30162"/>
            <a:ext cx="7620000" cy="884238"/>
          </a:xfrm>
        </p:spPr>
        <p:txBody>
          <a:bodyPr/>
          <a:lstStyle/>
          <a:p>
            <a:r>
              <a:rPr lang="en-US" dirty="0" smtClean="0"/>
              <a:t>Tape Diagrams</a:t>
            </a:r>
            <a:endParaRPr lang="en-US" dirty="0"/>
          </a:p>
        </p:txBody>
      </p:sp>
      <p:sp>
        <p:nvSpPr>
          <p:cNvPr id="3" name="Rectangle 2"/>
          <p:cNvSpPr/>
          <p:nvPr/>
        </p:nvSpPr>
        <p:spPr>
          <a:xfrm>
            <a:off x="152400" y="914399"/>
            <a:ext cx="8294650" cy="800219"/>
          </a:xfrm>
          <a:prstGeom prst="rect">
            <a:avLst/>
          </a:prstGeom>
        </p:spPr>
        <p:txBody>
          <a:bodyPr wrap="square">
            <a:spAutoFit/>
          </a:bodyPr>
          <a:lstStyle/>
          <a:p>
            <a:r>
              <a:rPr lang="en-US" sz="2800" dirty="0">
                <a:latin typeface="Arial Rounded MT Bold" pitchFamily="34" charset="0"/>
              </a:rPr>
              <a:t>The baker packs 36 bran muffins </a:t>
            </a:r>
            <a:r>
              <a:rPr lang="en-US" sz="2800" dirty="0" smtClean="0">
                <a:latin typeface="Arial Rounded MT Bold" pitchFamily="34" charset="0"/>
              </a:rPr>
              <a:t>in boxes of 4. </a:t>
            </a:r>
            <a:r>
              <a:rPr lang="en-US" dirty="0">
                <a:latin typeface="Arial Rounded MT Bold" pitchFamily="34" charset="0"/>
              </a:rPr>
              <a:t>Draw and label a tape diagram to find the number of </a:t>
            </a:r>
            <a:r>
              <a:rPr lang="en-US" dirty="0" smtClean="0">
                <a:latin typeface="Arial Rounded MT Bold" pitchFamily="34" charset="0"/>
              </a:rPr>
              <a:t>boxes he packs.</a:t>
            </a:r>
            <a:endParaRPr lang="en-US" dirty="0">
              <a:latin typeface="Arial Rounded MT Bold" pitchFamily="34" charset="0"/>
            </a:endParaRPr>
          </a:p>
        </p:txBody>
      </p:sp>
      <p:sp>
        <p:nvSpPr>
          <p:cNvPr id="4" name="TextBox 3"/>
          <p:cNvSpPr txBox="1"/>
          <p:nvPr/>
        </p:nvSpPr>
        <p:spPr>
          <a:xfrm>
            <a:off x="3318945" y="3655748"/>
            <a:ext cx="2667000" cy="584775"/>
          </a:xfrm>
          <a:prstGeom prst="rect">
            <a:avLst/>
          </a:prstGeom>
          <a:noFill/>
        </p:spPr>
        <p:txBody>
          <a:bodyPr wrap="square" rtlCol="0">
            <a:spAutoFit/>
          </a:bodyPr>
          <a:lstStyle/>
          <a:p>
            <a:r>
              <a:rPr lang="en-US" sz="3200" dirty="0" smtClean="0">
                <a:latin typeface="Arial Rounded MT Bold" pitchFamily="34" charset="0"/>
              </a:rPr>
              <a:t>36 muffins</a:t>
            </a:r>
            <a:endParaRPr lang="en-US" sz="3200" dirty="0">
              <a:latin typeface="Arial Rounded MT Bold" pitchFamily="34" charset="0"/>
            </a:endParaRPr>
          </a:p>
        </p:txBody>
      </p:sp>
      <p:sp>
        <p:nvSpPr>
          <p:cNvPr id="15" name="TextBox 14"/>
          <p:cNvSpPr txBox="1"/>
          <p:nvPr/>
        </p:nvSpPr>
        <p:spPr>
          <a:xfrm>
            <a:off x="2047876" y="2209044"/>
            <a:ext cx="533399" cy="584775"/>
          </a:xfrm>
          <a:prstGeom prst="rect">
            <a:avLst/>
          </a:prstGeom>
          <a:noFill/>
        </p:spPr>
        <p:txBody>
          <a:bodyPr wrap="square" rtlCol="0">
            <a:spAutoFit/>
          </a:bodyPr>
          <a:lstStyle/>
          <a:p>
            <a:pPr algn="ctr"/>
            <a:r>
              <a:rPr lang="en-US" sz="3200" dirty="0">
                <a:latin typeface="Arial Rounded MT Bold" pitchFamily="34" charset="0"/>
              </a:rPr>
              <a:t>4</a:t>
            </a:r>
          </a:p>
        </p:txBody>
      </p:sp>
      <p:sp>
        <p:nvSpPr>
          <p:cNvPr id="25" name="TextBox 24"/>
          <p:cNvSpPr txBox="1"/>
          <p:nvPr/>
        </p:nvSpPr>
        <p:spPr>
          <a:xfrm>
            <a:off x="2525728" y="2243940"/>
            <a:ext cx="3873514" cy="584775"/>
          </a:xfrm>
          <a:prstGeom prst="rect">
            <a:avLst/>
          </a:prstGeom>
          <a:noFill/>
        </p:spPr>
        <p:txBody>
          <a:bodyPr wrap="square" rtlCol="0">
            <a:spAutoFit/>
          </a:bodyPr>
          <a:lstStyle/>
          <a:p>
            <a:pPr algn="ctr"/>
            <a:r>
              <a:rPr lang="en-US" sz="3200" dirty="0" smtClean="0">
                <a:latin typeface="Arial Rounded MT Bold" pitchFamily="34" charset="0"/>
              </a:rPr>
              <a:t>4  4   4   4  4  4  4  4 </a:t>
            </a:r>
            <a:endParaRPr lang="en-US" sz="3200" dirty="0">
              <a:latin typeface="Arial Rounded MT Bold"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175086"/>
            <a:ext cx="63217" cy="72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5759" y="2155496"/>
            <a:ext cx="65588" cy="74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450" y="2151917"/>
            <a:ext cx="65904" cy="74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1823" y="2173079"/>
            <a:ext cx="63392" cy="72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151917"/>
            <a:ext cx="66252" cy="7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8181" y="2175085"/>
            <a:ext cx="63217" cy="72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602" y="2140396"/>
            <a:ext cx="66252" cy="7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155496"/>
            <a:ext cx="63758" cy="72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067" y="5668282"/>
            <a:ext cx="1246619" cy="11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359117" y="137874"/>
            <a:ext cx="990600" cy="369332"/>
          </a:xfrm>
          <a:prstGeom prst="rect">
            <a:avLst/>
          </a:prstGeom>
          <a:noFill/>
        </p:spPr>
        <p:txBody>
          <a:bodyPr wrap="square" rtlCol="0">
            <a:spAutoFit/>
          </a:bodyPr>
          <a:lstStyle/>
          <a:p>
            <a:r>
              <a:rPr lang="en-US" dirty="0" smtClean="0"/>
              <a:t>Grade 3</a:t>
            </a:r>
            <a:endParaRPr lang="en-US" dirty="0"/>
          </a:p>
        </p:txBody>
      </p:sp>
    </p:spTree>
    <p:extLst>
      <p:ext uri="{BB962C8B-B14F-4D97-AF65-F5344CB8AC3E}">
        <p14:creationId xmlns:p14="http://schemas.microsoft.com/office/powerpoint/2010/main" val="7314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1823" y="685800"/>
                <a:ext cx="7772400" cy="2093073"/>
              </a:xfrm>
              <a:prstGeom prst="rect">
                <a:avLst/>
              </a:prstGeom>
              <a:noFill/>
            </p:spPr>
            <p:txBody>
              <a:bodyPr wrap="square" rtlCol="0">
                <a:spAutoFit/>
              </a:bodyPr>
              <a:lstStyle/>
              <a:p>
                <a:pPr algn="ctr"/>
                <a:r>
                  <a:rPr lang="en-US" sz="2400" dirty="0" smtClean="0">
                    <a:latin typeface="Arial Rounded MT Bold" panose="020F0704030504030204" pitchFamily="34" charset="0"/>
                  </a:rPr>
                  <a:t>Jerome, Kevin, and Seth shared a submarine sandwich.  Jerome ate ½ of the sandwich, Kevin ate</a:t>
                </a:r>
                <a14:m>
                  <m:oMath xmlns:m="http://schemas.openxmlformats.org/officeDocument/2006/math">
                    <m:r>
                      <a:rPr lang="en-US" sz="2400" b="0" i="0" smtClean="0">
                        <a:latin typeface="Cambria Math"/>
                      </a:rPr>
                      <m:t> </m:t>
                    </m:r>
                    <m:f>
                      <m:fPr>
                        <m:ctrlPr>
                          <a:rPr lang="en-US" sz="2400" i="1" smtClean="0">
                            <a:latin typeface="Cambria Math"/>
                          </a:rPr>
                        </m:ctrlPr>
                      </m:fPr>
                      <m:num>
                        <m:r>
                          <a:rPr lang="en-US" sz="2400" b="0" i="1" smtClean="0">
                            <a:latin typeface="Cambria Math"/>
                          </a:rPr>
                          <m:t>1</m:t>
                        </m:r>
                      </m:num>
                      <m:den>
                        <m:r>
                          <a:rPr lang="en-US" sz="2400" b="0" i="1" smtClean="0">
                            <a:latin typeface="Cambria Math"/>
                          </a:rPr>
                          <m:t>3</m:t>
                        </m:r>
                      </m:den>
                    </m:f>
                  </m:oMath>
                </a14:m>
                <a:r>
                  <a:rPr lang="en-US" sz="2400" dirty="0" smtClean="0">
                    <a:latin typeface="Arial Rounded MT Bold" panose="020F0704030504030204" pitchFamily="34" charset="0"/>
                  </a:rPr>
                  <a:t> of the sandwich, and Seth ate the rest.  What is the ratio of Jerome’s share to Kevin’s share to Seth’s share?</a:t>
                </a:r>
                <a:endParaRPr lang="en-US" sz="2400" dirty="0">
                  <a:latin typeface="Arial Rounded MT Bold" panose="020F07040305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1823" y="685800"/>
                <a:ext cx="7772400" cy="2093073"/>
              </a:xfrm>
              <a:prstGeom prst="rect">
                <a:avLst/>
              </a:prstGeom>
              <a:blipFill rotWithShape="1">
                <a:blip r:embed="rId3"/>
                <a:stretch>
                  <a:fillRect t="-2332" r="-314" b="-5539"/>
                </a:stretch>
              </a:blipFill>
            </p:spPr>
            <p:txBody>
              <a:bodyPr/>
              <a:lstStyle/>
              <a:p>
                <a:r>
                  <a:rPr lang="en-US">
                    <a:noFill/>
                  </a:rPr>
                  <a:t> </a:t>
                </a:r>
              </a:p>
            </p:txBody>
          </p:sp>
        </mc:Fallback>
      </mc:AlternateContent>
      <p:sp>
        <p:nvSpPr>
          <p:cNvPr id="3" name="TextBox 2"/>
          <p:cNvSpPr txBox="1"/>
          <p:nvPr/>
        </p:nvSpPr>
        <p:spPr>
          <a:xfrm>
            <a:off x="609600" y="4002687"/>
            <a:ext cx="1028700" cy="369332"/>
          </a:xfrm>
          <a:prstGeom prst="rect">
            <a:avLst/>
          </a:prstGeom>
          <a:noFill/>
        </p:spPr>
        <p:txBody>
          <a:bodyPr wrap="square" rtlCol="0">
            <a:spAutoFit/>
          </a:bodyPr>
          <a:lstStyle/>
          <a:p>
            <a:r>
              <a:rPr lang="en-US" dirty="0" smtClean="0">
                <a:solidFill>
                  <a:prstClr val="black"/>
                </a:solidFill>
                <a:latin typeface="Arial Rounded MT Bold" panose="020F0704030504030204" pitchFamily="34" charset="0"/>
              </a:rPr>
              <a:t>Kevin</a:t>
            </a:r>
            <a:endParaRPr lang="en-US" dirty="0">
              <a:solidFill>
                <a:prstClr val="black"/>
              </a:solidFill>
              <a:latin typeface="Arial Rounded MT Bold" panose="020F0704030504030204" pitchFamily="34" charset="0"/>
            </a:endParaRPr>
          </a:p>
        </p:txBody>
      </p:sp>
      <p:sp>
        <p:nvSpPr>
          <p:cNvPr id="4" name="TextBox 3"/>
          <p:cNvSpPr txBox="1"/>
          <p:nvPr/>
        </p:nvSpPr>
        <p:spPr>
          <a:xfrm>
            <a:off x="609600" y="3048000"/>
            <a:ext cx="2057400" cy="369332"/>
          </a:xfrm>
          <a:prstGeom prst="rect">
            <a:avLst/>
          </a:prstGeom>
          <a:noFill/>
        </p:spPr>
        <p:txBody>
          <a:bodyPr wrap="square" rtlCol="0">
            <a:spAutoFit/>
          </a:bodyPr>
          <a:lstStyle/>
          <a:p>
            <a:r>
              <a:rPr lang="en-US" dirty="0" smtClean="0">
                <a:solidFill>
                  <a:prstClr val="black"/>
                </a:solidFill>
                <a:latin typeface="Arial Rounded MT Bold" panose="020F0704030504030204" pitchFamily="34" charset="0"/>
              </a:rPr>
              <a:t>Jerome</a:t>
            </a:r>
            <a:endParaRPr lang="en-US" dirty="0">
              <a:solidFill>
                <a:prstClr val="black"/>
              </a:solidFill>
              <a:latin typeface="Arial Rounded MT Bold" panose="020F0704030504030204" pitchFamily="34" charset="0"/>
            </a:endParaRPr>
          </a:p>
        </p:txBody>
      </p:sp>
      <p:sp>
        <p:nvSpPr>
          <p:cNvPr id="5" name="TextBox 4"/>
          <p:cNvSpPr txBox="1"/>
          <p:nvPr/>
        </p:nvSpPr>
        <p:spPr>
          <a:xfrm>
            <a:off x="609600" y="5029200"/>
            <a:ext cx="1028700" cy="369332"/>
          </a:xfrm>
          <a:prstGeom prst="rect">
            <a:avLst/>
          </a:prstGeom>
          <a:noFill/>
        </p:spPr>
        <p:txBody>
          <a:bodyPr wrap="square" rtlCol="0">
            <a:spAutoFit/>
          </a:bodyPr>
          <a:lstStyle/>
          <a:p>
            <a:r>
              <a:rPr lang="en-US" dirty="0" smtClean="0">
                <a:solidFill>
                  <a:prstClr val="black"/>
                </a:solidFill>
                <a:latin typeface="Arial Rounded MT Bold" panose="020F0704030504030204" pitchFamily="34" charset="0"/>
              </a:rPr>
              <a:t>Seth</a:t>
            </a:r>
            <a:endParaRPr lang="en-US" dirty="0">
              <a:solidFill>
                <a:prstClr val="black"/>
              </a:solidFill>
              <a:latin typeface="Arial Rounded MT Bold" panose="020F0704030504030204" pitchFamily="34" charset="0"/>
            </a:endParaRPr>
          </a:p>
        </p:txBody>
      </p:sp>
      <p:sp>
        <p:nvSpPr>
          <p:cNvPr id="6" name="Rectangle 5"/>
          <p:cNvSpPr/>
          <p:nvPr/>
        </p:nvSpPr>
        <p:spPr>
          <a:xfrm>
            <a:off x="2209800" y="2895600"/>
            <a:ext cx="3505200" cy="762000"/>
          </a:xfrm>
          <a:prstGeom prst="rect">
            <a:avLst/>
          </a:prstGeom>
          <a:solidFill>
            <a:srgbClr val="1F497D">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7" name="Rectangle 6"/>
          <p:cNvSpPr/>
          <p:nvPr/>
        </p:nvSpPr>
        <p:spPr>
          <a:xfrm>
            <a:off x="2209800" y="3878179"/>
            <a:ext cx="3505200" cy="762000"/>
          </a:xfrm>
          <a:prstGeom prst="rect">
            <a:avLst/>
          </a:prstGeom>
          <a:solidFill>
            <a:srgbClr val="1F497D">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8" name="Rectangle 7"/>
          <p:cNvSpPr/>
          <p:nvPr/>
        </p:nvSpPr>
        <p:spPr>
          <a:xfrm>
            <a:off x="2205790" y="4832866"/>
            <a:ext cx="3505200" cy="762000"/>
          </a:xfrm>
          <a:prstGeom prst="rect">
            <a:avLst/>
          </a:prstGeom>
          <a:solidFill>
            <a:srgbClr val="1F497D">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cxnSp>
        <p:nvCxnSpPr>
          <p:cNvPr id="9" name="Straight Connector 8"/>
          <p:cNvCxnSpPr>
            <a:stCxn id="6" idx="0"/>
            <a:endCxn id="6" idx="2"/>
          </p:cNvCxnSpPr>
          <p:nvPr/>
        </p:nvCxnSpPr>
        <p:spPr>
          <a:xfrm>
            <a:off x="3962400" y="2895600"/>
            <a:ext cx="0" cy="762000"/>
          </a:xfrm>
          <a:prstGeom prst="line">
            <a:avLst/>
          </a:prstGeom>
          <a:noFill/>
          <a:ln w="38100" cap="flat" cmpd="sng" algn="ctr">
            <a:solidFill>
              <a:sysClr val="windowText" lastClr="000000"/>
            </a:solidFill>
            <a:prstDash val="solid"/>
          </a:ln>
          <a:effectLst/>
        </p:spPr>
      </p:cxnSp>
      <p:cxnSp>
        <p:nvCxnSpPr>
          <p:cNvPr id="10" name="Straight Connector 9"/>
          <p:cNvCxnSpPr/>
          <p:nvPr/>
        </p:nvCxnSpPr>
        <p:spPr>
          <a:xfrm>
            <a:off x="3352800" y="3878179"/>
            <a:ext cx="0" cy="762000"/>
          </a:xfrm>
          <a:prstGeom prst="line">
            <a:avLst/>
          </a:prstGeom>
          <a:noFill/>
          <a:ln w="38100" cap="flat" cmpd="sng" algn="ctr">
            <a:solidFill>
              <a:sysClr val="windowText" lastClr="000000"/>
            </a:solidFill>
            <a:prstDash val="solid"/>
          </a:ln>
          <a:effectLst/>
        </p:spPr>
      </p:cxnSp>
      <p:cxnSp>
        <p:nvCxnSpPr>
          <p:cNvPr id="11" name="Straight Connector 10"/>
          <p:cNvCxnSpPr/>
          <p:nvPr/>
        </p:nvCxnSpPr>
        <p:spPr>
          <a:xfrm>
            <a:off x="4572000" y="3886200"/>
            <a:ext cx="0" cy="762000"/>
          </a:xfrm>
          <a:prstGeom prst="line">
            <a:avLst/>
          </a:prstGeom>
          <a:noFill/>
          <a:ln w="38100" cap="flat" cmpd="sng" algn="ctr">
            <a:solidFill>
              <a:sysClr val="windowText" lastClr="000000"/>
            </a:solidFill>
            <a:prstDash val="solid"/>
          </a:ln>
          <a:effectLst/>
        </p:spPr>
      </p:cxnSp>
      <p:sp>
        <p:nvSpPr>
          <p:cNvPr id="12" name="Rectangle 11"/>
          <p:cNvSpPr/>
          <p:nvPr/>
        </p:nvSpPr>
        <p:spPr>
          <a:xfrm>
            <a:off x="2229852" y="2895600"/>
            <a:ext cx="1708484" cy="762000"/>
          </a:xfrm>
          <a:prstGeom prst="rect">
            <a:avLst/>
          </a:prstGeom>
          <a:pattFill prst="ltDnDiag">
            <a:fgClr>
              <a:srgbClr val="4F81BD"/>
            </a:fgClr>
            <a:bgClr>
              <a:sysClr val="window" lastClr="FFFFFF"/>
            </a:bgClr>
          </a:patt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3" name="Rectangle 12"/>
          <p:cNvSpPr/>
          <p:nvPr/>
        </p:nvSpPr>
        <p:spPr>
          <a:xfrm>
            <a:off x="4588043" y="3874477"/>
            <a:ext cx="1126957" cy="762000"/>
          </a:xfrm>
          <a:prstGeom prst="rect">
            <a:avLst/>
          </a:prstGeom>
          <a:pattFill prst="ltDnDiag">
            <a:fgClr>
              <a:srgbClr val="4F81BD"/>
            </a:fgClr>
            <a:bgClr>
              <a:sysClr val="window" lastClr="FFFFFF"/>
            </a:bgClr>
          </a:patt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cxnSp>
        <p:nvCxnSpPr>
          <p:cNvPr id="14" name="Straight Connector 13"/>
          <p:cNvCxnSpPr/>
          <p:nvPr/>
        </p:nvCxnSpPr>
        <p:spPr>
          <a:xfrm>
            <a:off x="2759240" y="4828856"/>
            <a:ext cx="0" cy="762000"/>
          </a:xfrm>
          <a:prstGeom prst="line">
            <a:avLst/>
          </a:prstGeom>
          <a:noFill/>
          <a:ln w="38100" cap="flat" cmpd="sng" algn="ctr">
            <a:solidFill>
              <a:sysClr val="windowText" lastClr="000000"/>
            </a:solidFill>
            <a:prstDash val="solid"/>
          </a:ln>
          <a:effectLst/>
        </p:spPr>
      </p:cxnSp>
      <p:cxnSp>
        <p:nvCxnSpPr>
          <p:cNvPr id="15" name="Straight Connector 14"/>
          <p:cNvCxnSpPr/>
          <p:nvPr/>
        </p:nvCxnSpPr>
        <p:spPr>
          <a:xfrm>
            <a:off x="3356808" y="4832866"/>
            <a:ext cx="0" cy="762000"/>
          </a:xfrm>
          <a:prstGeom prst="line">
            <a:avLst/>
          </a:prstGeom>
          <a:noFill/>
          <a:ln w="38100" cap="flat" cmpd="sng" algn="ctr">
            <a:solidFill>
              <a:sysClr val="windowText" lastClr="000000"/>
            </a:solidFill>
            <a:prstDash val="solid"/>
          </a:ln>
          <a:effectLst/>
        </p:spPr>
      </p:cxnSp>
      <p:cxnSp>
        <p:nvCxnSpPr>
          <p:cNvPr id="16" name="Straight Connector 15"/>
          <p:cNvCxnSpPr/>
          <p:nvPr/>
        </p:nvCxnSpPr>
        <p:spPr>
          <a:xfrm>
            <a:off x="5131468" y="4832866"/>
            <a:ext cx="0" cy="762000"/>
          </a:xfrm>
          <a:prstGeom prst="line">
            <a:avLst/>
          </a:prstGeom>
          <a:noFill/>
          <a:ln w="38100" cap="flat" cmpd="sng" algn="ctr">
            <a:solidFill>
              <a:sysClr val="windowText" lastClr="000000"/>
            </a:solidFill>
            <a:prstDash val="solid"/>
          </a:ln>
          <a:effectLst/>
        </p:spPr>
      </p:cxnSp>
      <p:cxnSp>
        <p:nvCxnSpPr>
          <p:cNvPr id="17" name="Straight Connector 16"/>
          <p:cNvCxnSpPr/>
          <p:nvPr/>
        </p:nvCxnSpPr>
        <p:spPr>
          <a:xfrm>
            <a:off x="4572001" y="4832866"/>
            <a:ext cx="0" cy="762000"/>
          </a:xfrm>
          <a:prstGeom prst="line">
            <a:avLst/>
          </a:prstGeom>
          <a:noFill/>
          <a:ln w="38100" cap="flat" cmpd="sng" algn="ctr">
            <a:solidFill>
              <a:sysClr val="windowText" lastClr="000000"/>
            </a:solidFill>
            <a:prstDash val="solid"/>
          </a:ln>
          <a:effectLst/>
        </p:spPr>
      </p:cxnSp>
      <p:cxnSp>
        <p:nvCxnSpPr>
          <p:cNvPr id="18" name="Straight Connector 17"/>
          <p:cNvCxnSpPr/>
          <p:nvPr/>
        </p:nvCxnSpPr>
        <p:spPr>
          <a:xfrm>
            <a:off x="3938336" y="4832866"/>
            <a:ext cx="0" cy="762000"/>
          </a:xfrm>
          <a:prstGeom prst="line">
            <a:avLst/>
          </a:prstGeom>
          <a:noFill/>
          <a:ln w="38100" cap="flat" cmpd="sng" algn="ctr">
            <a:solidFill>
              <a:sysClr val="windowText" lastClr="000000"/>
            </a:solidFill>
            <a:prstDash val="solid"/>
          </a:ln>
          <a:effectLst/>
        </p:spPr>
      </p:cxnSp>
      <p:sp>
        <p:nvSpPr>
          <p:cNvPr id="19" name="Rectangle 18"/>
          <p:cNvSpPr/>
          <p:nvPr/>
        </p:nvSpPr>
        <p:spPr>
          <a:xfrm>
            <a:off x="4596526" y="4828856"/>
            <a:ext cx="1126957" cy="762000"/>
          </a:xfrm>
          <a:prstGeom prst="rect">
            <a:avLst/>
          </a:prstGeom>
          <a:pattFill prst="ltDnDiag">
            <a:fgClr>
              <a:srgbClr val="4F81BD"/>
            </a:fgClr>
            <a:bgClr>
              <a:sysClr val="window" lastClr="FFFFFF"/>
            </a:bgClr>
          </a:patt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20" name="Rectangle 19"/>
          <p:cNvSpPr/>
          <p:nvPr/>
        </p:nvSpPr>
        <p:spPr>
          <a:xfrm>
            <a:off x="2217513" y="4831127"/>
            <a:ext cx="1708484" cy="762000"/>
          </a:xfrm>
          <a:prstGeom prst="rect">
            <a:avLst/>
          </a:prstGeom>
          <a:pattFill prst="ltDnDiag">
            <a:fgClr>
              <a:srgbClr val="4F81BD"/>
            </a:fgClr>
            <a:bgClr>
              <a:sysClr val="window" lastClr="FFFFFF"/>
            </a:bgClr>
          </a:patt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21" name="TextBox 20"/>
          <p:cNvSpPr txBox="1"/>
          <p:nvPr/>
        </p:nvSpPr>
        <p:spPr>
          <a:xfrm>
            <a:off x="6172200" y="2895600"/>
            <a:ext cx="457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3</a:t>
            </a:r>
          </a:p>
        </p:txBody>
      </p:sp>
      <p:sp>
        <p:nvSpPr>
          <p:cNvPr id="22" name="TextBox 21"/>
          <p:cNvSpPr txBox="1"/>
          <p:nvPr/>
        </p:nvSpPr>
        <p:spPr>
          <a:xfrm>
            <a:off x="6172200" y="4002687"/>
            <a:ext cx="457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2</a:t>
            </a:r>
          </a:p>
        </p:txBody>
      </p:sp>
      <p:sp>
        <p:nvSpPr>
          <p:cNvPr id="23" name="TextBox 22"/>
          <p:cNvSpPr txBox="1"/>
          <p:nvPr/>
        </p:nvSpPr>
        <p:spPr>
          <a:xfrm>
            <a:off x="6172200" y="5029200"/>
            <a:ext cx="457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1</a:t>
            </a:r>
          </a:p>
        </p:txBody>
      </p:sp>
      <p:sp>
        <p:nvSpPr>
          <p:cNvPr id="24" name="TextBox 23"/>
          <p:cNvSpPr txBox="1"/>
          <p:nvPr/>
        </p:nvSpPr>
        <p:spPr>
          <a:xfrm>
            <a:off x="6248400" y="6015280"/>
            <a:ext cx="3268117" cy="830997"/>
          </a:xfrm>
          <a:prstGeom prst="rect">
            <a:avLst/>
          </a:prstGeom>
          <a:noFill/>
        </p:spPr>
        <p:txBody>
          <a:bodyPr wrap="square" rtlCol="0">
            <a:spAutoFit/>
          </a:bodyPr>
          <a:lstStyle/>
          <a:p>
            <a:r>
              <a:rPr lang="en-US" sz="2400" dirty="0" smtClean="0">
                <a:latin typeface="Arial Rounded MT Bold" panose="020F0704030504030204" pitchFamily="34" charset="0"/>
              </a:rPr>
              <a:t>Practice ACT Question</a:t>
            </a:r>
            <a:endParaRPr lang="en-US" sz="2400" dirty="0">
              <a:latin typeface="Arial Rounded MT Bold" panose="020F0704030504030204" pitchFamily="34" charset="0"/>
            </a:endParaRPr>
          </a:p>
        </p:txBody>
      </p:sp>
      <p:sp>
        <p:nvSpPr>
          <p:cNvPr id="25" name="Title 1"/>
          <p:cNvSpPr txBox="1">
            <a:spLocks/>
          </p:cNvSpPr>
          <p:nvPr/>
        </p:nvSpPr>
        <p:spPr>
          <a:xfrm>
            <a:off x="181823" y="30162"/>
            <a:ext cx="7620000" cy="884238"/>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600" dirty="0" smtClean="0"/>
              <a:t>Tape Diagrams</a:t>
            </a:r>
            <a:endParaRPr lang="en-US" sz="3600" dirty="0"/>
          </a:p>
        </p:txBody>
      </p:sp>
    </p:spTree>
    <p:extLst>
      <p:ext uri="{BB962C8B-B14F-4D97-AF65-F5344CB8AC3E}">
        <p14:creationId xmlns:p14="http://schemas.microsoft.com/office/powerpoint/2010/main" val="8480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9" grpId="0" animBg="1"/>
      <p:bldP spid="20" grpId="0" animBg="1"/>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23" y="30162"/>
            <a:ext cx="7620000" cy="884238"/>
          </a:xfrm>
        </p:spPr>
        <p:txBody>
          <a:bodyPr/>
          <a:lstStyle/>
          <a:p>
            <a:r>
              <a:rPr lang="en-US" dirty="0" smtClean="0"/>
              <a:t>Tape Diagrams</a:t>
            </a:r>
            <a:endParaRPr lang="en-US" dirty="0"/>
          </a:p>
        </p:txBody>
      </p:sp>
      <p:sp>
        <p:nvSpPr>
          <p:cNvPr id="3" name="Rectangle 2"/>
          <p:cNvSpPr/>
          <p:nvPr/>
        </p:nvSpPr>
        <p:spPr>
          <a:xfrm>
            <a:off x="152400" y="914399"/>
            <a:ext cx="8294650" cy="369332"/>
          </a:xfrm>
          <a:prstGeom prst="rect">
            <a:avLst/>
          </a:prstGeom>
        </p:spPr>
        <p:txBody>
          <a:bodyPr wrap="square">
            <a:spAutoFit/>
          </a:bodyPr>
          <a:lstStyle/>
          <a:p>
            <a:endParaRPr lang="en-US" dirty="0">
              <a:latin typeface="Arial Rounded MT Bold"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67" y="5668282"/>
            <a:ext cx="1246619" cy="11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5056" y="775899"/>
            <a:ext cx="8044543" cy="830997"/>
          </a:xfrm>
          <a:prstGeom prst="rect">
            <a:avLst/>
          </a:prstGeom>
        </p:spPr>
        <p:txBody>
          <a:bodyPr wrap="square">
            <a:spAutoFit/>
          </a:bodyPr>
          <a:lstStyle/>
          <a:p>
            <a:r>
              <a:rPr lang="en-US" sz="2400" dirty="0" smtClean="0"/>
              <a:t>Jaden </a:t>
            </a:r>
            <a:r>
              <a:rPr lang="en-US" sz="2400" dirty="0"/>
              <a:t>is 5 years older than Harold and Sammy is twice as old as Jaden.  If Harold is 12, what is the sum of their ages?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 y="4343400"/>
            <a:ext cx="7946571" cy="1324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67" y="3048000"/>
            <a:ext cx="6010275" cy="1129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67" y="1669865"/>
            <a:ext cx="3876675" cy="113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6340" y="1830826"/>
            <a:ext cx="1023259" cy="194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43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Using Tape Diagrams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457200" y="1981200"/>
                <a:ext cx="7696200" cy="3507307"/>
              </a:xfrm>
              <a:prstGeom prst="rect">
                <a:avLst/>
              </a:prstGeom>
              <a:noFill/>
            </p:spPr>
            <p:txBody>
              <a:bodyPr wrap="square" rtlCol="0">
                <a:spAutoFit/>
              </a:bodyPr>
              <a:lstStyle/>
              <a:p>
                <a:r>
                  <a:rPr lang="en-US" dirty="0"/>
                  <a:t>If  </a:t>
                </a:r>
                <a14:m>
                  <m:oMath xmlns:m="http://schemas.openxmlformats.org/officeDocument/2006/math">
                    <m:f>
                      <m:fPr>
                        <m:ctrlPr>
                          <a:rPr lang="en-US" i="1">
                            <a:latin typeface="Cambria Math"/>
                          </a:rPr>
                        </m:ctrlPr>
                      </m:fPr>
                      <m:num>
                        <m:r>
                          <a:rPr lang="en-US" i="1">
                            <a:latin typeface="Cambria Math"/>
                          </a:rPr>
                          <m:t>1</m:t>
                        </m:r>
                      </m:num>
                      <m:den>
                        <m:r>
                          <a:rPr lang="en-US" i="1">
                            <a:latin typeface="Cambria Math"/>
                          </a:rPr>
                          <m:t>4</m:t>
                        </m:r>
                      </m:den>
                    </m:f>
                  </m:oMath>
                </a14:m>
                <a:r>
                  <a:rPr lang="en-US" dirty="0"/>
                  <a:t>  of Caleb’s money is equal to  </a:t>
                </a:r>
                <a14:m>
                  <m:oMath xmlns:m="http://schemas.openxmlformats.org/officeDocument/2006/math">
                    <m:f>
                      <m:fPr>
                        <m:ctrlPr>
                          <a:rPr lang="en-US" i="1">
                            <a:latin typeface="Cambria Math"/>
                          </a:rPr>
                        </m:ctrlPr>
                      </m:fPr>
                      <m:num>
                        <m:r>
                          <a:rPr lang="en-US" i="1">
                            <a:latin typeface="Cambria Math"/>
                          </a:rPr>
                          <m:t>1</m:t>
                        </m:r>
                      </m:num>
                      <m:den>
                        <m:r>
                          <a:rPr lang="en-US" i="1">
                            <a:latin typeface="Cambria Math"/>
                          </a:rPr>
                          <m:t>5</m:t>
                        </m:r>
                      </m:den>
                    </m:f>
                  </m:oMath>
                </a14:m>
                <a:r>
                  <a:rPr lang="en-US" dirty="0"/>
                  <a:t>  of Hannah’s money and their total funds equal $180.00, find out how much they each have</a:t>
                </a:r>
                <a:r>
                  <a:rPr lang="en-US" dirty="0" smtClean="0"/>
                  <a:t>.</a:t>
                </a:r>
              </a:p>
              <a:p>
                <a:endParaRPr lang="en-US" dirty="0"/>
              </a:p>
              <a:p>
                <a:endParaRPr lang="en-US" dirty="0" smtClean="0"/>
              </a:p>
              <a:p>
                <a:r>
                  <a:rPr lang="en-US" dirty="0"/>
                  <a:t>Of all the students at L. J. West Elementary School,  </a:t>
                </a:r>
                <a14:m>
                  <m:oMath xmlns:m="http://schemas.openxmlformats.org/officeDocument/2006/math">
                    <m:f>
                      <m:fPr>
                        <m:ctrlPr>
                          <a:rPr lang="en-US" i="1">
                            <a:latin typeface="Cambria Math"/>
                          </a:rPr>
                        </m:ctrlPr>
                      </m:fPr>
                      <m:num>
                        <m:r>
                          <a:rPr lang="en-US" i="1">
                            <a:latin typeface="Cambria Math"/>
                          </a:rPr>
                          <m:t>2</m:t>
                        </m:r>
                      </m:num>
                      <m:den>
                        <m:r>
                          <a:rPr lang="en-US" i="1">
                            <a:latin typeface="Cambria Math"/>
                          </a:rPr>
                          <m:t>5</m:t>
                        </m:r>
                      </m:den>
                    </m:f>
                  </m:oMath>
                </a14:m>
                <a:r>
                  <a:rPr lang="en-US" dirty="0"/>
                  <a:t>  went on a field trip to the aquarium,  </a:t>
                </a:r>
                <a14:m>
                  <m:oMath xmlns:m="http://schemas.openxmlformats.org/officeDocument/2006/math">
                    <m:f>
                      <m:fPr>
                        <m:ctrlPr>
                          <a:rPr lang="en-US" i="1">
                            <a:latin typeface="Cambria Math"/>
                          </a:rPr>
                        </m:ctrlPr>
                      </m:fPr>
                      <m:num>
                        <m:r>
                          <a:rPr lang="en-US" i="1">
                            <a:latin typeface="Cambria Math"/>
                          </a:rPr>
                          <m:t>3</m:t>
                        </m:r>
                      </m:num>
                      <m:den>
                        <m:r>
                          <a:rPr lang="en-US" i="1">
                            <a:latin typeface="Cambria Math"/>
                          </a:rPr>
                          <m:t>4</m:t>
                        </m:r>
                      </m:den>
                    </m:f>
                  </m:oMath>
                </a14:m>
                <a:r>
                  <a:rPr lang="en-US" dirty="0"/>
                  <a:t>  of the remainder went on a swamp tour field trip and the rest stayed at school.  If there are 580 students at L. J. West Elementary School, how many went to the swamp tour?</a:t>
                </a:r>
              </a:p>
              <a:p>
                <a:endParaRPr lang="en-US" dirty="0" smtClean="0"/>
              </a:p>
              <a:p>
                <a:endParaRPr lang="en-US" dirty="0"/>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57200" y="1981200"/>
                <a:ext cx="7696200" cy="3507307"/>
              </a:xfrm>
              <a:prstGeom prst="rect">
                <a:avLst/>
              </a:prstGeom>
              <a:blipFill rotWithShape="1">
                <a:blip r:embed="rId3"/>
                <a:stretch>
                  <a:fillRect l="-633"/>
                </a:stretch>
              </a:blipFill>
            </p:spPr>
            <p:txBody>
              <a:bodyPr/>
              <a:lstStyle/>
              <a:p>
                <a:r>
                  <a:rPr lang="en-US">
                    <a:noFill/>
                  </a:rPr>
                  <a:t> </a:t>
                </a:r>
              </a:p>
            </p:txBody>
          </p:sp>
        </mc:Fallback>
      </mc:AlternateContent>
      <p:pic>
        <p:nvPicPr>
          <p:cNvPr id="4" name="Picture 3"/>
          <p:cNvPicPr/>
          <p:nvPr/>
        </p:nvPicPr>
        <p:blipFill>
          <a:blip r:embed="rId4"/>
          <a:stretch>
            <a:fillRect/>
          </a:stretch>
        </p:blipFill>
        <p:spPr>
          <a:xfrm>
            <a:off x="1447800" y="4648200"/>
            <a:ext cx="3619500" cy="2074545"/>
          </a:xfrm>
          <a:prstGeom prst="rect">
            <a:avLst/>
          </a:prstGeom>
        </p:spPr>
      </p:pic>
    </p:spTree>
    <p:extLst>
      <p:ext uri="{BB962C8B-B14F-4D97-AF65-F5344CB8AC3E}">
        <p14:creationId xmlns:p14="http://schemas.microsoft.com/office/powerpoint/2010/main" val="1667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1752599"/>
            <a:ext cx="3395546" cy="355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Number Bonds</a:t>
            </a:r>
            <a:endParaRPr lang="en-US" dirty="0"/>
          </a:p>
        </p:txBody>
      </p:sp>
      <p:sp>
        <p:nvSpPr>
          <p:cNvPr id="3" name="TextBox 2"/>
          <p:cNvSpPr txBox="1"/>
          <p:nvPr/>
        </p:nvSpPr>
        <p:spPr>
          <a:xfrm>
            <a:off x="1311729" y="2209800"/>
            <a:ext cx="728546" cy="584775"/>
          </a:xfrm>
          <a:prstGeom prst="rect">
            <a:avLst/>
          </a:prstGeom>
          <a:noFill/>
        </p:spPr>
        <p:txBody>
          <a:bodyPr wrap="square" rtlCol="0">
            <a:spAutoFit/>
          </a:bodyPr>
          <a:lstStyle/>
          <a:p>
            <a:r>
              <a:rPr lang="en-US" sz="3200" dirty="0" smtClean="0">
                <a:latin typeface="Arial Rounded MT Bold" pitchFamily="34" charset="0"/>
              </a:rPr>
              <a:t>17</a:t>
            </a:r>
            <a:endParaRPr lang="en-US" sz="3200" dirty="0">
              <a:latin typeface="Arial Rounded MT Bold" pitchFamily="34" charset="0"/>
            </a:endParaRPr>
          </a:p>
        </p:txBody>
      </p:sp>
      <p:sp>
        <p:nvSpPr>
          <p:cNvPr id="9" name="TextBox 8"/>
          <p:cNvSpPr txBox="1"/>
          <p:nvPr/>
        </p:nvSpPr>
        <p:spPr>
          <a:xfrm>
            <a:off x="594069" y="4310119"/>
            <a:ext cx="728546" cy="584775"/>
          </a:xfrm>
          <a:prstGeom prst="rect">
            <a:avLst/>
          </a:prstGeom>
          <a:noFill/>
        </p:spPr>
        <p:txBody>
          <a:bodyPr wrap="square" rtlCol="0">
            <a:spAutoFit/>
          </a:bodyPr>
          <a:lstStyle/>
          <a:p>
            <a:r>
              <a:rPr lang="en-US" sz="3200" dirty="0" smtClean="0">
                <a:latin typeface="Arial Rounded MT Bold" pitchFamily="34" charset="0"/>
              </a:rPr>
              <a:t>10</a:t>
            </a:r>
            <a:endParaRPr lang="en-US" sz="3200" dirty="0">
              <a:latin typeface="Arial Rounded MT Bold" pitchFamily="34" charset="0"/>
            </a:endParaRPr>
          </a:p>
        </p:txBody>
      </p:sp>
      <p:sp>
        <p:nvSpPr>
          <p:cNvPr id="10" name="TextBox 9"/>
          <p:cNvSpPr txBox="1"/>
          <p:nvPr/>
        </p:nvSpPr>
        <p:spPr>
          <a:xfrm>
            <a:off x="2438399" y="4328213"/>
            <a:ext cx="728546" cy="584775"/>
          </a:xfrm>
          <a:prstGeom prst="rect">
            <a:avLst/>
          </a:prstGeom>
          <a:noFill/>
        </p:spPr>
        <p:txBody>
          <a:bodyPr wrap="square" rtlCol="0">
            <a:spAutoFit/>
          </a:bodyPr>
          <a:lstStyle/>
          <a:p>
            <a:r>
              <a:rPr lang="en-US" sz="3200" dirty="0" smtClean="0">
                <a:latin typeface="Arial Rounded MT Bold" pitchFamily="34" charset="0"/>
              </a:rPr>
              <a:t>7</a:t>
            </a:r>
            <a:endParaRPr lang="en-US" sz="3200" dirty="0">
              <a:latin typeface="Arial Rounded MT Bold" pitchFamily="34" charset="0"/>
            </a:endParaRPr>
          </a:p>
        </p:txBody>
      </p:sp>
      <p:sp>
        <p:nvSpPr>
          <p:cNvPr id="4" name="TextBox 3"/>
          <p:cNvSpPr txBox="1"/>
          <p:nvPr/>
        </p:nvSpPr>
        <p:spPr>
          <a:xfrm>
            <a:off x="5867400" y="1240304"/>
            <a:ext cx="1295400" cy="1938992"/>
          </a:xfrm>
          <a:prstGeom prst="rect">
            <a:avLst/>
          </a:prstGeom>
          <a:noFill/>
        </p:spPr>
        <p:txBody>
          <a:bodyPr wrap="square" rtlCol="0">
            <a:spAutoFit/>
          </a:bodyPr>
          <a:lstStyle/>
          <a:p>
            <a:r>
              <a:rPr lang="en-US" sz="6000" dirty="0" smtClean="0">
                <a:latin typeface="Arial Rounded MT Bold" pitchFamily="34" charset="0"/>
              </a:rPr>
              <a:t>17</a:t>
            </a:r>
          </a:p>
          <a:p>
            <a:r>
              <a:rPr lang="en-US" sz="6000" u="sng" dirty="0" smtClean="0">
                <a:latin typeface="Arial Rounded MT Bold" pitchFamily="34" charset="0"/>
              </a:rPr>
              <a:t>- 9</a:t>
            </a:r>
            <a:endParaRPr lang="en-US" sz="6000" u="sng" dirty="0">
              <a:latin typeface="Arial Rounded MT Bold" pitchFamily="34" charset="0"/>
            </a:endParaRPr>
          </a:p>
        </p:txBody>
      </p:sp>
      <p:sp>
        <p:nvSpPr>
          <p:cNvPr id="5" name="TextBox 4"/>
          <p:cNvSpPr txBox="1"/>
          <p:nvPr/>
        </p:nvSpPr>
        <p:spPr>
          <a:xfrm>
            <a:off x="6057900" y="3064407"/>
            <a:ext cx="914400" cy="1323439"/>
          </a:xfrm>
          <a:prstGeom prst="rect">
            <a:avLst/>
          </a:prstGeom>
          <a:noFill/>
        </p:spPr>
        <p:txBody>
          <a:bodyPr wrap="square" rtlCol="0">
            <a:spAutoFit/>
          </a:bodyPr>
          <a:lstStyle/>
          <a:p>
            <a:r>
              <a:rPr lang="en-US" sz="8000" dirty="0" smtClean="0">
                <a:latin typeface="Arial Rounded MT Bold" pitchFamily="34" charset="0"/>
              </a:rPr>
              <a:t>8</a:t>
            </a:r>
            <a:endParaRPr lang="en-US" sz="8000" dirty="0">
              <a:latin typeface="Arial Rounded MT Bold" pitchFamily="34" charset="0"/>
            </a:endParaRPr>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342" y="5388429"/>
            <a:ext cx="12430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157512" y="235690"/>
            <a:ext cx="1700487" cy="369332"/>
          </a:xfrm>
          <a:prstGeom prst="rect">
            <a:avLst/>
          </a:prstGeom>
          <a:noFill/>
        </p:spPr>
        <p:txBody>
          <a:bodyPr wrap="square" rtlCol="0">
            <a:spAutoFit/>
          </a:bodyPr>
          <a:lstStyle/>
          <a:p>
            <a:r>
              <a:rPr lang="en-US" dirty="0" smtClean="0"/>
              <a:t>Grades K, 1, &amp; 2</a:t>
            </a:r>
            <a:endParaRPr lang="en-US" dirty="0"/>
          </a:p>
        </p:txBody>
      </p:sp>
      <p:sp>
        <p:nvSpPr>
          <p:cNvPr id="6" name="TextBox 5"/>
          <p:cNvSpPr txBox="1"/>
          <p:nvPr/>
        </p:nvSpPr>
        <p:spPr>
          <a:xfrm>
            <a:off x="211077" y="5363657"/>
            <a:ext cx="2471455" cy="1077218"/>
          </a:xfrm>
          <a:prstGeom prst="rect">
            <a:avLst/>
          </a:prstGeom>
          <a:noFill/>
        </p:spPr>
        <p:txBody>
          <a:bodyPr wrap="square" rtlCol="0">
            <a:spAutoFit/>
          </a:bodyPr>
          <a:lstStyle/>
          <a:p>
            <a:r>
              <a:rPr lang="en-US" sz="3200" dirty="0" smtClean="0">
                <a:solidFill>
                  <a:schemeClr val="tx1">
                    <a:lumMod val="75000"/>
                  </a:schemeClr>
                </a:solidFill>
                <a:latin typeface="Arial Rounded MT Bold" panose="020F0704030504030204" pitchFamily="34" charset="0"/>
              </a:rPr>
              <a:t>10 – 9 =</a:t>
            </a:r>
          </a:p>
          <a:p>
            <a:r>
              <a:rPr lang="en-US" sz="3200" dirty="0" smtClean="0">
                <a:solidFill>
                  <a:srgbClr val="FF0000"/>
                </a:solidFill>
                <a:latin typeface="Arial Rounded MT Bold" panose="020F0704030504030204" pitchFamily="34" charset="0"/>
              </a:rPr>
              <a:t>  </a:t>
            </a:r>
            <a:endParaRPr lang="en-US" sz="3200" dirty="0">
              <a:solidFill>
                <a:srgbClr val="FF0000"/>
              </a:solidFill>
              <a:latin typeface="Arial Rounded MT Bold" panose="020F0704030504030204" pitchFamily="34" charset="0"/>
            </a:endParaRPr>
          </a:p>
        </p:txBody>
      </p:sp>
      <p:sp>
        <p:nvSpPr>
          <p:cNvPr id="12" name="TextBox 11"/>
          <p:cNvSpPr txBox="1"/>
          <p:nvPr/>
        </p:nvSpPr>
        <p:spPr>
          <a:xfrm>
            <a:off x="2040275" y="5384174"/>
            <a:ext cx="609600" cy="1077218"/>
          </a:xfrm>
          <a:prstGeom prst="rect">
            <a:avLst/>
          </a:prstGeom>
          <a:noFill/>
        </p:spPr>
        <p:txBody>
          <a:bodyPr wrap="square" rtlCol="0">
            <a:spAutoFit/>
          </a:bodyPr>
          <a:lstStyle/>
          <a:p>
            <a:r>
              <a:rPr lang="en-US" sz="3200" dirty="0" smtClean="0">
                <a:solidFill>
                  <a:schemeClr val="tx1">
                    <a:lumMod val="75000"/>
                  </a:schemeClr>
                </a:solidFill>
                <a:latin typeface="Arial Rounded MT Bold" panose="020F0704030504030204" pitchFamily="34" charset="0"/>
              </a:rPr>
              <a:t>1</a:t>
            </a:r>
          </a:p>
          <a:p>
            <a:r>
              <a:rPr lang="en-US" sz="3200" dirty="0" smtClean="0">
                <a:solidFill>
                  <a:srgbClr val="FF0000"/>
                </a:solidFill>
                <a:latin typeface="Arial Rounded MT Bold" panose="020F0704030504030204" pitchFamily="34" charset="0"/>
              </a:rPr>
              <a:t>  </a:t>
            </a:r>
            <a:endParaRPr lang="en-US" sz="3200" dirty="0">
              <a:solidFill>
                <a:srgbClr val="FF0000"/>
              </a:solidFill>
              <a:latin typeface="Arial Rounded MT Bold" panose="020F0704030504030204" pitchFamily="34" charset="0"/>
            </a:endParaRPr>
          </a:p>
        </p:txBody>
      </p:sp>
      <p:sp>
        <p:nvSpPr>
          <p:cNvPr id="16" name="Oval 15"/>
          <p:cNvSpPr/>
          <p:nvPr/>
        </p:nvSpPr>
        <p:spPr>
          <a:xfrm rot="945486">
            <a:off x="2112560" y="4253804"/>
            <a:ext cx="701371" cy="184560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2790516" y="5388429"/>
            <a:ext cx="571103" cy="979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61619" y="5213789"/>
            <a:ext cx="609600" cy="1077218"/>
          </a:xfrm>
          <a:prstGeom prst="rect">
            <a:avLst/>
          </a:prstGeom>
          <a:noFill/>
        </p:spPr>
        <p:txBody>
          <a:bodyPr wrap="square" rtlCol="0">
            <a:spAutoFit/>
          </a:bodyPr>
          <a:lstStyle/>
          <a:p>
            <a:r>
              <a:rPr lang="en-US" sz="3200" dirty="0" smtClean="0">
                <a:solidFill>
                  <a:schemeClr val="tx1">
                    <a:lumMod val="75000"/>
                  </a:schemeClr>
                </a:solidFill>
                <a:latin typeface="Arial Rounded MT Bold" panose="020F0704030504030204" pitchFamily="34" charset="0"/>
              </a:rPr>
              <a:t>8</a:t>
            </a:r>
          </a:p>
          <a:p>
            <a:r>
              <a:rPr lang="en-US" sz="3200" dirty="0" smtClean="0">
                <a:solidFill>
                  <a:srgbClr val="FF0000"/>
                </a:solidFill>
                <a:latin typeface="Arial Rounded MT Bold" panose="020F0704030504030204" pitchFamily="34" charset="0"/>
              </a:rPr>
              <a:t>  </a:t>
            </a:r>
            <a:endParaRPr lang="en-US" sz="32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211506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4" grpId="0"/>
      <p:bldP spid="5" grpId="0"/>
      <p:bldP spid="6" grpId="0"/>
      <p:bldP spid="12" grpId="0"/>
      <p:bldP spid="16"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09600"/>
            <a:ext cx="1295400" cy="1938992"/>
          </a:xfrm>
          <a:prstGeom prst="rect">
            <a:avLst/>
          </a:prstGeom>
          <a:noFill/>
        </p:spPr>
        <p:txBody>
          <a:bodyPr wrap="square" rtlCol="0">
            <a:spAutoFit/>
          </a:bodyPr>
          <a:lstStyle/>
          <a:p>
            <a:r>
              <a:rPr lang="en-US" sz="6000" dirty="0" smtClean="0">
                <a:latin typeface="Arial Rounded MT Bold" pitchFamily="34" charset="0"/>
              </a:rPr>
              <a:t>34</a:t>
            </a:r>
          </a:p>
          <a:p>
            <a:r>
              <a:rPr lang="en-US" sz="6000" u="sng" dirty="0" smtClean="0">
                <a:latin typeface="Arial Rounded MT Bold" pitchFamily="34" charset="0"/>
              </a:rPr>
              <a:t>- 9</a:t>
            </a:r>
            <a:endParaRPr lang="en-US" sz="6000" u="sng" dirty="0">
              <a:latin typeface="Arial Rounded MT Bold" pitchFamily="34" charset="0"/>
            </a:endParaRPr>
          </a:p>
        </p:txBody>
      </p:sp>
      <p:cxnSp>
        <p:nvCxnSpPr>
          <p:cNvPr id="4" name="Straight Connector 3"/>
          <p:cNvCxnSpPr/>
          <p:nvPr/>
        </p:nvCxnSpPr>
        <p:spPr>
          <a:xfrm flipH="1">
            <a:off x="1463822" y="815727"/>
            <a:ext cx="239702" cy="66473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1164969" y="286434"/>
            <a:ext cx="418704" cy="646331"/>
          </a:xfrm>
          <a:prstGeom prst="rect">
            <a:avLst/>
          </a:prstGeom>
          <a:noFill/>
        </p:spPr>
        <p:txBody>
          <a:bodyPr wrap="none" rtlCol="0">
            <a:spAutoFit/>
          </a:bodyPr>
          <a:lstStyle/>
          <a:p>
            <a:r>
              <a:rPr lang="en-US" sz="3600" dirty="0" smtClean="0">
                <a:solidFill>
                  <a:srgbClr val="FF0000"/>
                </a:solidFill>
              </a:rPr>
              <a:t>2</a:t>
            </a:r>
            <a:endParaRPr lang="en-US" sz="3600" dirty="0">
              <a:solidFill>
                <a:srgbClr val="FF0000"/>
              </a:solidFill>
            </a:endParaRPr>
          </a:p>
        </p:txBody>
      </p:sp>
      <p:sp>
        <p:nvSpPr>
          <p:cNvPr id="7" name="TextBox 6"/>
          <p:cNvSpPr txBox="1"/>
          <p:nvPr/>
        </p:nvSpPr>
        <p:spPr>
          <a:xfrm>
            <a:off x="1673877" y="536104"/>
            <a:ext cx="418704" cy="646331"/>
          </a:xfrm>
          <a:prstGeom prst="rect">
            <a:avLst/>
          </a:prstGeom>
          <a:noFill/>
        </p:spPr>
        <p:txBody>
          <a:bodyPr wrap="none" rtlCol="0">
            <a:spAutoFit/>
          </a:bodyPr>
          <a:lstStyle/>
          <a:p>
            <a:r>
              <a:rPr lang="en-US" sz="3600" dirty="0" smtClean="0">
                <a:solidFill>
                  <a:srgbClr val="FF0000"/>
                </a:solidFill>
              </a:rPr>
              <a:t>1</a:t>
            </a:r>
            <a:endParaRPr lang="en-US" sz="3600" dirty="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686" y="2869287"/>
            <a:ext cx="5744340" cy="4286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883229" y="2439735"/>
            <a:ext cx="574196" cy="1015663"/>
          </a:xfrm>
          <a:prstGeom prst="rect">
            <a:avLst/>
          </a:prstGeom>
          <a:noFill/>
        </p:spPr>
        <p:txBody>
          <a:bodyPr wrap="none" rtlCol="0">
            <a:spAutoFit/>
          </a:bodyPr>
          <a:lstStyle/>
          <a:p>
            <a:r>
              <a:rPr lang="en-US" sz="6000" dirty="0" smtClean="0">
                <a:solidFill>
                  <a:srgbClr val="FF0000"/>
                </a:solidFill>
              </a:rPr>
              <a:t>5</a:t>
            </a:r>
            <a:endParaRPr lang="en-US" sz="6000" dirty="0">
              <a:solidFill>
                <a:srgbClr val="FF0000"/>
              </a:solidFill>
            </a:endParaRPr>
          </a:p>
        </p:txBody>
      </p:sp>
      <p:sp>
        <p:nvSpPr>
          <p:cNvPr id="14" name="TextBox 13"/>
          <p:cNvSpPr txBox="1"/>
          <p:nvPr/>
        </p:nvSpPr>
        <p:spPr>
          <a:xfrm>
            <a:off x="1295400" y="2438400"/>
            <a:ext cx="574196" cy="1015663"/>
          </a:xfrm>
          <a:prstGeom prst="rect">
            <a:avLst/>
          </a:prstGeom>
          <a:noFill/>
        </p:spPr>
        <p:txBody>
          <a:bodyPr wrap="none" rtlCol="0">
            <a:spAutoFit/>
          </a:bodyPr>
          <a:lstStyle/>
          <a:p>
            <a:r>
              <a:rPr lang="en-US" sz="6000" dirty="0" smtClean="0">
                <a:solidFill>
                  <a:srgbClr val="FF0000"/>
                </a:solidFill>
              </a:rPr>
              <a:t>2</a:t>
            </a:r>
            <a:endParaRPr lang="en-US" sz="6000" dirty="0">
              <a:solidFill>
                <a:srgbClr val="FF0000"/>
              </a:solidFill>
            </a:endParaRPr>
          </a:p>
        </p:txBody>
      </p:sp>
      <p:sp>
        <p:nvSpPr>
          <p:cNvPr id="15" name="TextBox 14"/>
          <p:cNvSpPr txBox="1"/>
          <p:nvPr/>
        </p:nvSpPr>
        <p:spPr>
          <a:xfrm>
            <a:off x="685800" y="0"/>
            <a:ext cx="2251578" cy="369332"/>
          </a:xfrm>
          <a:prstGeom prst="rect">
            <a:avLst/>
          </a:prstGeom>
          <a:noFill/>
        </p:spPr>
        <p:txBody>
          <a:bodyPr wrap="none" rtlCol="0">
            <a:spAutoFit/>
          </a:bodyPr>
          <a:lstStyle/>
          <a:p>
            <a:r>
              <a:rPr lang="en-US" dirty="0" smtClean="0"/>
              <a:t>Subtraction Algorithm</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599" y="520072"/>
            <a:ext cx="4384289"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5866471" y="1023222"/>
            <a:ext cx="728546" cy="584775"/>
          </a:xfrm>
          <a:prstGeom prst="rect">
            <a:avLst/>
          </a:prstGeom>
          <a:noFill/>
        </p:spPr>
        <p:txBody>
          <a:bodyPr wrap="square" rtlCol="0">
            <a:spAutoFit/>
          </a:bodyPr>
          <a:lstStyle/>
          <a:p>
            <a:r>
              <a:rPr lang="en-US" sz="3200" dirty="0" smtClean="0">
                <a:latin typeface="Arial Rounded MT Bold" pitchFamily="34" charset="0"/>
              </a:rPr>
              <a:t>34</a:t>
            </a:r>
            <a:endParaRPr lang="en-US" sz="3200" dirty="0">
              <a:latin typeface="Arial Rounded MT Bold" pitchFamily="34" charset="0"/>
            </a:endParaRPr>
          </a:p>
        </p:txBody>
      </p:sp>
      <p:sp>
        <p:nvSpPr>
          <p:cNvPr id="20" name="TextBox 19"/>
          <p:cNvSpPr txBox="1"/>
          <p:nvPr/>
        </p:nvSpPr>
        <p:spPr>
          <a:xfrm>
            <a:off x="4343400" y="2424426"/>
            <a:ext cx="728546" cy="584775"/>
          </a:xfrm>
          <a:prstGeom prst="rect">
            <a:avLst/>
          </a:prstGeom>
          <a:noFill/>
        </p:spPr>
        <p:txBody>
          <a:bodyPr wrap="square" rtlCol="0">
            <a:spAutoFit/>
          </a:bodyPr>
          <a:lstStyle/>
          <a:p>
            <a:r>
              <a:rPr lang="en-US" sz="3200" dirty="0" smtClean="0">
                <a:latin typeface="Arial Rounded MT Bold" pitchFamily="34" charset="0"/>
              </a:rPr>
              <a:t>20</a:t>
            </a:r>
            <a:endParaRPr lang="en-US" sz="3200" dirty="0">
              <a:latin typeface="Arial Rounded MT Bold" pitchFamily="34" charset="0"/>
            </a:endParaRPr>
          </a:p>
        </p:txBody>
      </p:sp>
      <p:sp>
        <p:nvSpPr>
          <p:cNvPr id="21" name="TextBox 20"/>
          <p:cNvSpPr txBox="1"/>
          <p:nvPr/>
        </p:nvSpPr>
        <p:spPr>
          <a:xfrm>
            <a:off x="5853859" y="3161675"/>
            <a:ext cx="728546" cy="584775"/>
          </a:xfrm>
          <a:prstGeom prst="rect">
            <a:avLst/>
          </a:prstGeom>
          <a:noFill/>
        </p:spPr>
        <p:txBody>
          <a:bodyPr wrap="square" rtlCol="0">
            <a:spAutoFit/>
          </a:bodyPr>
          <a:lstStyle/>
          <a:p>
            <a:r>
              <a:rPr lang="en-US" sz="3200" dirty="0" smtClean="0">
                <a:latin typeface="Arial Rounded MT Bold" pitchFamily="34" charset="0"/>
              </a:rPr>
              <a:t>10</a:t>
            </a:r>
            <a:endParaRPr lang="en-US" sz="3200" dirty="0">
              <a:latin typeface="Arial Rounded MT Bold" pitchFamily="34" charset="0"/>
            </a:endParaRPr>
          </a:p>
        </p:txBody>
      </p:sp>
      <p:sp>
        <p:nvSpPr>
          <p:cNvPr id="22" name="TextBox 21"/>
          <p:cNvSpPr txBox="1"/>
          <p:nvPr/>
        </p:nvSpPr>
        <p:spPr>
          <a:xfrm>
            <a:off x="7467600" y="2576900"/>
            <a:ext cx="533400" cy="584775"/>
          </a:xfrm>
          <a:prstGeom prst="rect">
            <a:avLst/>
          </a:prstGeom>
          <a:noFill/>
        </p:spPr>
        <p:txBody>
          <a:bodyPr wrap="square" rtlCol="0">
            <a:spAutoFit/>
          </a:bodyPr>
          <a:lstStyle/>
          <a:p>
            <a:r>
              <a:rPr lang="en-US" sz="3200" dirty="0" smtClean="0">
                <a:latin typeface="Arial Rounded MT Bold" pitchFamily="34" charset="0"/>
              </a:rPr>
              <a:t>4</a:t>
            </a:r>
            <a:endParaRPr lang="en-US" sz="3200" dirty="0">
              <a:latin typeface="Arial Rounded MT Bold" pitchFamily="34" charset="0"/>
            </a:endParaRPr>
          </a:p>
        </p:txBody>
      </p:sp>
      <p:sp>
        <p:nvSpPr>
          <p:cNvPr id="23" name="TextBox 22"/>
          <p:cNvSpPr txBox="1"/>
          <p:nvPr/>
        </p:nvSpPr>
        <p:spPr>
          <a:xfrm>
            <a:off x="5480378" y="31875"/>
            <a:ext cx="1500732" cy="369332"/>
          </a:xfrm>
          <a:prstGeom prst="rect">
            <a:avLst/>
          </a:prstGeom>
          <a:noFill/>
        </p:spPr>
        <p:txBody>
          <a:bodyPr wrap="none" rtlCol="0">
            <a:spAutoFit/>
          </a:bodyPr>
          <a:lstStyle/>
          <a:p>
            <a:r>
              <a:rPr lang="en-US" dirty="0" smtClean="0"/>
              <a:t>Number Bond</a:t>
            </a:r>
            <a:endParaRPr lang="en-US" dirty="0"/>
          </a:p>
        </p:txBody>
      </p:sp>
      <p:sp>
        <p:nvSpPr>
          <p:cNvPr id="25" name="TextBox 24"/>
          <p:cNvSpPr txBox="1"/>
          <p:nvPr/>
        </p:nvSpPr>
        <p:spPr>
          <a:xfrm>
            <a:off x="5400440" y="4136851"/>
            <a:ext cx="1635384" cy="707886"/>
          </a:xfrm>
          <a:prstGeom prst="rect">
            <a:avLst/>
          </a:prstGeom>
          <a:noFill/>
        </p:spPr>
        <p:txBody>
          <a:bodyPr wrap="none" rtlCol="0">
            <a:spAutoFit/>
          </a:bodyPr>
          <a:lstStyle/>
          <a:p>
            <a:r>
              <a:rPr lang="en-US" sz="4000" dirty="0" smtClean="0">
                <a:solidFill>
                  <a:srgbClr val="FF0000"/>
                </a:solidFill>
              </a:rPr>
              <a:t>10-9=1</a:t>
            </a:r>
            <a:endParaRPr lang="en-US" sz="4000" dirty="0">
              <a:solidFill>
                <a:srgbClr val="FF0000"/>
              </a:solidFill>
            </a:endParaRPr>
          </a:p>
        </p:txBody>
      </p:sp>
      <p:sp>
        <p:nvSpPr>
          <p:cNvPr id="18" name="Oval 17"/>
          <p:cNvSpPr/>
          <p:nvPr/>
        </p:nvSpPr>
        <p:spPr>
          <a:xfrm>
            <a:off x="5809387" y="3183869"/>
            <a:ext cx="816960" cy="543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63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4" grpId="0"/>
      <p:bldP spid="19" grpId="0"/>
      <p:bldP spid="20" grpId="0"/>
      <p:bldP spid="21" grpId="0"/>
      <p:bldP spid="22" grpId="0"/>
      <p:bldP spid="23" grpId="0"/>
      <p:bldP spid="25"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2708" y="1566780"/>
            <a:ext cx="7976382" cy="2554545"/>
          </a:xfrm>
          <a:prstGeom prst="rect">
            <a:avLst/>
          </a:prstGeom>
          <a:noFill/>
        </p:spPr>
        <p:txBody>
          <a:bodyPr wrap="square" rtlCol="0">
            <a:spAutoFit/>
          </a:bodyPr>
          <a:lstStyle/>
          <a:p>
            <a:pPr marL="285750" indent="-285750">
              <a:buBlip>
                <a:blip r:embed="rId3"/>
              </a:buBlip>
            </a:pPr>
            <a:r>
              <a:rPr lang="en-US" sz="2000" b="1" dirty="0" smtClean="0"/>
              <a:t>LPSS Teacher Leader Cadre selected Eureka Math  as the Curriculum for grades Kindergarten to Algebra I. </a:t>
            </a:r>
          </a:p>
          <a:p>
            <a:endParaRPr lang="en-US" sz="2000" b="1" dirty="0" smtClean="0"/>
          </a:p>
          <a:p>
            <a:pPr marL="285750" indent="-285750">
              <a:buBlip>
                <a:blip r:embed="rId3"/>
              </a:buBlip>
            </a:pPr>
            <a:r>
              <a:rPr lang="en-US" sz="2000" b="1" dirty="0" smtClean="0"/>
              <a:t>Training </a:t>
            </a:r>
            <a:r>
              <a:rPr lang="en-US" sz="2000" b="1" dirty="0" smtClean="0"/>
              <a:t>attended </a:t>
            </a:r>
            <a:r>
              <a:rPr lang="en-US" sz="2000" b="1" dirty="0" smtClean="0"/>
              <a:t>by district coaches and teacher leaders in Yuma, Arizona</a:t>
            </a:r>
          </a:p>
          <a:p>
            <a:pPr marL="742950" lvl="1" indent="-285750">
              <a:buBlip>
                <a:blip r:embed="rId3"/>
              </a:buBlip>
            </a:pPr>
            <a:r>
              <a:rPr lang="en-US" sz="2000" dirty="0" smtClean="0"/>
              <a:t>Direct contact with writers of the curriculum and </a:t>
            </a:r>
            <a:r>
              <a:rPr lang="en-US" sz="2000" dirty="0" smtClean="0"/>
              <a:t>the Cain </a:t>
            </a:r>
            <a:r>
              <a:rPr lang="en-US" sz="2000" dirty="0" smtClean="0"/>
              <a:t>Center </a:t>
            </a:r>
          </a:p>
          <a:p>
            <a:pPr marL="742950" lvl="1" indent="-285750">
              <a:buBlip>
                <a:blip r:embed="rId3"/>
              </a:buBlip>
            </a:pPr>
            <a:r>
              <a:rPr lang="en-US" sz="2000" dirty="0" smtClean="0"/>
              <a:t>Reading the modules and working all problems to provide training for teachers</a:t>
            </a:r>
          </a:p>
        </p:txBody>
      </p:sp>
      <p:sp>
        <p:nvSpPr>
          <p:cNvPr id="4" name="Rectangle 3"/>
          <p:cNvSpPr/>
          <p:nvPr/>
        </p:nvSpPr>
        <p:spPr>
          <a:xfrm>
            <a:off x="28224" y="243341"/>
            <a:ext cx="8510866" cy="1323439"/>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Implementation of </a:t>
            </a:r>
          </a:p>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Eureka Math</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97776117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40" y="-119743"/>
            <a:ext cx="7620000" cy="1143000"/>
          </a:xfrm>
        </p:spPr>
        <p:txBody>
          <a:bodyPr/>
          <a:lstStyle/>
          <a:p>
            <a:r>
              <a:rPr lang="en-US" dirty="0" smtClean="0"/>
              <a:t>Base Ten Understanding</a:t>
            </a:r>
            <a:endParaRPr lang="en-US" dirty="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58" y="5578475"/>
            <a:ext cx="12430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1066800"/>
            <a:ext cx="1828800" cy="1323439"/>
          </a:xfrm>
          <a:prstGeom prst="rect">
            <a:avLst/>
          </a:prstGeom>
          <a:noFill/>
        </p:spPr>
        <p:txBody>
          <a:bodyPr wrap="square" rtlCol="0">
            <a:spAutoFit/>
          </a:bodyPr>
          <a:lstStyle/>
          <a:p>
            <a:r>
              <a:rPr lang="en-US" sz="8000" dirty="0" smtClean="0"/>
              <a:t>450</a:t>
            </a:r>
            <a:endParaRPr lang="en-US" sz="8000" dirty="0"/>
          </a:p>
        </p:txBody>
      </p:sp>
      <p:cxnSp>
        <p:nvCxnSpPr>
          <p:cNvPr id="7" name="Straight Connector 6"/>
          <p:cNvCxnSpPr/>
          <p:nvPr/>
        </p:nvCxnSpPr>
        <p:spPr>
          <a:xfrm>
            <a:off x="1981200" y="2133600"/>
            <a:ext cx="4512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0" y="1066800"/>
            <a:ext cx="2362200" cy="1323439"/>
          </a:xfrm>
          <a:prstGeom prst="rect">
            <a:avLst/>
          </a:prstGeom>
          <a:noFill/>
        </p:spPr>
        <p:txBody>
          <a:bodyPr wrap="square" rtlCol="0">
            <a:spAutoFit/>
          </a:bodyPr>
          <a:lstStyle/>
          <a:p>
            <a:r>
              <a:rPr lang="en-US" sz="8000" dirty="0" smtClean="0"/>
              <a:t>$450</a:t>
            </a:r>
            <a:endParaRPr lang="en-US" sz="80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271" y="2390239"/>
            <a:ext cx="4548187" cy="288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858892"/>
            <a:ext cx="6433457" cy="595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514" y="907375"/>
            <a:ext cx="6444343" cy="596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4514" y="918508"/>
            <a:ext cx="6398155" cy="5918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8943" y="918508"/>
            <a:ext cx="6387269" cy="589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6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964" y="381000"/>
            <a:ext cx="4639235" cy="548640"/>
          </a:xfrm>
        </p:spPr>
        <p:txBody>
          <a:bodyPr>
            <a:normAutofit fontScale="90000"/>
          </a:bodyPr>
          <a:lstStyle/>
          <a:p>
            <a:r>
              <a:rPr lang="en-US" dirty="0" smtClean="0"/>
              <a:t>Number Bonds</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943" y="1726716"/>
            <a:ext cx="2557463" cy="257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69369" y="1726716"/>
            <a:ext cx="5224462" cy="1107996"/>
          </a:xfrm>
          <a:prstGeom prst="rect">
            <a:avLst/>
          </a:prstGeom>
          <a:noFill/>
        </p:spPr>
        <p:txBody>
          <a:bodyPr wrap="square" rtlCol="0">
            <a:spAutoFit/>
          </a:bodyPr>
          <a:lstStyle/>
          <a:p>
            <a:r>
              <a:rPr lang="en-US" sz="6600" dirty="0" smtClean="0">
                <a:latin typeface="Arial Rounded MT Bold" pitchFamily="34" charset="0"/>
              </a:rPr>
              <a:t>-7  +  9  = ___</a:t>
            </a:r>
            <a:endParaRPr lang="en-US" sz="6600" dirty="0">
              <a:latin typeface="Arial Rounded MT Bold" pitchFamily="34" charset="0"/>
            </a:endParaRPr>
          </a:p>
        </p:txBody>
      </p:sp>
      <p:sp>
        <p:nvSpPr>
          <p:cNvPr id="5" name="TextBox 4"/>
          <p:cNvSpPr txBox="1"/>
          <p:nvPr/>
        </p:nvSpPr>
        <p:spPr>
          <a:xfrm>
            <a:off x="4229759" y="3455918"/>
            <a:ext cx="533400" cy="707886"/>
          </a:xfrm>
          <a:prstGeom prst="rect">
            <a:avLst/>
          </a:prstGeom>
          <a:noFill/>
        </p:spPr>
        <p:txBody>
          <a:bodyPr wrap="square" rtlCol="0">
            <a:spAutoFit/>
          </a:bodyPr>
          <a:lstStyle/>
          <a:p>
            <a:r>
              <a:rPr lang="en-US" sz="4000" dirty="0" smtClean="0">
                <a:latin typeface="Arial Rounded MT Bold" pitchFamily="34" charset="0"/>
              </a:rPr>
              <a:t>7</a:t>
            </a:r>
            <a:endParaRPr lang="en-US" sz="4000" dirty="0">
              <a:latin typeface="Arial Rounded MT Bold" pitchFamily="34" charset="0"/>
            </a:endParaRPr>
          </a:p>
        </p:txBody>
      </p:sp>
      <p:sp>
        <p:nvSpPr>
          <p:cNvPr id="10" name="TextBox 9"/>
          <p:cNvSpPr txBox="1"/>
          <p:nvPr/>
        </p:nvSpPr>
        <p:spPr>
          <a:xfrm>
            <a:off x="5500780" y="3455918"/>
            <a:ext cx="931782" cy="707886"/>
          </a:xfrm>
          <a:prstGeom prst="rect">
            <a:avLst/>
          </a:prstGeom>
          <a:noFill/>
        </p:spPr>
        <p:txBody>
          <a:bodyPr wrap="square" rtlCol="0">
            <a:spAutoFit/>
          </a:bodyPr>
          <a:lstStyle/>
          <a:p>
            <a:r>
              <a:rPr lang="en-US" sz="4000" dirty="0">
                <a:latin typeface="Arial Rounded MT Bold" pitchFamily="34" charset="0"/>
              </a:rPr>
              <a:t>2</a:t>
            </a:r>
          </a:p>
        </p:txBody>
      </p:sp>
      <p:sp>
        <p:nvSpPr>
          <p:cNvPr id="6" name="Oval 5"/>
          <p:cNvSpPr/>
          <p:nvPr/>
        </p:nvSpPr>
        <p:spPr>
          <a:xfrm rot="19330594">
            <a:off x="2967138" y="1274493"/>
            <a:ext cx="1350499" cy="3436353"/>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6629400" y="1447800"/>
            <a:ext cx="914400" cy="1200329"/>
          </a:xfrm>
          <a:prstGeom prst="rect">
            <a:avLst/>
          </a:prstGeom>
          <a:noFill/>
        </p:spPr>
        <p:txBody>
          <a:bodyPr wrap="square" rtlCol="0">
            <a:spAutoFit/>
          </a:bodyPr>
          <a:lstStyle/>
          <a:p>
            <a:r>
              <a:rPr lang="en-US" sz="7200" dirty="0" smtClean="0">
                <a:solidFill>
                  <a:schemeClr val="accent2">
                    <a:lumMod val="75000"/>
                  </a:schemeClr>
                </a:solidFill>
                <a:latin typeface="Arial Rounded MT Bold" pitchFamily="34" charset="0"/>
              </a:rPr>
              <a:t>2</a:t>
            </a:r>
            <a:endParaRPr lang="en-US" sz="7200" dirty="0">
              <a:solidFill>
                <a:schemeClr val="accent2">
                  <a:lumMod val="75000"/>
                </a:schemeClr>
              </a:solidFill>
              <a:latin typeface="Arial Rounded MT Bold" pitchFamily="34" charset="0"/>
            </a:endParaRPr>
          </a:p>
        </p:txBody>
      </p:sp>
      <p:sp>
        <p:nvSpPr>
          <p:cNvPr id="9" name="TextBox 8"/>
          <p:cNvSpPr txBox="1"/>
          <p:nvPr/>
        </p:nvSpPr>
        <p:spPr>
          <a:xfrm>
            <a:off x="2799888" y="4630938"/>
            <a:ext cx="2514600" cy="646331"/>
          </a:xfrm>
          <a:prstGeom prst="rect">
            <a:avLst/>
          </a:prstGeom>
          <a:noFill/>
        </p:spPr>
        <p:txBody>
          <a:bodyPr wrap="square" rtlCol="0">
            <a:spAutoFit/>
          </a:bodyPr>
          <a:lstStyle/>
          <a:p>
            <a:r>
              <a:rPr lang="en-US" sz="3600" dirty="0" smtClean="0">
                <a:latin typeface="Arial Rounded MT Bold" pitchFamily="34" charset="0"/>
              </a:rPr>
              <a:t>Makes 0</a:t>
            </a:r>
            <a:endParaRPr lang="en-US" sz="3600" dirty="0">
              <a:latin typeface="Arial Rounded MT Bold" pitchFamily="34" charset="0"/>
            </a:endParaRPr>
          </a:p>
        </p:txBody>
      </p:sp>
      <p:sp>
        <p:nvSpPr>
          <p:cNvPr id="16" name="Curved Right Arrow 15"/>
          <p:cNvSpPr/>
          <p:nvPr/>
        </p:nvSpPr>
        <p:spPr>
          <a:xfrm rot="21104510">
            <a:off x="1064354" y="2279596"/>
            <a:ext cx="1676400" cy="3212155"/>
          </a:xfrm>
          <a:prstGeom prst="curvedRightArrow">
            <a:avLst>
              <a:gd name="adj1" fmla="val 25000"/>
              <a:gd name="adj2" fmla="val 50000"/>
              <a:gd name="adj3" fmla="val 27332"/>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410200"/>
            <a:ext cx="12430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59116" y="137874"/>
            <a:ext cx="1422683" cy="369332"/>
          </a:xfrm>
          <a:prstGeom prst="rect">
            <a:avLst/>
          </a:prstGeom>
          <a:noFill/>
        </p:spPr>
        <p:txBody>
          <a:bodyPr wrap="square" rtlCol="0">
            <a:spAutoFit/>
          </a:bodyPr>
          <a:lstStyle/>
          <a:p>
            <a:r>
              <a:rPr lang="en-US" dirty="0" smtClean="0"/>
              <a:t>Grade 6 &amp; 7</a:t>
            </a:r>
            <a:endParaRPr lang="en-US" dirty="0"/>
          </a:p>
        </p:txBody>
      </p:sp>
    </p:spTree>
    <p:extLst>
      <p:ext uri="{BB962C8B-B14F-4D97-AF65-F5344CB8AC3E}">
        <p14:creationId xmlns:p14="http://schemas.microsoft.com/office/powerpoint/2010/main" val="311074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animBg="1"/>
      <p:bldP spid="7" grpId="0"/>
      <p:bldP spid="9"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7620000" cy="884238"/>
          </a:xfrm>
        </p:spPr>
        <p:txBody>
          <a:bodyPr/>
          <a:lstStyle/>
          <a:p>
            <a:r>
              <a:rPr lang="en-US" dirty="0" smtClean="0"/>
              <a:t>Multiplication as an Array</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4378678" cy="405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914400"/>
            <a:ext cx="7620000" cy="523220"/>
          </a:xfrm>
          <a:prstGeom prst="rect">
            <a:avLst/>
          </a:prstGeom>
          <a:noFill/>
        </p:spPr>
        <p:txBody>
          <a:bodyPr wrap="square" rtlCol="0">
            <a:spAutoFit/>
          </a:bodyPr>
          <a:lstStyle/>
          <a:p>
            <a:r>
              <a:rPr lang="en-US" sz="2800" dirty="0" smtClean="0">
                <a:latin typeface="Arial Rounded MT Bold" pitchFamily="34" charset="0"/>
              </a:rPr>
              <a:t>Kindergarten – arrange items into array  </a:t>
            </a:r>
            <a:endParaRPr lang="en-US" sz="2800" dirty="0">
              <a:latin typeface="Arial Rounded MT Bold" pitchFamily="34" charset="0"/>
            </a:endParaRPr>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0"/>
            <a:ext cx="36623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67" y="5668282"/>
            <a:ext cx="1246619" cy="11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852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7620000" cy="808038"/>
          </a:xfrm>
        </p:spPr>
        <p:txBody>
          <a:bodyPr/>
          <a:lstStyle/>
          <a:p>
            <a:r>
              <a:rPr lang="en-US" dirty="0" smtClean="0"/>
              <a:t>Multiplication as an array</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803" y="1437620"/>
            <a:ext cx="5806018" cy="538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914400"/>
            <a:ext cx="7620000" cy="523220"/>
          </a:xfrm>
          <a:prstGeom prst="rect">
            <a:avLst/>
          </a:prstGeom>
          <a:noFill/>
        </p:spPr>
        <p:txBody>
          <a:bodyPr wrap="square" rtlCol="0">
            <a:spAutoFit/>
          </a:bodyPr>
          <a:lstStyle/>
          <a:p>
            <a:r>
              <a:rPr lang="en-US" sz="2800" dirty="0" smtClean="0">
                <a:latin typeface="Arial Rounded MT Bold" pitchFamily="34" charset="0"/>
              </a:rPr>
              <a:t>Kindergarten – arrange items into array  </a:t>
            </a:r>
            <a:endParaRPr lang="en-US" sz="2800" dirty="0">
              <a:latin typeface="Arial Rounded MT Bold" pitchFamily="34" charset="0"/>
            </a:endParaRPr>
          </a:p>
        </p:txBody>
      </p:sp>
      <p:sp>
        <p:nvSpPr>
          <p:cNvPr id="9" name="Oval 8"/>
          <p:cNvSpPr/>
          <p:nvPr/>
        </p:nvSpPr>
        <p:spPr>
          <a:xfrm>
            <a:off x="3952799" y="1961364"/>
            <a:ext cx="771602" cy="4359146"/>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p:cNvSpPr txBox="1"/>
          <p:nvPr/>
        </p:nvSpPr>
        <p:spPr>
          <a:xfrm>
            <a:off x="1143000" y="1961364"/>
            <a:ext cx="1447800" cy="584775"/>
          </a:xfrm>
          <a:prstGeom prst="rect">
            <a:avLst/>
          </a:prstGeom>
          <a:noFill/>
        </p:spPr>
        <p:txBody>
          <a:bodyPr wrap="square" rtlCol="0">
            <a:spAutoFit/>
          </a:bodyPr>
          <a:lstStyle/>
          <a:p>
            <a:r>
              <a:rPr lang="en-US" sz="3200" dirty="0" smtClean="0"/>
              <a:t>5 rows</a:t>
            </a:r>
            <a:endParaRPr lang="en-US" sz="3200" dirty="0"/>
          </a:p>
        </p:txBody>
      </p:sp>
      <p:cxnSp>
        <p:nvCxnSpPr>
          <p:cNvPr id="6" name="Straight Arrow Connector 5"/>
          <p:cNvCxnSpPr>
            <a:stCxn id="4" idx="2"/>
          </p:cNvCxnSpPr>
          <p:nvPr/>
        </p:nvCxnSpPr>
        <p:spPr>
          <a:xfrm>
            <a:off x="1866900" y="2546139"/>
            <a:ext cx="2085899" cy="425661"/>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rot="5400000">
            <a:off x="4401906" y="1533157"/>
            <a:ext cx="644987" cy="1718176"/>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flipH="1" flipV="1">
            <a:off x="1099131" y="4179331"/>
            <a:ext cx="711740" cy="249233"/>
          </a:xfrm>
          <a:prstGeom prst="rect">
            <a:avLst/>
          </a:prstGeom>
          <a:noFill/>
        </p:spPr>
        <p:txBody>
          <a:bodyPr wrap="square" rtlCol="0">
            <a:spAutoFit/>
          </a:bodyPr>
          <a:lstStyle/>
          <a:p>
            <a:endParaRPr lang="en-US" dirty="0"/>
          </a:p>
        </p:txBody>
      </p:sp>
      <p:sp>
        <p:nvSpPr>
          <p:cNvPr id="10" name="TextBox 9"/>
          <p:cNvSpPr txBox="1"/>
          <p:nvPr/>
        </p:nvSpPr>
        <p:spPr>
          <a:xfrm rot="1187252">
            <a:off x="5604562" y="1699753"/>
            <a:ext cx="2286000" cy="523220"/>
          </a:xfrm>
          <a:prstGeom prst="rect">
            <a:avLst/>
          </a:prstGeom>
          <a:solidFill>
            <a:schemeClr val="bg1"/>
          </a:solidFill>
        </p:spPr>
        <p:txBody>
          <a:bodyPr wrap="square" rtlCol="0">
            <a:spAutoFit/>
          </a:bodyPr>
          <a:lstStyle/>
          <a:p>
            <a:r>
              <a:rPr lang="en-US" sz="2800" dirty="0" smtClean="0"/>
              <a:t>2 in each row</a:t>
            </a:r>
            <a:endParaRPr lang="en-US" sz="2800" dirty="0"/>
          </a:p>
        </p:txBody>
      </p:sp>
      <p:cxnSp>
        <p:nvCxnSpPr>
          <p:cNvPr id="12" name="Straight Arrow Connector 11"/>
          <p:cNvCxnSpPr/>
          <p:nvPr/>
        </p:nvCxnSpPr>
        <p:spPr>
          <a:xfrm flipH="1">
            <a:off x="5334000" y="2069750"/>
            <a:ext cx="838200" cy="288676"/>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67" y="5668282"/>
            <a:ext cx="1246619" cy="11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67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977" y="1328255"/>
            <a:ext cx="5001505" cy="431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0"/>
            <a:ext cx="7620000" cy="808038"/>
          </a:xfrm>
        </p:spPr>
        <p:txBody>
          <a:bodyPr/>
          <a:lstStyle/>
          <a:p>
            <a:r>
              <a:rPr lang="en-US" dirty="0" smtClean="0"/>
              <a:t>Multiplication as an array</a:t>
            </a:r>
            <a:endParaRPr lang="en-US" dirty="0"/>
          </a:p>
        </p:txBody>
      </p:sp>
      <p:sp>
        <p:nvSpPr>
          <p:cNvPr id="9" name="Oval 8"/>
          <p:cNvSpPr/>
          <p:nvPr/>
        </p:nvSpPr>
        <p:spPr>
          <a:xfrm>
            <a:off x="2895600" y="1968628"/>
            <a:ext cx="771602" cy="2984371"/>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p:cNvSpPr txBox="1"/>
          <p:nvPr/>
        </p:nvSpPr>
        <p:spPr>
          <a:xfrm>
            <a:off x="988836" y="1484976"/>
            <a:ext cx="1447800" cy="584775"/>
          </a:xfrm>
          <a:prstGeom prst="rect">
            <a:avLst/>
          </a:prstGeom>
          <a:noFill/>
        </p:spPr>
        <p:txBody>
          <a:bodyPr wrap="square" rtlCol="0">
            <a:spAutoFit/>
          </a:bodyPr>
          <a:lstStyle/>
          <a:p>
            <a:r>
              <a:rPr lang="en-US" sz="3200" dirty="0"/>
              <a:t>3</a:t>
            </a:r>
            <a:r>
              <a:rPr lang="en-US" sz="3200" dirty="0" smtClean="0"/>
              <a:t> rows</a:t>
            </a:r>
            <a:endParaRPr lang="en-US" sz="3200" dirty="0"/>
          </a:p>
        </p:txBody>
      </p:sp>
      <p:cxnSp>
        <p:nvCxnSpPr>
          <p:cNvPr id="6" name="Straight Arrow Connector 5"/>
          <p:cNvCxnSpPr>
            <a:stCxn id="4" idx="2"/>
          </p:cNvCxnSpPr>
          <p:nvPr/>
        </p:nvCxnSpPr>
        <p:spPr>
          <a:xfrm>
            <a:off x="1712736" y="2069751"/>
            <a:ext cx="1335264" cy="524719"/>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rot="5400000">
            <a:off x="4630505" y="739249"/>
            <a:ext cx="644987" cy="4132731"/>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flipH="1" flipV="1">
            <a:off x="1099131" y="4179331"/>
            <a:ext cx="711740" cy="249233"/>
          </a:xfrm>
          <a:prstGeom prst="rect">
            <a:avLst/>
          </a:prstGeom>
          <a:noFill/>
        </p:spPr>
        <p:txBody>
          <a:bodyPr wrap="square" rtlCol="0">
            <a:spAutoFit/>
          </a:bodyPr>
          <a:lstStyle/>
          <a:p>
            <a:endParaRPr lang="en-US" dirty="0"/>
          </a:p>
        </p:txBody>
      </p:sp>
      <p:sp>
        <p:nvSpPr>
          <p:cNvPr id="10" name="TextBox 9"/>
          <p:cNvSpPr txBox="1"/>
          <p:nvPr/>
        </p:nvSpPr>
        <p:spPr>
          <a:xfrm rot="1187252">
            <a:off x="6269475" y="1588404"/>
            <a:ext cx="2286000" cy="523220"/>
          </a:xfrm>
          <a:prstGeom prst="rect">
            <a:avLst/>
          </a:prstGeom>
          <a:solidFill>
            <a:schemeClr val="bg1"/>
          </a:solidFill>
        </p:spPr>
        <p:txBody>
          <a:bodyPr wrap="square" rtlCol="0">
            <a:spAutoFit/>
          </a:bodyPr>
          <a:lstStyle/>
          <a:p>
            <a:r>
              <a:rPr lang="en-US" sz="2800" dirty="0"/>
              <a:t>5</a:t>
            </a:r>
            <a:r>
              <a:rPr lang="en-US" sz="2800" dirty="0" smtClean="0"/>
              <a:t> in each row</a:t>
            </a:r>
            <a:endParaRPr lang="en-US" sz="2800" dirty="0"/>
          </a:p>
        </p:txBody>
      </p:sp>
      <p:cxnSp>
        <p:nvCxnSpPr>
          <p:cNvPr id="12" name="Straight Arrow Connector 11"/>
          <p:cNvCxnSpPr/>
          <p:nvPr/>
        </p:nvCxnSpPr>
        <p:spPr>
          <a:xfrm flipH="1">
            <a:off x="6476999" y="1961362"/>
            <a:ext cx="542366" cy="521759"/>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9350" y="805035"/>
            <a:ext cx="8077200" cy="523220"/>
          </a:xfrm>
          <a:prstGeom prst="rect">
            <a:avLst/>
          </a:prstGeom>
          <a:noFill/>
        </p:spPr>
        <p:txBody>
          <a:bodyPr wrap="square" rtlCol="0">
            <a:spAutoFit/>
          </a:bodyPr>
          <a:lstStyle/>
          <a:p>
            <a:r>
              <a:rPr lang="en-US" sz="2800" dirty="0" smtClean="0">
                <a:latin typeface="Arial Rounded MT Bold" pitchFamily="34" charset="0"/>
              </a:rPr>
              <a:t>3</a:t>
            </a:r>
            <a:r>
              <a:rPr lang="en-US" sz="2800" baseline="30000" dirty="0" smtClean="0">
                <a:latin typeface="Arial Rounded MT Bold" pitchFamily="34" charset="0"/>
              </a:rPr>
              <a:t>rd</a:t>
            </a:r>
            <a:r>
              <a:rPr lang="en-US" sz="2800" dirty="0" smtClean="0">
                <a:latin typeface="Arial Rounded MT Bold" pitchFamily="34" charset="0"/>
              </a:rPr>
              <a:t> grade  – recognize array as multiplication</a:t>
            </a:r>
            <a:endParaRPr lang="en-US" sz="2800" dirty="0">
              <a:latin typeface="Arial Rounded MT Bold" pitchFamily="34"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67" y="5668282"/>
            <a:ext cx="1246619" cy="11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28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455" b="20521"/>
          <a:stretch/>
        </p:blipFill>
        <p:spPr bwMode="auto">
          <a:xfrm>
            <a:off x="3036220" y="1717727"/>
            <a:ext cx="2971800" cy="329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06130" y="106362"/>
            <a:ext cx="7620000" cy="808038"/>
          </a:xfrm>
        </p:spPr>
        <p:txBody>
          <a:bodyPr/>
          <a:lstStyle/>
          <a:p>
            <a:r>
              <a:rPr lang="en-US" dirty="0" smtClean="0"/>
              <a:t>Multiplication as an array</a:t>
            </a:r>
            <a:endParaRPr lang="en-US" dirty="0"/>
          </a:p>
        </p:txBody>
      </p:sp>
      <p:sp>
        <p:nvSpPr>
          <p:cNvPr id="9" name="Oval 8"/>
          <p:cNvSpPr/>
          <p:nvPr/>
        </p:nvSpPr>
        <p:spPr>
          <a:xfrm>
            <a:off x="3326860" y="2277915"/>
            <a:ext cx="483140" cy="2831753"/>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p:cNvSpPr txBox="1"/>
          <p:nvPr/>
        </p:nvSpPr>
        <p:spPr>
          <a:xfrm>
            <a:off x="988836" y="1484976"/>
            <a:ext cx="1447800" cy="584775"/>
          </a:xfrm>
          <a:prstGeom prst="rect">
            <a:avLst/>
          </a:prstGeom>
          <a:noFill/>
        </p:spPr>
        <p:txBody>
          <a:bodyPr wrap="square" rtlCol="0">
            <a:spAutoFit/>
          </a:bodyPr>
          <a:lstStyle/>
          <a:p>
            <a:r>
              <a:rPr lang="en-US" sz="3200" dirty="0" smtClean="0"/>
              <a:t>7 rows</a:t>
            </a:r>
            <a:endParaRPr lang="en-US" sz="3200" dirty="0"/>
          </a:p>
        </p:txBody>
      </p:sp>
      <p:sp>
        <p:nvSpPr>
          <p:cNvPr id="14" name="Oval 13"/>
          <p:cNvSpPr/>
          <p:nvPr/>
        </p:nvSpPr>
        <p:spPr>
          <a:xfrm rot="5400000">
            <a:off x="3934672" y="1724297"/>
            <a:ext cx="562916" cy="1778541"/>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Rectangle 2"/>
          <p:cNvSpPr/>
          <p:nvPr/>
        </p:nvSpPr>
        <p:spPr>
          <a:xfrm>
            <a:off x="3036220" y="1717726"/>
            <a:ext cx="2971800" cy="346387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3519760" y="2479656"/>
            <a:ext cx="1524000" cy="2514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Arrow Connector 5"/>
          <p:cNvCxnSpPr>
            <a:stCxn id="4" idx="2"/>
          </p:cNvCxnSpPr>
          <p:nvPr/>
        </p:nvCxnSpPr>
        <p:spPr>
          <a:xfrm>
            <a:off x="1712736" y="2069751"/>
            <a:ext cx="1807024" cy="1295626"/>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flipV="1">
            <a:off x="1099131" y="4179331"/>
            <a:ext cx="711740" cy="249233"/>
          </a:xfrm>
          <a:prstGeom prst="rect">
            <a:avLst/>
          </a:prstGeom>
          <a:noFill/>
        </p:spPr>
        <p:txBody>
          <a:bodyPr wrap="square" rtlCol="0">
            <a:spAutoFit/>
          </a:bodyPr>
          <a:lstStyle/>
          <a:p>
            <a:endParaRPr lang="en-US" dirty="0"/>
          </a:p>
        </p:txBody>
      </p:sp>
      <p:sp>
        <p:nvSpPr>
          <p:cNvPr id="10" name="TextBox 9"/>
          <p:cNvSpPr txBox="1"/>
          <p:nvPr/>
        </p:nvSpPr>
        <p:spPr>
          <a:xfrm rot="1187252">
            <a:off x="6498074" y="1699752"/>
            <a:ext cx="2286000" cy="523220"/>
          </a:xfrm>
          <a:prstGeom prst="rect">
            <a:avLst/>
          </a:prstGeom>
          <a:solidFill>
            <a:schemeClr val="bg1"/>
          </a:solidFill>
        </p:spPr>
        <p:txBody>
          <a:bodyPr wrap="square" rtlCol="0">
            <a:spAutoFit/>
          </a:bodyPr>
          <a:lstStyle/>
          <a:p>
            <a:r>
              <a:rPr lang="en-US" sz="2800" dirty="0" smtClean="0"/>
              <a:t>4 in each row</a:t>
            </a:r>
            <a:endParaRPr lang="en-US" sz="2800" dirty="0"/>
          </a:p>
        </p:txBody>
      </p:sp>
      <p:cxnSp>
        <p:nvCxnSpPr>
          <p:cNvPr id="12" name="Straight Arrow Connector 11"/>
          <p:cNvCxnSpPr/>
          <p:nvPr/>
        </p:nvCxnSpPr>
        <p:spPr>
          <a:xfrm flipH="1">
            <a:off x="4996675" y="1961362"/>
            <a:ext cx="2022690" cy="633107"/>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4400" y="914400"/>
            <a:ext cx="8077200" cy="523220"/>
          </a:xfrm>
          <a:prstGeom prst="rect">
            <a:avLst/>
          </a:prstGeom>
          <a:noFill/>
        </p:spPr>
        <p:txBody>
          <a:bodyPr wrap="square" rtlCol="0">
            <a:spAutoFit/>
          </a:bodyPr>
          <a:lstStyle/>
          <a:p>
            <a:r>
              <a:rPr lang="en-US" sz="2800" dirty="0" smtClean="0">
                <a:latin typeface="Arial Rounded MT Bold" pitchFamily="34" charset="0"/>
              </a:rPr>
              <a:t>4</a:t>
            </a:r>
            <a:r>
              <a:rPr lang="en-US" sz="2800" baseline="30000" dirty="0" smtClean="0">
                <a:latin typeface="Arial Rounded MT Bold" pitchFamily="34" charset="0"/>
              </a:rPr>
              <a:t>th</a:t>
            </a:r>
            <a:r>
              <a:rPr lang="en-US" sz="2800" dirty="0" smtClean="0">
                <a:latin typeface="Arial Rounded MT Bold" pitchFamily="34" charset="0"/>
              </a:rPr>
              <a:t> &amp; 5</a:t>
            </a:r>
            <a:r>
              <a:rPr lang="en-US" sz="2800" baseline="30000" dirty="0" smtClean="0">
                <a:latin typeface="Arial Rounded MT Bold" pitchFamily="34" charset="0"/>
              </a:rPr>
              <a:t>th</a:t>
            </a:r>
            <a:r>
              <a:rPr lang="en-US" sz="2800" dirty="0" smtClean="0">
                <a:latin typeface="Arial Rounded MT Bold" pitchFamily="34" charset="0"/>
              </a:rPr>
              <a:t> grade  – multiply using area model</a:t>
            </a:r>
            <a:endParaRPr lang="en-US" sz="2800" dirty="0">
              <a:latin typeface="Arial Rounded MT Bold" pitchFamily="34"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67" y="5486400"/>
            <a:ext cx="1246619" cy="11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15392" y="3509125"/>
            <a:ext cx="817853" cy="369332"/>
          </a:xfrm>
          <a:prstGeom prst="rect">
            <a:avLst/>
          </a:prstGeom>
        </p:spPr>
        <p:txBody>
          <a:bodyPr wrap="none">
            <a:spAutoFit/>
          </a:bodyPr>
          <a:lstStyle/>
          <a:p>
            <a:r>
              <a:rPr lang="en-US" dirty="0"/>
              <a:t>7 </a:t>
            </a:r>
            <a:r>
              <a:rPr lang="en-US" dirty="0" smtClean="0"/>
              <a:t>units</a:t>
            </a:r>
            <a:endParaRPr lang="en-US" dirty="0"/>
          </a:p>
        </p:txBody>
      </p:sp>
      <p:sp>
        <p:nvSpPr>
          <p:cNvPr id="16" name="Rectangle 15"/>
          <p:cNvSpPr/>
          <p:nvPr/>
        </p:nvSpPr>
        <p:spPr>
          <a:xfrm>
            <a:off x="3847048" y="1908583"/>
            <a:ext cx="817853" cy="369332"/>
          </a:xfrm>
          <a:prstGeom prst="rect">
            <a:avLst/>
          </a:prstGeom>
        </p:spPr>
        <p:txBody>
          <a:bodyPr wrap="none">
            <a:spAutoFit/>
          </a:bodyPr>
          <a:lstStyle/>
          <a:p>
            <a:r>
              <a:rPr lang="en-US" dirty="0" smtClean="0"/>
              <a:t>4 units</a:t>
            </a:r>
            <a:endParaRPr lang="en-US" dirty="0"/>
          </a:p>
        </p:txBody>
      </p:sp>
    </p:spTree>
    <p:extLst>
      <p:ext uri="{BB962C8B-B14F-4D97-AF65-F5344CB8AC3E}">
        <p14:creationId xmlns:p14="http://schemas.microsoft.com/office/powerpoint/2010/main" val="307807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3" grpId="0" animBg="1"/>
      <p:bldP spid="15" grpId="0" animBg="1"/>
      <p:bldP spid="10" grpId="0" animBg="1"/>
      <p:bldP spid="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Multiplication  </a:t>
            </a:r>
            <a:br>
              <a:rPr lang="en-US" dirty="0" smtClean="0"/>
            </a:br>
            <a:r>
              <a:rPr lang="en-US" dirty="0"/>
              <a:t> </a:t>
            </a:r>
            <a:r>
              <a:rPr lang="en-US" dirty="0" smtClean="0"/>
              <a:t>   Algorithm</a:t>
            </a:r>
            <a:endParaRPr lang="en-US" dirty="0"/>
          </a:p>
        </p:txBody>
      </p:sp>
      <p:sp>
        <p:nvSpPr>
          <p:cNvPr id="3" name="TextBox 2"/>
          <p:cNvSpPr txBox="1"/>
          <p:nvPr/>
        </p:nvSpPr>
        <p:spPr>
          <a:xfrm>
            <a:off x="4366592" y="685800"/>
            <a:ext cx="3192896" cy="1938992"/>
          </a:xfrm>
          <a:prstGeom prst="rect">
            <a:avLst/>
          </a:prstGeom>
          <a:noFill/>
        </p:spPr>
        <p:txBody>
          <a:bodyPr wrap="square" rtlCol="0">
            <a:spAutoFit/>
          </a:bodyPr>
          <a:lstStyle/>
          <a:p>
            <a:r>
              <a:rPr lang="en-US" sz="6000" dirty="0" smtClean="0"/>
              <a:t>   25</a:t>
            </a:r>
          </a:p>
          <a:p>
            <a:r>
              <a:rPr lang="en-US" sz="6000" u="sng" dirty="0" smtClean="0"/>
              <a:t>X 14</a:t>
            </a:r>
            <a:endParaRPr lang="en-US" sz="6000" u="sng" dirty="0"/>
          </a:p>
        </p:txBody>
      </p:sp>
      <p:sp>
        <p:nvSpPr>
          <p:cNvPr id="12" name="TextBox 11"/>
          <p:cNvSpPr txBox="1"/>
          <p:nvPr/>
        </p:nvSpPr>
        <p:spPr>
          <a:xfrm>
            <a:off x="5036704" y="152400"/>
            <a:ext cx="762000" cy="1107996"/>
          </a:xfrm>
          <a:prstGeom prst="rect">
            <a:avLst/>
          </a:prstGeom>
          <a:noFill/>
        </p:spPr>
        <p:txBody>
          <a:bodyPr wrap="square" rtlCol="0">
            <a:spAutoFit/>
          </a:bodyPr>
          <a:lstStyle/>
          <a:p>
            <a:r>
              <a:rPr lang="en-US" sz="6600" dirty="0" smtClean="0">
                <a:latin typeface="Chiller" pitchFamily="82" charset="0"/>
              </a:rPr>
              <a:t>2</a:t>
            </a:r>
            <a:endParaRPr lang="en-US" sz="6600" dirty="0">
              <a:latin typeface="Chiller" pitchFamily="82" charset="0"/>
            </a:endParaRPr>
          </a:p>
        </p:txBody>
      </p:sp>
      <p:sp>
        <p:nvSpPr>
          <p:cNvPr id="15" name="TextBox 14"/>
          <p:cNvSpPr txBox="1"/>
          <p:nvPr/>
        </p:nvSpPr>
        <p:spPr>
          <a:xfrm>
            <a:off x="4876487" y="2362964"/>
            <a:ext cx="1680832" cy="1107996"/>
          </a:xfrm>
          <a:prstGeom prst="rect">
            <a:avLst/>
          </a:prstGeom>
          <a:noFill/>
        </p:spPr>
        <p:txBody>
          <a:bodyPr wrap="square" rtlCol="0">
            <a:spAutoFit/>
          </a:bodyPr>
          <a:lstStyle/>
          <a:p>
            <a:r>
              <a:rPr lang="en-US" sz="6600" dirty="0" smtClean="0">
                <a:latin typeface="Chiller" pitchFamily="82" charset="0"/>
              </a:rPr>
              <a:t>10</a:t>
            </a:r>
            <a:endParaRPr lang="en-US" sz="6600" dirty="0">
              <a:latin typeface="Chiller" pitchFamily="82" charset="0"/>
            </a:endParaRPr>
          </a:p>
        </p:txBody>
      </p:sp>
      <p:sp>
        <p:nvSpPr>
          <p:cNvPr id="16" name="TextBox 15"/>
          <p:cNvSpPr txBox="1"/>
          <p:nvPr/>
        </p:nvSpPr>
        <p:spPr>
          <a:xfrm>
            <a:off x="5505840" y="2328060"/>
            <a:ext cx="1524000" cy="1107996"/>
          </a:xfrm>
          <a:prstGeom prst="rect">
            <a:avLst/>
          </a:prstGeom>
          <a:noFill/>
        </p:spPr>
        <p:txBody>
          <a:bodyPr wrap="square" rtlCol="0">
            <a:spAutoFit/>
          </a:bodyPr>
          <a:lstStyle/>
          <a:p>
            <a:r>
              <a:rPr lang="en-US" sz="6600" dirty="0" smtClean="0">
                <a:latin typeface="Chiller" pitchFamily="82" charset="0"/>
              </a:rPr>
              <a:t>0</a:t>
            </a:r>
            <a:endParaRPr lang="en-US" sz="6600" dirty="0">
              <a:latin typeface="Chiller" pitchFamily="82" charset="0"/>
            </a:endParaRPr>
          </a:p>
        </p:txBody>
      </p:sp>
      <p:sp>
        <p:nvSpPr>
          <p:cNvPr id="17" name="TextBox 16"/>
          <p:cNvSpPr txBox="1"/>
          <p:nvPr/>
        </p:nvSpPr>
        <p:spPr>
          <a:xfrm>
            <a:off x="5534245" y="2984654"/>
            <a:ext cx="1524000" cy="1107996"/>
          </a:xfrm>
          <a:prstGeom prst="rect">
            <a:avLst/>
          </a:prstGeom>
          <a:noFill/>
        </p:spPr>
        <p:txBody>
          <a:bodyPr wrap="square" rtlCol="0">
            <a:spAutoFit/>
          </a:bodyPr>
          <a:lstStyle/>
          <a:p>
            <a:r>
              <a:rPr lang="en-US" sz="6600" dirty="0">
                <a:latin typeface="Chiller" pitchFamily="82" charset="0"/>
              </a:rPr>
              <a:t>0</a:t>
            </a:r>
          </a:p>
        </p:txBody>
      </p:sp>
      <p:sp>
        <p:nvSpPr>
          <p:cNvPr id="18" name="TextBox 17"/>
          <p:cNvSpPr txBox="1"/>
          <p:nvPr/>
        </p:nvSpPr>
        <p:spPr>
          <a:xfrm>
            <a:off x="5219700" y="2916962"/>
            <a:ext cx="1524000" cy="1107996"/>
          </a:xfrm>
          <a:prstGeom prst="rect">
            <a:avLst/>
          </a:prstGeom>
          <a:noFill/>
        </p:spPr>
        <p:txBody>
          <a:bodyPr wrap="square" rtlCol="0">
            <a:spAutoFit/>
          </a:bodyPr>
          <a:lstStyle/>
          <a:p>
            <a:r>
              <a:rPr lang="en-US" sz="6600" dirty="0" smtClean="0">
                <a:latin typeface="Chiller" pitchFamily="82" charset="0"/>
              </a:rPr>
              <a:t>5</a:t>
            </a:r>
            <a:endParaRPr lang="en-US" sz="6600" dirty="0">
              <a:latin typeface="Chiller" pitchFamily="82" charset="0"/>
            </a:endParaRPr>
          </a:p>
        </p:txBody>
      </p:sp>
      <p:sp>
        <p:nvSpPr>
          <p:cNvPr id="19" name="TextBox 18"/>
          <p:cNvSpPr txBox="1"/>
          <p:nvPr/>
        </p:nvSpPr>
        <p:spPr>
          <a:xfrm>
            <a:off x="4772245" y="2925732"/>
            <a:ext cx="1524000" cy="1107996"/>
          </a:xfrm>
          <a:prstGeom prst="rect">
            <a:avLst/>
          </a:prstGeom>
          <a:noFill/>
        </p:spPr>
        <p:txBody>
          <a:bodyPr wrap="square" rtlCol="0">
            <a:spAutoFit/>
          </a:bodyPr>
          <a:lstStyle/>
          <a:p>
            <a:r>
              <a:rPr lang="en-US" sz="6600" dirty="0">
                <a:latin typeface="Chiller" pitchFamily="82" charset="0"/>
              </a:rPr>
              <a:t>2</a:t>
            </a:r>
          </a:p>
        </p:txBody>
      </p:sp>
      <p:sp>
        <p:nvSpPr>
          <p:cNvPr id="20" name="TextBox 19"/>
          <p:cNvSpPr txBox="1"/>
          <p:nvPr/>
        </p:nvSpPr>
        <p:spPr>
          <a:xfrm>
            <a:off x="4655704" y="3783670"/>
            <a:ext cx="1524000" cy="1107996"/>
          </a:xfrm>
          <a:prstGeom prst="rect">
            <a:avLst/>
          </a:prstGeom>
          <a:noFill/>
        </p:spPr>
        <p:txBody>
          <a:bodyPr wrap="square" rtlCol="0">
            <a:spAutoFit/>
          </a:bodyPr>
          <a:lstStyle/>
          <a:p>
            <a:r>
              <a:rPr lang="en-US" sz="6600" dirty="0" smtClean="0">
                <a:latin typeface="Chiller" pitchFamily="82" charset="0"/>
              </a:rPr>
              <a:t>350</a:t>
            </a:r>
            <a:endParaRPr lang="en-US" sz="6600" dirty="0">
              <a:latin typeface="Chiller" pitchFamily="82" charset="0"/>
            </a:endParaRPr>
          </a:p>
        </p:txBody>
      </p:sp>
      <p:sp>
        <p:nvSpPr>
          <p:cNvPr id="21" name="TextBox 20"/>
          <p:cNvSpPr txBox="1"/>
          <p:nvPr/>
        </p:nvSpPr>
        <p:spPr>
          <a:xfrm>
            <a:off x="4690052" y="2950298"/>
            <a:ext cx="2583296" cy="1107996"/>
          </a:xfrm>
          <a:prstGeom prst="rect">
            <a:avLst/>
          </a:prstGeom>
          <a:noFill/>
        </p:spPr>
        <p:txBody>
          <a:bodyPr wrap="square" rtlCol="0">
            <a:spAutoFit/>
          </a:bodyPr>
          <a:lstStyle/>
          <a:p>
            <a:r>
              <a:rPr lang="en-US" sz="6600" dirty="0" smtClean="0">
                <a:latin typeface="Chiller" pitchFamily="82" charset="0"/>
              </a:rPr>
              <a:t>___</a:t>
            </a:r>
            <a:endParaRPr lang="en-US" sz="4400" dirty="0">
              <a:latin typeface="Chiller" pitchFamily="82"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67" y="5668282"/>
            <a:ext cx="1246619" cy="11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6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8" grpId="0"/>
      <p:bldP spid="19"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236" y="2384246"/>
            <a:ext cx="5829300" cy="311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Multiplication  </a:t>
            </a:r>
            <a:br>
              <a:rPr lang="en-US" dirty="0" smtClean="0"/>
            </a:br>
            <a:r>
              <a:rPr lang="en-US" dirty="0"/>
              <a:t> </a:t>
            </a:r>
            <a:r>
              <a:rPr lang="en-US" dirty="0" smtClean="0"/>
              <a:t>   - Area Model</a:t>
            </a:r>
            <a:endParaRPr lang="en-US" dirty="0"/>
          </a:p>
        </p:txBody>
      </p:sp>
      <p:sp>
        <p:nvSpPr>
          <p:cNvPr id="4" name="TextBox 3"/>
          <p:cNvSpPr txBox="1"/>
          <p:nvPr/>
        </p:nvSpPr>
        <p:spPr>
          <a:xfrm>
            <a:off x="3141228" y="4193994"/>
            <a:ext cx="1381125" cy="769441"/>
          </a:xfrm>
          <a:prstGeom prst="rect">
            <a:avLst/>
          </a:prstGeom>
          <a:noFill/>
        </p:spPr>
        <p:txBody>
          <a:bodyPr wrap="square" rtlCol="0">
            <a:spAutoFit/>
          </a:bodyPr>
          <a:lstStyle/>
          <a:p>
            <a:r>
              <a:rPr lang="en-US" sz="4400" dirty="0" smtClean="0">
                <a:latin typeface="Arial Rounded MT Bold" pitchFamily="34" charset="0"/>
              </a:rPr>
              <a:t>200</a:t>
            </a:r>
            <a:endParaRPr lang="en-US" sz="4400" dirty="0">
              <a:latin typeface="Arial Rounded MT Bold" pitchFamily="34" charset="0"/>
            </a:endParaRPr>
          </a:p>
        </p:txBody>
      </p:sp>
      <p:sp>
        <p:nvSpPr>
          <p:cNvPr id="11" name="TextBox 10"/>
          <p:cNvSpPr txBox="1"/>
          <p:nvPr/>
        </p:nvSpPr>
        <p:spPr>
          <a:xfrm>
            <a:off x="5570268" y="4193994"/>
            <a:ext cx="1524000" cy="769441"/>
          </a:xfrm>
          <a:prstGeom prst="rect">
            <a:avLst/>
          </a:prstGeom>
          <a:noFill/>
        </p:spPr>
        <p:txBody>
          <a:bodyPr wrap="square" rtlCol="0">
            <a:spAutoFit/>
          </a:bodyPr>
          <a:lstStyle/>
          <a:p>
            <a:r>
              <a:rPr lang="en-US" sz="4400" dirty="0">
                <a:latin typeface="Arial Rounded MT Bold" pitchFamily="34" charset="0"/>
              </a:rPr>
              <a:t>5</a:t>
            </a:r>
            <a:r>
              <a:rPr lang="en-US" sz="4400" dirty="0" smtClean="0">
                <a:latin typeface="Arial Rounded MT Bold" pitchFamily="34" charset="0"/>
              </a:rPr>
              <a:t>0</a:t>
            </a:r>
            <a:endParaRPr lang="en-US" sz="4400" dirty="0">
              <a:latin typeface="Arial Rounded MT Bold" pitchFamily="34" charset="0"/>
            </a:endParaRPr>
          </a:p>
        </p:txBody>
      </p:sp>
      <p:sp>
        <p:nvSpPr>
          <p:cNvPr id="13" name="TextBox 12"/>
          <p:cNvSpPr txBox="1"/>
          <p:nvPr/>
        </p:nvSpPr>
        <p:spPr>
          <a:xfrm>
            <a:off x="3141228" y="2651722"/>
            <a:ext cx="1051791" cy="769441"/>
          </a:xfrm>
          <a:prstGeom prst="rect">
            <a:avLst/>
          </a:prstGeom>
          <a:noFill/>
        </p:spPr>
        <p:txBody>
          <a:bodyPr wrap="square" rtlCol="0">
            <a:spAutoFit/>
          </a:bodyPr>
          <a:lstStyle/>
          <a:p>
            <a:r>
              <a:rPr lang="en-US" sz="4400" dirty="0" smtClean="0">
                <a:latin typeface="Arial Rounded MT Bold" pitchFamily="34" charset="0"/>
              </a:rPr>
              <a:t>80</a:t>
            </a:r>
            <a:endParaRPr lang="en-US" sz="4400" dirty="0">
              <a:latin typeface="Arial Rounded MT Bold" pitchFamily="34" charset="0"/>
            </a:endParaRPr>
          </a:p>
        </p:txBody>
      </p:sp>
      <p:sp>
        <p:nvSpPr>
          <p:cNvPr id="14" name="TextBox 13"/>
          <p:cNvSpPr txBox="1"/>
          <p:nvPr/>
        </p:nvSpPr>
        <p:spPr>
          <a:xfrm>
            <a:off x="5570268" y="2675075"/>
            <a:ext cx="1295400" cy="769441"/>
          </a:xfrm>
          <a:prstGeom prst="rect">
            <a:avLst/>
          </a:prstGeom>
          <a:noFill/>
        </p:spPr>
        <p:txBody>
          <a:bodyPr wrap="square" rtlCol="0">
            <a:spAutoFit/>
          </a:bodyPr>
          <a:lstStyle/>
          <a:p>
            <a:r>
              <a:rPr lang="en-US" sz="4400" dirty="0" smtClean="0">
                <a:latin typeface="Arial Rounded MT Bold" pitchFamily="34" charset="0"/>
              </a:rPr>
              <a:t>20</a:t>
            </a:r>
            <a:endParaRPr lang="en-US" sz="4400" dirty="0">
              <a:latin typeface="Arial Rounded MT Bold" pitchFamily="34" charset="0"/>
            </a:endParaRPr>
          </a:p>
        </p:txBody>
      </p:sp>
      <p:sp>
        <p:nvSpPr>
          <p:cNvPr id="3" name="TextBox 2"/>
          <p:cNvSpPr txBox="1"/>
          <p:nvPr/>
        </p:nvSpPr>
        <p:spPr>
          <a:xfrm>
            <a:off x="3893704" y="152400"/>
            <a:ext cx="1615209" cy="1323439"/>
          </a:xfrm>
          <a:prstGeom prst="rect">
            <a:avLst/>
          </a:prstGeom>
          <a:noFill/>
        </p:spPr>
        <p:txBody>
          <a:bodyPr wrap="square" rtlCol="0">
            <a:spAutoFit/>
          </a:bodyPr>
          <a:lstStyle/>
          <a:p>
            <a:r>
              <a:rPr lang="en-US" sz="4000" dirty="0" smtClean="0"/>
              <a:t>   25</a:t>
            </a:r>
          </a:p>
          <a:p>
            <a:r>
              <a:rPr lang="en-US" sz="4000" u="sng" dirty="0" smtClean="0"/>
              <a:t>X 14</a:t>
            </a:r>
            <a:endParaRPr lang="en-US" sz="4000" u="sng"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6650" y="128847"/>
            <a:ext cx="959516" cy="2233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552456" y="1600200"/>
            <a:ext cx="1524000" cy="769441"/>
          </a:xfrm>
          <a:prstGeom prst="rect">
            <a:avLst/>
          </a:prstGeom>
          <a:noFill/>
        </p:spPr>
        <p:txBody>
          <a:bodyPr wrap="square" rtlCol="0">
            <a:spAutoFit/>
          </a:bodyPr>
          <a:lstStyle/>
          <a:p>
            <a:r>
              <a:rPr lang="en-US" sz="4400" dirty="0" smtClean="0">
                <a:latin typeface="Arial Rounded MT Bold" pitchFamily="34" charset="0"/>
              </a:rPr>
              <a:t>5</a:t>
            </a:r>
            <a:endParaRPr lang="en-US" sz="4400" dirty="0">
              <a:latin typeface="Arial Rounded MT Bold" pitchFamily="34" charset="0"/>
            </a:endParaRPr>
          </a:p>
        </p:txBody>
      </p:sp>
      <p:sp>
        <p:nvSpPr>
          <p:cNvPr id="16" name="TextBox 15"/>
          <p:cNvSpPr txBox="1"/>
          <p:nvPr/>
        </p:nvSpPr>
        <p:spPr>
          <a:xfrm>
            <a:off x="1219200" y="2651721"/>
            <a:ext cx="555172" cy="769441"/>
          </a:xfrm>
          <a:prstGeom prst="rect">
            <a:avLst/>
          </a:prstGeom>
          <a:noFill/>
        </p:spPr>
        <p:txBody>
          <a:bodyPr wrap="square" rtlCol="0">
            <a:spAutoFit/>
          </a:bodyPr>
          <a:lstStyle/>
          <a:p>
            <a:r>
              <a:rPr lang="en-US" sz="4400" dirty="0" smtClean="0">
                <a:latin typeface="Arial Rounded MT Bold" pitchFamily="34" charset="0"/>
              </a:rPr>
              <a:t>4</a:t>
            </a:r>
            <a:endParaRPr lang="en-US" sz="4400" dirty="0">
              <a:latin typeface="Arial Rounded MT Bold" pitchFamily="34" charset="0"/>
            </a:endParaRPr>
          </a:p>
        </p:txBody>
      </p:sp>
      <p:sp>
        <p:nvSpPr>
          <p:cNvPr id="17" name="TextBox 16"/>
          <p:cNvSpPr txBox="1"/>
          <p:nvPr/>
        </p:nvSpPr>
        <p:spPr>
          <a:xfrm>
            <a:off x="895350" y="4183556"/>
            <a:ext cx="879022" cy="769441"/>
          </a:xfrm>
          <a:prstGeom prst="rect">
            <a:avLst/>
          </a:prstGeom>
          <a:noFill/>
        </p:spPr>
        <p:txBody>
          <a:bodyPr wrap="square" rtlCol="0">
            <a:spAutoFit/>
          </a:bodyPr>
          <a:lstStyle/>
          <a:p>
            <a:r>
              <a:rPr lang="en-US" sz="4400" dirty="0">
                <a:latin typeface="Arial Rounded MT Bold" pitchFamily="34" charset="0"/>
              </a:rPr>
              <a:t>1</a:t>
            </a:r>
            <a:r>
              <a:rPr lang="en-US" sz="4400" dirty="0" smtClean="0">
                <a:latin typeface="Arial Rounded MT Bold" pitchFamily="34" charset="0"/>
              </a:rPr>
              <a:t>0</a:t>
            </a:r>
            <a:endParaRPr lang="en-US" sz="4400" dirty="0">
              <a:latin typeface="Arial Rounded MT Bold" pitchFamily="34" charset="0"/>
            </a:endParaRPr>
          </a:p>
        </p:txBody>
      </p:sp>
      <p:grpSp>
        <p:nvGrpSpPr>
          <p:cNvPr id="27" name="Group 26"/>
          <p:cNvGrpSpPr/>
          <p:nvPr/>
        </p:nvGrpSpPr>
        <p:grpSpPr>
          <a:xfrm>
            <a:off x="2514600" y="1475386"/>
            <a:ext cx="5257801" cy="2106014"/>
            <a:chOff x="2514600" y="1475386"/>
            <a:chExt cx="5257801" cy="2106014"/>
          </a:xfrm>
        </p:grpSpPr>
        <p:sp>
          <p:nvSpPr>
            <p:cNvPr id="6" name="Oval 5"/>
            <p:cNvSpPr/>
            <p:nvPr/>
          </p:nvSpPr>
          <p:spPr>
            <a:xfrm>
              <a:off x="2514600" y="2505303"/>
              <a:ext cx="4267200" cy="10760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noFill/>
              </a:endParaRPr>
            </a:p>
          </p:txBody>
        </p:sp>
        <p:cxnSp>
          <p:nvCxnSpPr>
            <p:cNvPr id="25" name="Curved Connector 24"/>
            <p:cNvCxnSpPr>
              <a:stCxn id="6" idx="7"/>
            </p:cNvCxnSpPr>
            <p:nvPr/>
          </p:nvCxnSpPr>
          <p:spPr>
            <a:xfrm rot="5400000" flipH="1" flipV="1">
              <a:off x="6370888" y="1261381"/>
              <a:ext cx="1187508" cy="1615518"/>
            </a:xfrm>
            <a:prstGeom prst="curvedConnector2">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2055" name="Group 2054"/>
          <p:cNvGrpSpPr/>
          <p:nvPr/>
        </p:nvGrpSpPr>
        <p:grpSpPr>
          <a:xfrm>
            <a:off x="2514601" y="1758406"/>
            <a:ext cx="5257800" cy="3423194"/>
            <a:chOff x="2514601" y="1758406"/>
            <a:chExt cx="5257800" cy="3423194"/>
          </a:xfrm>
        </p:grpSpPr>
        <p:sp>
          <p:nvSpPr>
            <p:cNvPr id="32" name="Oval 31"/>
            <p:cNvSpPr/>
            <p:nvPr/>
          </p:nvSpPr>
          <p:spPr>
            <a:xfrm>
              <a:off x="2514601" y="3941735"/>
              <a:ext cx="4267200" cy="123986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noFill/>
              </a:endParaRPr>
            </a:p>
          </p:txBody>
        </p:sp>
        <p:cxnSp>
          <p:nvCxnSpPr>
            <p:cNvPr id="33" name="Curved Connector 32"/>
            <p:cNvCxnSpPr/>
            <p:nvPr/>
          </p:nvCxnSpPr>
          <p:spPr>
            <a:xfrm rot="5400000" flipH="1" flipV="1">
              <a:off x="5816988" y="2159386"/>
              <a:ext cx="2356394" cy="1554433"/>
            </a:xfrm>
            <a:prstGeom prst="curvedConnector3">
              <a:avLst>
                <a:gd name="adj1" fmla="val 99892"/>
              </a:avLst>
            </a:prstGeom>
            <a:ln w="57150">
              <a:tailEnd type="arrow"/>
            </a:ln>
          </p:spPr>
          <p:style>
            <a:lnRef idx="1">
              <a:schemeClr val="accent1"/>
            </a:lnRef>
            <a:fillRef idx="0">
              <a:schemeClr val="accent1"/>
            </a:fillRef>
            <a:effectRef idx="0">
              <a:schemeClr val="accent1"/>
            </a:effectRef>
            <a:fontRef idx="minor">
              <a:schemeClr val="tx1"/>
            </a:fontRef>
          </p:style>
        </p:cxnSp>
      </p:grpSp>
      <p:pic>
        <p:nvPicPr>
          <p:cNvPr id="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67" y="5668282"/>
            <a:ext cx="1246619" cy="11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019423" y="1614805"/>
            <a:ext cx="1295400" cy="769441"/>
          </a:xfrm>
          <a:prstGeom prst="rect">
            <a:avLst/>
          </a:prstGeom>
          <a:noFill/>
        </p:spPr>
        <p:txBody>
          <a:bodyPr wrap="square" rtlCol="0">
            <a:spAutoFit/>
          </a:bodyPr>
          <a:lstStyle/>
          <a:p>
            <a:r>
              <a:rPr lang="en-US" sz="4400" dirty="0" smtClean="0">
                <a:latin typeface="Arial Rounded MT Bold" pitchFamily="34" charset="0"/>
              </a:rPr>
              <a:t>20</a:t>
            </a:r>
            <a:endParaRPr lang="en-US" sz="4400" dirty="0">
              <a:latin typeface="Arial Rounded MT Bold" pitchFamily="34" charset="0"/>
            </a:endParaRPr>
          </a:p>
        </p:txBody>
      </p:sp>
    </p:spTree>
    <p:extLst>
      <p:ext uri="{BB962C8B-B14F-4D97-AF65-F5344CB8AC3E}">
        <p14:creationId xmlns:p14="http://schemas.microsoft.com/office/powerpoint/2010/main" val="36799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14" grpId="0"/>
      <p:bldP spid="15" grpId="0"/>
      <p:bldP spid="16" grpId="0"/>
      <p:bldP spid="17"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6200"/>
            <a:ext cx="7520940" cy="548640"/>
          </a:xfrm>
        </p:spPr>
        <p:txBody>
          <a:bodyPr>
            <a:normAutofit fontScale="90000"/>
          </a:bodyPr>
          <a:lstStyle/>
          <a:p>
            <a:r>
              <a:rPr lang="en-US" dirty="0" smtClean="0"/>
              <a:t>Area model – multiply polynomials </a:t>
            </a:r>
            <a:endParaRPr lang="en-US" dirty="0"/>
          </a:p>
        </p:txBody>
      </p:sp>
      <p:sp>
        <p:nvSpPr>
          <p:cNvPr id="4" name="TextBox 3"/>
          <p:cNvSpPr txBox="1"/>
          <p:nvPr/>
        </p:nvSpPr>
        <p:spPr>
          <a:xfrm>
            <a:off x="1352945" y="2739381"/>
            <a:ext cx="402674" cy="584775"/>
          </a:xfrm>
          <a:prstGeom prst="rect">
            <a:avLst/>
          </a:prstGeom>
          <a:noFill/>
        </p:spPr>
        <p:txBody>
          <a:bodyPr wrap="none" rtlCol="0">
            <a:spAutoFit/>
          </a:bodyPr>
          <a:lstStyle/>
          <a:p>
            <a:r>
              <a:rPr lang="en-US" sz="3200" dirty="0"/>
              <a:t>𝑥</a:t>
            </a:r>
          </a:p>
        </p:txBody>
      </p:sp>
      <mc:AlternateContent xmlns:mc="http://schemas.openxmlformats.org/markup-compatibility/2006" xmlns:a14="http://schemas.microsoft.com/office/drawing/2010/main">
        <mc:Choice Requires="a14">
          <p:sp>
            <p:nvSpPr>
              <p:cNvPr id="5" name="TextBox 4"/>
              <p:cNvSpPr txBox="1"/>
              <p:nvPr/>
            </p:nvSpPr>
            <p:spPr>
              <a:xfrm>
                <a:off x="2703707" y="2841551"/>
                <a:ext cx="70506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a:ea typeface="Cambria Math" pitchFamily="18" charset="0"/>
                            </a:rPr>
                          </m:ctrlPr>
                        </m:sSupPr>
                        <m:e>
                          <m:r>
                            <a:rPr lang="en-US" sz="3200" b="0" i="1" smtClean="0">
                              <a:latin typeface="Cambria Math" pitchFamily="18" charset="0"/>
                              <a:ea typeface="Cambria Math" pitchFamily="18" charset="0"/>
                            </a:rPr>
                            <m:t>𝑥</m:t>
                          </m:r>
                        </m:e>
                        <m:sup>
                          <m:r>
                            <a:rPr lang="en-US" sz="3200" b="0" i="1" smtClean="0">
                              <a:latin typeface="Cambria Math"/>
                              <a:ea typeface="Cambria Math" pitchFamily="18" charset="0"/>
                            </a:rPr>
                            <m:t>2</m:t>
                          </m:r>
                        </m:sup>
                      </m:sSup>
                    </m:oMath>
                  </m:oMathPara>
                </a14:m>
                <a:endParaRPr lang="en-US" sz="3200" dirty="0">
                  <a:latin typeface="Cambria Math" pitchFamily="18" charset="0"/>
                  <a:ea typeface="Cambria Math"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703707" y="2841551"/>
                <a:ext cx="705065"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386638" y="762000"/>
                <a:ext cx="5679825" cy="584775"/>
              </a:xfrm>
              <a:prstGeom prst="rect">
                <a:avLst/>
              </a:prstGeom>
              <a:noFill/>
            </p:spPr>
            <p:txBody>
              <a:bodyPr wrap="none" rtlCol="0">
                <a:spAutoFit/>
              </a:bodyPr>
              <a:lstStyle/>
              <a:p>
                <a14:m>
                  <m:oMath xmlns:m="http://schemas.openxmlformats.org/officeDocument/2006/math">
                    <m:r>
                      <a:rPr lang="en-US" sz="3200" b="0" i="1" smtClean="0">
                        <a:latin typeface="Cambria Math"/>
                        <a:ea typeface="Cambria Math" pitchFamily="18" charset="0"/>
                      </a:rPr>
                      <m:t>(</m:t>
                    </m:r>
                    <m:r>
                      <a:rPr lang="en-US" sz="3200" b="0" i="1" smtClean="0">
                        <a:latin typeface="Cambria Math" pitchFamily="18" charset="0"/>
                        <a:ea typeface="Cambria Math" pitchFamily="18" charset="0"/>
                      </a:rPr>
                      <m:t>𝑥</m:t>
                    </m:r>
                    <m:r>
                      <a:rPr lang="en-US" sz="3200" i="1">
                        <a:latin typeface="Cambria Math"/>
                        <a:ea typeface="Cambria Math" pitchFamily="18" charset="0"/>
                      </a:rPr>
                      <m:t>+2</m:t>
                    </m:r>
                    <m:r>
                      <a:rPr lang="en-US" sz="3200" b="0" i="1" smtClean="0">
                        <a:latin typeface="Cambria Math"/>
                        <a:ea typeface="Cambria Math" pitchFamily="18" charset="0"/>
                      </a:rPr>
                      <m:t>)</m:t>
                    </m:r>
                    <m:r>
                      <a:rPr lang="en-US" sz="3200" i="1">
                        <a:latin typeface="Cambria Math"/>
                        <a:ea typeface="Cambria Math" pitchFamily="18" charset="0"/>
                      </a:rPr>
                      <m:t>(</m:t>
                    </m:r>
                    <m:r>
                      <a:rPr lang="en-US" sz="3200" i="1">
                        <a:latin typeface="Cambria Math"/>
                        <a:ea typeface="Cambria Math" pitchFamily="18" charset="0"/>
                      </a:rPr>
                      <m:t>𝑥</m:t>
                    </m:r>
                    <m:r>
                      <a:rPr lang="en-US" sz="3200" i="1">
                        <a:latin typeface="Cambria Math"/>
                        <a:ea typeface="Cambria Math" pitchFamily="18" charset="0"/>
                      </a:rPr>
                      <m:t>+3</m:t>
                    </m:r>
                  </m:oMath>
                </a14:m>
                <a:r>
                  <a:rPr lang="en-US" sz="3200" dirty="0" smtClean="0">
                    <a:latin typeface="Cambria Math" pitchFamily="18" charset="0"/>
                    <a:ea typeface="Cambria Math" pitchFamily="18" charset="0"/>
                  </a:rPr>
                  <a:t>) = ________________</a:t>
                </a:r>
                <a:endParaRPr lang="en-US" sz="3200" dirty="0">
                  <a:latin typeface="Cambria Math" pitchFamily="18" charset="0"/>
                  <a:ea typeface="Cambria Math"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386638" y="762000"/>
                <a:ext cx="5679825" cy="584775"/>
              </a:xfrm>
              <a:prstGeom prst="rect">
                <a:avLst/>
              </a:prstGeom>
              <a:blipFill rotWithShape="1">
                <a:blip r:embed="rId5"/>
                <a:stretch>
                  <a:fillRect t="-13542" r="-2041" b="-33333"/>
                </a:stretch>
              </a:blipFill>
            </p:spPr>
            <p:txBody>
              <a:bodyPr/>
              <a:lstStyle/>
              <a:p>
                <a:r>
                  <a:rPr lang="en-US">
                    <a:noFill/>
                  </a:rPr>
                  <a:t> </a:t>
                </a:r>
              </a:p>
            </p:txBody>
          </p:sp>
        </mc:Fallback>
      </mc:AlternateContent>
      <p:sp>
        <p:nvSpPr>
          <p:cNvPr id="27" name="TextBox 26"/>
          <p:cNvSpPr txBox="1"/>
          <p:nvPr/>
        </p:nvSpPr>
        <p:spPr>
          <a:xfrm>
            <a:off x="2653566" y="1491540"/>
            <a:ext cx="402674" cy="584775"/>
          </a:xfrm>
          <a:prstGeom prst="rect">
            <a:avLst/>
          </a:prstGeom>
          <a:noFill/>
        </p:spPr>
        <p:txBody>
          <a:bodyPr wrap="none" rtlCol="0">
            <a:spAutoFit/>
          </a:bodyPr>
          <a:lstStyle/>
          <a:p>
            <a:r>
              <a:rPr lang="en-US" sz="3200" dirty="0"/>
              <a:t>𝑥</a:t>
            </a:r>
          </a:p>
        </p:txBody>
      </p:sp>
      <mc:AlternateContent xmlns:mc="http://schemas.openxmlformats.org/markup-compatibility/2006" xmlns:a14="http://schemas.microsoft.com/office/drawing/2010/main">
        <mc:Choice Requires="a14">
          <p:sp>
            <p:nvSpPr>
              <p:cNvPr id="28" name="Rectangle 27"/>
              <p:cNvSpPr/>
              <p:nvPr/>
            </p:nvSpPr>
            <p:spPr>
              <a:xfrm>
                <a:off x="3389937" y="1553094"/>
                <a:ext cx="192135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               2</m:t>
                      </m:r>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3389937" y="1553094"/>
                <a:ext cx="1921357"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1352945" y="3781961"/>
                <a:ext cx="341075" cy="132343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oMath>
                  </m:oMathPara>
                </a14:m>
                <a:endParaRPr lang="en-US" sz="2400" b="0" i="1" dirty="0" smtClean="0">
                  <a:latin typeface="Cambria Math"/>
                </a:endParaRPr>
              </a:p>
              <a:p>
                <a:endParaRPr lang="en-US" sz="32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400" b="0" i="1" smtClean="0">
                          <a:latin typeface="Cambria Math"/>
                        </a:rPr>
                        <m:t>3</m:t>
                      </m:r>
                    </m:oMath>
                  </m:oMathPara>
                </a14:m>
                <a:endParaRPr lang="en-US" sz="2400" dirty="0"/>
              </a:p>
            </p:txBody>
          </p:sp>
        </mc:Choice>
        <mc:Fallback xmlns="">
          <p:sp>
            <p:nvSpPr>
              <p:cNvPr id="29" name="Rectangle 28"/>
              <p:cNvSpPr>
                <a:spLocks noRot="1" noChangeAspect="1" noMove="1" noResize="1" noEditPoints="1" noAdjustHandles="1" noChangeArrowheads="1" noChangeShapeType="1" noTextEdit="1"/>
              </p:cNvSpPr>
              <p:nvPr/>
            </p:nvSpPr>
            <p:spPr>
              <a:xfrm>
                <a:off x="1352945" y="3781961"/>
                <a:ext cx="341075" cy="1323439"/>
              </a:xfrm>
              <a:prstGeom prst="rect">
                <a:avLst/>
              </a:prstGeom>
              <a:blipFill rotWithShape="1">
                <a:blip r:embed="rId7"/>
                <a:stretch>
                  <a:fillRect l="-5357" r="-21429"/>
                </a:stretch>
              </a:blipFill>
            </p:spPr>
            <p:txBody>
              <a:bodyPr/>
              <a:lstStyle/>
              <a:p>
                <a:r>
                  <a:rPr lang="en-US">
                    <a:noFill/>
                  </a:rPr>
                  <a:t> </a:t>
                </a:r>
              </a:p>
            </p:txBody>
          </p:sp>
        </mc:Fallback>
      </mc:AlternateContent>
      <p:sp>
        <p:nvSpPr>
          <p:cNvPr id="7" name="Rectangle 6"/>
          <p:cNvSpPr/>
          <p:nvPr/>
        </p:nvSpPr>
        <p:spPr>
          <a:xfrm>
            <a:off x="1843246" y="2076314"/>
            <a:ext cx="2728754" cy="249568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843246" y="4572000"/>
            <a:ext cx="2728754" cy="762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582886" y="4572000"/>
            <a:ext cx="751114" cy="762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93403" y="2067595"/>
            <a:ext cx="740597" cy="250440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32" idx="0"/>
            <a:endCxn id="31" idx="2"/>
          </p:cNvCxnSpPr>
          <p:nvPr/>
        </p:nvCxnSpPr>
        <p:spPr>
          <a:xfrm flipH="1">
            <a:off x="4958443" y="2067595"/>
            <a:ext cx="5259" cy="3266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43246" y="5105400"/>
            <a:ext cx="34907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17643" y="4876800"/>
            <a:ext cx="3516357"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680600" y="2933883"/>
            <a:ext cx="463588" cy="400110"/>
          </a:xfrm>
          <a:prstGeom prst="rect">
            <a:avLst/>
          </a:prstGeom>
          <a:solidFill>
            <a:schemeClr val="bg1"/>
          </a:solidFill>
        </p:spPr>
        <p:txBody>
          <a:bodyPr wrap="none" rtlCol="0">
            <a:spAutoFit/>
          </a:bodyPr>
          <a:lstStyle/>
          <a:p>
            <a:r>
              <a:rPr lang="en-US" sz="2000" dirty="0" smtClean="0">
                <a:latin typeface="Cambria Math" pitchFamily="18" charset="0"/>
                <a:ea typeface="Cambria Math" pitchFamily="18" charset="0"/>
              </a:rPr>
              <a:t>2</a:t>
            </a:r>
            <a:r>
              <a:rPr lang="en-US" sz="2000" i="1" dirty="0" smtClean="0">
                <a:latin typeface="Cambria Math" pitchFamily="18" charset="0"/>
                <a:ea typeface="Cambria Math" pitchFamily="18" charset="0"/>
              </a:rPr>
              <a:t>𝑥</a:t>
            </a:r>
            <a:endParaRPr lang="en-US" sz="2000" i="1" dirty="0">
              <a:latin typeface="Cambria Math" pitchFamily="18" charset="0"/>
              <a:ea typeface="Cambria Math" pitchFamily="18" charset="0"/>
            </a:endParaRPr>
          </a:p>
        </p:txBody>
      </p:sp>
      <p:sp>
        <p:nvSpPr>
          <p:cNvPr id="40" name="TextBox 39"/>
          <p:cNvSpPr txBox="1"/>
          <p:nvPr/>
        </p:nvSpPr>
        <p:spPr>
          <a:xfrm>
            <a:off x="2806250" y="4637571"/>
            <a:ext cx="463588" cy="400110"/>
          </a:xfrm>
          <a:prstGeom prst="rect">
            <a:avLst/>
          </a:prstGeom>
          <a:solidFill>
            <a:schemeClr val="bg1"/>
          </a:solidFill>
        </p:spPr>
        <p:txBody>
          <a:bodyPr wrap="none" rtlCol="0">
            <a:spAutoFit/>
          </a:bodyPr>
          <a:lstStyle/>
          <a:p>
            <a:r>
              <a:rPr lang="en-US" sz="2000" dirty="0">
                <a:latin typeface="Cambria Math" pitchFamily="18" charset="0"/>
                <a:ea typeface="Cambria Math" pitchFamily="18" charset="0"/>
              </a:rPr>
              <a:t>3</a:t>
            </a:r>
            <a:r>
              <a:rPr lang="en-US" sz="2000" i="1" dirty="0" smtClean="0">
                <a:latin typeface="Cambria Math" pitchFamily="18" charset="0"/>
                <a:ea typeface="Cambria Math" pitchFamily="18" charset="0"/>
              </a:rPr>
              <a:t>𝑥</a:t>
            </a:r>
            <a:endParaRPr lang="en-US" sz="2000" i="1" dirty="0">
              <a:latin typeface="Cambria Math" pitchFamily="18" charset="0"/>
              <a:ea typeface="Cambria Math" pitchFamily="18" charset="0"/>
            </a:endParaRPr>
          </a:p>
        </p:txBody>
      </p:sp>
      <p:sp>
        <p:nvSpPr>
          <p:cNvPr id="41" name="TextBox 40"/>
          <p:cNvSpPr txBox="1"/>
          <p:nvPr/>
        </p:nvSpPr>
        <p:spPr>
          <a:xfrm>
            <a:off x="4636368" y="4624281"/>
            <a:ext cx="327334" cy="400110"/>
          </a:xfrm>
          <a:prstGeom prst="rect">
            <a:avLst/>
          </a:prstGeom>
          <a:solidFill>
            <a:schemeClr val="bg1"/>
          </a:solidFill>
        </p:spPr>
        <p:txBody>
          <a:bodyPr wrap="none" rtlCol="0">
            <a:spAutoFit/>
          </a:bodyPr>
          <a:lstStyle/>
          <a:p>
            <a:r>
              <a:rPr lang="en-US" sz="2000" dirty="0">
                <a:latin typeface="Cambria Math" pitchFamily="18" charset="0"/>
                <a:ea typeface="Cambria Math" pitchFamily="18" charset="0"/>
              </a:rPr>
              <a:t>6</a:t>
            </a:r>
            <a:endParaRPr lang="en-US" sz="2000" i="1"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50" name="TextBox 49"/>
              <p:cNvSpPr txBox="1"/>
              <p:nvPr/>
            </p:nvSpPr>
            <p:spPr>
              <a:xfrm>
                <a:off x="5562600" y="639204"/>
                <a:ext cx="2286000" cy="584775"/>
              </a:xfrm>
              <a:prstGeom prst="rect">
                <a:avLst/>
              </a:prstGeom>
              <a:noFill/>
            </p:spPr>
            <p:txBody>
              <a:bodyPr wrap="square" rtlCol="0">
                <a:spAutoFit/>
              </a:bodyPr>
              <a:lstStyle/>
              <a:p>
                <a14:m>
                  <m:oMath xmlns:m="http://schemas.openxmlformats.org/officeDocument/2006/math">
                    <m:sSup>
                      <m:sSupPr>
                        <m:ctrlPr>
                          <a:rPr lang="en-US" sz="3200" i="1" smtClean="0">
                            <a:solidFill>
                              <a:srgbClr val="C00000"/>
                            </a:solidFill>
                            <a:latin typeface="Cambria Math"/>
                            <a:ea typeface="Cambria Math" pitchFamily="18" charset="0"/>
                          </a:rPr>
                        </m:ctrlPr>
                      </m:sSupPr>
                      <m:e>
                        <m:r>
                          <a:rPr lang="en-US" sz="3200" b="0" i="1" smtClean="0">
                            <a:solidFill>
                              <a:srgbClr val="C00000"/>
                            </a:solidFill>
                            <a:latin typeface="Cambria Math" pitchFamily="18" charset="0"/>
                            <a:ea typeface="Cambria Math" pitchFamily="18" charset="0"/>
                          </a:rPr>
                          <m:t>𝑥</m:t>
                        </m:r>
                      </m:e>
                      <m:sup>
                        <m:r>
                          <a:rPr lang="en-US" sz="3200" b="0" i="1" smtClean="0">
                            <a:solidFill>
                              <a:srgbClr val="C00000"/>
                            </a:solidFill>
                            <a:latin typeface="Cambria Math"/>
                            <a:ea typeface="Cambria Math" pitchFamily="18" charset="0"/>
                          </a:rPr>
                          <m:t>2</m:t>
                        </m:r>
                      </m:sup>
                    </m:sSup>
                  </m:oMath>
                </a14:m>
                <a:r>
                  <a:rPr lang="en-US" sz="3200" dirty="0">
                    <a:solidFill>
                      <a:srgbClr val="C00000"/>
                    </a:solidFill>
                    <a:latin typeface="Cambria Math" pitchFamily="18" charset="0"/>
                    <a:ea typeface="Cambria Math" pitchFamily="18" charset="0"/>
                  </a:rPr>
                  <a:t>+ 5</a:t>
                </a:r>
                <a:r>
                  <a:rPr lang="en-US" sz="3200" dirty="0" smtClean="0">
                    <a:solidFill>
                      <a:srgbClr val="C00000"/>
                    </a:solidFill>
                    <a:latin typeface="Cambria Math" pitchFamily="18" charset="0"/>
                    <a:ea typeface="Cambria Math" pitchFamily="18" charset="0"/>
                  </a:rPr>
                  <a:t>𝑥 + 6</a:t>
                </a:r>
                <a:endParaRPr lang="en-US" sz="3200" dirty="0">
                  <a:latin typeface="Cambria Math" pitchFamily="18" charset="0"/>
                  <a:ea typeface="Cambria Math"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562600" y="639204"/>
                <a:ext cx="2286000" cy="584775"/>
              </a:xfrm>
              <a:prstGeom prst="rect">
                <a:avLst/>
              </a:prstGeom>
              <a:blipFill rotWithShape="1">
                <a:blip r:embed="rId8"/>
                <a:stretch>
                  <a:fillRect t="-13542" r="-800" b="-33333"/>
                </a:stretch>
              </a:blipFill>
            </p:spPr>
            <p:txBody>
              <a:bodyPr/>
              <a:lstStyle/>
              <a:p>
                <a:r>
                  <a:rPr lang="en-US">
                    <a:noFill/>
                  </a:rPr>
                  <a:t> </a:t>
                </a:r>
              </a:p>
            </p:txBody>
          </p:sp>
        </mc:Fallback>
      </mc:AlternateContent>
      <p:pic>
        <p:nvPicPr>
          <p:cNvPr id="2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067" y="5668282"/>
            <a:ext cx="1246619" cy="11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82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7" grpId="0"/>
      <p:bldP spid="28" grpId="0"/>
      <p:bldP spid="29" grpId="0"/>
      <p:bldP spid="7" grpId="0" animBg="1"/>
      <p:bldP spid="30" grpId="0" animBg="1"/>
      <p:bldP spid="31" grpId="0" animBg="1"/>
      <p:bldP spid="32" grpId="0" animBg="1"/>
      <p:bldP spid="39" grpId="0" animBg="1"/>
      <p:bldP spid="40" grpId="0" animBg="1"/>
      <p:bldP spid="41" grpId="0" animBg="1"/>
      <p:bldP spid="5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6248400" cy="217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304800"/>
            <a:ext cx="7848600" cy="461665"/>
          </a:xfrm>
          <a:prstGeom prst="rect">
            <a:avLst/>
          </a:prstGeom>
          <a:noFill/>
        </p:spPr>
        <p:txBody>
          <a:bodyPr wrap="square" rtlCol="0">
            <a:spAutoFit/>
          </a:bodyPr>
          <a:lstStyle/>
          <a:p>
            <a:r>
              <a:rPr lang="en-US" sz="2400" dirty="0" smtClean="0">
                <a:solidFill>
                  <a:prstClr val="black"/>
                </a:solidFill>
                <a:latin typeface="Comic Sans MS" panose="030F0702030302020204" pitchFamily="66" charset="0"/>
              </a:rPr>
              <a:t>Area Model – 7</a:t>
            </a:r>
            <a:r>
              <a:rPr lang="en-US" sz="2400" baseline="30000" dirty="0" smtClean="0">
                <a:solidFill>
                  <a:prstClr val="black"/>
                </a:solidFill>
                <a:latin typeface="Comic Sans MS" panose="030F0702030302020204" pitchFamily="66" charset="0"/>
              </a:rPr>
              <a:t>th</a:t>
            </a:r>
            <a:r>
              <a:rPr lang="en-US" sz="2400" dirty="0" smtClean="0">
                <a:solidFill>
                  <a:prstClr val="black"/>
                </a:solidFill>
                <a:latin typeface="Comic Sans MS" panose="030F0702030302020204" pitchFamily="66" charset="0"/>
              </a:rPr>
              <a:t> Grade – Introduction to Factoring</a:t>
            </a:r>
            <a:endParaRPr lang="en-US" sz="2400" dirty="0">
              <a:solidFill>
                <a:prstClr val="black"/>
              </a:solidFill>
              <a:latin typeface="Comic Sans MS" panose="030F0702030302020204" pitchFamily="66" charset="0"/>
            </a:endParaRPr>
          </a:p>
        </p:txBody>
      </p:sp>
      <p:sp>
        <p:nvSpPr>
          <p:cNvPr id="4" name="TextBox 3"/>
          <p:cNvSpPr txBox="1"/>
          <p:nvPr/>
        </p:nvSpPr>
        <p:spPr>
          <a:xfrm>
            <a:off x="1066800" y="2286000"/>
            <a:ext cx="609600" cy="707886"/>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C0504D">
                    <a:lumMod val="75000"/>
                  </a:srgbClr>
                </a:solidFill>
                <a:effectLst/>
                <a:uLnTx/>
                <a:uFillTx/>
              </a:rPr>
              <a:t>2</a:t>
            </a:r>
          </a:p>
        </p:txBody>
      </p:sp>
      <p:sp>
        <p:nvSpPr>
          <p:cNvPr id="5" name="TextBox 4"/>
          <p:cNvSpPr txBox="1"/>
          <p:nvPr/>
        </p:nvSpPr>
        <p:spPr>
          <a:xfrm>
            <a:off x="1905000" y="1219200"/>
            <a:ext cx="609600" cy="707886"/>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C0504D">
                    <a:lumMod val="75000"/>
                  </a:srgbClr>
                </a:solidFill>
                <a:effectLst/>
                <a:uLnTx/>
                <a:uFillTx/>
              </a:rPr>
              <a:t>x</a:t>
            </a:r>
          </a:p>
        </p:txBody>
      </p:sp>
      <p:sp>
        <p:nvSpPr>
          <p:cNvPr id="6" name="TextBox 5"/>
          <p:cNvSpPr txBox="1"/>
          <p:nvPr/>
        </p:nvSpPr>
        <p:spPr>
          <a:xfrm>
            <a:off x="3352800" y="1219200"/>
            <a:ext cx="990600" cy="707886"/>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C0504D">
                    <a:lumMod val="75000"/>
                  </a:srgbClr>
                </a:solidFill>
                <a:effectLst/>
                <a:uLnTx/>
                <a:uFillTx/>
              </a:rPr>
              <a:t>6y</a:t>
            </a:r>
          </a:p>
        </p:txBody>
      </p:sp>
      <p:sp>
        <p:nvSpPr>
          <p:cNvPr id="7" name="TextBox 6"/>
          <p:cNvSpPr txBox="1"/>
          <p:nvPr/>
        </p:nvSpPr>
        <p:spPr>
          <a:xfrm>
            <a:off x="5638800" y="1266092"/>
            <a:ext cx="609600" cy="707886"/>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C0504D">
                    <a:lumMod val="75000"/>
                  </a:srgbClr>
                </a:solidFill>
                <a:effectLst/>
                <a:uLnTx/>
                <a:uFillTx/>
              </a:rPr>
              <a:t>4</a:t>
            </a:r>
          </a:p>
        </p:txBody>
      </p:sp>
      <p:sp>
        <p:nvSpPr>
          <p:cNvPr id="8" name="TextBox 7"/>
          <p:cNvSpPr txBox="1"/>
          <p:nvPr/>
        </p:nvSpPr>
        <p:spPr>
          <a:xfrm>
            <a:off x="762000" y="4419600"/>
            <a:ext cx="20574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lumMod val="95000"/>
                    <a:lumOff val="5000"/>
                  </a:prstClr>
                </a:solidFill>
                <a:effectLst/>
                <a:uLnTx/>
                <a:uFillTx/>
              </a:rPr>
              <a:t>2x + 12y + 8 = </a:t>
            </a:r>
          </a:p>
        </p:txBody>
      </p:sp>
      <p:sp>
        <p:nvSpPr>
          <p:cNvPr id="9" name="TextBox 8"/>
          <p:cNvSpPr txBox="1"/>
          <p:nvPr/>
        </p:nvSpPr>
        <p:spPr>
          <a:xfrm>
            <a:off x="2819400" y="4419600"/>
            <a:ext cx="20574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C0504D"/>
                </a:solidFill>
                <a:effectLst/>
                <a:uLnTx/>
                <a:uFillTx/>
              </a:rPr>
              <a:t>2(x + 6y + 4)</a:t>
            </a:r>
          </a:p>
        </p:txBody>
      </p:sp>
    </p:spTree>
    <p:extLst>
      <p:ext uri="{BB962C8B-B14F-4D97-AF65-F5344CB8AC3E}">
        <p14:creationId xmlns:p14="http://schemas.microsoft.com/office/powerpoint/2010/main" val="428580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2708" y="1566780"/>
            <a:ext cx="7976382" cy="4031873"/>
          </a:xfrm>
          <a:prstGeom prst="rect">
            <a:avLst/>
          </a:prstGeom>
          <a:noFill/>
        </p:spPr>
        <p:txBody>
          <a:bodyPr wrap="square" rtlCol="0">
            <a:spAutoFit/>
          </a:bodyPr>
          <a:lstStyle/>
          <a:p>
            <a:pPr marL="285750" indent="-285750">
              <a:buBlip>
                <a:blip r:embed="rId3"/>
              </a:buBlip>
            </a:pPr>
            <a:r>
              <a:rPr lang="en-US" sz="2000" b="1" dirty="0" smtClean="0"/>
              <a:t>Professional Development began </a:t>
            </a:r>
            <a:r>
              <a:rPr lang="en-US" sz="2000" b="1" dirty="0" smtClean="0"/>
              <a:t>Summer </a:t>
            </a:r>
            <a:r>
              <a:rPr lang="en-US" sz="2000" b="1" dirty="0" smtClean="0"/>
              <a:t>2013</a:t>
            </a:r>
          </a:p>
          <a:p>
            <a:pPr marL="742950" lvl="1" indent="-285750">
              <a:buBlip>
                <a:blip r:embed="rId3"/>
              </a:buBlip>
            </a:pPr>
            <a:r>
              <a:rPr lang="en-US" sz="2000" dirty="0" smtClean="0"/>
              <a:t>5</a:t>
            </a:r>
            <a:r>
              <a:rPr lang="en-US" sz="2000" baseline="30000" dirty="0" smtClean="0"/>
              <a:t>th</a:t>
            </a:r>
            <a:r>
              <a:rPr lang="en-US" sz="2000" dirty="0" smtClean="0"/>
              <a:t> </a:t>
            </a:r>
            <a:r>
              <a:rPr lang="en-US" sz="2000" dirty="0"/>
              <a:t>grade  on Fractions</a:t>
            </a:r>
          </a:p>
          <a:p>
            <a:pPr marL="742950" lvl="1" indent="-285750">
              <a:buBlip>
                <a:blip r:embed="rId3"/>
              </a:buBlip>
            </a:pPr>
            <a:r>
              <a:rPr lang="en-US" sz="2000" dirty="0" smtClean="0"/>
              <a:t>3 </a:t>
            </a:r>
            <a:r>
              <a:rPr lang="en-US" sz="2000" dirty="0"/>
              <a:t>day study of Statistics grades </a:t>
            </a:r>
            <a:r>
              <a:rPr lang="en-US" sz="2000" dirty="0" smtClean="0"/>
              <a:t>6-12</a:t>
            </a:r>
          </a:p>
          <a:p>
            <a:pPr marL="742950" lvl="1" indent="-285750">
              <a:buBlip>
                <a:blip r:embed="rId3"/>
              </a:buBlip>
            </a:pPr>
            <a:r>
              <a:rPr lang="en-US" sz="2000" dirty="0" smtClean="0"/>
              <a:t>3</a:t>
            </a:r>
            <a:r>
              <a:rPr lang="en-US" sz="2000" baseline="30000" dirty="0" smtClean="0"/>
              <a:t>rd</a:t>
            </a:r>
            <a:r>
              <a:rPr lang="en-US" sz="2000" dirty="0" smtClean="0"/>
              <a:t> and 4</a:t>
            </a:r>
            <a:r>
              <a:rPr lang="en-US" sz="2000" baseline="30000" dirty="0" smtClean="0"/>
              <a:t>th</a:t>
            </a:r>
            <a:r>
              <a:rPr lang="en-US" sz="2000" dirty="0" smtClean="0"/>
              <a:t> grade MSP project</a:t>
            </a:r>
          </a:p>
          <a:p>
            <a:pPr lvl="1"/>
            <a:endParaRPr lang="en-US" sz="2000" b="1" dirty="0" smtClean="0"/>
          </a:p>
          <a:p>
            <a:pPr marL="285750" indent="-285750">
              <a:buBlip>
                <a:blip r:embed="rId3"/>
              </a:buBlip>
            </a:pPr>
            <a:r>
              <a:rPr lang="en-US" sz="2000" b="1" dirty="0" smtClean="0"/>
              <a:t>Job Embedded and throughout the school year</a:t>
            </a:r>
            <a:endParaRPr lang="en-US" sz="2000" b="1" dirty="0" smtClean="0"/>
          </a:p>
          <a:p>
            <a:pPr marL="742950" lvl="1" indent="-285750">
              <a:buBlip>
                <a:blip r:embed="rId3"/>
              </a:buBlip>
            </a:pPr>
            <a:r>
              <a:rPr lang="en-US" sz="2000" dirty="0" smtClean="0"/>
              <a:t>2 </a:t>
            </a:r>
            <a:r>
              <a:rPr lang="en-US" sz="2000" dirty="0" smtClean="0"/>
              <a:t>job embedded days before school, 1 at the end of September or October </a:t>
            </a:r>
          </a:p>
          <a:p>
            <a:pPr marL="742950" lvl="1" indent="-285750">
              <a:buBlip>
                <a:blip r:embed="rId3"/>
              </a:buBlip>
            </a:pPr>
            <a:r>
              <a:rPr lang="en-US" sz="2000" b="1" dirty="0" smtClean="0"/>
              <a:t>½ day job embedded or Saturday Training  before each module</a:t>
            </a:r>
          </a:p>
          <a:p>
            <a:pPr marL="742950" lvl="1" indent="-285750">
              <a:buBlip>
                <a:blip r:embed="rId3"/>
              </a:buBlip>
            </a:pPr>
            <a:r>
              <a:rPr lang="en-US" sz="2000" dirty="0" smtClean="0"/>
              <a:t>Bill Davidson Fluency and Grade band provided by LDOE</a:t>
            </a:r>
          </a:p>
          <a:p>
            <a:pPr marL="742950" lvl="1" indent="-285750">
              <a:buBlip>
                <a:blip r:embed="rId3"/>
              </a:buBlip>
            </a:pPr>
            <a:r>
              <a:rPr lang="en-US" sz="2000" dirty="0" smtClean="0"/>
              <a:t>Eureka webinars beginning in January</a:t>
            </a:r>
          </a:p>
          <a:p>
            <a:pPr marL="285750" indent="-285750">
              <a:buBlip>
                <a:blip r:embed="rId3"/>
              </a:buBlip>
            </a:pPr>
            <a:endParaRPr lang="en-US" dirty="0" smtClean="0"/>
          </a:p>
          <a:p>
            <a:endParaRPr lang="en-US" dirty="0"/>
          </a:p>
        </p:txBody>
      </p:sp>
      <p:sp>
        <p:nvSpPr>
          <p:cNvPr id="4" name="Rectangle 3"/>
          <p:cNvSpPr/>
          <p:nvPr/>
        </p:nvSpPr>
        <p:spPr>
          <a:xfrm>
            <a:off x="28224" y="243341"/>
            <a:ext cx="8510866" cy="1323439"/>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Implementation of </a:t>
            </a:r>
          </a:p>
          <a:p>
            <a:pPr algn="ctr"/>
            <a:r>
              <a:rPr lang="en-US" sz="40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Eureka Math</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30666697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7866063"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419600"/>
            <a:ext cx="441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2600" y="5791200"/>
            <a:ext cx="2895600" cy="523220"/>
          </a:xfrm>
          <a:prstGeom prst="rect">
            <a:avLst/>
          </a:prstGeom>
          <a:noFill/>
        </p:spPr>
        <p:txBody>
          <a:bodyPr wrap="square" rtlCol="0">
            <a:spAutoFit/>
          </a:bodyPr>
          <a:lstStyle/>
          <a:p>
            <a:r>
              <a:rPr lang="en-US" sz="2800" dirty="0" smtClean="0">
                <a:latin typeface="Arial Rounded MT Bold" panose="020F0704030504030204" pitchFamily="34" charset="0"/>
              </a:rPr>
              <a:t>Algebra I</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11019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71600"/>
            <a:ext cx="495300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85800"/>
            <a:ext cx="54006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267200"/>
            <a:ext cx="11906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68669" y="4425434"/>
            <a:ext cx="3660939" cy="369332"/>
          </a:xfrm>
          <a:prstGeom prst="rect">
            <a:avLst/>
          </a:prstGeom>
          <a:noFill/>
        </p:spPr>
        <p:txBody>
          <a:bodyPr wrap="none" rtlCol="0">
            <a:spAutoFit/>
          </a:bodyPr>
          <a:lstStyle/>
          <a:p>
            <a:r>
              <a:rPr lang="en-US" b="1" dirty="0" smtClean="0"/>
              <a:t>Write the expanded(factored) form: </a:t>
            </a:r>
            <a:endParaRPr lang="en-US" b="1" dirty="0"/>
          </a:p>
        </p:txBody>
      </p:sp>
      <p:sp>
        <p:nvSpPr>
          <p:cNvPr id="6" name="TextBox 5"/>
          <p:cNvSpPr txBox="1"/>
          <p:nvPr/>
        </p:nvSpPr>
        <p:spPr>
          <a:xfrm>
            <a:off x="3493356" y="4873870"/>
            <a:ext cx="2847975" cy="381000"/>
          </a:xfrm>
          <a:prstGeom prst="rect">
            <a:avLst/>
          </a:prstGeom>
          <a:noFill/>
        </p:spPr>
        <p:txBody>
          <a:bodyPr wrap="square" rtlCol="0">
            <a:spAutoFit/>
          </a:bodyPr>
          <a:lstStyle/>
          <a:p>
            <a:r>
              <a:rPr lang="en-US" b="1" dirty="0" smtClean="0">
                <a:solidFill>
                  <a:schemeClr val="accent6">
                    <a:lumMod val="75000"/>
                  </a:schemeClr>
                </a:solidFill>
              </a:rPr>
              <a:t>2z</a:t>
            </a:r>
            <a:r>
              <a:rPr lang="en-US" b="1" baseline="30000" dirty="0" smtClean="0">
                <a:solidFill>
                  <a:schemeClr val="accent6">
                    <a:lumMod val="75000"/>
                  </a:schemeClr>
                </a:solidFill>
              </a:rPr>
              <a:t>2</a:t>
            </a:r>
            <a:r>
              <a:rPr lang="en-US" b="1" dirty="0" smtClean="0">
                <a:solidFill>
                  <a:schemeClr val="accent6">
                    <a:lumMod val="75000"/>
                  </a:schemeClr>
                </a:solidFill>
              </a:rPr>
              <a:t> + 16z = 2z(z + 8)</a:t>
            </a:r>
            <a:endParaRPr lang="en-US" b="1" dirty="0">
              <a:solidFill>
                <a:schemeClr val="accent6">
                  <a:lumMod val="75000"/>
                </a:schemeClr>
              </a:solidFill>
            </a:endParaRPr>
          </a:p>
        </p:txBody>
      </p:sp>
    </p:spTree>
    <p:extLst>
      <p:ext uri="{BB962C8B-B14F-4D97-AF65-F5344CB8AC3E}">
        <p14:creationId xmlns:p14="http://schemas.microsoft.com/office/powerpoint/2010/main" val="34142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762000"/>
            <a:ext cx="8305800" cy="45243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rPr>
              <a:t>Contact Information: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Penny Gennuso, Math and Science Specialist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2"/>
              </a:rPr>
              <a:t>pcgennuso@lpssonline.com</a:t>
            </a:r>
            <a:endParaRPr kumimoji="0" lang="en-US" sz="1800" b="0"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337-288-2855</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Melanie </a:t>
            </a:r>
            <a:r>
              <a:rPr kumimoji="0" lang="en-US" sz="1800" b="0" i="0" u="none" strike="noStrike" kern="0" cap="none" spc="0" normalizeH="0" baseline="0" noProof="0" dirty="0" err="1" smtClean="0">
                <a:ln>
                  <a:noFill/>
                </a:ln>
                <a:solidFill>
                  <a:prstClr val="black"/>
                </a:solidFill>
                <a:effectLst/>
                <a:uLnTx/>
                <a:uFillTx/>
              </a:rPr>
              <a:t>Heintz</a:t>
            </a:r>
            <a:r>
              <a:rPr kumimoji="0" lang="en-US" sz="1800" b="0" i="0" u="none" strike="noStrike" kern="0" cap="none" spc="0" normalizeH="0" baseline="0" noProof="0" dirty="0" smtClean="0">
                <a:ln>
                  <a:noFill/>
                </a:ln>
                <a:solidFill>
                  <a:prstClr val="black"/>
                </a:solidFill>
                <a:effectLst/>
                <a:uLnTx/>
                <a:uFillTx/>
              </a:rPr>
              <a:t>, 6-12 Math Coach		Pat Gilbert, K-5 Math Coach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3"/>
              </a:rPr>
              <a:t>mpheintz@lpssonline.com</a:t>
            </a:r>
            <a:r>
              <a:rPr kumimoji="0" lang="en-US" sz="18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hlinkClick r:id="rId4"/>
              </a:rPr>
              <a:t>ptgilbert@lpssonline.com</a:t>
            </a:r>
            <a:r>
              <a:rPr kumimoji="0" lang="en-US" sz="1800" b="0" i="0" u="none" strike="noStrike" kern="0" cap="none" spc="0" normalizeH="0" baseline="0" noProof="0" dirty="0" smtClean="0">
                <a:ln>
                  <a:noFill/>
                </a:ln>
                <a:solidFill>
                  <a:prstClr val="black"/>
                </a:solidFill>
                <a:effectLst/>
                <a:uLnTx/>
                <a:uFillTx/>
              </a:rPr>
              <a: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Bridget Soumeillan 6-12 Math Coach		Jada Singleton K-5 Math Coach</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5"/>
              </a:rPr>
              <a:t>btsoumeillan@lpssonline.com</a:t>
            </a:r>
            <a:r>
              <a:rPr kumimoji="0" lang="en-US" sz="18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hlinkClick r:id="rId6"/>
              </a:rPr>
              <a:t>jcsingleton@lpssonline.com</a:t>
            </a:r>
            <a:r>
              <a:rPr kumimoji="0" lang="en-US" sz="1800" b="0" i="0" u="none" strike="noStrike" kern="0" cap="none" spc="0" normalizeH="0" baseline="0" noProof="0" dirty="0" smtClean="0">
                <a:ln>
                  <a:noFill/>
                </a:ln>
                <a:solidFill>
                  <a:prstClr val="black"/>
                </a:solidFill>
                <a:effectLst/>
                <a:uLnTx/>
                <a:uFillTx/>
              </a:rPr>
              <a: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Sandra </a:t>
            </a:r>
            <a:r>
              <a:rPr kumimoji="0" lang="en-US" sz="1800" b="0" i="0" u="none" strike="noStrike" kern="0" cap="none" spc="0" normalizeH="0" baseline="0" noProof="0" dirty="0" err="1" smtClean="0">
                <a:ln>
                  <a:noFill/>
                </a:ln>
                <a:solidFill>
                  <a:prstClr val="black"/>
                </a:solidFill>
                <a:effectLst/>
                <a:uLnTx/>
                <a:uFillTx/>
              </a:rPr>
              <a:t>Lebouef</a:t>
            </a:r>
            <a:r>
              <a:rPr kumimoji="0" lang="en-US" sz="1800" b="0" i="0" u="none" strike="noStrike" kern="0" cap="none" spc="0" normalizeH="0" baseline="0" noProof="0" dirty="0" smtClean="0">
                <a:ln>
                  <a:noFill/>
                </a:ln>
                <a:solidFill>
                  <a:prstClr val="black"/>
                </a:solidFill>
                <a:effectLst/>
                <a:uLnTx/>
                <a:uFillTx/>
              </a:rPr>
              <a:t> 6-12 Math Coach		Miko McDaniel K-5 Math Coach</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7"/>
              </a:rPr>
              <a:t>sllebouef@lpssonline.com</a:t>
            </a:r>
            <a:r>
              <a:rPr kumimoji="0" lang="en-US" sz="18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hlinkClick r:id="rId8"/>
              </a:rPr>
              <a:t>tamcdaniel@lpssonline.com</a:t>
            </a:r>
            <a:endParaRPr kumimoji="0" lang="en-US" sz="1800" b="0"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Candy Kelly , Principal Scott Middle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9"/>
              </a:rPr>
              <a:t>ctkelly@lpssonline.com</a:t>
            </a:r>
            <a:r>
              <a:rPr kumimoji="0" lang="en-US" sz="1800" b="0" i="0" u="none" strike="noStrike" kern="0" cap="none" spc="0" normalizeH="0" baseline="0" noProof="0" dirty="0" smtClean="0">
                <a:ln>
                  <a:noFill/>
                </a:ln>
                <a:solidFill>
                  <a:prstClr val="black"/>
                </a:solidFill>
                <a:effectLst/>
                <a:uLnTx/>
                <a:uFillTx/>
              </a:rPr>
              <a: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Lisa Thomas, Principal Westside Elementary</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hlinkClick r:id="rId10"/>
              </a:rPr>
              <a:t>lgthomas@lpssonline.com</a:t>
            </a:r>
            <a:r>
              <a:rPr kumimoji="0" lang="en-US" sz="1800" b="0" i="0" u="none" strike="noStrike" kern="0" cap="none" spc="0" normalizeH="0" baseline="0" noProof="0" dirty="0" smtClean="0">
                <a:ln>
                  <a:noFill/>
                </a:ln>
                <a:solidFill>
                  <a:prstClr val="black"/>
                </a:solidFill>
                <a:effectLst/>
                <a:uLnTx/>
                <a:uFillTx/>
              </a:rPr>
              <a:t> </a:t>
            </a:r>
          </a:p>
        </p:txBody>
      </p:sp>
    </p:spTree>
    <p:extLst>
      <p:ext uri="{BB962C8B-B14F-4D97-AF65-F5344CB8AC3E}">
        <p14:creationId xmlns:p14="http://schemas.microsoft.com/office/powerpoint/2010/main" val="1695323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400"/>
            <a:ext cx="4729524" cy="330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943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520493"/>
            <a:ext cx="6937717" cy="1323439"/>
          </a:xfrm>
          <a:prstGeom prst="rect">
            <a:avLst/>
          </a:prstGeom>
          <a:noFill/>
        </p:spPr>
        <p:txBody>
          <a:bodyPr wrap="square" rtlCol="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Implementation of</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Eureka Math</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Box 4"/>
          <p:cNvSpPr txBox="1"/>
          <p:nvPr/>
        </p:nvSpPr>
        <p:spPr>
          <a:xfrm>
            <a:off x="970671" y="1855887"/>
            <a:ext cx="7287064" cy="5078313"/>
          </a:xfrm>
          <a:prstGeom prst="rect">
            <a:avLst/>
          </a:prstGeom>
          <a:noFill/>
        </p:spPr>
        <p:txBody>
          <a:bodyPr wrap="square" rtlCol="0">
            <a:spAutoFit/>
          </a:bodyPr>
          <a:lstStyle/>
          <a:p>
            <a:pPr marL="285750" indent="-285750">
              <a:buBlip>
                <a:blip r:embed="rId3"/>
              </a:buBlip>
            </a:pPr>
            <a:r>
              <a:rPr lang="en-US" b="1" dirty="0" smtClean="0"/>
              <a:t>Administrators PLC sessions</a:t>
            </a:r>
            <a:endParaRPr lang="en-US" dirty="0" smtClean="0"/>
          </a:p>
          <a:p>
            <a:pPr marL="742950" lvl="1" indent="-285750">
              <a:buBlip>
                <a:blip r:embed="rId3"/>
              </a:buBlip>
            </a:pPr>
            <a:r>
              <a:rPr lang="en-US" dirty="0" smtClean="0"/>
              <a:t>Explanation of rational for selecting and creating of Eureka Math</a:t>
            </a:r>
          </a:p>
          <a:p>
            <a:pPr marL="742950" lvl="1" indent="-285750">
              <a:buBlip>
                <a:blip r:embed="rId3"/>
              </a:buBlip>
            </a:pPr>
            <a:r>
              <a:rPr lang="en-US" dirty="0" smtClean="0"/>
              <a:t>Motivation </a:t>
            </a:r>
            <a:r>
              <a:rPr lang="en-US" dirty="0" smtClean="0"/>
              <a:t>to change</a:t>
            </a:r>
          </a:p>
          <a:p>
            <a:pPr marL="742950" lvl="1" indent="-285750">
              <a:buBlip>
                <a:blip r:embed="rId3"/>
              </a:buBlip>
            </a:pPr>
            <a:r>
              <a:rPr lang="en-US" dirty="0" smtClean="0"/>
              <a:t>Completed a scavenger </a:t>
            </a:r>
            <a:r>
              <a:rPr lang="en-US" dirty="0"/>
              <a:t>hunt to </a:t>
            </a:r>
            <a:r>
              <a:rPr lang="en-US" dirty="0" smtClean="0"/>
              <a:t>understand </a:t>
            </a:r>
            <a:r>
              <a:rPr lang="en-US" dirty="0"/>
              <a:t>the lesson structure or components of lesson </a:t>
            </a:r>
          </a:p>
          <a:p>
            <a:pPr marL="742950" lvl="1" indent="-285750">
              <a:buBlip>
                <a:blip r:embed="rId3"/>
              </a:buBlip>
            </a:pPr>
            <a:r>
              <a:rPr lang="en-US" dirty="0" smtClean="0"/>
              <a:t>Instructional Practice Guide for administrator</a:t>
            </a:r>
          </a:p>
          <a:p>
            <a:pPr marL="742950" lvl="1" indent="-285750">
              <a:buBlip>
                <a:blip r:embed="rId3"/>
              </a:buBlip>
            </a:pPr>
            <a:r>
              <a:rPr lang="en-US" dirty="0" smtClean="0"/>
              <a:t>Rigor Presentation provided by the LDOE-</a:t>
            </a:r>
            <a:r>
              <a:rPr lang="en-US" dirty="0" err="1" smtClean="0"/>
              <a:t>Edmodo</a:t>
            </a:r>
            <a:endParaRPr lang="en-US" dirty="0" smtClean="0"/>
          </a:p>
          <a:p>
            <a:pPr marL="742950" lvl="1" indent="-285750">
              <a:buBlip>
                <a:blip r:embed="rId3"/>
              </a:buBlip>
            </a:pPr>
            <a:r>
              <a:rPr lang="en-US" dirty="0"/>
              <a:t>Use only EUREKA Math </a:t>
            </a:r>
          </a:p>
          <a:p>
            <a:pPr marL="742950" lvl="1" indent="-285750">
              <a:buBlip>
                <a:blip r:embed="rId3"/>
              </a:buBlip>
            </a:pPr>
            <a:r>
              <a:rPr lang="en-US" dirty="0" smtClean="0"/>
              <a:t>Role </a:t>
            </a:r>
            <a:r>
              <a:rPr lang="en-US" dirty="0"/>
              <a:t>of the Administrator in implementation </a:t>
            </a:r>
          </a:p>
          <a:p>
            <a:pPr marL="285750" indent="-285750">
              <a:buBlip>
                <a:blip r:embed="rId3"/>
              </a:buBlip>
            </a:pPr>
            <a:r>
              <a:rPr lang="en-US" b="1" dirty="0" smtClean="0"/>
              <a:t>Teacher Professional Development</a:t>
            </a:r>
          </a:p>
          <a:p>
            <a:pPr marL="742950" lvl="1" indent="-285750">
              <a:buBlip>
                <a:blip r:embed="rId3"/>
              </a:buBlip>
            </a:pPr>
            <a:r>
              <a:rPr lang="en-US" dirty="0" smtClean="0"/>
              <a:t>Lesson Structure </a:t>
            </a:r>
          </a:p>
          <a:p>
            <a:pPr marL="742950" lvl="1" indent="-285750">
              <a:buBlip>
                <a:blip r:embed="rId3"/>
              </a:buBlip>
            </a:pPr>
            <a:r>
              <a:rPr lang="en-US" dirty="0" smtClean="0"/>
              <a:t>Content study</a:t>
            </a:r>
          </a:p>
          <a:p>
            <a:pPr marL="742950" lvl="1" indent="-285750">
              <a:buBlip>
                <a:blip r:embed="rId3"/>
              </a:buBlip>
            </a:pPr>
            <a:r>
              <a:rPr lang="en-US" dirty="0" smtClean="0"/>
              <a:t>Study</a:t>
            </a:r>
            <a:r>
              <a:rPr lang="en-US" dirty="0"/>
              <a:t>, prepare and deliver professional development modules by grade level</a:t>
            </a:r>
          </a:p>
          <a:p>
            <a:pPr marL="742950" lvl="1" indent="-285750">
              <a:buBlip>
                <a:blip r:embed="rId3"/>
              </a:buBlip>
            </a:pPr>
            <a:r>
              <a:rPr lang="en-US" dirty="0"/>
              <a:t>Engage teachers in study of standards in each grade band </a:t>
            </a:r>
          </a:p>
          <a:p>
            <a:pPr marL="742950" lvl="1" indent="-285750">
              <a:buBlip>
                <a:blip r:embed="rId3"/>
              </a:buBlip>
            </a:pPr>
            <a:r>
              <a:rPr lang="en-US" dirty="0"/>
              <a:t>Show how strategies are used at each grade level</a:t>
            </a:r>
            <a:endParaRPr lang="en-US" b="1" dirty="0"/>
          </a:p>
          <a:p>
            <a:pPr marL="742950" lvl="1" indent="-285750">
              <a:buBlip>
                <a:blip r:embed="rId3"/>
              </a:buBlip>
            </a:pPr>
            <a:endParaRPr lang="en-US" b="1" dirty="0" smtClean="0"/>
          </a:p>
          <a:p>
            <a:pPr marL="1200150" lvl="2" indent="-285750">
              <a:buBlip>
                <a:blip r:embed="rId3"/>
              </a:buBlip>
            </a:pPr>
            <a:endParaRPr lang="en-US" b="1" dirty="0" smtClean="0"/>
          </a:p>
        </p:txBody>
      </p:sp>
    </p:spTree>
    <p:extLst>
      <p:ext uri="{BB962C8B-B14F-4D97-AF65-F5344CB8AC3E}">
        <p14:creationId xmlns:p14="http://schemas.microsoft.com/office/powerpoint/2010/main" val="342718590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9649" y="520493"/>
            <a:ext cx="6414868" cy="707886"/>
          </a:xfrm>
          <a:prstGeom prst="rect">
            <a:avLst/>
          </a:prstGeom>
          <a:noFill/>
        </p:spPr>
        <p:txBody>
          <a:bodyPr wrap="square" rtlCol="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Lessons Learned</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Box 4"/>
          <p:cNvSpPr txBox="1"/>
          <p:nvPr/>
        </p:nvSpPr>
        <p:spPr>
          <a:xfrm>
            <a:off x="970671" y="1533365"/>
            <a:ext cx="7287064" cy="2862322"/>
          </a:xfrm>
          <a:prstGeom prst="rect">
            <a:avLst/>
          </a:prstGeom>
          <a:noFill/>
        </p:spPr>
        <p:txBody>
          <a:bodyPr wrap="square" rtlCol="0">
            <a:spAutoFit/>
          </a:bodyPr>
          <a:lstStyle/>
          <a:p>
            <a:pPr marL="285750" indent="-285750">
              <a:buBlip>
                <a:blip r:embed="rId3"/>
              </a:buBlip>
            </a:pPr>
            <a:r>
              <a:rPr lang="en-US" sz="2400" b="1" dirty="0"/>
              <a:t>R</a:t>
            </a:r>
            <a:r>
              <a:rPr lang="en-US" sz="2400" b="1" dirty="0" smtClean="0"/>
              <a:t>esources delivered in a timely manner</a:t>
            </a:r>
          </a:p>
          <a:p>
            <a:pPr marL="742950" lvl="1" indent="-285750">
              <a:buBlip>
                <a:blip r:embed="rId3"/>
              </a:buBlip>
            </a:pPr>
            <a:r>
              <a:rPr lang="en-US" sz="2400" b="1" dirty="0" smtClean="0"/>
              <a:t>Print a copy of </a:t>
            </a:r>
            <a:r>
              <a:rPr lang="en-US" sz="2400" b="1" dirty="0" smtClean="0"/>
              <a:t> </a:t>
            </a:r>
            <a:r>
              <a:rPr lang="en-US" sz="2400" b="1" dirty="0" smtClean="0"/>
              <a:t>teacher </a:t>
            </a:r>
            <a:r>
              <a:rPr lang="en-US" sz="2400" b="1" dirty="0" smtClean="0"/>
              <a:t>materials </a:t>
            </a:r>
            <a:r>
              <a:rPr lang="en-US" sz="2400" b="1" dirty="0" smtClean="0"/>
              <a:t>for each module for  every teacher </a:t>
            </a:r>
          </a:p>
          <a:p>
            <a:pPr marL="742950" lvl="1" indent="-285750">
              <a:buBlip>
                <a:blip r:embed="rId3"/>
              </a:buBlip>
            </a:pPr>
            <a:r>
              <a:rPr lang="en-US" sz="2400" b="1" dirty="0" smtClean="0"/>
              <a:t>Print a copy of every module for every student</a:t>
            </a:r>
          </a:p>
          <a:p>
            <a:pPr marL="742950" lvl="1" indent="-285750">
              <a:buBlip>
                <a:blip r:embed="rId3"/>
              </a:buBlip>
            </a:pPr>
            <a:endParaRPr lang="en-US" sz="2400" b="1" dirty="0"/>
          </a:p>
          <a:p>
            <a:pPr marL="742950" lvl="1" indent="-285750">
              <a:buBlip>
                <a:blip r:embed="rId3"/>
              </a:buBlip>
            </a:pPr>
            <a:r>
              <a:rPr lang="en-US" sz="2400" b="1" dirty="0" smtClean="0"/>
              <a:t>Have a plan!</a:t>
            </a:r>
          </a:p>
          <a:p>
            <a:pPr marL="285750" indent="-285750">
              <a:buBlip>
                <a:blip r:embed="rId3"/>
              </a:buBlip>
            </a:pPr>
            <a:endParaRPr lang="en-US" b="1" dirty="0"/>
          </a:p>
          <a:p>
            <a:endParaRPr lang="en-US" b="1"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2" y="3944304"/>
            <a:ext cx="9135721" cy="1648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86953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9649" y="520493"/>
            <a:ext cx="6414868" cy="707886"/>
          </a:xfrm>
          <a:prstGeom prst="rect">
            <a:avLst/>
          </a:prstGeom>
          <a:noFill/>
        </p:spPr>
        <p:txBody>
          <a:bodyPr wrap="square" rtlCol="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Lessons Learned</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Box 2"/>
          <p:cNvSpPr txBox="1"/>
          <p:nvPr/>
        </p:nvSpPr>
        <p:spPr>
          <a:xfrm>
            <a:off x="576775" y="1423957"/>
            <a:ext cx="8159261" cy="4370427"/>
          </a:xfrm>
          <a:prstGeom prst="rect">
            <a:avLst/>
          </a:prstGeom>
          <a:noFill/>
        </p:spPr>
        <p:txBody>
          <a:bodyPr wrap="square" rtlCol="0">
            <a:spAutoFit/>
          </a:bodyPr>
          <a:lstStyle/>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r>
              <a:rPr lang="en-US" sz="2800" dirty="0" smtClean="0"/>
              <a:t>K-5 Lesson Structure </a:t>
            </a:r>
          </a:p>
          <a:p>
            <a:pPr marL="742950" lvl="1" indent="-285750">
              <a:buFont typeface="Wingdings" panose="05000000000000000000" pitchFamily="2" charset="2"/>
              <a:buChar char="v"/>
            </a:pPr>
            <a:r>
              <a:rPr lang="en-US" sz="2800" dirty="0" smtClean="0"/>
              <a:t>Fluency</a:t>
            </a:r>
          </a:p>
          <a:p>
            <a:pPr marL="742950" lvl="1" indent="-285750">
              <a:buFont typeface="Wingdings" panose="05000000000000000000" pitchFamily="2" charset="2"/>
              <a:buChar char="v"/>
            </a:pPr>
            <a:r>
              <a:rPr lang="en-US" sz="2800" dirty="0" smtClean="0"/>
              <a:t>Concept Development</a:t>
            </a:r>
          </a:p>
          <a:p>
            <a:pPr marL="742950" lvl="1" indent="-285750">
              <a:buFont typeface="Wingdings" panose="05000000000000000000" pitchFamily="2" charset="2"/>
              <a:buChar char="v"/>
            </a:pPr>
            <a:r>
              <a:rPr lang="en-US" sz="2800" dirty="0" smtClean="0">
                <a:solidFill>
                  <a:prstClr val="black"/>
                </a:solidFill>
              </a:rPr>
              <a:t>Application </a:t>
            </a:r>
            <a:r>
              <a:rPr lang="en-US" sz="2800" dirty="0">
                <a:solidFill>
                  <a:prstClr val="black"/>
                </a:solidFill>
              </a:rPr>
              <a:t>Problem </a:t>
            </a:r>
            <a:endParaRPr lang="en-US" sz="2800" dirty="0" smtClean="0">
              <a:solidFill>
                <a:prstClr val="black"/>
              </a:solidFill>
            </a:endParaRPr>
          </a:p>
          <a:p>
            <a:pPr marL="742950" lvl="1" indent="-285750">
              <a:buFont typeface="Wingdings" panose="05000000000000000000" pitchFamily="2" charset="2"/>
              <a:buChar char="v"/>
            </a:pPr>
            <a:r>
              <a:rPr lang="en-US" sz="2800" dirty="0" smtClean="0">
                <a:solidFill>
                  <a:prstClr val="black"/>
                </a:solidFill>
              </a:rPr>
              <a:t>Activity /Problem Set </a:t>
            </a:r>
          </a:p>
          <a:p>
            <a:pPr marL="742950" lvl="1" indent="-285750">
              <a:buFont typeface="Wingdings" panose="05000000000000000000" pitchFamily="2" charset="2"/>
              <a:buChar char="v"/>
            </a:pPr>
            <a:r>
              <a:rPr lang="en-US" sz="2800" dirty="0" smtClean="0">
                <a:solidFill>
                  <a:prstClr val="black"/>
                </a:solidFill>
              </a:rPr>
              <a:t>Student Debrief </a:t>
            </a:r>
          </a:p>
          <a:p>
            <a:pPr marL="742950" lvl="1" indent="-285750">
              <a:buFont typeface="Wingdings" panose="05000000000000000000" pitchFamily="2" charset="2"/>
              <a:buChar char="v"/>
            </a:pPr>
            <a:r>
              <a:rPr lang="en-US" sz="2800" dirty="0" smtClean="0">
                <a:solidFill>
                  <a:prstClr val="black"/>
                </a:solidFill>
              </a:rPr>
              <a:t>Exit Tickets</a:t>
            </a:r>
          </a:p>
          <a:p>
            <a:pPr marL="742950" lvl="1" indent="-285750">
              <a:buFont typeface="Wingdings" panose="05000000000000000000" pitchFamily="2" charset="2"/>
              <a:buChar char="v"/>
            </a:pPr>
            <a:r>
              <a:rPr lang="en-US" sz="2800" dirty="0" smtClean="0">
                <a:solidFill>
                  <a:prstClr val="black"/>
                </a:solidFill>
              </a:rPr>
              <a:t>Homework</a:t>
            </a:r>
            <a:endParaRPr lang="en-US" sz="2800" dirty="0">
              <a:solidFill>
                <a:prstClr val="black"/>
              </a:solidFill>
            </a:endParaRPr>
          </a:p>
          <a:p>
            <a:pPr marL="742950" lvl="1" indent="-285750">
              <a:buFont typeface="Wingdings" panose="05000000000000000000" pitchFamily="2" charset="2"/>
              <a:buChar char="v"/>
            </a:pPr>
            <a:endParaRPr lang="en-US" dirty="0"/>
          </a:p>
          <a:p>
            <a:pPr marL="742950" lvl="1" indent="-285750">
              <a:buFont typeface="Wingdings" panose="05000000000000000000" pitchFamily="2" charset="2"/>
              <a:buChar char="v"/>
            </a:pPr>
            <a:endParaRPr lang="en-US" dirty="0" smtClean="0"/>
          </a:p>
        </p:txBody>
      </p:sp>
    </p:spTree>
    <p:extLst>
      <p:ext uri="{BB962C8B-B14F-4D97-AF65-F5344CB8AC3E}">
        <p14:creationId xmlns:p14="http://schemas.microsoft.com/office/powerpoint/2010/main" val="3030016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9649" y="520493"/>
            <a:ext cx="6414868" cy="707886"/>
          </a:xfrm>
          <a:prstGeom prst="rect">
            <a:avLst/>
          </a:prstGeom>
          <a:noFill/>
        </p:spPr>
        <p:txBody>
          <a:bodyPr wrap="square" rtlCol="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Lessons Learned</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Box 2"/>
          <p:cNvSpPr txBox="1"/>
          <p:nvPr/>
        </p:nvSpPr>
        <p:spPr>
          <a:xfrm>
            <a:off x="576775" y="1423957"/>
            <a:ext cx="8159261" cy="3231654"/>
          </a:xfrm>
          <a:prstGeom prst="rect">
            <a:avLst/>
          </a:prstGeom>
          <a:noFill/>
        </p:spPr>
        <p:txBody>
          <a:bodyPr wrap="square" rtlCol="0">
            <a:spAutoFit/>
          </a:bodyPr>
          <a:lstStyle/>
          <a:p>
            <a:pPr marL="285750" indent="-285750">
              <a:buFont typeface="Wingdings" panose="05000000000000000000" pitchFamily="2" charset="2"/>
              <a:buChar char="v"/>
            </a:pPr>
            <a:endParaRPr lang="en-US" dirty="0" smtClean="0"/>
          </a:p>
          <a:p>
            <a:r>
              <a:rPr lang="en-US" sz="2800" dirty="0" smtClean="0"/>
              <a:t>6-High School Lesson Design</a:t>
            </a:r>
          </a:p>
          <a:p>
            <a:pPr marL="742950" lvl="1" indent="-285750">
              <a:buFont typeface="Wingdings" panose="05000000000000000000" pitchFamily="2" charset="2"/>
              <a:buChar char="v"/>
            </a:pPr>
            <a:r>
              <a:rPr lang="en-US" sz="2800" dirty="0" smtClean="0"/>
              <a:t>Identifiable Lesson Type</a:t>
            </a:r>
          </a:p>
          <a:p>
            <a:pPr marL="742950" lvl="1" indent="-285750">
              <a:buFont typeface="Wingdings" panose="05000000000000000000" pitchFamily="2" charset="2"/>
              <a:buChar char="v"/>
            </a:pPr>
            <a:r>
              <a:rPr lang="en-US" sz="2800" dirty="0" smtClean="0"/>
              <a:t>Introduction or lesson notes </a:t>
            </a:r>
          </a:p>
          <a:p>
            <a:pPr marL="742950" lvl="1" indent="-285750">
              <a:buFont typeface="Wingdings" panose="05000000000000000000" pitchFamily="2" charset="2"/>
              <a:buChar char="v"/>
            </a:pPr>
            <a:r>
              <a:rPr lang="en-US" sz="2800" dirty="0" smtClean="0">
                <a:solidFill>
                  <a:prstClr val="black"/>
                </a:solidFill>
              </a:rPr>
              <a:t>Examples and exercises</a:t>
            </a:r>
          </a:p>
          <a:p>
            <a:pPr marL="742950" lvl="1" indent="-285750">
              <a:buFont typeface="Wingdings" panose="05000000000000000000" pitchFamily="2" charset="2"/>
              <a:buChar char="v"/>
            </a:pPr>
            <a:r>
              <a:rPr lang="en-US" sz="2800" dirty="0" smtClean="0">
                <a:solidFill>
                  <a:prstClr val="black"/>
                </a:solidFill>
              </a:rPr>
              <a:t>Exit Tickets</a:t>
            </a:r>
          </a:p>
          <a:p>
            <a:pPr marL="742950" lvl="1" indent="-285750">
              <a:buFont typeface="Wingdings" panose="05000000000000000000" pitchFamily="2" charset="2"/>
              <a:buChar char="v"/>
            </a:pPr>
            <a:r>
              <a:rPr lang="en-US" sz="2800" dirty="0" smtClean="0">
                <a:solidFill>
                  <a:prstClr val="black"/>
                </a:solidFill>
              </a:rPr>
              <a:t>Problem Set </a:t>
            </a:r>
          </a:p>
          <a:p>
            <a:pPr lvl="1"/>
            <a:endParaRPr lang="en-US" dirty="0" smtClean="0"/>
          </a:p>
        </p:txBody>
      </p:sp>
    </p:spTree>
    <p:extLst>
      <p:ext uri="{BB962C8B-B14F-4D97-AF65-F5344CB8AC3E}">
        <p14:creationId xmlns:p14="http://schemas.microsoft.com/office/powerpoint/2010/main" val="1807735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7637463" cy="612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5507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rgbClr val="072B62"/>
      </a:dk1>
      <a:lt1>
        <a:sysClr val="window" lastClr="FFFFFF"/>
      </a:lt1>
      <a:dk2>
        <a:srgbClr val="242852"/>
      </a:dk2>
      <a:lt2>
        <a:srgbClr val="498DF1"/>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3990</TotalTime>
  <Words>3547</Words>
  <Application>Microsoft Office PowerPoint</Application>
  <PresentationFormat>On-screen Show (4:3)</PresentationFormat>
  <Paragraphs>485</Paragraphs>
  <Slides>43</Slides>
  <Notes>38</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Adjacency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at the Core of Common Core Math?</vt:lpstr>
      <vt:lpstr>Why Shift?</vt:lpstr>
      <vt:lpstr>What does it look like in the classroom?</vt:lpstr>
      <vt:lpstr>Tape Diagrams</vt:lpstr>
      <vt:lpstr>Tape Diagrams</vt:lpstr>
      <vt:lpstr>PowerPoint Presentation</vt:lpstr>
      <vt:lpstr>Tape Diagrams</vt:lpstr>
      <vt:lpstr>Your Turn Using Tape Diagrams</vt:lpstr>
      <vt:lpstr>Number Bonds</vt:lpstr>
      <vt:lpstr>PowerPoint Presentation</vt:lpstr>
      <vt:lpstr>Base Ten Understanding</vt:lpstr>
      <vt:lpstr>Number Bonds</vt:lpstr>
      <vt:lpstr>Multiplication as an Array</vt:lpstr>
      <vt:lpstr>Multiplication as an array</vt:lpstr>
      <vt:lpstr>Multiplication as an array</vt:lpstr>
      <vt:lpstr>Multiplication as an array</vt:lpstr>
      <vt:lpstr>Multiplication       Algorithm</vt:lpstr>
      <vt:lpstr>Multiplication       - Area Model</vt:lpstr>
      <vt:lpstr>Area model – multiply polynomials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Miko McDaniel</dc:creator>
  <cp:lastModifiedBy>Penny Gennuso</cp:lastModifiedBy>
  <cp:revision>168</cp:revision>
  <dcterms:created xsi:type="dcterms:W3CDTF">2013-10-10T14:56:48Z</dcterms:created>
  <dcterms:modified xsi:type="dcterms:W3CDTF">2014-05-19T20:26:01Z</dcterms:modified>
</cp:coreProperties>
</file>