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 id="2147483661" r:id="rId2"/>
  </p:sldMasterIdLst>
  <p:notesMasterIdLst>
    <p:notesMasterId r:id="rId19"/>
  </p:notesMasterIdLst>
  <p:sldIdLst>
    <p:sldId id="257" r:id="rId3"/>
    <p:sldId id="426" r:id="rId4"/>
    <p:sldId id="424" r:id="rId5"/>
    <p:sldId id="401" r:id="rId6"/>
    <p:sldId id="422" r:id="rId7"/>
    <p:sldId id="404" r:id="rId8"/>
    <p:sldId id="406" r:id="rId9"/>
    <p:sldId id="408" r:id="rId10"/>
    <p:sldId id="413" r:id="rId11"/>
    <p:sldId id="429" r:id="rId12"/>
    <p:sldId id="414" r:id="rId13"/>
    <p:sldId id="430" r:id="rId14"/>
    <p:sldId id="412" r:id="rId15"/>
    <p:sldId id="425" r:id="rId16"/>
    <p:sldId id="431" r:id="rId17"/>
    <p:sldId id="421"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hitney" initials="W" lastIdx="9" clrIdx="0"/>
  <p:cmAuthor id="1" name="Rebecca Kockler" initials="RK" lastIdx="9" clrIdx="1"/>
  <p:cmAuthor id="2" name="Whitney Whealdon" initials="WW" lastIdx="1" clrIdx="2"/>
  <p:cmAuthor id="3" name="Chanda Johnson" initials="CJ"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F77"/>
    <a:srgbClr val="2ABDBA"/>
    <a:srgbClr val="FFCC99"/>
    <a:srgbClr val="DAE57E"/>
    <a:srgbClr val="E7EBF5"/>
    <a:srgbClr val="CCD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10" autoAdjust="0"/>
    <p:restoredTop sz="78604" autoAdjust="0"/>
  </p:normalViewPr>
  <p:slideViewPr>
    <p:cSldViewPr>
      <p:cViewPr>
        <p:scale>
          <a:sx n="80" d="100"/>
          <a:sy n="80" d="100"/>
        </p:scale>
        <p:origin x="-1768" y="-1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70" d="100"/>
          <a:sy n="70" d="100"/>
        </p:scale>
        <p:origin x="-2166" y="-3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F95E1F44-B786-4FB2-9775-B1AB9A03AA22}" type="datetimeFigureOut">
              <a:rPr lang="en-US" smtClean="0"/>
              <a:t>5/28/14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BD80347-C5C2-443D-8E28-046FF5B259EC}" type="slidenum">
              <a:rPr lang="en-US" smtClean="0"/>
              <a:t>‹#›</a:t>
            </a:fld>
            <a:endParaRPr lang="en-US" dirty="0"/>
          </a:p>
        </p:txBody>
      </p:sp>
    </p:spTree>
    <p:extLst>
      <p:ext uri="{BB962C8B-B14F-4D97-AF65-F5344CB8AC3E}">
        <p14:creationId xmlns:p14="http://schemas.microsoft.com/office/powerpoint/2010/main" val="240055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 minutes</a:t>
            </a:r>
          </a:p>
          <a:p>
            <a:endParaRPr lang="en-US" baseline="0" dirty="0" smtClean="0"/>
          </a:p>
          <a:p>
            <a:r>
              <a:rPr lang="en-US" dirty="0" smtClean="0"/>
              <a:t>Introduction</a:t>
            </a:r>
            <a:r>
              <a:rPr lang="en-US" baseline="0" dirty="0" smtClean="0"/>
              <a:t> and welcome</a:t>
            </a:r>
            <a:endParaRPr lang="en-US" dirty="0"/>
          </a:p>
        </p:txBody>
      </p:sp>
      <p:sp>
        <p:nvSpPr>
          <p:cNvPr id="4" name="Slide Number Placeholder 3"/>
          <p:cNvSpPr>
            <a:spLocks noGrp="1"/>
          </p:cNvSpPr>
          <p:nvPr>
            <p:ph type="sldNum" sz="quarter" idx="10"/>
          </p:nvPr>
        </p:nvSpPr>
        <p:spPr/>
        <p:txBody>
          <a:bodyPr/>
          <a:lstStyle/>
          <a:p>
            <a:fld id="{EBD80347-C5C2-443D-8E28-046FF5B259EC}" type="slidenum">
              <a:rPr lang="en-US" smtClean="0"/>
              <a:t>1</a:t>
            </a:fld>
            <a:endParaRPr lang="en-US" dirty="0"/>
          </a:p>
        </p:txBody>
      </p:sp>
    </p:spTree>
    <p:extLst>
      <p:ext uri="{BB962C8B-B14F-4D97-AF65-F5344CB8AC3E}">
        <p14:creationId xmlns:p14="http://schemas.microsoft.com/office/powerpoint/2010/main" val="1407858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minutes</a:t>
            </a:r>
          </a:p>
          <a:p>
            <a:endParaRPr lang="en-US" dirty="0" smtClean="0"/>
          </a:p>
          <a:p>
            <a:r>
              <a:rPr lang="en-US" dirty="0" smtClean="0"/>
              <a:t>Have</a:t>
            </a:r>
            <a:r>
              <a:rPr lang="en-US" baseline="0" dirty="0" smtClean="0"/>
              <a:t> participants review pages 33-37 to answer the questions provided. Have participants share their thoughts with the group.</a:t>
            </a:r>
            <a:endParaRPr lang="en-US" dirty="0" smtClean="0"/>
          </a:p>
          <a:p>
            <a:endParaRPr lang="en-US" dirty="0" smtClean="0"/>
          </a:p>
          <a:p>
            <a:r>
              <a:rPr lang="en-US" b="1" u="sng" dirty="0" smtClean="0"/>
              <a:t>Key points:</a:t>
            </a:r>
            <a:endParaRPr lang="en-US" b="0" u="none" dirty="0" smtClean="0"/>
          </a:p>
          <a:p>
            <a:pPr marL="171450" indent="-171450">
              <a:buFont typeface="Arial" panose="020B0604020202020204" pitchFamily="34" charset="0"/>
              <a:buChar char="•"/>
            </a:pPr>
            <a:r>
              <a:rPr lang="en-US" b="0" u="none" dirty="0" smtClean="0"/>
              <a:t>Use the task to determine</a:t>
            </a:r>
            <a:r>
              <a:rPr lang="en-US" b="0" u="none" baseline="0" dirty="0" smtClean="0"/>
              <a:t> if students can demonstrate mastery with the standards</a:t>
            </a:r>
          </a:p>
          <a:p>
            <a:pPr marL="171450" indent="-171450">
              <a:buFont typeface="Arial" panose="020B0604020202020204" pitchFamily="34" charset="0"/>
              <a:buChar char="•"/>
            </a:pPr>
            <a:r>
              <a:rPr lang="en-US" b="0" u="none" baseline="0" dirty="0" smtClean="0"/>
              <a:t>Use on an assessment, either formatively or formally</a:t>
            </a:r>
          </a:p>
          <a:p>
            <a:pPr marL="171450" indent="-171450">
              <a:buFont typeface="Arial" panose="020B0604020202020204" pitchFamily="34" charset="0"/>
              <a:buChar char="•"/>
            </a:pPr>
            <a:r>
              <a:rPr lang="en-US" b="0" u="none" baseline="0" dirty="0" smtClean="0"/>
              <a:t>Students will complete individually</a:t>
            </a:r>
          </a:p>
          <a:p>
            <a:pPr marL="171450" indent="-171450">
              <a:buFont typeface="Arial" panose="020B0604020202020204" pitchFamily="34" charset="0"/>
              <a:buChar char="•"/>
            </a:pPr>
            <a:r>
              <a:rPr lang="en-US" b="0" u="none" baseline="0" dirty="0" smtClean="0"/>
              <a:t>Students must write a system of inequalities to represent given constraints; requires students to interpret given information</a:t>
            </a:r>
          </a:p>
          <a:p>
            <a:pPr marL="171450" indent="-171450">
              <a:buFont typeface="Arial" panose="020B0604020202020204" pitchFamily="34" charset="0"/>
              <a:buChar char="•"/>
            </a:pPr>
            <a:r>
              <a:rPr lang="en-US" b="0" u="none" baseline="0" dirty="0" smtClean="0"/>
              <a:t>Students must graph the appropriate solution set identifying additional constraints (cannot have a negative number of cubicles)</a:t>
            </a:r>
          </a:p>
          <a:p>
            <a:pPr marL="171450" indent="-171450">
              <a:buFont typeface="Arial" panose="020B0604020202020204" pitchFamily="34" charset="0"/>
              <a:buChar char="•"/>
            </a:pPr>
            <a:r>
              <a:rPr lang="en-US" b="0" u="none" baseline="0" dirty="0" smtClean="0"/>
              <a:t>Students must interpret the solution to the system of inequalities in terms of the context</a:t>
            </a:r>
          </a:p>
          <a:p>
            <a:pPr marL="171450" indent="-171450">
              <a:buFont typeface="Arial" panose="020B0604020202020204" pitchFamily="34" charset="0"/>
              <a:buChar char="•"/>
            </a:pPr>
            <a:r>
              <a:rPr lang="en-US" b="0" u="none" baseline="0" dirty="0" smtClean="0"/>
              <a:t>Students must use a system of equations to solve problems</a:t>
            </a:r>
            <a:endParaRPr lang="en-US" b="1" u="sng" dirty="0"/>
          </a:p>
        </p:txBody>
      </p:sp>
      <p:sp>
        <p:nvSpPr>
          <p:cNvPr id="4" name="Slide Number Placeholder 3"/>
          <p:cNvSpPr>
            <a:spLocks noGrp="1"/>
          </p:cNvSpPr>
          <p:nvPr>
            <p:ph type="sldNum" sz="quarter" idx="10"/>
          </p:nvPr>
        </p:nvSpPr>
        <p:spPr/>
        <p:txBody>
          <a:bodyPr/>
          <a:lstStyle/>
          <a:p>
            <a:fld id="{1F053D90-3371-42B5-9C56-97A6A46B1FA4}" type="slidenum">
              <a:rPr lang="en-US" smtClean="0"/>
              <a:t>10</a:t>
            </a:fld>
            <a:endParaRPr lang="en-US"/>
          </a:p>
        </p:txBody>
      </p:sp>
    </p:spTree>
    <p:extLst>
      <p:ext uri="{BB962C8B-B14F-4D97-AF65-F5344CB8AC3E}">
        <p14:creationId xmlns:p14="http://schemas.microsoft.com/office/powerpoint/2010/main" val="1728496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minutes</a:t>
            </a:r>
          </a:p>
          <a:p>
            <a:endParaRPr lang="en-US" dirty="0" smtClean="0"/>
          </a:p>
          <a:p>
            <a:r>
              <a:rPr lang="en-US" dirty="0" smtClean="0"/>
              <a:t>Have</a:t>
            </a:r>
            <a:r>
              <a:rPr lang="en-US" baseline="0" dirty="0" smtClean="0"/>
              <a:t> participants review pages 65-67 to answer the three questions provided. Have participants share their thoughts with the group.</a:t>
            </a:r>
            <a:endParaRPr lang="en-US" dirty="0" smtClean="0"/>
          </a:p>
          <a:p>
            <a:endParaRPr lang="en-US" dirty="0" smtClean="0"/>
          </a:p>
          <a:p>
            <a:r>
              <a:rPr lang="en-US" b="1" u="sng" dirty="0" smtClean="0"/>
              <a:t>Key points:</a:t>
            </a:r>
            <a:endParaRPr lang="en-US" b="0" u="none" dirty="0" smtClean="0"/>
          </a:p>
          <a:p>
            <a:pPr marL="171450" indent="-171450">
              <a:buFont typeface="Arial" panose="020B0604020202020204" pitchFamily="34" charset="0"/>
              <a:buChar char="•"/>
            </a:pPr>
            <a:r>
              <a:rPr lang="en-US" b="0" u="none" dirty="0" smtClean="0"/>
              <a:t>Teachers prepare by reading through</a:t>
            </a:r>
            <a:r>
              <a:rPr lang="en-US" b="0" u="none" baseline="0" dirty="0" smtClean="0"/>
              <a:t> the task and the exemplar</a:t>
            </a:r>
          </a:p>
          <a:p>
            <a:pPr marL="171450" indent="-171450">
              <a:buFont typeface="Arial" panose="020B0604020202020204" pitchFamily="34" charset="0"/>
              <a:buChar char="•"/>
            </a:pPr>
            <a:r>
              <a:rPr lang="en-US" b="0" u="none" baseline="0" dirty="0" smtClean="0"/>
              <a:t>Teachers would build a lesson which incorporates this task</a:t>
            </a:r>
          </a:p>
          <a:p>
            <a:pPr marL="171450" indent="-171450">
              <a:buFont typeface="Arial" panose="020B0604020202020204" pitchFamily="34" charset="0"/>
              <a:buChar char="•"/>
            </a:pPr>
            <a:r>
              <a:rPr lang="en-US" b="0" u="none" baseline="0" dirty="0" smtClean="0"/>
              <a:t>Use items from column 3 on pages 65-66 to help students prepare for the task</a:t>
            </a:r>
          </a:p>
          <a:p>
            <a:pPr marL="171450" indent="-171450">
              <a:buFont typeface="Arial" panose="020B0604020202020204" pitchFamily="34" charset="0"/>
              <a:buChar char="•"/>
            </a:pPr>
            <a:r>
              <a:rPr lang="en-US" b="0" u="none" baseline="0" dirty="0" smtClean="0"/>
              <a:t>Task should be used during a unit of study about solving systems of linear equations and inequalities.</a:t>
            </a:r>
            <a:endParaRPr lang="en-US" b="1" u="sng" dirty="0"/>
          </a:p>
        </p:txBody>
      </p:sp>
      <p:sp>
        <p:nvSpPr>
          <p:cNvPr id="4" name="Slide Number Placeholder 3"/>
          <p:cNvSpPr>
            <a:spLocks noGrp="1"/>
          </p:cNvSpPr>
          <p:nvPr>
            <p:ph type="sldNum" sz="quarter" idx="10"/>
          </p:nvPr>
        </p:nvSpPr>
        <p:spPr/>
        <p:txBody>
          <a:bodyPr/>
          <a:lstStyle/>
          <a:p>
            <a:fld id="{1F053D90-3371-42B5-9C56-97A6A46B1FA4}" type="slidenum">
              <a:rPr lang="en-US" smtClean="0"/>
              <a:t>11</a:t>
            </a:fld>
            <a:endParaRPr lang="en-US"/>
          </a:p>
        </p:txBody>
      </p:sp>
    </p:spTree>
    <p:extLst>
      <p:ext uri="{BB962C8B-B14F-4D97-AF65-F5344CB8AC3E}">
        <p14:creationId xmlns:p14="http://schemas.microsoft.com/office/powerpoint/2010/main" val="1728496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minutes</a:t>
            </a:r>
          </a:p>
          <a:p>
            <a:endParaRPr lang="en-US" dirty="0" smtClean="0"/>
          </a:p>
          <a:p>
            <a:r>
              <a:rPr lang="en-US" dirty="0" smtClean="0"/>
              <a:t>Have</a:t>
            </a:r>
            <a:r>
              <a:rPr lang="en-US" baseline="0" dirty="0" smtClean="0"/>
              <a:t> participants review pages 68-77 to answer the three questions provided. Have participants share their thoughts with the group.</a:t>
            </a:r>
            <a:endParaRPr lang="en-US" dirty="0" smtClean="0"/>
          </a:p>
          <a:p>
            <a:endParaRPr lang="en-US" dirty="0" smtClean="0"/>
          </a:p>
          <a:p>
            <a:r>
              <a:rPr lang="en-US" b="1" u="sng" dirty="0" smtClean="0"/>
              <a:t>Key points:</a:t>
            </a:r>
            <a:endParaRPr lang="en-US" b="0" u="none" dirty="0" smtClean="0"/>
          </a:p>
          <a:p>
            <a:pPr marL="171450" indent="-171450">
              <a:buFont typeface="Arial" panose="020B0604020202020204" pitchFamily="34" charset="0"/>
              <a:buChar char="•"/>
            </a:pPr>
            <a:r>
              <a:rPr lang="en-US" b="0" u="none" dirty="0" smtClean="0"/>
              <a:t>Differences</a:t>
            </a:r>
            <a:endParaRPr lang="en-US" b="0" u="none" baseline="0" dirty="0" smtClean="0"/>
          </a:p>
          <a:p>
            <a:pPr marL="628650" lvl="1" indent="-171450">
              <a:buFont typeface="Wingdings" panose="05000000000000000000" pitchFamily="2" charset="2"/>
              <a:buChar char="ü"/>
            </a:pPr>
            <a:r>
              <a:rPr lang="en-US" b="0" u="none" baseline="0" dirty="0" smtClean="0"/>
              <a:t>IT is more of a formative assessment (assessment for learning) to gauge how students are progressing with the concepts and skills</a:t>
            </a:r>
          </a:p>
          <a:p>
            <a:pPr marL="628650" lvl="1" indent="-171450">
              <a:buFont typeface="Wingdings" panose="05000000000000000000" pitchFamily="2" charset="2"/>
              <a:buChar char="ü"/>
            </a:pPr>
            <a:r>
              <a:rPr lang="en-US" b="0" u="none" baseline="0" dirty="0" smtClean="0"/>
              <a:t>ECR is more formal and an assessment of learning to determine mastery</a:t>
            </a:r>
          </a:p>
          <a:p>
            <a:pPr marL="171450" lvl="0" indent="-171450">
              <a:buFont typeface="Arial" panose="020B0604020202020204" pitchFamily="34" charset="0"/>
              <a:buChar char="•"/>
            </a:pPr>
            <a:r>
              <a:rPr lang="en-US" b="0" u="none" baseline="0" dirty="0" smtClean="0"/>
              <a:t>IT allows more open-ended response; ECR is one response with multiple ways to find the response</a:t>
            </a:r>
          </a:p>
          <a:p>
            <a:pPr marL="171450" lvl="0" indent="-171450">
              <a:buFont typeface="Arial" panose="020B0604020202020204" pitchFamily="34" charset="0"/>
              <a:buChar char="•"/>
            </a:pPr>
            <a:r>
              <a:rPr lang="en-US" b="0" u="none" baseline="0" dirty="0" smtClean="0"/>
              <a:t>IT provides guidance around how to facilitate this task with students rather than simply giving the task to students to complete.</a:t>
            </a:r>
          </a:p>
          <a:p>
            <a:pPr marL="171450" lvl="0" indent="-171450">
              <a:buFont typeface="Arial" panose="020B0604020202020204" pitchFamily="34" charset="0"/>
              <a:buChar char="•"/>
            </a:pPr>
            <a:r>
              <a:rPr lang="en-US" b="0" u="none" baseline="0" dirty="0" smtClean="0"/>
              <a:t>The ECR could possibly be used on an end-of-unit assessment for a unit on systems of equations and inequalities while the IT would be used as a lesson within the unit.</a:t>
            </a:r>
            <a:endParaRPr lang="en-US" b="1" u="sng" dirty="0"/>
          </a:p>
        </p:txBody>
      </p:sp>
      <p:sp>
        <p:nvSpPr>
          <p:cNvPr id="4" name="Slide Number Placeholder 3"/>
          <p:cNvSpPr>
            <a:spLocks noGrp="1"/>
          </p:cNvSpPr>
          <p:nvPr>
            <p:ph type="sldNum" sz="quarter" idx="10"/>
          </p:nvPr>
        </p:nvSpPr>
        <p:spPr/>
        <p:txBody>
          <a:bodyPr/>
          <a:lstStyle/>
          <a:p>
            <a:fld id="{1F053D90-3371-42B5-9C56-97A6A46B1FA4}" type="slidenum">
              <a:rPr lang="en-US" smtClean="0"/>
              <a:t>12</a:t>
            </a:fld>
            <a:endParaRPr lang="en-US"/>
          </a:p>
        </p:txBody>
      </p:sp>
    </p:spTree>
    <p:extLst>
      <p:ext uri="{BB962C8B-B14F-4D97-AF65-F5344CB8AC3E}">
        <p14:creationId xmlns:p14="http://schemas.microsoft.com/office/powerpoint/2010/main" val="1728496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8 minutes</a:t>
            </a:r>
          </a:p>
          <a:p>
            <a:endParaRPr lang="en-US" b="0" baseline="0" dirty="0" smtClean="0"/>
          </a:p>
          <a:p>
            <a:r>
              <a:rPr lang="en-US" b="0" baseline="0" dirty="0" smtClean="0"/>
              <a:t>Have participants work in groups of 3-4. Give them about 5 minutes to reflect on the tasks they explored earlier (the page numbers are provided again for those who want to go back to review). Have participants compare the tasks. While participants are reviewing the tasks give them chart paper and markers. After about 5 minutes have participants discuss the characteristics of the two different types of tasks. </a:t>
            </a:r>
          </a:p>
          <a:p>
            <a:endParaRPr lang="en-US" b="0" baseline="0" dirty="0" smtClean="0"/>
          </a:p>
          <a:p>
            <a:r>
              <a:rPr lang="en-US" b="1" u="sng" baseline="0" dirty="0" smtClean="0"/>
              <a:t>Key Points:</a:t>
            </a:r>
          </a:p>
          <a:p>
            <a:endParaRPr lang="en-US" b="0" u="sng" baseline="0" dirty="0" smtClean="0"/>
          </a:p>
          <a:p>
            <a:r>
              <a:rPr lang="en-US" b="0" u="none" baseline="0" dirty="0" smtClean="0"/>
              <a:t>In common:</a:t>
            </a:r>
          </a:p>
          <a:p>
            <a:pPr marL="171450" indent="-171450">
              <a:buFont typeface="Arial" panose="020B0604020202020204" pitchFamily="34" charset="0"/>
              <a:buChar char="•"/>
            </a:pPr>
            <a:r>
              <a:rPr lang="en-US" b="0" baseline="0" dirty="0" smtClean="0"/>
              <a:t>Aligned standards</a:t>
            </a:r>
          </a:p>
          <a:p>
            <a:pPr marL="171450" indent="-171450">
              <a:buFont typeface="Arial" panose="020B0604020202020204" pitchFamily="34" charset="0"/>
              <a:buChar char="•"/>
            </a:pPr>
            <a:r>
              <a:rPr lang="en-US" b="0" baseline="0" dirty="0" smtClean="0"/>
              <a:t>Standards to prepare students</a:t>
            </a:r>
          </a:p>
          <a:p>
            <a:pPr marL="171450" indent="-171450">
              <a:buFont typeface="Arial" panose="020B0604020202020204" pitchFamily="34" charset="0"/>
              <a:buChar char="•"/>
            </a:pPr>
            <a:r>
              <a:rPr lang="en-US" b="0" baseline="0" dirty="0" smtClean="0"/>
              <a:t>Items to check for task readiness</a:t>
            </a:r>
          </a:p>
          <a:p>
            <a:pPr marL="171450" indent="-171450">
              <a:buFont typeface="Arial" panose="020B0604020202020204" pitchFamily="34" charset="0"/>
              <a:buChar char="•"/>
            </a:pPr>
            <a:r>
              <a:rPr lang="en-US" b="0" baseline="0" dirty="0" smtClean="0"/>
              <a:t>Sample remediation items</a:t>
            </a:r>
          </a:p>
          <a:p>
            <a:pPr marL="171450" indent="-171450">
              <a:buFont typeface="Arial" panose="020B0604020202020204" pitchFamily="34" charset="0"/>
              <a:buChar char="•"/>
            </a:pPr>
            <a:r>
              <a:rPr lang="en-US" b="0" baseline="0" dirty="0" smtClean="0"/>
              <a:t>Real-world prep (where applicable)</a:t>
            </a:r>
          </a:p>
          <a:p>
            <a:pPr marL="171450" indent="-171450">
              <a:buFont typeface="Arial" panose="020B0604020202020204" pitchFamily="34" charset="0"/>
              <a:buChar char="•"/>
            </a:pPr>
            <a:r>
              <a:rPr lang="en-US" b="0" baseline="0" dirty="0" smtClean="0"/>
              <a:t>After the task</a:t>
            </a:r>
          </a:p>
          <a:p>
            <a:pPr marL="171450" indent="-171450">
              <a:buFont typeface="Arial" panose="020B0604020202020204" pitchFamily="34" charset="0"/>
              <a:buChar char="•"/>
            </a:pPr>
            <a:r>
              <a:rPr lang="en-US" b="0" baseline="0" dirty="0" smtClean="0"/>
              <a:t>Student task</a:t>
            </a:r>
          </a:p>
          <a:p>
            <a:pPr marL="171450" indent="-171450">
              <a:buFont typeface="Arial" panose="020B0604020202020204" pitchFamily="34" charset="0"/>
              <a:buChar char="•"/>
            </a:pPr>
            <a:r>
              <a:rPr lang="en-US" b="0" baseline="0" dirty="0" smtClean="0"/>
              <a:t>Exemplar response</a:t>
            </a:r>
          </a:p>
          <a:p>
            <a:endParaRPr lang="en-US" b="0" baseline="0" dirty="0" smtClean="0"/>
          </a:p>
          <a:p>
            <a:r>
              <a:rPr lang="en-US" b="0" u="none" baseline="0" dirty="0" smtClean="0"/>
              <a:t>Differences:</a:t>
            </a:r>
          </a:p>
          <a:p>
            <a:pPr marL="171450" indent="-171450">
              <a:buFont typeface="Arial" panose="020B0604020202020204" pitchFamily="34" charset="0"/>
              <a:buChar char="•"/>
            </a:pPr>
            <a:r>
              <a:rPr lang="en-US" b="0" baseline="0" dirty="0" smtClean="0"/>
              <a:t>IT’s have “During the Task” (ECRs don’t)</a:t>
            </a:r>
          </a:p>
          <a:p>
            <a:pPr marL="171450" indent="-171450">
              <a:buFont typeface="Arial" panose="020B0604020202020204" pitchFamily="34" charset="0"/>
              <a:buChar char="•"/>
            </a:pPr>
            <a:r>
              <a:rPr lang="en-US" b="0" baseline="0" dirty="0" smtClean="0"/>
              <a:t>After the task in ECRs help identify misconceptions; in ITs help to make connections to other areas that use the same math concepts</a:t>
            </a:r>
          </a:p>
          <a:p>
            <a:pPr marL="171450" indent="-171450">
              <a:buFont typeface="Arial" panose="020B0604020202020204" pitchFamily="34" charset="0"/>
              <a:buChar char="•"/>
            </a:pPr>
            <a:r>
              <a:rPr lang="en-US" b="0" baseline="0" dirty="0" smtClean="0"/>
              <a:t>ECRs typically have one correct response (may be more than one way to get to the response); ITs typically have multiple correct responses</a:t>
            </a:r>
          </a:p>
          <a:p>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8 minutes</a:t>
            </a:r>
          </a:p>
          <a:p>
            <a:endParaRPr lang="en-US" b="0" baseline="0" dirty="0" smtClean="0"/>
          </a:p>
          <a:p>
            <a:r>
              <a:rPr lang="en-US" b="0" baseline="0" dirty="0" smtClean="0"/>
              <a:t>Have participants identify connections between the resources discussed during this session and other resources in the toolbox. Ask for some participants to share their thoughts with the whole group. </a:t>
            </a:r>
          </a:p>
          <a:p>
            <a:endParaRPr lang="en-US" b="0" baseline="0" dirty="0" smtClean="0"/>
          </a:p>
          <a:p>
            <a:r>
              <a:rPr lang="en-US" b="1" u="sng" baseline="0" dirty="0" smtClean="0"/>
              <a:t>Key points:</a:t>
            </a:r>
            <a:endParaRPr lang="en-US" b="0" u="none" baseline="0" dirty="0" smtClean="0"/>
          </a:p>
          <a:p>
            <a:pPr marL="171450" indent="-171450">
              <a:buFont typeface="Arial" panose="020B0604020202020204" pitchFamily="34" charset="0"/>
              <a:buChar char="•"/>
            </a:pPr>
            <a:r>
              <a:rPr lang="en-US" b="0" u="none" baseline="0" dirty="0" smtClean="0"/>
              <a:t>Guidebooks provide information on how to access standards at each grade level (Appendix)</a:t>
            </a:r>
          </a:p>
          <a:p>
            <a:pPr marL="171450" indent="-171450">
              <a:buFont typeface="Arial" panose="020B0604020202020204" pitchFamily="34" charset="0"/>
              <a:buChar char="•"/>
            </a:pPr>
            <a:r>
              <a:rPr lang="en-US" b="0" u="none" baseline="0" dirty="0" smtClean="0"/>
              <a:t>Guidebooks provide EOY-like assessment tasks</a:t>
            </a:r>
          </a:p>
          <a:p>
            <a:pPr marL="171450" indent="-171450">
              <a:buFont typeface="Arial" panose="020B0604020202020204" pitchFamily="34" charset="0"/>
              <a:buChar char="•"/>
            </a:pPr>
            <a:r>
              <a:rPr lang="en-US" b="0" u="none" baseline="0" dirty="0" smtClean="0"/>
              <a:t>Guidebooks help to identify what mastery of standards looks like (exemplar responses)</a:t>
            </a:r>
          </a:p>
          <a:p>
            <a:pPr marL="171450" indent="-171450">
              <a:buFont typeface="Arial" panose="020B0604020202020204" pitchFamily="34" charset="0"/>
              <a:buChar char="•"/>
            </a:pPr>
            <a:r>
              <a:rPr lang="en-US" b="0" u="none" baseline="0" dirty="0" smtClean="0"/>
              <a:t>IT tasks provide some guidance around instructional strategies that could be used</a:t>
            </a:r>
          </a:p>
          <a:p>
            <a:pPr marL="171450" indent="-171450">
              <a:buFont typeface="Arial" panose="020B0604020202020204" pitchFamily="34" charset="0"/>
              <a:buChar char="•"/>
            </a:pPr>
            <a:r>
              <a:rPr lang="en-US" b="0" u="none" baseline="0" dirty="0" smtClean="0"/>
              <a:t>Guidebooks identify targeted remediation standards so teachers don’t feel as though they have to reteach everything from a prior grade level</a:t>
            </a:r>
          </a:p>
          <a:p>
            <a:pPr marL="171450" indent="-171450">
              <a:buFont typeface="Arial" panose="020B0604020202020204" pitchFamily="34" charset="0"/>
              <a:buChar char="•"/>
            </a:pPr>
            <a:r>
              <a:rPr lang="en-US" b="0" u="none" baseline="0" dirty="0" smtClean="0"/>
              <a:t>Tasks help teachers identify the appropriate level of rigor</a:t>
            </a:r>
            <a:endParaRPr lang="en-US" b="1" u="sng" baseline="0" dirty="0" smtClean="0"/>
          </a:p>
          <a:p>
            <a:pPr marL="171450" indent="-171450">
              <a:buFont typeface="Arial" panose="020B0604020202020204" pitchFamily="34" charset="0"/>
              <a:buChar char="•"/>
            </a:pPr>
            <a:r>
              <a:rPr lang="en-US" b="0" u="none" baseline="0" dirty="0" smtClean="0"/>
              <a:t>Tasks provide opportunities to supplement gaps in other curricular resources</a:t>
            </a:r>
          </a:p>
          <a:p>
            <a:pPr marL="171450" indent="-171450">
              <a:buFont typeface="Arial" panose="020B0604020202020204" pitchFamily="34" charset="0"/>
              <a:buChar char="•"/>
            </a:pPr>
            <a:r>
              <a:rPr lang="en-US" b="0" u="none" baseline="0" dirty="0" smtClean="0"/>
              <a:t>Other resources (i.e., </a:t>
            </a:r>
            <a:r>
              <a:rPr lang="en-US" b="0" u="none" baseline="0" dirty="0" err="1" smtClean="0"/>
              <a:t>LearnZillion</a:t>
            </a:r>
            <a:r>
              <a:rPr lang="en-US" b="0" u="none" baseline="0" dirty="0" smtClean="0"/>
              <a:t>, Illustrative Mathematics) can also supplement curricular resources to fill gaps</a:t>
            </a:r>
          </a:p>
        </p:txBody>
      </p:sp>
      <p:sp>
        <p:nvSpPr>
          <p:cNvPr id="4" name="Slide Number Placeholder 3"/>
          <p:cNvSpPr>
            <a:spLocks noGrp="1"/>
          </p:cNvSpPr>
          <p:nvPr>
            <p:ph type="sldNum" sz="quarter" idx="10"/>
          </p:nvPr>
        </p:nvSpPr>
        <p:spPr/>
        <p:txBody>
          <a:bodyPr/>
          <a:lstStyle/>
          <a:p>
            <a:fld id="{0A7D4113-607C-4C8C-A317-57A1D107AA5D}" type="slidenum">
              <a:rPr lang="en-US" smtClean="0"/>
              <a:pPr/>
              <a:t>14</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minutes</a:t>
            </a:r>
          </a:p>
          <a:p>
            <a:endParaRPr lang="en-US" dirty="0" smtClean="0"/>
          </a:p>
          <a:p>
            <a:r>
              <a:rPr lang="en-US" dirty="0" smtClean="0"/>
              <a:t>Have participants discuss with the</a:t>
            </a:r>
            <a:r>
              <a:rPr lang="en-US" baseline="0" dirty="0" smtClean="0"/>
              <a:t> people around them how they best see the guidebooks being used given the three topics. Allow participants to share their thoughts.</a:t>
            </a:r>
          </a:p>
          <a:p>
            <a:endParaRPr lang="en-US" baseline="0" dirty="0" smtClean="0"/>
          </a:p>
          <a:p>
            <a:r>
              <a:rPr lang="en-US" b="1" u="sng" baseline="0" dirty="0" smtClean="0"/>
              <a:t>Key points:</a:t>
            </a:r>
          </a:p>
          <a:p>
            <a:r>
              <a:rPr lang="en-US" baseline="0" dirty="0" smtClean="0"/>
              <a:t>Time of year—the guidebooks will likely not be used immediately at the beginning of the year. Teachers should plan their year first and decide where best to use the tasks provided. Therefore it may be two months, or so, before the teachers use the guidebooks. </a:t>
            </a:r>
          </a:p>
          <a:p>
            <a:endParaRPr lang="en-US" baseline="0" dirty="0" smtClean="0"/>
          </a:p>
          <a:p>
            <a:r>
              <a:rPr lang="en-US" baseline="0" dirty="0" smtClean="0"/>
              <a:t>Remediation choices—once teachers determine the standards one which students are struggling, they can identify which standards to target for remediation using the remediation guides. They do not have to reteach all of the previous grade or all of the topic related to the area of struggles to remediate the student. </a:t>
            </a:r>
          </a:p>
          <a:p>
            <a:endParaRPr lang="en-US" baseline="0" dirty="0" smtClean="0"/>
          </a:p>
          <a:p>
            <a:r>
              <a:rPr lang="en-US" baseline="0" dirty="0" smtClean="0"/>
              <a:t>Supplementing curricular options—if teachers are using a tier 2 or 3 program, the tasks can provide a supplemental resources through the tasks provided as well as the resources through </a:t>
            </a:r>
            <a:r>
              <a:rPr lang="en-US" baseline="0" dirty="0" err="1" smtClean="0"/>
              <a:t>LearnZillion</a:t>
            </a:r>
            <a:r>
              <a:rPr lang="en-US" baseline="0" dirty="0" smtClean="0"/>
              <a:t> and Illustrative Math which are highlighted in the charts for each task.</a:t>
            </a:r>
          </a:p>
          <a:p>
            <a:endParaRPr lang="en-US" dirty="0"/>
          </a:p>
        </p:txBody>
      </p:sp>
      <p:sp>
        <p:nvSpPr>
          <p:cNvPr id="4" name="Slide Number Placeholder 3"/>
          <p:cNvSpPr>
            <a:spLocks noGrp="1"/>
          </p:cNvSpPr>
          <p:nvPr>
            <p:ph type="sldNum" sz="quarter" idx="10"/>
          </p:nvPr>
        </p:nvSpPr>
        <p:spPr/>
        <p:txBody>
          <a:bodyPr/>
          <a:lstStyle/>
          <a:p>
            <a:fld id="{EBD80347-C5C2-443D-8E28-046FF5B259EC}" type="slidenum">
              <a:rPr lang="en-US" smtClean="0"/>
              <a:t>15</a:t>
            </a:fld>
            <a:endParaRPr lang="en-US" dirty="0"/>
          </a:p>
        </p:txBody>
      </p:sp>
    </p:spTree>
    <p:extLst>
      <p:ext uri="{BB962C8B-B14F-4D97-AF65-F5344CB8AC3E}">
        <p14:creationId xmlns:p14="http://schemas.microsoft.com/office/powerpoint/2010/main" val="1699642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4 </a:t>
            </a:r>
            <a:r>
              <a:rPr lang="en-US" dirty="0" smtClean="0"/>
              <a:t>minutes</a:t>
            </a:r>
          </a:p>
          <a:p>
            <a:endParaRPr lang="en-US" dirty="0" smtClean="0"/>
          </a:p>
          <a:p>
            <a:r>
              <a:rPr lang="en-US" dirty="0" smtClean="0"/>
              <a:t>Have participants </a:t>
            </a:r>
            <a:r>
              <a:rPr lang="en-US" baseline="0" dirty="0" smtClean="0"/>
              <a:t>think about the questions on the slide. Allow participants time to share their thoughts with the whole group. </a:t>
            </a:r>
            <a:endParaRPr lang="en-US" dirty="0"/>
          </a:p>
        </p:txBody>
      </p:sp>
      <p:sp>
        <p:nvSpPr>
          <p:cNvPr id="4" name="Slide Number Placeholder 3"/>
          <p:cNvSpPr>
            <a:spLocks noGrp="1"/>
          </p:cNvSpPr>
          <p:nvPr>
            <p:ph type="sldNum" sz="quarter" idx="10"/>
          </p:nvPr>
        </p:nvSpPr>
        <p:spPr/>
        <p:txBody>
          <a:bodyPr/>
          <a:lstStyle/>
          <a:p>
            <a:fld id="{1F053D90-3371-42B5-9C56-97A6A46B1FA4}" type="slidenum">
              <a:rPr lang="en-US" smtClean="0"/>
              <a:t>16</a:t>
            </a:fld>
            <a:endParaRPr lang="en-US"/>
          </a:p>
        </p:txBody>
      </p:sp>
    </p:spTree>
    <p:extLst>
      <p:ext uri="{BB962C8B-B14F-4D97-AF65-F5344CB8AC3E}">
        <p14:creationId xmlns:p14="http://schemas.microsoft.com/office/powerpoint/2010/main" val="3242045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endParaRPr lang="en-US" dirty="0" smtClean="0"/>
          </a:p>
          <a:p>
            <a:r>
              <a:rPr lang="en-US" dirty="0" smtClean="0"/>
              <a:t>Be sure participants have the materials</a:t>
            </a:r>
            <a:r>
              <a:rPr lang="en-US" baseline="0" dirty="0" smtClean="0"/>
              <a:t> they will need to participate in the session. </a:t>
            </a:r>
          </a:p>
          <a:p>
            <a:endParaRPr lang="en-US" baseline="0" dirty="0" smtClean="0"/>
          </a:p>
          <a:p>
            <a:r>
              <a:rPr lang="en-US" baseline="0" dirty="0" smtClean="0"/>
              <a:t>If possible, have participants take care of this just prior to the session starting. </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2</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 minutes </a:t>
            </a:r>
          </a:p>
          <a:p>
            <a:endParaRPr lang="en-US" altLang="en-US" dirty="0" smtClean="0"/>
          </a:p>
          <a:p>
            <a:r>
              <a:rPr lang="en-US" altLang="en-US" dirty="0" smtClean="0"/>
              <a:t>Review</a:t>
            </a:r>
            <a:r>
              <a:rPr lang="en-US" altLang="en-US" baseline="0" dirty="0" smtClean="0"/>
              <a:t> slide.</a:t>
            </a:r>
          </a:p>
          <a:p>
            <a:endParaRPr lang="en-US" altLang="en-US" dirty="0" smtClean="0"/>
          </a:p>
          <a:p>
            <a:pPr>
              <a:spcAft>
                <a:spcPts val="600"/>
              </a:spcAft>
            </a:pPr>
            <a:r>
              <a:rPr lang="en-US" altLang="en-US" b="1" u="sng" dirty="0" smtClean="0"/>
              <a:t>Key Points:</a:t>
            </a:r>
          </a:p>
          <a:p>
            <a:pPr marL="171450" indent="-171450">
              <a:buFont typeface="Arial" panose="020B0604020202020204" pitchFamily="34" charset="0"/>
              <a:buChar char="•"/>
            </a:pPr>
            <a:r>
              <a:rPr lang="en-US" altLang="en-US" dirty="0" smtClean="0"/>
              <a:t>Students</a:t>
            </a:r>
            <a:r>
              <a:rPr lang="en-US" altLang="en-US" baseline="0" dirty="0" smtClean="0"/>
              <a:t> should be learning and demonstrating more than their ability to reproduce a procedure that will get a correct answer. </a:t>
            </a:r>
          </a:p>
          <a:p>
            <a:pPr marL="171450" indent="-171450">
              <a:buFont typeface="Arial" panose="020B0604020202020204" pitchFamily="34" charset="0"/>
              <a:buChar char="•"/>
            </a:pPr>
            <a:r>
              <a:rPr lang="en-US" altLang="en-US" baseline="0" dirty="0" smtClean="0"/>
              <a:t>Students should be able to demonstrate an understanding of the concepts in order to master the standards fully. </a:t>
            </a:r>
          </a:p>
          <a:p>
            <a:pPr marL="171450" indent="-171450">
              <a:buFont typeface="Arial" panose="020B0604020202020204" pitchFamily="34" charset="0"/>
              <a:buChar char="•"/>
            </a:pPr>
            <a:r>
              <a:rPr lang="en-US" altLang="en-US" baseline="0" dirty="0" smtClean="0"/>
              <a:t>In order to allow students to access on-level content more quickly, students should be provided with targeted remediation as needed rather than re-teaching all of the concepts from the previous grade-level. </a:t>
            </a: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990" indent="-291149" eaLnBrk="0" hangingPunct="0">
              <a:spcBef>
                <a:spcPct val="30000"/>
              </a:spcBef>
              <a:defRPr sz="1200">
                <a:solidFill>
                  <a:schemeClr val="tx1"/>
                </a:solidFill>
                <a:latin typeface="Calibri" pitchFamily="34" charset="0"/>
                <a:ea typeface="MS PGothic" pitchFamily="34" charset="-128"/>
              </a:defRPr>
            </a:lvl2pPr>
            <a:lvl3pPr marL="1164599" indent="-232919" eaLnBrk="0" hangingPunct="0">
              <a:spcBef>
                <a:spcPct val="30000"/>
              </a:spcBef>
              <a:defRPr sz="1200">
                <a:solidFill>
                  <a:schemeClr val="tx1"/>
                </a:solidFill>
                <a:latin typeface="Calibri" pitchFamily="34" charset="0"/>
                <a:ea typeface="MS PGothic" pitchFamily="34" charset="-128"/>
              </a:defRPr>
            </a:lvl3pPr>
            <a:lvl4pPr marL="1630439" indent="-232919" eaLnBrk="0" hangingPunct="0">
              <a:spcBef>
                <a:spcPct val="30000"/>
              </a:spcBef>
              <a:defRPr sz="1200">
                <a:solidFill>
                  <a:schemeClr val="tx1"/>
                </a:solidFill>
                <a:latin typeface="Calibri" pitchFamily="34" charset="0"/>
                <a:ea typeface="MS PGothic" pitchFamily="34" charset="-128"/>
              </a:defRPr>
            </a:lvl4pPr>
            <a:lvl5pPr marL="2096278" indent="-232919" eaLnBrk="0" hangingPunct="0">
              <a:spcBef>
                <a:spcPct val="30000"/>
              </a:spcBef>
              <a:defRPr sz="1200">
                <a:solidFill>
                  <a:schemeClr val="tx1"/>
                </a:solidFill>
                <a:latin typeface="Calibri" pitchFamily="34" charset="0"/>
                <a:ea typeface="MS PGothic" pitchFamily="34" charset="-128"/>
              </a:defRPr>
            </a:lvl5pPr>
            <a:lvl6pPr marL="2562118" indent="-232919"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7957" indent="-232919"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93797" indent="-232919"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9637" indent="-232919"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4C5C7F6-654B-4E2F-8749-6E608B41F06D}"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1 minute</a:t>
            </a:r>
          </a:p>
          <a:p>
            <a:endParaRPr lang="en-US" b="0" baseline="0" dirty="0" smtClean="0"/>
          </a:p>
          <a:p>
            <a:r>
              <a:rPr lang="en-US" b="0" baseline="0" dirty="0" smtClean="0"/>
              <a:t>Read the slide.</a:t>
            </a:r>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a:t>
            </a:r>
            <a:r>
              <a:rPr lang="en-US" dirty="0"/>
              <a:t>minutes</a:t>
            </a:r>
          </a:p>
          <a:p>
            <a:endParaRPr lang="en-US" b="1" dirty="0" smtClean="0"/>
          </a:p>
          <a:p>
            <a:r>
              <a:rPr lang="en-US" b="0" dirty="0" smtClean="0"/>
              <a:t>Have participants open the guidebook</a:t>
            </a:r>
            <a:r>
              <a:rPr lang="en-US" b="0" baseline="0" dirty="0" smtClean="0"/>
              <a:t> and go to the identified pages as you go through the text on the slide.</a:t>
            </a:r>
          </a:p>
          <a:p>
            <a:endParaRPr lang="en-US" b="1" dirty="0"/>
          </a:p>
          <a:p>
            <a:r>
              <a:rPr lang="en-US" b="1" u="sng" dirty="0" smtClean="0"/>
              <a:t>Key Points:</a:t>
            </a:r>
          </a:p>
          <a:p>
            <a:pPr marL="171450" indent="-171450">
              <a:buFont typeface="Arial" panose="020B0604020202020204" pitchFamily="34" charset="0"/>
              <a:buChar char="•"/>
            </a:pPr>
            <a:r>
              <a:rPr lang="en-US" b="0" u="none" dirty="0" smtClean="0"/>
              <a:t>The </a:t>
            </a:r>
            <a:r>
              <a:rPr lang="en-US" b="0" u="none" dirty="0"/>
              <a:t>intent is to provide a tool to be used by teams of teachers as they plan for the unique needs of their students.</a:t>
            </a:r>
          </a:p>
          <a:p>
            <a:endParaRPr lang="en-US" b="1" i="1" dirty="0"/>
          </a:p>
          <a:p>
            <a:pPr marL="171450" indent="-171450">
              <a:buFont typeface="Arial" panose="020B0604020202020204" pitchFamily="34" charset="0"/>
              <a:buChar char="•"/>
            </a:pPr>
            <a:r>
              <a:rPr lang="en-US" dirty="0"/>
              <a:t>The </a:t>
            </a:r>
            <a:r>
              <a:rPr lang="en-US" dirty="0" smtClean="0"/>
              <a:t>guidebooks </a:t>
            </a:r>
            <a:r>
              <a:rPr lang="en-US" dirty="0"/>
              <a:t>provide: </a:t>
            </a:r>
          </a:p>
          <a:p>
            <a:pPr marL="628650" lvl="1" indent="-171450">
              <a:buFont typeface="Wingdings" panose="05000000000000000000" pitchFamily="2" charset="2"/>
              <a:buChar char="ü"/>
            </a:pPr>
            <a:r>
              <a:rPr lang="en-US" dirty="0"/>
              <a:t>An explanation of strong math instruction </a:t>
            </a:r>
          </a:p>
          <a:p>
            <a:pPr marL="628650" lvl="1" indent="-171450">
              <a:buFont typeface="Wingdings" panose="05000000000000000000" pitchFamily="2" charset="2"/>
              <a:buChar char="ü"/>
            </a:pPr>
            <a:r>
              <a:rPr lang="en-US" dirty="0"/>
              <a:t>Grade-level and standard specific remediation guidance </a:t>
            </a:r>
          </a:p>
          <a:p>
            <a:pPr marL="628650" lvl="1" indent="-171450">
              <a:buFont typeface="Wingdings" panose="05000000000000000000" pitchFamily="2" charset="2"/>
              <a:buChar char="ü"/>
            </a:pPr>
            <a:r>
              <a:rPr lang="en-US" dirty="0"/>
              <a:t>Instructional tasks aligned to the state standards for math</a:t>
            </a:r>
          </a:p>
          <a:p>
            <a:pPr marL="628650" lvl="1" indent="-171450">
              <a:buFont typeface="Wingdings" panose="05000000000000000000" pitchFamily="2" charset="2"/>
              <a:buChar char="ü"/>
            </a:pPr>
            <a:r>
              <a:rPr lang="en-US" dirty="0"/>
              <a:t>Extended Constructed Response Tasks as a vehicle to gauge mastery</a:t>
            </a:r>
          </a:p>
          <a:p>
            <a:endParaRPr lang="en-US" dirty="0"/>
          </a:p>
          <a:p>
            <a:pPr marL="171450" indent="-171450">
              <a:buFont typeface="Arial" panose="020B0604020202020204" pitchFamily="34" charset="0"/>
              <a:buChar char="•"/>
            </a:pPr>
            <a:r>
              <a:rPr lang="en-US" dirty="0"/>
              <a:t>This guide </a:t>
            </a:r>
            <a:r>
              <a:rPr lang="en-US" b="1" dirty="0"/>
              <a:t>does not </a:t>
            </a:r>
            <a:r>
              <a:rPr lang="en-US" dirty="0"/>
              <a:t>provide: </a:t>
            </a:r>
          </a:p>
          <a:p>
            <a:pPr marL="628650" lvl="1" indent="-171450">
              <a:buFont typeface="Wingdings" panose="05000000000000000000" pitchFamily="2" charset="2"/>
              <a:buChar char="ü"/>
            </a:pPr>
            <a:r>
              <a:rPr lang="en-US" dirty="0"/>
              <a:t>A complete curriculum </a:t>
            </a:r>
          </a:p>
          <a:p>
            <a:pPr marL="628650" lvl="1" indent="-171450">
              <a:buFont typeface="Wingdings" panose="05000000000000000000" pitchFamily="2" charset="2"/>
              <a:buChar char="ü"/>
            </a:pPr>
            <a:r>
              <a:rPr lang="en-US" dirty="0"/>
              <a:t>A set of plans that should be taught exactly the same in every classroom </a:t>
            </a:r>
          </a:p>
          <a:p>
            <a:pPr marL="628650" lvl="1" indent="-171450">
              <a:buFont typeface="Wingdings" panose="05000000000000000000" pitchFamily="2" charset="2"/>
              <a:buChar char="ü"/>
            </a:pPr>
            <a:r>
              <a:rPr lang="en-US" dirty="0"/>
              <a:t>Daily lesson plans that all math teachers must use in their classroom </a:t>
            </a:r>
          </a:p>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5</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3 minutes</a:t>
            </a:r>
          </a:p>
          <a:p>
            <a:endParaRPr lang="en-US" b="0" baseline="0" dirty="0" smtClean="0"/>
          </a:p>
          <a:p>
            <a:r>
              <a:rPr lang="en-US" b="0" baseline="0" dirty="0" smtClean="0"/>
              <a:t>Review slide. As the presentation continues, it will highlight how both rigor and remediation are addressed through the tasks and remediation guides.</a:t>
            </a:r>
          </a:p>
          <a:p>
            <a:endParaRPr lang="en-US" b="0" baseline="0" dirty="0" smtClean="0"/>
          </a:p>
          <a:p>
            <a:r>
              <a:rPr lang="en-US" b="1" u="sng" baseline="0" dirty="0" smtClean="0"/>
              <a:t>Key points:</a:t>
            </a:r>
            <a:endParaRPr lang="en-US" b="0" u="none" baseline="0" dirty="0" smtClean="0"/>
          </a:p>
          <a:p>
            <a:pPr marL="171450" indent="-171450">
              <a:buFont typeface="Arial" panose="020B0604020202020204" pitchFamily="34" charset="0"/>
              <a:buChar char="•"/>
            </a:pPr>
            <a:r>
              <a:rPr lang="en-US" b="0" u="none" baseline="0" dirty="0" smtClean="0"/>
              <a:t>These are the two areas teachers have the most difficulty in implementation of the standards: achieving the level of rigor required by the standards and identifying appropriate remediation</a:t>
            </a:r>
          </a:p>
          <a:p>
            <a:pPr marL="171450" indent="-171450">
              <a:buFont typeface="Arial" panose="020B0604020202020204" pitchFamily="34" charset="0"/>
              <a:buChar char="•"/>
            </a:pPr>
            <a:r>
              <a:rPr lang="en-US" b="0" u="none" baseline="0" dirty="0" smtClean="0"/>
              <a:t>Guidebook designed to provide assistance in both areas. </a:t>
            </a:r>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12 </a:t>
            </a:r>
            <a:r>
              <a:rPr lang="en-US" sz="1400" dirty="0"/>
              <a:t>minutes</a:t>
            </a:r>
          </a:p>
          <a:p>
            <a:endParaRPr lang="en-US" sz="1400" dirty="0"/>
          </a:p>
          <a:p>
            <a:r>
              <a:rPr lang="en-US" sz="1400" dirty="0"/>
              <a:t>Allow participants time to read through </a:t>
            </a:r>
            <a:r>
              <a:rPr lang="en-US" sz="1400" dirty="0" smtClean="0"/>
              <a:t>pages 11-12. </a:t>
            </a:r>
            <a:r>
              <a:rPr lang="en-US" sz="1400" dirty="0"/>
              <a:t>As participants read, have them </a:t>
            </a:r>
            <a:r>
              <a:rPr lang="en-US" sz="1400" dirty="0" smtClean="0"/>
              <a:t>identify three statements that they</a:t>
            </a:r>
            <a:r>
              <a:rPr lang="en-US" sz="1400" baseline="0" dirty="0" smtClean="0"/>
              <a:t> agree with or have more questions about</a:t>
            </a:r>
            <a:r>
              <a:rPr lang="en-US" sz="1400" dirty="0" smtClean="0"/>
              <a:t>. </a:t>
            </a:r>
            <a:r>
              <a:rPr lang="en-US" sz="1400" dirty="0"/>
              <a:t>Have participants discuss with those around them. Then ask for participants to share their thoughts with the whole group. </a:t>
            </a:r>
          </a:p>
          <a:p>
            <a:endParaRPr lang="en-US" sz="1400" u="sng" dirty="0"/>
          </a:p>
          <a:p>
            <a:r>
              <a:rPr lang="en-US" sz="1400" b="1" u="sng" dirty="0" smtClean="0"/>
              <a:t>Key points:</a:t>
            </a:r>
          </a:p>
          <a:p>
            <a:pPr marL="285750" indent="-285750">
              <a:buFont typeface="Arial" panose="020B0604020202020204" pitchFamily="34" charset="0"/>
              <a:buChar char="•"/>
            </a:pPr>
            <a:r>
              <a:rPr lang="en-US" sz="1400" u="none" dirty="0" smtClean="0"/>
              <a:t>The</a:t>
            </a:r>
            <a:r>
              <a:rPr lang="en-US" sz="1400" u="none" baseline="0" dirty="0" smtClean="0"/>
              <a:t> shift from practicing/assessing the skills/procedures to practicing and assessing concepts is critical to help students achieve the required mastery.</a:t>
            </a:r>
          </a:p>
          <a:p>
            <a:pPr marL="285750" indent="-285750">
              <a:buFont typeface="Arial" panose="020B0604020202020204" pitchFamily="34" charset="0"/>
              <a:buChar char="•"/>
            </a:pPr>
            <a:r>
              <a:rPr lang="en-US" sz="1400" u="none" baseline="0" dirty="0" smtClean="0"/>
              <a:t>This shift will also require targeted remediation to meet the increased rigor. </a:t>
            </a:r>
          </a:p>
          <a:p>
            <a:pPr marL="285750" indent="-285750">
              <a:buFont typeface="Arial" panose="020B0604020202020204" pitchFamily="34" charset="0"/>
              <a:buChar char="•"/>
            </a:pPr>
            <a:r>
              <a:rPr lang="en-US" sz="1400" u="none" baseline="0" dirty="0" smtClean="0"/>
              <a:t>Students must know procedures but that’s not enough—students need to know concepts in order to apply what they know to new and different situations</a:t>
            </a:r>
          </a:p>
          <a:p>
            <a:pPr marL="285750" indent="-285750">
              <a:buFont typeface="Arial" panose="020B0604020202020204" pitchFamily="34" charset="0"/>
              <a:buChar char="•"/>
            </a:pPr>
            <a:r>
              <a:rPr lang="en-US" sz="1400" u="none" baseline="0" dirty="0" smtClean="0"/>
              <a:t>The tasks will help students e</a:t>
            </a:r>
            <a:r>
              <a:rPr lang="en-US" dirty="0" smtClean="0"/>
              <a:t>xplore,</a:t>
            </a:r>
            <a:r>
              <a:rPr lang="en-US" baseline="0" dirty="0" smtClean="0"/>
              <a:t> p</a:t>
            </a:r>
            <a:r>
              <a:rPr lang="en-US" dirty="0" smtClean="0"/>
              <a:t>ractice, and show mastery of the concepts demanded in</a:t>
            </a:r>
            <a:r>
              <a:rPr lang="en-US" baseline="0" dirty="0" smtClean="0"/>
              <a:t> the standards by pushing students beyond simple memorization to deep understanding of content. </a:t>
            </a:r>
            <a:r>
              <a:rPr lang="en-US" dirty="0" smtClean="0"/>
              <a:t> </a:t>
            </a:r>
          </a:p>
          <a:p>
            <a:pPr marL="171450" indent="-171450" defTabSz="931658">
              <a:buFont typeface="Arial" panose="020B0604020202020204" pitchFamily="34" charset="0"/>
              <a:buChar char="•"/>
              <a:defRPr/>
            </a:pPr>
            <a:r>
              <a:rPr lang="en-US" dirty="0" smtClean="0"/>
              <a:t>The</a:t>
            </a:r>
            <a:r>
              <a:rPr lang="en-US" baseline="0" dirty="0" smtClean="0"/>
              <a:t> p</a:t>
            </a:r>
            <a:r>
              <a:rPr lang="en-US" dirty="0" smtClean="0"/>
              <a:t>otential for gaps in understanding to develop increases as the level of rigor increases. </a:t>
            </a:r>
          </a:p>
          <a:p>
            <a:pPr marL="171450" indent="-171450" defTabSz="931658">
              <a:buFont typeface="Arial" panose="020B0604020202020204" pitchFamily="34" charset="0"/>
              <a:buChar char="•"/>
              <a:defRPr/>
            </a:pPr>
            <a:r>
              <a:rPr lang="en-US" dirty="0" smtClean="0"/>
              <a:t>Instinct is for</a:t>
            </a:r>
            <a:r>
              <a:rPr lang="en-US" baseline="0" dirty="0" smtClean="0"/>
              <a:t> </a:t>
            </a:r>
            <a:r>
              <a:rPr lang="en-US" dirty="0" smtClean="0"/>
              <a:t>a teacher to remediate everything before moving on. </a:t>
            </a:r>
          </a:p>
          <a:p>
            <a:pPr marL="171450" indent="-171450" defTabSz="931658">
              <a:buFont typeface="Arial" panose="020B0604020202020204" pitchFamily="34" charset="0"/>
              <a:buChar char="•"/>
              <a:defRPr/>
            </a:pPr>
            <a:r>
              <a:rPr lang="en-US" dirty="0" smtClean="0"/>
              <a:t>Students do need quality remediation, but it must be focused only on the content needed to quickly get students to practice at grade level. </a:t>
            </a:r>
          </a:p>
          <a:p>
            <a:pPr marL="171450" indent="-171450" defTabSz="931658">
              <a:buFont typeface="Arial" panose="020B0604020202020204" pitchFamily="34" charset="0"/>
              <a:buChar char="•"/>
              <a:defRPr/>
            </a:pPr>
            <a:r>
              <a:rPr lang="en-US" dirty="0" smtClean="0"/>
              <a:t>By practicing content at grade level, students more quickly improve their skill and understanding. </a:t>
            </a:r>
          </a:p>
          <a:p>
            <a:pPr marL="285750" indent="-285750">
              <a:buFont typeface="Arial" panose="020B0604020202020204" pitchFamily="34" charset="0"/>
              <a:buChar char="•"/>
            </a:pPr>
            <a:endParaRPr lang="en-US" dirty="0"/>
          </a:p>
          <a:p>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58">
              <a:defRPr/>
            </a:pPr>
            <a:r>
              <a:rPr lang="en-US" dirty="0" smtClean="0"/>
              <a:t>8 minutes</a:t>
            </a:r>
          </a:p>
          <a:p>
            <a:pPr defTabSz="931658">
              <a:defRPr/>
            </a:pPr>
            <a:endParaRPr lang="en-US" dirty="0" smtClean="0"/>
          </a:p>
          <a:p>
            <a:pPr defTabSz="931658">
              <a:defRPr/>
            </a:pPr>
            <a:r>
              <a:rPr lang="en-US" dirty="0"/>
              <a:t>Allow participants time to </a:t>
            </a:r>
            <a:r>
              <a:rPr lang="en-US" dirty="0" smtClean="0"/>
              <a:t>review pages 17-22. </a:t>
            </a:r>
            <a:r>
              <a:rPr lang="en-US" dirty="0"/>
              <a:t>As participants read, have them think about the two questions. Have participants discuss with those around them. Then ask for participants to share their thoughts with the whole group.</a:t>
            </a:r>
            <a:endParaRPr lang="en-US" dirty="0" smtClean="0"/>
          </a:p>
          <a:p>
            <a:pPr defTabSz="931658">
              <a:defRPr/>
            </a:pPr>
            <a:endParaRPr lang="en-US" dirty="0" smtClean="0"/>
          </a:p>
          <a:p>
            <a:pPr defTabSz="931658">
              <a:defRPr/>
            </a:pPr>
            <a:r>
              <a:rPr lang="en-US" b="1" u="sng" dirty="0" smtClean="0"/>
              <a:t>Key points:</a:t>
            </a:r>
          </a:p>
          <a:p>
            <a:pPr marL="171450" indent="-171450" defTabSz="931658">
              <a:buFont typeface="Arial" panose="020B0604020202020204" pitchFamily="34" charset="0"/>
              <a:buChar char="•"/>
              <a:defRPr/>
            </a:pPr>
            <a:r>
              <a:rPr lang="en-US" dirty="0" smtClean="0"/>
              <a:t>Identify the targeted remediation</a:t>
            </a:r>
            <a:r>
              <a:rPr lang="en-US" baseline="0" dirty="0" smtClean="0"/>
              <a:t> standards from previous grades, standards that can be taught together to achieve coherence, and those that should be taught prior to other standards to provide a foundation on which to build. </a:t>
            </a:r>
          </a:p>
          <a:p>
            <a:pPr marL="171450" marR="0" indent="-171450" algn="l" defTabSz="9316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Teachers can use this information to help identify specific standards to remediate rather than re-teaching all of the skills associated with a concept. </a:t>
            </a:r>
          </a:p>
          <a:p>
            <a:pPr marL="171450" marR="0" indent="-171450" algn="l" defTabSz="9316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last two columns can also help develop/understand a scope and sequence for the year</a:t>
            </a:r>
          </a:p>
          <a:p>
            <a:pPr marL="171450" indent="-171450" defTabSz="931658">
              <a:buFont typeface="Arial" panose="020B0604020202020204" pitchFamily="34" charset="0"/>
              <a:buChar char="•"/>
              <a:defRPr/>
            </a:pPr>
            <a:endParaRPr lang="en-US" baseline="0" dirty="0" smtClean="0"/>
          </a:p>
          <a:p>
            <a:pPr marL="171450" indent="-171450" defTabSz="931658">
              <a:buFont typeface="Arial" panose="020B0604020202020204" pitchFamily="34" charset="0"/>
              <a:buChar char="•"/>
              <a:defRPr/>
            </a:pPr>
            <a:endParaRPr lang="en-US" baseline="0" dirty="0" smtClean="0"/>
          </a:p>
          <a:p>
            <a:pPr marL="0" indent="0" defTabSz="931658">
              <a:buFont typeface="Arial" panose="020B0604020202020204" pitchFamily="34" charset="0"/>
              <a:buNone/>
              <a:defRPr/>
            </a:pPr>
            <a:endParaRPr lang="en-US" dirty="0" smtClean="0"/>
          </a:p>
          <a:p>
            <a:pPr defTabSz="931658">
              <a:defRPr/>
            </a:pPr>
            <a:endParaRPr lang="en-US" dirty="0"/>
          </a:p>
          <a:p>
            <a:pPr defTabSz="931658">
              <a:defRPr/>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minutes</a:t>
            </a:r>
          </a:p>
          <a:p>
            <a:endParaRPr lang="en-US" dirty="0" smtClean="0"/>
          </a:p>
          <a:p>
            <a:r>
              <a:rPr lang="en-US" dirty="0" smtClean="0"/>
              <a:t>Have</a:t>
            </a:r>
            <a:r>
              <a:rPr lang="en-US" baseline="0" dirty="0" smtClean="0"/>
              <a:t> participants review pages 30-32 to answer the three questions provided. Have participants share their thoughts with the group.</a:t>
            </a:r>
          </a:p>
          <a:p>
            <a:endParaRPr lang="en-US" baseline="0" dirty="0" smtClean="0"/>
          </a:p>
          <a:p>
            <a:r>
              <a:rPr lang="en-US" b="1" u="sng" baseline="0" dirty="0" smtClean="0"/>
              <a:t>Key points:</a:t>
            </a:r>
            <a:endParaRPr lang="en-US" b="0" u="none" baseline="0" dirty="0" smtClean="0"/>
          </a:p>
          <a:p>
            <a:pPr marL="171450" indent="-171450">
              <a:buFont typeface="Arial" panose="020B0604020202020204" pitchFamily="34" charset="0"/>
              <a:buChar char="•"/>
            </a:pPr>
            <a:r>
              <a:rPr lang="en-US" b="0" u="none" baseline="0" dirty="0" smtClean="0"/>
              <a:t>Remediation should be targeted to the standards listed in column 2 of the chart on pages 30-31.</a:t>
            </a:r>
            <a:endParaRPr lang="en-US" b="1" u="sng" baseline="0" dirty="0"/>
          </a:p>
          <a:p>
            <a:pPr marL="171450" indent="-171450">
              <a:buFont typeface="Arial" panose="020B0604020202020204" pitchFamily="34" charset="0"/>
              <a:buChar char="•"/>
            </a:pPr>
            <a:r>
              <a:rPr lang="en-US" b="0" u="none" baseline="0" dirty="0" smtClean="0"/>
              <a:t>Items that could be used for remediation can be found in column 4 of the chart on pages 30-31.</a:t>
            </a:r>
          </a:p>
          <a:p>
            <a:pPr marL="171450" indent="-171450">
              <a:buFont typeface="Arial" panose="020B0604020202020204" pitchFamily="34" charset="0"/>
              <a:buChar char="•"/>
            </a:pPr>
            <a:r>
              <a:rPr lang="en-US" b="0" u="none" baseline="0" dirty="0" smtClean="0"/>
              <a:t>Teachers can prepare for the task by reading through the task and the exemplar response, and discussing the real-world preparation information with the students prior to the task so those concepts do not inhibit the mathematics in the task.</a:t>
            </a:r>
          </a:p>
        </p:txBody>
      </p:sp>
      <p:sp>
        <p:nvSpPr>
          <p:cNvPr id="4" name="Slide Number Placeholder 3"/>
          <p:cNvSpPr>
            <a:spLocks noGrp="1"/>
          </p:cNvSpPr>
          <p:nvPr>
            <p:ph type="sldNum" sz="quarter" idx="10"/>
          </p:nvPr>
        </p:nvSpPr>
        <p:spPr/>
        <p:txBody>
          <a:bodyPr/>
          <a:lstStyle/>
          <a:p>
            <a:fld id="{1F053D90-3371-42B5-9C56-97A6A46B1FA4}" type="slidenum">
              <a:rPr lang="en-US" smtClean="0"/>
              <a:t>9</a:t>
            </a:fld>
            <a:endParaRPr lang="en-US"/>
          </a:p>
        </p:txBody>
      </p:sp>
    </p:spTree>
    <p:extLst>
      <p:ext uri="{BB962C8B-B14F-4D97-AF65-F5344CB8AC3E}">
        <p14:creationId xmlns:p14="http://schemas.microsoft.com/office/powerpoint/2010/main" val="1728496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j-lt"/>
              </a:defRPr>
            </a:lvl1pPr>
            <a:lvl2pPr marL="803275" indent="-346075">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0" y="0"/>
            <a:ext cx="9144000" cy="1295400"/>
          </a:xfrm>
          <a:prstGeom prst="rect">
            <a:avLst/>
          </a:prstGeom>
        </p:spPr>
        <p:txBody>
          <a:bodyPr anchor="ctr"/>
          <a:lstStyle>
            <a:lvl1pPr>
              <a:defRPr sz="4000" b="1">
                <a:solidFill>
                  <a:srgbClr val="6D6F77"/>
                </a:solidFill>
                <a:latin typeface="Arial" pitchFamily="34" charset="0"/>
                <a:cs typeface="Arial" pitchFamily="34"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1"/>
            <a:ext cx="2133600" cy="304800"/>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79BA4B8F-8B3F-4B52-9164-AF2CA95F68ED}" type="slidenum">
              <a:rPr lang="en-US" smtClean="0"/>
              <a:pPr/>
              <a:t>‹#›</a:t>
            </a:fld>
            <a:endParaRPr lang="en-US" dirty="0"/>
          </a:p>
        </p:txBody>
      </p:sp>
      <p:sp>
        <p:nvSpPr>
          <p:cNvPr id="11" name="Footer Placeholder 4"/>
          <p:cNvSpPr>
            <a:spLocks noGrp="1"/>
          </p:cNvSpPr>
          <p:nvPr>
            <p:ph type="ftr" sz="quarter" idx="3"/>
          </p:nvPr>
        </p:nvSpPr>
        <p:spPr>
          <a:xfrm>
            <a:off x="152400" y="6553201"/>
            <a:ext cx="2895600" cy="304800"/>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Tree>
    <p:extLst>
      <p:ext uri="{BB962C8B-B14F-4D97-AF65-F5344CB8AC3E}">
        <p14:creationId xmlns:p14="http://schemas.microsoft.com/office/powerpoint/2010/main" val="370918152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150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69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mj-lt"/>
              </a:defRPr>
            </a:lvl1pPr>
            <a:lvl2pPr marL="803275" indent="-346075">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0" y="0"/>
            <a:ext cx="9144000" cy="1295400"/>
          </a:xfrm>
          <a:prstGeom prst="rect">
            <a:avLst/>
          </a:prstGeom>
        </p:spPr>
        <p:txBody>
          <a:bodyPr anchor="ctr"/>
          <a:lstStyle>
            <a:lvl1pPr>
              <a:defRPr sz="3000">
                <a:solidFill>
                  <a:srgbClr val="6D6F77"/>
                </a:solidFill>
                <a:latin typeface="Banda Regular"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1"/>
            <a:ext cx="2133600" cy="304800"/>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79BA4B8F-8B3F-4B52-9164-AF2CA95F68ED}" type="slidenum">
              <a:rPr lang="en-US" smtClean="0"/>
              <a:pPr/>
              <a:t>‹#›</a:t>
            </a:fld>
            <a:endParaRPr lang="en-US" dirty="0"/>
          </a:p>
        </p:txBody>
      </p:sp>
      <p:sp>
        <p:nvSpPr>
          <p:cNvPr id="11" name="Footer Placeholder 4"/>
          <p:cNvSpPr>
            <a:spLocks noGrp="1"/>
          </p:cNvSpPr>
          <p:nvPr>
            <p:ph type="ftr" sz="quarter" idx="3"/>
          </p:nvPr>
        </p:nvSpPr>
        <p:spPr>
          <a:xfrm>
            <a:off x="152400" y="6553201"/>
            <a:ext cx="2895600" cy="304800"/>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Tree>
    <p:extLst>
      <p:ext uri="{BB962C8B-B14F-4D97-AF65-F5344CB8AC3E}">
        <p14:creationId xmlns:p14="http://schemas.microsoft.com/office/powerpoint/2010/main" val="348423208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3"/>
          </p:nvPr>
        </p:nvSpPr>
        <p:spPr>
          <a:xfrm>
            <a:off x="152400" y="6553201"/>
            <a:ext cx="2895600" cy="304800"/>
          </a:xfrm>
          <a:prstGeom prst="rect">
            <a:avLst/>
          </a:prstGeom>
          <a:noFill/>
        </p:spPr>
        <p:txBody>
          <a:bodyPr/>
          <a:lstStyle>
            <a:lvl1pPr>
              <a:defRPr sz="1800">
                <a:solidFill>
                  <a:srgbClr val="2ABDBA"/>
                </a:solidFill>
                <a:latin typeface="Chalkduster" pitchFamily="66" charset="0"/>
              </a:defRPr>
            </a:lvl1pPr>
          </a:lstStyle>
          <a:p>
            <a:r>
              <a:rPr lang="en-US" dirty="0" smtClean="0"/>
              <a:t>Louisiana Believes.</a:t>
            </a:r>
            <a:endParaRPr lang="en-US" dirty="0"/>
          </a:p>
        </p:txBody>
      </p:sp>
      <p:sp>
        <p:nvSpPr>
          <p:cNvPr id="6" name="Slide Number Placeholder 5"/>
          <p:cNvSpPr>
            <a:spLocks noGrp="1"/>
          </p:cNvSpPr>
          <p:nvPr>
            <p:ph type="sldNum" sz="quarter" idx="4"/>
          </p:nvPr>
        </p:nvSpPr>
        <p:spPr>
          <a:xfrm>
            <a:off x="7010400" y="6553201"/>
            <a:ext cx="2133600" cy="304800"/>
          </a:xfrm>
          <a:prstGeom prst="rect">
            <a:avLst/>
          </a:prstGeom>
        </p:spPr>
        <p:txBody>
          <a:bodyPr vert="horz" lIns="91440" tIns="45720" rIns="91440" bIns="45720" rtlCol="0" anchor="ctr"/>
          <a:lstStyle>
            <a:lvl1pPr algn="r">
              <a:defRPr sz="1200">
                <a:solidFill>
                  <a:srgbClr val="6D6F77"/>
                </a:solidFill>
                <a:latin typeface="+mj-lt"/>
              </a:defRPr>
            </a:lvl1pPr>
          </a:lstStyle>
          <a:p>
            <a:fld id="{79BA4B8F-8B3F-4B52-9164-AF2CA95F68ED}" type="slidenum">
              <a:rPr lang="en-US" smtClean="0"/>
              <a:pPr/>
              <a:t>‹#›</a:t>
            </a:fld>
            <a:endParaRPr lang="en-US" dirty="0"/>
          </a:p>
        </p:txBody>
      </p:sp>
      <p:sp>
        <p:nvSpPr>
          <p:cNvPr id="2" name="Rectangle 1"/>
          <p:cNvSpPr/>
          <p:nvPr userDrawn="1"/>
        </p:nvSpPr>
        <p:spPr>
          <a:xfrm>
            <a:off x="0" y="0"/>
            <a:ext cx="9144000" cy="1295400"/>
          </a:xfrm>
          <a:prstGeom prst="rect">
            <a:avLst/>
          </a:prstGeom>
          <a:solidFill>
            <a:srgbClr val="DAE5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4261257264"/>
      </p:ext>
    </p:extLst>
  </p:cSld>
  <p:clrMap bg1="lt1" tx1="dk1" bg2="lt2" tx2="dk2" accent1="accent1" accent2="accent2" accent3="accent3" accent4="accent4" accent5="accent5" accent6="accent6" hlink="hlink" folHlink="folHlink"/>
  <p:sldLayoutIdLst>
    <p:sldLayoutId id="2147483650" r:id="rId1"/>
    <p:sldLayoutId id="2147483664" r:id="rId2"/>
  </p:sldLayoutIdLst>
  <p:timing>
    <p:tnLst>
      <p:par>
        <p:cTn xmlns:p14="http://schemas.microsoft.com/office/powerpoint/2010/mai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045651"/>
      </p:ext>
    </p:extLst>
  </p:cSld>
  <p:clrMap bg1="lt1" tx1="dk1" bg2="lt2" tx2="dk2" accent1="accent1" accent2="accent2" accent3="accent3" accent4="accent4" accent5="accent5" accent6="accent6" hlink="hlink" folHlink="folHlink"/>
  <p:sldLayoutIdLst>
    <p:sldLayoutId id="2147483662" r:id="rId1"/>
    <p:sldLayoutId id="2147483665"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louisianabelieves.com/docs/default-source/teacher-toolbox-resources/2014-math-high-school-curriculum-guidebook.pdf?sfvrsn=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25" y="10348"/>
            <a:ext cx="9144000" cy="6858000"/>
          </a:xfrm>
          <a:prstGeom prst="rect">
            <a:avLst/>
          </a:prstGeom>
        </p:spPr>
      </p:pic>
      <p:sp>
        <p:nvSpPr>
          <p:cNvPr id="4" name="Rectangle 3"/>
          <p:cNvSpPr/>
          <p:nvPr/>
        </p:nvSpPr>
        <p:spPr>
          <a:xfrm>
            <a:off x="-1980" y="5057900"/>
            <a:ext cx="9144000" cy="1077218"/>
          </a:xfrm>
          <a:prstGeom prst="rect">
            <a:avLst/>
          </a:prstGeom>
        </p:spPr>
        <p:txBody>
          <a:bodyPr wrap="square" anchor="ctr">
            <a:spAutoFit/>
          </a:bodyPr>
          <a:lstStyle/>
          <a:p>
            <a:pPr algn="ctr"/>
            <a:r>
              <a:rPr lang="en-US" sz="3200" b="1" spc="300" dirty="0" smtClean="0">
                <a:solidFill>
                  <a:schemeClr val="tx1">
                    <a:lumMod val="75000"/>
                    <a:lumOff val="25000"/>
                  </a:schemeClr>
                </a:solidFill>
                <a:latin typeface="Steinem" pitchFamily="2" charset="0"/>
                <a:ea typeface="Steinem Unicode" pitchFamily="18" charset="2"/>
                <a:cs typeface="Steinem Unicode" pitchFamily="18" charset="2"/>
              </a:rPr>
              <a:t>High </a:t>
            </a:r>
            <a:r>
              <a:rPr lang="en-US" sz="3200" b="1" spc="300" smtClean="0">
                <a:solidFill>
                  <a:schemeClr val="tx1">
                    <a:lumMod val="75000"/>
                    <a:lumOff val="25000"/>
                  </a:schemeClr>
                </a:solidFill>
                <a:latin typeface="Steinem" pitchFamily="2" charset="0"/>
                <a:ea typeface="Steinem Unicode" pitchFamily="18" charset="2"/>
                <a:cs typeface="Steinem Unicode" pitchFamily="18" charset="2"/>
              </a:rPr>
              <a:t>School Guidebook </a:t>
            </a:r>
            <a:endParaRPr lang="en-US" sz="3200" b="1" spc="300" dirty="0" smtClean="0">
              <a:solidFill>
                <a:schemeClr val="tx1">
                  <a:lumMod val="75000"/>
                  <a:lumOff val="25000"/>
                </a:schemeClr>
              </a:solidFill>
              <a:latin typeface="Steinem" pitchFamily="2" charset="0"/>
              <a:ea typeface="Steinem Unicode" pitchFamily="18" charset="2"/>
              <a:cs typeface="Steinem Unicode" pitchFamily="18" charset="2"/>
            </a:endParaRPr>
          </a:p>
          <a:p>
            <a:pPr algn="ctr"/>
            <a:r>
              <a:rPr lang="en-US" sz="3200" b="1" spc="300" dirty="0">
                <a:solidFill>
                  <a:schemeClr val="tx1">
                    <a:lumMod val="75000"/>
                    <a:lumOff val="25000"/>
                  </a:schemeClr>
                </a:solidFill>
                <a:latin typeface="Steinem" pitchFamily="2" charset="0"/>
                <a:ea typeface="Steinem Unicode" pitchFamily="18" charset="2"/>
                <a:cs typeface="Steinem Unicode" pitchFamily="18" charset="2"/>
              </a:rPr>
              <a:t>a</a:t>
            </a:r>
            <a:r>
              <a:rPr lang="en-US" sz="3200" b="1" spc="300" dirty="0" smtClean="0">
                <a:solidFill>
                  <a:schemeClr val="tx1">
                    <a:lumMod val="75000"/>
                    <a:lumOff val="25000"/>
                  </a:schemeClr>
                </a:solidFill>
                <a:latin typeface="Steinem" pitchFamily="2" charset="0"/>
                <a:ea typeface="Steinem Unicode" pitchFamily="18" charset="2"/>
                <a:cs typeface="Steinem Unicode" pitchFamily="18" charset="2"/>
              </a:rPr>
              <a:t>nd Remediation Guidance</a:t>
            </a:r>
          </a:p>
        </p:txBody>
      </p:sp>
    </p:spTree>
    <p:extLst>
      <p:ext uri="{BB962C8B-B14F-4D97-AF65-F5344CB8AC3E}">
        <p14:creationId xmlns:p14="http://schemas.microsoft.com/office/powerpoint/2010/main" val="29715787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28600"/>
            <a:ext cx="9144000"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1">
                    <a:lumMod val="75000"/>
                    <a:lumOff val="25000"/>
                  </a:schemeClr>
                </a:solidFill>
              </a:rPr>
              <a:t>Extended Constructed Response</a:t>
            </a:r>
            <a:endParaRPr lang="en-US" sz="3600" b="1" dirty="0">
              <a:solidFill>
                <a:schemeClr val="tx1">
                  <a:lumMod val="75000"/>
                  <a:lumOff val="25000"/>
                </a:schemeClr>
              </a:solidFill>
            </a:endParaRPr>
          </a:p>
        </p:txBody>
      </p:sp>
      <p:sp>
        <p:nvSpPr>
          <p:cNvPr id="5" name="Slide Number Placeholder 2"/>
          <p:cNvSpPr txBox="1">
            <a:spLocks/>
          </p:cNvSpPr>
          <p:nvPr/>
        </p:nvSpPr>
        <p:spPr>
          <a:xfrm>
            <a:off x="7010400" y="6553200"/>
            <a:ext cx="2133600" cy="342899"/>
          </a:xfrm>
          <a:prstGeom prst="rect">
            <a:avLst/>
          </a:prstGeom>
        </p:spPr>
        <p:txBody>
          <a:bodyPr/>
          <a:lstStyle>
            <a:defPPr>
              <a:defRPr lang="en-US"/>
            </a:defPPr>
            <a:lvl1pPr algn="r">
              <a:defRPr>
                <a:solidFill>
                  <a:prstClr val="black">
                    <a:tint val="75000"/>
                  </a:prstClr>
                </a:solidFill>
              </a:defRPr>
            </a:lvl1pPr>
          </a:lstStyle>
          <a:p>
            <a:fld id="{79BA4B8F-8B3F-4B52-9164-AF2CA95F68ED}" type="slidenum">
              <a:rPr lang="en-US" sz="1200"/>
              <a:pPr/>
              <a:t>10</a:t>
            </a:fld>
            <a:endParaRPr lang="en-US" sz="1200" dirty="0"/>
          </a:p>
        </p:txBody>
      </p:sp>
      <p:sp>
        <p:nvSpPr>
          <p:cNvPr id="6" name="Footer Placeholder 4"/>
          <p:cNvSpPr txBox="1">
            <a:spLocks/>
          </p:cNvSpPr>
          <p:nvPr/>
        </p:nvSpPr>
        <p:spPr>
          <a:xfrm>
            <a:off x="152400" y="6553201"/>
            <a:ext cx="28956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20B0604020202020204" charset="0"/>
              </a:rPr>
              <a:t>Louisiana Believes.</a:t>
            </a:r>
            <a:endParaRPr lang="en-US" dirty="0">
              <a:solidFill>
                <a:schemeClr val="bg2">
                  <a:lumMod val="50000"/>
                </a:schemeClr>
              </a:solidFill>
              <a:latin typeface="Chalkduster" panose="020B0604020202020204" charset="0"/>
            </a:endParaRPr>
          </a:p>
        </p:txBody>
      </p:sp>
      <p:sp>
        <p:nvSpPr>
          <p:cNvPr id="7" name="Content Placeholder 6"/>
          <p:cNvSpPr>
            <a:spLocks noGrp="1"/>
          </p:cNvSpPr>
          <p:nvPr>
            <p:ph idx="1"/>
          </p:nvPr>
        </p:nvSpPr>
        <p:spPr/>
        <p:txBody>
          <a:bodyPr/>
          <a:lstStyle/>
          <a:p>
            <a:pPr marL="0" indent="0">
              <a:buNone/>
            </a:pPr>
            <a:r>
              <a:rPr lang="en-US" b="1" dirty="0"/>
              <a:t>Review pages 33-37. </a:t>
            </a:r>
            <a:endParaRPr lang="en-US" dirty="0"/>
          </a:p>
          <a:p>
            <a:r>
              <a:rPr lang="en-US" dirty="0"/>
              <a:t>Read the math task and then the exemplar work</a:t>
            </a:r>
            <a:r>
              <a:rPr lang="en-US" dirty="0" smtClean="0"/>
              <a:t>.</a:t>
            </a:r>
            <a:endParaRPr lang="en-US" dirty="0"/>
          </a:p>
          <a:p>
            <a:r>
              <a:rPr lang="en-US" dirty="0"/>
              <a:t>How would you use this task? </a:t>
            </a:r>
          </a:p>
          <a:p>
            <a:r>
              <a:rPr lang="en-US" dirty="0"/>
              <a:t>How does this task show mastery of the standards?</a:t>
            </a:r>
          </a:p>
          <a:p>
            <a:pPr marL="0" indent="0">
              <a:buNone/>
            </a:pPr>
            <a:endParaRPr lang="en-US" dirty="0"/>
          </a:p>
        </p:txBody>
      </p:sp>
    </p:spTree>
    <p:extLst>
      <p:ext uri="{BB962C8B-B14F-4D97-AF65-F5344CB8AC3E}">
        <p14:creationId xmlns:p14="http://schemas.microsoft.com/office/powerpoint/2010/main" val="517033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28600"/>
            <a:ext cx="9144000"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1">
                    <a:lumMod val="75000"/>
                    <a:lumOff val="25000"/>
                  </a:schemeClr>
                </a:solidFill>
              </a:rPr>
              <a:t>Instructional Tasks</a:t>
            </a:r>
            <a:endParaRPr lang="en-US" sz="3600" b="1" dirty="0">
              <a:solidFill>
                <a:schemeClr val="tx1">
                  <a:lumMod val="75000"/>
                  <a:lumOff val="25000"/>
                </a:schemeClr>
              </a:solidFill>
            </a:endParaRPr>
          </a:p>
        </p:txBody>
      </p:sp>
      <p:sp>
        <p:nvSpPr>
          <p:cNvPr id="6" name="Slide Number Placeholder 2"/>
          <p:cNvSpPr txBox="1">
            <a:spLocks/>
          </p:cNvSpPr>
          <p:nvPr/>
        </p:nvSpPr>
        <p:spPr>
          <a:xfrm>
            <a:off x="7010400" y="6553200"/>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z="1200" smtClean="0">
                <a:solidFill>
                  <a:prstClr val="black">
                    <a:tint val="75000"/>
                  </a:prstClr>
                </a:solidFill>
              </a:rPr>
              <a:pPr algn="r"/>
              <a:t>11</a:t>
            </a:fld>
            <a:endParaRPr lang="en-US" sz="1200" dirty="0">
              <a:solidFill>
                <a:prstClr val="black">
                  <a:tint val="75000"/>
                </a:prstClr>
              </a:solidFill>
            </a:endParaRPr>
          </a:p>
        </p:txBody>
      </p:sp>
      <p:sp>
        <p:nvSpPr>
          <p:cNvPr id="8" name="Footer Placeholder 4"/>
          <p:cNvSpPr txBox="1">
            <a:spLocks/>
          </p:cNvSpPr>
          <p:nvPr/>
        </p:nvSpPr>
        <p:spPr>
          <a:xfrm>
            <a:off x="152400" y="6553201"/>
            <a:ext cx="28956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20B0604020202020204" charset="0"/>
              </a:rPr>
              <a:t>Louisiana Believes.</a:t>
            </a:r>
            <a:endParaRPr lang="en-US" dirty="0">
              <a:solidFill>
                <a:schemeClr val="bg2">
                  <a:lumMod val="50000"/>
                </a:schemeClr>
              </a:solidFill>
              <a:latin typeface="Chalkduster" panose="020B0604020202020204" charset="0"/>
            </a:endParaRPr>
          </a:p>
        </p:txBody>
      </p:sp>
      <p:sp>
        <p:nvSpPr>
          <p:cNvPr id="5" name="Content Placeholder 4"/>
          <p:cNvSpPr>
            <a:spLocks noGrp="1"/>
          </p:cNvSpPr>
          <p:nvPr>
            <p:ph idx="1"/>
          </p:nvPr>
        </p:nvSpPr>
        <p:spPr/>
        <p:txBody>
          <a:bodyPr/>
          <a:lstStyle/>
          <a:p>
            <a:pPr marL="0" indent="0">
              <a:buNone/>
            </a:pPr>
            <a:r>
              <a:rPr lang="en-US" b="1" dirty="0"/>
              <a:t>Review pages 65-67. </a:t>
            </a:r>
            <a:endParaRPr lang="en-US" dirty="0"/>
          </a:p>
          <a:p>
            <a:r>
              <a:rPr lang="en-US" dirty="0"/>
              <a:t>How would you prepare to use this task?</a:t>
            </a:r>
          </a:p>
          <a:p>
            <a:r>
              <a:rPr lang="en-US" dirty="0"/>
              <a:t>How would you prepare your students for this task?</a:t>
            </a:r>
          </a:p>
          <a:p>
            <a:r>
              <a:rPr lang="en-US" dirty="0"/>
              <a:t>When, during a unit, would you use this task? </a:t>
            </a:r>
          </a:p>
          <a:p>
            <a:pPr marL="0" indent="0">
              <a:buNone/>
            </a:pPr>
            <a:endParaRPr lang="en-US" dirty="0"/>
          </a:p>
        </p:txBody>
      </p:sp>
    </p:spTree>
    <p:extLst>
      <p:ext uri="{BB962C8B-B14F-4D97-AF65-F5344CB8AC3E}">
        <p14:creationId xmlns:p14="http://schemas.microsoft.com/office/powerpoint/2010/main" val="3871995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61" y="228600"/>
            <a:ext cx="9144000"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1">
                    <a:lumMod val="75000"/>
                    <a:lumOff val="25000"/>
                  </a:schemeClr>
                </a:solidFill>
              </a:rPr>
              <a:t>Instructional Tasks</a:t>
            </a:r>
            <a:endParaRPr lang="en-US" sz="3600" b="1" dirty="0">
              <a:solidFill>
                <a:schemeClr val="tx1">
                  <a:lumMod val="75000"/>
                  <a:lumOff val="25000"/>
                </a:schemeClr>
              </a:solidFill>
            </a:endParaRPr>
          </a:p>
        </p:txBody>
      </p:sp>
      <p:sp>
        <p:nvSpPr>
          <p:cNvPr id="3" name="Content Placeholder 4"/>
          <p:cNvSpPr txBox="1">
            <a:spLocks/>
          </p:cNvSpPr>
          <p:nvPr/>
        </p:nvSpPr>
        <p:spPr>
          <a:xfrm>
            <a:off x="243939" y="1259774"/>
            <a:ext cx="8610600" cy="5181600"/>
          </a:xfrm>
          <a:prstGeom prst="rect">
            <a:avLst/>
          </a:prstGeom>
        </p:spPr>
        <p:txBody>
          <a:bodyPr>
            <a:noAutofit/>
          </a:bodyPr>
          <a:lst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b="1" dirty="0" smtClean="0"/>
          </a:p>
        </p:txBody>
      </p:sp>
      <p:sp>
        <p:nvSpPr>
          <p:cNvPr id="6" name="Slide Number Placeholder 2"/>
          <p:cNvSpPr txBox="1">
            <a:spLocks/>
          </p:cNvSpPr>
          <p:nvPr/>
        </p:nvSpPr>
        <p:spPr>
          <a:xfrm>
            <a:off x="7010400" y="6553200"/>
            <a:ext cx="2133600" cy="3428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BA4B8F-8B3F-4B52-9164-AF2CA95F68ED}" type="slidenum">
              <a:rPr lang="en-US" sz="1200" smtClean="0">
                <a:solidFill>
                  <a:prstClr val="black">
                    <a:tint val="75000"/>
                  </a:prstClr>
                </a:solidFill>
              </a:rPr>
              <a:pPr algn="r"/>
              <a:t>12</a:t>
            </a:fld>
            <a:endParaRPr lang="en-US" sz="1200" dirty="0">
              <a:solidFill>
                <a:prstClr val="black">
                  <a:tint val="75000"/>
                </a:prstClr>
              </a:solidFill>
            </a:endParaRPr>
          </a:p>
        </p:txBody>
      </p:sp>
      <p:sp>
        <p:nvSpPr>
          <p:cNvPr id="8" name="Footer Placeholder 4"/>
          <p:cNvSpPr txBox="1">
            <a:spLocks/>
          </p:cNvSpPr>
          <p:nvPr/>
        </p:nvSpPr>
        <p:spPr>
          <a:xfrm>
            <a:off x="152400" y="6553201"/>
            <a:ext cx="28956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20B0604020202020204" charset="0"/>
              </a:rPr>
              <a:t>Louisiana Believes.</a:t>
            </a:r>
            <a:endParaRPr lang="en-US" dirty="0">
              <a:solidFill>
                <a:schemeClr val="bg2">
                  <a:lumMod val="50000"/>
                </a:schemeClr>
              </a:solidFill>
              <a:latin typeface="Chalkduster" panose="020B0604020202020204" charset="0"/>
            </a:endParaRPr>
          </a:p>
        </p:txBody>
      </p:sp>
      <p:sp>
        <p:nvSpPr>
          <p:cNvPr id="5" name="Content Placeholder 4"/>
          <p:cNvSpPr>
            <a:spLocks noGrp="1"/>
          </p:cNvSpPr>
          <p:nvPr>
            <p:ph idx="1"/>
          </p:nvPr>
        </p:nvSpPr>
        <p:spPr/>
        <p:txBody>
          <a:bodyPr/>
          <a:lstStyle/>
          <a:p>
            <a:pPr marL="0" indent="0">
              <a:buNone/>
            </a:pPr>
            <a:r>
              <a:rPr lang="en-US" b="1" dirty="0"/>
              <a:t>Turn to page 68. Read pages 68-77.</a:t>
            </a:r>
            <a:endParaRPr lang="en-US" dirty="0"/>
          </a:p>
          <a:p>
            <a:r>
              <a:rPr lang="en-US" dirty="0"/>
              <a:t>This task incorporates some of the same standards as the ECR task. How are these two tasks different? </a:t>
            </a:r>
          </a:p>
          <a:p>
            <a:r>
              <a:rPr lang="en-US" dirty="0"/>
              <a:t>How would you use each of these tasks differently? </a:t>
            </a:r>
          </a:p>
          <a:p>
            <a:r>
              <a:rPr lang="en-US" dirty="0"/>
              <a:t>How would these tasks be integrated into your curriculum?</a:t>
            </a:r>
          </a:p>
          <a:p>
            <a:pPr marL="0" indent="0">
              <a:buNone/>
            </a:pPr>
            <a:endParaRPr lang="en-US" dirty="0"/>
          </a:p>
        </p:txBody>
      </p:sp>
    </p:spTree>
    <p:extLst>
      <p:ext uri="{BB962C8B-B14F-4D97-AF65-F5344CB8AC3E}">
        <p14:creationId xmlns:p14="http://schemas.microsoft.com/office/powerpoint/2010/main" val="1300867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Review the ECR task on pages 30-37 </a:t>
            </a:r>
          </a:p>
          <a:p>
            <a:r>
              <a:rPr lang="en-US" sz="2800" dirty="0"/>
              <a:t>Review the IT task on pages 65-77</a:t>
            </a:r>
          </a:p>
          <a:p>
            <a:r>
              <a:rPr lang="en-US" sz="2800" dirty="0" smtClean="0"/>
              <a:t>Compare </a:t>
            </a:r>
            <a:r>
              <a:rPr lang="en-US" sz="2800" dirty="0"/>
              <a:t>the two types of tasks</a:t>
            </a:r>
          </a:p>
          <a:p>
            <a:pPr lvl="1"/>
            <a:r>
              <a:rPr lang="en-US" sz="2400" dirty="0"/>
              <a:t>Use chart paper to </a:t>
            </a:r>
            <a:r>
              <a:rPr lang="en-US" sz="2400" dirty="0" smtClean="0"/>
              <a:t>record your thoughts</a:t>
            </a:r>
            <a:endParaRPr lang="en-US" sz="2400" dirty="0"/>
          </a:p>
          <a:p>
            <a:pPr lvl="1"/>
            <a:r>
              <a:rPr lang="en-US" sz="2400" dirty="0"/>
              <a:t>Post your </a:t>
            </a:r>
            <a:r>
              <a:rPr lang="en-US" sz="2400" dirty="0" smtClean="0"/>
              <a:t>paper </a:t>
            </a:r>
            <a:r>
              <a:rPr lang="en-US" sz="2400" dirty="0"/>
              <a:t>on the wall</a:t>
            </a:r>
          </a:p>
          <a:p>
            <a:pPr marL="0" indent="0">
              <a:buNone/>
            </a:pPr>
            <a:endParaRPr lang="en-US" dirty="0"/>
          </a:p>
        </p:txBody>
      </p:sp>
      <p:sp>
        <p:nvSpPr>
          <p:cNvPr id="6" name="Title 1"/>
          <p:cNvSpPr>
            <a:spLocks noGrp="1"/>
          </p:cNvSpPr>
          <p:nvPr>
            <p:ph type="title"/>
          </p:nvPr>
        </p:nvSpPr>
        <p:spPr/>
        <p:txBody>
          <a:bodyPr>
            <a:noAutofit/>
          </a:bodyPr>
          <a:lstStyle/>
          <a:p>
            <a:r>
              <a:rPr lang="en-US" sz="3600" dirty="0" smtClean="0">
                <a:solidFill>
                  <a:schemeClr val="tx1">
                    <a:lumMod val="75000"/>
                    <a:lumOff val="25000"/>
                  </a:schemeClr>
                </a:solidFill>
              </a:rPr>
              <a:t>Comparing ECRs and ITs</a:t>
            </a:r>
            <a:endParaRPr lang="en-US" sz="3600" dirty="0">
              <a:solidFill>
                <a:schemeClr val="tx1">
                  <a:lumMod val="75000"/>
                  <a:lumOff val="25000"/>
                </a:schemeClr>
              </a:solidFill>
            </a:endParaRPr>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13</a:t>
            </a:fld>
            <a:endParaRPr lang="en-US" dirty="0">
              <a:solidFill>
                <a:prstClr val="black">
                  <a:tint val="75000"/>
                </a:prstClr>
              </a:solidFill>
            </a:endParaRPr>
          </a:p>
        </p:txBody>
      </p:sp>
      <p:sp>
        <p:nvSpPr>
          <p:cNvPr id="7" name="Footer Placeholder 4"/>
          <p:cNvSpPr txBox="1">
            <a:spLocks noGrp="1"/>
          </p:cNvSpPr>
          <p:nvPr>
            <p:ph type="ftr" sz="quarter" idx="3"/>
          </p:nvPr>
        </p:nvSpPr>
        <p:spPr>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20B0604020202020204" charset="0"/>
              </a:rPr>
              <a:t>Louisiana Believes.</a:t>
            </a:r>
            <a:endParaRPr lang="en-US" dirty="0">
              <a:solidFill>
                <a:schemeClr val="bg2">
                  <a:lumMod val="50000"/>
                </a:schemeClr>
              </a:solidFill>
              <a:latin typeface="Chalkduster" panose="020B0604020202020204" charset="0"/>
            </a:endParaRPr>
          </a:p>
        </p:txBody>
      </p:sp>
    </p:spTree>
    <p:extLst>
      <p:ext uri="{BB962C8B-B14F-4D97-AF65-F5344CB8AC3E}">
        <p14:creationId xmlns:p14="http://schemas.microsoft.com/office/powerpoint/2010/main" val="3588122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14</a:t>
            </a:fld>
            <a:endParaRPr lang="en-US" dirty="0">
              <a:solidFill>
                <a:prstClr val="black">
                  <a:tint val="75000"/>
                </a:prstClr>
              </a:solidFill>
            </a:endParaRPr>
          </a:p>
        </p:txBody>
      </p:sp>
      <p:sp>
        <p:nvSpPr>
          <p:cNvPr id="6" name="Title 1"/>
          <p:cNvSpPr>
            <a:spLocks noGrp="1"/>
          </p:cNvSpPr>
          <p:nvPr>
            <p:ph type="title"/>
          </p:nvPr>
        </p:nvSpPr>
        <p:spPr>
          <a:xfrm>
            <a:off x="0" y="0"/>
            <a:ext cx="9144000" cy="1219200"/>
          </a:xfrm>
        </p:spPr>
        <p:txBody>
          <a:bodyPr>
            <a:noAutofit/>
          </a:bodyPr>
          <a:lstStyle/>
          <a:p>
            <a:r>
              <a:rPr lang="en-US" sz="3600" dirty="0" smtClean="0">
                <a:solidFill>
                  <a:schemeClr val="tx1">
                    <a:lumMod val="75000"/>
                    <a:lumOff val="25000"/>
                  </a:schemeClr>
                </a:solidFill>
              </a:rPr>
              <a:t>Connecting the Pieces</a:t>
            </a:r>
            <a:endParaRPr lang="en-US" sz="3600" dirty="0">
              <a:solidFill>
                <a:schemeClr val="tx1">
                  <a:lumMod val="75000"/>
                  <a:lumOff val="25000"/>
                </a:schemeClr>
              </a:solidFill>
            </a:endParaRPr>
          </a:p>
        </p:txBody>
      </p:sp>
      <p:sp>
        <p:nvSpPr>
          <p:cNvPr id="8" name="Pentagon 7"/>
          <p:cNvSpPr/>
          <p:nvPr/>
        </p:nvSpPr>
        <p:spPr>
          <a:xfrm>
            <a:off x="756684" y="1368056"/>
            <a:ext cx="2743200" cy="765544"/>
          </a:xfrm>
          <a:prstGeom prst="homePlat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sz="2000" b="1" dirty="0" smtClean="0">
                <a:solidFill>
                  <a:schemeClr val="tx1">
                    <a:lumMod val="65000"/>
                    <a:lumOff val="35000"/>
                  </a:schemeClr>
                </a:solidFill>
                <a:latin typeface="Calibri" pitchFamily="34" charset="0"/>
                <a:cs typeface="Calibri" pitchFamily="34" charset="0"/>
              </a:rPr>
              <a:t>SET OUTCOMES</a:t>
            </a:r>
          </a:p>
        </p:txBody>
      </p:sp>
      <p:sp>
        <p:nvSpPr>
          <p:cNvPr id="9" name="Pentagon 8"/>
          <p:cNvSpPr/>
          <p:nvPr/>
        </p:nvSpPr>
        <p:spPr>
          <a:xfrm>
            <a:off x="3499884" y="1368056"/>
            <a:ext cx="2743200" cy="765544"/>
          </a:xfrm>
          <a:prstGeom prst="homePlate">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sz="2000" b="1" dirty="0" smtClean="0">
                <a:solidFill>
                  <a:schemeClr val="tx1">
                    <a:lumMod val="65000"/>
                    <a:lumOff val="35000"/>
                  </a:schemeClr>
                </a:solidFill>
                <a:latin typeface="Calibri" pitchFamily="34" charset="0"/>
                <a:cs typeface="Calibri" pitchFamily="34" charset="0"/>
              </a:rPr>
              <a:t>INSTRUCT</a:t>
            </a:r>
          </a:p>
        </p:txBody>
      </p:sp>
      <p:sp>
        <p:nvSpPr>
          <p:cNvPr id="10" name="Pentagon 9"/>
          <p:cNvSpPr/>
          <p:nvPr/>
        </p:nvSpPr>
        <p:spPr>
          <a:xfrm>
            <a:off x="6248400" y="1371600"/>
            <a:ext cx="2743200" cy="762000"/>
          </a:xfrm>
          <a:prstGeom prst="homePlat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b="1" dirty="0" smtClean="0">
                <a:solidFill>
                  <a:schemeClr val="tx1">
                    <a:lumMod val="65000"/>
                    <a:lumOff val="35000"/>
                  </a:schemeClr>
                </a:solidFill>
                <a:latin typeface="Calibri" pitchFamily="34" charset="0"/>
                <a:cs typeface="Calibri" pitchFamily="34" charset="0"/>
              </a:rPr>
              <a:t>SUPPLEMENT AND REMEDIATE</a:t>
            </a:r>
          </a:p>
        </p:txBody>
      </p:sp>
      <p:sp>
        <p:nvSpPr>
          <p:cNvPr id="11" name="Rounded Rectangle 10"/>
          <p:cNvSpPr/>
          <p:nvPr/>
        </p:nvSpPr>
        <p:spPr>
          <a:xfrm>
            <a:off x="813391" y="2222205"/>
            <a:ext cx="2629786" cy="1066800"/>
          </a:xfrm>
          <a:prstGeom prst="round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Standards </a:t>
            </a:r>
          </a:p>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Assessment Guides </a:t>
            </a:r>
          </a:p>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Practice Tests </a:t>
            </a:r>
          </a:p>
        </p:txBody>
      </p:sp>
      <p:sp>
        <p:nvSpPr>
          <p:cNvPr id="12" name="Rounded Rectangle 11"/>
          <p:cNvSpPr/>
          <p:nvPr/>
        </p:nvSpPr>
        <p:spPr>
          <a:xfrm>
            <a:off x="152400" y="2222205"/>
            <a:ext cx="496186" cy="1066800"/>
          </a:xfrm>
          <a:prstGeom prst="round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wrap="square" lIns="45714" tIns="49315" rIns="45714" bIns="49315" rtlCol="0" anchor="ctr" anchorCtr="0">
            <a:noAutofit/>
          </a:bodyPr>
          <a:lstStyle/>
          <a:p>
            <a:pPr algn="ctr">
              <a:lnSpc>
                <a:spcPct val="90000"/>
              </a:lnSpc>
              <a:spcBef>
                <a:spcPct val="0"/>
              </a:spcBef>
            </a:pPr>
            <a:r>
              <a:rPr lang="en-US" b="1" dirty="0" smtClean="0">
                <a:solidFill>
                  <a:schemeClr val="bg1"/>
                </a:solidFill>
                <a:latin typeface="Calibri" pitchFamily="34" charset="0"/>
                <a:cs typeface="Calibri" pitchFamily="34" charset="0"/>
              </a:rPr>
              <a:t>Tools</a:t>
            </a:r>
          </a:p>
        </p:txBody>
      </p:sp>
      <p:sp>
        <p:nvSpPr>
          <p:cNvPr id="13" name="Rounded Rectangle 12"/>
          <p:cNvSpPr/>
          <p:nvPr/>
        </p:nvSpPr>
        <p:spPr>
          <a:xfrm>
            <a:off x="152400" y="3423684"/>
            <a:ext cx="496186" cy="1066800"/>
          </a:xfrm>
          <a:prstGeom prst="round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wrap="square" lIns="45714" tIns="49315" rIns="45714" bIns="49315" rtlCol="0" anchor="ctr" anchorCtr="0">
            <a:noAutofit/>
          </a:bodyPr>
          <a:lstStyle/>
          <a:p>
            <a:pPr algn="ctr">
              <a:lnSpc>
                <a:spcPct val="90000"/>
              </a:lnSpc>
              <a:spcBef>
                <a:spcPct val="0"/>
              </a:spcBef>
            </a:pPr>
            <a:r>
              <a:rPr lang="en-US" b="1" dirty="0" smtClean="0">
                <a:solidFill>
                  <a:schemeClr val="bg1"/>
                </a:solidFill>
                <a:latin typeface="Calibri" pitchFamily="34" charset="0"/>
                <a:cs typeface="Calibri" pitchFamily="34" charset="0"/>
              </a:rPr>
              <a:t>Use </a:t>
            </a:r>
          </a:p>
        </p:txBody>
      </p:sp>
      <p:sp>
        <p:nvSpPr>
          <p:cNvPr id="14" name="Rounded Rectangle 13"/>
          <p:cNvSpPr/>
          <p:nvPr/>
        </p:nvSpPr>
        <p:spPr>
          <a:xfrm>
            <a:off x="152400" y="4648200"/>
            <a:ext cx="496186" cy="1676400"/>
          </a:xfrm>
          <a:prstGeom prst="round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wrap="square" lIns="45714" tIns="49315" rIns="45714" bIns="49315" rtlCol="0" anchor="ctr" anchorCtr="0">
            <a:noAutofit/>
          </a:bodyPr>
          <a:lstStyle/>
          <a:p>
            <a:pPr algn="ctr">
              <a:lnSpc>
                <a:spcPct val="90000"/>
              </a:lnSpc>
              <a:spcBef>
                <a:spcPct val="0"/>
              </a:spcBef>
            </a:pPr>
            <a:r>
              <a:rPr lang="en-US" b="1" dirty="0" smtClean="0">
                <a:solidFill>
                  <a:schemeClr val="bg1"/>
                </a:solidFill>
                <a:latin typeface="Calibri" pitchFamily="34" charset="0"/>
                <a:cs typeface="Calibri" pitchFamily="34" charset="0"/>
              </a:rPr>
              <a:t>Connection</a:t>
            </a:r>
          </a:p>
        </p:txBody>
      </p:sp>
      <p:sp>
        <p:nvSpPr>
          <p:cNvPr id="15" name="Rounded Rectangle 14"/>
          <p:cNvSpPr/>
          <p:nvPr/>
        </p:nvSpPr>
        <p:spPr>
          <a:xfrm>
            <a:off x="3499884" y="2222205"/>
            <a:ext cx="2629786" cy="1066800"/>
          </a:xfrm>
          <a:prstGeom prst="round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District curricula </a:t>
            </a:r>
          </a:p>
        </p:txBody>
      </p:sp>
      <p:sp>
        <p:nvSpPr>
          <p:cNvPr id="16" name="Rounded Rectangle 15"/>
          <p:cNvSpPr/>
          <p:nvPr/>
        </p:nvSpPr>
        <p:spPr>
          <a:xfrm>
            <a:off x="6243084" y="2222205"/>
            <a:ext cx="2629786" cy="1066800"/>
          </a:xfrm>
          <a:prstGeom prst="round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Guidebooks </a:t>
            </a:r>
          </a:p>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Other tools (Illustrative Mathematics, LearnZillion) </a:t>
            </a:r>
          </a:p>
        </p:txBody>
      </p:sp>
      <p:sp>
        <p:nvSpPr>
          <p:cNvPr id="17" name="Rounded Rectangle 16"/>
          <p:cNvSpPr/>
          <p:nvPr/>
        </p:nvSpPr>
        <p:spPr>
          <a:xfrm>
            <a:off x="838200" y="3423684"/>
            <a:ext cx="2629786" cy="1066800"/>
          </a:xfrm>
          <a:prstGeom prst="round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Clarify what student mastery of the standards looks like </a:t>
            </a:r>
          </a:p>
        </p:txBody>
      </p:sp>
      <p:sp>
        <p:nvSpPr>
          <p:cNvPr id="18" name="Rounded Rectangle 17"/>
          <p:cNvSpPr/>
          <p:nvPr/>
        </p:nvSpPr>
        <p:spPr>
          <a:xfrm>
            <a:off x="3499884" y="3423684"/>
            <a:ext cx="2629786" cy="1066800"/>
          </a:xfrm>
          <a:prstGeom prst="round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Instructional strategies for standards</a:t>
            </a:r>
          </a:p>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Tools for daily instruction</a:t>
            </a:r>
          </a:p>
        </p:txBody>
      </p:sp>
      <p:sp>
        <p:nvSpPr>
          <p:cNvPr id="19" name="Rounded Rectangle 18"/>
          <p:cNvSpPr/>
          <p:nvPr/>
        </p:nvSpPr>
        <p:spPr>
          <a:xfrm>
            <a:off x="6243084" y="3423684"/>
            <a:ext cx="2629786" cy="1066800"/>
          </a:xfrm>
          <a:prstGeom prst="round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Identify targeted remediation needs </a:t>
            </a:r>
          </a:p>
          <a:p>
            <a:pPr marL="285750" indent="-285750">
              <a:lnSpc>
                <a:spcPct val="90000"/>
              </a:lnSpc>
              <a:spcBef>
                <a:spcPct val="0"/>
              </a:spcBef>
              <a:buFont typeface="Arial" panose="020B0604020202020204" pitchFamily="34" charset="0"/>
              <a:buChar char="•"/>
            </a:pPr>
            <a:r>
              <a:rPr lang="en-US" dirty="0" smtClean="0">
                <a:solidFill>
                  <a:schemeClr val="tx1">
                    <a:lumMod val="65000"/>
                    <a:lumOff val="35000"/>
                  </a:schemeClr>
                </a:solidFill>
                <a:latin typeface="Calibri" pitchFamily="34" charset="0"/>
                <a:cs typeface="Calibri" pitchFamily="34" charset="0"/>
              </a:rPr>
              <a:t>Rigorous math tasks (full rigor of standards) </a:t>
            </a:r>
          </a:p>
        </p:txBody>
      </p:sp>
      <p:sp>
        <p:nvSpPr>
          <p:cNvPr id="20" name="Rounded Rectangle 19"/>
          <p:cNvSpPr/>
          <p:nvPr/>
        </p:nvSpPr>
        <p:spPr>
          <a:xfrm>
            <a:off x="813391" y="4648200"/>
            <a:ext cx="2629786" cy="1676400"/>
          </a:xfrm>
          <a:prstGeom prst="round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endParaRPr lang="en-US" dirty="0" smtClean="0">
              <a:solidFill>
                <a:schemeClr val="tx1">
                  <a:lumMod val="65000"/>
                  <a:lumOff val="35000"/>
                </a:schemeClr>
              </a:solidFill>
              <a:latin typeface="Calibri" pitchFamily="34" charset="0"/>
              <a:cs typeface="Calibri" pitchFamily="34" charset="0"/>
            </a:endParaRPr>
          </a:p>
        </p:txBody>
      </p:sp>
      <p:sp>
        <p:nvSpPr>
          <p:cNvPr id="21" name="Rounded Rectangle 20"/>
          <p:cNvSpPr/>
          <p:nvPr/>
        </p:nvSpPr>
        <p:spPr>
          <a:xfrm>
            <a:off x="3499884" y="4648200"/>
            <a:ext cx="2629786" cy="1676400"/>
          </a:xfrm>
          <a:prstGeom prst="round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endParaRPr lang="en-US" dirty="0" smtClean="0">
              <a:solidFill>
                <a:schemeClr val="tx1">
                  <a:lumMod val="65000"/>
                  <a:lumOff val="35000"/>
                </a:schemeClr>
              </a:solidFill>
              <a:latin typeface="Calibri" pitchFamily="34" charset="0"/>
              <a:cs typeface="Calibri" pitchFamily="34" charset="0"/>
            </a:endParaRPr>
          </a:p>
        </p:txBody>
      </p:sp>
      <p:sp>
        <p:nvSpPr>
          <p:cNvPr id="22" name="Rounded Rectangle 21"/>
          <p:cNvSpPr/>
          <p:nvPr/>
        </p:nvSpPr>
        <p:spPr>
          <a:xfrm>
            <a:off x="6248400" y="4648200"/>
            <a:ext cx="2629786" cy="1676400"/>
          </a:xfrm>
          <a:prstGeom prst="round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marL="285750" indent="-285750">
              <a:lnSpc>
                <a:spcPct val="90000"/>
              </a:lnSpc>
              <a:spcBef>
                <a:spcPct val="0"/>
              </a:spcBef>
              <a:buFont typeface="Arial" panose="020B0604020202020204" pitchFamily="34" charset="0"/>
              <a:buChar char="•"/>
            </a:pPr>
            <a:endParaRPr lang="en-US" dirty="0" smtClean="0">
              <a:solidFill>
                <a:schemeClr val="tx1">
                  <a:lumMod val="65000"/>
                  <a:lumOff val="35000"/>
                </a:schemeClr>
              </a:solidFill>
              <a:latin typeface="Calibri" pitchFamily="34" charset="0"/>
              <a:cs typeface="Calibri" pitchFamily="34" charset="0"/>
            </a:endParaRPr>
          </a:p>
        </p:txBody>
      </p:sp>
      <p:sp>
        <p:nvSpPr>
          <p:cNvPr id="23" name="Footer Placeholder 4"/>
          <p:cNvSpPr>
            <a:spLocks noGrp="1"/>
          </p:cNvSpPr>
          <p:nvPr>
            <p:ph type="ftr" sz="quarter" idx="3"/>
          </p:nvPr>
        </p:nvSpPr>
        <p:spPr>
          <a:xfrm>
            <a:off x="152400" y="6553201"/>
            <a:ext cx="2895600" cy="304800"/>
          </a:xfrm>
        </p:spPr>
        <p:txBody>
          <a:bodyPr/>
          <a:lstStyle/>
          <a:p>
            <a:r>
              <a:rPr lang="en-US" dirty="0" smtClean="0"/>
              <a:t>Louisiana Believes.</a:t>
            </a:r>
            <a:endParaRPr lang="en-US" dirty="0"/>
          </a:p>
        </p:txBody>
      </p:sp>
    </p:spTree>
    <p:extLst>
      <p:ext uri="{BB962C8B-B14F-4D97-AF65-F5344CB8AC3E}">
        <p14:creationId xmlns:p14="http://schemas.microsoft.com/office/powerpoint/2010/main" val="10379275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lumMod val="75000"/>
                    <a:lumOff val="25000"/>
                  </a:schemeClr>
                </a:solidFill>
              </a:rPr>
              <a:t>Use of the Guidebooks</a:t>
            </a:r>
            <a:endParaRPr lang="en-US" sz="3600" dirty="0">
              <a:solidFill>
                <a:schemeClr val="tx1">
                  <a:lumMod val="75000"/>
                  <a:lumOff val="25000"/>
                </a:schemeClr>
              </a:solidFill>
            </a:endParaRPr>
          </a:p>
        </p:txBody>
      </p:sp>
      <p:sp>
        <p:nvSpPr>
          <p:cNvPr id="3" name="Content Placeholder 2"/>
          <p:cNvSpPr>
            <a:spLocks noGrp="1"/>
          </p:cNvSpPr>
          <p:nvPr>
            <p:ph idx="1"/>
          </p:nvPr>
        </p:nvSpPr>
        <p:spPr/>
        <p:txBody>
          <a:bodyPr/>
          <a:lstStyle/>
          <a:p>
            <a:pPr marL="0" indent="0">
              <a:buNone/>
            </a:pPr>
            <a:r>
              <a:rPr lang="en-US" dirty="0" smtClean="0"/>
              <a:t>What is the best use of the guidebooks? </a:t>
            </a:r>
          </a:p>
          <a:p>
            <a:pPr lvl="1"/>
            <a:r>
              <a:rPr lang="en-US" dirty="0" smtClean="0"/>
              <a:t>Time of year</a:t>
            </a:r>
          </a:p>
          <a:p>
            <a:pPr lvl="1"/>
            <a:r>
              <a:rPr lang="en-US" dirty="0" smtClean="0"/>
              <a:t>Remediation choices</a:t>
            </a:r>
          </a:p>
          <a:p>
            <a:pPr lvl="1"/>
            <a:r>
              <a:rPr lang="en-US" dirty="0" smtClean="0"/>
              <a:t>Supplementing curricular options</a:t>
            </a:r>
          </a:p>
        </p:txBody>
      </p:sp>
    </p:spTree>
    <p:extLst>
      <p:ext uri="{BB962C8B-B14F-4D97-AF65-F5344CB8AC3E}">
        <p14:creationId xmlns:p14="http://schemas.microsoft.com/office/powerpoint/2010/main" val="2166756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04850"/>
            <a:ext cx="91440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chemeClr val="tx1">
                    <a:lumMod val="75000"/>
                    <a:lumOff val="25000"/>
                  </a:schemeClr>
                </a:solidFill>
              </a:rPr>
              <a:t>Reflection</a:t>
            </a:r>
            <a:endParaRPr lang="en-US" sz="4800" b="1" dirty="0">
              <a:solidFill>
                <a:schemeClr val="tx1">
                  <a:lumMod val="75000"/>
                  <a:lumOff val="25000"/>
                </a:schemeClr>
              </a:solidFill>
            </a:endParaRPr>
          </a:p>
        </p:txBody>
      </p:sp>
      <p:sp>
        <p:nvSpPr>
          <p:cNvPr id="5" name="Footer Placeholder 4"/>
          <p:cNvSpPr txBox="1">
            <a:spLocks/>
          </p:cNvSpPr>
          <p:nvPr/>
        </p:nvSpPr>
        <p:spPr>
          <a:xfrm>
            <a:off x="152400" y="6553201"/>
            <a:ext cx="28956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20B0604020202020204" charset="0"/>
              </a:rPr>
              <a:t>Louisiana Believes.</a:t>
            </a:r>
            <a:endParaRPr lang="en-US" dirty="0">
              <a:solidFill>
                <a:schemeClr val="bg2">
                  <a:lumMod val="50000"/>
                </a:schemeClr>
              </a:solidFill>
              <a:latin typeface="Chalkduster" panose="020B0604020202020204" charset="0"/>
            </a:endParaRPr>
          </a:p>
        </p:txBody>
      </p:sp>
      <p:sp>
        <p:nvSpPr>
          <p:cNvPr id="7" name="Content Placeholder 6"/>
          <p:cNvSpPr>
            <a:spLocks noGrp="1"/>
          </p:cNvSpPr>
          <p:nvPr>
            <p:ph idx="1"/>
          </p:nvPr>
        </p:nvSpPr>
        <p:spPr/>
        <p:txBody>
          <a:bodyPr>
            <a:normAutofit lnSpcReduction="10000"/>
          </a:bodyPr>
          <a:lstStyle/>
          <a:p>
            <a:pPr marL="514350" indent="-514350">
              <a:buFont typeface="+mj-lt"/>
              <a:buAutoNum type="arabicPeriod"/>
            </a:pPr>
            <a:r>
              <a:rPr lang="en-US" dirty="0" smtClean="0">
                <a:solidFill>
                  <a:schemeClr val="tx1">
                    <a:lumMod val="75000"/>
                    <a:lumOff val="25000"/>
                  </a:schemeClr>
                </a:solidFill>
              </a:rPr>
              <a:t>How will using the information in the guidebooks prepare students to master priority, on-level content?</a:t>
            </a:r>
            <a:endParaRPr lang="en-US" dirty="0">
              <a:solidFill>
                <a:schemeClr val="tx1">
                  <a:lumMod val="75000"/>
                  <a:lumOff val="25000"/>
                </a:schemeClr>
              </a:solidFill>
            </a:endParaRPr>
          </a:p>
          <a:p>
            <a:pPr marL="514350" indent="-514350">
              <a:buFont typeface="+mj-lt"/>
              <a:buAutoNum type="arabicPeriod"/>
            </a:pPr>
            <a:r>
              <a:rPr lang="en-US" dirty="0">
                <a:solidFill>
                  <a:schemeClr val="tx1">
                    <a:lumMod val="75000"/>
                    <a:lumOff val="25000"/>
                  </a:schemeClr>
                </a:solidFill>
              </a:rPr>
              <a:t>What is one thing you can apply immediately?</a:t>
            </a:r>
          </a:p>
          <a:p>
            <a:pPr marL="514350" indent="-514350">
              <a:buFont typeface="+mj-lt"/>
              <a:buAutoNum type="arabicPeriod"/>
            </a:pPr>
            <a:r>
              <a:rPr lang="en-US" dirty="0">
                <a:solidFill>
                  <a:schemeClr val="tx1">
                    <a:lumMod val="75000"/>
                    <a:lumOff val="25000"/>
                  </a:schemeClr>
                </a:solidFill>
              </a:rPr>
              <a:t>What is one thing that made you think in a different way</a:t>
            </a:r>
            <a:r>
              <a:rPr lang="en-US" dirty="0" smtClean="0">
                <a:solidFill>
                  <a:schemeClr val="tx1">
                    <a:lumMod val="75000"/>
                    <a:lumOff val="25000"/>
                  </a:schemeClr>
                </a:solidFill>
              </a:rPr>
              <a:t>?</a:t>
            </a:r>
            <a:endParaRPr lang="en-US" dirty="0" smtClean="0"/>
          </a:p>
          <a:p>
            <a:pPr marL="514350" indent="-514350">
              <a:buFont typeface="+mj-lt"/>
              <a:buAutoNum type="arabicPeriod"/>
            </a:pPr>
            <a:r>
              <a:rPr lang="en-US" dirty="0" smtClean="0">
                <a:solidFill>
                  <a:schemeClr val="tx1">
                    <a:lumMod val="75000"/>
                    <a:lumOff val="25000"/>
                  </a:schemeClr>
                </a:solidFill>
              </a:rPr>
              <a:t>How do you intend to share this information with others?</a:t>
            </a:r>
            <a:endParaRPr lang="en-US" dirty="0">
              <a:solidFill>
                <a:schemeClr val="tx1">
                  <a:lumMod val="75000"/>
                  <a:lumOff val="25000"/>
                </a:schemeClr>
              </a:solidFill>
            </a:endParaRPr>
          </a:p>
        </p:txBody>
      </p:sp>
    </p:spTree>
    <p:extLst>
      <p:ext uri="{BB962C8B-B14F-4D97-AF65-F5344CB8AC3E}">
        <p14:creationId xmlns:p14="http://schemas.microsoft.com/office/powerpoint/2010/main" val="7142975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prstGeom prst="rect">
            <a:avLst/>
          </a:prstGeom>
          <a:solidFill>
            <a:schemeClr val="bg1"/>
          </a:solidFill>
        </p:spPr>
        <p:txBody>
          <a:bodyPr>
            <a:noAutofit/>
          </a:bodyPr>
          <a:lstStyle/>
          <a:p>
            <a:pPr marL="0" indent="0">
              <a:buNone/>
            </a:pPr>
            <a:r>
              <a:rPr lang="en-US" sz="2400" b="1" u="sng" dirty="0" smtClean="0"/>
              <a:t>Please have open on your computer</a:t>
            </a:r>
            <a:r>
              <a:rPr lang="en-US" sz="2400" b="1" dirty="0" smtClean="0"/>
              <a:t>:</a:t>
            </a:r>
            <a:r>
              <a:rPr lang="en-US" sz="2400" b="1" u="sng" dirty="0" smtClean="0"/>
              <a:t>  </a:t>
            </a:r>
          </a:p>
          <a:p>
            <a:pPr>
              <a:buFontTx/>
              <a:buChar char="-"/>
            </a:pPr>
            <a:r>
              <a:rPr lang="en-US" sz="2400" dirty="0" smtClean="0"/>
              <a:t>Session Power Point </a:t>
            </a:r>
          </a:p>
          <a:p>
            <a:pPr>
              <a:buFontTx/>
              <a:buChar char="-"/>
            </a:pPr>
            <a:r>
              <a:rPr lang="en-US" sz="2400" dirty="0" smtClean="0">
                <a:hlinkClick r:id="rId3"/>
              </a:rPr>
              <a:t>High School Math Guidebook</a:t>
            </a:r>
            <a:r>
              <a:rPr lang="en-US" sz="2400" i="1" dirty="0" smtClean="0">
                <a:solidFill>
                  <a:schemeClr val="accent1"/>
                </a:solidFill>
                <a:hlinkClick r:id="rId3"/>
              </a:rPr>
              <a:t> </a:t>
            </a:r>
            <a:endParaRPr lang="en-US" sz="2400" i="1" dirty="0" smtClean="0">
              <a:solidFill>
                <a:schemeClr val="accent1"/>
              </a:solidFill>
            </a:endParaRPr>
          </a:p>
          <a:p>
            <a:pPr marL="0" lvl="0" indent="0">
              <a:buNone/>
            </a:pPr>
            <a:endParaRPr lang="en-US" sz="2400" b="1" u="sng" dirty="0" smtClean="0"/>
          </a:p>
          <a:p>
            <a:pPr marL="0" lvl="0" indent="0">
              <a:buNone/>
            </a:pPr>
            <a:r>
              <a:rPr lang="en-US" sz="2400" b="1" u="sng" dirty="0" smtClean="0"/>
              <a:t>Missing the materials?</a:t>
            </a:r>
            <a:r>
              <a:rPr lang="en-US" sz="2400" b="1" dirty="0" smtClean="0"/>
              <a:t>  </a:t>
            </a:r>
            <a:r>
              <a:rPr lang="en-US" sz="2400" dirty="0" smtClean="0"/>
              <a:t>(1) find a USB drive in the room or (2) download them from the </a:t>
            </a:r>
            <a:r>
              <a:rPr lang="en-US" sz="2400" dirty="0"/>
              <a:t>Teacher </a:t>
            </a:r>
            <a:r>
              <a:rPr lang="en-US" sz="2400" dirty="0" smtClean="0"/>
              <a:t>Toolbox</a:t>
            </a:r>
            <a:endParaRPr lang="en-US" sz="2400" dirty="0"/>
          </a:p>
        </p:txBody>
      </p:sp>
      <p:sp>
        <p:nvSpPr>
          <p:cNvPr id="6" name="Title 1"/>
          <p:cNvSpPr>
            <a:spLocks noGrp="1"/>
          </p:cNvSpPr>
          <p:nvPr>
            <p:ph type="title"/>
          </p:nvPr>
        </p:nvSpPr>
        <p:spPr/>
        <p:txBody>
          <a:bodyPr>
            <a:noAutofit/>
          </a:bodyPr>
          <a:lstStyle/>
          <a:p>
            <a:r>
              <a:rPr lang="en-US" sz="4000" b="1" dirty="0" smtClean="0">
                <a:solidFill>
                  <a:schemeClr val="tx1">
                    <a:lumMod val="75000"/>
                    <a:lumOff val="25000"/>
                  </a:schemeClr>
                </a:solidFill>
                <a:latin typeface="Arial" pitchFamily="34" charset="0"/>
                <a:cs typeface="Arial" pitchFamily="34" charset="0"/>
              </a:rPr>
              <a:t>Welcome!</a:t>
            </a:r>
            <a:endParaRPr lang="en-US" sz="4000" b="1" dirty="0">
              <a:solidFill>
                <a:schemeClr val="tx1">
                  <a:lumMod val="75000"/>
                  <a:lumOff val="25000"/>
                </a:schemeClr>
              </a:solidFill>
              <a:latin typeface="Arial" pitchFamily="34" charset="0"/>
              <a:cs typeface="Arial" pitchFamily="34" charset="0"/>
            </a:endParaRPr>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a:t>
            </a:fld>
            <a:endParaRPr lang="en-US" dirty="0">
              <a:solidFill>
                <a:prstClr val="black">
                  <a:tint val="75000"/>
                </a:prstClr>
              </a:solidFill>
            </a:endParaRPr>
          </a:p>
        </p:txBody>
      </p:sp>
      <p:sp>
        <p:nvSpPr>
          <p:cNvPr id="7" name="Footer Placeholder 4"/>
          <p:cNvSpPr>
            <a:spLocks noGrp="1"/>
          </p:cNvSpPr>
          <p:nvPr>
            <p:ph type="ftr" sz="quarter" idx="3"/>
          </p:nvPr>
        </p:nvSpPr>
        <p:spPr>
          <a:xfrm>
            <a:off x="152400" y="6553201"/>
            <a:ext cx="2895600" cy="304800"/>
          </a:xfrm>
        </p:spPr>
        <p:txBody>
          <a:bodyPr/>
          <a:lstStyle/>
          <a:p>
            <a:r>
              <a:rPr lang="en-US" dirty="0" smtClean="0"/>
              <a:t>Louisiana Believes.</a:t>
            </a:r>
            <a:endParaRPr lang="en-US" dirty="0"/>
          </a:p>
        </p:txBody>
      </p:sp>
    </p:spTree>
    <p:extLst>
      <p:ext uri="{BB962C8B-B14F-4D97-AF65-F5344CB8AC3E}">
        <p14:creationId xmlns:p14="http://schemas.microsoft.com/office/powerpoint/2010/main" val="14667460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152400" y="1295400"/>
            <a:ext cx="8839200" cy="5334000"/>
          </a:xfrm>
          <a:prstGeom prst="rect">
            <a:avLst/>
          </a:prstGeom>
        </p:spPr>
        <p:txBody>
          <a:bodyPr>
            <a:noAutofit/>
          </a:bodyPr>
          <a:lstStyle/>
          <a:p>
            <a:pPr marL="0" indent="0">
              <a:lnSpc>
                <a:spcPct val="114000"/>
              </a:lnSpc>
              <a:buFont typeface="Arial" charset="0"/>
              <a:buNone/>
              <a:defRPr/>
            </a:pPr>
            <a:r>
              <a:rPr lang="en-US" sz="2400" dirty="0" smtClean="0"/>
              <a:t>To meet the raised expectations, we must clarify our focus on what our students need. Specifically, we must ensure this year that our students…</a:t>
            </a:r>
          </a:p>
          <a:p>
            <a:pPr marL="0" indent="0">
              <a:lnSpc>
                <a:spcPct val="114000"/>
              </a:lnSpc>
              <a:buFont typeface="Arial" charset="0"/>
              <a:buNone/>
              <a:defRPr/>
            </a:pPr>
            <a:endParaRPr lang="en-US" sz="2400" dirty="0" smtClean="0"/>
          </a:p>
          <a:p>
            <a:pPr>
              <a:lnSpc>
                <a:spcPct val="114000"/>
              </a:lnSpc>
              <a:defRPr/>
            </a:pPr>
            <a:r>
              <a:rPr lang="en-US" sz="2400" dirty="0" smtClean="0"/>
              <a:t>Master </a:t>
            </a:r>
            <a:r>
              <a:rPr lang="en-US" sz="2400" dirty="0"/>
              <a:t>math concepts of priority, </a:t>
            </a:r>
            <a:r>
              <a:rPr lang="en-US" sz="2400" dirty="0" smtClean="0"/>
              <a:t>on-level </a:t>
            </a:r>
            <a:r>
              <a:rPr lang="en-US" sz="2400" dirty="0"/>
              <a:t>content and practice standards (not just procedures) </a:t>
            </a:r>
            <a:endParaRPr lang="en-US" sz="2400" dirty="0" smtClean="0"/>
          </a:p>
          <a:p>
            <a:pPr marL="0" indent="0">
              <a:lnSpc>
                <a:spcPct val="114000"/>
              </a:lnSpc>
              <a:buNone/>
              <a:defRPr/>
            </a:pPr>
            <a:endParaRPr lang="en-US" sz="2400" dirty="0"/>
          </a:p>
          <a:p>
            <a:pPr>
              <a:defRPr/>
            </a:pPr>
            <a:r>
              <a:rPr lang="en-US" sz="2400" dirty="0"/>
              <a:t>Master </a:t>
            </a:r>
            <a:r>
              <a:rPr lang="en-US" sz="2400" dirty="0" smtClean="0"/>
              <a:t>targeted </a:t>
            </a:r>
            <a:r>
              <a:rPr lang="en-US" sz="2400" dirty="0"/>
              <a:t>remedial content that allows practice faster focus of on level content</a:t>
            </a:r>
          </a:p>
          <a:p>
            <a:pPr marL="0" indent="0">
              <a:lnSpc>
                <a:spcPct val="114000"/>
              </a:lnSpc>
              <a:buFont typeface="Arial" charset="0"/>
              <a:buNone/>
              <a:defRPr/>
            </a:pPr>
            <a:endParaRPr lang="en-US" sz="2400" dirty="0"/>
          </a:p>
          <a:p>
            <a:pPr>
              <a:lnSpc>
                <a:spcPct val="114000"/>
              </a:lnSpc>
              <a:buFontTx/>
              <a:buChar char="-"/>
              <a:defRPr/>
            </a:pPr>
            <a:endParaRPr lang="en-US" sz="2400" dirty="0" smtClean="0"/>
          </a:p>
        </p:txBody>
      </p:sp>
      <p:sp>
        <p:nvSpPr>
          <p:cNvPr id="1024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3600" dirty="0" smtClean="0">
                <a:solidFill>
                  <a:schemeClr val="tx1">
                    <a:lumMod val="75000"/>
                    <a:lumOff val="25000"/>
                  </a:schemeClr>
                </a:solidFill>
              </a:rPr>
              <a:t>Instructional Vision</a:t>
            </a:r>
          </a:p>
        </p:txBody>
      </p:sp>
      <p:sp>
        <p:nvSpPr>
          <p:cNvPr id="6" name="Footer Placeholder 4"/>
          <p:cNvSpPr>
            <a:spLocks noGrp="1"/>
          </p:cNvSpPr>
          <p:nvPr>
            <p:ph type="ftr" sz="quarter" idx="3"/>
          </p:nvPr>
        </p:nvSpPr>
        <p:spPr>
          <a:xfrm>
            <a:off x="152400" y="6553201"/>
            <a:ext cx="2895600" cy="304800"/>
          </a:xfrm>
        </p:spPr>
        <p:txBody>
          <a:bodyPr/>
          <a:lstStyle/>
          <a:p>
            <a:r>
              <a:rPr lang="en-US" dirty="0" smtClean="0"/>
              <a:t>Louisiana Believes.</a:t>
            </a:r>
            <a:endParaRPr lang="en-US" dirty="0"/>
          </a:p>
        </p:txBody>
      </p:sp>
      <p:sp>
        <p:nvSpPr>
          <p:cNvPr id="7" name="Slide Number Placeholder 2"/>
          <p:cNvSpPr>
            <a:spLocks noGrp="1"/>
          </p:cNvSpPr>
          <p:nvPr>
            <p:ph type="sldNum" sz="quarter" idx="4"/>
          </p:nvPr>
        </p:nvSpPr>
        <p:spPr>
          <a:xfrm>
            <a:off x="7010400" y="6553201"/>
            <a:ext cx="2133600" cy="304800"/>
          </a:xfrm>
        </p:spPr>
        <p:txBody>
          <a:bodyPr/>
          <a:lstStyle/>
          <a:p>
            <a:fld id="{79BA4B8F-8B3F-4B52-9164-AF2CA95F68ED}"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9157293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4</a:t>
            </a:fld>
            <a:endParaRPr lang="en-US" dirty="0">
              <a:solidFill>
                <a:prstClr val="black">
                  <a:tint val="75000"/>
                </a:prstClr>
              </a:solidFill>
            </a:endParaRPr>
          </a:p>
        </p:txBody>
      </p:sp>
      <p:sp>
        <p:nvSpPr>
          <p:cNvPr id="5" name="Content Placeholder 4"/>
          <p:cNvSpPr>
            <a:spLocks noGrp="1"/>
          </p:cNvSpPr>
          <p:nvPr>
            <p:ph sz="quarter" idx="4294967295"/>
          </p:nvPr>
        </p:nvSpPr>
        <p:spPr>
          <a:xfrm>
            <a:off x="152400" y="1219200"/>
            <a:ext cx="8839200" cy="5334000"/>
          </a:xfrm>
          <a:prstGeom prst="rect">
            <a:avLst/>
          </a:prstGeom>
        </p:spPr>
        <p:txBody>
          <a:bodyPr>
            <a:noAutofit/>
          </a:bodyPr>
          <a:lstStyle/>
          <a:p>
            <a:pPr marL="0" indent="0">
              <a:spcBef>
                <a:spcPts val="0"/>
              </a:spcBef>
              <a:buNone/>
            </a:pPr>
            <a:r>
              <a:rPr lang="en-US" sz="3000" b="1" dirty="0" smtClean="0"/>
              <a:t>By the end of this presentation, participants will:</a:t>
            </a:r>
          </a:p>
          <a:p>
            <a:pPr marL="0" indent="0">
              <a:spcBef>
                <a:spcPts val="0"/>
              </a:spcBef>
              <a:buNone/>
            </a:pPr>
            <a:endParaRPr lang="en-US" sz="3000" b="1" dirty="0" smtClean="0"/>
          </a:p>
          <a:p>
            <a:pPr>
              <a:lnSpc>
                <a:spcPct val="114000"/>
              </a:lnSpc>
              <a:spcBef>
                <a:spcPts val="24"/>
              </a:spcBef>
            </a:pPr>
            <a:r>
              <a:rPr lang="en-US" sz="3000" dirty="0" smtClean="0"/>
              <a:t>Understand the purpose of the math guidebooks</a:t>
            </a:r>
          </a:p>
          <a:p>
            <a:pPr marL="0" indent="0">
              <a:lnSpc>
                <a:spcPct val="114000"/>
              </a:lnSpc>
              <a:spcBef>
                <a:spcPts val="24"/>
              </a:spcBef>
              <a:buNone/>
            </a:pPr>
            <a:endParaRPr lang="en-US" sz="3000" dirty="0" smtClean="0"/>
          </a:p>
          <a:p>
            <a:pPr>
              <a:lnSpc>
                <a:spcPct val="114000"/>
              </a:lnSpc>
              <a:spcBef>
                <a:spcPts val="24"/>
              </a:spcBef>
            </a:pPr>
            <a:r>
              <a:rPr lang="en-US" sz="3000" dirty="0" smtClean="0"/>
              <a:t>Determine how the remediation guides and tasks should be used to support instruction</a:t>
            </a:r>
          </a:p>
          <a:p>
            <a:pPr marL="0" indent="0">
              <a:lnSpc>
                <a:spcPct val="114000"/>
              </a:lnSpc>
              <a:spcBef>
                <a:spcPts val="24"/>
              </a:spcBef>
              <a:buNone/>
            </a:pPr>
            <a:endParaRPr lang="en-US" sz="3000" dirty="0" smtClean="0"/>
          </a:p>
          <a:p>
            <a:pPr>
              <a:lnSpc>
                <a:spcPct val="114000"/>
              </a:lnSpc>
              <a:spcBef>
                <a:spcPts val="24"/>
              </a:spcBef>
            </a:pPr>
            <a:r>
              <a:rPr lang="en-US" sz="3000" dirty="0" smtClean="0"/>
              <a:t>Explain how the guidebooks connect to other tools </a:t>
            </a:r>
          </a:p>
          <a:p>
            <a:pPr marL="0" indent="0">
              <a:spcBef>
                <a:spcPts val="0"/>
              </a:spcBef>
              <a:buNone/>
            </a:pPr>
            <a:endParaRPr lang="en-US" sz="3000" dirty="0" smtClean="0"/>
          </a:p>
        </p:txBody>
      </p:sp>
      <p:sp>
        <p:nvSpPr>
          <p:cNvPr id="6" name="Title 1"/>
          <p:cNvSpPr>
            <a:spLocks noGrp="1"/>
          </p:cNvSpPr>
          <p:nvPr>
            <p:ph type="title"/>
          </p:nvPr>
        </p:nvSpPr>
        <p:spPr>
          <a:xfrm>
            <a:off x="0" y="0"/>
            <a:ext cx="9144000" cy="1066800"/>
          </a:xfrm>
        </p:spPr>
        <p:txBody>
          <a:bodyPr>
            <a:noAutofit/>
          </a:bodyPr>
          <a:lstStyle/>
          <a:p>
            <a:r>
              <a:rPr lang="en-US" sz="3600" dirty="0" smtClean="0">
                <a:solidFill>
                  <a:schemeClr val="tx1">
                    <a:lumMod val="75000"/>
                    <a:lumOff val="25000"/>
                  </a:schemeClr>
                </a:solidFill>
              </a:rPr>
              <a:t>Objectives</a:t>
            </a:r>
            <a:endParaRPr lang="en-US" sz="3600" dirty="0">
              <a:solidFill>
                <a:schemeClr val="tx1">
                  <a:lumMod val="75000"/>
                  <a:lumOff val="25000"/>
                </a:schemeClr>
              </a:solidFill>
            </a:endParaRPr>
          </a:p>
        </p:txBody>
      </p:sp>
      <p:sp>
        <p:nvSpPr>
          <p:cNvPr id="7" name="Footer Placeholder 4"/>
          <p:cNvSpPr>
            <a:spLocks noGrp="1"/>
          </p:cNvSpPr>
          <p:nvPr>
            <p:ph type="ftr" sz="quarter" idx="3"/>
          </p:nvPr>
        </p:nvSpPr>
        <p:spPr>
          <a:xfrm>
            <a:off x="152400" y="6553201"/>
            <a:ext cx="2895600" cy="304800"/>
          </a:xfrm>
        </p:spPr>
        <p:txBody>
          <a:bodyPr/>
          <a:lstStyle/>
          <a:p>
            <a:r>
              <a:rPr lang="en-US" dirty="0" smtClean="0"/>
              <a:t>Louisiana Believes.</a:t>
            </a:r>
            <a:endParaRPr lang="en-US" dirty="0"/>
          </a:p>
        </p:txBody>
      </p:sp>
    </p:spTree>
    <p:extLst>
      <p:ext uri="{BB962C8B-B14F-4D97-AF65-F5344CB8AC3E}">
        <p14:creationId xmlns:p14="http://schemas.microsoft.com/office/powerpoint/2010/main" val="1952528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5</a:t>
            </a:fld>
            <a:endParaRPr lang="en-US" dirty="0">
              <a:solidFill>
                <a:prstClr val="black">
                  <a:tint val="75000"/>
                </a:prstClr>
              </a:solidFill>
            </a:endParaRPr>
          </a:p>
        </p:txBody>
      </p:sp>
      <p:sp>
        <p:nvSpPr>
          <p:cNvPr id="5" name="Content Placeholder 4"/>
          <p:cNvSpPr>
            <a:spLocks noGrp="1"/>
          </p:cNvSpPr>
          <p:nvPr>
            <p:ph sz="quarter" idx="4294967295"/>
          </p:nvPr>
        </p:nvSpPr>
        <p:spPr>
          <a:xfrm>
            <a:off x="152400" y="1295400"/>
            <a:ext cx="8839200" cy="5181600"/>
          </a:xfrm>
          <a:prstGeom prst="rect">
            <a:avLst/>
          </a:prstGeom>
        </p:spPr>
        <p:txBody>
          <a:bodyPr>
            <a:noAutofit/>
          </a:bodyPr>
          <a:lstStyle/>
          <a:p>
            <a:pPr marL="0" indent="0">
              <a:buNone/>
            </a:pPr>
            <a:r>
              <a:rPr lang="en-US" sz="2200" b="1" dirty="0" smtClean="0"/>
              <a:t>Math guidebooks focus on: </a:t>
            </a:r>
          </a:p>
          <a:p>
            <a:r>
              <a:rPr lang="en-US" sz="2000" dirty="0"/>
              <a:t>Authentic, conceptual </a:t>
            </a:r>
            <a:r>
              <a:rPr lang="en-US" sz="2000" dirty="0" smtClean="0"/>
              <a:t>tasks </a:t>
            </a:r>
            <a:endParaRPr lang="en-US" sz="2000" dirty="0"/>
          </a:p>
          <a:p>
            <a:r>
              <a:rPr lang="en-US" sz="2000" dirty="0"/>
              <a:t>Appropriate and integrated </a:t>
            </a:r>
            <a:r>
              <a:rPr lang="en-US" sz="2000" dirty="0" smtClean="0"/>
              <a:t>remediation </a:t>
            </a:r>
            <a:endParaRPr lang="en-US" sz="2000" i="1" dirty="0" smtClean="0"/>
          </a:p>
          <a:p>
            <a:pPr marL="0" indent="0">
              <a:buNone/>
            </a:pPr>
            <a:endParaRPr lang="en-US" sz="2000" dirty="0" smtClean="0"/>
          </a:p>
          <a:p>
            <a:pPr marL="0" indent="0">
              <a:buNone/>
            </a:pPr>
            <a:r>
              <a:rPr lang="en-US" sz="2200" b="1" dirty="0" smtClean="0"/>
              <a:t>Remediation guides (page 17): </a:t>
            </a:r>
            <a:endParaRPr lang="en-US" sz="2200" b="1" dirty="0"/>
          </a:p>
          <a:p>
            <a:r>
              <a:rPr lang="en-US" sz="2000" dirty="0" smtClean="0"/>
              <a:t>Direction on how to isolate remedial standards to more quickly help students access on-level instruction </a:t>
            </a:r>
          </a:p>
          <a:p>
            <a:r>
              <a:rPr lang="en-US" sz="2000" dirty="0" smtClean="0"/>
              <a:t>Recommended tasks to prep students for rigorous, concept-based tasks</a:t>
            </a:r>
          </a:p>
          <a:p>
            <a:pPr marL="0" indent="0">
              <a:buNone/>
            </a:pPr>
            <a:endParaRPr lang="en-US" sz="2000" b="1" dirty="0" smtClean="0"/>
          </a:p>
          <a:p>
            <a:pPr marL="0" indent="0">
              <a:buNone/>
            </a:pPr>
            <a:r>
              <a:rPr lang="en-US" sz="2200" b="1" dirty="0" smtClean="0"/>
              <a:t>Extended Constructed Response (page 25) &amp; Instructional Tasks (page 57): </a:t>
            </a:r>
            <a:endParaRPr lang="en-US" sz="2200" b="1" dirty="0"/>
          </a:p>
          <a:p>
            <a:r>
              <a:rPr lang="en-US" sz="2000" dirty="0" smtClean="0"/>
              <a:t>Help students practice the math concepts associated with the standards </a:t>
            </a:r>
          </a:p>
          <a:p>
            <a:r>
              <a:rPr lang="en-US" sz="2000" dirty="0" smtClean="0"/>
              <a:t>Require an integrated use of standards to complete tasks </a:t>
            </a:r>
          </a:p>
          <a:p>
            <a:r>
              <a:rPr lang="en-US" sz="2000" dirty="0" smtClean="0"/>
              <a:t>Can supplement any curriculum </a:t>
            </a:r>
          </a:p>
          <a:p>
            <a:r>
              <a:rPr lang="en-US" sz="2000" dirty="0" smtClean="0"/>
              <a:t>EOY-like practice items </a:t>
            </a:r>
          </a:p>
        </p:txBody>
      </p:sp>
      <p:sp>
        <p:nvSpPr>
          <p:cNvPr id="6" name="Title 1"/>
          <p:cNvSpPr>
            <a:spLocks noGrp="1"/>
          </p:cNvSpPr>
          <p:nvPr>
            <p:ph type="title"/>
          </p:nvPr>
        </p:nvSpPr>
        <p:spPr/>
        <p:txBody>
          <a:bodyPr>
            <a:noAutofit/>
          </a:bodyPr>
          <a:lstStyle/>
          <a:p>
            <a:r>
              <a:rPr lang="en-US" sz="3600" dirty="0" smtClean="0">
                <a:solidFill>
                  <a:schemeClr val="tx1">
                    <a:lumMod val="75000"/>
                    <a:lumOff val="25000"/>
                  </a:schemeClr>
                </a:solidFill>
              </a:rPr>
              <a:t>Math Guidebooks</a:t>
            </a:r>
            <a:endParaRPr lang="en-US" sz="3600" dirty="0">
              <a:solidFill>
                <a:schemeClr val="tx1">
                  <a:lumMod val="75000"/>
                  <a:lumOff val="25000"/>
                </a:schemeClr>
              </a:solidFill>
            </a:endParaRPr>
          </a:p>
        </p:txBody>
      </p:sp>
      <p:sp>
        <p:nvSpPr>
          <p:cNvPr id="7" name="Footer Placeholder 4"/>
          <p:cNvSpPr>
            <a:spLocks noGrp="1"/>
          </p:cNvSpPr>
          <p:nvPr>
            <p:ph type="ftr" sz="quarter" idx="3"/>
          </p:nvPr>
        </p:nvSpPr>
        <p:spPr>
          <a:xfrm>
            <a:off x="152400" y="6553201"/>
            <a:ext cx="2895600" cy="304800"/>
          </a:xfrm>
        </p:spPr>
        <p:txBody>
          <a:bodyPr/>
          <a:lstStyle/>
          <a:p>
            <a:r>
              <a:rPr lang="en-US" dirty="0" smtClean="0"/>
              <a:t>Louisiana Believes.</a:t>
            </a:r>
            <a:endParaRPr lang="en-US" dirty="0"/>
          </a:p>
        </p:txBody>
      </p:sp>
    </p:spTree>
    <p:extLst>
      <p:ext uri="{BB962C8B-B14F-4D97-AF65-F5344CB8AC3E}">
        <p14:creationId xmlns:p14="http://schemas.microsoft.com/office/powerpoint/2010/main" val="11749563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7010400" y="6528016"/>
            <a:ext cx="2133600" cy="342899"/>
          </a:xfrm>
        </p:spPr>
        <p:txBody>
          <a:bodyPr/>
          <a:lstStyle/>
          <a:p>
            <a:fld id="{79BA4B8F-8B3F-4B52-9164-AF2CA95F68ED}" type="slidenum">
              <a:rPr lang="en-US" smtClean="0">
                <a:solidFill>
                  <a:prstClr val="black">
                    <a:tint val="75000"/>
                  </a:prstClr>
                </a:solidFill>
              </a:rPr>
              <a:pPr/>
              <a:t>6</a:t>
            </a:fld>
            <a:endParaRPr lang="en-US" dirty="0">
              <a:solidFill>
                <a:prstClr val="black">
                  <a:tint val="75000"/>
                </a:prstClr>
              </a:solidFill>
            </a:endParaRPr>
          </a:p>
        </p:txBody>
      </p:sp>
      <p:sp>
        <p:nvSpPr>
          <p:cNvPr id="5" name="Content Placeholder 4"/>
          <p:cNvSpPr>
            <a:spLocks noGrp="1"/>
          </p:cNvSpPr>
          <p:nvPr>
            <p:ph sz="quarter" idx="4294967295"/>
          </p:nvPr>
        </p:nvSpPr>
        <p:spPr>
          <a:xfrm>
            <a:off x="152400" y="1295400"/>
            <a:ext cx="8839200" cy="5181600"/>
          </a:xfrm>
          <a:prstGeom prst="rect">
            <a:avLst/>
          </a:prstGeom>
        </p:spPr>
        <p:txBody>
          <a:bodyPr>
            <a:noAutofit/>
          </a:bodyPr>
          <a:lstStyle/>
          <a:p>
            <a:pPr marL="0" indent="0">
              <a:buNone/>
            </a:pPr>
            <a:r>
              <a:rPr lang="en-US" sz="2400" dirty="0" smtClean="0"/>
              <a:t>Implementation of the standards has required teachers to make a shift in instruction while responding to student remediation needs.  </a:t>
            </a:r>
          </a:p>
          <a:p>
            <a:pPr marL="0" indent="0">
              <a:buNone/>
            </a:pPr>
            <a:endParaRPr lang="en-US" sz="2400" dirty="0"/>
          </a:p>
          <a:p>
            <a:pPr marL="0" indent="0">
              <a:buNone/>
            </a:pPr>
            <a:r>
              <a:rPr lang="en-US" sz="2400" dirty="0" smtClean="0"/>
              <a:t>The Guidebooks focus on two related areas most noted by teachers as being difficult to implement – </a:t>
            </a:r>
            <a:r>
              <a:rPr lang="en-US" sz="2400" i="1" dirty="0" smtClean="0"/>
              <a:t>Rigor</a:t>
            </a:r>
            <a:r>
              <a:rPr lang="en-US" sz="2400" dirty="0" smtClean="0"/>
              <a:t> and </a:t>
            </a:r>
            <a:r>
              <a:rPr lang="en-US" sz="2400" i="1" dirty="0" smtClean="0"/>
              <a:t>Remediation</a:t>
            </a:r>
            <a:r>
              <a:rPr lang="en-US" sz="2400" dirty="0" smtClean="0"/>
              <a:t>.</a:t>
            </a:r>
          </a:p>
          <a:p>
            <a:pPr marL="0" indent="0">
              <a:buNone/>
            </a:pPr>
            <a:endParaRPr lang="en-US" sz="2400" dirty="0" smtClean="0"/>
          </a:p>
          <a:p>
            <a:pPr marL="0" indent="0">
              <a:buNone/>
            </a:pPr>
            <a:r>
              <a:rPr lang="en-US" sz="2400" b="1" dirty="0" smtClean="0"/>
              <a:t>Rigor: </a:t>
            </a:r>
            <a:r>
              <a:rPr lang="en-US" sz="2400" dirty="0" smtClean="0"/>
              <a:t>In </a:t>
            </a:r>
            <a:r>
              <a:rPr lang="en-US" sz="2400" dirty="0"/>
              <a:t>major topics, pursue conceptual understanding, procedural skill and fluency, and application with </a:t>
            </a:r>
            <a:r>
              <a:rPr lang="en-US" sz="2400" b="1" u="sng" dirty="0"/>
              <a:t>equal intensity</a:t>
            </a:r>
            <a:r>
              <a:rPr lang="en-US" sz="2400" dirty="0"/>
              <a:t>. </a:t>
            </a:r>
            <a:endParaRPr lang="en-US" sz="2400" dirty="0" smtClean="0"/>
          </a:p>
          <a:p>
            <a:pPr marL="0" indent="0">
              <a:buNone/>
            </a:pPr>
            <a:endParaRPr lang="en-US" sz="2400" dirty="0" smtClean="0"/>
          </a:p>
          <a:p>
            <a:pPr marL="0" indent="0">
              <a:buNone/>
            </a:pPr>
            <a:r>
              <a:rPr lang="en-US" sz="2400" b="1" dirty="0" smtClean="0"/>
              <a:t>Remediation:  </a:t>
            </a:r>
            <a:r>
              <a:rPr lang="en-US" sz="2400" dirty="0"/>
              <a:t>As the rigor increases for students, so do the potential gaps in their understanding. </a:t>
            </a:r>
            <a:endParaRPr lang="en-US" sz="2400" b="1" dirty="0"/>
          </a:p>
        </p:txBody>
      </p:sp>
      <p:sp>
        <p:nvSpPr>
          <p:cNvPr id="6" name="Title 1"/>
          <p:cNvSpPr>
            <a:spLocks noGrp="1"/>
          </p:cNvSpPr>
          <p:nvPr>
            <p:ph type="title"/>
          </p:nvPr>
        </p:nvSpPr>
        <p:spPr/>
        <p:txBody>
          <a:bodyPr>
            <a:noAutofit/>
          </a:bodyPr>
          <a:lstStyle/>
          <a:p>
            <a:r>
              <a:rPr lang="en-US" sz="3200" dirty="0" smtClean="0">
                <a:solidFill>
                  <a:schemeClr val="tx1">
                    <a:lumMod val="75000"/>
                    <a:lumOff val="25000"/>
                  </a:schemeClr>
                </a:solidFill>
              </a:rPr>
              <a:t>Math Guidebooks</a:t>
            </a:r>
            <a:endParaRPr lang="en-US" sz="3200" dirty="0">
              <a:solidFill>
                <a:schemeClr val="tx1">
                  <a:lumMod val="75000"/>
                  <a:lumOff val="25000"/>
                </a:schemeClr>
              </a:solidFill>
            </a:endParaRPr>
          </a:p>
        </p:txBody>
      </p:sp>
      <p:sp>
        <p:nvSpPr>
          <p:cNvPr id="7" name="Footer Placeholder 4"/>
          <p:cNvSpPr txBox="1">
            <a:spLocks/>
          </p:cNvSpPr>
          <p:nvPr/>
        </p:nvSpPr>
        <p:spPr>
          <a:xfrm>
            <a:off x="152400" y="6553201"/>
            <a:ext cx="28956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20B0604020202020204" charset="0"/>
              </a:rPr>
              <a:t>Louisiana Believes.</a:t>
            </a:r>
            <a:endParaRPr lang="en-US" dirty="0">
              <a:solidFill>
                <a:schemeClr val="bg2">
                  <a:lumMod val="50000"/>
                </a:schemeClr>
              </a:solidFill>
              <a:latin typeface="Chalkduster" panose="020B0604020202020204" charset="0"/>
            </a:endParaRPr>
          </a:p>
        </p:txBody>
      </p:sp>
    </p:spTree>
    <p:extLst>
      <p:ext uri="{BB962C8B-B14F-4D97-AF65-F5344CB8AC3E}">
        <p14:creationId xmlns:p14="http://schemas.microsoft.com/office/powerpoint/2010/main" val="17200849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a:t>Read </a:t>
            </a:r>
            <a:r>
              <a:rPr lang="en-US" b="1" dirty="0" smtClean="0"/>
              <a:t>pages 11-12. </a:t>
            </a:r>
          </a:p>
          <a:p>
            <a:pPr marL="0" indent="0">
              <a:buNone/>
            </a:pPr>
            <a:endParaRPr lang="en-US" b="1" dirty="0"/>
          </a:p>
          <a:p>
            <a:r>
              <a:rPr lang="en-US" dirty="0" smtClean="0"/>
              <a:t>Identify three statements that you either agree with or have more questions about.</a:t>
            </a:r>
          </a:p>
          <a:p>
            <a:pPr marL="0" indent="0">
              <a:buNone/>
            </a:pPr>
            <a:endParaRPr lang="en-US" dirty="0"/>
          </a:p>
          <a:p>
            <a:r>
              <a:rPr lang="en-US" dirty="0" smtClean="0"/>
              <a:t>Be prepared to share your thoughts with the group.  </a:t>
            </a:r>
            <a:endParaRPr lang="en-US" dirty="0"/>
          </a:p>
        </p:txBody>
      </p:sp>
      <p:sp>
        <p:nvSpPr>
          <p:cNvPr id="6" name="Title 1"/>
          <p:cNvSpPr>
            <a:spLocks noGrp="1"/>
          </p:cNvSpPr>
          <p:nvPr>
            <p:ph type="title"/>
          </p:nvPr>
        </p:nvSpPr>
        <p:spPr/>
        <p:txBody>
          <a:bodyPr>
            <a:noAutofit/>
          </a:bodyPr>
          <a:lstStyle/>
          <a:p>
            <a:r>
              <a:rPr lang="en-US" sz="3600" dirty="0" smtClean="0">
                <a:solidFill>
                  <a:schemeClr val="tx1">
                    <a:lumMod val="75000"/>
                    <a:lumOff val="25000"/>
                  </a:schemeClr>
                </a:solidFill>
              </a:rPr>
              <a:t>Rigor and Remediation</a:t>
            </a:r>
            <a:endParaRPr lang="en-US" sz="3600" dirty="0">
              <a:solidFill>
                <a:schemeClr val="tx1">
                  <a:lumMod val="75000"/>
                  <a:lumOff val="25000"/>
                </a:schemeClr>
              </a:solidFill>
            </a:endParaRPr>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7</a:t>
            </a:fld>
            <a:endParaRPr lang="en-US" dirty="0">
              <a:solidFill>
                <a:prstClr val="black">
                  <a:tint val="75000"/>
                </a:prstClr>
              </a:solidFill>
            </a:endParaRPr>
          </a:p>
        </p:txBody>
      </p:sp>
      <p:sp>
        <p:nvSpPr>
          <p:cNvPr id="7" name="Footer Placeholder 4"/>
          <p:cNvSpPr txBox="1">
            <a:spLocks/>
          </p:cNvSpPr>
          <p:nvPr/>
        </p:nvSpPr>
        <p:spPr>
          <a:xfrm>
            <a:off x="152400" y="6553201"/>
            <a:ext cx="28956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20B0604020202020204" charset="0"/>
              </a:rPr>
              <a:t>Louisiana Believes.</a:t>
            </a:r>
            <a:endParaRPr lang="en-US" dirty="0">
              <a:solidFill>
                <a:schemeClr val="bg2">
                  <a:lumMod val="50000"/>
                </a:schemeClr>
              </a:solidFill>
              <a:latin typeface="Chalkduster" panose="020B0604020202020204" charset="0"/>
            </a:endParaRPr>
          </a:p>
        </p:txBody>
      </p:sp>
    </p:spTree>
    <p:extLst>
      <p:ext uri="{BB962C8B-B14F-4D97-AF65-F5344CB8AC3E}">
        <p14:creationId xmlns:p14="http://schemas.microsoft.com/office/powerpoint/2010/main" val="15107993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Turn to page 17. Review </a:t>
            </a:r>
            <a:r>
              <a:rPr lang="en-US" b="1" dirty="0"/>
              <a:t>pages 17-22.</a:t>
            </a:r>
          </a:p>
          <a:p>
            <a:pPr marL="0" indent="0">
              <a:buNone/>
            </a:pPr>
            <a:endParaRPr lang="en-US" b="1" dirty="0"/>
          </a:p>
          <a:p>
            <a:r>
              <a:rPr lang="en-US" dirty="0" smtClean="0"/>
              <a:t>What information is provided in the remediation guide? </a:t>
            </a:r>
          </a:p>
          <a:p>
            <a:endParaRPr lang="en-US" dirty="0"/>
          </a:p>
          <a:p>
            <a:r>
              <a:rPr lang="en-US" dirty="0" smtClean="0"/>
              <a:t>How </a:t>
            </a:r>
            <a:r>
              <a:rPr lang="en-US" dirty="0"/>
              <a:t>could you use the remediation guide </a:t>
            </a:r>
            <a:r>
              <a:rPr lang="en-US" dirty="0" smtClean="0"/>
              <a:t>in your classroom? </a:t>
            </a:r>
            <a:endParaRPr lang="en-US" dirty="0"/>
          </a:p>
        </p:txBody>
      </p:sp>
      <p:sp>
        <p:nvSpPr>
          <p:cNvPr id="6" name="Title 1"/>
          <p:cNvSpPr>
            <a:spLocks noGrp="1"/>
          </p:cNvSpPr>
          <p:nvPr>
            <p:ph type="title"/>
          </p:nvPr>
        </p:nvSpPr>
        <p:spPr/>
        <p:txBody>
          <a:bodyPr>
            <a:noAutofit/>
          </a:bodyPr>
          <a:lstStyle/>
          <a:p>
            <a:r>
              <a:rPr lang="en-US" sz="3600" dirty="0" smtClean="0">
                <a:solidFill>
                  <a:schemeClr val="tx1">
                    <a:lumMod val="75000"/>
                    <a:lumOff val="25000"/>
                  </a:schemeClr>
                </a:solidFill>
              </a:rPr>
              <a:t>Remediation Guides</a:t>
            </a:r>
            <a:endParaRPr lang="en-US" sz="3600" dirty="0">
              <a:solidFill>
                <a:schemeClr val="tx1">
                  <a:lumMod val="75000"/>
                  <a:lumOff val="25000"/>
                </a:schemeClr>
              </a:solidFill>
            </a:endParaRPr>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8</a:t>
            </a:fld>
            <a:endParaRPr lang="en-US" dirty="0">
              <a:solidFill>
                <a:prstClr val="black">
                  <a:tint val="75000"/>
                </a:prstClr>
              </a:solidFill>
            </a:endParaRPr>
          </a:p>
        </p:txBody>
      </p:sp>
      <p:sp>
        <p:nvSpPr>
          <p:cNvPr id="7" name="Footer Placeholder 4"/>
          <p:cNvSpPr txBox="1">
            <a:spLocks/>
          </p:cNvSpPr>
          <p:nvPr/>
        </p:nvSpPr>
        <p:spPr>
          <a:xfrm>
            <a:off x="152400" y="6553201"/>
            <a:ext cx="28956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20B0604020202020204" charset="0"/>
              </a:rPr>
              <a:t>Louisiana Believes.</a:t>
            </a:r>
            <a:endParaRPr lang="en-US" dirty="0">
              <a:solidFill>
                <a:schemeClr val="bg2">
                  <a:lumMod val="50000"/>
                </a:schemeClr>
              </a:solidFill>
              <a:latin typeface="Chalkduster" panose="020B0604020202020204" charset="0"/>
            </a:endParaRPr>
          </a:p>
        </p:txBody>
      </p:sp>
    </p:spTree>
    <p:extLst>
      <p:ext uri="{BB962C8B-B14F-4D97-AF65-F5344CB8AC3E}">
        <p14:creationId xmlns:p14="http://schemas.microsoft.com/office/powerpoint/2010/main" val="1008842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28600"/>
            <a:ext cx="9144000" cy="106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1">
                    <a:lumMod val="75000"/>
                    <a:lumOff val="25000"/>
                  </a:schemeClr>
                </a:solidFill>
              </a:rPr>
              <a:t>Extended Constructed Response</a:t>
            </a:r>
            <a:endParaRPr lang="en-US" sz="3600" b="1" dirty="0">
              <a:solidFill>
                <a:schemeClr val="tx1">
                  <a:lumMod val="75000"/>
                  <a:lumOff val="25000"/>
                </a:schemeClr>
              </a:solidFill>
            </a:endParaRPr>
          </a:p>
        </p:txBody>
      </p:sp>
      <p:sp>
        <p:nvSpPr>
          <p:cNvPr id="5" name="Slide Number Placeholder 2"/>
          <p:cNvSpPr txBox="1">
            <a:spLocks/>
          </p:cNvSpPr>
          <p:nvPr/>
        </p:nvSpPr>
        <p:spPr>
          <a:xfrm>
            <a:off x="7010400" y="6553200"/>
            <a:ext cx="2133600" cy="342899"/>
          </a:xfrm>
          <a:prstGeom prst="rect">
            <a:avLst/>
          </a:prstGeom>
        </p:spPr>
        <p:txBody>
          <a:bodyPr/>
          <a:lstStyle>
            <a:defPPr>
              <a:defRPr lang="en-US"/>
            </a:defPPr>
            <a:lvl1pPr algn="r">
              <a:defRPr>
                <a:solidFill>
                  <a:prstClr val="black">
                    <a:tint val="75000"/>
                  </a:prstClr>
                </a:solidFill>
              </a:defRPr>
            </a:lvl1pPr>
          </a:lstStyle>
          <a:p>
            <a:fld id="{79BA4B8F-8B3F-4B52-9164-AF2CA95F68ED}" type="slidenum">
              <a:rPr lang="en-US" sz="1200"/>
              <a:pPr/>
              <a:t>9</a:t>
            </a:fld>
            <a:endParaRPr lang="en-US" sz="1200" dirty="0"/>
          </a:p>
        </p:txBody>
      </p:sp>
      <p:sp>
        <p:nvSpPr>
          <p:cNvPr id="6" name="Footer Placeholder 4"/>
          <p:cNvSpPr txBox="1">
            <a:spLocks/>
          </p:cNvSpPr>
          <p:nvPr/>
        </p:nvSpPr>
        <p:spPr>
          <a:xfrm>
            <a:off x="152400" y="6553201"/>
            <a:ext cx="2895600" cy="30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2">
                    <a:lumMod val="50000"/>
                  </a:schemeClr>
                </a:solidFill>
                <a:latin typeface="Chalkduster" panose="020B0604020202020204" charset="0"/>
              </a:rPr>
              <a:t>Louisiana Believes.</a:t>
            </a:r>
            <a:endParaRPr lang="en-US" dirty="0">
              <a:solidFill>
                <a:schemeClr val="bg2">
                  <a:lumMod val="50000"/>
                </a:schemeClr>
              </a:solidFill>
              <a:latin typeface="Chalkduster" panose="020B0604020202020204" charset="0"/>
            </a:endParaRPr>
          </a:p>
        </p:txBody>
      </p:sp>
      <p:sp>
        <p:nvSpPr>
          <p:cNvPr id="7" name="Content Placeholder 6"/>
          <p:cNvSpPr>
            <a:spLocks noGrp="1"/>
          </p:cNvSpPr>
          <p:nvPr>
            <p:ph idx="1"/>
          </p:nvPr>
        </p:nvSpPr>
        <p:spPr/>
        <p:txBody>
          <a:bodyPr/>
          <a:lstStyle/>
          <a:p>
            <a:pPr marL="0" indent="0">
              <a:buNone/>
            </a:pPr>
            <a:r>
              <a:rPr lang="en-US" b="1" dirty="0"/>
              <a:t>Review pages 30-32. </a:t>
            </a:r>
            <a:endParaRPr lang="en-US" dirty="0"/>
          </a:p>
          <a:p>
            <a:r>
              <a:rPr lang="en-US" dirty="0"/>
              <a:t>What standards does this task assess</a:t>
            </a:r>
            <a:r>
              <a:rPr lang="en-US"/>
              <a:t>? </a:t>
            </a:r>
            <a:endParaRPr lang="en-US" dirty="0"/>
          </a:p>
          <a:p>
            <a:r>
              <a:rPr lang="en-US" dirty="0"/>
              <a:t>If </a:t>
            </a:r>
            <a:r>
              <a:rPr lang="en-US" dirty="0" smtClean="0"/>
              <a:t>you think </a:t>
            </a:r>
            <a:r>
              <a:rPr lang="en-US" dirty="0"/>
              <a:t>that students will struggle with this task, what remediation can </a:t>
            </a:r>
            <a:r>
              <a:rPr lang="en-US" dirty="0" smtClean="0"/>
              <a:t>be</a:t>
            </a:r>
            <a:r>
              <a:rPr lang="en-US" dirty="0" smtClean="0"/>
              <a:t> provided?</a:t>
            </a:r>
            <a:endParaRPr lang="en-US" dirty="0"/>
          </a:p>
          <a:p>
            <a:r>
              <a:rPr lang="en-US" dirty="0"/>
              <a:t>How would a </a:t>
            </a:r>
            <a:r>
              <a:rPr lang="en-US" dirty="0" smtClean="0"/>
              <a:t>you</a:t>
            </a:r>
            <a:r>
              <a:rPr lang="en-US" dirty="0" smtClean="0"/>
              <a:t> </a:t>
            </a:r>
            <a:r>
              <a:rPr lang="en-US" dirty="0"/>
              <a:t>prepare for this task?</a:t>
            </a:r>
          </a:p>
          <a:p>
            <a:pPr marL="0" indent="0">
              <a:buNone/>
            </a:pPr>
            <a:endParaRPr lang="en-US" dirty="0"/>
          </a:p>
        </p:txBody>
      </p:sp>
    </p:spTree>
    <p:extLst>
      <p:ext uri="{BB962C8B-B14F-4D97-AF65-F5344CB8AC3E}">
        <p14:creationId xmlns:p14="http://schemas.microsoft.com/office/powerpoint/2010/main" val="2122399622"/>
      </p:ext>
    </p:extLst>
  </p:cSld>
  <p:clrMapOvr>
    <a:masterClrMapping/>
  </p:clrMapOvr>
</p:sld>
</file>

<file path=ppt/theme/theme1.xml><?xml version="1.0" encoding="utf-8"?>
<a:theme xmlns:a="http://schemas.openxmlformats.org/drawingml/2006/main" name="Default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6751</TotalTime>
  <Words>2456</Words>
  <Application>Microsoft Macintosh PowerPoint</Application>
  <PresentationFormat>On-screen Show (4:3)</PresentationFormat>
  <Paragraphs>306</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Default Theme</vt:lpstr>
      <vt:lpstr>Blank</vt:lpstr>
      <vt:lpstr>PowerPoint Presentation</vt:lpstr>
      <vt:lpstr>Welcome!</vt:lpstr>
      <vt:lpstr>Instructional Vision</vt:lpstr>
      <vt:lpstr>Objectives</vt:lpstr>
      <vt:lpstr>Math Guidebooks</vt:lpstr>
      <vt:lpstr>Math Guidebooks</vt:lpstr>
      <vt:lpstr>Rigor and Remediation</vt:lpstr>
      <vt:lpstr>Remediation Guides</vt:lpstr>
      <vt:lpstr>PowerPoint Presentation</vt:lpstr>
      <vt:lpstr>PowerPoint Presentation</vt:lpstr>
      <vt:lpstr>PowerPoint Presentation</vt:lpstr>
      <vt:lpstr>PowerPoint Presentation</vt:lpstr>
      <vt:lpstr>Comparing ECRs and ITs</vt:lpstr>
      <vt:lpstr>Connecting the Pieces</vt:lpstr>
      <vt:lpstr>Use of the Guidebooks</vt:lpstr>
      <vt:lpstr>PowerPoint Presentation</vt:lpstr>
    </vt:vector>
  </TitlesOfParts>
  <Company>LDOE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Louisiana Department of Education</dc:creator>
  <cp:lastModifiedBy>Mandy Boudwin</cp:lastModifiedBy>
  <cp:revision>374</cp:revision>
  <cp:lastPrinted>2014-05-23T13:05:55Z</cp:lastPrinted>
  <dcterms:created xsi:type="dcterms:W3CDTF">2013-04-08T19:50:51Z</dcterms:created>
  <dcterms:modified xsi:type="dcterms:W3CDTF">2014-05-28T14:25:37Z</dcterms:modified>
</cp:coreProperties>
</file>