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63" r:id="rId4"/>
    <p:sldId id="257" r:id="rId5"/>
    <p:sldId id="277" r:id="rId6"/>
    <p:sldId id="259" r:id="rId7"/>
    <p:sldId id="260" r:id="rId8"/>
    <p:sldId id="261" r:id="rId9"/>
    <p:sldId id="276" r:id="rId10"/>
    <p:sldId id="262" r:id="rId11"/>
    <p:sldId id="269" r:id="rId12"/>
    <p:sldId id="264" r:id="rId13"/>
    <p:sldId id="278"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1" autoAdjust="0"/>
  </p:normalViewPr>
  <p:slideViewPr>
    <p:cSldViewPr>
      <p:cViewPr varScale="1">
        <p:scale>
          <a:sx n="48" d="100"/>
          <a:sy n="48" d="100"/>
        </p:scale>
        <p:origin x="-582" y="-102"/>
      </p:cViewPr>
      <p:guideLst>
        <p:guide orient="horz" pos="2160"/>
        <p:guide pos="2880"/>
      </p:guideLst>
    </p:cSldViewPr>
  </p:slideViewPr>
  <p:outlineViewPr>
    <p:cViewPr>
      <p:scale>
        <a:sx n="33" d="100"/>
        <a:sy n="33" d="100"/>
      </p:scale>
      <p:origin x="0" y="192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4294E-760A-4B69-87A5-29DF5A54047D}" type="datetimeFigureOut">
              <a:rPr lang="en-US" smtClean="0"/>
              <a:pPr/>
              <a:t>5/20/2014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30163-5BA7-4624-BDBC-0B05EEEB06F6}" type="slidenum">
              <a:rPr lang="en-US" smtClean="0"/>
              <a:pPr/>
              <a:t>‹#›</a:t>
            </a:fld>
            <a:endParaRPr lang="en-US"/>
          </a:p>
        </p:txBody>
      </p:sp>
    </p:spTree>
    <p:extLst>
      <p:ext uri="{BB962C8B-B14F-4D97-AF65-F5344CB8AC3E}">
        <p14:creationId xmlns:p14="http://schemas.microsoft.com/office/powerpoint/2010/main" xmlns="" val="407622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a:t>
            </a:r>
            <a:r>
              <a:rPr lang="en-US" baseline="0" dirty="0" smtClean="0"/>
              <a:t> Breaker - </a:t>
            </a:r>
            <a:r>
              <a:rPr lang="en-US" sz="1200" b="1" i="1" kern="1200" dirty="0" smtClean="0">
                <a:solidFill>
                  <a:schemeClr val="tx1"/>
                </a:solidFill>
                <a:effectLst/>
                <a:latin typeface="+mn-lt"/>
                <a:ea typeface="+mn-ea"/>
                <a:cs typeface="+mn-cs"/>
              </a:rPr>
              <a:t>Use this funny video to open up a discussion about how listening</a:t>
            </a:r>
            <a:r>
              <a:rPr lang="en-US" sz="1200" b="1" i="1" kern="1200" baseline="0" dirty="0" smtClean="0">
                <a:solidFill>
                  <a:schemeClr val="tx1"/>
                </a:solidFill>
                <a:effectLst/>
                <a:latin typeface="+mn-lt"/>
                <a:ea typeface="+mn-ea"/>
                <a:cs typeface="+mn-cs"/>
              </a:rPr>
              <a:t> to students explain their reasoning can be quite enlightening </a:t>
            </a:r>
            <a:r>
              <a:rPr lang="en-US" sz="1200" b="1" i="1" kern="1200" baseline="0" smtClean="0">
                <a:solidFill>
                  <a:schemeClr val="tx1"/>
                </a:solidFill>
                <a:effectLst/>
                <a:latin typeface="+mn-lt"/>
                <a:ea typeface="+mn-ea"/>
                <a:cs typeface="+mn-cs"/>
              </a:rPr>
              <a:t>for both the </a:t>
            </a:r>
            <a:r>
              <a:rPr lang="en-US" sz="1200" b="1" i="1" kern="1200" baseline="0" dirty="0" smtClean="0">
                <a:solidFill>
                  <a:schemeClr val="tx1"/>
                </a:solidFill>
                <a:effectLst/>
                <a:latin typeface="+mn-lt"/>
                <a:ea typeface="+mn-ea"/>
                <a:cs typeface="+mn-cs"/>
              </a:rPr>
              <a:t>teacher and the class.</a:t>
            </a:r>
            <a:endParaRPr lang="en-US" dirty="0"/>
          </a:p>
        </p:txBody>
      </p:sp>
      <p:sp>
        <p:nvSpPr>
          <p:cNvPr id="4" name="Slide Number Placeholder 3"/>
          <p:cNvSpPr>
            <a:spLocks noGrp="1"/>
          </p:cNvSpPr>
          <p:nvPr>
            <p:ph type="sldNum" sz="quarter" idx="10"/>
          </p:nvPr>
        </p:nvSpPr>
        <p:spPr/>
        <p:txBody>
          <a:bodyPr/>
          <a:lstStyle/>
          <a:p>
            <a:fld id="{87130163-5BA7-4624-BDBC-0B05EEEB06F6}" type="slidenum">
              <a:rPr lang="en-US" smtClean="0"/>
              <a:pPr/>
              <a:t>3</a:t>
            </a:fld>
            <a:endParaRPr lang="en-US"/>
          </a:p>
        </p:txBody>
      </p:sp>
    </p:spTree>
    <p:extLst>
      <p:ext uri="{BB962C8B-B14F-4D97-AF65-F5344CB8AC3E}">
        <p14:creationId xmlns:p14="http://schemas.microsoft.com/office/powerpoint/2010/main" xmlns="" val="188914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this photo for a</a:t>
            </a:r>
            <a:r>
              <a:rPr lang="en-US" baseline="0" dirty="0" smtClean="0"/>
              <a:t> 2 minute Teaching Channel video on the benefits of  Classroom Discussions in the mathematics classroom.</a:t>
            </a:r>
            <a:endParaRPr lang="en-US" dirty="0"/>
          </a:p>
        </p:txBody>
      </p:sp>
      <p:sp>
        <p:nvSpPr>
          <p:cNvPr id="4" name="Slide Number Placeholder 3"/>
          <p:cNvSpPr>
            <a:spLocks noGrp="1"/>
          </p:cNvSpPr>
          <p:nvPr>
            <p:ph type="sldNum" sz="quarter" idx="10"/>
          </p:nvPr>
        </p:nvSpPr>
        <p:spPr/>
        <p:txBody>
          <a:bodyPr/>
          <a:lstStyle/>
          <a:p>
            <a:fld id="{87130163-5BA7-4624-BDBC-0B05EEEB06F6}" type="slidenum">
              <a:rPr lang="en-US" smtClean="0"/>
              <a:pPr/>
              <a:t>5</a:t>
            </a:fld>
            <a:endParaRPr lang="en-US"/>
          </a:p>
        </p:txBody>
      </p:sp>
    </p:spTree>
    <p:extLst>
      <p:ext uri="{BB962C8B-B14F-4D97-AF65-F5344CB8AC3E}">
        <p14:creationId xmlns:p14="http://schemas.microsoft.com/office/powerpoint/2010/main" xmlns="" val="16114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30163-5BA7-4624-BDBC-0B05EEEB06F6}" type="slidenum">
              <a:rPr lang="en-US" smtClean="0"/>
              <a:pPr/>
              <a:t>6</a:t>
            </a:fld>
            <a:endParaRPr lang="en-US"/>
          </a:p>
        </p:txBody>
      </p:sp>
    </p:spTree>
    <p:extLst>
      <p:ext uri="{BB962C8B-B14F-4D97-AF65-F5344CB8AC3E}">
        <p14:creationId xmlns:p14="http://schemas.microsoft.com/office/powerpoint/2010/main" xmlns="" val="32675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Picture to watch a 7 minute Teaching Channel video of a class using Talk Moves.</a:t>
            </a:r>
            <a:endParaRPr lang="en-US" dirty="0"/>
          </a:p>
        </p:txBody>
      </p:sp>
      <p:sp>
        <p:nvSpPr>
          <p:cNvPr id="4" name="Slide Number Placeholder 3"/>
          <p:cNvSpPr>
            <a:spLocks noGrp="1"/>
          </p:cNvSpPr>
          <p:nvPr>
            <p:ph type="sldNum" sz="quarter" idx="10"/>
          </p:nvPr>
        </p:nvSpPr>
        <p:spPr/>
        <p:txBody>
          <a:bodyPr/>
          <a:lstStyle/>
          <a:p>
            <a:fld id="{87130163-5BA7-4624-BDBC-0B05EEEB06F6}" type="slidenum">
              <a:rPr lang="en-US" smtClean="0"/>
              <a:pPr/>
              <a:t>9</a:t>
            </a:fld>
            <a:endParaRPr lang="en-US"/>
          </a:p>
        </p:txBody>
      </p:sp>
    </p:spTree>
    <p:extLst>
      <p:ext uri="{BB962C8B-B14F-4D97-AF65-F5344CB8AC3E}">
        <p14:creationId xmlns:p14="http://schemas.microsoft.com/office/powerpoint/2010/main" xmlns="" val="101150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picture to link to YouTube video.)  The teacher only says 1 word in this video.  The entire process is student</a:t>
            </a:r>
            <a:r>
              <a:rPr lang="en-US" baseline="0" dirty="0" smtClean="0"/>
              <a:t> led.  These are 1</a:t>
            </a:r>
            <a:r>
              <a:rPr lang="en-US" baseline="30000" dirty="0" smtClean="0"/>
              <a:t>st</a:t>
            </a:r>
            <a:r>
              <a:rPr lang="en-US" baseline="0" dirty="0" smtClean="0"/>
              <a:t> graders!</a:t>
            </a:r>
            <a:endParaRPr lang="en-US" dirty="0"/>
          </a:p>
        </p:txBody>
      </p:sp>
      <p:sp>
        <p:nvSpPr>
          <p:cNvPr id="4" name="Slide Number Placeholder 3"/>
          <p:cNvSpPr>
            <a:spLocks noGrp="1"/>
          </p:cNvSpPr>
          <p:nvPr>
            <p:ph type="sldNum" sz="quarter" idx="10"/>
          </p:nvPr>
        </p:nvSpPr>
        <p:spPr/>
        <p:txBody>
          <a:bodyPr/>
          <a:lstStyle/>
          <a:p>
            <a:fld id="{87130163-5BA7-4624-BDBC-0B05EEEB06F6}" type="slidenum">
              <a:rPr lang="en-US" smtClean="0"/>
              <a:pPr/>
              <a:t>12</a:t>
            </a:fld>
            <a:endParaRPr lang="en-US"/>
          </a:p>
        </p:txBody>
      </p:sp>
    </p:spTree>
    <p:extLst>
      <p:ext uri="{BB962C8B-B14F-4D97-AF65-F5344CB8AC3E}">
        <p14:creationId xmlns:p14="http://schemas.microsoft.com/office/powerpoint/2010/main" xmlns="" val="157915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30163-5BA7-4624-BDBC-0B05EEEB06F6}" type="slidenum">
              <a:rPr lang="en-US" smtClean="0"/>
              <a:pPr/>
              <a:t>18</a:t>
            </a:fld>
            <a:endParaRPr lang="en-US"/>
          </a:p>
        </p:txBody>
      </p:sp>
    </p:spTree>
    <p:extLst>
      <p:ext uri="{BB962C8B-B14F-4D97-AF65-F5344CB8AC3E}">
        <p14:creationId xmlns:p14="http://schemas.microsoft.com/office/powerpoint/2010/main" xmlns="" val="214199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8118CE-274A-4397-9D96-C3FA4FD62A18}"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118CE-274A-4397-9D96-C3FA4FD62A18}"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118CE-274A-4397-9D96-C3FA4FD62A18}"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118CE-274A-4397-9D96-C3FA4FD62A18}"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118CE-274A-4397-9D96-C3FA4FD62A18}" type="datetimeFigureOut">
              <a:rPr lang="en-US" smtClean="0"/>
              <a:pPr/>
              <a:t>5/20/2014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8118CE-274A-4397-9D96-C3FA4FD62A18}"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8118CE-274A-4397-9D96-C3FA4FD62A18}" type="datetimeFigureOut">
              <a:rPr lang="en-US" smtClean="0"/>
              <a:pPr/>
              <a:t>5/20/2014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118CE-274A-4397-9D96-C3FA4FD62A18}" type="datetimeFigureOut">
              <a:rPr lang="en-US" smtClean="0"/>
              <a:pPr/>
              <a:t>5/20/2014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118CE-274A-4397-9D96-C3FA4FD62A18}" type="datetimeFigureOut">
              <a:rPr lang="en-US" smtClean="0"/>
              <a:pPr/>
              <a:t>5/20/2014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41827-4980-409B-B950-79B84FE4FB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118CE-274A-4397-9D96-C3FA4FD62A18}" type="datetimeFigureOut">
              <a:rPr lang="en-US" smtClean="0"/>
              <a:pPr/>
              <a:t>5/20/2014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41827-4980-409B-B950-79B84FE4FB6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8118CE-274A-4397-9D96-C3FA4FD62A18}" type="datetimeFigureOut">
              <a:rPr lang="en-US" smtClean="0"/>
              <a:pPr/>
              <a:t>5/20/2014</a:t>
            </a:fld>
            <a:endParaRPr lang="en-US"/>
          </a:p>
        </p:txBody>
      </p:sp>
      <p:sp>
        <p:nvSpPr>
          <p:cNvPr id="9" name="Slide Number Placeholder 8"/>
          <p:cNvSpPr>
            <a:spLocks noGrp="1"/>
          </p:cNvSpPr>
          <p:nvPr>
            <p:ph type="sldNum" sz="quarter" idx="11"/>
          </p:nvPr>
        </p:nvSpPr>
        <p:spPr/>
        <p:txBody>
          <a:bodyPr/>
          <a:lstStyle/>
          <a:p>
            <a:fld id="{C7341827-4980-409B-B950-79B84FE4FB6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7341827-4980-409B-B950-79B84FE4FB6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88118CE-274A-4397-9D96-C3FA4FD62A18}" type="datetimeFigureOut">
              <a:rPr lang="en-US" smtClean="0"/>
              <a:pPr/>
              <a:t>5/20/2014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UfTBl1ZZ48"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eachertube.com/viewVideo.php?video_id=4574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achingchannel.org/videos/student-participation-strateg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s/common-core-teaching-divis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543800" cy="3432175"/>
          </a:xfrm>
        </p:spPr>
        <p:txBody>
          <a:bodyPr/>
          <a:lstStyle/>
          <a:p>
            <a:r>
              <a:rPr lang="en-US" dirty="0"/>
              <a:t>Classroom Discussions for Elementary Math</a:t>
            </a:r>
          </a:p>
        </p:txBody>
      </p:sp>
      <p:sp>
        <p:nvSpPr>
          <p:cNvPr id="3" name="Subtitle 2"/>
          <p:cNvSpPr>
            <a:spLocks noGrp="1"/>
          </p:cNvSpPr>
          <p:nvPr>
            <p:ph type="subTitle" idx="1"/>
          </p:nvPr>
        </p:nvSpPr>
        <p:spPr>
          <a:xfrm>
            <a:off x="1295400" y="4876800"/>
            <a:ext cx="6629400" cy="1066800"/>
          </a:xfrm>
        </p:spPr>
        <p:txBody>
          <a:bodyPr>
            <a:normAutofit fontScale="62500" lnSpcReduction="20000"/>
          </a:bodyPr>
          <a:lstStyle/>
          <a:p>
            <a:pPr algn="r"/>
            <a:r>
              <a:rPr lang="en-US" dirty="0" smtClean="0"/>
              <a:t>Presented by Kelly Lenox</a:t>
            </a:r>
          </a:p>
          <a:p>
            <a:pPr algn="r"/>
            <a:r>
              <a:rPr lang="en-US" dirty="0" smtClean="0"/>
              <a:t>2</a:t>
            </a:r>
            <a:r>
              <a:rPr lang="en-US" baseline="30000" dirty="0" smtClean="0"/>
              <a:t>nd</a:t>
            </a:r>
            <a:r>
              <a:rPr lang="en-US" dirty="0" smtClean="0"/>
              <a:t> Grade Teacher, NBCT</a:t>
            </a:r>
          </a:p>
          <a:p>
            <a:pPr algn="r"/>
            <a:r>
              <a:rPr lang="en-US" dirty="0" smtClean="0"/>
              <a:t>Riser Elementary School</a:t>
            </a:r>
          </a:p>
          <a:p>
            <a:pPr algn="r"/>
            <a:r>
              <a:rPr lang="en-US" dirty="0" smtClean="0"/>
              <a:t>Ouachita Parish Schools</a:t>
            </a:r>
          </a:p>
          <a:p>
            <a:pPr algn="r"/>
            <a:r>
              <a:rPr lang="en-US" dirty="0" smtClean="0"/>
              <a:t>lenox@opsb.net</a:t>
            </a:r>
            <a:endParaRPr lang="en-US" dirty="0"/>
          </a:p>
        </p:txBody>
      </p:sp>
    </p:spTree>
    <p:extLst>
      <p:ext uri="{BB962C8B-B14F-4D97-AF65-F5344CB8AC3E}">
        <p14:creationId xmlns:p14="http://schemas.microsoft.com/office/powerpoint/2010/main" xmlns="" val="124187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163762"/>
          </a:xfrm>
        </p:spPr>
        <p:txBody>
          <a:bodyPr/>
          <a:lstStyle/>
          <a:p>
            <a:r>
              <a:rPr lang="en-US" dirty="0" smtClean="0"/>
              <a:t>Ground Rules for Respectful Talk and Equitable Participation</a:t>
            </a:r>
            <a:endParaRPr lang="en-US" dirty="0"/>
          </a:p>
        </p:txBody>
      </p:sp>
      <p:sp>
        <p:nvSpPr>
          <p:cNvPr id="3" name="Content Placeholder 2"/>
          <p:cNvSpPr>
            <a:spLocks noGrp="1"/>
          </p:cNvSpPr>
          <p:nvPr>
            <p:ph idx="1"/>
          </p:nvPr>
        </p:nvSpPr>
        <p:spPr>
          <a:xfrm>
            <a:off x="457200" y="2590800"/>
            <a:ext cx="7620000" cy="3810000"/>
          </a:xfrm>
        </p:spPr>
        <p:txBody>
          <a:bodyPr>
            <a:normAutofit/>
          </a:bodyPr>
          <a:lstStyle/>
          <a:p>
            <a:r>
              <a:rPr lang="en-US" dirty="0" smtClean="0"/>
              <a:t>Every student is listening to what other say</a:t>
            </a:r>
          </a:p>
          <a:p>
            <a:r>
              <a:rPr lang="en-US" dirty="0" smtClean="0"/>
              <a:t>Every student can hear what others say</a:t>
            </a:r>
          </a:p>
          <a:p>
            <a:r>
              <a:rPr lang="en-US" dirty="0" smtClean="0"/>
              <a:t>Every student may participate by speaking out at some point</a:t>
            </a:r>
          </a:p>
          <a:p>
            <a:endParaRPr lang="en-US" dirty="0"/>
          </a:p>
          <a:p>
            <a:pPr marL="114300" indent="0">
              <a:buNone/>
            </a:pPr>
            <a:r>
              <a:rPr lang="en-US" sz="3200" dirty="0" smtClean="0"/>
              <a:t>Set ground rules for your class!  Respect and courtesy are mandatory.  If students are fearful that they will be mocked, they will not speak.</a:t>
            </a:r>
            <a:endParaRPr lang="en-US" sz="3200" dirty="0"/>
          </a:p>
        </p:txBody>
      </p:sp>
    </p:spTree>
    <p:extLst>
      <p:ext uri="{BB962C8B-B14F-4D97-AF65-F5344CB8AC3E}">
        <p14:creationId xmlns:p14="http://schemas.microsoft.com/office/powerpoint/2010/main" xmlns="" val="39130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Productive Talk</a:t>
            </a:r>
            <a:endParaRPr lang="en-US" dirty="0"/>
          </a:p>
        </p:txBody>
      </p:sp>
      <p:sp>
        <p:nvSpPr>
          <p:cNvPr id="3" name="Content Placeholder 2"/>
          <p:cNvSpPr>
            <a:spLocks noGrp="1"/>
          </p:cNvSpPr>
          <p:nvPr>
            <p:ph idx="1"/>
          </p:nvPr>
        </p:nvSpPr>
        <p:spPr/>
        <p:txBody>
          <a:bodyPr>
            <a:normAutofit/>
          </a:bodyPr>
          <a:lstStyle/>
          <a:p>
            <a:r>
              <a:rPr lang="en-US" sz="2800" dirty="0" smtClean="0"/>
              <a:t>Establish and maintain a respectful, supportive environment.</a:t>
            </a:r>
          </a:p>
          <a:p>
            <a:r>
              <a:rPr lang="en-US" sz="2800" dirty="0" smtClean="0"/>
              <a:t>Focus talk on mathematics.</a:t>
            </a:r>
          </a:p>
          <a:p>
            <a:r>
              <a:rPr lang="en-US" sz="2800" dirty="0" smtClean="0"/>
              <a:t>Provide for equitable participation in classroom talk.</a:t>
            </a:r>
          </a:p>
          <a:p>
            <a:r>
              <a:rPr lang="en-US" sz="2800" dirty="0" smtClean="0"/>
              <a:t>Explain your expectations about new forms of talk.</a:t>
            </a:r>
          </a:p>
          <a:p>
            <a:r>
              <a:rPr lang="en-US" sz="2800" dirty="0" smtClean="0"/>
              <a:t>Try one challenging new thing at a time.</a:t>
            </a:r>
            <a:endParaRPr lang="en-US" sz="2800" dirty="0"/>
          </a:p>
        </p:txBody>
      </p:sp>
    </p:spTree>
    <p:extLst>
      <p:ext uri="{BB962C8B-B14F-4D97-AF65-F5344CB8AC3E}">
        <p14:creationId xmlns:p14="http://schemas.microsoft.com/office/powerpoint/2010/main" xmlns="" val="2463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620000" cy="1401762"/>
          </a:xfrm>
        </p:spPr>
        <p:txBody>
          <a:bodyPr/>
          <a:lstStyle/>
          <a:p>
            <a:r>
              <a:rPr lang="en-US" dirty="0" smtClean="0"/>
              <a:t>What Does Productive Talk Look Like?</a:t>
            </a:r>
            <a:endParaRPr lang="en-US" dirty="0"/>
          </a:p>
        </p:txBody>
      </p:sp>
      <p:sp>
        <p:nvSpPr>
          <p:cNvPr id="2" name="TextBox 1"/>
          <p:cNvSpPr txBox="1"/>
          <p:nvPr/>
        </p:nvSpPr>
        <p:spPr>
          <a:xfrm>
            <a:off x="609600" y="5486400"/>
            <a:ext cx="7391400" cy="369332"/>
          </a:xfrm>
          <a:prstGeom prst="rect">
            <a:avLst/>
          </a:prstGeom>
          <a:noFill/>
        </p:spPr>
        <p:txBody>
          <a:bodyPr wrap="square" rtlCol="0">
            <a:spAutoFit/>
          </a:bodyPr>
          <a:lstStyle/>
          <a:p>
            <a:r>
              <a:rPr lang="en-US" dirty="0" smtClean="0"/>
              <a:t>Pay attention to how many times you hear the teacher speak in this video.</a:t>
            </a:r>
            <a:endParaRPr lang="en-US" dirty="0"/>
          </a:p>
        </p:txBody>
      </p:sp>
      <p:pic>
        <p:nvPicPr>
          <p:cNvPr id="307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400" y="2057400"/>
            <a:ext cx="5555707" cy="313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2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Talk About?</a:t>
            </a:r>
            <a:endParaRPr lang="en-US" dirty="0"/>
          </a:p>
        </p:txBody>
      </p:sp>
      <p:sp>
        <p:nvSpPr>
          <p:cNvPr id="3" name="Content Placeholder 2"/>
          <p:cNvSpPr>
            <a:spLocks noGrp="1"/>
          </p:cNvSpPr>
          <p:nvPr>
            <p:ph idx="1"/>
          </p:nvPr>
        </p:nvSpPr>
        <p:spPr/>
        <p:txBody>
          <a:bodyPr>
            <a:normAutofit/>
          </a:bodyPr>
          <a:lstStyle/>
          <a:p>
            <a:r>
              <a:rPr lang="en-US" sz="2800" dirty="0" smtClean="0"/>
              <a:t>Mathematical Concepts</a:t>
            </a:r>
          </a:p>
          <a:p>
            <a:r>
              <a:rPr lang="en-US" sz="2800" dirty="0" smtClean="0"/>
              <a:t>Computational Procedures</a:t>
            </a:r>
          </a:p>
          <a:p>
            <a:r>
              <a:rPr lang="en-US" sz="2800" dirty="0" smtClean="0"/>
              <a:t>Problem-Solving Strategies</a:t>
            </a:r>
          </a:p>
          <a:p>
            <a:r>
              <a:rPr lang="en-US" sz="2800" dirty="0" smtClean="0"/>
              <a:t>Mathematical Reasoning</a:t>
            </a:r>
          </a:p>
          <a:p>
            <a:r>
              <a:rPr lang="en-US" sz="2800" dirty="0" smtClean="0"/>
              <a:t>Mathematical Terminology, Symbols, and Definitions</a:t>
            </a:r>
          </a:p>
          <a:p>
            <a:r>
              <a:rPr lang="en-US" sz="2800" dirty="0" smtClean="0"/>
              <a:t>Forms of Representation</a:t>
            </a:r>
            <a:endParaRPr lang="en-US" sz="2800" dirty="0"/>
          </a:p>
        </p:txBody>
      </p:sp>
    </p:spTree>
    <p:extLst>
      <p:ext uri="{BB962C8B-B14F-4D97-AF65-F5344CB8AC3E}">
        <p14:creationId xmlns:p14="http://schemas.microsoft.com/office/powerpoint/2010/main" xmlns="" val="22639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p:txBody>
          <a:bodyPr/>
          <a:lstStyle/>
          <a:p>
            <a:r>
              <a:rPr lang="en-US" sz="2800" dirty="0" smtClean="0"/>
              <a:t>Practicing two talk moves on your own.</a:t>
            </a:r>
          </a:p>
          <a:p>
            <a:r>
              <a:rPr lang="en-US" sz="2800" dirty="0" smtClean="0"/>
              <a:t>Introducing students to talk-centered instruction.</a:t>
            </a:r>
          </a:p>
          <a:p>
            <a:r>
              <a:rPr lang="en-US" sz="2800" dirty="0" smtClean="0"/>
              <a:t>Beginning with a whole-class discussion.</a:t>
            </a:r>
          </a:p>
          <a:p>
            <a:r>
              <a:rPr lang="en-US" sz="2800" dirty="0" err="1" smtClean="0"/>
              <a:t>Revoicing</a:t>
            </a:r>
            <a:r>
              <a:rPr lang="en-US" sz="2800" dirty="0" smtClean="0"/>
              <a:t> in small-group discussion.</a:t>
            </a:r>
          </a:p>
          <a:p>
            <a:r>
              <a:rPr lang="en-US" sz="2800" dirty="0" smtClean="0"/>
              <a:t>Using partner talk.</a:t>
            </a:r>
          </a:p>
          <a:p>
            <a:r>
              <a:rPr lang="en-US" sz="2800" dirty="0" smtClean="0"/>
              <a:t>Building and supporting an argument.</a:t>
            </a:r>
          </a:p>
          <a:p>
            <a:endParaRPr lang="en-US" dirty="0" smtClean="0"/>
          </a:p>
        </p:txBody>
      </p:sp>
    </p:spTree>
    <p:extLst>
      <p:ext uri="{BB962C8B-B14F-4D97-AF65-F5344CB8AC3E}">
        <p14:creationId xmlns:p14="http://schemas.microsoft.com/office/powerpoint/2010/main" xmlns="" val="29067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Your Progress</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sz="2800" dirty="0" smtClean="0"/>
              <a:t>Did you establish and maintain a respectful, supportive environment?</a:t>
            </a:r>
          </a:p>
          <a:p>
            <a:pPr>
              <a:buFont typeface="Wingdings" pitchFamily="2" charset="2"/>
              <a:buChar char="ü"/>
            </a:pPr>
            <a:r>
              <a:rPr lang="en-US" sz="2800" dirty="0" smtClean="0"/>
              <a:t>Did you focus the talk on mathematics?</a:t>
            </a:r>
          </a:p>
          <a:p>
            <a:pPr>
              <a:buFont typeface="Wingdings" pitchFamily="2" charset="2"/>
              <a:buChar char="ü"/>
            </a:pPr>
            <a:r>
              <a:rPr lang="en-US" sz="2800" dirty="0" smtClean="0"/>
              <a:t>Did you provide for equitable participation in classroom talk?</a:t>
            </a:r>
          </a:p>
          <a:p>
            <a:pPr>
              <a:buFont typeface="Wingdings" pitchFamily="2" charset="2"/>
              <a:buChar char="ü"/>
            </a:pPr>
            <a:r>
              <a:rPr lang="en-US" sz="2800" dirty="0" smtClean="0"/>
              <a:t>Did you explain your expectations about new forms of talk?</a:t>
            </a:r>
          </a:p>
          <a:p>
            <a:pPr>
              <a:buFont typeface="Wingdings" pitchFamily="2" charset="2"/>
              <a:buChar char="ü"/>
            </a:pPr>
            <a:r>
              <a:rPr lang="en-US" sz="2800" dirty="0" smtClean="0"/>
              <a:t>Did you try one challenging new thing at a time?</a:t>
            </a:r>
          </a:p>
          <a:p>
            <a:pPr>
              <a:buFont typeface="Wingdings" pitchFamily="2" charset="2"/>
              <a:buChar char="ü"/>
            </a:pPr>
            <a:endParaRPr lang="en-US" dirty="0"/>
          </a:p>
        </p:txBody>
      </p:sp>
    </p:spTree>
    <p:extLst>
      <p:ext uri="{BB962C8B-B14F-4D97-AF65-F5344CB8AC3E}">
        <p14:creationId xmlns:p14="http://schemas.microsoft.com/office/powerpoint/2010/main" xmlns="" val="36988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Lessons</a:t>
            </a:r>
            <a:endParaRPr lang="en-US" dirty="0"/>
          </a:p>
        </p:txBody>
      </p:sp>
      <p:sp>
        <p:nvSpPr>
          <p:cNvPr id="3" name="Content Placeholder 2"/>
          <p:cNvSpPr>
            <a:spLocks noGrp="1"/>
          </p:cNvSpPr>
          <p:nvPr>
            <p:ph idx="1"/>
          </p:nvPr>
        </p:nvSpPr>
        <p:spPr/>
        <p:txBody>
          <a:bodyPr>
            <a:normAutofit/>
          </a:bodyPr>
          <a:lstStyle/>
          <a:p>
            <a:r>
              <a:rPr lang="en-US" sz="2800" dirty="0" smtClean="0"/>
              <a:t>Identifying the mathematical goals.</a:t>
            </a:r>
          </a:p>
          <a:p>
            <a:r>
              <a:rPr lang="en-US" sz="2800" dirty="0" smtClean="0"/>
              <a:t>Anticipating confusion.</a:t>
            </a:r>
          </a:p>
          <a:p>
            <a:r>
              <a:rPr lang="en-US" sz="2800" dirty="0" smtClean="0"/>
              <a:t>Asking questions.</a:t>
            </a:r>
          </a:p>
          <a:p>
            <a:r>
              <a:rPr lang="en-US" sz="2800" dirty="0" smtClean="0"/>
              <a:t>Managing classroom talk.</a:t>
            </a:r>
          </a:p>
          <a:p>
            <a:r>
              <a:rPr lang="en-US" sz="2800" dirty="0" smtClean="0"/>
              <a:t>Planning the implementation.</a:t>
            </a:r>
            <a:endParaRPr lang="en-US" sz="2800" dirty="0"/>
          </a:p>
        </p:txBody>
      </p:sp>
    </p:spTree>
    <p:extLst>
      <p:ext uri="{BB962C8B-B14F-4D97-AF65-F5344CB8AC3E}">
        <p14:creationId xmlns:p14="http://schemas.microsoft.com/office/powerpoint/2010/main" xmlns="" val="18375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normAutofit lnSpcReduction="10000"/>
          </a:bodyPr>
          <a:lstStyle/>
          <a:p>
            <a:r>
              <a:rPr lang="en-US" dirty="0" smtClean="0"/>
              <a:t>My students won’t talk!</a:t>
            </a:r>
          </a:p>
          <a:p>
            <a:r>
              <a:rPr lang="en-US" dirty="0" smtClean="0"/>
              <a:t>The same few students do all the talking!</a:t>
            </a:r>
          </a:p>
          <a:p>
            <a:r>
              <a:rPr lang="en-US" dirty="0" smtClean="0"/>
              <a:t>Should I call on students who do not volunteer?</a:t>
            </a:r>
          </a:p>
          <a:p>
            <a:r>
              <a:rPr lang="en-US" dirty="0" smtClean="0"/>
              <a:t>My students will talk, but they won’t listen!</a:t>
            </a:r>
          </a:p>
          <a:p>
            <a:r>
              <a:rPr lang="en-US" dirty="0" smtClean="0"/>
              <a:t>Huh?  Responding to incomprehensible contributions.</a:t>
            </a:r>
          </a:p>
          <a:p>
            <a:r>
              <a:rPr lang="en-US" dirty="0" smtClean="0"/>
              <a:t>Brilliant, but did anyone understand?</a:t>
            </a:r>
          </a:p>
          <a:p>
            <a:r>
              <a:rPr lang="en-US" dirty="0" smtClean="0"/>
              <a:t>I have students at different levels.</a:t>
            </a:r>
          </a:p>
          <a:p>
            <a:r>
              <a:rPr lang="en-US" dirty="0" smtClean="0"/>
              <a:t>What should I do when they’re wrong?</a:t>
            </a:r>
          </a:p>
          <a:p>
            <a:r>
              <a:rPr lang="en-US" dirty="0" smtClean="0"/>
              <a:t>This discussion is not going anywhere.</a:t>
            </a:r>
          </a:p>
          <a:p>
            <a:r>
              <a:rPr lang="en-US" dirty="0" smtClean="0"/>
              <a:t>Their answers are so superficial!</a:t>
            </a:r>
          </a:p>
          <a:p>
            <a:r>
              <a:rPr lang="en-US" dirty="0" smtClean="0"/>
              <a:t>What if the first speaker gives the right answer?</a:t>
            </a:r>
          </a:p>
          <a:p>
            <a:r>
              <a:rPr lang="en-US" dirty="0" smtClean="0"/>
              <a:t>What should I do for English language learners?</a:t>
            </a:r>
          </a:p>
          <a:p>
            <a:pPr marL="114300" indent="0">
              <a:buNone/>
            </a:pPr>
            <a:endParaRPr lang="en-US" dirty="0"/>
          </a:p>
        </p:txBody>
      </p:sp>
    </p:spTree>
    <p:extLst>
      <p:ext uri="{BB962C8B-B14F-4D97-AF65-F5344CB8AC3E}">
        <p14:creationId xmlns:p14="http://schemas.microsoft.com/office/powerpoint/2010/main" xmlns="" val="163183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r>
              <a:rPr lang="en-US" sz="2800" dirty="0" smtClean="0"/>
              <a:t>Choose one person at your table to be the “teacher”.</a:t>
            </a:r>
          </a:p>
          <a:p>
            <a:r>
              <a:rPr lang="en-US" sz="2800" dirty="0" smtClean="0"/>
              <a:t> Using the assignment on your handout, the “teacher” should use the five talk moves we’ve learned about to facilitate a classroom discussion .</a:t>
            </a:r>
          </a:p>
          <a:p>
            <a:r>
              <a:rPr lang="en-US" sz="2800" dirty="0" smtClean="0"/>
              <a:t>If time allows, choose a new teacher and repeat the exercise.</a:t>
            </a:r>
          </a:p>
        </p:txBody>
      </p:sp>
    </p:spTree>
    <p:extLst>
      <p:ext uri="{BB962C8B-B14F-4D97-AF65-F5344CB8AC3E}">
        <p14:creationId xmlns:p14="http://schemas.microsoft.com/office/powerpoint/2010/main" xmlns="" val="30040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3-2-1…..</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Turn and discuss with your nearest neighbor:</a:t>
            </a:r>
          </a:p>
          <a:p>
            <a:pPr marL="114300" indent="0">
              <a:buNone/>
            </a:pPr>
            <a:r>
              <a:rPr lang="en-US" sz="4400" dirty="0" smtClean="0">
                <a:solidFill>
                  <a:schemeClr val="accent1"/>
                </a:solidFill>
                <a:effectLst>
                  <a:outerShdw blurRad="38100" dist="38100" dir="2700000" algn="tl">
                    <a:srgbClr val="000000">
                      <a:alpha val="43137"/>
                    </a:srgbClr>
                  </a:outerShdw>
                </a:effectLst>
                <a:latin typeface="+mj-lt"/>
              </a:rPr>
              <a:t>3</a:t>
            </a:r>
            <a:r>
              <a:rPr lang="en-US" sz="2800" dirty="0" smtClean="0"/>
              <a:t> things you learned today……</a:t>
            </a:r>
          </a:p>
          <a:p>
            <a:pPr marL="114300" indent="0">
              <a:buNone/>
            </a:pPr>
            <a:endParaRPr lang="en-US" sz="2800" dirty="0"/>
          </a:p>
          <a:p>
            <a:pPr marL="114300" indent="0">
              <a:buNone/>
            </a:pPr>
            <a:r>
              <a:rPr lang="en-US" sz="4400" dirty="0" smtClean="0">
                <a:solidFill>
                  <a:schemeClr val="accent1"/>
                </a:solidFill>
                <a:effectLst>
                  <a:outerShdw blurRad="38100" dist="38100" dir="2700000" algn="tl">
                    <a:srgbClr val="000000">
                      <a:alpha val="43137"/>
                    </a:srgbClr>
                  </a:outerShdw>
                </a:effectLst>
                <a:latin typeface="+mj-lt"/>
              </a:rPr>
              <a:t>2</a:t>
            </a:r>
            <a:r>
              <a:rPr lang="en-US" sz="2800" dirty="0" smtClean="0"/>
              <a:t> things you are excited to learn more about…..</a:t>
            </a:r>
          </a:p>
          <a:p>
            <a:pPr marL="114300" indent="0">
              <a:buNone/>
            </a:pPr>
            <a:endParaRPr lang="en-US" sz="2800" dirty="0"/>
          </a:p>
          <a:p>
            <a:pPr marL="114300" indent="0">
              <a:buNone/>
            </a:pPr>
            <a:r>
              <a:rPr lang="en-US" sz="4400" dirty="0" smtClean="0">
                <a:solidFill>
                  <a:schemeClr val="accent1"/>
                </a:solidFill>
                <a:effectLst>
                  <a:outerShdw blurRad="38100" dist="38100" dir="2700000" algn="tl">
                    <a:srgbClr val="000000">
                      <a:alpha val="43137"/>
                    </a:srgbClr>
                  </a:outerShdw>
                </a:effectLst>
                <a:latin typeface="+mj-lt"/>
              </a:rPr>
              <a:t>1</a:t>
            </a:r>
            <a:r>
              <a:rPr lang="en-US" sz="2800" dirty="0" smtClean="0"/>
              <a:t> thing you still have a question about…..</a:t>
            </a:r>
            <a:endParaRPr lang="en-US" sz="2800" dirty="0"/>
          </a:p>
        </p:txBody>
      </p:sp>
    </p:spTree>
    <p:extLst>
      <p:ext uri="{BB962C8B-B14F-4D97-AF65-F5344CB8AC3E}">
        <p14:creationId xmlns:p14="http://schemas.microsoft.com/office/powerpoint/2010/main" xmlns="" val="23039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202m5krfqbpi5.cloudfront.net/books/1181550551l/11652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057400"/>
            <a:ext cx="3146146"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lassroom Discussions: Using Math Talk to Help Students Lear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7700" y="2016369"/>
            <a:ext cx="3217716" cy="40298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3400" y="457200"/>
            <a:ext cx="7180116" cy="1292662"/>
          </a:xfrm>
          <a:prstGeom prst="rect">
            <a:avLst/>
          </a:prstGeom>
          <a:noFill/>
        </p:spPr>
        <p:txBody>
          <a:bodyPr wrap="square" rtlCol="0">
            <a:spAutoFit/>
          </a:bodyPr>
          <a:lstStyle/>
          <a:p>
            <a:pPr algn="ctr"/>
            <a:r>
              <a:rPr lang="en-US" sz="3200" b="1" dirty="0" smtClean="0">
                <a:solidFill>
                  <a:schemeClr val="accent1">
                    <a:lumMod val="75000"/>
                  </a:schemeClr>
                </a:solidFill>
              </a:rPr>
              <a:t>Classroom Discussions:  Using MATH TALK to Help Students Learn</a:t>
            </a:r>
          </a:p>
          <a:p>
            <a:pPr algn="ctr"/>
            <a:r>
              <a:rPr lang="en-US" sz="1400" i="1" dirty="0" smtClean="0">
                <a:solidFill>
                  <a:schemeClr val="accent1">
                    <a:lumMod val="75000"/>
                  </a:schemeClr>
                </a:solidFill>
              </a:rPr>
              <a:t>By Suzanne H. Chapin, Catherine O’Connor, and Nancy </a:t>
            </a:r>
            <a:r>
              <a:rPr lang="en-US" sz="1400" i="1" dirty="0" err="1" smtClean="0">
                <a:solidFill>
                  <a:schemeClr val="accent1">
                    <a:lumMod val="75000"/>
                  </a:schemeClr>
                </a:solidFill>
              </a:rPr>
              <a:t>Canavan</a:t>
            </a:r>
            <a:r>
              <a:rPr lang="en-US" sz="1400" i="1" dirty="0" smtClean="0">
                <a:solidFill>
                  <a:schemeClr val="accent1">
                    <a:lumMod val="75000"/>
                  </a:schemeClr>
                </a:solidFill>
              </a:rPr>
              <a:t> Anderson</a:t>
            </a:r>
            <a:endParaRPr lang="en-US" sz="1400" i="1" dirty="0">
              <a:solidFill>
                <a:schemeClr val="accent1">
                  <a:lumMod val="75000"/>
                </a:schemeClr>
              </a:solidFill>
            </a:endParaRPr>
          </a:p>
        </p:txBody>
      </p:sp>
    </p:spTree>
    <p:extLst>
      <p:ext uri="{BB962C8B-B14F-4D97-AF65-F5344CB8AC3E}">
        <p14:creationId xmlns:p14="http://schemas.microsoft.com/office/powerpoint/2010/main" xmlns="" val="3891286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video.mpsaz.org/video/shards/f/7/2/4831/1.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1713131"/>
            <a:ext cx="4470398"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901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in the Mathematics Class</a:t>
            </a:r>
            <a:endParaRPr lang="en-US" dirty="0"/>
          </a:p>
        </p:txBody>
      </p:sp>
      <p:sp>
        <p:nvSpPr>
          <p:cNvPr id="3" name="Content Placeholder 2"/>
          <p:cNvSpPr>
            <a:spLocks noGrp="1"/>
          </p:cNvSpPr>
          <p:nvPr>
            <p:ph idx="1"/>
          </p:nvPr>
        </p:nvSpPr>
        <p:spPr/>
        <p:txBody>
          <a:bodyPr>
            <a:normAutofit/>
          </a:bodyPr>
          <a:lstStyle/>
          <a:p>
            <a:r>
              <a:rPr lang="en-US" sz="2800" dirty="0" smtClean="0"/>
              <a:t>The mathematical thinking of many students is aided by hearing what their peers are thinking.</a:t>
            </a:r>
          </a:p>
          <a:p>
            <a:r>
              <a:rPr lang="en-US" sz="2800" dirty="0" smtClean="0"/>
              <a:t>Putting thoughts into words pushes students to clarify their thinking.</a:t>
            </a:r>
          </a:p>
          <a:p>
            <a:r>
              <a:rPr lang="en-US" sz="2800" dirty="0" smtClean="0"/>
              <a:t>Teachers can spot student misunderstanding much more easily when they are revealed by a discussion instead of remaining unspoken.</a:t>
            </a:r>
            <a:endParaRPr lang="en-US" sz="2800" dirty="0"/>
          </a:p>
        </p:txBody>
      </p:sp>
    </p:spTree>
    <p:extLst>
      <p:ext uri="{BB962C8B-B14F-4D97-AF65-F5344CB8AC3E}">
        <p14:creationId xmlns:p14="http://schemas.microsoft.com/office/powerpoint/2010/main" xmlns="" val="12411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2057400"/>
            <a:ext cx="7029450" cy="392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7620000" cy="1143000"/>
          </a:xfrm>
        </p:spPr>
        <p:txBody>
          <a:bodyPr/>
          <a:lstStyle/>
          <a:p>
            <a:r>
              <a:rPr lang="en-US" dirty="0" smtClean="0"/>
              <a:t>Talk in the Mathematics Class</a:t>
            </a:r>
            <a:endParaRPr lang="en-US" dirty="0"/>
          </a:p>
        </p:txBody>
      </p:sp>
    </p:spTree>
    <p:extLst>
      <p:ext uri="{BB962C8B-B14F-4D97-AF65-F5344CB8AC3E}">
        <p14:creationId xmlns:p14="http://schemas.microsoft.com/office/powerpoint/2010/main" xmlns="" val="72629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Productive Talk Moves</a:t>
            </a:r>
            <a:endParaRPr lang="en-US" dirty="0"/>
          </a:p>
        </p:txBody>
      </p:sp>
      <p:sp>
        <p:nvSpPr>
          <p:cNvPr id="3" name="Content Placeholder 2"/>
          <p:cNvSpPr>
            <a:spLocks noGrp="1"/>
          </p:cNvSpPr>
          <p:nvPr>
            <p:ph idx="1"/>
          </p:nvPr>
        </p:nvSpPr>
        <p:spPr/>
        <p:txBody>
          <a:bodyPr/>
          <a:lstStyle/>
          <a:p>
            <a:r>
              <a:rPr lang="en-US" b="1" dirty="0" err="1" smtClean="0"/>
              <a:t>Revoicing</a:t>
            </a:r>
            <a:r>
              <a:rPr lang="en-US" b="1" dirty="0" smtClean="0"/>
              <a:t>.  </a:t>
            </a:r>
          </a:p>
          <a:p>
            <a:pPr marL="114300" indent="0">
              <a:buNone/>
            </a:pPr>
            <a:r>
              <a:rPr lang="en-US" i="1" dirty="0"/>
              <a:t>	</a:t>
            </a:r>
            <a:r>
              <a:rPr lang="en-US" i="1" dirty="0" smtClean="0"/>
              <a:t>“So what you’re saying is that it’s an odd number?”</a:t>
            </a:r>
            <a:endParaRPr lang="en-US" dirty="0" smtClean="0"/>
          </a:p>
          <a:p>
            <a:r>
              <a:rPr lang="en-US" b="1" dirty="0" smtClean="0"/>
              <a:t>Asking students to restate someone else’s reasoning.   </a:t>
            </a:r>
          </a:p>
          <a:p>
            <a:pPr marL="114300" indent="0">
              <a:buNone/>
            </a:pPr>
            <a:r>
              <a:rPr lang="en-US" i="1" dirty="0"/>
              <a:t>	</a:t>
            </a:r>
            <a:r>
              <a:rPr lang="en-US" i="1" dirty="0" smtClean="0"/>
              <a:t>“Can you repeat what he just said in your own words?”</a:t>
            </a:r>
          </a:p>
          <a:p>
            <a:r>
              <a:rPr lang="en-US" b="1" dirty="0" smtClean="0"/>
              <a:t>Asking students to apply their own reasoning to someone else’s reasoning.    </a:t>
            </a:r>
          </a:p>
          <a:p>
            <a:pPr marL="114300" indent="0">
              <a:buNone/>
            </a:pPr>
            <a:r>
              <a:rPr lang="en-US" i="1" dirty="0"/>
              <a:t>	</a:t>
            </a:r>
            <a:r>
              <a:rPr lang="en-US" i="1" dirty="0" smtClean="0"/>
              <a:t>“Do you agree or disagree and why?”</a:t>
            </a:r>
          </a:p>
          <a:p>
            <a:r>
              <a:rPr lang="en-US" b="1" dirty="0" smtClean="0"/>
              <a:t>Prompting students for further participation.  </a:t>
            </a:r>
          </a:p>
          <a:p>
            <a:pPr marL="114300" indent="0">
              <a:buNone/>
            </a:pPr>
            <a:r>
              <a:rPr lang="en-US" i="1" dirty="0"/>
              <a:t>	</a:t>
            </a:r>
            <a:r>
              <a:rPr lang="en-US" i="1" dirty="0" smtClean="0"/>
              <a:t>“Would you like to add on?”</a:t>
            </a:r>
          </a:p>
          <a:p>
            <a:r>
              <a:rPr lang="en-US" b="1" dirty="0" smtClean="0"/>
              <a:t>Using wait time.  </a:t>
            </a:r>
          </a:p>
          <a:p>
            <a:pPr marL="114300" indent="0">
              <a:buNone/>
            </a:pPr>
            <a:r>
              <a:rPr lang="en-US" i="1" dirty="0"/>
              <a:t>	</a:t>
            </a:r>
            <a:r>
              <a:rPr lang="en-US" i="1" dirty="0" smtClean="0"/>
              <a:t>“Take you time….we’ll wait…”</a:t>
            </a:r>
            <a:endParaRPr lang="en-US" dirty="0" smtClean="0"/>
          </a:p>
          <a:p>
            <a:endParaRPr lang="en-US" dirty="0"/>
          </a:p>
        </p:txBody>
      </p:sp>
    </p:spTree>
    <p:extLst>
      <p:ext uri="{BB962C8B-B14F-4D97-AF65-F5344CB8AC3E}">
        <p14:creationId xmlns:p14="http://schemas.microsoft.com/office/powerpoint/2010/main" xmlns="" val="371457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Productive Talk Formats</a:t>
            </a:r>
            <a:endParaRPr lang="en-US" dirty="0"/>
          </a:p>
        </p:txBody>
      </p:sp>
      <p:sp>
        <p:nvSpPr>
          <p:cNvPr id="3" name="Content Placeholder 2"/>
          <p:cNvSpPr>
            <a:spLocks noGrp="1"/>
          </p:cNvSpPr>
          <p:nvPr>
            <p:ph idx="1"/>
          </p:nvPr>
        </p:nvSpPr>
        <p:spPr/>
        <p:txBody>
          <a:bodyPr>
            <a:normAutofit/>
          </a:bodyPr>
          <a:lstStyle/>
          <a:p>
            <a:pPr marL="114300" indent="0">
              <a:buNone/>
            </a:pPr>
            <a:r>
              <a:rPr lang="en-US" sz="2400" b="1" dirty="0" smtClean="0"/>
              <a:t>1.  Whole-Class Discussion</a:t>
            </a:r>
          </a:p>
          <a:p>
            <a:r>
              <a:rPr lang="en-US" sz="1800" dirty="0" smtClean="0"/>
              <a:t>The teacher is not delivering information, but rather attempting to get students to share their thinking, explain the steps in their reasoning, and build on another’s contributions.</a:t>
            </a:r>
          </a:p>
          <a:p>
            <a:r>
              <a:rPr lang="en-US" sz="1800" dirty="0" smtClean="0"/>
              <a:t>The teacher refrains from providing the correct answer and does not reject incorrect reasoning, but instead attempts to get students to explore the steps in their reasoning with the aim that they will gain practice in discovering where their thinking falls short.</a:t>
            </a:r>
          </a:p>
          <a:p>
            <a:r>
              <a:rPr lang="en-US" sz="1800" dirty="0" smtClean="0"/>
              <a:t>Students learn by processing information, applying reasoning, hearing ideas from others, and connecting new thinking to what they already know, all for the goal of making sense for themselves of new concepts and skills.</a:t>
            </a:r>
          </a:p>
          <a:p>
            <a:pPr marL="114300" indent="0">
              <a:buNone/>
            </a:pPr>
            <a:r>
              <a:rPr lang="en-US" sz="2400" b="1" dirty="0"/>
              <a:t>	</a:t>
            </a:r>
          </a:p>
        </p:txBody>
      </p:sp>
    </p:spTree>
    <p:extLst>
      <p:ext uri="{BB962C8B-B14F-4D97-AF65-F5344CB8AC3E}">
        <p14:creationId xmlns:p14="http://schemas.microsoft.com/office/powerpoint/2010/main" xmlns="" val="7822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Productive Talk Formats</a:t>
            </a:r>
            <a:endParaRPr lang="en-US" dirty="0"/>
          </a:p>
        </p:txBody>
      </p:sp>
      <p:sp>
        <p:nvSpPr>
          <p:cNvPr id="3" name="Content Placeholder 2"/>
          <p:cNvSpPr>
            <a:spLocks noGrp="1"/>
          </p:cNvSpPr>
          <p:nvPr>
            <p:ph idx="1"/>
          </p:nvPr>
        </p:nvSpPr>
        <p:spPr/>
        <p:txBody>
          <a:bodyPr>
            <a:normAutofit/>
          </a:bodyPr>
          <a:lstStyle/>
          <a:p>
            <a:pPr marL="114300" indent="0">
              <a:buNone/>
            </a:pPr>
            <a:r>
              <a:rPr lang="en-US" sz="2400" b="1" dirty="0" smtClean="0"/>
              <a:t>2.  Small-Group Discussion</a:t>
            </a:r>
          </a:p>
          <a:p>
            <a:r>
              <a:rPr lang="en-US" sz="1800" dirty="0" smtClean="0"/>
              <a:t>The teacher gives students a question to discuss in groups of 3 to 6.</a:t>
            </a:r>
          </a:p>
          <a:p>
            <a:r>
              <a:rPr lang="en-US" sz="1800" dirty="0" smtClean="0"/>
              <a:t>The teacher circulates as groups discuss and doesn’t control the discussions, but observes and interjects.</a:t>
            </a:r>
          </a:p>
          <a:p>
            <a:pPr marL="114300" indent="0">
              <a:buNone/>
            </a:pPr>
            <a:r>
              <a:rPr lang="en-US" sz="2400" b="1" dirty="0" smtClean="0"/>
              <a:t>3.  Partner Talk  </a:t>
            </a:r>
          </a:p>
          <a:p>
            <a:r>
              <a:rPr lang="en-US" sz="1800" dirty="0"/>
              <a:t>The teacher </a:t>
            </a:r>
            <a:r>
              <a:rPr lang="en-US" sz="1800" dirty="0" smtClean="0"/>
              <a:t>asks a question and gives students one or two minutes to put their thoughts into words with their nearest neighbor.</a:t>
            </a:r>
          </a:p>
          <a:p>
            <a:r>
              <a:rPr lang="en-US" sz="1800" dirty="0" smtClean="0"/>
              <a:t>The students who are hesitant about voicing their thoughts to a whole class will have a chance to practice their contribution with just on person.</a:t>
            </a:r>
          </a:p>
          <a:p>
            <a:r>
              <a:rPr lang="en-US" sz="1800" dirty="0" smtClean="0"/>
              <a:t>Students who have not understood completely can bring up their questions with their partner.</a:t>
            </a:r>
            <a:r>
              <a:rPr lang="en-US" sz="2400" b="1" dirty="0" smtClean="0"/>
              <a:t>	</a:t>
            </a:r>
            <a:endParaRPr lang="en-US" sz="2400" b="1" dirty="0"/>
          </a:p>
        </p:txBody>
      </p:sp>
    </p:spTree>
    <p:extLst>
      <p:ext uri="{BB962C8B-B14F-4D97-AF65-F5344CB8AC3E}">
        <p14:creationId xmlns:p14="http://schemas.microsoft.com/office/powerpoint/2010/main" xmlns="" val="40306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What Talk Moves and Talk Formats Can You Spot?  </a:t>
            </a:r>
            <a:endParaRPr lang="en-US" dirty="0"/>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2133600"/>
            <a:ext cx="7172325"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6130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279</TotalTime>
  <Words>904</Words>
  <Application>Microsoft Office PowerPoint</Application>
  <PresentationFormat>On-screen Show (4:3)</PresentationFormat>
  <Paragraphs>113</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Classroom Discussions for Elementary Math</vt:lpstr>
      <vt:lpstr>Slide 2</vt:lpstr>
      <vt:lpstr>Slide 3</vt:lpstr>
      <vt:lpstr>Talk in the Mathematics Class</vt:lpstr>
      <vt:lpstr>Talk in the Mathematics Class</vt:lpstr>
      <vt:lpstr>Five Productive Talk Moves</vt:lpstr>
      <vt:lpstr>Three Productive Talk Formats</vt:lpstr>
      <vt:lpstr>Three Productive Talk Formats</vt:lpstr>
      <vt:lpstr>What Talk Moves and Talk Formats Can You Spot?  </vt:lpstr>
      <vt:lpstr>Ground Rules for Respectful Talk and Equitable Participation</vt:lpstr>
      <vt:lpstr>Principles of Productive Talk</vt:lpstr>
      <vt:lpstr>What Does Productive Talk Look Like?</vt:lpstr>
      <vt:lpstr>What Do We Talk About?</vt:lpstr>
      <vt:lpstr>First Steps</vt:lpstr>
      <vt:lpstr>Evaluating Your Progress</vt:lpstr>
      <vt:lpstr>Planning Lessons</vt:lpstr>
      <vt:lpstr>Troubleshooting</vt:lpstr>
      <vt:lpstr>Your turn!</vt:lpstr>
      <vt:lpstr>3-2-1…..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Discussions for Elementary Math</dc:title>
  <dc:creator>User</dc:creator>
  <cp:lastModifiedBy>USER</cp:lastModifiedBy>
  <cp:revision>30</cp:revision>
  <dcterms:created xsi:type="dcterms:W3CDTF">2014-05-06T19:23:09Z</dcterms:created>
  <dcterms:modified xsi:type="dcterms:W3CDTF">2014-05-20T15:17:01Z</dcterms:modified>
</cp:coreProperties>
</file>