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 id="2147483661" r:id="rId2"/>
  </p:sldMasterIdLst>
  <p:notesMasterIdLst>
    <p:notesMasterId r:id="rId20"/>
  </p:notesMasterIdLst>
  <p:sldIdLst>
    <p:sldId id="257" r:id="rId3"/>
    <p:sldId id="419" r:id="rId4"/>
    <p:sldId id="430" r:id="rId5"/>
    <p:sldId id="397" r:id="rId6"/>
    <p:sldId id="398" r:id="rId7"/>
    <p:sldId id="402" r:id="rId8"/>
    <p:sldId id="403" r:id="rId9"/>
    <p:sldId id="422" r:id="rId10"/>
    <p:sldId id="423" r:id="rId11"/>
    <p:sldId id="424" r:id="rId12"/>
    <p:sldId id="425" r:id="rId13"/>
    <p:sldId id="426" r:id="rId14"/>
    <p:sldId id="427" r:id="rId15"/>
    <p:sldId id="415" r:id="rId16"/>
    <p:sldId id="428" r:id="rId17"/>
    <p:sldId id="429" r:id="rId18"/>
    <p:sldId id="409" r:id="rId19"/>
  </p:sldIdLst>
  <p:sldSz cx="9144000" cy="6858000" type="screen4x3"/>
  <p:notesSz cx="7010400" cy="9296400"/>
  <p:embeddedFontLst>
    <p:embeddedFont>
      <p:font typeface="Steinem" panose="020B0604020202020204" charset="0"/>
      <p:regular r:id="rId21"/>
      <p:bold r:id="rId22"/>
      <p:italic r:id="rId23"/>
      <p:boldItalic r:id="rId24"/>
    </p:embeddedFont>
    <p:embeddedFont>
      <p:font typeface="MS PGothic" panose="020B0600070205080204" pitchFamily="34" charset="-128"/>
      <p:regular r:id="rId25"/>
    </p:embeddedFont>
    <p:embeddedFont>
      <p:font typeface="Cambria Math" panose="02040503050406030204" pitchFamily="18" charset="0"/>
      <p:regular r:id="rId26"/>
    </p:embeddedFont>
    <p:embeddedFont>
      <p:font typeface="Calibri" panose="020F0502020204030204" pitchFamily="34" charset="0"/>
      <p:regular r:id="rId27"/>
      <p:bold r:id="rId28"/>
      <p:italic r:id="rId29"/>
      <p:boldItalic r:id="rId30"/>
    </p:embeddedFont>
    <p:embeddedFont>
      <p:font typeface="Steinem Unicode" panose="05000000000000000000" charset="2"/>
      <p:regular r:id="rId31"/>
    </p:embeddedFont>
    <p:embeddedFont>
      <p:font typeface="Chalkduster"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hitney" initials="W" lastIdx="9" clrIdx="0"/>
  <p:cmAuthor id="1" name="Rebecca Kockler" initials="RK" lastIdx="9" clrIdx="1"/>
  <p:cmAuthor id="2" name="Whitney Whealdon" initials="WW" lastIdx="1" clrIdx="2"/>
  <p:cmAuthor id="3" name="Mandy Boudwin" initials="MB" lastIdx="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F77"/>
    <a:srgbClr val="2ABDBA"/>
    <a:srgbClr val="FFCC99"/>
    <a:srgbClr val="DAE57E"/>
    <a:srgbClr val="E7EBF5"/>
    <a:srgbClr val="C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7" autoAdjust="0"/>
    <p:restoredTop sz="80952" autoAdjust="0"/>
  </p:normalViewPr>
  <p:slideViewPr>
    <p:cSldViewPr>
      <p:cViewPr>
        <p:scale>
          <a:sx n="80" d="100"/>
          <a:sy n="80" d="100"/>
        </p:scale>
        <p:origin x="-816" y="-26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70" d="100"/>
          <a:sy n="70" d="100"/>
        </p:scale>
        <p:origin x="-2166" y="-3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F95E1F44-B786-4FB2-9775-B1AB9A03AA22}" type="datetimeFigureOut">
              <a:rPr lang="en-US" smtClean="0"/>
              <a:t>5/27/2014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EBD80347-C5C2-443D-8E28-046FF5B259EC}" type="slidenum">
              <a:rPr lang="en-US" smtClean="0"/>
              <a:t>‹#›</a:t>
            </a:fld>
            <a:endParaRPr lang="en-US" dirty="0"/>
          </a:p>
        </p:txBody>
      </p:sp>
    </p:spTree>
    <p:extLst>
      <p:ext uri="{BB962C8B-B14F-4D97-AF65-F5344CB8AC3E}">
        <p14:creationId xmlns:p14="http://schemas.microsoft.com/office/powerpoint/2010/main" val="240055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minutes</a:t>
            </a:r>
          </a:p>
          <a:p>
            <a:endParaRPr lang="en-US" dirty="0" smtClean="0"/>
          </a:p>
          <a:p>
            <a:r>
              <a:rPr lang="en-US" dirty="0" smtClean="0"/>
              <a:t>Introduction and</a:t>
            </a:r>
            <a:r>
              <a:rPr lang="en-US" baseline="0" dirty="0" smtClean="0"/>
              <a:t> Welcome</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a:t>
            </a:fld>
            <a:endParaRPr lang="en-US" dirty="0"/>
          </a:p>
        </p:txBody>
      </p:sp>
    </p:spTree>
    <p:extLst>
      <p:ext uri="{BB962C8B-B14F-4D97-AF65-F5344CB8AC3E}">
        <p14:creationId xmlns:p14="http://schemas.microsoft.com/office/powerpoint/2010/main" val="1407858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minutes</a:t>
            </a:r>
          </a:p>
          <a:p>
            <a:endParaRPr lang="en-US" dirty="0" smtClean="0"/>
          </a:p>
          <a:p>
            <a:r>
              <a:rPr lang="en-US" dirty="0" smtClean="0"/>
              <a:t>Review</a:t>
            </a:r>
            <a:r>
              <a:rPr lang="en-US" baseline="0" dirty="0" smtClean="0"/>
              <a:t> slide.</a:t>
            </a:r>
          </a:p>
          <a:p>
            <a:endParaRPr lang="en-US" dirty="0" smtClean="0"/>
          </a:p>
          <a:p>
            <a:r>
              <a:rPr lang="en-US" b="1" dirty="0" smtClean="0"/>
              <a:t>Key points:</a:t>
            </a:r>
          </a:p>
          <a:p>
            <a:pPr marL="171450" indent="-171450">
              <a:buFont typeface="Arial" panose="020B0604020202020204" pitchFamily="34" charset="0"/>
              <a:buChar char="•"/>
            </a:pPr>
            <a:r>
              <a:rPr lang="en-US" dirty="0" smtClean="0"/>
              <a:t>There is a difference between</a:t>
            </a:r>
            <a:r>
              <a:rPr lang="en-US" baseline="0" dirty="0" smtClean="0"/>
              <a:t> real-world problems and mathematical problems, or exercises rather, in a real-world context. </a:t>
            </a:r>
          </a:p>
          <a:p>
            <a:pPr marL="171450" indent="-171450">
              <a:buFont typeface="Arial" panose="020B0604020202020204" pitchFamily="34" charset="0"/>
              <a:buChar char="•"/>
            </a:pPr>
            <a:r>
              <a:rPr lang="en-US" baseline="0" dirty="0" smtClean="0"/>
              <a:t>Application truly occurs when students are given a situation that involves students having to make appropriate assumptions for their grade level or simplifications to model a solution. </a:t>
            </a:r>
          </a:p>
          <a:p>
            <a:pPr marL="171450" indent="-171450">
              <a:buFont typeface="Arial" panose="020B0604020202020204" pitchFamily="34" charset="0"/>
              <a:buChar char="•"/>
            </a:pPr>
            <a:r>
              <a:rPr lang="en-US" baseline="0" dirty="0" smtClean="0"/>
              <a:t>Application does not always have one right answer or one correct pathway to a solution. </a:t>
            </a:r>
          </a:p>
          <a:p>
            <a:pPr marL="171450" indent="-171450">
              <a:buFont typeface="Arial" panose="020B0604020202020204" pitchFamily="34" charset="0"/>
              <a:buChar char="•"/>
            </a:pPr>
            <a:r>
              <a:rPr lang="en-US" baseline="0" dirty="0" smtClean="0"/>
              <a:t>Applications take the form of problems to be worked on individually as well as classroom activities centered on application scenarios.</a:t>
            </a:r>
          </a:p>
          <a:p>
            <a:pPr marL="171450" indent="-171450">
              <a:buFont typeface="Arial" panose="020B0604020202020204" pitchFamily="34" charset="0"/>
              <a:buChar char="•"/>
            </a:pPr>
            <a:r>
              <a:rPr lang="en-US" baseline="0" dirty="0" smtClean="0"/>
              <a:t>Modeling is inherent in application problems, is called for specifically in some standards (especially HS standards marked with a star), and slowly builds across grades K-8 culminating in high school mathematics.</a:t>
            </a:r>
          </a:p>
          <a:p>
            <a:endParaRPr lang="en-US" baseline="0" dirty="0" smtClean="0"/>
          </a:p>
          <a:p>
            <a:pPr marL="171450" indent="-171450">
              <a:buFont typeface="Arial" panose="020B0604020202020204" pitchFamily="34" charset="0"/>
              <a:buChar char="•"/>
            </a:pPr>
            <a:r>
              <a:rPr lang="en-US" baseline="0" dirty="0" smtClean="0"/>
              <a:t>Additional aspects of these three components:</a:t>
            </a:r>
          </a:p>
          <a:p>
            <a:pPr marL="628650" lvl="1" indent="-171450">
              <a:buFont typeface="Wingdings" panose="05000000000000000000" pitchFamily="2" charset="2"/>
              <a:buChar char="ü"/>
            </a:pPr>
            <a:r>
              <a:rPr lang="en-US" baseline="0" dirty="0" smtClean="0"/>
              <a:t>The three aspects of rigor are not always separate—conceptual understanding and fluency go hand-in-hand; fluency can be practiced in the context of applications; and brief applications can build conceptual understanding.</a:t>
            </a:r>
          </a:p>
          <a:p>
            <a:pPr marL="628650" lvl="1" indent="-171450">
              <a:buFont typeface="Wingdings" panose="05000000000000000000" pitchFamily="2" charset="2"/>
              <a:buChar char="ü"/>
            </a:pPr>
            <a:r>
              <a:rPr lang="en-US" baseline="0" dirty="0" smtClean="0"/>
              <a:t>Nor are the three aspects of rigor always together—fluency requires dedicated practice to that end; rich applications cannot always be shoehorned into the mathematical topic of the day; conceptual understanding will not always come along unless explicitly taught.</a:t>
            </a:r>
          </a:p>
          <a:p>
            <a:endParaRPr lang="en-US" baseline="0" dirty="0" smtClean="0"/>
          </a:p>
          <a:p>
            <a:pPr marL="171450" indent="-171450">
              <a:buFont typeface="Arial" panose="020B0604020202020204" pitchFamily="34" charset="0"/>
              <a:buChar char="•"/>
            </a:pPr>
            <a:r>
              <a:rPr lang="en-US" baseline="0" dirty="0" smtClean="0"/>
              <a:t>This is why there must be a balance of these three aspects with equal intensity.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10</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8 minutes</a:t>
            </a:r>
          </a:p>
          <a:p>
            <a:endParaRPr lang="en-US" baseline="0" dirty="0" smtClean="0"/>
          </a:p>
          <a:p>
            <a:r>
              <a:rPr lang="en-US" baseline="0" dirty="0" smtClean="0"/>
              <a:t>Review the slide. Have participants use Handout 2 to identify places on the Compass rubric where the language is similar to or overlaps with the definition of rigor. Have participants share their thoughts with the people around them. Ask some participants to share their thoughts with the whole group.</a:t>
            </a:r>
          </a:p>
          <a:p>
            <a:endParaRPr lang="en-US" baseline="0" dirty="0" smtClean="0"/>
          </a:p>
          <a:p>
            <a:r>
              <a:rPr lang="en-US" b="1" baseline="0" dirty="0" smtClean="0"/>
              <a:t>Key points:</a:t>
            </a:r>
            <a:endParaRPr lang="en-US" b="0" baseline="0" dirty="0" smtClean="0"/>
          </a:p>
          <a:p>
            <a:pPr marL="171450" indent="-171450">
              <a:buFont typeface="Arial" panose="020B0604020202020204" pitchFamily="34" charset="0"/>
              <a:buChar char="•"/>
            </a:pPr>
            <a:r>
              <a:rPr lang="en-US" b="0" baseline="0" dirty="0" smtClean="0"/>
              <a:t>Learning outcomes are a number of different types:</a:t>
            </a:r>
          </a:p>
          <a:p>
            <a:pPr marL="628650" lvl="1" indent="-171450">
              <a:buFont typeface="Wingdings" panose="05000000000000000000" pitchFamily="2" charset="2"/>
              <a:buChar char="Ø"/>
            </a:pPr>
            <a:r>
              <a:rPr lang="en-US" b="0" baseline="0" dirty="0" smtClean="0"/>
              <a:t>Factual/procedural knowledge</a:t>
            </a:r>
          </a:p>
          <a:p>
            <a:pPr marL="628650" lvl="1" indent="-171450">
              <a:buFont typeface="Wingdings" panose="05000000000000000000" pitchFamily="2" charset="2"/>
              <a:buChar char="Ø"/>
            </a:pPr>
            <a:r>
              <a:rPr lang="en-US" b="0" baseline="0" dirty="0" smtClean="0"/>
              <a:t>Conceptual understanding</a:t>
            </a:r>
          </a:p>
          <a:p>
            <a:pPr marL="628650" lvl="1" indent="-171450">
              <a:buFont typeface="Wingdings" panose="05000000000000000000" pitchFamily="2" charset="2"/>
              <a:buChar char="Ø"/>
            </a:pPr>
            <a:r>
              <a:rPr lang="en-US" b="0" baseline="0" dirty="0" smtClean="0"/>
              <a:t>Thinking and reasoning skills</a:t>
            </a:r>
          </a:p>
          <a:p>
            <a:pPr marL="171450" lvl="0" indent="-171450">
              <a:buFont typeface="Arial" panose="020B0604020202020204" pitchFamily="34" charset="0"/>
              <a:buChar char="•"/>
            </a:pPr>
            <a:r>
              <a:rPr lang="en-US" b="0" baseline="0" dirty="0" smtClean="0"/>
              <a:t>Mentioned in all indicators of Component 1C; in order to earn an HE rating, student outcomes must represent a balance of the different types of outcomes listed above.</a:t>
            </a:r>
            <a:endParaRPr lang="en-US" b="1"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11</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4 minutes</a:t>
            </a:r>
          </a:p>
          <a:p>
            <a:pPr eaLnBrk="1" hangingPunct="1">
              <a:spcBef>
                <a:spcPct val="0"/>
              </a:spcBef>
            </a:pPr>
            <a:endParaRPr lang="en-US" altLang="en-US" dirty="0" smtClean="0"/>
          </a:p>
          <a:p>
            <a:pPr eaLnBrk="1" hangingPunct="1">
              <a:spcBef>
                <a:spcPct val="0"/>
              </a:spcBef>
            </a:pPr>
            <a:r>
              <a:rPr lang="en-US" altLang="en-US" dirty="0" smtClean="0"/>
              <a:t>Review the slide</a:t>
            </a:r>
            <a:r>
              <a:rPr lang="en-US" altLang="en-US" baseline="0" dirty="0" smtClean="0"/>
              <a:t>. Have participants read page 11 in the Grades 6-8 Math Guidebook and discuss their thoughts with the people around them.</a:t>
            </a:r>
          </a:p>
          <a:p>
            <a:pPr eaLnBrk="1" hangingPunct="1">
              <a:spcBef>
                <a:spcPct val="0"/>
              </a:spcBef>
            </a:pPr>
            <a:endParaRPr lang="en-US" altLang="en-US" baseline="0" dirty="0" smtClean="0"/>
          </a:p>
          <a:p>
            <a:pPr eaLnBrk="1" hangingPunct="1">
              <a:spcBef>
                <a:spcPct val="0"/>
              </a:spcBef>
            </a:pPr>
            <a:r>
              <a:rPr lang="en-US" altLang="en-US" b="1" baseline="0" dirty="0" smtClean="0"/>
              <a:t>Key points:</a:t>
            </a:r>
            <a:endParaRPr lang="en-US" altLang="en-US" b="0" baseline="0" dirty="0" smtClean="0"/>
          </a:p>
          <a:p>
            <a:pPr marL="171450" indent="-171450" eaLnBrk="1" hangingPunct="1">
              <a:spcBef>
                <a:spcPct val="0"/>
              </a:spcBef>
              <a:buFont typeface="Arial" panose="020B0604020202020204" pitchFamily="34" charset="0"/>
              <a:buChar char="•"/>
            </a:pPr>
            <a:r>
              <a:rPr lang="en-US" altLang="en-US" b="0" baseline="0" dirty="0" smtClean="0"/>
              <a:t>Student fluency is critical, but of equal importance is the student’s ability to demonstrate conceptual understanding.</a:t>
            </a:r>
          </a:p>
          <a:p>
            <a:pPr marL="171450" indent="-171450" eaLnBrk="1" hangingPunct="1">
              <a:spcBef>
                <a:spcPct val="0"/>
              </a:spcBef>
              <a:buFont typeface="Arial" panose="020B0604020202020204" pitchFamily="34" charset="0"/>
              <a:buChar char="•"/>
            </a:pPr>
            <a:r>
              <a:rPr lang="en-US" altLang="en-US" b="0" baseline="0" dirty="0" smtClean="0"/>
              <a:t>Examples are provided to show the difference between teaching and assessing the procedure versus the concept.</a:t>
            </a:r>
          </a:p>
          <a:p>
            <a:pPr marL="171450" indent="-171450" eaLnBrk="1" hangingPunct="1">
              <a:spcBef>
                <a:spcPct val="0"/>
              </a:spcBef>
              <a:buFont typeface="Arial" panose="020B0604020202020204" pitchFamily="34" charset="0"/>
              <a:buChar char="•"/>
            </a:pPr>
            <a:r>
              <a:rPr lang="en-US" altLang="en-US" b="0" baseline="0" dirty="0" smtClean="0"/>
              <a:t>Students need to know procedures to be able to solve the problems, but also need conceptual understanding in order to know when to apply the procedures to different situations.</a:t>
            </a:r>
            <a:r>
              <a:rPr lang="en-US" altLang="en-US" baseline="0" dirty="0" smtClean="0"/>
              <a:t> </a:t>
            </a:r>
          </a:p>
          <a:p>
            <a:pPr eaLnBrk="1" hangingPunct="1">
              <a:spcBef>
                <a:spcPct val="0"/>
              </a:spcBef>
            </a:pPr>
            <a:endParaRPr lang="en-US" altLang="en-US" baseline="0" dirty="0" smtClean="0"/>
          </a:p>
          <a:p>
            <a:pPr eaLnBrk="1" hangingPunct="1">
              <a:spcBef>
                <a:spcPct val="0"/>
              </a:spcBef>
            </a:pPr>
            <a:endParaRPr lang="en-US" altLang="en-US" dirty="0" smtClean="0"/>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2767" indent="-293372">
              <a:defRPr>
                <a:solidFill>
                  <a:schemeClr val="tx1"/>
                </a:solidFill>
                <a:latin typeface="Calibri" pitchFamily="34" charset="0"/>
              </a:defRPr>
            </a:lvl2pPr>
            <a:lvl3pPr marL="1173490" indent="-234697">
              <a:defRPr>
                <a:solidFill>
                  <a:schemeClr val="tx1"/>
                </a:solidFill>
                <a:latin typeface="Calibri" pitchFamily="34" charset="0"/>
              </a:defRPr>
            </a:lvl3pPr>
            <a:lvl4pPr marL="1642885" indent="-234697">
              <a:defRPr>
                <a:solidFill>
                  <a:schemeClr val="tx1"/>
                </a:solidFill>
                <a:latin typeface="Calibri" pitchFamily="34" charset="0"/>
              </a:defRPr>
            </a:lvl4pPr>
            <a:lvl5pPr marL="2112281" indent="-234697">
              <a:defRPr>
                <a:solidFill>
                  <a:schemeClr val="tx1"/>
                </a:solidFill>
                <a:latin typeface="Calibri" pitchFamily="34" charset="0"/>
              </a:defRPr>
            </a:lvl5pPr>
            <a:lvl6pPr marL="2581676" indent="-234697" fontAlgn="base">
              <a:spcBef>
                <a:spcPct val="0"/>
              </a:spcBef>
              <a:spcAft>
                <a:spcPct val="0"/>
              </a:spcAft>
              <a:defRPr>
                <a:solidFill>
                  <a:schemeClr val="tx1"/>
                </a:solidFill>
                <a:latin typeface="Calibri" pitchFamily="34" charset="0"/>
              </a:defRPr>
            </a:lvl6pPr>
            <a:lvl7pPr marL="3051070" indent="-234697" fontAlgn="base">
              <a:spcBef>
                <a:spcPct val="0"/>
              </a:spcBef>
              <a:spcAft>
                <a:spcPct val="0"/>
              </a:spcAft>
              <a:defRPr>
                <a:solidFill>
                  <a:schemeClr val="tx1"/>
                </a:solidFill>
                <a:latin typeface="Calibri" pitchFamily="34" charset="0"/>
              </a:defRPr>
            </a:lvl7pPr>
            <a:lvl8pPr marL="3520467" indent="-234697" fontAlgn="base">
              <a:spcBef>
                <a:spcPct val="0"/>
              </a:spcBef>
              <a:spcAft>
                <a:spcPct val="0"/>
              </a:spcAft>
              <a:defRPr>
                <a:solidFill>
                  <a:schemeClr val="tx1"/>
                </a:solidFill>
                <a:latin typeface="Calibri" pitchFamily="34" charset="0"/>
              </a:defRPr>
            </a:lvl8pPr>
            <a:lvl9pPr marL="3989863" indent="-23469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578B8B6-B006-47A7-ACE9-6697C7209C91}"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2 minutes</a:t>
            </a:r>
          </a:p>
          <a:p>
            <a:pPr eaLnBrk="1" hangingPunct="1">
              <a:spcBef>
                <a:spcPct val="0"/>
              </a:spcBef>
            </a:pPr>
            <a:endParaRPr lang="en-US" altLang="en-US" dirty="0" smtClean="0"/>
          </a:p>
          <a:p>
            <a:pPr eaLnBrk="1" hangingPunct="1">
              <a:spcBef>
                <a:spcPct val="0"/>
              </a:spcBef>
            </a:pPr>
            <a:r>
              <a:rPr lang="en-US" altLang="en-US" dirty="0" smtClean="0"/>
              <a:t>Review the slide. </a:t>
            </a:r>
          </a:p>
          <a:p>
            <a:pPr eaLnBrk="1" hangingPunct="1">
              <a:spcBef>
                <a:spcPct val="0"/>
              </a:spcBef>
            </a:pPr>
            <a:endParaRPr lang="en-US" altLang="en-US" baseline="0" dirty="0" smtClean="0"/>
          </a:p>
          <a:p>
            <a:pPr eaLnBrk="1" hangingPunct="1">
              <a:spcBef>
                <a:spcPct val="0"/>
              </a:spcBef>
            </a:pPr>
            <a:r>
              <a:rPr lang="en-US" altLang="en-US" b="1" baseline="0" dirty="0" smtClean="0"/>
              <a:t>Key points:</a:t>
            </a:r>
          </a:p>
          <a:p>
            <a:pPr marL="171450" indent="-171450" eaLnBrk="1" hangingPunct="1">
              <a:spcBef>
                <a:spcPct val="0"/>
              </a:spcBef>
              <a:buFont typeface="Arial" panose="020B0604020202020204" pitchFamily="34" charset="0"/>
              <a:buChar char="•"/>
            </a:pPr>
            <a:r>
              <a:rPr lang="en-US" altLang="en-US" b="0" dirty="0" smtClean="0"/>
              <a:t>The</a:t>
            </a:r>
            <a:r>
              <a:rPr lang="en-US" altLang="en-US" b="0" baseline="0" dirty="0" smtClean="0"/>
              <a:t> slide identifies </a:t>
            </a:r>
            <a:r>
              <a:rPr lang="en-US" altLang="en-US" dirty="0" smtClean="0"/>
              <a:t>some of the key words to look for when determining if a standard should be assessed for conceptual understanding, procedural skill and fluency</a:t>
            </a:r>
            <a:r>
              <a:rPr lang="en-US" altLang="en-US" b="1" dirty="0" smtClean="0"/>
              <a:t>,</a:t>
            </a:r>
            <a:r>
              <a:rPr lang="en-US" altLang="en-US" dirty="0" smtClean="0"/>
              <a:t> or through an application type problem.</a:t>
            </a:r>
          </a:p>
          <a:p>
            <a:pPr marL="171450" indent="-171450" eaLnBrk="1" hangingPunct="1">
              <a:spcBef>
                <a:spcPct val="0"/>
              </a:spcBef>
              <a:buFont typeface="Arial" panose="020B0604020202020204" pitchFamily="34" charset="0"/>
              <a:buChar char="•"/>
            </a:pPr>
            <a:r>
              <a:rPr lang="en-US" altLang="en-US" dirty="0" smtClean="0"/>
              <a:t>Other words that would highlight a “conceptual understanding” standard are in</a:t>
            </a:r>
            <a:r>
              <a:rPr lang="en-US" altLang="en-US" i="0" u="none" dirty="0" smtClean="0"/>
              <a:t>terpret, recognize, describe, explain…</a:t>
            </a:r>
          </a:p>
          <a:p>
            <a:pPr marL="171450" indent="-171450" eaLnBrk="1" hangingPunct="1">
              <a:spcBef>
                <a:spcPct val="0"/>
              </a:spcBef>
              <a:buFont typeface="Arial" panose="020B0604020202020204" pitchFamily="34" charset="0"/>
              <a:buChar char="•"/>
            </a:pPr>
            <a:r>
              <a:rPr lang="en-US" altLang="en-US" dirty="0" smtClean="0"/>
              <a:t>The wording of each standard can help the teacher determine what the main goal of this standard is.</a:t>
            </a:r>
          </a:p>
          <a:p>
            <a:pPr marL="171450" indent="-171450" eaLnBrk="1" hangingPunct="1">
              <a:spcBef>
                <a:spcPct val="0"/>
              </a:spcBef>
              <a:buFont typeface="Arial" panose="020B0604020202020204" pitchFamily="34" charset="0"/>
              <a:buChar char="•"/>
            </a:pPr>
            <a:r>
              <a:rPr lang="en-US" altLang="en-US" dirty="0" smtClean="0"/>
              <a:t>While this slide</a:t>
            </a:r>
            <a:r>
              <a:rPr lang="en-US" altLang="en-US" baseline="0" dirty="0" smtClean="0"/>
              <a:t> shows examples of standards that highlight one specific component of rigor, there are standards that combine the understanding, fluency, and application and teachers will have to be able to sift out the difference. </a:t>
            </a:r>
            <a:endParaRPr lang="en-US" altLang="en-US" dirty="0" smtClean="0"/>
          </a:p>
          <a:p>
            <a:pPr marL="171450" indent="-171450" eaLnBrk="1" hangingPunct="1">
              <a:spcBef>
                <a:spcPct val="0"/>
              </a:spcBef>
              <a:buFont typeface="Arial" panose="020B0604020202020204" pitchFamily="34" charset="0"/>
              <a:buChar char="•"/>
            </a:pPr>
            <a:r>
              <a:rPr lang="en-US" dirty="0" smtClean="0"/>
              <a:t>B</a:t>
            </a:r>
            <a:r>
              <a:rPr lang="en-US" baseline="0" dirty="0" smtClean="0"/>
              <a:t>e mindful of the specifics in the standards in terms of limits to the numbers, types of expressions, properties, etc. Going beyond these limits does not necessarily mean the items/instruction is more rigorous, especially if students haven’t mastered the concept within the stated limitations. Many of these limitations can be found in the footnotes in the standards or within the standards themselves. </a:t>
            </a:r>
          </a:p>
          <a:p>
            <a:pPr eaLnBrk="1" hangingPunct="1">
              <a:spcBef>
                <a:spcPct val="0"/>
              </a:spcBef>
            </a:pPr>
            <a:endParaRPr lang="en-US" altLang="en-US" dirty="0" smtClean="0"/>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2767" indent="-293372">
              <a:defRPr>
                <a:solidFill>
                  <a:schemeClr val="tx1"/>
                </a:solidFill>
                <a:latin typeface="Calibri" pitchFamily="34" charset="0"/>
              </a:defRPr>
            </a:lvl2pPr>
            <a:lvl3pPr marL="1173490" indent="-234697">
              <a:defRPr>
                <a:solidFill>
                  <a:schemeClr val="tx1"/>
                </a:solidFill>
                <a:latin typeface="Calibri" pitchFamily="34" charset="0"/>
              </a:defRPr>
            </a:lvl3pPr>
            <a:lvl4pPr marL="1642885" indent="-234697">
              <a:defRPr>
                <a:solidFill>
                  <a:schemeClr val="tx1"/>
                </a:solidFill>
                <a:latin typeface="Calibri" pitchFamily="34" charset="0"/>
              </a:defRPr>
            </a:lvl4pPr>
            <a:lvl5pPr marL="2112281" indent="-234697">
              <a:defRPr>
                <a:solidFill>
                  <a:schemeClr val="tx1"/>
                </a:solidFill>
                <a:latin typeface="Calibri" pitchFamily="34" charset="0"/>
              </a:defRPr>
            </a:lvl5pPr>
            <a:lvl6pPr marL="2581676" indent="-234697" fontAlgn="base">
              <a:spcBef>
                <a:spcPct val="0"/>
              </a:spcBef>
              <a:spcAft>
                <a:spcPct val="0"/>
              </a:spcAft>
              <a:defRPr>
                <a:solidFill>
                  <a:schemeClr val="tx1"/>
                </a:solidFill>
                <a:latin typeface="Calibri" pitchFamily="34" charset="0"/>
              </a:defRPr>
            </a:lvl6pPr>
            <a:lvl7pPr marL="3051070" indent="-234697" fontAlgn="base">
              <a:spcBef>
                <a:spcPct val="0"/>
              </a:spcBef>
              <a:spcAft>
                <a:spcPct val="0"/>
              </a:spcAft>
              <a:defRPr>
                <a:solidFill>
                  <a:schemeClr val="tx1"/>
                </a:solidFill>
                <a:latin typeface="Calibri" pitchFamily="34" charset="0"/>
              </a:defRPr>
            </a:lvl7pPr>
            <a:lvl8pPr marL="3520467" indent="-234697" fontAlgn="base">
              <a:spcBef>
                <a:spcPct val="0"/>
              </a:spcBef>
              <a:spcAft>
                <a:spcPct val="0"/>
              </a:spcAft>
              <a:defRPr>
                <a:solidFill>
                  <a:schemeClr val="tx1"/>
                </a:solidFill>
                <a:latin typeface="Calibri" pitchFamily="34" charset="0"/>
              </a:defRPr>
            </a:lvl8pPr>
            <a:lvl9pPr marL="3989863" indent="-23469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578B8B6-B006-47A7-ACE9-6697C7209C91}"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participants open</a:t>
            </a:r>
            <a:r>
              <a:rPr lang="en-US" baseline="0" dirty="0" smtClean="0"/>
              <a:t> Handout 3 and read each of the standards given. Review the slide. After providing some time for participants to do this individually or in small groups, have some participants share the concepts and skills they identified with the large group.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Key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These standards require both conceptual understanding and procedural skill. This activity is designed to help teachers sift out the difference in the standards and be able to identify what conceptual understanding is required versus what procedural knowledge is required.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4.NF.A.2</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Concepts: size of fractions (comparison); fractions must refer to the same whole; meaning of the symbols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Procedural skills: creating common denominators; drawing models to represent fractions; locating fractions on the number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7.NS.A.2d</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Concepts: division (what does division mean); how division relates to a rational number in the form of a/b; difference between terminating/repeating decimals and non-terminating/non-repeating decimals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Procedural skill: long division; division with decimals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F-IF.A.2</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Concepts: function notation; interpreting functions in a context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Procedural skill: evaluating a function</a:t>
            </a:r>
            <a:endParaRPr lang="en-US" b="0" dirty="0"/>
          </a:p>
        </p:txBody>
      </p:sp>
      <p:sp>
        <p:nvSpPr>
          <p:cNvPr id="4" name="Slide Number Placeholder 3"/>
          <p:cNvSpPr>
            <a:spLocks noGrp="1"/>
          </p:cNvSpPr>
          <p:nvPr>
            <p:ph type="sldNum" sz="quarter" idx="10"/>
          </p:nvPr>
        </p:nvSpPr>
        <p:spPr/>
        <p:txBody>
          <a:bodyPr/>
          <a:lstStyle/>
          <a:p>
            <a:fld id="{EBD80347-C5C2-443D-8E28-046FF5B259EC}" type="slidenum">
              <a:rPr lang="en-US" smtClean="0"/>
              <a:t>14</a:t>
            </a:fld>
            <a:endParaRPr lang="en-US" dirty="0"/>
          </a:p>
        </p:txBody>
      </p:sp>
    </p:spTree>
    <p:extLst>
      <p:ext uri="{BB962C8B-B14F-4D97-AF65-F5344CB8AC3E}">
        <p14:creationId xmlns:p14="http://schemas.microsoft.com/office/powerpoint/2010/main" val="2299751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minutes</a:t>
            </a:r>
          </a:p>
          <a:p>
            <a:endParaRPr lang="en-US" dirty="0" smtClean="0"/>
          </a:p>
          <a:p>
            <a:r>
              <a:rPr lang="en-US" baseline="0" dirty="0" smtClean="0"/>
              <a:t>Have participants open the Grades 6-8 Math Guidebook to page 38. Review the Low Temperatures task on pages 38-41. Review the slide. Have participants discuss their thoughts with the people around them. Ask some participants to share some thoughts with the group. </a:t>
            </a:r>
          </a:p>
          <a:p>
            <a:endParaRPr lang="en-US" baseline="0" dirty="0" smtClean="0"/>
          </a:p>
          <a:p>
            <a:r>
              <a:rPr lang="en-US" b="1" baseline="0" dirty="0" smtClean="0"/>
              <a:t>Key points:</a:t>
            </a:r>
            <a:endParaRPr lang="en-US" b="0" baseline="0" dirty="0" smtClean="0"/>
          </a:p>
          <a:p>
            <a:r>
              <a:rPr lang="en-US" b="0" baseline="0" dirty="0" smtClean="0"/>
              <a:t>Conceptual understanding:</a:t>
            </a:r>
          </a:p>
          <a:p>
            <a:pPr marL="628650" lvl="1" indent="-171450">
              <a:buFont typeface="Arial" panose="020B0604020202020204" pitchFamily="34" charset="0"/>
              <a:buChar char="•"/>
            </a:pPr>
            <a:r>
              <a:rPr lang="en-US" b="0" baseline="0" dirty="0" smtClean="0"/>
              <a:t>Understanding the term “opposite”</a:t>
            </a:r>
          </a:p>
          <a:p>
            <a:pPr marL="628650" lvl="1" indent="-171450">
              <a:buFont typeface="Arial" panose="020B0604020202020204" pitchFamily="34" charset="0"/>
              <a:buChar char="•"/>
            </a:pPr>
            <a:r>
              <a:rPr lang="en-US" b="0" baseline="0" dirty="0" smtClean="0"/>
              <a:t>Recognizing opposites</a:t>
            </a:r>
          </a:p>
          <a:p>
            <a:pPr marL="628650" lvl="1" indent="-171450">
              <a:buFont typeface="Arial" panose="020B0604020202020204" pitchFamily="34" charset="0"/>
              <a:buChar char="•"/>
            </a:pPr>
            <a:r>
              <a:rPr lang="en-US" b="0" baseline="0" dirty="0" smtClean="0"/>
              <a:t>Comparing the size of negative numbers</a:t>
            </a:r>
          </a:p>
          <a:p>
            <a:pPr marL="628650" lvl="1" indent="-171450">
              <a:buFont typeface="Arial" panose="020B0604020202020204" pitchFamily="34" charset="0"/>
              <a:buChar char="•"/>
            </a:pPr>
            <a:r>
              <a:rPr lang="en-US" b="0" baseline="0" dirty="0" smtClean="0"/>
              <a:t>Interpreting the meaning of negative numbers in a context</a:t>
            </a:r>
          </a:p>
          <a:p>
            <a:pPr marL="628650" lvl="1" indent="-171450">
              <a:buFont typeface="Arial" panose="020B0604020202020204" pitchFamily="34" charset="0"/>
              <a:buChar char="•"/>
            </a:pPr>
            <a:r>
              <a:rPr lang="en-US" b="0" baseline="0" dirty="0" smtClean="0"/>
              <a:t>Meaning of absolute value</a:t>
            </a:r>
          </a:p>
          <a:p>
            <a:pPr marL="0" lvl="0" indent="0">
              <a:buFont typeface="Arial" panose="020B0604020202020204" pitchFamily="34" charset="0"/>
              <a:buNone/>
            </a:pPr>
            <a:endParaRPr lang="en-US" b="0" baseline="0" dirty="0" smtClean="0"/>
          </a:p>
          <a:p>
            <a:pPr marL="0" lvl="0" indent="0">
              <a:buFont typeface="Arial" panose="020B0604020202020204" pitchFamily="34" charset="0"/>
              <a:buNone/>
            </a:pPr>
            <a:r>
              <a:rPr lang="en-US" b="0" baseline="0" dirty="0" smtClean="0"/>
              <a:t>Procedural skill:</a:t>
            </a:r>
          </a:p>
          <a:p>
            <a:pPr marL="628650" lvl="1" indent="-171450">
              <a:buFont typeface="Arial" panose="020B0604020202020204" pitchFamily="34" charset="0"/>
              <a:buChar char="•"/>
            </a:pPr>
            <a:r>
              <a:rPr lang="en-US" b="0" baseline="0" dirty="0" smtClean="0"/>
              <a:t>Plotting numbers on the number line</a:t>
            </a:r>
            <a:endParaRPr lang="en-US" b="1"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BD80347-C5C2-443D-8E28-046FF5B259EC}" type="slidenum">
              <a:rPr lang="en-US" smtClean="0"/>
              <a:t>15</a:t>
            </a:fld>
            <a:endParaRPr lang="en-US" dirty="0"/>
          </a:p>
        </p:txBody>
      </p:sp>
    </p:spTree>
    <p:extLst>
      <p:ext uri="{BB962C8B-B14F-4D97-AF65-F5344CB8AC3E}">
        <p14:creationId xmlns:p14="http://schemas.microsoft.com/office/powerpoint/2010/main" val="3552891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minutes</a:t>
            </a:r>
          </a:p>
          <a:p>
            <a:endParaRPr lang="en-US" dirty="0" smtClean="0"/>
          </a:p>
          <a:p>
            <a:r>
              <a:rPr lang="en-US" baseline="0" dirty="0" smtClean="0"/>
              <a:t>Have participants turn to page 132 and review the Park Area task on pages 132-138. Review the slide. Have participants discuss their thoughts with the people around them. Ask some participants to share some thoughts with the group. </a:t>
            </a:r>
          </a:p>
          <a:p>
            <a:endParaRPr lang="en-US" baseline="0" dirty="0" smtClean="0"/>
          </a:p>
          <a:p>
            <a:r>
              <a:rPr lang="en-US" b="1" baseline="0" dirty="0" smtClean="0"/>
              <a:t>Key points:</a:t>
            </a:r>
          </a:p>
          <a:p>
            <a:endParaRPr lang="en-US" b="0" baseline="0" dirty="0" smtClean="0"/>
          </a:p>
          <a:p>
            <a:r>
              <a:rPr lang="en-US" b="0" baseline="0" dirty="0" smtClean="0"/>
              <a:t>Concepts:</a:t>
            </a:r>
          </a:p>
          <a:p>
            <a:pPr marL="628650" lvl="1" indent="-171450">
              <a:buFont typeface="Arial" panose="020B0604020202020204" pitchFamily="34" charset="0"/>
              <a:buChar char="•"/>
            </a:pPr>
            <a:r>
              <a:rPr lang="en-US" b="0" baseline="0" dirty="0" smtClean="0"/>
              <a:t>Unit rates (standard 7.RP.A.1)</a:t>
            </a:r>
          </a:p>
          <a:p>
            <a:pPr marL="628650" lvl="1" indent="-171450">
              <a:buFont typeface="Arial" panose="020B0604020202020204" pitchFamily="34" charset="0"/>
              <a:buChar char="•"/>
            </a:pPr>
            <a:r>
              <a:rPr lang="en-US" b="0" baseline="0" dirty="0" smtClean="0"/>
              <a:t>Scale drawings (standard 7.G.A.1)</a:t>
            </a:r>
          </a:p>
          <a:p>
            <a:pPr marL="628650" lvl="1" indent="-171450">
              <a:buFont typeface="Arial" panose="020B0604020202020204" pitchFamily="34" charset="0"/>
              <a:buChar char="•"/>
            </a:pPr>
            <a:r>
              <a:rPr lang="en-US" b="0" baseline="0" dirty="0" smtClean="0"/>
              <a:t>Understanding what a given scale for a drawing means (standard 7.G.A.1)</a:t>
            </a:r>
          </a:p>
          <a:p>
            <a:pPr marL="628650" lvl="1" indent="-171450">
              <a:buFont typeface="Arial" panose="020B0604020202020204" pitchFamily="34" charset="0"/>
              <a:buChar char="•"/>
            </a:pPr>
            <a:r>
              <a:rPr lang="en-US" b="0" baseline="0" dirty="0" smtClean="0"/>
              <a:t>Area (standard 7.G.A.1)</a:t>
            </a:r>
          </a:p>
          <a:p>
            <a:pPr marL="0" lvl="0" indent="0">
              <a:buFont typeface="Arial" panose="020B0604020202020204" pitchFamily="34" charset="0"/>
              <a:buNone/>
            </a:pPr>
            <a:endParaRPr lang="en-US" b="0" baseline="0" dirty="0" smtClean="0"/>
          </a:p>
          <a:p>
            <a:pPr marL="0" lvl="0" indent="0">
              <a:buFont typeface="Arial" panose="020B0604020202020204" pitchFamily="34" charset="0"/>
              <a:buNone/>
            </a:pPr>
            <a:r>
              <a:rPr lang="en-US" b="0" baseline="0" dirty="0" smtClean="0"/>
              <a:t>Procedural skill:</a:t>
            </a:r>
          </a:p>
          <a:p>
            <a:pPr marL="628650" lvl="1" indent="-171450">
              <a:buFont typeface="Arial" panose="020B0604020202020204" pitchFamily="34" charset="0"/>
              <a:buChar char="•"/>
            </a:pPr>
            <a:r>
              <a:rPr lang="en-US" b="0" baseline="0" dirty="0" smtClean="0"/>
              <a:t>Computing unit rates using lengths and other quantities in like and different units (standard 7.RP.A.1)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Computing actual lengths from scale drawings (standard 7.G.A.1)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Finding area of irregular shapes given scale drawings (standard 7.G.A.1)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smtClean="0"/>
              <a:t>Application: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task is not a typical task that requires students to simply compute lengths and areas.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Students must apply their understanding to be able to make a choice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Students must be able to justify their choice with their work and understanding</a:t>
            </a:r>
          </a:p>
          <a:p>
            <a:pPr marL="628650" lvl="1" indent="-171450">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EBD80347-C5C2-443D-8E28-046FF5B259EC}" type="slidenum">
              <a:rPr lang="en-US" smtClean="0"/>
              <a:t>16</a:t>
            </a:fld>
            <a:endParaRPr lang="en-US" dirty="0"/>
          </a:p>
        </p:txBody>
      </p:sp>
    </p:spTree>
    <p:extLst>
      <p:ext uri="{BB962C8B-B14F-4D97-AF65-F5344CB8AC3E}">
        <p14:creationId xmlns:p14="http://schemas.microsoft.com/office/powerpoint/2010/main" val="3552891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participants think about the questions.</a:t>
            </a:r>
            <a:r>
              <a:rPr lang="en-US" baseline="0" dirty="0" smtClean="0"/>
              <a:t> Allow some participants to share their thoughts with the group. </a:t>
            </a:r>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17</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r>
              <a:rPr lang="en-US" dirty="0" smtClean="0"/>
              <a:t>Be sure participants have the materials</a:t>
            </a:r>
            <a:r>
              <a:rPr lang="en-US" baseline="0" dirty="0" smtClean="0"/>
              <a:t> they will need to participate in the session. </a:t>
            </a:r>
          </a:p>
          <a:p>
            <a:endParaRPr lang="en-US" baseline="0" dirty="0" smtClean="0"/>
          </a:p>
          <a:p>
            <a:r>
              <a:rPr lang="en-US" baseline="0" dirty="0" smtClean="0"/>
              <a:t>If possible, have participants take care of this just prior to the session starting. </a:t>
            </a:r>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2</a:t>
            </a:fld>
            <a:endParaRPr lang="en-US" dirty="0"/>
          </a:p>
        </p:txBody>
      </p:sp>
    </p:spTree>
    <p:extLst>
      <p:ext uri="{BB962C8B-B14F-4D97-AF65-F5344CB8AC3E}">
        <p14:creationId xmlns:p14="http://schemas.microsoft.com/office/powerpoint/2010/main" val="294599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 minutes </a:t>
            </a:r>
          </a:p>
          <a:p>
            <a:endParaRPr lang="en-US" altLang="en-US" dirty="0" smtClean="0"/>
          </a:p>
          <a:p>
            <a:r>
              <a:rPr lang="en-US" altLang="en-US" dirty="0" smtClean="0"/>
              <a:t>Review</a:t>
            </a:r>
            <a:r>
              <a:rPr lang="en-US" altLang="en-US" baseline="0" dirty="0" smtClean="0"/>
              <a:t> slide.</a:t>
            </a:r>
          </a:p>
          <a:p>
            <a:endParaRPr lang="en-US" altLang="en-US" dirty="0" smtClean="0"/>
          </a:p>
          <a:p>
            <a:pPr>
              <a:spcAft>
                <a:spcPts val="600"/>
              </a:spcAft>
            </a:pPr>
            <a:r>
              <a:rPr lang="en-US" altLang="en-US" b="1" u="sng" dirty="0" smtClean="0"/>
              <a:t>Key Points:</a:t>
            </a:r>
          </a:p>
          <a:p>
            <a:pPr marL="171450" indent="-171450">
              <a:buFont typeface="Arial" panose="020B0604020202020204" pitchFamily="34" charset="0"/>
              <a:buChar char="•"/>
            </a:pPr>
            <a:r>
              <a:rPr lang="en-US" altLang="en-US" dirty="0" smtClean="0"/>
              <a:t>Students</a:t>
            </a:r>
            <a:r>
              <a:rPr lang="en-US" altLang="en-US" baseline="0" dirty="0" smtClean="0"/>
              <a:t> should be learning and demonstrating more than their ability to reproduce a procedure that will get a correct answer. </a:t>
            </a:r>
          </a:p>
          <a:p>
            <a:pPr marL="171450" indent="-171450">
              <a:buFont typeface="Arial" panose="020B0604020202020204" pitchFamily="34" charset="0"/>
              <a:buChar char="•"/>
            </a:pPr>
            <a:r>
              <a:rPr lang="en-US" altLang="en-US" baseline="0" dirty="0" smtClean="0"/>
              <a:t>Students should be able to demonstrate an understanding of the concepts in order to master the standards fully. </a:t>
            </a:r>
          </a:p>
          <a:p>
            <a:pPr marL="171450" indent="-171450">
              <a:buFont typeface="Arial" panose="020B0604020202020204" pitchFamily="34" charset="0"/>
              <a:buChar char="•"/>
            </a:pPr>
            <a:r>
              <a:rPr lang="en-US" altLang="en-US" baseline="0" dirty="0" smtClean="0"/>
              <a:t>In order to allow students to access on-level content more quickly, students should be provided with targeted remediation as needed rather than re-teaching all of the concepts from the previous grade-level. </a:t>
            </a:r>
            <a:endParaRPr lang="en-US" altLang="en-US" dirty="0"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57066" indent="-291179" eaLnBrk="0" hangingPunct="0">
              <a:spcBef>
                <a:spcPct val="30000"/>
              </a:spcBef>
              <a:defRPr sz="1200">
                <a:solidFill>
                  <a:schemeClr val="tx1"/>
                </a:solidFill>
                <a:latin typeface="Calibri" pitchFamily="34" charset="0"/>
                <a:ea typeface="MS PGothic" pitchFamily="34" charset="-128"/>
              </a:defRPr>
            </a:lvl2pPr>
            <a:lvl3pPr marL="1164717" indent="-232943" eaLnBrk="0" hangingPunct="0">
              <a:spcBef>
                <a:spcPct val="30000"/>
              </a:spcBef>
              <a:defRPr sz="1200">
                <a:solidFill>
                  <a:schemeClr val="tx1"/>
                </a:solidFill>
                <a:latin typeface="Calibri" pitchFamily="34" charset="0"/>
                <a:ea typeface="MS PGothic" pitchFamily="34" charset="-128"/>
              </a:defRPr>
            </a:lvl3pPr>
            <a:lvl4pPr marL="1630604" indent="-232943" eaLnBrk="0" hangingPunct="0">
              <a:spcBef>
                <a:spcPct val="30000"/>
              </a:spcBef>
              <a:defRPr sz="1200">
                <a:solidFill>
                  <a:schemeClr val="tx1"/>
                </a:solidFill>
                <a:latin typeface="Calibri" pitchFamily="34" charset="0"/>
                <a:ea typeface="MS PGothic" pitchFamily="34" charset="-128"/>
              </a:defRPr>
            </a:lvl4pPr>
            <a:lvl5pPr marL="2096491" indent="-232943" eaLnBrk="0" hangingPunct="0">
              <a:spcBef>
                <a:spcPct val="30000"/>
              </a:spcBef>
              <a:defRPr sz="1200">
                <a:solidFill>
                  <a:schemeClr val="tx1"/>
                </a:solidFill>
                <a:latin typeface="Calibri" pitchFamily="34" charset="0"/>
                <a:ea typeface="MS PGothic" pitchFamily="34" charset="-128"/>
              </a:defRPr>
            </a:lvl5pPr>
            <a:lvl6pPr marL="2562377" indent="-232943"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28264" indent="-23294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94151" indent="-23294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60038" indent="-23294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E39EE49-C624-442C-970E-8D5F91BE5EF8}" type="slidenum">
              <a:rPr lang="en-US" altLang="en-US" smtClean="0"/>
              <a:pPr eaLnBrk="1" hangingPunct="1">
                <a:spcBef>
                  <a:spcPct val="0"/>
                </a:spcBef>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r>
              <a:rPr lang="en-US" dirty="0" smtClean="0"/>
              <a:t>Read slide.</a:t>
            </a:r>
          </a:p>
          <a:p>
            <a:endParaRPr lang="en-US" dirty="0" smtClean="0"/>
          </a:p>
          <a:p>
            <a:r>
              <a:rPr lang="en-US" b="1" dirty="0" smtClean="0"/>
              <a:t>Key Points:</a:t>
            </a:r>
          </a:p>
          <a:p>
            <a:r>
              <a:rPr lang="en-US" b="0" dirty="0" smtClean="0"/>
              <a:t>By defining rigorous</a:t>
            </a:r>
            <a:r>
              <a:rPr lang="en-US" b="0" baseline="0" dirty="0" smtClean="0"/>
              <a:t> math instruction and explaining how the components of rigor are evident in the standards and tasks, teachers will be able to more easily identify the concepts students need to master the priority, on-level content of their grade. Teachers will also be able to apply their definitions of rigor and identify the components of rigor in standards to be targeted for remediation in order to help students gain access to on-level content </a:t>
            </a:r>
            <a:r>
              <a:rPr lang="en-US" b="0" baseline="0" smtClean="0"/>
              <a:t>more quickly. </a:t>
            </a:r>
            <a:endParaRPr lang="en-US" b="0" dirty="0"/>
          </a:p>
        </p:txBody>
      </p:sp>
      <p:sp>
        <p:nvSpPr>
          <p:cNvPr id="4" name="Slide Number Placeholder 3"/>
          <p:cNvSpPr>
            <a:spLocks noGrp="1"/>
          </p:cNvSpPr>
          <p:nvPr>
            <p:ph type="sldNum" sz="quarter" idx="10"/>
          </p:nvPr>
        </p:nvSpPr>
        <p:spPr/>
        <p:txBody>
          <a:bodyPr/>
          <a:lstStyle/>
          <a:p>
            <a:fld id="{EBD80347-C5C2-443D-8E28-046FF5B259EC}" type="slidenum">
              <a:rPr lang="en-US" smtClean="0"/>
              <a:t>4</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Review the slide. After participants have taken some time to think about their definitions, have them share their definition with others around them. Ask some participants to share their definitions with the whole group. Discuss the different definitions as a whole group and record the similarities and differences in the definitions on chart paper.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Key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word “rigor” is never actually used in the standards themselves although it is an identified shift and definitely implied.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Participants</a:t>
            </a:r>
            <a:r>
              <a:rPr lang="en-US" baseline="0" dirty="0" smtClean="0"/>
              <a:t> should develop their own personal definition of rigor or rigorous instruction.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Questions to consider:</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smtClean="0"/>
              <a:t>What do you think of when you hear the word rigor?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smtClean="0"/>
              <a:t>What does it mean for classroom instruction?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is important to know where people are starting in their understanding of the term “rigor” in order to develop a shared understanding</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5</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8 minutes </a:t>
            </a:r>
          </a:p>
          <a:p>
            <a:endParaRPr lang="en-US" baseline="0" dirty="0" smtClean="0"/>
          </a:p>
          <a:p>
            <a:r>
              <a:rPr lang="en-US" baseline="0" dirty="0" smtClean="0"/>
              <a:t>Review the slide. Have participants read the articles provided in Handout 1 as they consider the questions on the slide. For the NCTM article, they should only read the “Rigor in Instruction” and “Rigor Involves Everyone” sections. After about 4 minutes have participants discuss their thoughts with the people around them.</a:t>
            </a:r>
          </a:p>
          <a:p>
            <a:endParaRPr lang="en-US" baseline="0" dirty="0" smtClean="0"/>
          </a:p>
          <a:p>
            <a:r>
              <a:rPr lang="en-US" b="1" baseline="0" dirty="0" smtClean="0"/>
              <a:t>Key points:</a:t>
            </a:r>
          </a:p>
          <a:p>
            <a:pPr marL="171450" indent="-171450">
              <a:buFont typeface="Arial" panose="020B0604020202020204" pitchFamily="34" charset="0"/>
              <a:buChar char="•"/>
            </a:pPr>
            <a:r>
              <a:rPr lang="en-US" baseline="0" dirty="0" smtClean="0"/>
              <a:t>Rigor is tenacity, thoroughness, perseverance, focus on quality, extensions, multiple paths, multiple connections, challenging, requires reasoning and sense-making, relevant, engaging, and encourages productive struggles. </a:t>
            </a:r>
          </a:p>
          <a:p>
            <a:endParaRPr lang="en-US" baseline="0" dirty="0" smtClean="0"/>
          </a:p>
          <a:p>
            <a:pPr marL="171450" indent="-171450">
              <a:buFont typeface="Arial" panose="020B0604020202020204" pitchFamily="34" charset="0"/>
              <a:buChar char="•"/>
            </a:pPr>
            <a:r>
              <a:rPr lang="en-US" baseline="0" dirty="0" smtClean="0"/>
              <a:t>Rigor is </a:t>
            </a:r>
            <a:r>
              <a:rPr lang="en-US" b="1" baseline="0" dirty="0" smtClean="0"/>
              <a:t>NOT</a:t>
            </a:r>
            <a:r>
              <a:rPr lang="en-US" baseline="0" dirty="0" smtClean="0"/>
              <a:t> a larger quantity of stuff to do, more difficult numbers, one solution path, minimal effort, skill and drill, teacher-centered, memorization only, and tricks to get answers.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BD80347-C5C2-443D-8E28-046FF5B259EC}" type="slidenum">
              <a:rPr lang="en-US" smtClean="0"/>
              <a:t>6</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r>
              <a:rPr lang="en-US" dirty="0" smtClean="0"/>
              <a:t>1 minute</a:t>
            </a:r>
          </a:p>
          <a:p>
            <a:pPr defTabSz="914350"/>
            <a:endParaRPr lang="en-US" dirty="0" smtClean="0"/>
          </a:p>
          <a:p>
            <a:pPr defTabSz="914350"/>
            <a:r>
              <a:rPr lang="en-US" dirty="0" smtClean="0"/>
              <a:t>Review</a:t>
            </a:r>
            <a:r>
              <a:rPr lang="en-US" baseline="0" dirty="0" smtClean="0"/>
              <a:t> the slide. </a:t>
            </a:r>
          </a:p>
          <a:p>
            <a:pPr defTabSz="914350"/>
            <a:endParaRPr lang="en-US" baseline="0" dirty="0" smtClean="0"/>
          </a:p>
          <a:p>
            <a:pPr defTabSz="914350"/>
            <a:r>
              <a:rPr lang="en-US" b="1" baseline="0" dirty="0" smtClean="0"/>
              <a:t>Key points: </a:t>
            </a:r>
            <a:endParaRPr lang="en-US" b="1" dirty="0" smtClean="0"/>
          </a:p>
          <a:p>
            <a:pPr marL="171450" indent="-171450" defTabSz="914350">
              <a:buFont typeface="Arial" panose="020B0604020202020204" pitchFamily="34" charset="0"/>
              <a:buChar char="•"/>
            </a:pPr>
            <a:r>
              <a:rPr lang="en-US" baseline="0" dirty="0" smtClean="0"/>
              <a:t>Knowing how rigor is defined by the standards allows teachers to Set Instructional Outcomes (Component 1c of Compass) which are appropriate for their students and reflect the different types of learning: conceptual understanding/knowledge, procedural skills, and applications of those knowledge and skills (application).</a:t>
            </a:r>
          </a:p>
          <a:p>
            <a:pPr marL="171450" indent="-171450" defTabSz="914350">
              <a:buFont typeface="Arial" panose="020B0604020202020204" pitchFamily="34" charset="0"/>
              <a:buChar char="•"/>
            </a:pPr>
            <a:r>
              <a:rPr lang="en-US" baseline="0" dirty="0" smtClean="0"/>
              <a:t>This is the working definition of rigor—when one refers to rigor in mathematics, this is the definition they are referring to.</a:t>
            </a:r>
          </a:p>
          <a:p>
            <a:pPr marL="171450" indent="-171450" defTabSz="914350">
              <a:buFont typeface="Arial" panose="020B0604020202020204" pitchFamily="34" charset="0"/>
              <a:buChar char="•"/>
            </a:pPr>
            <a:r>
              <a:rPr lang="en-US" baseline="0" dirty="0" smtClean="0"/>
              <a:t>Important to understand the components of this definition to plan effective assessment and instruction.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7</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minutes</a:t>
            </a:r>
          </a:p>
          <a:p>
            <a:endParaRPr lang="en-US" dirty="0" smtClean="0"/>
          </a:p>
          <a:p>
            <a:r>
              <a:rPr lang="en-US" dirty="0" smtClean="0"/>
              <a:t>Review</a:t>
            </a:r>
            <a:r>
              <a:rPr lang="en-US" baseline="0" dirty="0" smtClean="0"/>
              <a:t> slide.</a:t>
            </a:r>
          </a:p>
          <a:p>
            <a:endParaRPr lang="en-US" baseline="0" dirty="0" smtClean="0"/>
          </a:p>
          <a:p>
            <a:r>
              <a:rPr lang="en-US" b="1" baseline="0" dirty="0" smtClean="0"/>
              <a:t>Key points:</a:t>
            </a:r>
            <a:endParaRPr lang="en-US" b="1" dirty="0" smtClean="0"/>
          </a:p>
          <a:p>
            <a:pPr marL="171450" indent="-171450">
              <a:buFont typeface="Arial" panose="020B0604020202020204" pitchFamily="34" charset="0"/>
              <a:buChar char="•"/>
            </a:pPr>
            <a:r>
              <a:rPr lang="en-US" dirty="0" smtClean="0"/>
              <a:t>Teachers develop</a:t>
            </a:r>
            <a:r>
              <a:rPr lang="en-US" baseline="0" dirty="0" smtClean="0"/>
              <a:t> students’ conceptual understanding of key mathematical concepts by presenting brief conceptual problems those presented on the slide.</a:t>
            </a:r>
          </a:p>
          <a:p>
            <a:pPr marL="171450" indent="-171450">
              <a:buFont typeface="Arial" panose="020B0604020202020204" pitchFamily="34" charset="0"/>
              <a:buChar char="•"/>
            </a:pPr>
            <a:r>
              <a:rPr lang="en-US" baseline="0" dirty="0" smtClean="0"/>
              <a:t>Notice in both of the examples, there is very little, if any, computation. </a:t>
            </a:r>
          </a:p>
          <a:p>
            <a:pPr marL="171450" indent="-171450">
              <a:buFont typeface="Arial" panose="020B0604020202020204" pitchFamily="34" charset="0"/>
              <a:buChar char="•"/>
            </a:pPr>
            <a:r>
              <a:rPr lang="en-US" baseline="0" dirty="0" smtClean="0"/>
              <a:t>Students must work sufficiently with the concepts to be able to make meaning of the problems, find a path to find or develop an answer, and use the concepts they have learned to be successful with the questions. </a:t>
            </a:r>
          </a:p>
          <a:p>
            <a:pPr marL="171450" indent="-171450">
              <a:buFont typeface="Arial" panose="020B0604020202020204" pitchFamily="34" charset="0"/>
              <a:buChar char="•"/>
            </a:pPr>
            <a:r>
              <a:rPr lang="en-US" baseline="0" dirty="0" smtClean="0"/>
              <a:t>Classroom discussions about problems like these can offer opportunities to engage in mathematical practices such as constructing and critiquing arguments. </a:t>
            </a:r>
          </a:p>
          <a:p>
            <a:pPr marL="171450" indent="-171450">
              <a:buFont typeface="Arial" panose="020B0604020202020204" pitchFamily="34" charset="0"/>
              <a:buChar char="•"/>
            </a:pPr>
            <a:r>
              <a:rPr lang="en-US" baseline="0" dirty="0" smtClean="0"/>
              <a:t>Conceptual understanding is most thoroughly addressed in those places in the standards that call explicitly for understanding or interpreting—place value, whole number products, fractions, fraction products, expressions as records of calculations, etc.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8</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minutes</a:t>
            </a:r>
          </a:p>
          <a:p>
            <a:endParaRPr lang="en-US" dirty="0" smtClean="0"/>
          </a:p>
          <a:p>
            <a:r>
              <a:rPr lang="en-US" dirty="0" smtClean="0"/>
              <a:t>Review slide.</a:t>
            </a:r>
          </a:p>
          <a:p>
            <a:endParaRPr lang="en-US" dirty="0" smtClean="0"/>
          </a:p>
          <a:p>
            <a:r>
              <a:rPr lang="en-US" b="1" dirty="0" smtClean="0"/>
              <a:t>Key points:</a:t>
            </a:r>
          </a:p>
          <a:p>
            <a:pPr marL="171450" indent="-171450">
              <a:buFont typeface="Arial" panose="020B0604020202020204" pitchFamily="34" charset="0"/>
              <a:buChar char="•"/>
            </a:pPr>
            <a:r>
              <a:rPr lang="en-US" dirty="0" smtClean="0"/>
              <a:t>Fluency is a focus of grades K-6 as there</a:t>
            </a:r>
            <a:r>
              <a:rPr lang="en-US" baseline="0" dirty="0" smtClean="0"/>
              <a:t> are specific standards at each grade level that set expectations for fluency for each grade. </a:t>
            </a:r>
          </a:p>
          <a:p>
            <a:pPr marL="171450" indent="-171450">
              <a:buFont typeface="Arial" panose="020B0604020202020204" pitchFamily="34" charset="0"/>
              <a:buChar char="•"/>
            </a:pPr>
            <a:r>
              <a:rPr lang="en-US" baseline="0" dirty="0" smtClean="0"/>
              <a:t>Students are fluent with procedures and skills when they are </a:t>
            </a:r>
            <a:r>
              <a:rPr lang="en-US" b="1" baseline="0" dirty="0" smtClean="0"/>
              <a:t>ACCURATE</a:t>
            </a:r>
            <a:r>
              <a:rPr lang="en-US" baseline="0" dirty="0" smtClean="0"/>
              <a:t> and reasonably fast. </a:t>
            </a:r>
          </a:p>
          <a:p>
            <a:pPr marL="171450" indent="-171450">
              <a:buFont typeface="Arial" panose="020B0604020202020204" pitchFamily="34" charset="0"/>
              <a:buChar char="•"/>
            </a:pPr>
            <a:r>
              <a:rPr lang="en-US" baseline="0" dirty="0" smtClean="0"/>
              <a:t>Accuracy is a major aspect of rigor. If a student says that 4 x 3 is 11, there is no valid conceptual understanding that supports this answer. </a:t>
            </a:r>
          </a:p>
          <a:p>
            <a:pPr marL="171450" indent="-171450">
              <a:buFont typeface="Arial" panose="020B0604020202020204" pitchFamily="34" charset="0"/>
              <a:buChar char="•"/>
            </a:pPr>
            <a:r>
              <a:rPr lang="en-US" baseline="0" dirty="0" smtClean="0"/>
              <a:t>Students must be able to determine when an answer is incorrect. </a:t>
            </a:r>
          </a:p>
          <a:p>
            <a:pPr marL="171450" indent="-171450">
              <a:buFont typeface="Arial" panose="020B0604020202020204" pitchFamily="34" charset="0"/>
              <a:buChar char="•"/>
            </a:pPr>
            <a:r>
              <a:rPr lang="en-US" baseline="0" dirty="0" smtClean="0"/>
              <a:t>Students are expected to produce accurate answers based on the mathematics they have learned. </a:t>
            </a:r>
          </a:p>
          <a:p>
            <a:pPr marL="171450" indent="-171450">
              <a:buFont typeface="Arial" panose="020B0604020202020204" pitchFamily="34" charset="0"/>
              <a:buChar char="•"/>
            </a:pPr>
            <a:r>
              <a:rPr lang="en-US" baseline="0" dirty="0" smtClean="0"/>
              <a:t>Other procedures, such as using the standard algorithms and operations with expressions in grade 7-high school, are general and based on principles of mathematics—not on mnemonics and other tricks just to get the correct answer. </a:t>
            </a:r>
          </a:p>
          <a:p>
            <a:pPr marL="171450" indent="-171450">
              <a:buFont typeface="Arial" panose="020B0604020202020204" pitchFamily="34" charset="0"/>
              <a:buChar char="•"/>
            </a:pPr>
            <a:r>
              <a:rPr lang="en-US" baseline="0" dirty="0" smtClean="0"/>
              <a:t>Progress toward goals of fluency and procedural skill are interwoven with students’ developing conceptual knowledge. </a:t>
            </a:r>
          </a:p>
          <a:p>
            <a:pPr marL="171450" indent="-171450">
              <a:buFont typeface="Arial" panose="020B0604020202020204" pitchFamily="34" charset="0"/>
              <a:buChar char="•"/>
            </a:pPr>
            <a:r>
              <a:rPr lang="en-US" baseline="0" dirty="0" smtClean="0"/>
              <a:t>When manipulatives and concrete representations are used, they should be connected to written and symbolic methods in order to connect the concepts with the procedures. </a:t>
            </a:r>
          </a:p>
          <a:p>
            <a:pPr marL="171450" indent="-171450">
              <a:buFont typeface="Arial" panose="020B0604020202020204" pitchFamily="34" charset="0"/>
              <a:buChar char="•"/>
            </a:pPr>
            <a:r>
              <a:rPr lang="en-US" baseline="0" dirty="0" smtClean="0"/>
              <a:t>Students should be supplied with sufficient practice with procedural problems.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9</a:t>
            </a:fld>
            <a:endParaRPr lang="en-US" dirty="0"/>
          </a:p>
        </p:txBody>
      </p:sp>
    </p:spTree>
    <p:extLst>
      <p:ext uri="{BB962C8B-B14F-4D97-AF65-F5344CB8AC3E}">
        <p14:creationId xmlns:p14="http://schemas.microsoft.com/office/powerpoint/2010/main" val="970665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j-lt"/>
              </a:defRPr>
            </a:lvl1pPr>
            <a:lvl2pPr marL="803275" indent="-346075">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0" y="0"/>
            <a:ext cx="9144000" cy="1295400"/>
          </a:xfrm>
          <a:prstGeom prst="rect">
            <a:avLst/>
          </a:prstGeom>
        </p:spPr>
        <p:txBody>
          <a:bodyPr anchor="ctr"/>
          <a:lstStyle>
            <a:lvl1pPr>
              <a:defRPr sz="4000" b="1">
                <a:solidFill>
                  <a:srgbClr val="6D6F77"/>
                </a:solidFill>
                <a:latin typeface="Arial" pitchFamily="34" charset="0"/>
                <a:cs typeface="Arial" pitchFamily="34"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1"/>
            <a:ext cx="2133600" cy="304800"/>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79BA4B8F-8B3F-4B52-9164-AF2CA95F68ED}" type="slidenum">
              <a:rPr lang="en-US" smtClean="0"/>
              <a:pPr/>
              <a:t>‹#›</a:t>
            </a:fld>
            <a:endParaRPr lang="en-US" dirty="0"/>
          </a:p>
        </p:txBody>
      </p:sp>
      <p:sp>
        <p:nvSpPr>
          <p:cNvPr id="11" name="Footer Placeholder 4"/>
          <p:cNvSpPr>
            <a:spLocks noGrp="1"/>
          </p:cNvSpPr>
          <p:nvPr>
            <p:ph type="ftr" sz="quarter" idx="3"/>
          </p:nvPr>
        </p:nvSpPr>
        <p:spPr>
          <a:xfrm>
            <a:off x="152400" y="6553201"/>
            <a:ext cx="2895600" cy="304800"/>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t>Louisiana Believes.</a:t>
            </a:r>
            <a:endParaRPr lang="en-US" dirty="0"/>
          </a:p>
        </p:txBody>
      </p:sp>
    </p:spTree>
    <p:extLst>
      <p:ext uri="{BB962C8B-B14F-4D97-AF65-F5344CB8AC3E}">
        <p14:creationId xmlns:p14="http://schemas.microsoft.com/office/powerpoint/2010/main" val="37091815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latin typeface="+mj-lt"/>
              </a:defRPr>
            </a:lvl1pPr>
            <a:lvl2pPr marL="803275" indent="-346075">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0" y="0"/>
            <a:ext cx="9144000" cy="1295400"/>
          </a:xfrm>
          <a:prstGeom prst="rect">
            <a:avLst/>
          </a:prstGeom>
        </p:spPr>
        <p:txBody>
          <a:bodyPr anchor="ctr"/>
          <a:lstStyle>
            <a:lvl1pPr>
              <a:defRPr sz="4000" b="1">
                <a:solidFill>
                  <a:srgbClr val="6D6F77"/>
                </a:solidFill>
                <a:latin typeface="Arial" pitchFamily="34" charset="0"/>
                <a:cs typeface="Arial" pitchFamily="34"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1"/>
            <a:ext cx="2133600" cy="304800"/>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79BA4B8F-8B3F-4B52-9164-AF2CA95F68ED}" type="slidenum">
              <a:rPr lang="en-US" smtClean="0"/>
              <a:pPr/>
              <a:t>‹#›</a:t>
            </a:fld>
            <a:endParaRPr lang="en-US" dirty="0"/>
          </a:p>
        </p:txBody>
      </p:sp>
      <p:sp>
        <p:nvSpPr>
          <p:cNvPr id="11" name="Footer Placeholder 4"/>
          <p:cNvSpPr>
            <a:spLocks noGrp="1"/>
          </p:cNvSpPr>
          <p:nvPr>
            <p:ph type="ftr" sz="quarter" idx="3"/>
          </p:nvPr>
        </p:nvSpPr>
        <p:spPr>
          <a:xfrm>
            <a:off x="152400" y="6553201"/>
            <a:ext cx="2895600" cy="304800"/>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t>Louisiana Believes.</a:t>
            </a:r>
            <a:endParaRPr lang="en-US" dirty="0"/>
          </a:p>
        </p:txBody>
      </p:sp>
    </p:spTree>
    <p:extLst>
      <p:ext uri="{BB962C8B-B14F-4D97-AF65-F5344CB8AC3E}">
        <p14:creationId xmlns:p14="http://schemas.microsoft.com/office/powerpoint/2010/main" val="40345933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152400" y="6553201"/>
            <a:ext cx="2895600" cy="304800"/>
          </a:xfrm>
          <a:prstGeom prst="rect">
            <a:avLst/>
          </a:prstGeom>
          <a:noFill/>
        </p:spPr>
        <p:txBody>
          <a:bodyPr/>
          <a:lstStyle>
            <a:lvl1pPr>
              <a:defRPr sz="1800">
                <a:solidFill>
                  <a:srgbClr val="2ABDBA"/>
                </a:solidFill>
                <a:latin typeface="Chalkduster" pitchFamily="66" charset="0"/>
              </a:defRPr>
            </a:lvl1pPr>
          </a:lstStyle>
          <a:p>
            <a:r>
              <a:rPr lang="en-US" dirty="0" smtClean="0"/>
              <a:t>Louisiana Believes.</a:t>
            </a:r>
            <a:endParaRPr lang="en-US" dirty="0"/>
          </a:p>
        </p:txBody>
      </p:sp>
      <p:sp>
        <p:nvSpPr>
          <p:cNvPr id="6" name="Slide Number Placeholder 5"/>
          <p:cNvSpPr>
            <a:spLocks noGrp="1"/>
          </p:cNvSpPr>
          <p:nvPr>
            <p:ph type="sldNum" sz="quarter" idx="4"/>
          </p:nvPr>
        </p:nvSpPr>
        <p:spPr>
          <a:xfrm>
            <a:off x="7010400" y="6553201"/>
            <a:ext cx="2133600" cy="304800"/>
          </a:xfrm>
          <a:prstGeom prst="rect">
            <a:avLst/>
          </a:prstGeom>
        </p:spPr>
        <p:txBody>
          <a:bodyPr vert="horz" lIns="91440" tIns="45720" rIns="91440" bIns="45720" rtlCol="0" anchor="ctr"/>
          <a:lstStyle>
            <a:lvl1pPr algn="r">
              <a:defRPr sz="1200">
                <a:solidFill>
                  <a:srgbClr val="6D6F77"/>
                </a:solidFill>
                <a:latin typeface="+mj-lt"/>
              </a:defRPr>
            </a:lvl1pPr>
          </a:lstStyle>
          <a:p>
            <a:fld id="{79BA4B8F-8B3F-4B52-9164-AF2CA95F68ED}" type="slidenum">
              <a:rPr lang="en-US" smtClean="0"/>
              <a:pPr/>
              <a:t>‹#›</a:t>
            </a:fld>
            <a:endParaRPr lang="en-US" dirty="0"/>
          </a:p>
        </p:txBody>
      </p:sp>
      <p:sp>
        <p:nvSpPr>
          <p:cNvPr id="2" name="Rectangle 1"/>
          <p:cNvSpPr/>
          <p:nvPr userDrawn="1"/>
        </p:nvSpPr>
        <p:spPr>
          <a:xfrm>
            <a:off x="0" y="0"/>
            <a:ext cx="9144000" cy="1295400"/>
          </a:xfrm>
          <a:prstGeom prst="rect">
            <a:avLst/>
          </a:prstGeom>
          <a:solidFill>
            <a:srgbClr val="DAE5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4261257264"/>
      </p:ext>
    </p:extLst>
  </p:cSld>
  <p:clrMap bg1="lt1" tx1="dk1" bg2="lt2" tx2="dk2" accent1="accent1" accent2="accent2" accent3="accent3" accent4="accent4" accent5="accent5" accent6="accent6" hlink="hlink" folHlink="folHlink"/>
  <p:sldLayoutIdLst>
    <p:sldLayoutId id="2147483650" r:id="rId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45651"/>
      </p:ext>
    </p:extLst>
  </p:cSld>
  <p:clrMap bg1="lt1" tx1="dk1" bg2="lt2" tx2="dk2" accent1="accent1" accent2="accent2" accent3="accent3" accent4="accent4" accent5="accent5" accent6="accent6" hlink="hlink" folHlink="folHlink"/>
  <p:sldLayoutIdLst>
    <p:sldLayoutId id="2147483662" r:id="rId1"/>
    <p:sldLayoutId id="2147483663"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louisianabelieves.com/docs/default-source/teacher-toolbox-resources/2014-math-6-8-curriculum-guidebook.pdf?sfvrsn=1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522"/>
            <a:ext cx="9144000" cy="6858000"/>
          </a:xfrm>
          <a:prstGeom prst="rect">
            <a:avLst/>
          </a:prstGeom>
        </p:spPr>
      </p:pic>
      <p:sp>
        <p:nvSpPr>
          <p:cNvPr id="4" name="Rectangle 3"/>
          <p:cNvSpPr/>
          <p:nvPr/>
        </p:nvSpPr>
        <p:spPr>
          <a:xfrm>
            <a:off x="-25730" y="5410200"/>
            <a:ext cx="9144000" cy="584775"/>
          </a:xfrm>
          <a:prstGeom prst="rect">
            <a:avLst/>
          </a:prstGeom>
        </p:spPr>
        <p:txBody>
          <a:bodyPr wrap="square" anchor="ctr">
            <a:spAutoFit/>
          </a:bodyPr>
          <a:lstStyle/>
          <a:p>
            <a:pPr algn="ctr"/>
            <a:r>
              <a:rPr lang="en-US" sz="3200" b="1" spc="300" dirty="0" smtClean="0">
                <a:solidFill>
                  <a:schemeClr val="tx1">
                    <a:lumMod val="75000"/>
                    <a:lumOff val="25000"/>
                  </a:schemeClr>
                </a:solidFill>
                <a:latin typeface="Steinem" pitchFamily="2" charset="0"/>
                <a:ea typeface="Steinem Unicode" pitchFamily="18" charset="2"/>
                <a:cs typeface="Steinem Unicode" pitchFamily="18" charset="2"/>
              </a:rPr>
              <a:t>Rigor in Math Instruction</a:t>
            </a:r>
          </a:p>
        </p:txBody>
      </p:sp>
    </p:spTree>
    <p:extLst>
      <p:ext uri="{BB962C8B-B14F-4D97-AF65-F5344CB8AC3E}">
        <p14:creationId xmlns:p14="http://schemas.microsoft.com/office/powerpoint/2010/main" val="2971578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buNone/>
            </a:pPr>
            <a:r>
              <a:rPr lang="en-US" dirty="0" smtClean="0">
                <a:solidFill>
                  <a:schemeClr val="tx1">
                    <a:lumMod val="75000"/>
                    <a:lumOff val="25000"/>
                  </a:schemeClr>
                </a:solidFill>
              </a:rPr>
              <a:t>Educators should pursue, with equal intensity, three aspects of rigor:</a:t>
            </a:r>
          </a:p>
          <a:p>
            <a:pPr marL="514350" indent="-514350">
              <a:buFont typeface="+mj-lt"/>
              <a:buAutoNum type="arabicPeriod"/>
            </a:pPr>
            <a:r>
              <a:rPr lang="en-US" dirty="0" smtClean="0">
                <a:solidFill>
                  <a:schemeClr val="tx1">
                    <a:lumMod val="75000"/>
                    <a:lumOff val="25000"/>
                  </a:schemeClr>
                </a:solidFill>
              </a:rPr>
              <a:t>Conceptual understanding</a:t>
            </a:r>
          </a:p>
          <a:p>
            <a:pPr marL="514350" indent="-514350">
              <a:buFont typeface="+mj-lt"/>
              <a:buAutoNum type="arabicPeriod"/>
            </a:pPr>
            <a:r>
              <a:rPr lang="en-US" dirty="0" smtClean="0">
                <a:solidFill>
                  <a:schemeClr val="tx1">
                    <a:lumMod val="75000"/>
                    <a:lumOff val="25000"/>
                  </a:schemeClr>
                </a:solidFill>
              </a:rPr>
              <a:t>Procedural skill and fluency</a:t>
            </a:r>
          </a:p>
          <a:p>
            <a:pPr marL="514350" indent="-514350">
              <a:buFont typeface="+mj-lt"/>
              <a:buAutoNum type="arabicPeriod"/>
            </a:pPr>
            <a:r>
              <a:rPr lang="en-US" b="1" dirty="0" smtClean="0">
                <a:solidFill>
                  <a:schemeClr val="tx1">
                    <a:lumMod val="75000"/>
                    <a:lumOff val="25000"/>
                  </a:schemeClr>
                </a:solidFill>
              </a:rPr>
              <a:t>Applications</a:t>
            </a:r>
          </a:p>
          <a:p>
            <a:pPr marL="514350" indent="-514350">
              <a:buAutoNum type="arabicPeriod"/>
            </a:pPr>
            <a:endParaRPr lang="en-US" i="1" dirty="0" smtClean="0">
              <a:solidFill>
                <a:schemeClr val="tx1">
                  <a:lumMod val="75000"/>
                  <a:lumOff val="25000"/>
                </a:schemeClr>
              </a:solidFill>
            </a:endParaRPr>
          </a:p>
          <a:p>
            <a:pPr marL="0" indent="0" algn="ctr">
              <a:buNone/>
            </a:pPr>
            <a:endParaRPr lang="en-US" sz="4800" dirty="0">
              <a:solidFill>
                <a:schemeClr val="tx1">
                  <a:lumMod val="75000"/>
                  <a:lumOff val="25000"/>
                </a:schemeClr>
              </a:solidFill>
            </a:endParaRPr>
          </a:p>
        </p:txBody>
      </p:sp>
      <p:sp>
        <p:nvSpPr>
          <p:cNvPr id="3" name="Title 2"/>
          <p:cNvSpPr>
            <a:spLocks noGrp="1"/>
          </p:cNvSpPr>
          <p:nvPr>
            <p:ph type="title"/>
          </p:nvPr>
        </p:nvSpPr>
        <p:spPr/>
        <p:txBody>
          <a:bodyPr/>
          <a:lstStyle/>
          <a:p>
            <a:r>
              <a:rPr lang="en-US" dirty="0">
                <a:solidFill>
                  <a:schemeClr val="tx1">
                    <a:lumMod val="75000"/>
                    <a:lumOff val="25000"/>
                  </a:schemeClr>
                </a:solidFill>
              </a:rPr>
              <a:t>What is </a:t>
            </a:r>
            <a:r>
              <a:rPr lang="en-US" dirty="0" smtClean="0">
                <a:solidFill>
                  <a:schemeClr val="tx1">
                    <a:lumMod val="75000"/>
                    <a:lumOff val="25000"/>
                  </a:schemeClr>
                </a:solidFill>
              </a:rPr>
              <a:t>rigor</a:t>
            </a:r>
            <a:r>
              <a:rPr lang="en-US" dirty="0">
                <a:solidFill>
                  <a:schemeClr val="tx1">
                    <a:lumMod val="75000"/>
                    <a:lumOff val="25000"/>
                  </a:schemeClr>
                </a:solidFill>
              </a:rPr>
              <a:t>?</a:t>
            </a:r>
            <a:endParaRPr lang="en-US" sz="4000" b="1" dirty="0">
              <a:solidFill>
                <a:schemeClr val="tx1">
                  <a:lumMod val="75000"/>
                  <a:lumOff val="25000"/>
                </a:schemeClr>
              </a:solidFill>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10</a:t>
            </a:fld>
            <a:endParaRPr lang="en-US" dirty="0"/>
          </a:p>
        </p:txBody>
      </p:sp>
    </p:spTree>
    <p:extLst>
      <p:ext uri="{BB962C8B-B14F-4D97-AF65-F5344CB8AC3E}">
        <p14:creationId xmlns:p14="http://schemas.microsoft.com/office/powerpoint/2010/main" val="160876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fontScale="92500"/>
          </a:bodyPr>
          <a:lstStyle/>
          <a:p>
            <a:pPr marL="0" indent="0" algn="ctr">
              <a:buNone/>
            </a:pPr>
            <a:r>
              <a:rPr lang="en-US" sz="3600" b="1" dirty="0">
                <a:solidFill>
                  <a:schemeClr val="tx1">
                    <a:lumMod val="75000"/>
                    <a:lumOff val="25000"/>
                  </a:schemeClr>
                </a:solidFill>
              </a:rPr>
              <a:t>How </a:t>
            </a:r>
            <a:r>
              <a:rPr lang="en-US" sz="3600" b="1" dirty="0" smtClean="0">
                <a:solidFill>
                  <a:schemeClr val="tx1">
                    <a:lumMod val="75000"/>
                    <a:lumOff val="25000"/>
                  </a:schemeClr>
                </a:solidFill>
              </a:rPr>
              <a:t>does “</a:t>
            </a:r>
            <a:r>
              <a:rPr lang="en-US" sz="3600" b="1" dirty="0">
                <a:solidFill>
                  <a:schemeClr val="tx1">
                    <a:lumMod val="75000"/>
                    <a:lumOff val="25000"/>
                  </a:schemeClr>
                </a:solidFill>
              </a:rPr>
              <a:t>rigor</a:t>
            </a:r>
            <a:r>
              <a:rPr lang="en-US" sz="3600" b="1" dirty="0" smtClean="0">
                <a:solidFill>
                  <a:schemeClr val="tx1">
                    <a:lumMod val="75000"/>
                    <a:lumOff val="25000"/>
                  </a:schemeClr>
                </a:solidFill>
              </a:rPr>
              <a:t>” apply to classroom instruction?</a:t>
            </a:r>
            <a:endParaRPr lang="en-US" sz="3600" b="1" dirty="0">
              <a:solidFill>
                <a:schemeClr val="tx1">
                  <a:lumMod val="75000"/>
                  <a:lumOff val="25000"/>
                </a:schemeClr>
              </a:solidFill>
            </a:endParaRPr>
          </a:p>
          <a:p>
            <a:pPr marL="0" indent="0">
              <a:buNone/>
            </a:pPr>
            <a:endParaRPr lang="en-US" sz="1500" dirty="0">
              <a:solidFill>
                <a:schemeClr val="tx1">
                  <a:lumMod val="75000"/>
                  <a:lumOff val="25000"/>
                </a:schemeClr>
              </a:solidFill>
            </a:endParaRPr>
          </a:p>
          <a:p>
            <a:r>
              <a:rPr lang="en-US" sz="2800" dirty="0" smtClean="0">
                <a:solidFill>
                  <a:schemeClr val="tx1">
                    <a:lumMod val="75000"/>
                    <a:lumOff val="25000"/>
                  </a:schemeClr>
                </a:solidFill>
              </a:rPr>
              <a:t>Review the descriptors/indicators on the portions of the Compass rubric in Handout 2</a:t>
            </a:r>
            <a:endParaRPr lang="en-US" sz="2400" dirty="0">
              <a:solidFill>
                <a:schemeClr val="tx1">
                  <a:lumMod val="75000"/>
                  <a:lumOff val="25000"/>
                </a:schemeClr>
              </a:solidFill>
            </a:endParaRPr>
          </a:p>
          <a:p>
            <a:r>
              <a:rPr lang="en-US" sz="2800" dirty="0" smtClean="0">
                <a:solidFill>
                  <a:schemeClr val="tx1">
                    <a:lumMod val="75000"/>
                    <a:lumOff val="25000"/>
                  </a:schemeClr>
                </a:solidFill>
              </a:rPr>
              <a:t>Identify places where the language is similar to or overlaps with the definitions of rigor we have discussed</a:t>
            </a:r>
          </a:p>
          <a:p>
            <a:r>
              <a:rPr lang="en-US" sz="2800" dirty="0" smtClean="0">
                <a:solidFill>
                  <a:schemeClr val="tx1">
                    <a:lumMod val="75000"/>
                    <a:lumOff val="25000"/>
                  </a:schemeClr>
                </a:solidFill>
              </a:rPr>
              <a:t>Discuss your thoughts with your small group</a:t>
            </a:r>
            <a:endParaRPr lang="en-US" sz="2400" dirty="0">
              <a:solidFill>
                <a:schemeClr val="tx1">
                  <a:lumMod val="75000"/>
                  <a:lumOff val="25000"/>
                </a:schemeClr>
              </a:solidFill>
            </a:endParaRPr>
          </a:p>
          <a:p>
            <a:r>
              <a:rPr lang="en-US" sz="2800" dirty="0">
                <a:solidFill>
                  <a:schemeClr val="tx1">
                    <a:lumMod val="75000"/>
                    <a:lumOff val="25000"/>
                  </a:schemeClr>
                </a:solidFill>
              </a:rPr>
              <a:t>Be prepared to share your findings with the whole group</a:t>
            </a:r>
          </a:p>
          <a:p>
            <a:pPr marL="514350" indent="-514350">
              <a:buAutoNum type="arabicPeriod"/>
            </a:pPr>
            <a:endParaRPr lang="en-US" i="1" dirty="0" smtClean="0">
              <a:solidFill>
                <a:schemeClr val="tx1">
                  <a:lumMod val="75000"/>
                  <a:lumOff val="25000"/>
                </a:schemeClr>
              </a:solidFill>
            </a:endParaRPr>
          </a:p>
          <a:p>
            <a:pPr marL="0" indent="0" algn="ctr">
              <a:buNone/>
            </a:pPr>
            <a:endParaRPr lang="en-US" sz="4800" dirty="0">
              <a:solidFill>
                <a:schemeClr val="tx1">
                  <a:lumMod val="75000"/>
                  <a:lumOff val="25000"/>
                </a:schemeClr>
              </a:solidFill>
            </a:endParaRPr>
          </a:p>
        </p:txBody>
      </p:sp>
      <p:sp>
        <p:nvSpPr>
          <p:cNvPr id="3" name="Title 2"/>
          <p:cNvSpPr>
            <a:spLocks noGrp="1"/>
          </p:cNvSpPr>
          <p:nvPr>
            <p:ph type="title"/>
          </p:nvPr>
        </p:nvSpPr>
        <p:spPr/>
        <p:txBody>
          <a:bodyPr/>
          <a:lstStyle/>
          <a:p>
            <a:r>
              <a:rPr lang="en-US" dirty="0">
                <a:solidFill>
                  <a:schemeClr val="tx1">
                    <a:lumMod val="75000"/>
                    <a:lumOff val="25000"/>
                  </a:schemeClr>
                </a:solidFill>
              </a:rPr>
              <a:t>What is rigor</a:t>
            </a:r>
            <a:r>
              <a:rPr lang="en-US" dirty="0" smtClean="0">
                <a:solidFill>
                  <a:schemeClr val="tx1">
                    <a:lumMod val="75000"/>
                    <a:lumOff val="25000"/>
                  </a:schemeClr>
                </a:solidFill>
              </a:rPr>
              <a:t>?</a:t>
            </a:r>
            <a:endParaRPr lang="en-US" sz="4000" b="1" dirty="0">
              <a:solidFill>
                <a:schemeClr val="tx1">
                  <a:lumMod val="75000"/>
                  <a:lumOff val="25000"/>
                </a:schemeClr>
              </a:solidFill>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11</a:t>
            </a:fld>
            <a:endParaRPr lang="en-US" dirty="0"/>
          </a:p>
        </p:txBody>
      </p:sp>
    </p:spTree>
    <p:extLst>
      <p:ext uri="{BB962C8B-B14F-4D97-AF65-F5344CB8AC3E}">
        <p14:creationId xmlns:p14="http://schemas.microsoft.com/office/powerpoint/2010/main" val="448938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dirty="0" smtClean="0">
                <a:solidFill>
                  <a:schemeClr val="tx1">
                    <a:lumMod val="75000"/>
                    <a:lumOff val="25000"/>
                  </a:schemeClr>
                </a:solidFill>
              </a:rPr>
              <a:t>Rigor in the Standards</a:t>
            </a:r>
          </a:p>
        </p:txBody>
      </p:sp>
      <p:sp>
        <p:nvSpPr>
          <p:cNvPr id="71683" name="Content Placeholder 2"/>
          <p:cNvSpPr>
            <a:spLocks noGrp="1"/>
          </p:cNvSpPr>
          <p:nvPr>
            <p:ph idx="1"/>
          </p:nvPr>
        </p:nvSpPr>
        <p:spPr>
          <a:xfrm>
            <a:off x="457200" y="1600200"/>
            <a:ext cx="8229600" cy="4800600"/>
          </a:xfrm>
        </p:spPr>
        <p:txBody>
          <a:bodyPr>
            <a:noAutofit/>
          </a:bodyPr>
          <a:lstStyle/>
          <a:p>
            <a:pPr eaLnBrk="1" hangingPunct="1">
              <a:spcBef>
                <a:spcPts val="0"/>
              </a:spcBef>
              <a:spcAft>
                <a:spcPts val="600"/>
              </a:spcAft>
            </a:pPr>
            <a:r>
              <a:rPr lang="en-US" altLang="en-US" dirty="0" smtClean="0">
                <a:solidFill>
                  <a:schemeClr val="tx1">
                    <a:lumMod val="75000"/>
                    <a:lumOff val="25000"/>
                  </a:schemeClr>
                </a:solidFill>
              </a:rPr>
              <a:t>Read page 11 in the Grades 6-8 Math Guidebook.</a:t>
            </a:r>
          </a:p>
          <a:p>
            <a:pPr lvl="1">
              <a:spcBef>
                <a:spcPts val="0"/>
              </a:spcBef>
              <a:spcAft>
                <a:spcPts val="600"/>
              </a:spcAft>
            </a:pPr>
            <a:r>
              <a:rPr lang="en-US" altLang="en-US" dirty="0" smtClean="0">
                <a:solidFill>
                  <a:schemeClr val="tx1">
                    <a:lumMod val="75000"/>
                    <a:lumOff val="25000"/>
                  </a:schemeClr>
                </a:solidFill>
              </a:rPr>
              <a:t>What does the guidebook say about rigor?</a:t>
            </a:r>
          </a:p>
          <a:p>
            <a:pPr lvl="1">
              <a:spcBef>
                <a:spcPts val="0"/>
              </a:spcBef>
              <a:spcAft>
                <a:spcPts val="600"/>
              </a:spcAft>
            </a:pPr>
            <a:r>
              <a:rPr lang="en-US" altLang="en-US" dirty="0" smtClean="0">
                <a:solidFill>
                  <a:schemeClr val="tx1">
                    <a:lumMod val="75000"/>
                    <a:lumOff val="25000"/>
                  </a:schemeClr>
                </a:solidFill>
              </a:rPr>
              <a:t>Discuss your thoughts with your small group</a:t>
            </a:r>
          </a:p>
          <a:p>
            <a:pPr lvl="1">
              <a:spcBef>
                <a:spcPts val="0"/>
              </a:spcBef>
              <a:spcAft>
                <a:spcPts val="600"/>
              </a:spcAft>
            </a:pPr>
            <a:r>
              <a:rPr lang="en-US" altLang="en-US" dirty="0" smtClean="0">
                <a:solidFill>
                  <a:schemeClr val="tx1">
                    <a:lumMod val="75000"/>
                    <a:lumOff val="25000"/>
                  </a:schemeClr>
                </a:solidFill>
              </a:rPr>
              <a:t>Be prepared to share with the whole group </a:t>
            </a:r>
            <a:endParaRPr lang="en-US" altLang="en-US" sz="2400" dirty="0" smtClean="0">
              <a:solidFill>
                <a:schemeClr val="tx1">
                  <a:lumMod val="75000"/>
                  <a:lumOff val="25000"/>
                </a:schemeClr>
              </a:solidFill>
            </a:endParaRPr>
          </a:p>
        </p:txBody>
      </p:sp>
      <p:sp>
        <p:nvSpPr>
          <p:cNvPr id="71684" name="Slide Number Placeholder 3"/>
          <p:cNvSpPr>
            <a:spLocks noGrp="1"/>
          </p:cNvSpPr>
          <p:nvPr>
            <p:ph type="sldNum" sz="quarter" idx="4294967295"/>
          </p:nvPr>
        </p:nvSpPr>
        <p:spPr bwMode="auto">
          <a:xfrm>
            <a:off x="6929438" y="6550025"/>
            <a:ext cx="2133600" cy="3206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910D7BD-EC38-48F6-A32F-2D831C960E77}" type="slidenum">
              <a:rPr lang="en-US" smtClean="0">
                <a:solidFill>
                  <a:schemeClr val="bg1"/>
                </a:solidFill>
              </a:rPr>
              <a:pPr fontAlgn="base">
                <a:spcBef>
                  <a:spcPct val="0"/>
                </a:spcBef>
                <a:spcAft>
                  <a:spcPct val="0"/>
                </a:spcAft>
                <a:defRPr/>
              </a:pPr>
              <a:t>12</a:t>
            </a:fld>
            <a:endParaRPr lang="en-US" smtClean="0">
              <a:solidFill>
                <a:schemeClr val="bg1"/>
              </a:solidFill>
            </a:endParaRPr>
          </a:p>
        </p:txBody>
      </p:sp>
    </p:spTree>
    <p:extLst>
      <p:ext uri="{BB962C8B-B14F-4D97-AF65-F5344CB8AC3E}">
        <p14:creationId xmlns:p14="http://schemas.microsoft.com/office/powerpoint/2010/main" val="24415289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dirty="0" smtClean="0">
                <a:solidFill>
                  <a:schemeClr val="tx1">
                    <a:lumMod val="75000"/>
                    <a:lumOff val="25000"/>
                  </a:schemeClr>
                </a:solidFill>
              </a:rPr>
              <a:t>Rigor in the Standards</a:t>
            </a:r>
          </a:p>
        </p:txBody>
      </p:sp>
      <p:sp>
        <p:nvSpPr>
          <p:cNvPr id="71683" name="Content Placeholder 2"/>
          <p:cNvSpPr>
            <a:spLocks noGrp="1"/>
          </p:cNvSpPr>
          <p:nvPr>
            <p:ph idx="1"/>
          </p:nvPr>
        </p:nvSpPr>
        <p:spPr>
          <a:xfrm>
            <a:off x="457200" y="1600200"/>
            <a:ext cx="8229600" cy="4800600"/>
          </a:xfrm>
        </p:spPr>
        <p:txBody>
          <a:bodyPr>
            <a:noAutofit/>
          </a:bodyPr>
          <a:lstStyle/>
          <a:p>
            <a:pPr eaLnBrk="1" hangingPunct="1">
              <a:spcBef>
                <a:spcPts val="0"/>
              </a:spcBef>
            </a:pPr>
            <a:r>
              <a:rPr lang="en-US" altLang="en-US" sz="2800" dirty="0" smtClean="0">
                <a:solidFill>
                  <a:schemeClr val="tx1">
                    <a:lumMod val="75000"/>
                    <a:lumOff val="25000"/>
                  </a:schemeClr>
                </a:solidFill>
              </a:rPr>
              <a:t>Conceptual Understanding:</a:t>
            </a:r>
          </a:p>
          <a:p>
            <a:pPr marL="457200" lvl="1" indent="0" eaLnBrk="1" hangingPunct="1">
              <a:spcBef>
                <a:spcPts val="0"/>
              </a:spcBef>
              <a:spcAft>
                <a:spcPts val="1200"/>
              </a:spcAft>
              <a:buFont typeface="Arial" charset="0"/>
              <a:buNone/>
            </a:pPr>
            <a:r>
              <a:rPr lang="en-US" altLang="en-US" sz="2400" dirty="0" smtClean="0">
                <a:solidFill>
                  <a:schemeClr val="tx1">
                    <a:lumMod val="75000"/>
                    <a:lumOff val="25000"/>
                  </a:schemeClr>
                </a:solidFill>
              </a:rPr>
              <a:t>3.NF.1    </a:t>
            </a:r>
            <a:r>
              <a:rPr lang="en-US" altLang="en-US" sz="2400" b="1" dirty="0" smtClean="0">
                <a:solidFill>
                  <a:schemeClr val="tx1">
                    <a:lumMod val="75000"/>
                    <a:lumOff val="25000"/>
                  </a:schemeClr>
                </a:solidFill>
              </a:rPr>
              <a:t>Understand</a:t>
            </a:r>
            <a:r>
              <a:rPr lang="en-US" altLang="en-US" sz="2400" dirty="0" smtClean="0">
                <a:solidFill>
                  <a:schemeClr val="tx1">
                    <a:lumMod val="75000"/>
                    <a:lumOff val="25000"/>
                  </a:schemeClr>
                </a:solidFill>
              </a:rPr>
              <a:t> a fraction 1/</a:t>
            </a:r>
            <a:r>
              <a:rPr lang="en-US" altLang="en-US" sz="2400" i="1" dirty="0" smtClean="0">
                <a:solidFill>
                  <a:schemeClr val="tx1">
                    <a:lumMod val="75000"/>
                    <a:lumOff val="25000"/>
                  </a:schemeClr>
                </a:solidFill>
              </a:rPr>
              <a:t>b</a:t>
            </a:r>
            <a:r>
              <a:rPr lang="en-US" altLang="en-US" sz="2400" dirty="0" smtClean="0">
                <a:solidFill>
                  <a:schemeClr val="tx1">
                    <a:lumMod val="75000"/>
                    <a:lumOff val="25000"/>
                  </a:schemeClr>
                </a:solidFill>
              </a:rPr>
              <a:t> as the quantity formed by 1 part when a whole is partitioned into b equal parts;  understand a fraction </a:t>
            </a:r>
            <a:r>
              <a:rPr lang="en-US" altLang="en-US" sz="2400" i="1" dirty="0" smtClean="0">
                <a:solidFill>
                  <a:schemeClr val="tx1">
                    <a:lumMod val="75000"/>
                    <a:lumOff val="25000"/>
                  </a:schemeClr>
                </a:solidFill>
              </a:rPr>
              <a:t>a/b</a:t>
            </a:r>
            <a:r>
              <a:rPr lang="en-US" altLang="en-US" sz="2400" dirty="0" smtClean="0">
                <a:solidFill>
                  <a:schemeClr val="tx1">
                    <a:lumMod val="75000"/>
                    <a:lumOff val="25000"/>
                  </a:schemeClr>
                </a:solidFill>
              </a:rPr>
              <a:t> as the quantity formed by </a:t>
            </a:r>
            <a:r>
              <a:rPr lang="en-US" altLang="en-US" sz="2400" i="1" dirty="0" smtClean="0">
                <a:solidFill>
                  <a:schemeClr val="tx1">
                    <a:lumMod val="75000"/>
                    <a:lumOff val="25000"/>
                  </a:schemeClr>
                </a:solidFill>
              </a:rPr>
              <a:t>a</a:t>
            </a:r>
            <a:r>
              <a:rPr lang="en-US" altLang="en-US" sz="2400" dirty="0" smtClean="0">
                <a:solidFill>
                  <a:schemeClr val="tx1">
                    <a:lumMod val="75000"/>
                    <a:lumOff val="25000"/>
                  </a:schemeClr>
                </a:solidFill>
              </a:rPr>
              <a:t> parts of size 1/</a:t>
            </a:r>
            <a:r>
              <a:rPr lang="en-US" altLang="en-US" sz="2400" i="1" dirty="0" smtClean="0">
                <a:solidFill>
                  <a:schemeClr val="tx1">
                    <a:lumMod val="75000"/>
                    <a:lumOff val="25000"/>
                  </a:schemeClr>
                </a:solidFill>
              </a:rPr>
              <a:t>b</a:t>
            </a:r>
            <a:r>
              <a:rPr lang="en-US" altLang="en-US" sz="2400" dirty="0" smtClean="0">
                <a:solidFill>
                  <a:schemeClr val="tx1">
                    <a:lumMod val="75000"/>
                    <a:lumOff val="25000"/>
                  </a:schemeClr>
                </a:solidFill>
              </a:rPr>
              <a:t>.</a:t>
            </a:r>
          </a:p>
          <a:p>
            <a:pPr eaLnBrk="1" hangingPunct="1">
              <a:spcBef>
                <a:spcPts val="0"/>
              </a:spcBef>
            </a:pPr>
            <a:r>
              <a:rPr lang="en-US" altLang="en-US" sz="2800" dirty="0" smtClean="0">
                <a:solidFill>
                  <a:schemeClr val="tx1">
                    <a:lumMod val="75000"/>
                    <a:lumOff val="25000"/>
                  </a:schemeClr>
                </a:solidFill>
              </a:rPr>
              <a:t>Procedural Skill and Fluency:</a:t>
            </a:r>
          </a:p>
          <a:p>
            <a:pPr marL="457200" lvl="1" indent="0" eaLnBrk="1" hangingPunct="1">
              <a:spcBef>
                <a:spcPts val="0"/>
              </a:spcBef>
              <a:spcAft>
                <a:spcPts val="1200"/>
              </a:spcAft>
              <a:buFont typeface="Arial" charset="0"/>
              <a:buNone/>
            </a:pPr>
            <a:r>
              <a:rPr lang="en-US" altLang="en-US" sz="2400" dirty="0" smtClean="0">
                <a:solidFill>
                  <a:schemeClr val="tx1">
                    <a:lumMod val="75000"/>
                    <a:lumOff val="25000"/>
                  </a:schemeClr>
                </a:solidFill>
              </a:rPr>
              <a:t>5.NBT.5  </a:t>
            </a:r>
            <a:r>
              <a:rPr lang="en-US" altLang="en-US" sz="2400" b="1" dirty="0" smtClean="0">
                <a:solidFill>
                  <a:schemeClr val="tx1">
                    <a:lumMod val="75000"/>
                    <a:lumOff val="25000"/>
                  </a:schemeClr>
                </a:solidFill>
              </a:rPr>
              <a:t>Fluently</a:t>
            </a:r>
            <a:r>
              <a:rPr lang="en-US" altLang="en-US" sz="2400" dirty="0" smtClean="0">
                <a:solidFill>
                  <a:schemeClr val="tx1">
                    <a:lumMod val="75000"/>
                    <a:lumOff val="25000"/>
                  </a:schemeClr>
                </a:solidFill>
              </a:rPr>
              <a:t> multiply multi-digit whole numbers using the standard algorithm.</a:t>
            </a:r>
          </a:p>
          <a:p>
            <a:pPr eaLnBrk="1" hangingPunct="1">
              <a:spcBef>
                <a:spcPts val="0"/>
              </a:spcBef>
            </a:pPr>
            <a:r>
              <a:rPr lang="en-US" altLang="en-US" sz="2800" dirty="0" smtClean="0">
                <a:solidFill>
                  <a:schemeClr val="tx1">
                    <a:lumMod val="75000"/>
                    <a:lumOff val="25000"/>
                  </a:schemeClr>
                </a:solidFill>
              </a:rPr>
              <a:t>Application:</a:t>
            </a:r>
          </a:p>
          <a:p>
            <a:pPr marL="457200" lvl="1" indent="0" eaLnBrk="1" hangingPunct="1">
              <a:spcBef>
                <a:spcPts val="0"/>
              </a:spcBef>
              <a:buFont typeface="Arial" charset="0"/>
              <a:buNone/>
            </a:pPr>
            <a:r>
              <a:rPr lang="en-US" altLang="en-US" sz="2400" dirty="0" smtClean="0">
                <a:solidFill>
                  <a:schemeClr val="tx1">
                    <a:lumMod val="75000"/>
                    <a:lumOff val="25000"/>
                  </a:schemeClr>
                </a:solidFill>
              </a:rPr>
              <a:t>7.NS.3  </a:t>
            </a:r>
            <a:r>
              <a:rPr lang="en-US" altLang="en-US" sz="2400" b="1" dirty="0" smtClean="0">
                <a:solidFill>
                  <a:schemeClr val="tx1">
                    <a:lumMod val="75000"/>
                    <a:lumOff val="25000"/>
                  </a:schemeClr>
                </a:solidFill>
              </a:rPr>
              <a:t>Solve real-world and mathematical problems </a:t>
            </a:r>
            <a:r>
              <a:rPr lang="en-US" altLang="en-US" sz="2400" dirty="0" smtClean="0">
                <a:solidFill>
                  <a:schemeClr val="tx1">
                    <a:lumMod val="75000"/>
                    <a:lumOff val="25000"/>
                  </a:schemeClr>
                </a:solidFill>
              </a:rPr>
              <a:t>involving the four operations with rational numbers.</a:t>
            </a:r>
          </a:p>
        </p:txBody>
      </p:sp>
      <p:sp>
        <p:nvSpPr>
          <p:cNvPr id="71684" name="Slide Number Placeholder 3"/>
          <p:cNvSpPr>
            <a:spLocks noGrp="1"/>
          </p:cNvSpPr>
          <p:nvPr>
            <p:ph type="sldNum" sz="quarter" idx="4294967295"/>
          </p:nvPr>
        </p:nvSpPr>
        <p:spPr bwMode="auto">
          <a:xfrm>
            <a:off x="6929438" y="6550025"/>
            <a:ext cx="2133600" cy="3206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910D7BD-EC38-48F6-A32F-2D831C960E77}" type="slidenum">
              <a:rPr lang="en-US" smtClean="0">
                <a:solidFill>
                  <a:schemeClr val="bg1"/>
                </a:solidFill>
              </a:rPr>
              <a:pPr fontAlgn="base">
                <a:spcBef>
                  <a:spcPct val="0"/>
                </a:spcBef>
                <a:spcAft>
                  <a:spcPct val="0"/>
                </a:spcAft>
                <a:defRPr/>
              </a:pPr>
              <a:t>13</a:t>
            </a:fld>
            <a:endParaRPr lang="en-US" smtClean="0">
              <a:solidFill>
                <a:schemeClr val="bg1"/>
              </a:solidFill>
            </a:endParaRPr>
          </a:p>
        </p:txBody>
      </p:sp>
    </p:spTree>
    <p:extLst>
      <p:ext uri="{BB962C8B-B14F-4D97-AF65-F5344CB8AC3E}">
        <p14:creationId xmlns:p14="http://schemas.microsoft.com/office/powerpoint/2010/main" val="1289466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tx1">
                    <a:lumMod val="75000"/>
                    <a:lumOff val="25000"/>
                  </a:schemeClr>
                </a:solidFill>
              </a:rPr>
              <a:t>Consider the following standards:</a:t>
            </a:r>
          </a:p>
          <a:p>
            <a:pPr lvl="1"/>
            <a:r>
              <a:rPr lang="en-US" dirty="0" smtClean="0">
                <a:solidFill>
                  <a:schemeClr val="tx1">
                    <a:lumMod val="75000"/>
                    <a:lumOff val="25000"/>
                  </a:schemeClr>
                </a:solidFill>
              </a:rPr>
              <a:t>4.NF.A.2</a:t>
            </a:r>
          </a:p>
          <a:p>
            <a:pPr lvl="1"/>
            <a:r>
              <a:rPr lang="en-US" dirty="0" smtClean="0">
                <a:solidFill>
                  <a:schemeClr val="tx1">
                    <a:lumMod val="75000"/>
                    <a:lumOff val="25000"/>
                  </a:schemeClr>
                </a:solidFill>
              </a:rPr>
              <a:t>7.NS.A.2d</a:t>
            </a:r>
          </a:p>
          <a:p>
            <a:pPr lvl="1"/>
            <a:r>
              <a:rPr lang="en-US" dirty="0" smtClean="0">
                <a:solidFill>
                  <a:schemeClr val="tx1">
                    <a:lumMod val="75000"/>
                    <a:lumOff val="25000"/>
                  </a:schemeClr>
                </a:solidFill>
              </a:rPr>
              <a:t>F-IF.A.2</a:t>
            </a:r>
          </a:p>
          <a:p>
            <a:r>
              <a:rPr lang="en-US" dirty="0" smtClean="0">
                <a:solidFill>
                  <a:schemeClr val="tx1">
                    <a:lumMod val="75000"/>
                    <a:lumOff val="25000"/>
                  </a:schemeClr>
                </a:solidFill>
              </a:rPr>
              <a:t>For each standard:</a:t>
            </a:r>
          </a:p>
          <a:p>
            <a:pPr lvl="1"/>
            <a:r>
              <a:rPr lang="en-US" dirty="0" smtClean="0">
                <a:solidFill>
                  <a:schemeClr val="tx1">
                    <a:lumMod val="75000"/>
                    <a:lumOff val="25000"/>
                  </a:schemeClr>
                </a:solidFill>
              </a:rPr>
              <a:t>What is the conceptual understanding/learning?</a:t>
            </a:r>
          </a:p>
          <a:p>
            <a:pPr lvl="1"/>
            <a:r>
              <a:rPr lang="en-US" dirty="0" smtClean="0">
                <a:solidFill>
                  <a:schemeClr val="tx1">
                    <a:lumMod val="75000"/>
                    <a:lumOff val="25000"/>
                  </a:schemeClr>
                </a:solidFill>
              </a:rPr>
              <a:t>What is the procedural skill?</a:t>
            </a:r>
          </a:p>
        </p:txBody>
      </p:sp>
      <p:sp>
        <p:nvSpPr>
          <p:cNvPr id="3" name="Title 2"/>
          <p:cNvSpPr>
            <a:spLocks noGrp="1"/>
          </p:cNvSpPr>
          <p:nvPr>
            <p:ph type="title"/>
          </p:nvPr>
        </p:nvSpPr>
        <p:spPr/>
        <p:txBody>
          <a:bodyPr/>
          <a:lstStyle/>
          <a:p>
            <a:r>
              <a:rPr lang="en-US" dirty="0" smtClean="0">
                <a:solidFill>
                  <a:schemeClr val="tx1">
                    <a:lumMod val="75000"/>
                    <a:lumOff val="25000"/>
                  </a:schemeClr>
                </a:solidFill>
              </a:rPr>
              <a:t>Rigor in the Standards</a:t>
            </a:r>
            <a:endParaRPr lang="en-US" dirty="0">
              <a:solidFill>
                <a:schemeClr val="tx1">
                  <a:lumMod val="75000"/>
                  <a:lumOff val="25000"/>
                </a:schemeClr>
              </a:solidFill>
            </a:endParaRPr>
          </a:p>
        </p:txBody>
      </p:sp>
      <p:sp>
        <p:nvSpPr>
          <p:cNvPr id="4" name="Slide Number Placeholder 3"/>
          <p:cNvSpPr>
            <a:spLocks noGrp="1"/>
          </p:cNvSpPr>
          <p:nvPr>
            <p:ph type="sldNum" sz="quarter" idx="4"/>
          </p:nvPr>
        </p:nvSpPr>
        <p:spPr/>
        <p:txBody>
          <a:bodyPr/>
          <a:lstStyle/>
          <a:p>
            <a:fld id="{79BA4B8F-8B3F-4B52-9164-AF2CA95F68ED}" type="slidenum">
              <a:rPr lang="en-US" smtClean="0"/>
              <a:pPr/>
              <a:t>14</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360867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solidFill>
                  <a:schemeClr val="tx1">
                    <a:lumMod val="75000"/>
                    <a:lumOff val="25000"/>
                  </a:schemeClr>
                </a:solidFill>
              </a:rPr>
              <a:t>Open the Grades 6-8 Math Guidebook to page 38.</a:t>
            </a:r>
          </a:p>
          <a:p>
            <a:pPr marL="568325"/>
            <a:r>
              <a:rPr lang="en-US" sz="2800" dirty="0" smtClean="0">
                <a:solidFill>
                  <a:schemeClr val="tx1">
                    <a:lumMod val="75000"/>
                    <a:lumOff val="25000"/>
                  </a:schemeClr>
                </a:solidFill>
              </a:rPr>
              <a:t>Review the task on pages 38 – 41</a:t>
            </a:r>
          </a:p>
          <a:p>
            <a:pPr marL="568325"/>
            <a:r>
              <a:rPr lang="en-US" sz="2800" dirty="0" smtClean="0">
                <a:solidFill>
                  <a:schemeClr val="tx1">
                    <a:lumMod val="75000"/>
                    <a:lumOff val="25000"/>
                  </a:schemeClr>
                </a:solidFill>
              </a:rPr>
              <a:t>Consider the questions</a:t>
            </a:r>
          </a:p>
          <a:p>
            <a:pPr marL="1028700" lvl="1"/>
            <a:r>
              <a:rPr lang="en-US" sz="2400" dirty="0" smtClean="0">
                <a:solidFill>
                  <a:schemeClr val="tx1">
                    <a:lumMod val="75000"/>
                    <a:lumOff val="25000"/>
                  </a:schemeClr>
                </a:solidFill>
              </a:rPr>
              <a:t>Which standards does this task address? </a:t>
            </a:r>
          </a:p>
          <a:p>
            <a:pPr marL="1028700" lvl="1"/>
            <a:r>
              <a:rPr lang="en-US" sz="2400" dirty="0" smtClean="0">
                <a:solidFill>
                  <a:schemeClr val="tx1">
                    <a:lumMod val="75000"/>
                    <a:lumOff val="25000"/>
                  </a:schemeClr>
                </a:solidFill>
              </a:rPr>
              <a:t>For each standard, identify the concept and the procedure required to master the standard. </a:t>
            </a:r>
          </a:p>
          <a:p>
            <a:pPr marL="1028700" lvl="1"/>
            <a:r>
              <a:rPr lang="en-US" sz="2400" dirty="0" smtClean="0">
                <a:solidFill>
                  <a:schemeClr val="tx1">
                    <a:lumMod val="75000"/>
                    <a:lumOff val="25000"/>
                  </a:schemeClr>
                </a:solidFill>
              </a:rPr>
              <a:t>Which aspect(s) of rigor are addressed in this task?</a:t>
            </a:r>
          </a:p>
          <a:p>
            <a:pPr marL="1028700" lvl="1"/>
            <a:r>
              <a:rPr lang="en-US" sz="2400" dirty="0" smtClean="0">
                <a:solidFill>
                  <a:schemeClr val="tx1">
                    <a:lumMod val="75000"/>
                    <a:lumOff val="25000"/>
                  </a:schemeClr>
                </a:solidFill>
              </a:rPr>
              <a:t>How does the task match the rigor required by the standard? </a:t>
            </a:r>
            <a:endParaRPr lang="en-US" sz="2400" dirty="0">
              <a:solidFill>
                <a:schemeClr val="tx1">
                  <a:lumMod val="75000"/>
                  <a:lumOff val="25000"/>
                </a:schemeClr>
              </a:solidFill>
            </a:endParaRPr>
          </a:p>
        </p:txBody>
      </p:sp>
      <p:sp>
        <p:nvSpPr>
          <p:cNvPr id="3" name="Title 2"/>
          <p:cNvSpPr>
            <a:spLocks noGrp="1"/>
          </p:cNvSpPr>
          <p:nvPr>
            <p:ph type="title"/>
          </p:nvPr>
        </p:nvSpPr>
        <p:spPr/>
        <p:txBody>
          <a:bodyPr/>
          <a:lstStyle/>
          <a:p>
            <a:r>
              <a:rPr lang="en-US" dirty="0" smtClean="0">
                <a:solidFill>
                  <a:schemeClr val="tx1">
                    <a:lumMod val="75000"/>
                    <a:lumOff val="25000"/>
                  </a:schemeClr>
                </a:solidFill>
              </a:rPr>
              <a:t>Guidebook Tasks</a:t>
            </a:r>
            <a:endParaRPr lang="en-US" dirty="0">
              <a:solidFill>
                <a:schemeClr val="tx1">
                  <a:lumMod val="75000"/>
                  <a:lumOff val="25000"/>
                </a:schemeClr>
              </a:solidFill>
            </a:endParaRPr>
          </a:p>
        </p:txBody>
      </p:sp>
      <p:sp>
        <p:nvSpPr>
          <p:cNvPr id="4" name="Slide Number Placeholder 3"/>
          <p:cNvSpPr>
            <a:spLocks noGrp="1"/>
          </p:cNvSpPr>
          <p:nvPr>
            <p:ph type="sldNum" sz="quarter" idx="4"/>
          </p:nvPr>
        </p:nvSpPr>
        <p:spPr/>
        <p:txBody>
          <a:bodyPr/>
          <a:lstStyle/>
          <a:p>
            <a:fld id="{79BA4B8F-8B3F-4B52-9164-AF2CA95F68ED}" type="slidenum">
              <a:rPr lang="en-US" smtClean="0"/>
              <a:pPr/>
              <a:t>15</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966496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solidFill>
                  <a:schemeClr val="tx1">
                    <a:lumMod val="75000"/>
                    <a:lumOff val="25000"/>
                  </a:schemeClr>
                </a:solidFill>
              </a:rPr>
              <a:t>Turn to page 132.</a:t>
            </a:r>
          </a:p>
          <a:p>
            <a:pPr marL="568325"/>
            <a:r>
              <a:rPr lang="en-US" sz="2800" dirty="0" smtClean="0">
                <a:solidFill>
                  <a:schemeClr val="tx1">
                    <a:lumMod val="75000"/>
                    <a:lumOff val="25000"/>
                  </a:schemeClr>
                </a:solidFill>
              </a:rPr>
              <a:t>Review the task on pages 132-138</a:t>
            </a:r>
          </a:p>
          <a:p>
            <a:pPr marL="568325"/>
            <a:r>
              <a:rPr lang="en-US" sz="2800" dirty="0" smtClean="0">
                <a:solidFill>
                  <a:schemeClr val="tx1">
                    <a:lumMod val="75000"/>
                    <a:lumOff val="25000"/>
                  </a:schemeClr>
                </a:solidFill>
              </a:rPr>
              <a:t>Consider the questions</a:t>
            </a:r>
          </a:p>
          <a:p>
            <a:pPr marL="1028700" lvl="1"/>
            <a:r>
              <a:rPr lang="en-US" sz="2400" dirty="0">
                <a:solidFill>
                  <a:schemeClr val="tx1">
                    <a:lumMod val="75000"/>
                    <a:lumOff val="25000"/>
                  </a:schemeClr>
                </a:solidFill>
              </a:rPr>
              <a:t>Which standards does this task address? </a:t>
            </a:r>
          </a:p>
          <a:p>
            <a:pPr marL="1028700" lvl="1"/>
            <a:r>
              <a:rPr lang="en-US" sz="2400" dirty="0">
                <a:solidFill>
                  <a:schemeClr val="tx1">
                    <a:lumMod val="75000"/>
                    <a:lumOff val="25000"/>
                  </a:schemeClr>
                </a:solidFill>
              </a:rPr>
              <a:t>For each standard, identify the concept and the procedure required to master the standard. </a:t>
            </a:r>
          </a:p>
          <a:p>
            <a:pPr marL="1028700" lvl="1"/>
            <a:r>
              <a:rPr lang="en-US" sz="2400" dirty="0" smtClean="0">
                <a:solidFill>
                  <a:schemeClr val="tx1">
                    <a:lumMod val="75000"/>
                    <a:lumOff val="25000"/>
                  </a:schemeClr>
                </a:solidFill>
              </a:rPr>
              <a:t>Which aspect(s) of rigor are addressed in this task?</a:t>
            </a:r>
          </a:p>
          <a:p>
            <a:pPr marL="1028700" lvl="1"/>
            <a:r>
              <a:rPr lang="en-US" sz="2400" dirty="0" smtClean="0">
                <a:solidFill>
                  <a:schemeClr val="tx1">
                    <a:lumMod val="75000"/>
                    <a:lumOff val="25000"/>
                  </a:schemeClr>
                </a:solidFill>
              </a:rPr>
              <a:t>How does the task match the rigor required by the standard? </a:t>
            </a:r>
            <a:endParaRPr lang="en-US" sz="2400" dirty="0">
              <a:solidFill>
                <a:schemeClr val="tx1">
                  <a:lumMod val="75000"/>
                  <a:lumOff val="25000"/>
                </a:schemeClr>
              </a:solidFill>
            </a:endParaRPr>
          </a:p>
        </p:txBody>
      </p:sp>
      <p:sp>
        <p:nvSpPr>
          <p:cNvPr id="3" name="Title 2"/>
          <p:cNvSpPr>
            <a:spLocks noGrp="1"/>
          </p:cNvSpPr>
          <p:nvPr>
            <p:ph type="title"/>
          </p:nvPr>
        </p:nvSpPr>
        <p:spPr/>
        <p:txBody>
          <a:bodyPr/>
          <a:lstStyle/>
          <a:p>
            <a:r>
              <a:rPr lang="en-US" dirty="0" smtClean="0">
                <a:solidFill>
                  <a:schemeClr val="tx1">
                    <a:lumMod val="75000"/>
                    <a:lumOff val="25000"/>
                  </a:schemeClr>
                </a:solidFill>
              </a:rPr>
              <a:t>Guidebook Tasks</a:t>
            </a:r>
            <a:endParaRPr lang="en-US" dirty="0">
              <a:solidFill>
                <a:schemeClr val="tx1">
                  <a:lumMod val="75000"/>
                  <a:lumOff val="25000"/>
                </a:schemeClr>
              </a:solidFill>
            </a:endParaRPr>
          </a:p>
        </p:txBody>
      </p:sp>
      <p:sp>
        <p:nvSpPr>
          <p:cNvPr id="4" name="Slide Number Placeholder 3"/>
          <p:cNvSpPr>
            <a:spLocks noGrp="1"/>
          </p:cNvSpPr>
          <p:nvPr>
            <p:ph type="sldNum" sz="quarter" idx="4"/>
          </p:nvPr>
        </p:nvSpPr>
        <p:spPr/>
        <p:txBody>
          <a:bodyPr/>
          <a:lstStyle/>
          <a:p>
            <a:fld id="{79BA4B8F-8B3F-4B52-9164-AF2CA95F68ED}" type="slidenum">
              <a:rPr lang="en-US" smtClean="0"/>
              <a:pPr/>
              <a:t>16</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491173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lnSpcReduction="10000"/>
          </a:bodyPr>
          <a:lstStyle/>
          <a:p>
            <a:pPr marL="514350" indent="-514350">
              <a:buFont typeface="+mj-lt"/>
              <a:buAutoNum type="arabicPeriod"/>
            </a:pPr>
            <a:r>
              <a:rPr lang="en-US" dirty="0" smtClean="0">
                <a:solidFill>
                  <a:schemeClr val="tx1">
                    <a:lumMod val="75000"/>
                    <a:lumOff val="25000"/>
                  </a:schemeClr>
                </a:solidFill>
              </a:rPr>
              <a:t>How can understanding the rigor in mathematics help our students achieve mastery of the standards?</a:t>
            </a:r>
          </a:p>
          <a:p>
            <a:pPr marL="514350" indent="-514350">
              <a:buFont typeface="+mj-lt"/>
              <a:buAutoNum type="arabicPeriod"/>
            </a:pPr>
            <a:r>
              <a:rPr lang="en-US" dirty="0" smtClean="0">
                <a:solidFill>
                  <a:schemeClr val="tx1">
                    <a:lumMod val="75000"/>
                    <a:lumOff val="25000"/>
                  </a:schemeClr>
                </a:solidFill>
              </a:rPr>
              <a:t>What is one thing you can apply immediately?</a:t>
            </a:r>
          </a:p>
          <a:p>
            <a:pPr marL="514350" indent="-514350">
              <a:buFont typeface="+mj-lt"/>
              <a:buAutoNum type="arabicPeriod"/>
            </a:pPr>
            <a:r>
              <a:rPr lang="en-US" dirty="0" smtClean="0">
                <a:solidFill>
                  <a:schemeClr val="tx1">
                    <a:lumMod val="75000"/>
                    <a:lumOff val="25000"/>
                  </a:schemeClr>
                </a:solidFill>
              </a:rPr>
              <a:t>What is one thing that made you think in a different way?</a:t>
            </a:r>
          </a:p>
          <a:p>
            <a:pPr marL="514350" indent="-514350">
              <a:buFont typeface="+mj-lt"/>
              <a:buAutoNum type="arabicPeriod"/>
            </a:pPr>
            <a:r>
              <a:rPr lang="en-US" dirty="0" smtClean="0">
                <a:solidFill>
                  <a:schemeClr val="tx1">
                    <a:lumMod val="75000"/>
                    <a:lumOff val="25000"/>
                  </a:schemeClr>
                </a:solidFill>
              </a:rPr>
              <a:t>What information do you plan to share with your colleagues? </a:t>
            </a:r>
          </a:p>
          <a:p>
            <a:pPr marL="514350" indent="-514350">
              <a:buAutoNum type="arabicPeriod"/>
            </a:pPr>
            <a:endParaRPr lang="en-US" i="1" dirty="0" smtClean="0">
              <a:solidFill>
                <a:schemeClr val="tx1">
                  <a:lumMod val="75000"/>
                  <a:lumOff val="25000"/>
                </a:schemeClr>
              </a:solidFill>
            </a:endParaRPr>
          </a:p>
          <a:p>
            <a:pPr marL="0" indent="0" algn="ctr">
              <a:buNone/>
            </a:pPr>
            <a:endParaRPr lang="en-US" sz="4800" dirty="0">
              <a:solidFill>
                <a:schemeClr val="tx1">
                  <a:lumMod val="75000"/>
                  <a:lumOff val="25000"/>
                </a:schemeClr>
              </a:solidFill>
            </a:endParaRPr>
          </a:p>
        </p:txBody>
      </p:sp>
      <p:sp>
        <p:nvSpPr>
          <p:cNvPr id="3" name="Title 2"/>
          <p:cNvSpPr>
            <a:spLocks noGrp="1"/>
          </p:cNvSpPr>
          <p:nvPr>
            <p:ph type="title"/>
          </p:nvPr>
        </p:nvSpPr>
        <p:spPr/>
        <p:txBody>
          <a:bodyPr/>
          <a:lstStyle/>
          <a:p>
            <a:r>
              <a:rPr lang="en-US" sz="4000" b="1" dirty="0" smtClean="0">
                <a:solidFill>
                  <a:schemeClr val="tx1">
                    <a:lumMod val="75000"/>
                    <a:lumOff val="25000"/>
                  </a:schemeClr>
                </a:solidFill>
              </a:rPr>
              <a:t>Reflection</a:t>
            </a:r>
            <a:endParaRPr lang="en-US" sz="4000" b="1" dirty="0">
              <a:solidFill>
                <a:schemeClr val="tx1">
                  <a:lumMod val="75000"/>
                  <a:lumOff val="25000"/>
                </a:schemeClr>
              </a:solidFill>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17</a:t>
            </a:fld>
            <a:endParaRPr lang="en-US" dirty="0"/>
          </a:p>
        </p:txBody>
      </p:sp>
    </p:spTree>
    <p:extLst>
      <p:ext uri="{BB962C8B-B14F-4D97-AF65-F5344CB8AC3E}">
        <p14:creationId xmlns:p14="http://schemas.microsoft.com/office/powerpoint/2010/main" val="2455493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prstGeom prst="rect">
            <a:avLst/>
          </a:prstGeom>
          <a:solidFill>
            <a:schemeClr val="bg1"/>
          </a:solidFill>
        </p:spPr>
        <p:txBody>
          <a:bodyPr>
            <a:noAutofit/>
          </a:bodyPr>
          <a:lstStyle/>
          <a:p>
            <a:pPr marL="0" indent="0">
              <a:buNone/>
            </a:pPr>
            <a:r>
              <a:rPr lang="en-US" sz="2400" b="1" u="sng" dirty="0" smtClean="0"/>
              <a:t>Please have open on your computer</a:t>
            </a:r>
            <a:r>
              <a:rPr lang="en-US" sz="2400" b="1" dirty="0" smtClean="0"/>
              <a:t>:</a:t>
            </a:r>
            <a:r>
              <a:rPr lang="en-US" sz="2400" b="1" u="sng" dirty="0" smtClean="0"/>
              <a:t>  </a:t>
            </a:r>
          </a:p>
          <a:p>
            <a:pPr>
              <a:buFontTx/>
              <a:buChar char="-"/>
            </a:pPr>
            <a:r>
              <a:rPr lang="en-US" sz="2400" dirty="0" smtClean="0"/>
              <a:t>Session Power Point </a:t>
            </a:r>
          </a:p>
          <a:p>
            <a:pPr>
              <a:buFontTx/>
              <a:buChar char="-"/>
            </a:pPr>
            <a:r>
              <a:rPr lang="en-US" sz="2400" dirty="0" smtClean="0"/>
              <a:t>HANDOUT 1: Reading about Rigor</a:t>
            </a:r>
          </a:p>
          <a:p>
            <a:pPr>
              <a:buFontTx/>
              <a:buChar char="-"/>
            </a:pPr>
            <a:r>
              <a:rPr lang="en-US" sz="2400" dirty="0" smtClean="0"/>
              <a:t>HANDOUT 2: Excerpts from Compass</a:t>
            </a:r>
          </a:p>
          <a:p>
            <a:pPr>
              <a:buFontTx/>
              <a:buChar char="-"/>
            </a:pPr>
            <a:r>
              <a:rPr lang="en-US" sz="2400" dirty="0" smtClean="0"/>
              <a:t>HANDOUT 3: Rigor in the Standards</a:t>
            </a:r>
          </a:p>
          <a:p>
            <a:pPr>
              <a:buFontTx/>
              <a:buChar char="-"/>
            </a:pPr>
            <a:r>
              <a:rPr lang="en-US" sz="2400" dirty="0" smtClean="0">
                <a:hlinkClick r:id="rId3"/>
              </a:rPr>
              <a:t>Grades 6-8 Math Guidebook</a:t>
            </a:r>
            <a:endParaRPr lang="en-US" sz="2400" dirty="0" smtClean="0"/>
          </a:p>
          <a:p>
            <a:pPr marL="0" lvl="0" indent="0">
              <a:buNone/>
            </a:pPr>
            <a:endParaRPr lang="en-US" sz="2400" b="1" u="sng" dirty="0" smtClean="0"/>
          </a:p>
          <a:p>
            <a:pPr marL="0" lvl="0" indent="0">
              <a:buNone/>
            </a:pPr>
            <a:r>
              <a:rPr lang="en-US" sz="2400" b="1" u="sng" dirty="0" smtClean="0"/>
              <a:t>Missing the materials?</a:t>
            </a:r>
            <a:r>
              <a:rPr lang="en-US" sz="2400" b="1" dirty="0" smtClean="0"/>
              <a:t>  </a:t>
            </a:r>
            <a:r>
              <a:rPr lang="en-US" sz="2400" dirty="0" smtClean="0"/>
              <a:t>(1) find a USB drive in the room or (2) download them from the </a:t>
            </a:r>
            <a:r>
              <a:rPr lang="en-US" sz="2400" dirty="0"/>
              <a:t>Teacher </a:t>
            </a:r>
            <a:r>
              <a:rPr lang="en-US" sz="2400" dirty="0" smtClean="0"/>
              <a:t>Toolbox</a:t>
            </a:r>
            <a:endParaRPr lang="en-US" sz="2400" dirty="0"/>
          </a:p>
        </p:txBody>
      </p:sp>
      <p:sp>
        <p:nvSpPr>
          <p:cNvPr id="6" name="Title 1"/>
          <p:cNvSpPr>
            <a:spLocks noGrp="1"/>
          </p:cNvSpPr>
          <p:nvPr>
            <p:ph type="title"/>
          </p:nvPr>
        </p:nvSpPr>
        <p:spPr/>
        <p:txBody>
          <a:bodyPr>
            <a:noAutofit/>
          </a:bodyPr>
          <a:lstStyle/>
          <a:p>
            <a:r>
              <a:rPr lang="en-US" sz="4000" b="1" dirty="0" smtClean="0">
                <a:solidFill>
                  <a:schemeClr val="tx1">
                    <a:lumMod val="75000"/>
                    <a:lumOff val="25000"/>
                  </a:schemeClr>
                </a:solidFill>
                <a:latin typeface="Arial" pitchFamily="34" charset="0"/>
                <a:cs typeface="Arial" pitchFamily="34" charset="0"/>
              </a:rPr>
              <a:t>Welcome!</a:t>
            </a:r>
            <a:endParaRPr lang="en-US" sz="4000" b="1" dirty="0">
              <a:solidFill>
                <a:schemeClr val="tx1">
                  <a:lumMod val="75000"/>
                  <a:lumOff val="25000"/>
                </a:schemeClr>
              </a:solidFill>
              <a:latin typeface="Arial" pitchFamily="34" charset="0"/>
              <a:cs typeface="Arial" pitchFamily="34" charset="0"/>
            </a:endParaRPr>
          </a:p>
        </p:txBody>
      </p:sp>
      <p:sp>
        <p:nvSpPr>
          <p:cNvPr id="3" name="Slide Number Placeholder 2"/>
          <p:cNvSpPr>
            <a:spLocks noGrp="1"/>
          </p:cNvSpPr>
          <p:nvPr>
            <p:ph type="sldNum" sz="quarter" idx="4"/>
          </p:nvPr>
        </p:nvSpPr>
        <p:spPr/>
        <p:txBody>
          <a:bodyPr/>
          <a:lstStyle/>
          <a:p>
            <a:fld id="{79BA4B8F-8B3F-4B52-9164-AF2CA95F68ED}" type="slidenum">
              <a:rPr lang="en-US" smtClean="0">
                <a:solidFill>
                  <a:prstClr val="black">
                    <a:tint val="75000"/>
                  </a:prstClr>
                </a:solidFill>
              </a:rPr>
              <a:pPr/>
              <a:t>2</a:t>
            </a:fld>
            <a:endParaRPr lang="en-US" dirty="0">
              <a:solidFill>
                <a:prstClr val="black">
                  <a:tint val="75000"/>
                </a:prstClr>
              </a:solidFill>
            </a:endParaRPr>
          </a:p>
        </p:txBody>
      </p:sp>
      <p:sp>
        <p:nvSpPr>
          <p:cNvPr id="7" name="Footer Placeholder 4"/>
          <p:cNvSpPr>
            <a:spLocks noGrp="1"/>
          </p:cNvSpPr>
          <p:nvPr>
            <p:ph type="ftr" sz="quarter" idx="3"/>
          </p:nvPr>
        </p:nvSpPr>
        <p:spPr/>
        <p:txBody>
          <a:bodyPr/>
          <a:lstStyle/>
          <a:p>
            <a:r>
              <a:rPr lang="en-US" dirty="0" smtClean="0"/>
              <a:t>Louisiana Believes.</a:t>
            </a:r>
            <a:endParaRPr lang="en-US" dirty="0"/>
          </a:p>
        </p:txBody>
      </p:sp>
    </p:spTree>
    <p:extLst>
      <p:ext uri="{BB962C8B-B14F-4D97-AF65-F5344CB8AC3E}">
        <p14:creationId xmlns:p14="http://schemas.microsoft.com/office/powerpoint/2010/main" val="4125458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prstGeom prst="rect">
            <a:avLst/>
          </a:prstGeom>
        </p:spPr>
        <p:txBody>
          <a:bodyPr>
            <a:noAutofit/>
          </a:bodyPr>
          <a:lstStyle/>
          <a:p>
            <a:pPr marL="0" indent="0">
              <a:buFont typeface="Arial" charset="0"/>
              <a:buNone/>
              <a:defRPr/>
            </a:pPr>
            <a:r>
              <a:rPr lang="en-US" sz="2400" dirty="0" smtClean="0"/>
              <a:t>To meet these raised expectations, we must clarify our focus on what our students need. Specifically, we must ensure this year that our students…</a:t>
            </a:r>
          </a:p>
          <a:p>
            <a:pPr marL="0" indent="0">
              <a:buFont typeface="Arial" charset="0"/>
              <a:buNone/>
              <a:defRPr/>
            </a:pPr>
            <a:endParaRPr lang="en-US" sz="2400" dirty="0" smtClean="0"/>
          </a:p>
          <a:p>
            <a:pPr>
              <a:defRPr/>
            </a:pPr>
            <a:r>
              <a:rPr lang="en-US" sz="2400" dirty="0" smtClean="0"/>
              <a:t>Master </a:t>
            </a:r>
            <a:r>
              <a:rPr lang="en-US" sz="2400" dirty="0"/>
              <a:t>math concepts of priority, </a:t>
            </a:r>
            <a:r>
              <a:rPr lang="en-US" sz="2400" dirty="0" smtClean="0"/>
              <a:t>on-level </a:t>
            </a:r>
            <a:r>
              <a:rPr lang="en-US" sz="2400" dirty="0"/>
              <a:t>content and practice standards (not just procedures) </a:t>
            </a:r>
            <a:endParaRPr lang="en-US" sz="2400" dirty="0" smtClean="0"/>
          </a:p>
          <a:p>
            <a:pPr marL="0" indent="0">
              <a:buNone/>
              <a:defRPr/>
            </a:pPr>
            <a:endParaRPr lang="en-US" sz="2400" dirty="0"/>
          </a:p>
          <a:p>
            <a:pPr>
              <a:defRPr/>
            </a:pPr>
            <a:r>
              <a:rPr lang="en-US" sz="2400" dirty="0"/>
              <a:t>Master </a:t>
            </a:r>
            <a:r>
              <a:rPr lang="en-US" sz="2400" dirty="0" smtClean="0"/>
              <a:t>targeted </a:t>
            </a:r>
            <a:r>
              <a:rPr lang="en-US" sz="2400" dirty="0"/>
              <a:t>remedial content that allows practice faster focus of on level content</a:t>
            </a:r>
          </a:p>
          <a:p>
            <a:pPr marL="0" indent="0">
              <a:buFont typeface="Arial" charset="0"/>
              <a:buNone/>
              <a:defRPr/>
            </a:pPr>
            <a:endParaRPr lang="en-US" sz="2400" dirty="0"/>
          </a:p>
          <a:p>
            <a:pPr>
              <a:buFontTx/>
              <a:buChar char="-"/>
              <a:defRPr/>
            </a:pPr>
            <a:endParaRPr lang="en-US" sz="2400" dirty="0" smtClean="0"/>
          </a:p>
        </p:txBody>
      </p:sp>
      <p:sp>
        <p:nvSpPr>
          <p:cNvPr id="1024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smtClean="0">
                <a:solidFill>
                  <a:schemeClr val="tx1">
                    <a:lumMod val="75000"/>
                    <a:lumOff val="25000"/>
                  </a:schemeClr>
                </a:solidFill>
              </a:rPr>
              <a:t>Instructional Vision</a:t>
            </a:r>
          </a:p>
        </p:txBody>
      </p:sp>
      <p:sp>
        <p:nvSpPr>
          <p:cNvPr id="3" name="Slide Number Placeholder 2"/>
          <p:cNvSpPr>
            <a:spLocks noGrp="1"/>
          </p:cNvSpPr>
          <p:nvPr>
            <p:ph type="sldNum" sz="quarter" idx="4"/>
          </p:nvPr>
        </p:nvSpPr>
        <p:spPr>
          <a:prstGeom prst="rect">
            <a:avLst/>
          </a:prstGeom>
        </p:spPr>
        <p:txBody>
          <a:bodyPr/>
          <a:lstStyle/>
          <a:p>
            <a:pPr>
              <a:defRPr/>
            </a:pPr>
            <a:fld id="{90860DB3-5E84-4FB1-BE95-3BFA25D5B51A}" type="slidenum">
              <a:rPr lang="en-US" smtClean="0"/>
              <a:pPr>
                <a:defRPr/>
              </a:pPr>
              <a:t>3</a:t>
            </a:fld>
            <a:endParaRPr lang="en-US" dirty="0"/>
          </a:p>
        </p:txBody>
      </p:sp>
      <p:sp>
        <p:nvSpPr>
          <p:cNvPr id="4" name="Footer Placeholder 3"/>
          <p:cNvSpPr>
            <a:spLocks noGrp="1"/>
          </p:cNvSpPr>
          <p:nvPr>
            <p:ph type="ftr" sz="quarter" idx="3"/>
          </p:nvPr>
        </p:nvSpPr>
        <p:spPr>
          <a:prstGeom prst="rect">
            <a:avLst/>
          </a:prstGeom>
        </p:spPr>
        <p:txBody>
          <a:bodyPr/>
          <a:lstStyle/>
          <a:p>
            <a:pPr>
              <a:defRPr/>
            </a:pPr>
            <a:r>
              <a:rPr lang="en-US" dirty="0" smtClean="0"/>
              <a:t>Louisiana Believes</a:t>
            </a:r>
            <a:endParaRPr lang="en-US" dirty="0"/>
          </a:p>
        </p:txBody>
      </p:sp>
    </p:spTree>
    <p:extLst>
      <p:ext uri="{BB962C8B-B14F-4D97-AF65-F5344CB8AC3E}">
        <p14:creationId xmlns:p14="http://schemas.microsoft.com/office/powerpoint/2010/main" val="2276482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buNone/>
            </a:pPr>
            <a:r>
              <a:rPr lang="en-US" dirty="0" smtClean="0"/>
              <a:t>By the end of this presentation, participants will:</a:t>
            </a:r>
          </a:p>
          <a:p>
            <a:r>
              <a:rPr lang="en-US" dirty="0" smtClean="0"/>
              <a:t>Define rigorous math instruction incorporating personal experiences, Common Core Standards, and Compass expectations</a:t>
            </a:r>
          </a:p>
          <a:p>
            <a:r>
              <a:rPr lang="en-US" dirty="0" smtClean="0"/>
              <a:t>Explain how the components of rigor are evident in the standards and in tasks aligned to </a:t>
            </a:r>
            <a:r>
              <a:rPr lang="en-US" smtClean="0"/>
              <a:t>the standards</a:t>
            </a:r>
            <a:endParaRPr lang="en-US" dirty="0" smtClean="0"/>
          </a:p>
          <a:p>
            <a:pPr marL="457200" indent="-457200">
              <a:buFont typeface="Arial" pitchFamily="34" charset="0"/>
              <a:buAutoNum type="arabicPeriod"/>
            </a:pPr>
            <a:endParaRPr lang="en-US" sz="2400" b="1" dirty="0" smtClean="0"/>
          </a:p>
          <a:p>
            <a:pPr marL="457200" indent="-457200">
              <a:buAutoNum type="arabicPeriod"/>
            </a:pPr>
            <a:endParaRPr lang="en-US" sz="2400" dirty="0"/>
          </a:p>
          <a:p>
            <a:pPr marL="0" indent="0" algn="ctr">
              <a:buNone/>
            </a:pPr>
            <a:endParaRPr lang="en-US" sz="2600" dirty="0" smtClean="0"/>
          </a:p>
        </p:txBody>
      </p:sp>
      <p:sp>
        <p:nvSpPr>
          <p:cNvPr id="3" name="Title 2"/>
          <p:cNvSpPr>
            <a:spLocks noGrp="1"/>
          </p:cNvSpPr>
          <p:nvPr>
            <p:ph type="title"/>
          </p:nvPr>
        </p:nvSpPr>
        <p:spPr/>
        <p:txBody>
          <a:bodyPr/>
          <a:lstStyle/>
          <a:p>
            <a:r>
              <a:rPr lang="en-US" dirty="0" smtClean="0">
                <a:solidFill>
                  <a:schemeClr val="tx1">
                    <a:lumMod val="75000"/>
                    <a:lumOff val="25000"/>
                  </a:schemeClr>
                </a:solidFill>
              </a:rPr>
              <a:t>Objectives</a:t>
            </a:r>
            <a:endParaRPr lang="en-US" sz="4000" b="1" dirty="0">
              <a:solidFill>
                <a:schemeClr val="tx1">
                  <a:lumMod val="75000"/>
                  <a:lumOff val="25000"/>
                </a:schemeClr>
              </a:solidFill>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4</a:t>
            </a:fld>
            <a:endParaRPr lang="en-US" dirty="0"/>
          </a:p>
        </p:txBody>
      </p:sp>
    </p:spTree>
    <p:extLst>
      <p:ext uri="{BB962C8B-B14F-4D97-AF65-F5344CB8AC3E}">
        <p14:creationId xmlns:p14="http://schemas.microsoft.com/office/powerpoint/2010/main" val="1384171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lgn="ctr">
              <a:buNone/>
            </a:pPr>
            <a:r>
              <a:rPr lang="en-US" sz="3600" b="1" dirty="0" smtClean="0">
                <a:solidFill>
                  <a:schemeClr val="tx1">
                    <a:lumMod val="75000"/>
                    <a:lumOff val="25000"/>
                  </a:schemeClr>
                </a:solidFill>
              </a:rPr>
              <a:t>How do you define “rigor” and/or “rigorous instruction”?</a:t>
            </a:r>
          </a:p>
          <a:p>
            <a:pPr marL="0" indent="0">
              <a:buNone/>
            </a:pPr>
            <a:endParaRPr lang="en-US" sz="2600" dirty="0">
              <a:solidFill>
                <a:schemeClr val="tx1">
                  <a:lumMod val="75000"/>
                  <a:lumOff val="25000"/>
                </a:schemeClr>
              </a:solidFill>
            </a:endParaRPr>
          </a:p>
          <a:p>
            <a:r>
              <a:rPr lang="en-US" dirty="0">
                <a:solidFill>
                  <a:schemeClr val="tx1">
                    <a:lumMod val="75000"/>
                    <a:lumOff val="25000"/>
                  </a:schemeClr>
                </a:solidFill>
              </a:rPr>
              <a:t>Develop a personal definition of “rigorous instruction” or “rigor</a:t>
            </a:r>
            <a:r>
              <a:rPr lang="en-US" dirty="0" smtClean="0">
                <a:solidFill>
                  <a:schemeClr val="tx1">
                    <a:lumMod val="75000"/>
                    <a:lumOff val="25000"/>
                  </a:schemeClr>
                </a:solidFill>
              </a:rPr>
              <a:t>.”</a:t>
            </a:r>
          </a:p>
          <a:p>
            <a:r>
              <a:rPr lang="en-US" dirty="0" smtClean="0">
                <a:solidFill>
                  <a:schemeClr val="tx1">
                    <a:lumMod val="75000"/>
                    <a:lumOff val="25000"/>
                  </a:schemeClr>
                </a:solidFill>
              </a:rPr>
              <a:t>Discuss your definition with others around you</a:t>
            </a:r>
          </a:p>
          <a:p>
            <a:r>
              <a:rPr lang="en-US" dirty="0" smtClean="0">
                <a:solidFill>
                  <a:schemeClr val="tx1">
                    <a:lumMod val="75000"/>
                    <a:lumOff val="25000"/>
                  </a:schemeClr>
                </a:solidFill>
              </a:rPr>
              <a:t>Be prepared to share your definition with the whole group</a:t>
            </a:r>
          </a:p>
          <a:p>
            <a:pPr marL="514350" indent="-514350">
              <a:buAutoNum type="arabicPeriod"/>
            </a:pPr>
            <a:endParaRPr lang="en-US" sz="2600" i="1" dirty="0" smtClean="0">
              <a:solidFill>
                <a:schemeClr val="tx1">
                  <a:lumMod val="75000"/>
                  <a:lumOff val="25000"/>
                </a:schemeClr>
              </a:solidFill>
            </a:endParaRPr>
          </a:p>
          <a:p>
            <a:pPr marL="0" indent="0" algn="ctr">
              <a:buNone/>
            </a:pPr>
            <a:endParaRPr lang="en-US" sz="4000" dirty="0">
              <a:solidFill>
                <a:schemeClr val="tx1">
                  <a:lumMod val="75000"/>
                  <a:lumOff val="25000"/>
                </a:schemeClr>
              </a:solidFill>
            </a:endParaRPr>
          </a:p>
        </p:txBody>
      </p:sp>
      <p:sp>
        <p:nvSpPr>
          <p:cNvPr id="3" name="Title 2"/>
          <p:cNvSpPr>
            <a:spLocks noGrp="1"/>
          </p:cNvSpPr>
          <p:nvPr>
            <p:ph type="title"/>
          </p:nvPr>
        </p:nvSpPr>
        <p:spPr/>
        <p:txBody>
          <a:bodyPr/>
          <a:lstStyle/>
          <a:p>
            <a:r>
              <a:rPr lang="en-US" dirty="0" smtClean="0">
                <a:solidFill>
                  <a:schemeClr val="tx1">
                    <a:lumMod val="75000"/>
                    <a:lumOff val="25000"/>
                  </a:schemeClr>
                </a:solidFill>
              </a:rPr>
              <a:t>What is Rigor?</a:t>
            </a:r>
            <a:endParaRPr lang="en-US" sz="4000" b="1" dirty="0">
              <a:solidFill>
                <a:schemeClr val="tx1">
                  <a:lumMod val="75000"/>
                  <a:lumOff val="25000"/>
                </a:schemeClr>
              </a:solidFill>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5</a:t>
            </a:fld>
            <a:endParaRPr lang="en-US" dirty="0"/>
          </a:p>
        </p:txBody>
      </p:sp>
    </p:spTree>
    <p:extLst>
      <p:ext uri="{BB962C8B-B14F-4D97-AF65-F5344CB8AC3E}">
        <p14:creationId xmlns:p14="http://schemas.microsoft.com/office/powerpoint/2010/main" val="4161414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fontScale="92500" lnSpcReduction="10000"/>
          </a:bodyPr>
          <a:lstStyle/>
          <a:p>
            <a:pPr marL="0" indent="0" algn="ctr">
              <a:buNone/>
            </a:pPr>
            <a:r>
              <a:rPr lang="en-US" sz="3600" b="1" dirty="0">
                <a:solidFill>
                  <a:schemeClr val="tx1">
                    <a:lumMod val="75000"/>
                    <a:lumOff val="25000"/>
                  </a:schemeClr>
                </a:solidFill>
              </a:rPr>
              <a:t>How do </a:t>
            </a:r>
            <a:r>
              <a:rPr lang="en-US" sz="3600" b="1" dirty="0" smtClean="0">
                <a:solidFill>
                  <a:schemeClr val="tx1">
                    <a:lumMod val="75000"/>
                    <a:lumOff val="25000"/>
                  </a:schemeClr>
                </a:solidFill>
              </a:rPr>
              <a:t>others define </a:t>
            </a:r>
            <a:r>
              <a:rPr lang="en-US" sz="3600" b="1" dirty="0">
                <a:solidFill>
                  <a:schemeClr val="tx1">
                    <a:lumMod val="75000"/>
                    <a:lumOff val="25000"/>
                  </a:schemeClr>
                </a:solidFill>
              </a:rPr>
              <a:t>“rigor</a:t>
            </a:r>
            <a:r>
              <a:rPr lang="en-US" sz="3600" b="1" dirty="0" smtClean="0">
                <a:solidFill>
                  <a:schemeClr val="tx1">
                    <a:lumMod val="75000"/>
                    <a:lumOff val="25000"/>
                  </a:schemeClr>
                </a:solidFill>
              </a:rPr>
              <a:t>”?</a:t>
            </a:r>
            <a:endParaRPr lang="en-US" sz="3600" b="1" dirty="0">
              <a:solidFill>
                <a:schemeClr val="tx1">
                  <a:lumMod val="75000"/>
                  <a:lumOff val="25000"/>
                </a:schemeClr>
              </a:solidFill>
            </a:endParaRPr>
          </a:p>
          <a:p>
            <a:pPr marL="0" indent="0">
              <a:buNone/>
            </a:pPr>
            <a:endParaRPr lang="en-US" sz="1500" dirty="0">
              <a:solidFill>
                <a:schemeClr val="tx1">
                  <a:lumMod val="75000"/>
                  <a:lumOff val="25000"/>
                </a:schemeClr>
              </a:solidFill>
            </a:endParaRPr>
          </a:p>
          <a:p>
            <a:r>
              <a:rPr lang="en-US" sz="2800" dirty="0" smtClean="0">
                <a:solidFill>
                  <a:schemeClr val="tx1">
                    <a:lumMod val="75000"/>
                    <a:lumOff val="25000"/>
                  </a:schemeClr>
                </a:solidFill>
              </a:rPr>
              <a:t>Read the provided articles (Handout 1)</a:t>
            </a:r>
          </a:p>
          <a:p>
            <a:pPr lvl="1"/>
            <a:r>
              <a:rPr lang="en-US" sz="2400" dirty="0" smtClean="0">
                <a:solidFill>
                  <a:schemeClr val="tx1">
                    <a:lumMod val="75000"/>
                    <a:lumOff val="25000"/>
                  </a:schemeClr>
                </a:solidFill>
              </a:rPr>
              <a:t>Publishers’ Criteria </a:t>
            </a:r>
          </a:p>
          <a:p>
            <a:pPr lvl="1">
              <a:spcAft>
                <a:spcPts val="600"/>
              </a:spcAft>
            </a:pPr>
            <a:r>
              <a:rPr lang="en-US" sz="2400" dirty="0" smtClean="0">
                <a:solidFill>
                  <a:schemeClr val="tx1">
                    <a:lumMod val="75000"/>
                    <a:lumOff val="25000"/>
                  </a:schemeClr>
                </a:solidFill>
              </a:rPr>
              <a:t>“What’s All This Talk about Rigor?” NCTM Article—read “Rigor in Instruction” and “Rigor Involves Everyone”</a:t>
            </a:r>
          </a:p>
          <a:p>
            <a:r>
              <a:rPr lang="en-US" sz="2800" dirty="0" smtClean="0">
                <a:solidFill>
                  <a:schemeClr val="tx1">
                    <a:lumMod val="75000"/>
                    <a:lumOff val="25000"/>
                  </a:schemeClr>
                </a:solidFill>
              </a:rPr>
              <a:t>Consider the following</a:t>
            </a:r>
            <a:endParaRPr lang="en-US" sz="2800" dirty="0">
              <a:solidFill>
                <a:schemeClr val="tx1">
                  <a:lumMod val="75000"/>
                  <a:lumOff val="25000"/>
                </a:schemeClr>
              </a:solidFill>
            </a:endParaRPr>
          </a:p>
          <a:p>
            <a:pPr lvl="1"/>
            <a:r>
              <a:rPr lang="en-US" sz="2400" dirty="0" smtClean="0">
                <a:solidFill>
                  <a:schemeClr val="tx1">
                    <a:lumMod val="75000"/>
                    <a:lumOff val="25000"/>
                  </a:schemeClr>
                </a:solidFill>
              </a:rPr>
              <a:t>What information supports your definition?</a:t>
            </a:r>
          </a:p>
          <a:p>
            <a:pPr lvl="1"/>
            <a:r>
              <a:rPr lang="en-US" sz="2400" dirty="0" smtClean="0">
                <a:solidFill>
                  <a:schemeClr val="tx1">
                    <a:lumMod val="75000"/>
                    <a:lumOff val="25000"/>
                  </a:schemeClr>
                </a:solidFill>
              </a:rPr>
              <a:t>What information is different from your definition?</a:t>
            </a:r>
          </a:p>
          <a:p>
            <a:pPr lvl="1">
              <a:spcAft>
                <a:spcPts val="600"/>
              </a:spcAft>
            </a:pPr>
            <a:r>
              <a:rPr lang="en-US" sz="2400" dirty="0" smtClean="0">
                <a:solidFill>
                  <a:schemeClr val="tx1">
                    <a:lumMod val="75000"/>
                    <a:lumOff val="25000"/>
                  </a:schemeClr>
                </a:solidFill>
              </a:rPr>
              <a:t>Were you surprised by any of the information?</a:t>
            </a:r>
          </a:p>
          <a:p>
            <a:r>
              <a:rPr lang="en-US" sz="2800" dirty="0" smtClean="0">
                <a:solidFill>
                  <a:schemeClr val="tx1">
                    <a:lumMod val="75000"/>
                    <a:lumOff val="25000"/>
                  </a:schemeClr>
                </a:solidFill>
              </a:rPr>
              <a:t>Be </a:t>
            </a:r>
            <a:r>
              <a:rPr lang="en-US" sz="2800" dirty="0">
                <a:solidFill>
                  <a:schemeClr val="tx1">
                    <a:lumMod val="75000"/>
                    <a:lumOff val="25000"/>
                  </a:schemeClr>
                </a:solidFill>
              </a:rPr>
              <a:t>prepared to share your </a:t>
            </a:r>
            <a:r>
              <a:rPr lang="en-US" sz="2800" dirty="0" smtClean="0">
                <a:solidFill>
                  <a:schemeClr val="tx1">
                    <a:lumMod val="75000"/>
                    <a:lumOff val="25000"/>
                  </a:schemeClr>
                </a:solidFill>
              </a:rPr>
              <a:t>findings with </a:t>
            </a:r>
            <a:r>
              <a:rPr lang="en-US" sz="2800" dirty="0">
                <a:solidFill>
                  <a:schemeClr val="tx1">
                    <a:lumMod val="75000"/>
                    <a:lumOff val="25000"/>
                  </a:schemeClr>
                </a:solidFill>
              </a:rPr>
              <a:t>the whole group</a:t>
            </a:r>
          </a:p>
          <a:p>
            <a:pPr marL="0" indent="0" algn="ctr">
              <a:buNone/>
            </a:pPr>
            <a:endParaRPr lang="en-US" sz="4000" dirty="0">
              <a:solidFill>
                <a:schemeClr val="tx1">
                  <a:lumMod val="75000"/>
                  <a:lumOff val="25000"/>
                </a:schemeClr>
              </a:solidFill>
            </a:endParaRPr>
          </a:p>
        </p:txBody>
      </p:sp>
      <p:sp>
        <p:nvSpPr>
          <p:cNvPr id="3" name="Title 2"/>
          <p:cNvSpPr>
            <a:spLocks noGrp="1"/>
          </p:cNvSpPr>
          <p:nvPr>
            <p:ph type="title"/>
          </p:nvPr>
        </p:nvSpPr>
        <p:spPr/>
        <p:txBody>
          <a:bodyPr/>
          <a:lstStyle/>
          <a:p>
            <a:r>
              <a:rPr lang="en-US" dirty="0" smtClean="0">
                <a:solidFill>
                  <a:schemeClr val="tx1">
                    <a:lumMod val="75000"/>
                    <a:lumOff val="25000"/>
                  </a:schemeClr>
                </a:solidFill>
              </a:rPr>
              <a:t>What is Rigor?</a:t>
            </a:r>
            <a:endParaRPr lang="en-US" sz="4000" b="1" dirty="0">
              <a:solidFill>
                <a:schemeClr val="tx1">
                  <a:lumMod val="75000"/>
                  <a:lumOff val="25000"/>
                </a:schemeClr>
              </a:solidFill>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6</a:t>
            </a:fld>
            <a:endParaRPr lang="en-US" dirty="0"/>
          </a:p>
        </p:txBody>
      </p:sp>
    </p:spTree>
    <p:extLst>
      <p:ext uri="{BB962C8B-B14F-4D97-AF65-F5344CB8AC3E}">
        <p14:creationId xmlns:p14="http://schemas.microsoft.com/office/powerpoint/2010/main" val="2005967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buNone/>
            </a:pPr>
            <a:r>
              <a:rPr lang="en-US" dirty="0" smtClean="0">
                <a:solidFill>
                  <a:schemeClr val="tx1">
                    <a:lumMod val="75000"/>
                    <a:lumOff val="25000"/>
                  </a:schemeClr>
                </a:solidFill>
              </a:rPr>
              <a:t>Educators should pursue, with equal intensity, three aspects of rigor:</a:t>
            </a:r>
          </a:p>
          <a:p>
            <a:pPr marL="514350" indent="-514350">
              <a:buFont typeface="+mj-lt"/>
              <a:buAutoNum type="arabicPeriod"/>
            </a:pPr>
            <a:r>
              <a:rPr lang="en-US" dirty="0" smtClean="0">
                <a:solidFill>
                  <a:schemeClr val="tx1">
                    <a:lumMod val="75000"/>
                    <a:lumOff val="25000"/>
                  </a:schemeClr>
                </a:solidFill>
              </a:rPr>
              <a:t>Conceptual understanding</a:t>
            </a:r>
          </a:p>
          <a:p>
            <a:pPr marL="514350" indent="-514350">
              <a:buFont typeface="+mj-lt"/>
              <a:buAutoNum type="arabicPeriod"/>
            </a:pPr>
            <a:r>
              <a:rPr lang="en-US" dirty="0" smtClean="0">
                <a:solidFill>
                  <a:schemeClr val="tx1">
                    <a:lumMod val="75000"/>
                    <a:lumOff val="25000"/>
                  </a:schemeClr>
                </a:solidFill>
              </a:rPr>
              <a:t>Procedural skill and fluency</a:t>
            </a:r>
          </a:p>
          <a:p>
            <a:pPr marL="514350" indent="-514350">
              <a:buFont typeface="+mj-lt"/>
              <a:buAutoNum type="arabicPeriod"/>
            </a:pPr>
            <a:r>
              <a:rPr lang="en-US" dirty="0" smtClean="0">
                <a:solidFill>
                  <a:schemeClr val="tx1">
                    <a:lumMod val="75000"/>
                    <a:lumOff val="25000"/>
                  </a:schemeClr>
                </a:solidFill>
              </a:rPr>
              <a:t>Applications</a:t>
            </a:r>
          </a:p>
          <a:p>
            <a:pPr marL="514350" indent="-514350">
              <a:buAutoNum type="arabicPeriod"/>
            </a:pPr>
            <a:endParaRPr lang="en-US" i="1" dirty="0" smtClean="0">
              <a:solidFill>
                <a:schemeClr val="tx1">
                  <a:lumMod val="75000"/>
                  <a:lumOff val="25000"/>
                </a:schemeClr>
              </a:solidFill>
            </a:endParaRPr>
          </a:p>
          <a:p>
            <a:pPr marL="0" indent="0" algn="ctr">
              <a:buNone/>
            </a:pPr>
            <a:endParaRPr lang="en-US" sz="4800" dirty="0">
              <a:solidFill>
                <a:schemeClr val="tx1">
                  <a:lumMod val="75000"/>
                  <a:lumOff val="25000"/>
                </a:schemeClr>
              </a:solidFill>
            </a:endParaRPr>
          </a:p>
        </p:txBody>
      </p:sp>
      <p:sp>
        <p:nvSpPr>
          <p:cNvPr id="3" name="Title 2"/>
          <p:cNvSpPr>
            <a:spLocks noGrp="1"/>
          </p:cNvSpPr>
          <p:nvPr>
            <p:ph type="title"/>
          </p:nvPr>
        </p:nvSpPr>
        <p:spPr/>
        <p:txBody>
          <a:bodyPr/>
          <a:lstStyle/>
          <a:p>
            <a:r>
              <a:rPr lang="en-US" dirty="0" smtClean="0">
                <a:solidFill>
                  <a:schemeClr val="tx1">
                    <a:lumMod val="75000"/>
                    <a:lumOff val="25000"/>
                  </a:schemeClr>
                </a:solidFill>
              </a:rPr>
              <a:t>What is Rigor?</a:t>
            </a:r>
            <a:endParaRPr lang="en-US" sz="4000" b="1" dirty="0">
              <a:solidFill>
                <a:schemeClr val="tx1">
                  <a:lumMod val="75000"/>
                  <a:lumOff val="25000"/>
                </a:schemeClr>
              </a:solidFill>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7</a:t>
            </a:fld>
            <a:endParaRPr lang="en-US" dirty="0"/>
          </a:p>
        </p:txBody>
      </p:sp>
    </p:spTree>
    <p:extLst>
      <p:ext uri="{BB962C8B-B14F-4D97-AF65-F5344CB8AC3E}">
        <p14:creationId xmlns:p14="http://schemas.microsoft.com/office/powerpoint/2010/main" val="2510043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buNone/>
                </a:pPr>
                <a:r>
                  <a:rPr lang="en-US" dirty="0" smtClean="0">
                    <a:solidFill>
                      <a:schemeClr val="tx1">
                        <a:lumMod val="75000"/>
                        <a:lumOff val="25000"/>
                      </a:schemeClr>
                    </a:solidFill>
                  </a:rPr>
                  <a:t>Educators should pursue, with equal intensity, three aspects of rigor:</a:t>
                </a:r>
              </a:p>
              <a:p>
                <a:pPr marL="514350" indent="-514350">
                  <a:buFont typeface="+mj-lt"/>
                  <a:buAutoNum type="arabicPeriod"/>
                </a:pPr>
                <a:r>
                  <a:rPr lang="en-US" b="1" dirty="0" smtClean="0">
                    <a:solidFill>
                      <a:schemeClr val="tx1">
                        <a:lumMod val="75000"/>
                        <a:lumOff val="25000"/>
                      </a:schemeClr>
                    </a:solidFill>
                  </a:rPr>
                  <a:t>Conceptual understanding</a:t>
                </a:r>
              </a:p>
              <a:p>
                <a:pPr lvl="1"/>
                <a:r>
                  <a:rPr lang="en-US" dirty="0" smtClean="0">
                    <a:solidFill>
                      <a:schemeClr val="tx1">
                        <a:lumMod val="75000"/>
                        <a:lumOff val="25000"/>
                      </a:schemeClr>
                    </a:solidFill>
                  </a:rPr>
                  <a:t>Find a number greater than </a:t>
                </a:r>
                <a14:m>
                  <m:oMath xmlns:m="http://schemas.openxmlformats.org/officeDocument/2006/math">
                    <m:f>
                      <m:fPr>
                        <m:ctrlPr>
                          <a:rPr lang="en-US" i="1" smtClean="0">
                            <a:solidFill>
                              <a:schemeClr val="tx1">
                                <a:lumMod val="75000"/>
                                <a:lumOff val="25000"/>
                              </a:schemeClr>
                            </a:solidFill>
                            <a:latin typeface="Cambria Math"/>
                          </a:rPr>
                        </m:ctrlPr>
                      </m:fPr>
                      <m:num>
                        <m:r>
                          <a:rPr lang="en-US" b="0" i="1" smtClean="0">
                            <a:solidFill>
                              <a:schemeClr val="tx1">
                                <a:lumMod val="75000"/>
                                <a:lumOff val="25000"/>
                              </a:schemeClr>
                            </a:solidFill>
                            <a:latin typeface="Cambria Math"/>
                          </a:rPr>
                          <m:t>1</m:t>
                        </m:r>
                      </m:num>
                      <m:den>
                        <m:r>
                          <a:rPr lang="en-US" b="0" i="1" smtClean="0">
                            <a:solidFill>
                              <a:schemeClr val="tx1">
                                <a:lumMod val="75000"/>
                                <a:lumOff val="25000"/>
                              </a:schemeClr>
                            </a:solidFill>
                            <a:latin typeface="Cambria Math"/>
                          </a:rPr>
                          <m:t>5</m:t>
                        </m:r>
                      </m:den>
                    </m:f>
                  </m:oMath>
                </a14:m>
                <a:r>
                  <a:rPr lang="en-US" dirty="0" smtClean="0">
                    <a:solidFill>
                      <a:schemeClr val="tx1">
                        <a:lumMod val="75000"/>
                        <a:lumOff val="25000"/>
                      </a:schemeClr>
                    </a:solidFill>
                  </a:rPr>
                  <a:t> but less than </a:t>
                </a:r>
                <a14:m>
                  <m:oMath xmlns:m="http://schemas.openxmlformats.org/officeDocument/2006/math">
                    <m:f>
                      <m:fPr>
                        <m:ctrlPr>
                          <a:rPr lang="en-US" i="1" smtClean="0">
                            <a:solidFill>
                              <a:schemeClr val="tx1">
                                <a:lumMod val="75000"/>
                                <a:lumOff val="25000"/>
                              </a:schemeClr>
                            </a:solidFill>
                            <a:latin typeface="Cambria Math"/>
                          </a:rPr>
                        </m:ctrlPr>
                      </m:fPr>
                      <m:num>
                        <m:r>
                          <a:rPr lang="en-US" b="0" i="1" smtClean="0">
                            <a:solidFill>
                              <a:schemeClr val="tx1">
                                <a:lumMod val="75000"/>
                                <a:lumOff val="25000"/>
                              </a:schemeClr>
                            </a:solidFill>
                            <a:latin typeface="Cambria Math"/>
                          </a:rPr>
                          <m:t>1</m:t>
                        </m:r>
                      </m:num>
                      <m:den>
                        <m:r>
                          <a:rPr lang="en-US" b="0" i="1" smtClean="0">
                            <a:solidFill>
                              <a:schemeClr val="tx1">
                                <a:lumMod val="75000"/>
                                <a:lumOff val="25000"/>
                              </a:schemeClr>
                            </a:solidFill>
                            <a:latin typeface="Cambria Math"/>
                          </a:rPr>
                          <m:t>4</m:t>
                        </m:r>
                      </m:den>
                    </m:f>
                  </m:oMath>
                </a14:m>
                <a:r>
                  <a:rPr lang="en-US" dirty="0" smtClean="0">
                    <a:solidFill>
                      <a:schemeClr val="tx1">
                        <a:lumMod val="75000"/>
                        <a:lumOff val="25000"/>
                      </a:schemeClr>
                    </a:solidFill>
                  </a:rPr>
                  <a:t>.</a:t>
                </a:r>
              </a:p>
              <a:p>
                <a:pPr lvl="1"/>
                <a:r>
                  <a:rPr lang="en-US" dirty="0" smtClean="0">
                    <a:solidFill>
                      <a:schemeClr val="tx1">
                        <a:lumMod val="75000"/>
                        <a:lumOff val="25000"/>
                      </a:schemeClr>
                    </a:solidFill>
                  </a:rPr>
                  <a:t>If the divisor does not change and the dividend increases, what happens to the quotient?</a:t>
                </a:r>
              </a:p>
              <a:p>
                <a:pPr marL="514350" indent="-514350">
                  <a:buFont typeface="+mj-lt"/>
                  <a:buAutoNum type="arabicPeriod"/>
                </a:pPr>
                <a:r>
                  <a:rPr lang="en-US" dirty="0" smtClean="0">
                    <a:solidFill>
                      <a:schemeClr val="tx1">
                        <a:lumMod val="75000"/>
                        <a:lumOff val="25000"/>
                      </a:schemeClr>
                    </a:solidFill>
                  </a:rPr>
                  <a:t>Procedural skill and fluency</a:t>
                </a:r>
              </a:p>
              <a:p>
                <a:pPr marL="514350" indent="-514350">
                  <a:buFont typeface="+mj-lt"/>
                  <a:buAutoNum type="arabicPeriod"/>
                </a:pPr>
                <a:r>
                  <a:rPr lang="en-US" dirty="0" smtClean="0">
                    <a:solidFill>
                      <a:schemeClr val="tx1">
                        <a:lumMod val="75000"/>
                        <a:lumOff val="25000"/>
                      </a:schemeClr>
                    </a:solidFill>
                  </a:rPr>
                  <a:t>Applications</a:t>
                </a:r>
              </a:p>
              <a:p>
                <a:pPr marL="514350" indent="-514350">
                  <a:buAutoNum type="arabicPeriod"/>
                </a:pPr>
                <a:endParaRPr lang="en-US" i="1" dirty="0" smtClean="0">
                  <a:solidFill>
                    <a:schemeClr val="tx1">
                      <a:lumMod val="75000"/>
                      <a:lumOff val="25000"/>
                    </a:schemeClr>
                  </a:solidFill>
                </a:endParaRPr>
              </a:p>
              <a:p>
                <a:pPr marL="0" indent="0" algn="ctr">
                  <a:buNone/>
                </a:pPr>
                <a:endParaRPr lang="en-US" sz="4800" dirty="0">
                  <a:solidFill>
                    <a:schemeClr val="tx1">
                      <a:lumMod val="75000"/>
                      <a:lumOff val="25000"/>
                    </a:schemeClr>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57200" y="1600200"/>
                <a:ext cx="8229600" cy="4648200"/>
              </a:xfrm>
              <a:blipFill rotWithShape="1">
                <a:blip r:embed="rId3"/>
                <a:stretch>
                  <a:fillRect l="-1926" t="-1706" b="-1050"/>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solidFill>
                  <a:schemeClr val="tx1">
                    <a:lumMod val="75000"/>
                    <a:lumOff val="25000"/>
                  </a:schemeClr>
                </a:solidFill>
              </a:rPr>
              <a:t>What is rigor</a:t>
            </a:r>
            <a:r>
              <a:rPr lang="en-US" dirty="0" smtClean="0">
                <a:solidFill>
                  <a:schemeClr val="tx1">
                    <a:lumMod val="75000"/>
                    <a:lumOff val="25000"/>
                  </a:schemeClr>
                </a:solidFill>
              </a:rPr>
              <a:t>?</a:t>
            </a:r>
            <a:endParaRPr lang="en-US" sz="4000" b="1" dirty="0">
              <a:solidFill>
                <a:schemeClr val="tx1">
                  <a:lumMod val="75000"/>
                  <a:lumOff val="25000"/>
                </a:schemeClr>
              </a:solidFill>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8</a:t>
            </a:fld>
            <a:endParaRPr lang="en-US" dirty="0"/>
          </a:p>
        </p:txBody>
      </p:sp>
    </p:spTree>
    <p:extLst>
      <p:ext uri="{BB962C8B-B14F-4D97-AF65-F5344CB8AC3E}">
        <p14:creationId xmlns:p14="http://schemas.microsoft.com/office/powerpoint/2010/main" val="591678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buNone/>
            </a:pPr>
            <a:r>
              <a:rPr lang="en-US" dirty="0" smtClean="0">
                <a:solidFill>
                  <a:schemeClr val="tx1">
                    <a:lumMod val="75000"/>
                    <a:lumOff val="25000"/>
                  </a:schemeClr>
                </a:solidFill>
              </a:rPr>
              <a:t>Educators should pursue, with equal intensity, three aspects of rigor:</a:t>
            </a:r>
          </a:p>
          <a:p>
            <a:pPr marL="514350" indent="-514350">
              <a:buFont typeface="+mj-lt"/>
              <a:buAutoNum type="arabicPeriod"/>
            </a:pPr>
            <a:r>
              <a:rPr lang="en-US" dirty="0" smtClean="0">
                <a:solidFill>
                  <a:schemeClr val="tx1">
                    <a:lumMod val="75000"/>
                    <a:lumOff val="25000"/>
                  </a:schemeClr>
                </a:solidFill>
              </a:rPr>
              <a:t>Conceptual understanding</a:t>
            </a:r>
          </a:p>
          <a:p>
            <a:pPr marL="514350" indent="-514350">
              <a:buFont typeface="+mj-lt"/>
              <a:buAutoNum type="arabicPeriod"/>
            </a:pPr>
            <a:r>
              <a:rPr lang="en-US" b="1" dirty="0" smtClean="0">
                <a:solidFill>
                  <a:schemeClr val="tx1">
                    <a:lumMod val="75000"/>
                    <a:lumOff val="25000"/>
                  </a:schemeClr>
                </a:solidFill>
              </a:rPr>
              <a:t>Procedural skill and fluency</a:t>
            </a:r>
          </a:p>
          <a:p>
            <a:pPr marL="514350" indent="-514350">
              <a:buFont typeface="+mj-lt"/>
              <a:buAutoNum type="arabicPeriod"/>
            </a:pPr>
            <a:r>
              <a:rPr lang="en-US" dirty="0" smtClean="0">
                <a:solidFill>
                  <a:schemeClr val="tx1">
                    <a:lumMod val="75000"/>
                    <a:lumOff val="25000"/>
                  </a:schemeClr>
                </a:solidFill>
              </a:rPr>
              <a:t>Applications</a:t>
            </a:r>
          </a:p>
          <a:p>
            <a:pPr marL="514350" indent="-514350">
              <a:buAutoNum type="arabicPeriod"/>
            </a:pPr>
            <a:endParaRPr lang="en-US" i="1" dirty="0" smtClean="0">
              <a:solidFill>
                <a:schemeClr val="tx1">
                  <a:lumMod val="75000"/>
                  <a:lumOff val="25000"/>
                </a:schemeClr>
              </a:solidFill>
            </a:endParaRPr>
          </a:p>
          <a:p>
            <a:pPr marL="0" indent="0" algn="ctr">
              <a:buNone/>
            </a:pPr>
            <a:endParaRPr lang="en-US" sz="4800" dirty="0">
              <a:solidFill>
                <a:schemeClr val="tx1">
                  <a:lumMod val="75000"/>
                  <a:lumOff val="25000"/>
                </a:schemeClr>
              </a:solidFill>
            </a:endParaRPr>
          </a:p>
        </p:txBody>
      </p:sp>
      <p:sp>
        <p:nvSpPr>
          <p:cNvPr id="3" name="Title 2"/>
          <p:cNvSpPr>
            <a:spLocks noGrp="1"/>
          </p:cNvSpPr>
          <p:nvPr>
            <p:ph type="title"/>
          </p:nvPr>
        </p:nvSpPr>
        <p:spPr/>
        <p:txBody>
          <a:bodyPr/>
          <a:lstStyle/>
          <a:p>
            <a:r>
              <a:rPr lang="en-US" dirty="0">
                <a:solidFill>
                  <a:schemeClr val="tx1">
                    <a:lumMod val="75000"/>
                    <a:lumOff val="25000"/>
                  </a:schemeClr>
                </a:solidFill>
              </a:rPr>
              <a:t>What is </a:t>
            </a:r>
            <a:r>
              <a:rPr lang="en-US" dirty="0" smtClean="0">
                <a:solidFill>
                  <a:schemeClr val="tx1">
                    <a:lumMod val="75000"/>
                    <a:lumOff val="25000"/>
                  </a:schemeClr>
                </a:solidFill>
              </a:rPr>
              <a:t>rigor</a:t>
            </a:r>
            <a:r>
              <a:rPr lang="en-US" dirty="0">
                <a:solidFill>
                  <a:schemeClr val="tx1">
                    <a:lumMod val="75000"/>
                    <a:lumOff val="25000"/>
                  </a:schemeClr>
                </a:solidFill>
              </a:rPr>
              <a:t>?</a:t>
            </a:r>
            <a:endParaRPr lang="en-US" sz="4000" b="1" dirty="0">
              <a:solidFill>
                <a:schemeClr val="tx1">
                  <a:lumMod val="75000"/>
                  <a:lumOff val="25000"/>
                </a:schemeClr>
              </a:solidFill>
            </a:endParaRPr>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9</a:t>
            </a:fld>
            <a:endParaRPr lang="en-US" dirty="0"/>
          </a:p>
        </p:txBody>
      </p:sp>
    </p:spTree>
    <p:extLst>
      <p:ext uri="{BB962C8B-B14F-4D97-AF65-F5344CB8AC3E}">
        <p14:creationId xmlns:p14="http://schemas.microsoft.com/office/powerpoint/2010/main" val="192723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7186</TotalTime>
  <Words>2898</Words>
  <Application>Microsoft Office PowerPoint</Application>
  <PresentationFormat>On-screen Show (4:3)</PresentationFormat>
  <Paragraphs>330</Paragraphs>
  <Slides>17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Steinem</vt:lpstr>
      <vt:lpstr>MS PGothic</vt:lpstr>
      <vt:lpstr>Cambria Math</vt:lpstr>
      <vt:lpstr>Calibri</vt:lpstr>
      <vt:lpstr>Steinem Unicode</vt:lpstr>
      <vt:lpstr>Wingdings</vt:lpstr>
      <vt:lpstr>Chalkduster</vt:lpstr>
      <vt:lpstr>Default Theme</vt:lpstr>
      <vt:lpstr>Blank</vt:lpstr>
      <vt:lpstr>PowerPoint Presentation</vt:lpstr>
      <vt:lpstr>Welcome!</vt:lpstr>
      <vt:lpstr>Instructional Vision</vt:lpstr>
      <vt:lpstr>Objectives</vt:lpstr>
      <vt:lpstr>What is Rigor?</vt:lpstr>
      <vt:lpstr>What is Rigor?</vt:lpstr>
      <vt:lpstr>What is Rigor?</vt:lpstr>
      <vt:lpstr>What is rigor?</vt:lpstr>
      <vt:lpstr>What is rigor?</vt:lpstr>
      <vt:lpstr>What is rigor?</vt:lpstr>
      <vt:lpstr>What is rigor?</vt:lpstr>
      <vt:lpstr>Rigor in the Standards</vt:lpstr>
      <vt:lpstr>Rigor in the Standards</vt:lpstr>
      <vt:lpstr>Rigor in the Standards</vt:lpstr>
      <vt:lpstr>Guidebook Tasks</vt:lpstr>
      <vt:lpstr>Guidebook Tasks</vt:lpstr>
      <vt:lpstr>Reflection</vt:lpstr>
    </vt:vector>
  </TitlesOfParts>
  <Company>LDOE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Louisiana Department of Education</dc:creator>
  <cp:lastModifiedBy>Mandy Boudwin</cp:lastModifiedBy>
  <cp:revision>378</cp:revision>
  <cp:lastPrinted>2014-05-23T13:05:21Z</cp:lastPrinted>
  <dcterms:created xsi:type="dcterms:W3CDTF">2013-04-08T19:50:51Z</dcterms:created>
  <dcterms:modified xsi:type="dcterms:W3CDTF">2014-05-27T23:06:33Z</dcterms:modified>
</cp:coreProperties>
</file>