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9"/>
  </p:notesMasterIdLst>
  <p:handoutMasterIdLst>
    <p:handoutMasterId r:id="rId20"/>
  </p:handoutMasterIdLst>
  <p:sldIdLst>
    <p:sldId id="256" r:id="rId2"/>
    <p:sldId id="270" r:id="rId3"/>
    <p:sldId id="269" r:id="rId4"/>
    <p:sldId id="257"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9C2E53-DBC0-4E07-8F79-30FB14B564AF}" type="datetimeFigureOut">
              <a:rPr lang="en-US" smtClean="0"/>
              <a:pPr/>
              <a:t>5/23/2014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F387B7-8F34-48CB-B061-0E3E32E0028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CF60A2-74FB-437D-B38F-C610D5B6A4CD}" type="datetimeFigureOut">
              <a:rPr lang="en-US" smtClean="0"/>
              <a:pPr/>
              <a:t>5/23/2014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F65C-0446-45ED-9291-4B8EFD7618A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DBF65C-0446-45ED-9291-4B8EFD7618A9}"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76CFA18-6629-459B-9876-6C8EC19536C5}" type="datetimeFigureOut">
              <a:rPr lang="en-US" smtClean="0"/>
              <a:pPr/>
              <a:t>5/23/2014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C3A0EB7-3FB3-4151-955E-4E5558C87C0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3A0EB7-3FB3-4151-955E-4E5558C87C0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76CFA18-6629-459B-9876-6C8EC19536C5}" type="datetimeFigureOut">
              <a:rPr lang="en-US" smtClean="0"/>
              <a:pPr/>
              <a:t>5/23/2014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C3A0EB7-3FB3-4151-955E-4E5558C87C0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C3A0EB7-3FB3-4151-955E-4E5558C87C06}"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C3A0EB7-3FB3-4151-955E-4E5558C87C06}"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76CFA18-6629-459B-9876-6C8EC19536C5}" type="datetimeFigureOut">
              <a:rPr lang="en-US" smtClean="0"/>
              <a:pPr/>
              <a:t>5/23/2014</a:t>
            </a:fld>
            <a:endParaRPr lang="en-US" dirty="0"/>
          </a:p>
        </p:txBody>
      </p:sp>
      <p:sp>
        <p:nvSpPr>
          <p:cNvPr id="10" name="Slide Number Placeholder 9"/>
          <p:cNvSpPr>
            <a:spLocks noGrp="1"/>
          </p:cNvSpPr>
          <p:nvPr>
            <p:ph type="sldNum" sz="quarter" idx="16"/>
          </p:nvPr>
        </p:nvSpPr>
        <p:spPr/>
        <p:txBody>
          <a:bodyPr rtlCol="0"/>
          <a:lstStyle/>
          <a:p>
            <a:fld id="{9C3A0EB7-3FB3-4151-955E-4E5558C87C06}"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76CFA18-6629-459B-9876-6C8EC19536C5}" type="datetimeFigureOut">
              <a:rPr lang="en-US" smtClean="0"/>
              <a:pPr/>
              <a:t>5/23/2014</a:t>
            </a:fld>
            <a:endParaRPr lang="en-US" dirty="0"/>
          </a:p>
        </p:txBody>
      </p:sp>
      <p:sp>
        <p:nvSpPr>
          <p:cNvPr id="12" name="Slide Number Placeholder 11"/>
          <p:cNvSpPr>
            <a:spLocks noGrp="1"/>
          </p:cNvSpPr>
          <p:nvPr>
            <p:ph type="sldNum" sz="quarter" idx="16"/>
          </p:nvPr>
        </p:nvSpPr>
        <p:spPr/>
        <p:txBody>
          <a:bodyPr rtlCol="0"/>
          <a:lstStyle/>
          <a:p>
            <a:fld id="{9C3A0EB7-3FB3-4151-955E-4E5558C87C06}"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C3A0EB7-3FB3-4151-955E-4E5558C87C0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C3A0EB7-3FB3-4151-955E-4E5558C87C0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6CFA18-6629-459B-9876-6C8EC19536C5}" type="datetimeFigureOut">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C3A0EB7-3FB3-4151-955E-4E5558C87C06}"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76CFA18-6629-459B-9876-6C8EC19536C5}" type="datetimeFigureOut">
              <a:rPr lang="en-US" smtClean="0"/>
              <a:pPr/>
              <a:t>5/23/2014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C3A0EB7-3FB3-4151-955E-4E5558C87C06}"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76CFA18-6629-459B-9876-6C8EC19536C5}" type="datetimeFigureOut">
              <a:rPr lang="en-US" smtClean="0"/>
              <a:pPr/>
              <a:t>5/23/2014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C3A0EB7-3FB3-4151-955E-4E5558C87C0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ing.com/images/search?q=common+core+state+standards+emblem&amp;id=C58FB90C910069053495277899AD0666C0C0628B&amp;FORM=IQFRB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bing.com/images/search?q=common+core+state+standards+emblem&amp;id=C58FB90C910069053495277899AD0666C0C0628B&amp;FORM=IQFRBA"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readingrockets.org/strategies" TargetMode="External"/><Relationship Id="rId7" Type="http://schemas.openxmlformats.org/officeDocument/2006/relationships/image" Target="../media/image7.jpeg"/><Relationship Id="rId2" Type="http://schemas.openxmlformats.org/officeDocument/2006/relationships/hyperlink" Target="http://www.readingrockets.org/teaching" TargetMode="External"/><Relationship Id="rId1" Type="http://schemas.openxmlformats.org/officeDocument/2006/relationships/slideLayout" Target="../slideLayouts/slideLayout2.xml"/><Relationship Id="rId6" Type="http://schemas.openxmlformats.org/officeDocument/2006/relationships/hyperlink" Target="http://www.bing.com/images/search?q=common+core+state+standards+emblem&amp;id=C58FB90C910069053495277899AD0666C0C0628B&amp;FORM=IQFRBA" TargetMode="External"/><Relationship Id="rId5" Type="http://schemas.openxmlformats.org/officeDocument/2006/relationships/hyperlink" Target="http://www.corestandards.org/" TargetMode="External"/><Relationship Id="rId4" Type="http://schemas.openxmlformats.org/officeDocument/2006/relationships/hyperlink" Target="http://www.nationalreadingpanel.org/NRPAbout/Biographies.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media.photobucket.com/user/lincolnaurelio/media/logo_agenda.jpg.html?filters%5bterm%5d=agenda&amp;filters%5bprimary%5d=images&amp;filters%5bsecondary%5d=videos&amp;sort=1&amp;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ing.com/images/search?q=common+core+state+standards+emblem&amp;id=C58FB90C910069053495277899AD0666C0C0628B&amp;FORM=IQFR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914400"/>
            <a:ext cx="8991600" cy="4953000"/>
          </a:xfrm>
        </p:spPr>
        <p:txBody>
          <a:bodyPr>
            <a:normAutofit/>
          </a:bodyPr>
          <a:lstStyle/>
          <a:p>
            <a:pPr algn="ctr"/>
            <a:r>
              <a:rPr lang="en-US" dirty="0" smtClean="0"/>
              <a:t>Common Core </a:t>
            </a:r>
            <a:br>
              <a:rPr lang="en-US" dirty="0" smtClean="0"/>
            </a:br>
            <a:r>
              <a:rPr lang="en-US" dirty="0" smtClean="0"/>
              <a:t>Reading Comprehension</a:t>
            </a:r>
            <a:br>
              <a:rPr lang="en-US" dirty="0" smtClean="0"/>
            </a:br>
            <a:r>
              <a:rPr lang="en-US" dirty="0" smtClean="0"/>
              <a:t>Strategies to Address </a:t>
            </a:r>
            <a:br>
              <a:rPr lang="en-US" dirty="0" smtClean="0"/>
            </a:br>
            <a:r>
              <a:rPr lang="en-US" dirty="0" smtClean="0"/>
              <a:t>H.O.T.S.</a:t>
            </a:r>
            <a:br>
              <a:rPr lang="en-US" dirty="0" smtClean="0"/>
            </a:br>
            <a:r>
              <a:rPr lang="en-US" dirty="0" smtClean="0"/>
              <a:t>(Higher Order Thinking Skills)</a:t>
            </a:r>
            <a:endParaRPr lang="en-US" dirty="0"/>
          </a:p>
        </p:txBody>
      </p:sp>
      <p:sp>
        <p:nvSpPr>
          <p:cNvPr id="3" name="Subtitle 2"/>
          <p:cNvSpPr>
            <a:spLocks noGrp="1"/>
          </p:cNvSpPr>
          <p:nvPr>
            <p:ph type="subTitle" idx="1"/>
          </p:nvPr>
        </p:nvSpPr>
        <p:spPr/>
        <p:txBody>
          <a:bodyPr>
            <a:noAutofit/>
          </a:bodyPr>
          <a:lstStyle/>
          <a:p>
            <a:r>
              <a:rPr lang="en-US" sz="1200" dirty="0" smtClean="0">
                <a:solidFill>
                  <a:srgbClr val="C00000"/>
                </a:solidFill>
              </a:rPr>
              <a:t>Presented by:  Gail Brazile</a:t>
            </a:r>
          </a:p>
          <a:p>
            <a:r>
              <a:rPr lang="en-US" sz="1200" dirty="0" smtClean="0">
                <a:solidFill>
                  <a:srgbClr val="C00000"/>
                </a:solidFill>
              </a:rPr>
              <a:t>Response to Intervention Teacher </a:t>
            </a:r>
          </a:p>
          <a:p>
            <a:r>
              <a:rPr lang="en-US" sz="1200" dirty="0" smtClean="0">
                <a:solidFill>
                  <a:srgbClr val="C00000"/>
                </a:solidFill>
              </a:rPr>
              <a:t>West St. John Elementary School </a:t>
            </a:r>
            <a:endParaRPr lang="en-US" sz="1200" dirty="0">
              <a:solidFill>
                <a:srgbClr val="C00000"/>
              </a:solidFill>
            </a:endParaRPr>
          </a:p>
        </p:txBody>
      </p:sp>
      <p:pic>
        <p:nvPicPr>
          <p:cNvPr id="4" name="Picture 3" descr="http://ts3.mm.bing.net/th?id=H.4783005658775726&amp;w=110&amp;h=101&amp;c=7&amp;rs=1&amp;pid=1.7">
            <a:hlinkClick r:id="rId2"/>
          </p:cNvPr>
          <p:cNvPicPr/>
          <p:nvPr/>
        </p:nvPicPr>
        <p:blipFill>
          <a:blip r:embed="rId3" cstate="print"/>
          <a:srcRect/>
          <a:stretch>
            <a:fillRect/>
          </a:stretch>
        </p:blipFill>
        <p:spPr bwMode="auto">
          <a:xfrm>
            <a:off x="3276600" y="609600"/>
            <a:ext cx="3200400" cy="190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mph" presetSubtype="0" fill="hold" grpId="0" nodeType="clickEffect">
                                  <p:stCondLst>
                                    <p:cond delay="0"/>
                                  </p:stCondLst>
                                  <p:childTnLst>
                                    <p:anim calcmode="discrete" valueType="str">
                                      <p:cBhvr override="childStyle">
                                        <p:cTn id="12"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Narrative Text:</a:t>
            </a:r>
          </a:p>
        </p:txBody>
      </p:sp>
      <p:sp>
        <p:nvSpPr>
          <p:cNvPr id="3" name="Content Placeholder 2"/>
          <p:cNvSpPr>
            <a:spLocks noGrp="1"/>
          </p:cNvSpPr>
          <p:nvPr>
            <p:ph sz="quarter" idx="1"/>
          </p:nvPr>
        </p:nvSpPr>
        <p:spPr>
          <a:xfrm>
            <a:off x="304800" y="1676400"/>
            <a:ext cx="8382000" cy="5029200"/>
          </a:xfrm>
        </p:spPr>
        <p:txBody>
          <a:bodyPr>
            <a:noAutofit/>
          </a:bodyPr>
          <a:lstStyle/>
          <a:p>
            <a:pPr lvl="0"/>
            <a:r>
              <a:rPr lang="en-US" sz="2400" dirty="0"/>
              <a:t> </a:t>
            </a:r>
            <a:r>
              <a:rPr lang="en-US" sz="2000" dirty="0" smtClean="0"/>
              <a:t>1.  The </a:t>
            </a:r>
            <a:r>
              <a:rPr lang="en-US" sz="2000" dirty="0"/>
              <a:t>questions must align to a learning standard, the skills and content being taught.</a:t>
            </a:r>
          </a:p>
          <a:p>
            <a:pPr lvl="0"/>
            <a:r>
              <a:rPr lang="en-US" sz="2000" dirty="0" smtClean="0"/>
              <a:t>2.  Introduce </a:t>
            </a:r>
            <a:r>
              <a:rPr lang="en-US" sz="2000" dirty="0"/>
              <a:t>novelty, this means that you do not want to use the same text or questions discussed in class.</a:t>
            </a:r>
          </a:p>
          <a:p>
            <a:pPr lvl="0"/>
            <a:r>
              <a:rPr lang="en-US" sz="2000" dirty="0" smtClean="0"/>
              <a:t>3.  Use </a:t>
            </a:r>
            <a:r>
              <a:rPr lang="en-US" sz="2000" dirty="0"/>
              <a:t>extended prompts, two or three sentences of contextual information.</a:t>
            </a:r>
          </a:p>
          <a:p>
            <a:pPr lvl="0"/>
            <a:r>
              <a:rPr lang="en-US" sz="2000" dirty="0" smtClean="0"/>
              <a:t>4.  Focus </a:t>
            </a:r>
            <a:r>
              <a:rPr lang="en-US" sz="2000" dirty="0"/>
              <a:t>on complex, not simple content.  The complexity of the text is examined by three equally important standards, quantitative, qualitative, and reading and task dimension.</a:t>
            </a:r>
          </a:p>
          <a:p>
            <a:pPr lvl="0"/>
            <a:r>
              <a:rPr lang="en-US" sz="2000" dirty="0" smtClean="0"/>
              <a:t>5.  Include </a:t>
            </a:r>
            <a:r>
              <a:rPr lang="en-US" sz="2000" dirty="0"/>
              <a:t>writing for various purposes and for a variety of audiences</a:t>
            </a:r>
          </a:p>
          <a:p>
            <a:pPr lvl="0"/>
            <a:r>
              <a:rPr lang="en-US" sz="2000" dirty="0" smtClean="0"/>
              <a:t>6.  Teachers </a:t>
            </a:r>
            <a:r>
              <a:rPr lang="en-US" sz="2000" dirty="0"/>
              <a:t>should become familiar with the types of open-ended assessment methods by which student’s mastery will be measured.</a:t>
            </a:r>
          </a:p>
          <a:p>
            <a:pPr lvl="0"/>
            <a:r>
              <a:rPr lang="en-US" sz="2000" dirty="0" smtClean="0"/>
              <a:t>7.  Both </a:t>
            </a:r>
            <a:r>
              <a:rPr lang="en-US" sz="2000" dirty="0"/>
              <a:t>implicit and explicit questions should be </a:t>
            </a:r>
            <a:r>
              <a:rPr lang="en-US" sz="2000" dirty="0" smtClean="0"/>
              <a:t>utilized to increase comprehension skills.  </a:t>
            </a:r>
            <a:endParaRPr lang="en-US" sz="2000" dirty="0"/>
          </a:p>
          <a:p>
            <a:pPr>
              <a:buNone/>
            </a:pPr>
            <a:r>
              <a:rPr lang="en-US" sz="2000" dirty="0"/>
              <a:t> </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3">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mph" presetSubtype="0" fill="hold" grpId="0" nodeType="clickEffect">
                                  <p:stCondLst>
                                    <p:cond delay="0"/>
                                  </p:stCondLst>
                                  <p:childTnLst>
                                    <p:anim calcmode="discrete" valueType="str">
                                      <p:cBhvr override="childStyle">
                                        <p:cTn id="18"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mph" presetSubtype="0" fill="hold" grpId="0" nodeType="clickEffect">
                                  <p:stCondLst>
                                    <p:cond delay="0"/>
                                  </p:stCondLst>
                                  <p:childTnLst>
                                    <p:anim calcmode="discrete" valueType="str">
                                      <p:cBhvr override="childStyle">
                                        <p:cTn id="22" dur="2000" fill="hold"/>
                                        <p:tgtEl>
                                          <p:spTgt spid="3">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mph" presetSubtype="0" fill="hold" grpId="0" nodeType="clickEffect">
                                  <p:stCondLst>
                                    <p:cond delay="0"/>
                                  </p:stCondLst>
                                  <p:childTnLst>
                                    <p:anim calcmode="discrete" valueType="str">
                                      <p:cBhvr override="childStyle">
                                        <p:cTn id="26" dur="2000" fill="hold"/>
                                        <p:tgtEl>
                                          <p:spTgt spid="3">
                                            <p:txEl>
                                              <p:pRg st="5" end="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mph" presetSubtype="0" fill="hold" grpId="0" nodeType="clickEffect">
                                  <p:stCondLst>
                                    <p:cond delay="0"/>
                                  </p:stCondLst>
                                  <p:childTnLst>
                                    <p:anim calcmode="discrete" valueType="str">
                                      <p:cBhvr override="childStyle">
                                        <p:cTn id="30" dur="2000" fill="hold"/>
                                        <p:tgtEl>
                                          <p:spTgt spid="3">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mph" presetSubtype="0" fill="hold" grpId="0" nodeType="clickEffect">
                                  <p:stCondLst>
                                    <p:cond delay="0"/>
                                  </p:stCondLst>
                                  <p:childTnLst>
                                    <p:anim calcmode="discrete" valueType="str">
                                      <p:cBhvr override="childStyle">
                                        <p:cTn id="34" dur="2000" fill="hold"/>
                                        <p:tgtEl>
                                          <p:spTgt spid="3">
                                            <p:txEl>
                                              <p:pRg st="7" end="7"/>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4000" b="1" u="sng" dirty="0" smtClean="0"/>
              <a:t>Narrative Guidelines Continued</a:t>
            </a:r>
            <a:r>
              <a:rPr lang="en-US" sz="4000" b="1" dirty="0" smtClean="0"/>
              <a:t>:</a:t>
            </a:r>
            <a:r>
              <a:rPr lang="en-US" sz="4000" b="1" dirty="0"/>
              <a:t/>
            </a:r>
            <a:br>
              <a:rPr lang="en-US" sz="4000" b="1" dirty="0"/>
            </a:br>
            <a:r>
              <a:rPr lang="en-US" sz="4000" b="1" dirty="0" smtClean="0"/>
              <a:t/>
            </a:r>
            <a:br>
              <a:rPr lang="en-US" sz="4000" b="1" dirty="0" smtClean="0"/>
            </a:br>
            <a:r>
              <a:rPr lang="en-US" sz="3600" dirty="0" smtClean="0"/>
              <a:t>When  students read </a:t>
            </a:r>
            <a:r>
              <a:rPr lang="en-US" sz="3600" b="1" dirty="0" smtClean="0"/>
              <a:t>literacy text</a:t>
            </a:r>
            <a:r>
              <a:rPr lang="en-US" sz="3600" dirty="0" smtClean="0"/>
              <a:t>, these selections should cross a wide variety of genres and cover topics from multiple curriculum areas.  Although this type  of text lends itself to the retelling of a story in sequential order, it is crucial that scaffolding is adjusted to promote critical reading skills.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752600" y="5410200"/>
            <a:ext cx="5486400" cy="804862"/>
          </a:xfrm>
        </p:spPr>
        <p:txBody>
          <a:bodyPr>
            <a:noAutofit/>
          </a:bodyPr>
          <a:lstStyle/>
          <a:p>
            <a:pPr algn="ctr"/>
            <a:r>
              <a:rPr lang="en-US" sz="2800" b="1" dirty="0" smtClean="0"/>
              <a:t>Before Reading  / During  Reading  </a:t>
            </a:r>
            <a:r>
              <a:rPr lang="en-US" sz="2800" b="1" dirty="0"/>
              <a:t>A</a:t>
            </a:r>
            <a:r>
              <a:rPr lang="en-US" sz="2800" b="1" dirty="0" smtClean="0"/>
              <a:t>fter Reading </a:t>
            </a:r>
            <a:endParaRPr lang="en-US" sz="2800" b="1" dirty="0"/>
          </a:p>
        </p:txBody>
      </p:sp>
      <p:sp>
        <p:nvSpPr>
          <p:cNvPr id="2" name="Title 1"/>
          <p:cNvSpPr>
            <a:spLocks noGrp="1"/>
          </p:cNvSpPr>
          <p:nvPr>
            <p:ph type="title"/>
          </p:nvPr>
        </p:nvSpPr>
        <p:spPr/>
        <p:txBody>
          <a:bodyPr>
            <a:normAutofit/>
          </a:bodyPr>
          <a:lstStyle/>
          <a:p>
            <a:pPr algn="ctr"/>
            <a:r>
              <a:rPr lang="en-US" sz="2800" dirty="0" smtClean="0"/>
              <a:t>Reading Comprehension Strategies</a:t>
            </a:r>
            <a:endParaRPr lang="en-US" sz="2800" dirty="0"/>
          </a:p>
        </p:txBody>
      </p:sp>
      <p:pic>
        <p:nvPicPr>
          <p:cNvPr id="6" name="Picture 2" descr="C:\Users\Gail\AppData\Local\Microsoft\Windows\Temporary Internet Files\Content.IE5\CPEUHAYZ\MC900436161[1].wmf"/>
          <p:cNvPicPr>
            <a:picLocks noChangeAspect="1" noChangeArrowheads="1"/>
          </p:cNvPicPr>
          <p:nvPr/>
        </p:nvPicPr>
        <p:blipFill>
          <a:blip r:embed="rId2" cstate="print"/>
          <a:srcRect/>
          <a:stretch>
            <a:fillRect/>
          </a:stretch>
        </p:blipFill>
        <p:spPr bwMode="auto">
          <a:xfrm>
            <a:off x="1524000" y="685799"/>
            <a:ext cx="5867400" cy="409173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lstStyle/>
          <a:p>
            <a:r>
              <a:rPr lang="en-US" b="1" dirty="0" smtClean="0"/>
              <a:t>Strategies</a:t>
            </a:r>
            <a:endParaRPr lang="en-US" b="1" dirty="0"/>
          </a:p>
        </p:txBody>
      </p:sp>
      <p:sp>
        <p:nvSpPr>
          <p:cNvPr id="3" name="Content Placeholder 2"/>
          <p:cNvSpPr>
            <a:spLocks noGrp="1"/>
          </p:cNvSpPr>
          <p:nvPr>
            <p:ph sz="quarter" idx="1"/>
          </p:nvPr>
        </p:nvSpPr>
        <p:spPr/>
        <p:txBody>
          <a:bodyPr>
            <a:normAutofit fontScale="77500" lnSpcReduction="20000"/>
          </a:bodyPr>
          <a:lstStyle/>
          <a:p>
            <a:r>
              <a:rPr lang="en-US" dirty="0" smtClean="0"/>
              <a:t>Story Starters</a:t>
            </a:r>
          </a:p>
          <a:p>
            <a:r>
              <a:rPr lang="en-US" dirty="0" smtClean="0"/>
              <a:t>Story Impressions(Story Chains)</a:t>
            </a:r>
          </a:p>
          <a:p>
            <a:r>
              <a:rPr lang="en-US" dirty="0" smtClean="0"/>
              <a:t>Guided Imagery (PreP)</a:t>
            </a:r>
          </a:p>
          <a:p>
            <a:r>
              <a:rPr lang="en-US" dirty="0" smtClean="0"/>
              <a:t>IEPC( Imagine ,Elaborate, Predict, Confirm)</a:t>
            </a:r>
          </a:p>
          <a:p>
            <a:r>
              <a:rPr lang="en-US" dirty="0" smtClean="0"/>
              <a:t>Re-Quest( Reciprocal Teaching)</a:t>
            </a:r>
          </a:p>
          <a:p>
            <a:r>
              <a:rPr lang="en-US" dirty="0" smtClean="0"/>
              <a:t>Think-A-Loud</a:t>
            </a:r>
            <a:endParaRPr lang="en-US" dirty="0"/>
          </a:p>
        </p:txBody>
      </p:sp>
      <p:sp>
        <p:nvSpPr>
          <p:cNvPr id="4" name="Content Placeholder 3"/>
          <p:cNvSpPr>
            <a:spLocks noGrp="1"/>
          </p:cNvSpPr>
          <p:nvPr>
            <p:ph sz="quarter" idx="2"/>
          </p:nvPr>
        </p:nvSpPr>
        <p:spPr/>
        <p:txBody>
          <a:bodyPr>
            <a:normAutofit fontScale="77500" lnSpcReduction="20000"/>
          </a:bodyPr>
          <a:lstStyle/>
          <a:p>
            <a:r>
              <a:rPr lang="en-US" dirty="0" smtClean="0"/>
              <a:t>QARs (Question-Answer-Relationship)</a:t>
            </a:r>
          </a:p>
          <a:p>
            <a:r>
              <a:rPr lang="en-US" dirty="0" smtClean="0"/>
              <a:t>QtA(Question The Author)</a:t>
            </a:r>
          </a:p>
          <a:p>
            <a:r>
              <a:rPr lang="en-US" dirty="0" smtClean="0"/>
              <a:t>KWL &amp; KWHL</a:t>
            </a:r>
          </a:p>
          <a:p>
            <a:r>
              <a:rPr lang="en-US" dirty="0" smtClean="0"/>
              <a:t>Discussion Webs</a:t>
            </a:r>
          </a:p>
          <a:p>
            <a:r>
              <a:rPr lang="en-US" dirty="0" smtClean="0"/>
              <a:t>Intra Act Response</a:t>
            </a:r>
          </a:p>
          <a:p>
            <a:r>
              <a:rPr lang="en-US" dirty="0" smtClean="0"/>
              <a:t>GRP(Guided Reading Procedures</a:t>
            </a:r>
            <a:endParaRPr lang="en-US" dirty="0"/>
          </a:p>
          <a:p>
            <a:r>
              <a:rPr lang="en-US" dirty="0" smtClean="0"/>
              <a:t>DR-TA</a:t>
            </a:r>
          </a:p>
          <a:p>
            <a:r>
              <a:rPr lang="en-US" dirty="0" smtClean="0"/>
              <a:t>Three Level Comprehension Guide</a:t>
            </a:r>
          </a:p>
          <a:p>
            <a:r>
              <a:rPr lang="en-US" dirty="0" smtClean="0"/>
              <a:t>List-Group-Label</a:t>
            </a:r>
          </a:p>
          <a:p>
            <a:r>
              <a:rPr lang="en-US" dirty="0" smtClean="0"/>
              <a:t>Word Sorts</a:t>
            </a:r>
            <a:endParaRPr lang="en-US" dirty="0"/>
          </a:p>
        </p:txBody>
      </p:sp>
      <p:pic>
        <p:nvPicPr>
          <p:cNvPr id="5" name="Picture 4" descr="http://ts3.mm.bing.net/th?id=H.4531118741325954&amp;w=257&amp;h=177&amp;c=7&amp;rs=1&amp;pid=1.7">
            <a:hlinkClick r:id="rId2"/>
          </p:cNvPr>
          <p:cNvPicPr/>
          <p:nvPr/>
        </p:nvPicPr>
        <p:blipFill>
          <a:blip r:embed="rId3" cstate="print"/>
          <a:srcRect/>
          <a:stretch>
            <a:fillRect/>
          </a:stretch>
        </p:blipFill>
        <p:spPr bwMode="auto">
          <a:xfrm>
            <a:off x="609600" y="4572000"/>
            <a:ext cx="3352800" cy="2057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3">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mph" presetSubtype="0" fill="hold" grpId="0" nodeType="clickEffect">
                                  <p:stCondLst>
                                    <p:cond delay="0"/>
                                  </p:stCondLst>
                                  <p:childTnLst>
                                    <p:anim calcmode="discrete" valueType="str">
                                      <p:cBhvr override="childStyle">
                                        <p:cTn id="18"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mph" presetSubtype="0" fill="hold" grpId="0" nodeType="clickEffect">
                                  <p:stCondLst>
                                    <p:cond delay="0"/>
                                  </p:stCondLst>
                                  <p:childTnLst>
                                    <p:anim calcmode="discrete" valueType="str">
                                      <p:cBhvr override="childStyle">
                                        <p:cTn id="22" dur="2000" fill="hold"/>
                                        <p:tgtEl>
                                          <p:spTgt spid="3">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mph" presetSubtype="0" fill="hold" grpId="0" nodeType="clickEffect">
                                  <p:stCondLst>
                                    <p:cond delay="0"/>
                                  </p:stCondLst>
                                  <p:childTnLst>
                                    <p:anim calcmode="discrete" valueType="str">
                                      <p:cBhvr override="childStyle">
                                        <p:cTn id="26" dur="2000" fill="hold"/>
                                        <p:tgtEl>
                                          <p:spTgt spid="3">
                                            <p:txEl>
                                              <p:pRg st="5" end="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nodeType="clickEffect">
                                  <p:stCondLst>
                                    <p:cond delay="0"/>
                                  </p:stCondLst>
                                  <p:childTnLst>
                                    <p:anim calcmode="lin" valueType="num">
                                      <p:cBhvr additive="base">
                                        <p:cTn id="30" dur="500"/>
                                        <p:tgtEl>
                                          <p:spTgt spid="5"/>
                                        </p:tgtEl>
                                        <p:attrNameLst>
                                          <p:attrName>ppt_x</p:attrName>
                                        </p:attrNameLst>
                                      </p:cBhvr>
                                      <p:tavLst>
                                        <p:tav tm="0">
                                          <p:val>
                                            <p:strVal val="ppt_x"/>
                                          </p:val>
                                        </p:tav>
                                        <p:tav tm="100000">
                                          <p:val>
                                            <p:strVal val="ppt_x"/>
                                          </p:val>
                                        </p:tav>
                                      </p:tavLst>
                                    </p:anim>
                                    <p:anim calcmode="lin" valueType="num">
                                      <p:cBhvr additive="base">
                                        <p:cTn id="31" dur="500"/>
                                        <p:tgtEl>
                                          <p:spTgt spid="5"/>
                                        </p:tgtEl>
                                        <p:attrNameLst>
                                          <p:attrName>ppt_y</p:attrName>
                                        </p:attrNameLst>
                                      </p:cBhvr>
                                      <p:tavLst>
                                        <p:tav tm="0">
                                          <p:val>
                                            <p:strVal val="ppt_y"/>
                                          </p:val>
                                        </p:tav>
                                        <p:tav tm="100000">
                                          <p:val>
                                            <p:strVal val="1+ppt_h/2"/>
                                          </p:val>
                                        </p:tav>
                                      </p:tavLst>
                                    </p:anim>
                                    <p:set>
                                      <p:cBhvr>
                                        <p:cTn id="3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a:bodyPr>
          <a:lstStyle/>
          <a:p>
            <a:pPr>
              <a:buNone/>
            </a:pPr>
            <a:r>
              <a:rPr lang="en-US" sz="1800" dirty="0" smtClean="0"/>
              <a:t>Vacca Richard T., Vacca JoAnne L., Mraz M.  Content Area Reading. Literacy and Learning Across the Curriculum.</a:t>
            </a:r>
          </a:p>
          <a:p>
            <a:pPr>
              <a:buNone/>
            </a:pPr>
            <a:r>
              <a:rPr lang="en-US" sz="1800" i="1" dirty="0"/>
              <a:t>www.readingrockets.org › </a:t>
            </a:r>
            <a:r>
              <a:rPr lang="en-US" sz="1800" b="1" i="1" dirty="0">
                <a:hlinkClick r:id="rId2"/>
              </a:rPr>
              <a:t>Teaching</a:t>
            </a:r>
            <a:r>
              <a:rPr lang="en-US" sz="1800" i="1" dirty="0">
                <a:hlinkClick r:id="rId2"/>
              </a:rPr>
              <a:t> </a:t>
            </a:r>
            <a:r>
              <a:rPr lang="en-US" sz="1800" b="1" i="1" dirty="0">
                <a:hlinkClick r:id="rId2"/>
              </a:rPr>
              <a:t>Reading</a:t>
            </a:r>
            <a:r>
              <a:rPr lang="en-US" sz="1800" i="1" dirty="0"/>
              <a:t> › </a:t>
            </a:r>
            <a:r>
              <a:rPr lang="en-US" sz="1800" i="1" dirty="0">
                <a:hlinkClick r:id="rId3"/>
              </a:rPr>
              <a:t>Classroom </a:t>
            </a:r>
            <a:r>
              <a:rPr lang="en-US" sz="1800" i="1" dirty="0" smtClean="0">
                <a:hlinkClick r:id="rId3"/>
              </a:rPr>
              <a:t>Strategies</a:t>
            </a:r>
            <a:endParaRPr lang="en-US" sz="1800" i="1" dirty="0" smtClean="0"/>
          </a:p>
          <a:p>
            <a:pPr>
              <a:buNone/>
            </a:pPr>
            <a:r>
              <a:rPr lang="en-US" sz="1800" i="1" dirty="0" smtClean="0">
                <a:hlinkClick r:id="rId4"/>
              </a:rPr>
              <a:t>www.</a:t>
            </a:r>
            <a:r>
              <a:rPr lang="en-US" sz="1800" b="1" i="1" dirty="0" smtClean="0">
                <a:hlinkClick r:id="rId4"/>
              </a:rPr>
              <a:t>nationalreading</a:t>
            </a:r>
            <a:r>
              <a:rPr lang="en-US" sz="1800" i="1" dirty="0" smtClean="0">
                <a:hlinkClick r:id="rId4"/>
              </a:rPr>
              <a:t>panel.org/NRPAbout/Biographies.htm</a:t>
            </a:r>
            <a:endParaRPr lang="en-US" sz="1800" i="1" dirty="0" smtClean="0"/>
          </a:p>
          <a:p>
            <a:pPr>
              <a:buNone/>
            </a:pPr>
            <a:r>
              <a:rPr lang="en-US" sz="1800" i="1" dirty="0" smtClean="0">
                <a:hlinkClick r:id="rId5"/>
              </a:rPr>
              <a:t>www.</a:t>
            </a:r>
            <a:r>
              <a:rPr lang="en-US" sz="1800" b="1" i="1" dirty="0" smtClean="0">
                <a:hlinkClick r:id="rId5"/>
              </a:rPr>
              <a:t>corestandards</a:t>
            </a:r>
            <a:r>
              <a:rPr lang="en-US" sz="1800" i="1" dirty="0" smtClean="0">
                <a:hlinkClick r:id="rId5"/>
              </a:rPr>
              <a:t>.org</a:t>
            </a:r>
            <a:endParaRPr lang="en-US" sz="1800" i="1" dirty="0" smtClean="0"/>
          </a:p>
          <a:p>
            <a:pPr>
              <a:buNone/>
            </a:pPr>
            <a:endParaRPr lang="en-US" sz="1800" dirty="0"/>
          </a:p>
          <a:p>
            <a:pPr>
              <a:buNone/>
            </a:pPr>
            <a:endParaRPr lang="en-US" sz="1800" i="1" dirty="0" smtClean="0"/>
          </a:p>
          <a:p>
            <a:pPr>
              <a:buNone/>
            </a:pPr>
            <a:endParaRPr lang="en-US" sz="1800" i="1" dirty="0" smtClean="0"/>
          </a:p>
          <a:p>
            <a:pPr>
              <a:buNone/>
            </a:pPr>
            <a:endParaRPr lang="en-US" sz="1800" i="1" dirty="0" smtClean="0"/>
          </a:p>
          <a:p>
            <a:pPr>
              <a:buNone/>
            </a:pPr>
            <a:endParaRPr lang="en-US" sz="1800" dirty="0"/>
          </a:p>
        </p:txBody>
      </p:sp>
      <p:pic>
        <p:nvPicPr>
          <p:cNvPr id="4" name="Picture 3" descr="http://ts3.mm.bing.net/th?id=H.4531118741325954&amp;w=257&amp;h=177&amp;c=7&amp;rs=1&amp;pid=1.7">
            <a:hlinkClick r:id="rId6"/>
          </p:cNvPr>
          <p:cNvPicPr/>
          <p:nvPr/>
        </p:nvPicPr>
        <p:blipFill>
          <a:blip r:embed="rId7" cstate="print"/>
          <a:srcRect/>
          <a:stretch>
            <a:fillRect/>
          </a:stretch>
        </p:blipFill>
        <p:spPr bwMode="auto">
          <a:xfrm>
            <a:off x="2514600" y="3505200"/>
            <a:ext cx="4724399" cy="2895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sz="quarter" idx="1"/>
          </p:nvPr>
        </p:nvSpPr>
        <p:spPr/>
        <p:txBody>
          <a:bodyPr>
            <a:normAutofit lnSpcReduction="10000"/>
          </a:bodyPr>
          <a:lstStyle/>
          <a:p>
            <a:pPr algn="ctr">
              <a:buNone/>
            </a:pPr>
            <a:endParaRPr lang="en-US" dirty="0" smtClean="0"/>
          </a:p>
          <a:p>
            <a:pPr algn="ctr">
              <a:buNone/>
            </a:pPr>
            <a:r>
              <a:rPr lang="en-US" sz="4000" dirty="0" smtClean="0"/>
              <a:t>Mrs. Gail Brazile</a:t>
            </a:r>
          </a:p>
          <a:p>
            <a:pPr algn="ctr">
              <a:buNone/>
            </a:pPr>
            <a:r>
              <a:rPr lang="en-US" sz="4000" dirty="0" smtClean="0"/>
              <a:t>2555  Highway 18</a:t>
            </a:r>
          </a:p>
          <a:p>
            <a:pPr algn="ctr">
              <a:buNone/>
            </a:pPr>
            <a:r>
              <a:rPr lang="en-US" sz="4000" dirty="0" smtClean="0"/>
              <a:t>Edgard, Louisiana 70049</a:t>
            </a:r>
          </a:p>
          <a:p>
            <a:pPr algn="ctr">
              <a:buNone/>
            </a:pPr>
            <a:r>
              <a:rPr lang="en-US" sz="4000" dirty="0" smtClean="0"/>
              <a:t>gbrazile@st.john.k12.la.us</a:t>
            </a:r>
          </a:p>
          <a:p>
            <a:pPr algn="ctr">
              <a:buNone/>
            </a:pPr>
            <a:r>
              <a:rPr lang="en-US" sz="4000" dirty="0" smtClean="0"/>
              <a:t>Work # 985-497-3347</a:t>
            </a:r>
          </a:p>
          <a:p>
            <a:pPr algn="ctr">
              <a:buNone/>
            </a:pPr>
            <a:r>
              <a:rPr lang="en-US" sz="4000" dirty="0" smtClean="0"/>
              <a:t>Cell # 504-214-5166</a:t>
            </a:r>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12648" y="1600200"/>
            <a:ext cx="8153400" cy="4724400"/>
          </a:xfrm>
        </p:spPr>
        <p:txBody>
          <a:bodyPr>
            <a:normAutofit fontScale="25000" lnSpcReduction="20000"/>
          </a:bodyPr>
          <a:lstStyle/>
          <a:p>
            <a:pPr algn="ctr"/>
            <a:r>
              <a:rPr lang="en-US" sz="5600" b="1" dirty="0" smtClean="0"/>
              <a:t> Evaluation of Coaching Sessions or Presentations</a:t>
            </a:r>
            <a:endParaRPr lang="en-US" sz="5600" dirty="0" smtClean="0"/>
          </a:p>
          <a:p>
            <a:pPr algn="ctr"/>
            <a:r>
              <a:rPr lang="en-US" sz="5600" b="1" dirty="0" smtClean="0"/>
              <a:t>Rating scale: 1-5 (1being the lowest and 5 being the highest)</a:t>
            </a:r>
            <a:endParaRPr lang="en-US" sz="5600" dirty="0" smtClean="0"/>
          </a:p>
          <a:p>
            <a:pPr algn="ctr"/>
            <a:r>
              <a:rPr lang="en-US" sz="5600" b="1" dirty="0" smtClean="0"/>
              <a:t>Circle your response</a:t>
            </a:r>
            <a:endParaRPr lang="en-US" sz="5600" dirty="0" smtClean="0"/>
          </a:p>
          <a:p>
            <a:pPr lvl="0"/>
            <a:r>
              <a:rPr lang="en-US" sz="4800" b="1" dirty="0" smtClean="0"/>
              <a:t>1.   </a:t>
            </a:r>
            <a:r>
              <a:rPr lang="en-US" sz="4800" b="1" dirty="0" smtClean="0"/>
              <a:t>The coach was well prepared for the session.</a:t>
            </a:r>
            <a:endParaRPr lang="en-US" sz="4800" dirty="0" smtClean="0"/>
          </a:p>
          <a:p>
            <a:r>
              <a:rPr lang="en-US" sz="4800" b="1" dirty="0" smtClean="0"/>
              <a:t>             1</a:t>
            </a:r>
            <a:r>
              <a:rPr lang="en-US" sz="4800" b="1" dirty="0" smtClean="0"/>
              <a:t>	2	3	4	5</a:t>
            </a:r>
            <a:endParaRPr lang="en-US" sz="4800" dirty="0" smtClean="0"/>
          </a:p>
          <a:p>
            <a:r>
              <a:rPr lang="en-US" sz="4800" b="1" dirty="0" smtClean="0"/>
              <a:t>       2.  The coach used professional ethics when presenting.</a:t>
            </a:r>
            <a:endParaRPr lang="en-US" sz="4800" dirty="0" smtClean="0"/>
          </a:p>
          <a:p>
            <a:r>
              <a:rPr lang="en-US" sz="4800" b="1" dirty="0" smtClean="0"/>
              <a:t>	1	2	3	4	5</a:t>
            </a:r>
            <a:endParaRPr lang="en-US" sz="4800" dirty="0" smtClean="0"/>
          </a:p>
          <a:p>
            <a:r>
              <a:rPr lang="en-US" sz="4800" b="1" dirty="0" smtClean="0"/>
              <a:t>       3.  The coach was knowledgeable and explained the strategy with simplicity.</a:t>
            </a:r>
            <a:endParaRPr lang="en-US" sz="4800" dirty="0" smtClean="0"/>
          </a:p>
          <a:p>
            <a:r>
              <a:rPr lang="en-US" sz="4800" b="1" dirty="0" smtClean="0"/>
              <a:t>	1	2	3	4	5</a:t>
            </a:r>
            <a:endParaRPr lang="en-US" sz="4800" dirty="0" smtClean="0"/>
          </a:p>
          <a:p>
            <a:r>
              <a:rPr lang="en-US" sz="4800" b="1" dirty="0" smtClean="0"/>
              <a:t>       4.  The strategy meets the needs of my students.</a:t>
            </a:r>
            <a:endParaRPr lang="en-US" sz="4800" dirty="0" smtClean="0"/>
          </a:p>
          <a:p>
            <a:r>
              <a:rPr lang="en-US" sz="4800" b="1" dirty="0" smtClean="0"/>
              <a:t>	1	2	3	4	5</a:t>
            </a:r>
            <a:endParaRPr lang="en-US" sz="4800" dirty="0" smtClean="0"/>
          </a:p>
          <a:p>
            <a:r>
              <a:rPr lang="en-US" sz="4800" b="1" dirty="0" smtClean="0"/>
              <a:t>       5.   Time allowed for questions, comments, and concerns were reasonable?</a:t>
            </a:r>
            <a:endParaRPr lang="en-US" sz="4800" dirty="0" smtClean="0"/>
          </a:p>
          <a:p>
            <a:r>
              <a:rPr lang="en-US" sz="4800" b="1" dirty="0" smtClean="0"/>
              <a:t>	1	2	3	4	5</a:t>
            </a:r>
            <a:endParaRPr lang="en-US" sz="4800" dirty="0" smtClean="0"/>
          </a:p>
          <a:p>
            <a:r>
              <a:rPr lang="en-US" sz="4800" b="1" dirty="0" smtClean="0"/>
              <a:t>       6.  How would </a:t>
            </a:r>
            <a:r>
              <a:rPr lang="en-US" sz="4800" b="1" dirty="0" smtClean="0"/>
              <a:t>you rate </a:t>
            </a:r>
            <a:r>
              <a:rPr lang="en-US" sz="4800" b="1" dirty="0" smtClean="0"/>
              <a:t>your overall ability in implementing literacy skills?</a:t>
            </a:r>
            <a:endParaRPr lang="en-US" sz="4800" dirty="0" smtClean="0"/>
          </a:p>
          <a:p>
            <a:r>
              <a:rPr lang="en-US" sz="4800" b="1" dirty="0" smtClean="0"/>
              <a:t>	1	2	3	4	5</a:t>
            </a:r>
            <a:endParaRPr lang="en-US" sz="4800" dirty="0" smtClean="0"/>
          </a:p>
          <a:p>
            <a:r>
              <a:rPr lang="en-US" sz="4800" b="1" dirty="0" smtClean="0"/>
              <a:t>       7.  Will you incorporate this strategy into your lesson?</a:t>
            </a:r>
            <a:endParaRPr lang="en-US" sz="4800" dirty="0" smtClean="0"/>
          </a:p>
          <a:p>
            <a:r>
              <a:rPr lang="en-US" sz="4800" b="1" dirty="0" smtClean="0"/>
              <a:t>	Yes			No		Maybe</a:t>
            </a:r>
            <a:endParaRPr lang="en-US" sz="4800" dirty="0" smtClean="0"/>
          </a:p>
          <a:p>
            <a:r>
              <a:rPr lang="en-US" sz="4800" b="1" dirty="0" smtClean="0"/>
              <a:t>       8.  How would you rate the overall delivery of the </a:t>
            </a:r>
            <a:r>
              <a:rPr lang="en-US" sz="4800" b="1" dirty="0" smtClean="0"/>
              <a:t>strategies </a:t>
            </a:r>
            <a:r>
              <a:rPr lang="en-US" sz="4800" b="1" dirty="0" smtClean="0"/>
              <a:t>presented?</a:t>
            </a:r>
            <a:endParaRPr lang="en-US" sz="4800" dirty="0" smtClean="0"/>
          </a:p>
          <a:p>
            <a:r>
              <a:rPr lang="en-US" sz="4800" b="1" dirty="0" smtClean="0"/>
              <a:t>	1	2	3	4	5</a:t>
            </a:r>
            <a:endParaRPr lang="en-US" sz="4800" dirty="0" smtClean="0"/>
          </a:p>
          <a:p>
            <a:endParaRPr lang="en-US" sz="4800" dirty="0" smtClean="0"/>
          </a:p>
          <a:p>
            <a:r>
              <a:rPr lang="en-US" sz="4800" b="1" dirty="0" smtClean="0"/>
              <a:t> </a:t>
            </a:r>
            <a:endParaRPr lang="en-US" sz="4800" dirty="0" smtClean="0"/>
          </a:p>
          <a:p>
            <a:r>
              <a:rPr lang="en-US" sz="4800" b="1" dirty="0" smtClean="0"/>
              <a:t> </a:t>
            </a:r>
            <a:endParaRPr lang="en-US" sz="4800" dirty="0" smtClean="0"/>
          </a:p>
          <a:p>
            <a:r>
              <a:rPr lang="en-US" sz="4800" b="1" dirty="0" smtClean="0"/>
              <a:t> </a:t>
            </a:r>
            <a:endParaRPr lang="en-US" sz="48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Continue:</a:t>
            </a:r>
            <a:endParaRPr lang="en-US" dirty="0"/>
          </a:p>
        </p:txBody>
      </p:sp>
      <p:sp>
        <p:nvSpPr>
          <p:cNvPr id="3" name="Content Placeholder 2"/>
          <p:cNvSpPr>
            <a:spLocks noGrp="1"/>
          </p:cNvSpPr>
          <p:nvPr>
            <p:ph sz="quarter" idx="1"/>
          </p:nvPr>
        </p:nvSpPr>
        <p:spPr>
          <a:xfrm>
            <a:off x="609600" y="1447800"/>
            <a:ext cx="8153400" cy="4495800"/>
          </a:xfrm>
        </p:spPr>
        <p:txBody>
          <a:bodyPr>
            <a:normAutofit fontScale="92500" lnSpcReduction="10000"/>
          </a:bodyPr>
          <a:lstStyle/>
          <a:p>
            <a:r>
              <a:rPr lang="en-US" b="1" dirty="0" smtClean="0"/>
              <a:t>Please answer the following:</a:t>
            </a:r>
            <a:endParaRPr lang="en-US" dirty="0" smtClean="0"/>
          </a:p>
          <a:p>
            <a:r>
              <a:rPr lang="en-US" b="1" dirty="0" smtClean="0"/>
              <a:t>How can this strategy help improve your students academically? </a:t>
            </a:r>
            <a:endParaRPr lang="en-US" dirty="0" smtClean="0"/>
          </a:p>
          <a:p>
            <a:pPr>
              <a:buNone/>
            </a:pPr>
            <a:r>
              <a:rPr lang="en-US" b="1" dirty="0" smtClean="0"/>
              <a:t> </a:t>
            </a:r>
            <a:endParaRPr lang="en-US" dirty="0" smtClean="0"/>
          </a:p>
          <a:p>
            <a:r>
              <a:rPr lang="en-US" b="1" dirty="0" smtClean="0"/>
              <a:t>How would you implement this strategy into your instructional practices?  </a:t>
            </a:r>
          </a:p>
          <a:p>
            <a:endParaRPr lang="en-US" b="1" dirty="0" smtClean="0"/>
          </a:p>
          <a:p>
            <a:r>
              <a:rPr lang="en-US" b="1" dirty="0" smtClean="0"/>
              <a:t>What other resources/strategies could the coach provide that will help you meet the needs of your students?</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Story Starter: Ice Breaker/Meet &amp; Greet</a:t>
            </a:r>
          </a:p>
          <a:p>
            <a:r>
              <a:rPr lang="en-US" dirty="0" smtClean="0"/>
              <a:t>Objective:  To expose professionals to various techniques and strategies that will help improve student’s higher order thinking levels. </a:t>
            </a:r>
          </a:p>
          <a:p>
            <a:r>
              <a:rPr lang="en-US" dirty="0" smtClean="0"/>
              <a:t>General Housekeeping </a:t>
            </a:r>
          </a:p>
          <a:p>
            <a:r>
              <a:rPr lang="en-US" dirty="0" smtClean="0"/>
              <a:t>Overview of PowerPoint</a:t>
            </a:r>
          </a:p>
          <a:p>
            <a:r>
              <a:rPr lang="en-US" dirty="0" smtClean="0"/>
              <a:t>Hands on Strategies</a:t>
            </a:r>
          </a:p>
          <a:p>
            <a:r>
              <a:rPr lang="en-US" dirty="0" smtClean="0"/>
              <a:t>Pair/Share</a:t>
            </a:r>
          </a:p>
          <a:p>
            <a:r>
              <a:rPr lang="en-US" dirty="0" smtClean="0"/>
              <a:t>Exit Ticket/Evaluation </a:t>
            </a:r>
          </a:p>
          <a:p>
            <a:endParaRPr lang="en-US" dirty="0" smtClean="0"/>
          </a:p>
          <a:p>
            <a:endParaRPr lang="en-US" dirty="0" smtClean="0"/>
          </a:p>
          <a:p>
            <a:endParaRPr lang="en-US" dirty="0"/>
          </a:p>
        </p:txBody>
      </p:sp>
      <p:pic>
        <p:nvPicPr>
          <p:cNvPr id="4" name="Picture 3" descr="agenda photo: Agenda 2010 logo_agenda.jpg">
            <a:hlinkClick r:id="rId2"/>
          </p:cNvPr>
          <p:cNvPicPr/>
          <p:nvPr/>
        </p:nvPicPr>
        <p:blipFill>
          <a:blip r:embed="rId3" cstate="print"/>
          <a:srcRect/>
          <a:stretch>
            <a:fillRect/>
          </a:stretch>
        </p:blipFill>
        <p:spPr bwMode="auto">
          <a:xfrm>
            <a:off x="4876800" y="3276600"/>
            <a:ext cx="33528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1143000"/>
          </a:xfrm>
        </p:spPr>
        <p:txBody>
          <a:bodyPr>
            <a:noAutofit/>
          </a:bodyPr>
          <a:lstStyle/>
          <a:p>
            <a:r>
              <a:rPr lang="en-US" sz="1800" dirty="0" smtClean="0"/>
              <a:t/>
            </a:r>
            <a:br>
              <a:rPr lang="en-US" sz="1800" dirty="0" smtClean="0"/>
            </a:br>
            <a:r>
              <a:rPr lang="en-US" sz="2800" b="1" dirty="0" smtClean="0"/>
              <a:t>Mrs. Gail  </a:t>
            </a:r>
            <a:r>
              <a:rPr lang="en-US" sz="2800" b="1" dirty="0" err="1" smtClean="0"/>
              <a:t>Brazile</a:t>
            </a:r>
            <a:r>
              <a:rPr lang="en-US" sz="2800" b="1" dirty="0" smtClean="0"/>
              <a:t>:  </a:t>
            </a:r>
            <a:r>
              <a:rPr lang="en-US" sz="1800" dirty="0" smtClean="0"/>
              <a:t>B.A. Elementary  ED./M.ED. Administration &amp; Supervision</a:t>
            </a:r>
            <a:br>
              <a:rPr lang="en-US" sz="1800" dirty="0" smtClean="0"/>
            </a:br>
            <a:r>
              <a:rPr lang="en-US" sz="1800" dirty="0" smtClean="0"/>
              <a:t>M.ED. Curriculum &amp; Instruction/Reading Specialist</a:t>
            </a:r>
            <a:br>
              <a:rPr lang="en-US" sz="1800" dirty="0" smtClean="0"/>
            </a:br>
            <a:r>
              <a:rPr lang="en-US" sz="1800" dirty="0" smtClean="0"/>
              <a:t>Louisiana  Trainer of Trainer  for </a:t>
            </a:r>
            <a:r>
              <a:rPr lang="en-US" sz="1800" dirty="0" err="1" smtClean="0"/>
              <a:t>Dibels</a:t>
            </a:r>
            <a:r>
              <a:rPr lang="en-US" sz="1800" dirty="0" smtClean="0"/>
              <a:t> Next  Compass Evaluator Trained </a:t>
            </a:r>
            <a:br>
              <a:rPr lang="en-US" sz="1800" dirty="0" smtClean="0"/>
            </a:br>
            <a:endParaRPr lang="en-US" sz="1800" dirty="0"/>
          </a:p>
        </p:txBody>
      </p:sp>
      <p:pic>
        <p:nvPicPr>
          <p:cNvPr id="1026" name="Picture 2" descr="C:\Users\Gail\Pictures\IMG_20120803_234954[1].jpg"/>
          <p:cNvPicPr>
            <a:picLocks noChangeAspect="1" noChangeArrowheads="1"/>
          </p:cNvPicPr>
          <p:nvPr/>
        </p:nvPicPr>
        <p:blipFill>
          <a:blip r:embed="rId2" cstate="print"/>
          <a:srcRect/>
          <a:stretch>
            <a:fillRect/>
          </a:stretch>
        </p:blipFill>
        <p:spPr bwMode="auto">
          <a:xfrm>
            <a:off x="1752600" y="2057400"/>
            <a:ext cx="5410200" cy="3733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http://ts3.mm.bing.net/th?id=H.4783005658775726&amp;w=110&amp;h=101&amp;c=7&amp;rs=1&amp;pid=1.7">
            <a:hlinkClick r:id="rId2"/>
          </p:cNvPr>
          <p:cNvPicPr/>
          <p:nvPr/>
        </p:nvPicPr>
        <p:blipFill>
          <a:blip r:embed="rId3" cstate="print"/>
          <a:srcRect/>
          <a:stretch>
            <a:fillRect/>
          </a:stretch>
        </p:blipFill>
        <p:spPr bwMode="auto">
          <a:xfrm>
            <a:off x="4048125" y="2947987"/>
            <a:ext cx="1047750" cy="962025"/>
          </a:xfrm>
          <a:prstGeom prst="rect">
            <a:avLst/>
          </a:prstGeom>
          <a:noFill/>
          <a:ln w="9525">
            <a:noFill/>
            <a:miter lim="800000"/>
            <a:headEnd/>
            <a:tailEnd/>
          </a:ln>
        </p:spPr>
      </p:pic>
      <p:sp>
        <p:nvSpPr>
          <p:cNvPr id="2" name="Title 1"/>
          <p:cNvSpPr>
            <a:spLocks noGrp="1"/>
          </p:cNvSpPr>
          <p:nvPr>
            <p:ph type="title"/>
          </p:nvPr>
        </p:nvSpPr>
        <p:spPr/>
        <p:txBody>
          <a:bodyPr>
            <a:noAutofit/>
          </a:bodyPr>
          <a:lstStyle/>
          <a:p>
            <a:r>
              <a:rPr lang="en-US" sz="4000" b="1" dirty="0" smtClean="0"/>
              <a:t>Text Dependent Questions:  </a:t>
            </a:r>
            <a:br>
              <a:rPr lang="en-US" sz="4000" b="1" dirty="0" smtClean="0"/>
            </a:br>
            <a:r>
              <a:rPr lang="en-US" sz="4000" b="1" dirty="0" smtClean="0"/>
              <a:t>What are they?			</a:t>
            </a:r>
            <a:endParaRPr lang="en-US" sz="4000" b="1" dirty="0"/>
          </a:p>
        </p:txBody>
      </p:sp>
      <p:sp>
        <p:nvSpPr>
          <p:cNvPr id="3" name="Content Placeholder 2"/>
          <p:cNvSpPr>
            <a:spLocks noGrp="1"/>
          </p:cNvSpPr>
          <p:nvPr>
            <p:ph sz="quarter" idx="1"/>
          </p:nvPr>
        </p:nvSpPr>
        <p:spPr>
          <a:xfrm>
            <a:off x="612648" y="1600200"/>
            <a:ext cx="8153400" cy="5105400"/>
          </a:xfrm>
        </p:spPr>
        <p:txBody>
          <a:bodyPr>
            <a:normAutofit/>
          </a:bodyPr>
          <a:lstStyle/>
          <a:p>
            <a:r>
              <a:rPr lang="en-US" b="1" dirty="0" smtClean="0"/>
              <a:t>The</a:t>
            </a:r>
            <a:r>
              <a:rPr lang="en-US" dirty="0" smtClean="0"/>
              <a:t> </a:t>
            </a:r>
            <a:r>
              <a:rPr lang="en-US" b="1" dirty="0" smtClean="0"/>
              <a:t>Common Core State Standards </a:t>
            </a:r>
            <a:r>
              <a:rPr lang="en-US" dirty="0" smtClean="0"/>
              <a:t>for reading strongly focus on students </a:t>
            </a:r>
            <a:r>
              <a:rPr lang="en-US" b="1" dirty="0" smtClean="0"/>
              <a:t>gathering evidence</a:t>
            </a:r>
            <a:r>
              <a:rPr lang="en-US" dirty="0" smtClean="0"/>
              <a:t>, </a:t>
            </a:r>
            <a:r>
              <a:rPr lang="en-US" b="1" dirty="0" smtClean="0"/>
              <a:t>knowledge, and insight from what they read</a:t>
            </a:r>
            <a:r>
              <a:rPr lang="en-US" dirty="0" smtClean="0"/>
              <a:t>.  Indeed, eighty to ninety of the reading standards in each grade require text dependent questions.</a:t>
            </a:r>
            <a:endParaRPr lang="en-US" b="1" dirty="0" smtClean="0"/>
          </a:p>
          <a:p>
            <a:r>
              <a:rPr lang="en-US" dirty="0" smtClean="0"/>
              <a:t>Good text specific questions will often linger over specific phrases and sentences to ensure careful comprehension of the text. </a:t>
            </a:r>
          </a:p>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862" y="73573"/>
            <a:ext cx="8610600" cy="1526628"/>
          </a:xfrm>
        </p:spPr>
        <p:txBody>
          <a:bodyPr>
            <a:normAutofit/>
          </a:bodyPr>
          <a:lstStyle/>
          <a:p>
            <a:r>
              <a:rPr lang="en-US" sz="2800" b="1" dirty="0" smtClean="0"/>
              <a:t>Typical text dependent questions ask students to perform one or more of the following task:</a:t>
            </a:r>
            <a:endParaRPr lang="en-US" sz="2800" b="1" dirty="0"/>
          </a:p>
        </p:txBody>
      </p:sp>
      <p:sp>
        <p:nvSpPr>
          <p:cNvPr id="3" name="Content Placeholder 2"/>
          <p:cNvSpPr>
            <a:spLocks noGrp="1"/>
          </p:cNvSpPr>
          <p:nvPr>
            <p:ph sz="quarter" idx="1"/>
          </p:nvPr>
        </p:nvSpPr>
        <p:spPr/>
        <p:txBody>
          <a:bodyPr>
            <a:normAutofit fontScale="92500"/>
          </a:bodyPr>
          <a:lstStyle/>
          <a:p>
            <a:r>
              <a:rPr lang="en-US" sz="2400" dirty="0" smtClean="0"/>
              <a:t>Analyze paragraphs</a:t>
            </a:r>
          </a:p>
          <a:p>
            <a:r>
              <a:rPr lang="en-US" sz="2400" dirty="0" smtClean="0"/>
              <a:t>Investigate how meaning can be altered by changing key words and why an author may have chosen one word over another</a:t>
            </a:r>
          </a:p>
          <a:p>
            <a:r>
              <a:rPr lang="en-US" sz="2400" dirty="0" smtClean="0"/>
              <a:t>Probe each argument in persuasive text, each idea in informational text, each key detail in literacy text, and observe how these build to a whole</a:t>
            </a:r>
          </a:p>
          <a:p>
            <a:r>
              <a:rPr lang="en-US" sz="2400" dirty="0" smtClean="0"/>
              <a:t>Examine how shifts in the direction of an argument or explanation are achieved and the impact of those shifts.</a:t>
            </a:r>
          </a:p>
          <a:p>
            <a:r>
              <a:rPr lang="en-US" sz="2400" dirty="0" smtClean="0"/>
              <a:t>Question why authors choose to begin and end when they do</a:t>
            </a:r>
          </a:p>
          <a:p>
            <a:r>
              <a:rPr lang="en-US" sz="2400" dirty="0" smtClean="0"/>
              <a:t>Note and assess patterns of writing and what they achieve</a:t>
            </a:r>
          </a:p>
          <a:p>
            <a:r>
              <a:rPr lang="en-US" sz="2400" dirty="0" smtClean="0"/>
              <a:t>Consider what the text leaves uncertain or unstated</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1219200"/>
          </a:xfrm>
        </p:spPr>
        <p:txBody>
          <a:bodyPr>
            <a:normAutofit fontScale="90000"/>
          </a:bodyPr>
          <a:lstStyle/>
          <a:p>
            <a:r>
              <a:rPr lang="en-US" b="1" dirty="0" smtClean="0"/>
              <a:t>A Guide to Generate a Core Series of Questions for any given Text.</a:t>
            </a:r>
            <a:endParaRPr lang="en-US" b="1" dirty="0"/>
          </a:p>
        </p:txBody>
      </p:sp>
      <p:sp>
        <p:nvSpPr>
          <p:cNvPr id="3" name="Content Placeholder 2"/>
          <p:cNvSpPr>
            <a:spLocks noGrp="1"/>
          </p:cNvSpPr>
          <p:nvPr>
            <p:ph sz="quarter" idx="1"/>
          </p:nvPr>
        </p:nvSpPr>
        <p:spPr>
          <a:xfrm>
            <a:off x="457200" y="1600200"/>
            <a:ext cx="8458200" cy="4953000"/>
          </a:xfrm>
        </p:spPr>
        <p:txBody>
          <a:bodyPr>
            <a:noAutofit/>
          </a:bodyPr>
          <a:lstStyle/>
          <a:p>
            <a:r>
              <a:rPr lang="en-US" sz="2800" dirty="0" smtClean="0"/>
              <a:t>Step 1:  Identify the Core Understandings and Key Ideas of the Text</a:t>
            </a:r>
          </a:p>
          <a:p>
            <a:r>
              <a:rPr lang="en-US" sz="2800" dirty="0" smtClean="0"/>
              <a:t>Step 2:  Start Small to Build Confidence</a:t>
            </a:r>
          </a:p>
          <a:p>
            <a:r>
              <a:rPr lang="en-US" sz="2800" dirty="0" smtClean="0"/>
              <a:t>Step 3:  Target Vocabulary and Text Structure</a:t>
            </a:r>
          </a:p>
          <a:p>
            <a:r>
              <a:rPr lang="en-US" sz="2800" dirty="0" smtClean="0"/>
              <a:t>Step 4:  Tackle Tough Sections Head-On</a:t>
            </a:r>
          </a:p>
          <a:p>
            <a:r>
              <a:rPr lang="en-US" sz="2800" dirty="0" smtClean="0"/>
              <a:t>Step 5:  Create Coherent Sequences of Text Dependent Questions</a:t>
            </a:r>
          </a:p>
          <a:p>
            <a:r>
              <a:rPr lang="en-US" sz="2800" dirty="0" smtClean="0"/>
              <a:t>Step 6:  Identify the Standards that are being addressed</a:t>
            </a:r>
          </a:p>
          <a:p>
            <a:r>
              <a:rPr lang="en-US" sz="2800" dirty="0" smtClean="0"/>
              <a:t>Step 7:  Create the Culminating Assessment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3">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mph" presetSubtype="0" fill="hold" grpId="0" nodeType="clickEffect">
                                  <p:stCondLst>
                                    <p:cond delay="0"/>
                                  </p:stCondLst>
                                  <p:childTnLst>
                                    <p:anim calcmode="discrete" valueType="str">
                                      <p:cBhvr override="childStyle">
                                        <p:cTn id="18" dur="2000" fill="hold"/>
                                        <p:tgtEl>
                                          <p:spTgt spid="3">
                                            <p:txEl>
                                              <p:pRg st="3" end="3"/>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mph" presetSubtype="0" fill="hold" grpId="0" nodeType="clickEffect">
                                  <p:stCondLst>
                                    <p:cond delay="0"/>
                                  </p:stCondLst>
                                  <p:childTnLst>
                                    <p:anim calcmode="discrete" valueType="str">
                                      <p:cBhvr override="childStyle">
                                        <p:cTn id="22" dur="2000" fill="hold"/>
                                        <p:tgtEl>
                                          <p:spTgt spid="3">
                                            <p:txEl>
                                              <p:pRg st="4" end="4"/>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mph" presetSubtype="0" fill="hold" grpId="0" nodeType="clickEffect">
                                  <p:stCondLst>
                                    <p:cond delay="0"/>
                                  </p:stCondLst>
                                  <p:childTnLst>
                                    <p:anim calcmode="discrete" valueType="str">
                                      <p:cBhvr override="childStyle">
                                        <p:cTn id="26" dur="2000" fill="hold"/>
                                        <p:tgtEl>
                                          <p:spTgt spid="3">
                                            <p:txEl>
                                              <p:pRg st="5" end="5"/>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mph" presetSubtype="0" fill="hold" grpId="0" nodeType="clickEffect">
                                  <p:stCondLst>
                                    <p:cond delay="0"/>
                                  </p:stCondLst>
                                  <p:childTnLst>
                                    <p:anim calcmode="discrete" valueType="str">
                                      <p:cBhvr override="childStyle">
                                        <p:cTn id="30" dur="2000" fill="hold"/>
                                        <p:tgtEl>
                                          <p:spTgt spid="3">
                                            <p:txEl>
                                              <p:pRg st="6" end="6"/>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r>
              <a:rPr lang="en-US" b="1" dirty="0"/>
              <a:t>The National Reading Panel </a:t>
            </a:r>
            <a:r>
              <a:rPr lang="en-US" b="1" dirty="0" smtClean="0"/>
              <a:t>stated:  </a:t>
            </a:r>
            <a:br>
              <a:rPr lang="en-US" b="1" dirty="0" smtClean="0"/>
            </a:br>
            <a:r>
              <a:rPr lang="en-US" b="1" dirty="0" smtClean="0"/>
              <a:t/>
            </a:r>
            <a:br>
              <a:rPr lang="en-US" b="1" dirty="0" smtClean="0"/>
            </a:br>
            <a:r>
              <a:rPr lang="en-US" b="1" dirty="0" smtClean="0"/>
              <a:t>Common </a:t>
            </a:r>
            <a:r>
              <a:rPr lang="en-US" b="1" dirty="0"/>
              <a:t>Core State Standards </a:t>
            </a:r>
            <a:r>
              <a:rPr lang="en-US" dirty="0"/>
              <a:t>offer a very different view of literacy, in which </a:t>
            </a:r>
            <a:r>
              <a:rPr lang="en-US" b="1" dirty="0"/>
              <a:t>fluency</a:t>
            </a:r>
            <a:r>
              <a:rPr lang="en-US" dirty="0"/>
              <a:t> </a:t>
            </a:r>
            <a:r>
              <a:rPr lang="en-US" b="1" dirty="0"/>
              <a:t>and comprehension skills evolve together </a:t>
            </a:r>
            <a:r>
              <a:rPr lang="en-US" dirty="0"/>
              <a:t>throughout every grade and subject in a student’s academic life.  </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Guidelines for Expository Text:</a:t>
            </a:r>
          </a:p>
        </p:txBody>
      </p:sp>
      <p:sp>
        <p:nvSpPr>
          <p:cNvPr id="3" name="Content Placeholder 2"/>
          <p:cNvSpPr>
            <a:spLocks noGrp="1"/>
          </p:cNvSpPr>
          <p:nvPr>
            <p:ph sz="quarter" idx="1"/>
          </p:nvPr>
        </p:nvSpPr>
        <p:spPr/>
        <p:txBody>
          <a:bodyPr>
            <a:normAutofit fontScale="25000" lnSpcReduction="20000"/>
          </a:bodyPr>
          <a:lstStyle/>
          <a:p>
            <a:pPr lvl="0"/>
            <a:r>
              <a:rPr lang="en-US" sz="9600" dirty="0" smtClean="0"/>
              <a:t>1.  Expository </a:t>
            </a:r>
            <a:r>
              <a:rPr lang="en-US" sz="9600" dirty="0"/>
              <a:t>text differs greatly from narrative text in tone, style, structure, and features.  The assessment should focus on clear and focused language.  Additionally, the responses should move from facts that are general to specific and abstract to concrete.  </a:t>
            </a:r>
          </a:p>
          <a:p>
            <a:pPr lvl="0"/>
            <a:r>
              <a:rPr lang="en-US" sz="9600" dirty="0" smtClean="0"/>
              <a:t>2.  Expository </a:t>
            </a:r>
            <a:r>
              <a:rPr lang="en-US" sz="9600" dirty="0"/>
              <a:t>text utilizes specific structures to present and explain information. The five most common structures utilized in informational text are:  cause-effect, comparison-contrast, definition example, problem-solving, and proposition support or sequential listing.</a:t>
            </a:r>
          </a:p>
          <a:p>
            <a:pPr lvl="0"/>
            <a:r>
              <a:rPr lang="en-US" sz="9600" dirty="0" smtClean="0"/>
              <a:t>3.  When </a:t>
            </a:r>
            <a:r>
              <a:rPr lang="en-US" sz="9600" dirty="0"/>
              <a:t>selecting information resources for children, text quality should be judged for its accuracy, the expertise and credibility of the writer and the currency of the information presented.  The developmentally appropriateness of the writing, clarity, and directness of the language should also be considered.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3">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3">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Guidelines for Expository </a:t>
            </a:r>
            <a:r>
              <a:rPr lang="en-US" dirty="0" smtClean="0"/>
              <a:t>Text Continued:</a:t>
            </a:r>
            <a:endParaRPr lang="en-US" dirty="0"/>
          </a:p>
        </p:txBody>
      </p:sp>
      <p:sp>
        <p:nvSpPr>
          <p:cNvPr id="3" name="Content Placeholder 2"/>
          <p:cNvSpPr>
            <a:spLocks noGrp="1"/>
          </p:cNvSpPr>
          <p:nvPr>
            <p:ph sz="quarter" idx="1"/>
          </p:nvPr>
        </p:nvSpPr>
        <p:spPr/>
        <p:txBody>
          <a:bodyPr>
            <a:normAutofit fontScale="62500" lnSpcReduction="20000"/>
          </a:bodyPr>
          <a:lstStyle/>
          <a:p>
            <a:pPr lvl="0"/>
            <a:r>
              <a:rPr lang="en-US" dirty="0" smtClean="0"/>
              <a:t>4.  The </a:t>
            </a:r>
            <a:r>
              <a:rPr lang="en-US" dirty="0"/>
              <a:t>criteria for CCSS ELA assessments need to include :</a:t>
            </a:r>
          </a:p>
          <a:p>
            <a:pPr lvl="1"/>
            <a:r>
              <a:rPr lang="en-US" dirty="0"/>
              <a:t>An intense focus on the close examination of the text.</a:t>
            </a:r>
          </a:p>
          <a:p>
            <a:pPr lvl="1"/>
            <a:r>
              <a:rPr lang="en-US" dirty="0"/>
              <a:t>Mastery of complex literacy and informational reading</a:t>
            </a:r>
          </a:p>
          <a:p>
            <a:pPr lvl="1"/>
            <a:r>
              <a:rPr lang="en-US" dirty="0"/>
              <a:t>The ability to infer meaning from what is read.</a:t>
            </a:r>
          </a:p>
          <a:p>
            <a:pPr lvl="1"/>
            <a:r>
              <a:rPr lang="en-US" dirty="0"/>
              <a:t>The ability to both answer text dependent questions and build arguments using evidence from text.</a:t>
            </a:r>
          </a:p>
          <a:p>
            <a:pPr lvl="0"/>
            <a:r>
              <a:rPr lang="en-US" dirty="0" smtClean="0"/>
              <a:t>5.  Assessment </a:t>
            </a:r>
            <a:r>
              <a:rPr lang="en-US" dirty="0"/>
              <a:t>formats must include performance task and technology items.  In addition, writing about the text is required to improve overall comprehension and meaning behind the text.  </a:t>
            </a:r>
          </a:p>
          <a:p>
            <a:pPr lvl="0"/>
            <a:r>
              <a:rPr lang="en-US" dirty="0" smtClean="0"/>
              <a:t>6.  The </a:t>
            </a:r>
            <a:r>
              <a:rPr lang="en-US" dirty="0"/>
              <a:t>CCSS expect students to use evidence from texts to present careful analysis, well-defended claims, and clear information.  A central task tool to help students develop these skills are text-dependent questions; questions that can only be answered by referring back to the text.  </a:t>
            </a:r>
          </a:p>
          <a:p>
            <a:pPr lvl="0"/>
            <a:r>
              <a:rPr lang="en-US" dirty="0" smtClean="0"/>
              <a:t>7.  Include </a:t>
            </a:r>
            <a:r>
              <a:rPr lang="en-US" dirty="0"/>
              <a:t>stimulus materials, diagrams, maps, charts, or pictures.  Well designed nonfiction text utilizes stimulus materials to enrich the test with additional information from the text and the nonfiction test features to answer the question.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dissolv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801</TotalTime>
  <Words>921</Words>
  <Application>Microsoft Office PowerPoint</Application>
  <PresentationFormat>On-screen Show (4:3)</PresentationFormat>
  <Paragraphs>124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Common Core  Reading Comprehension Strategies to Address  H.O.T.S. (Higher Order Thinking Skills)</vt:lpstr>
      <vt:lpstr>Agenda </vt:lpstr>
      <vt:lpstr> Mrs. Gail  Brazile:  B.A. Elementary  ED./M.ED. Administration &amp; Supervision M.ED. Curriculum &amp; Instruction/Reading Specialist Louisiana  Trainer of Trainer  for Dibels Next  Compass Evaluator Trained  </vt:lpstr>
      <vt:lpstr>Text Dependent Questions:   What are they?   </vt:lpstr>
      <vt:lpstr>Typical text dependent questions ask students to perform one or more of the following task:</vt:lpstr>
      <vt:lpstr>A Guide to Generate a Core Series of Questions for any given Text.</vt:lpstr>
      <vt:lpstr>The National Reading Panel stated:    Common Core State Standards offer a very different view of literacy, in which fluency and comprehension skills evolve together throughout every grade and subject in a student’s academic life.   </vt:lpstr>
      <vt:lpstr>Guidelines for Expository Text:</vt:lpstr>
      <vt:lpstr>Guidelines for Expository Text Continued:</vt:lpstr>
      <vt:lpstr>Guidelines for Narrative Text:</vt:lpstr>
      <vt:lpstr>           Narrative Guidelines Continued:  When  students read literacy text, these selections should cross a wide variety of genres and cover topics from multiple curriculum areas.  Although this type  of text lends itself to the retelling of a story in sequential order, it is crucial that scaffolding is adjusted to promote critical reading skills.  </vt:lpstr>
      <vt:lpstr>Reading Comprehension Strategies</vt:lpstr>
      <vt:lpstr>Strategies</vt:lpstr>
      <vt:lpstr>References</vt:lpstr>
      <vt:lpstr>Contact Information:</vt:lpstr>
      <vt:lpstr>Slide 16</vt:lpstr>
      <vt:lpstr>Evaluation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dc:creator>
  <cp:lastModifiedBy>Gail</cp:lastModifiedBy>
  <cp:revision>82</cp:revision>
  <dcterms:created xsi:type="dcterms:W3CDTF">2014-01-01T18:05:17Z</dcterms:created>
  <dcterms:modified xsi:type="dcterms:W3CDTF">2014-05-24T03:49:54Z</dcterms:modified>
</cp:coreProperties>
</file>