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94" r:id="rId3"/>
    <p:sldId id="295" r:id="rId4"/>
    <p:sldId id="257" r:id="rId5"/>
    <p:sldId id="260" r:id="rId6"/>
    <p:sldId id="258" r:id="rId7"/>
    <p:sldId id="259" r:id="rId8"/>
    <p:sldId id="261" r:id="rId9"/>
    <p:sldId id="265" r:id="rId10"/>
    <p:sldId id="262" r:id="rId11"/>
    <p:sldId id="263" r:id="rId12"/>
    <p:sldId id="264" r:id="rId13"/>
    <p:sldId id="266" r:id="rId14"/>
    <p:sldId id="267" r:id="rId15"/>
    <p:sldId id="268" r:id="rId16"/>
    <p:sldId id="269" r:id="rId17"/>
    <p:sldId id="293" r:id="rId18"/>
    <p:sldId id="271" r:id="rId19"/>
    <p:sldId id="272" r:id="rId20"/>
    <p:sldId id="270"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8" r:id="rId34"/>
    <p:sldId id="287" r:id="rId35"/>
    <p:sldId id="289" r:id="rId36"/>
    <p:sldId id="290" r:id="rId37"/>
    <p:sldId id="291" r:id="rId38"/>
    <p:sldId id="292" r:id="rId39"/>
    <p:sldId id="296" r:id="rId40"/>
    <p:sldId id="29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5FABE-24F0-4A1C-810C-80F2911AE07C}" type="datetimeFigureOut">
              <a:rPr lang="en-US" smtClean="0"/>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575BA-2137-47E4-B78B-88CEF2B3C1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D36730CD-0151-4D28-8543-4198124B047D}"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711E413B-2FC3-44B9-8E60-418A63F2EBF9}" type="slidenum">
              <a:rPr lang="en-US" altLang="en-US" smtClean="0"/>
              <a:pPr/>
              <a:t>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B6B429B1-3494-4F0C-AD8F-30DFEB95EAD5}" type="datetimeFigureOut">
              <a:rPr lang="en-US"/>
              <a:pPr>
                <a:defRPr/>
              </a:pPr>
              <a:t>5/23/2014</a:t>
            </a:fld>
            <a:endParaRPr lang="en-US" dirty="0"/>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F6CA1E05-3D5D-42A8-8DCE-EAA1529574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FE3240B-3BEA-4BB3-A09A-D3EA5D7D9D6B}" type="datetimeFigureOut">
              <a:rPr lang="en-US"/>
              <a:pPr>
                <a:defRPr/>
              </a:pPr>
              <a:t>5/23/2014</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B9317A0-B76D-4975-A8D4-4233223D85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E87B088-1493-4F91-978B-2651BB29328C}" type="datetimeFigureOut">
              <a:rPr lang="en-US"/>
              <a:pPr>
                <a:defRPr/>
              </a:pPr>
              <a:t>5/23/2014</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9E28935-133F-44A9-9160-5EEA21B123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F3E11D1-F200-4180-A458-96AD9B99EC92}" type="datetimeFigureOut">
              <a:rPr lang="en-US"/>
              <a:pPr>
                <a:defRPr/>
              </a:pPr>
              <a:t>5/23/2014</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359E3FF-6325-469B-B423-2F626E61278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B57F539-0541-4829-A2ED-43D20BA380FD}" type="datetimeFigureOut">
              <a:rPr lang="en-US"/>
              <a:pPr>
                <a:defRPr/>
              </a:pPr>
              <a:t>5/23/2014</a:t>
            </a:fld>
            <a:endParaRPr lang="en-US" dirty="0"/>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A04C86B-B87D-4132-8F74-077E6F06CD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18E11FC-BB4D-40E5-8495-83270D53F9FD}" type="datetimeFigureOut">
              <a:rPr lang="en-US"/>
              <a:pPr>
                <a:defRPr/>
              </a:pPr>
              <a:t>5/23/2014</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122FCAB-C10C-4432-BB0F-C335BF97F81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37F5ED7-5DF6-4917-9F88-CFF293B4C3D7}" type="datetimeFigureOut">
              <a:rPr lang="en-US"/>
              <a:pPr>
                <a:defRPr/>
              </a:pPr>
              <a:t>5/23/2014</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0148CFF-163B-417B-9BC9-F1C0DF78CE2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4CF5890-8EA3-40A5-AE52-D697BEC9963F}" type="datetimeFigureOut">
              <a:rPr lang="en-US"/>
              <a:pPr>
                <a:defRPr/>
              </a:pPr>
              <a:t>5/23/2014</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6C931F1-D8D7-4904-8417-D98C6DF770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Date Placeholder 1"/>
          <p:cNvSpPr>
            <a:spLocks noGrp="1"/>
          </p:cNvSpPr>
          <p:nvPr>
            <p:ph type="dt" sz="half" idx="10"/>
          </p:nvPr>
        </p:nvSpPr>
        <p:spPr/>
        <p:txBody>
          <a:bodyPr/>
          <a:lstStyle>
            <a:lvl1pPr>
              <a:defRPr/>
            </a:lvl1pPr>
            <a:extLst/>
          </a:lstStyle>
          <a:p>
            <a:pPr>
              <a:defRPr/>
            </a:pPr>
            <a:fld id="{89AB0391-78DE-4F3A-B3EA-5D99F2CFE470}" type="datetimeFigureOut">
              <a:rPr lang="en-US"/>
              <a:pPr>
                <a:defRPr/>
              </a:pPr>
              <a:t>5/23/2014</a:t>
            </a:fld>
            <a:endParaRPr lang="en-US" dirty="0"/>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E2DF302C-FEB2-4AAE-8DB6-01B510EF6F8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AF59B49-E447-4051-B5CE-D80C281A1506}" type="datetimeFigureOut">
              <a:rPr lang="en-US"/>
              <a:pPr>
                <a:defRPr/>
              </a:pPr>
              <a:t>5/23/2014</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4E5210C-61F4-415B-AE88-ED922AA27C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dirty="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19CD2A0D-B0CE-4174-9DFA-440850C2D619}" type="datetimeFigureOut">
              <a:rPr lang="en-US"/>
              <a:pPr>
                <a:defRPr/>
              </a:pPr>
              <a:t>5/23/2014</a:t>
            </a:fld>
            <a:endParaRPr lang="en-US" dirty="0"/>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DF93ED9B-33EF-42AF-B07E-2A6E46B72E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A66BCBC6-BF6C-4E1D-A173-315770B97BEC}" type="datetimeFigureOut">
              <a:rPr lang="en-US"/>
              <a:pPr>
                <a:defRPr/>
              </a:pPr>
              <a:t>5/23/2014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6AAF301C-5768-4EF3-B045-DB8BCFE72E02}"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3" r:id="rId2"/>
    <p:sldLayoutId id="2147483759" r:id="rId3"/>
    <p:sldLayoutId id="2147483754" r:id="rId4"/>
    <p:sldLayoutId id="2147483760" r:id="rId5"/>
    <p:sldLayoutId id="2147483755" r:id="rId6"/>
    <p:sldLayoutId id="2147483761" r:id="rId7"/>
    <p:sldLayoutId id="2147483762" r:id="rId8"/>
    <p:sldLayoutId id="2147483763" r:id="rId9"/>
    <p:sldLayoutId id="2147483756" r:id="rId10"/>
    <p:sldLayoutId id="214748375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ksde.org/Default.aspx?tabid=4605"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ksde.org/Default.aspx?tabid=4605"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04800"/>
            <a:ext cx="7407275" cy="2057400"/>
          </a:xfrm>
        </p:spPr>
        <p:txBody>
          <a:bodyPr/>
          <a:lstStyle/>
          <a:p>
            <a:pPr algn="ctr" eaLnBrk="1" fontAlgn="auto" hangingPunct="1">
              <a:spcAft>
                <a:spcPts val="0"/>
              </a:spcAft>
              <a:defRPr/>
            </a:pPr>
            <a:r>
              <a:rPr lang="en-US" sz="3200" dirty="0" smtClean="0">
                <a:solidFill>
                  <a:schemeClr val="tx2">
                    <a:satMod val="130000"/>
                  </a:schemeClr>
                </a:solidFill>
              </a:rPr>
              <a:t>Inquiring Minds </a:t>
            </a:r>
            <a:r>
              <a:rPr lang="en-US" sz="3200" dirty="0" smtClean="0">
                <a:solidFill>
                  <a:schemeClr val="tx2">
                    <a:satMod val="130000"/>
                  </a:schemeClr>
                </a:solidFill>
              </a:rPr>
              <a:t> </a:t>
            </a:r>
            <a:r>
              <a:rPr lang="en-US" sz="3200" dirty="0" smtClean="0">
                <a:solidFill>
                  <a:schemeClr val="tx2">
                    <a:satMod val="130000"/>
                  </a:schemeClr>
                </a:solidFill>
              </a:rPr>
              <a:t>: Making Literacy Connections Through Science </a:t>
            </a:r>
            <a:endParaRPr lang="en-US" sz="3200" dirty="0">
              <a:solidFill>
                <a:schemeClr val="tx2">
                  <a:satMod val="130000"/>
                </a:schemeClr>
              </a:solidFill>
            </a:endParaRPr>
          </a:p>
        </p:txBody>
      </p:sp>
      <p:sp>
        <p:nvSpPr>
          <p:cNvPr id="3" name="Subtitle 2"/>
          <p:cNvSpPr>
            <a:spLocks noGrp="1"/>
          </p:cNvSpPr>
          <p:nvPr>
            <p:ph type="subTitle" idx="1"/>
          </p:nvPr>
        </p:nvSpPr>
        <p:spPr>
          <a:xfrm>
            <a:off x="1371600" y="2895600"/>
            <a:ext cx="7407275" cy="2362200"/>
          </a:xfrm>
        </p:spPr>
        <p:txBody>
          <a:bodyPr>
            <a:normAutofit fontScale="92500" lnSpcReduction="20000"/>
          </a:bodyPr>
          <a:lstStyle/>
          <a:p>
            <a:pPr algn="ctr" eaLnBrk="1" fontAlgn="auto" hangingPunct="1">
              <a:spcAft>
                <a:spcPts val="0"/>
              </a:spcAft>
              <a:buFont typeface="Wingdings 2"/>
              <a:buNone/>
              <a:defRPr/>
            </a:pPr>
            <a:r>
              <a:rPr lang="en-US" dirty="0" smtClean="0"/>
              <a:t>Leslie A. Birdon, Curriculum Coordinator</a:t>
            </a:r>
          </a:p>
          <a:p>
            <a:pPr algn="ctr" eaLnBrk="1" fontAlgn="auto" hangingPunct="1">
              <a:spcAft>
                <a:spcPts val="0"/>
              </a:spcAft>
              <a:buFont typeface="Wingdings 2"/>
              <a:buNone/>
              <a:defRPr/>
            </a:pPr>
            <a:r>
              <a:rPr lang="en-US" dirty="0" smtClean="0"/>
              <a:t>East Feliciana Parish School Board</a:t>
            </a:r>
          </a:p>
          <a:p>
            <a:pPr algn="ctr" eaLnBrk="1" fontAlgn="auto" hangingPunct="1">
              <a:spcAft>
                <a:spcPts val="0"/>
              </a:spcAft>
              <a:buFont typeface="Wingdings 2"/>
              <a:buNone/>
              <a:defRPr/>
            </a:pPr>
            <a:endParaRPr lang="en-US" dirty="0" smtClean="0"/>
          </a:p>
          <a:p>
            <a:pPr algn="ctr" eaLnBrk="1" fontAlgn="auto" hangingPunct="1">
              <a:spcAft>
                <a:spcPts val="0"/>
              </a:spcAft>
              <a:buFont typeface="Wingdings 2"/>
              <a:buNone/>
              <a:defRPr/>
            </a:pPr>
            <a:r>
              <a:rPr lang="en-US" dirty="0" smtClean="0"/>
              <a:t>LDOE Teacher Leader Summit</a:t>
            </a:r>
          </a:p>
          <a:p>
            <a:pPr algn="ctr" eaLnBrk="1" fontAlgn="auto" hangingPunct="1">
              <a:spcAft>
                <a:spcPts val="0"/>
              </a:spcAft>
              <a:buFont typeface="Wingdings 2"/>
              <a:buNone/>
              <a:defRPr/>
            </a:pPr>
            <a:r>
              <a:rPr lang="en-US" dirty="0" smtClean="0"/>
              <a:t>New Orleans, LA</a:t>
            </a:r>
          </a:p>
          <a:p>
            <a:pPr algn="ctr" eaLnBrk="1" fontAlgn="auto" hangingPunct="1">
              <a:spcAft>
                <a:spcPts val="0"/>
              </a:spcAft>
              <a:buFont typeface="Wingdings 2"/>
              <a:buNone/>
              <a:defRPr/>
            </a:pPr>
            <a:r>
              <a:rPr lang="en-US" dirty="0" smtClean="0"/>
              <a:t>June 3-4,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130000"/>
                  </a:schemeClr>
                </a:solidFill>
              </a:rPr>
              <a:t>How does the TABA Model impact thinking skills?</a:t>
            </a:r>
            <a:endParaRPr lang="en-US" dirty="0">
              <a:solidFill>
                <a:schemeClr val="tx2">
                  <a:satMod val="130000"/>
                </a:schemeClr>
              </a:solidFill>
            </a:endParaRPr>
          </a:p>
        </p:txBody>
      </p:sp>
      <p:sp>
        <p:nvSpPr>
          <p:cNvPr id="15363" name="Content Placeholder 2"/>
          <p:cNvSpPr>
            <a:spLocks noGrp="1"/>
          </p:cNvSpPr>
          <p:nvPr>
            <p:ph idx="1"/>
          </p:nvPr>
        </p:nvSpPr>
        <p:spPr/>
        <p:txBody>
          <a:bodyPr/>
          <a:lstStyle/>
          <a:p>
            <a:pPr eaLnBrk="1" hangingPunct="1">
              <a:buFont typeface="Wingdings 2" pitchFamily="18" charset="2"/>
              <a:buNone/>
            </a:pPr>
            <a:r>
              <a:rPr lang="en-US" altLang="en-US" sz="2800" dirty="0" smtClean="0"/>
              <a:t>Students give the opportunity to practice:</a:t>
            </a:r>
          </a:p>
          <a:p>
            <a:pPr lvl="1" eaLnBrk="1" hangingPunct="1">
              <a:buFont typeface="Wingdings" pitchFamily="2" charset="2"/>
              <a:buChar char="q"/>
            </a:pPr>
            <a:r>
              <a:rPr lang="en-US" altLang="en-US" sz="2400" dirty="0" smtClean="0"/>
              <a:t>Problem- solving</a:t>
            </a:r>
          </a:p>
          <a:p>
            <a:pPr lvl="1" eaLnBrk="1" hangingPunct="1">
              <a:buFont typeface="Wingdings" pitchFamily="2" charset="2"/>
              <a:buChar char="q"/>
            </a:pPr>
            <a:r>
              <a:rPr lang="en-US" altLang="en-US" sz="2400" dirty="0" smtClean="0"/>
              <a:t>Efficient reasoning</a:t>
            </a:r>
          </a:p>
          <a:p>
            <a:pPr lvl="1" eaLnBrk="1" hangingPunct="1">
              <a:buFont typeface="Wingdings" pitchFamily="2" charset="2"/>
              <a:buChar char="q"/>
            </a:pPr>
            <a:r>
              <a:rPr lang="en-US" altLang="en-US" sz="2400" dirty="0" smtClean="0"/>
              <a:t>Critical thinking</a:t>
            </a:r>
          </a:p>
          <a:p>
            <a:pPr lvl="1" eaLnBrk="1" hangingPunct="1">
              <a:buFont typeface="Wingdings" pitchFamily="2" charset="2"/>
              <a:buChar char="q"/>
            </a:pPr>
            <a:endParaRPr lang="en-US" altLang="en-US" sz="2400" dirty="0" smtClean="0"/>
          </a:p>
          <a:p>
            <a:pPr lvl="1" eaLnBrk="1" hangingPunct="1">
              <a:buFont typeface="Verdana" pitchFamily="34" charset="0"/>
              <a:buNone/>
            </a:pPr>
            <a:r>
              <a:rPr lang="en-US" altLang="en-US" sz="2400" dirty="0" smtClean="0"/>
              <a:t>Method is highly structured, open-ended, and supported with reasoning which enables students to :</a:t>
            </a:r>
          </a:p>
          <a:p>
            <a:pPr lvl="1" eaLnBrk="1" hangingPunct="1">
              <a:buFont typeface="Wingdings" pitchFamily="2" charset="2"/>
              <a:buChar char="ü"/>
            </a:pPr>
            <a:r>
              <a:rPr lang="en-US" altLang="en-US" sz="2400" dirty="0" smtClean="0"/>
              <a:t>Process Information</a:t>
            </a:r>
          </a:p>
          <a:p>
            <a:pPr lvl="1" eaLnBrk="1" hangingPunct="1">
              <a:buFont typeface="Wingdings" pitchFamily="2" charset="2"/>
              <a:buChar char="ü"/>
            </a:pPr>
            <a:r>
              <a:rPr lang="en-US" altLang="en-US" sz="2400" dirty="0" smtClean="0"/>
              <a:t>Develop Concepts</a:t>
            </a:r>
          </a:p>
          <a:p>
            <a:pPr lvl="1" eaLnBrk="1" hangingPunct="1">
              <a:buFont typeface="Wingdings" pitchFamily="2" charset="2"/>
              <a:buChar char="ü"/>
            </a:pPr>
            <a:r>
              <a:rPr lang="en-US" altLang="en-US" sz="2400" dirty="0" smtClean="0"/>
              <a:t>Formulate Generalizations</a:t>
            </a:r>
          </a:p>
          <a:p>
            <a:pPr lvl="1" eaLnBrk="1" hangingPunct="1">
              <a:buFont typeface="Wingdings" pitchFamily="2" charset="2"/>
              <a:buChar char="ü"/>
            </a:pPr>
            <a:endParaRPr lang="en-US" altLang="en-US" sz="2400" dirty="0" smtClean="0"/>
          </a:p>
          <a:p>
            <a:pPr lvl="1" eaLnBrk="1" hangingPunct="1">
              <a:buFont typeface="Verdana" pitchFamily="34" charset="0"/>
              <a:buNone/>
            </a:pPr>
            <a:endParaRPr lang="en-US" altLang="en-US" sz="2400" dirty="0" smtClean="0"/>
          </a:p>
        </p:txBody>
      </p:sp>
      <p:sp>
        <p:nvSpPr>
          <p:cNvPr id="4" name="Oval 3"/>
          <p:cNvSpPr/>
          <p:nvPr/>
        </p:nvSpPr>
        <p:spPr>
          <a:xfrm>
            <a:off x="7772400" y="51054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Analyzing the TABA Model</a:t>
            </a:r>
            <a:endParaRPr lang="en-US" dirty="0">
              <a:solidFill>
                <a:schemeClr val="tx2">
                  <a:satMod val="130000"/>
                </a:schemeClr>
              </a:solidFill>
            </a:endParaRPr>
          </a:p>
        </p:txBody>
      </p:sp>
      <p:sp>
        <p:nvSpPr>
          <p:cNvPr id="16387" name="Content Placeholder 2"/>
          <p:cNvSpPr>
            <a:spLocks noGrp="1"/>
          </p:cNvSpPr>
          <p:nvPr>
            <p:ph idx="1"/>
          </p:nvPr>
        </p:nvSpPr>
        <p:spPr/>
        <p:txBody>
          <a:bodyPr/>
          <a:lstStyle/>
          <a:p>
            <a:pPr eaLnBrk="1" hangingPunct="1"/>
            <a:r>
              <a:rPr lang="en-US" altLang="en-US" dirty="0" smtClean="0"/>
              <a:t>Concept Development</a:t>
            </a:r>
          </a:p>
          <a:p>
            <a:pPr eaLnBrk="1" hangingPunct="1"/>
            <a:r>
              <a:rPr lang="en-US" altLang="en-US" dirty="0" smtClean="0"/>
              <a:t>Interpretation of Data</a:t>
            </a:r>
          </a:p>
          <a:p>
            <a:pPr eaLnBrk="1" hangingPunct="1"/>
            <a:r>
              <a:rPr lang="en-US" altLang="en-US" dirty="0" smtClean="0"/>
              <a:t>Application of Generalizations</a:t>
            </a:r>
          </a:p>
          <a:p>
            <a:pPr eaLnBrk="1" hangingPunct="1"/>
            <a:r>
              <a:rPr lang="en-US" altLang="en-US" dirty="0" smtClean="0"/>
              <a:t>Interpretation of Feelings, Attitudes, and Values</a:t>
            </a:r>
          </a:p>
          <a:p>
            <a:pPr eaLnBrk="1" hangingPunct="1">
              <a:buFont typeface="Wingdings 2" pitchFamily="18" charset="2"/>
              <a:buNone/>
            </a:pPr>
            <a:endParaRPr lang="en-US" altLang="en-US" dirty="0" smtClean="0"/>
          </a:p>
          <a:p>
            <a:pPr algn="ctr" eaLnBrk="1" hangingPunct="1">
              <a:buFont typeface="Wingdings 2" pitchFamily="18" charset="2"/>
              <a:buNone/>
            </a:pPr>
            <a:r>
              <a:rPr lang="en-US" altLang="en-US" sz="2800" dirty="0" smtClean="0"/>
              <a:t>Looking at the different types of models and examples, which models are better suited for science and justify your reasoning.</a:t>
            </a:r>
          </a:p>
          <a:p>
            <a:pPr eaLnBrk="1" hangingPunct="1"/>
            <a:endParaRPr lang="en-US" altLang="en-US" dirty="0" smtClean="0"/>
          </a:p>
          <a:p>
            <a:pPr eaLnBrk="1" hangingPunct="1"/>
            <a:endParaRPr lang="en-US" altLang="en-US" dirty="0" smtClean="0"/>
          </a:p>
        </p:txBody>
      </p:sp>
      <p:sp>
        <p:nvSpPr>
          <p:cNvPr id="4" name="Oval 3"/>
          <p:cNvSpPr/>
          <p:nvPr/>
        </p:nvSpPr>
        <p:spPr>
          <a:xfrm>
            <a:off x="7848600" y="14478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#5</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Concept Development</a:t>
            </a:r>
            <a:endParaRPr lang="en-US" dirty="0">
              <a:solidFill>
                <a:schemeClr val="tx2">
                  <a:satMod val="130000"/>
                </a:schemeClr>
              </a:solidFill>
            </a:endParaRPr>
          </a:p>
        </p:txBody>
      </p:sp>
      <p:sp>
        <p:nvSpPr>
          <p:cNvPr id="17411" name="Content Placeholder 2"/>
          <p:cNvSpPr>
            <a:spLocks noGrp="1"/>
          </p:cNvSpPr>
          <p:nvPr>
            <p:ph idx="1"/>
          </p:nvPr>
        </p:nvSpPr>
        <p:spPr/>
        <p:txBody>
          <a:bodyPr/>
          <a:lstStyle/>
          <a:p>
            <a:pPr eaLnBrk="1" hangingPunct="1">
              <a:buFont typeface="Wingdings 2" pitchFamily="18" charset="2"/>
              <a:buNone/>
            </a:pPr>
            <a:r>
              <a:rPr lang="en-US" altLang="en-US" sz="2400" dirty="0" smtClean="0"/>
              <a:t>Students develop new connections with a proposed key concept through making inferences and creating generalization.</a:t>
            </a:r>
          </a:p>
          <a:p>
            <a:pPr eaLnBrk="1" hangingPunct="1">
              <a:buFont typeface="Wingdings 2" pitchFamily="18" charset="2"/>
              <a:buNone/>
            </a:pPr>
            <a:endParaRPr lang="en-US" altLang="en-US" sz="2400" dirty="0" smtClean="0"/>
          </a:p>
          <a:p>
            <a:pPr eaLnBrk="1" hangingPunct="1">
              <a:buFont typeface="Wingdings 2" pitchFamily="18" charset="2"/>
              <a:buNone/>
            </a:pPr>
            <a:r>
              <a:rPr lang="en-US" altLang="en-US" sz="2400" dirty="0" smtClean="0"/>
              <a:t>Focus Objective: You will analyze and evaluate the movement of molecules in a cell.</a:t>
            </a:r>
          </a:p>
          <a:p>
            <a:pPr eaLnBrk="1" hangingPunct="1">
              <a:buFont typeface="Wingdings 2" pitchFamily="18" charset="2"/>
              <a:buNone/>
            </a:pPr>
            <a:endParaRPr lang="en-US" altLang="en-US" sz="2400" dirty="0" smtClean="0"/>
          </a:p>
          <a:p>
            <a:pPr eaLnBrk="1" hangingPunct="1">
              <a:buFont typeface="Wingdings 2" pitchFamily="18" charset="2"/>
              <a:buNone/>
            </a:pPr>
            <a:r>
              <a:rPr lang="en-US" altLang="en-US" sz="2400" dirty="0" smtClean="0"/>
              <a:t>Essential Question:  Looking at the definitions for active and passive transport, in what ways does it relate to your grouping of items and the plasma membrane?</a:t>
            </a:r>
          </a:p>
          <a:p>
            <a:pPr eaLnBrk="1" hangingPunct="1">
              <a:buFont typeface="Wingdings 2" pitchFamily="18" charset="2"/>
              <a:buNone/>
            </a:pPr>
            <a:endParaRPr lang="en-US" altLang="en-US" sz="2400" dirty="0" smtClean="0"/>
          </a:p>
        </p:txBody>
      </p:sp>
      <p:sp>
        <p:nvSpPr>
          <p:cNvPr id="4" name="Oval 3"/>
          <p:cNvSpPr/>
          <p:nvPr/>
        </p:nvSpPr>
        <p:spPr>
          <a:xfrm>
            <a:off x="7848600" y="55626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#6</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Concept Development</a:t>
            </a:r>
            <a:endParaRPr lang="en-US" dirty="0"/>
          </a:p>
        </p:txBody>
      </p:sp>
      <p:sp>
        <p:nvSpPr>
          <p:cNvPr id="18435" name="Content Placeholder 2"/>
          <p:cNvSpPr>
            <a:spLocks noGrp="1"/>
          </p:cNvSpPr>
          <p:nvPr>
            <p:ph idx="1"/>
          </p:nvPr>
        </p:nvSpPr>
        <p:spPr/>
        <p:txBody>
          <a:bodyPr/>
          <a:lstStyle/>
          <a:p>
            <a:pPr eaLnBrk="1" hangingPunct="1">
              <a:buFont typeface="Wingdings 2" pitchFamily="18" charset="2"/>
              <a:buNone/>
            </a:pPr>
            <a:r>
              <a:rPr lang="en-US" altLang="en-US" sz="2800" b="1" u="sng" dirty="0" smtClean="0"/>
              <a:t>List </a:t>
            </a:r>
            <a:r>
              <a:rPr lang="en-US" altLang="en-US" sz="2800" dirty="0" smtClean="0"/>
              <a:t>all information/concepts about a topic.</a:t>
            </a:r>
          </a:p>
          <a:p>
            <a:pPr eaLnBrk="1" hangingPunct="1">
              <a:buFont typeface="Wingdings" pitchFamily="2" charset="2"/>
              <a:buChar char="§"/>
            </a:pPr>
            <a:r>
              <a:rPr lang="en-US" altLang="en-US" sz="2000" dirty="0" smtClean="0"/>
              <a:t>List five things that move in nature and our society.</a:t>
            </a:r>
          </a:p>
          <a:p>
            <a:pPr eaLnBrk="1" hangingPunct="1">
              <a:buFont typeface="Wingdings" pitchFamily="2" charset="2"/>
              <a:buChar char="§"/>
            </a:pPr>
            <a:r>
              <a:rPr lang="en-US" altLang="en-US" sz="2000" dirty="0" smtClean="0"/>
              <a:t>Combine these items with your group to produce a list.</a:t>
            </a:r>
          </a:p>
          <a:p>
            <a:pPr eaLnBrk="1" hangingPunct="1">
              <a:buFont typeface="Wingdings" pitchFamily="2" charset="2"/>
              <a:buChar char="§"/>
            </a:pPr>
            <a:r>
              <a:rPr lang="en-US" altLang="en-US" sz="2000" dirty="0" smtClean="0"/>
              <a:t>Place your list on the board for the class.</a:t>
            </a:r>
          </a:p>
          <a:p>
            <a:pPr eaLnBrk="1" hangingPunct="1">
              <a:buFont typeface="Wingdings" pitchFamily="2" charset="2"/>
              <a:buChar char="§"/>
            </a:pPr>
            <a:r>
              <a:rPr lang="en-US" altLang="en-US" sz="2000" dirty="0" smtClean="0"/>
              <a:t>Reduce all group lists to a class list.</a:t>
            </a:r>
          </a:p>
          <a:p>
            <a:pPr eaLnBrk="1" hangingPunct="1">
              <a:buFont typeface="Wingdings" pitchFamily="2" charset="2"/>
              <a:buChar char="§"/>
            </a:pPr>
            <a:endParaRPr lang="en-US" altLang="en-US" sz="2000" dirty="0" smtClean="0"/>
          </a:p>
          <a:p>
            <a:pPr eaLnBrk="1" hangingPunct="1">
              <a:buFont typeface="Wingdings 2" pitchFamily="18" charset="2"/>
              <a:buNone/>
            </a:pPr>
            <a:r>
              <a:rPr lang="en-US" altLang="en-US" sz="2400" b="1" u="sng" dirty="0" smtClean="0"/>
              <a:t>Group</a:t>
            </a:r>
            <a:r>
              <a:rPr lang="en-US" altLang="en-US" sz="2400" dirty="0" smtClean="0"/>
              <a:t> and given reasons why information is grouped that way.</a:t>
            </a:r>
          </a:p>
          <a:p>
            <a:pPr lvl="1" eaLnBrk="1" hangingPunct="1"/>
            <a:r>
              <a:rPr lang="en-US" altLang="en-US" sz="2000" dirty="0" smtClean="0"/>
              <a:t>Using the textbook and dictionary, we as a class will define the words, active and passive.</a:t>
            </a:r>
          </a:p>
          <a:p>
            <a:pPr lvl="1" eaLnBrk="1" hangingPunct="1"/>
            <a:r>
              <a:rPr lang="en-US" altLang="en-US" sz="2000" dirty="0" smtClean="0"/>
              <a:t>Using these responses, you classify your objects’ movements as active or passive.</a:t>
            </a:r>
          </a:p>
        </p:txBody>
      </p:sp>
      <p:sp>
        <p:nvSpPr>
          <p:cNvPr id="4" name="Oval 3"/>
          <p:cNvSpPr/>
          <p:nvPr/>
        </p:nvSpPr>
        <p:spPr>
          <a:xfrm>
            <a:off x="7848600" y="55626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#6</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Concept Development</a:t>
            </a:r>
            <a:endParaRPr lang="en-US" dirty="0"/>
          </a:p>
        </p:txBody>
      </p:sp>
      <p:sp>
        <p:nvSpPr>
          <p:cNvPr id="19459" name="Content Placeholder 2"/>
          <p:cNvSpPr>
            <a:spLocks noGrp="1"/>
          </p:cNvSpPr>
          <p:nvPr>
            <p:ph idx="1"/>
          </p:nvPr>
        </p:nvSpPr>
        <p:spPr/>
        <p:txBody>
          <a:bodyPr/>
          <a:lstStyle/>
          <a:p>
            <a:pPr eaLnBrk="1" hangingPunct="1">
              <a:buFont typeface="Wingdings 2" pitchFamily="18" charset="2"/>
              <a:buNone/>
            </a:pPr>
            <a:r>
              <a:rPr lang="en-US" altLang="en-US" sz="2800" b="1" u="sng" smtClean="0"/>
              <a:t>Label</a:t>
            </a:r>
            <a:r>
              <a:rPr lang="en-US" altLang="en-US" sz="2800" smtClean="0"/>
              <a:t> with at least 3 different labels.  Give reasons.</a:t>
            </a:r>
          </a:p>
          <a:p>
            <a:pPr eaLnBrk="1" hangingPunct="1">
              <a:buFont typeface="Wingdings" pitchFamily="2" charset="2"/>
              <a:buChar char="§"/>
            </a:pPr>
            <a:r>
              <a:rPr lang="en-US" altLang="en-US" sz="2000" smtClean="0"/>
              <a:t>What are some factors that contribute to the grouping of these items?</a:t>
            </a:r>
          </a:p>
          <a:p>
            <a:pPr eaLnBrk="1" hangingPunct="1">
              <a:buFont typeface="Wingdings 2" pitchFamily="18" charset="2"/>
              <a:buNone/>
            </a:pPr>
            <a:r>
              <a:rPr lang="en-US" altLang="en-US" sz="2800" b="1" u="sng" smtClean="0"/>
              <a:t>Infer, Generalize, Synthesize</a:t>
            </a:r>
          </a:p>
          <a:p>
            <a:pPr eaLnBrk="1" hangingPunct="1">
              <a:buFont typeface="Wingdings" pitchFamily="2" charset="2"/>
              <a:buChar char="§"/>
            </a:pPr>
            <a:r>
              <a:rPr lang="en-US" altLang="en-US" sz="2000" smtClean="0"/>
              <a:t>Looking at the definitions for active transport, in what ways does it relate to your grouping of items?</a:t>
            </a:r>
          </a:p>
          <a:p>
            <a:pPr eaLnBrk="1" hangingPunct="1">
              <a:buFont typeface="Wingdings 2" pitchFamily="18" charset="2"/>
              <a:buNone/>
            </a:pPr>
            <a:r>
              <a:rPr lang="en-US" altLang="en-US" sz="2800" b="1" u="sng" smtClean="0"/>
              <a:t>State the Concept/Generalization</a:t>
            </a:r>
          </a:p>
          <a:p>
            <a:pPr eaLnBrk="1" hangingPunct="1">
              <a:buFont typeface="Wingdings" pitchFamily="2" charset="2"/>
              <a:buChar char="§"/>
            </a:pPr>
            <a:r>
              <a:rPr lang="en-US" altLang="en-US" sz="2000" smtClean="0"/>
              <a:t>Scientists have classified the plasma membrane as using active transport.  Looking at its function, is this a valid perception?  State at least three reasons for your position.</a:t>
            </a:r>
          </a:p>
          <a:p>
            <a:pPr algn="ctr" eaLnBrk="1" hangingPunct="1">
              <a:buFont typeface="Wingdings 2" pitchFamily="18" charset="2"/>
              <a:buNone/>
            </a:pPr>
            <a:endParaRPr lang="en-US" altLang="en-US" sz="2800" b="1" u="sng" smtClean="0"/>
          </a:p>
        </p:txBody>
      </p:sp>
      <p:sp>
        <p:nvSpPr>
          <p:cNvPr id="4" name="Oval 3"/>
          <p:cNvSpPr/>
          <p:nvPr/>
        </p:nvSpPr>
        <p:spPr>
          <a:xfrm>
            <a:off x="7924800" y="57150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#6</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Wisdom for the Sages</a:t>
            </a:r>
            <a:endParaRPr lang="en-US" dirty="0"/>
          </a:p>
        </p:txBody>
      </p:sp>
      <p:sp>
        <p:nvSpPr>
          <p:cNvPr id="20483" name="Content Placeholder 2"/>
          <p:cNvSpPr>
            <a:spLocks noGrp="1"/>
          </p:cNvSpPr>
          <p:nvPr>
            <p:ph idx="1"/>
          </p:nvPr>
        </p:nvSpPr>
        <p:spPr/>
        <p:txBody>
          <a:bodyPr/>
          <a:lstStyle/>
          <a:p>
            <a:pPr eaLnBrk="1" hangingPunct="1">
              <a:buFont typeface="Wingdings 2" pitchFamily="18" charset="2"/>
              <a:buNone/>
            </a:pPr>
            <a:r>
              <a:rPr lang="en-US" altLang="en-US" sz="2800" b="1" u="sng" smtClean="0"/>
              <a:t>Common Barriers for Developing Thinking</a:t>
            </a:r>
            <a:endParaRPr lang="en-US" altLang="en-US" sz="2800" smtClean="0"/>
          </a:p>
          <a:p>
            <a:pPr algn="ctr" eaLnBrk="1" hangingPunct="1">
              <a:buFont typeface="Wingdings 2" pitchFamily="18" charset="2"/>
              <a:buNone/>
            </a:pPr>
            <a:r>
              <a:rPr lang="en-US" altLang="en-US" sz="2400" smtClean="0"/>
              <a:t>How would you address the following roadblocks for implementation?</a:t>
            </a:r>
          </a:p>
          <a:p>
            <a:pPr eaLnBrk="1" hangingPunct="1">
              <a:buFont typeface="Wingdings" pitchFamily="2" charset="2"/>
              <a:buChar char="v"/>
            </a:pPr>
            <a:r>
              <a:rPr lang="en-US" altLang="en-US" sz="2000" smtClean="0"/>
              <a:t>Keep purposes of the discussion in mind by using the questions.</a:t>
            </a:r>
          </a:p>
          <a:p>
            <a:pPr eaLnBrk="1" hangingPunct="1">
              <a:buFont typeface="Wingdings" pitchFamily="2" charset="2"/>
              <a:buChar char="v"/>
            </a:pPr>
            <a:r>
              <a:rPr lang="en-US" altLang="en-US" sz="2000" smtClean="0"/>
              <a:t>Arrange input prior to discussion using reading selections.</a:t>
            </a:r>
          </a:p>
          <a:p>
            <a:pPr eaLnBrk="1" hangingPunct="1">
              <a:buFont typeface="Wingdings" pitchFamily="2" charset="2"/>
              <a:buChar char="v"/>
            </a:pPr>
            <a:r>
              <a:rPr lang="en-US" altLang="en-US" sz="2000" smtClean="0"/>
              <a:t>Decide on appropriate strategy.</a:t>
            </a:r>
          </a:p>
          <a:p>
            <a:pPr eaLnBrk="1" hangingPunct="1">
              <a:buFont typeface="Wingdings" pitchFamily="2" charset="2"/>
              <a:buChar char="v"/>
            </a:pPr>
            <a:r>
              <a:rPr lang="en-US" altLang="en-US" sz="2000" smtClean="0"/>
              <a:t>Design all questions to be open-ended.</a:t>
            </a:r>
          </a:p>
          <a:p>
            <a:pPr eaLnBrk="1" hangingPunct="1">
              <a:buFont typeface="Wingdings" pitchFamily="2" charset="2"/>
              <a:buChar char="v"/>
            </a:pPr>
            <a:r>
              <a:rPr lang="en-US" altLang="en-US" sz="2000" smtClean="0"/>
              <a:t>Select certain responses for lesson focus and direction.</a:t>
            </a:r>
          </a:p>
          <a:p>
            <a:pPr eaLnBrk="1" hangingPunct="1">
              <a:buFont typeface="Wingdings" pitchFamily="2" charset="2"/>
              <a:buChar char="v"/>
            </a:pPr>
            <a:r>
              <a:rPr lang="en-US" altLang="en-US" sz="2000" smtClean="0"/>
              <a:t>Wait for students to formulate answers- Give them time to think and response.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smtClean="0"/>
              <a:t>Strategy Connection to CCSS </a:t>
            </a:r>
            <a:endParaRPr lang="en-US" dirty="0"/>
          </a:p>
        </p:txBody>
      </p:sp>
      <p:sp>
        <p:nvSpPr>
          <p:cNvPr id="21507" name="Content Placeholder 2"/>
          <p:cNvSpPr>
            <a:spLocks noGrp="1"/>
          </p:cNvSpPr>
          <p:nvPr>
            <p:ph idx="1"/>
          </p:nvPr>
        </p:nvSpPr>
        <p:spPr/>
        <p:txBody>
          <a:bodyPr/>
          <a:lstStyle/>
          <a:p>
            <a:pPr eaLnBrk="1" hangingPunct="1"/>
            <a:r>
              <a:rPr lang="en-US" sz="2400" dirty="0" smtClean="0"/>
              <a:t>Cite strong and thorough textual evidence to support analysis of what the text says explicitly as well as inferences drawn from the text</a:t>
            </a:r>
            <a:r>
              <a:rPr lang="en-US" sz="2400" dirty="0" smtClean="0"/>
              <a:t>.  </a:t>
            </a:r>
          </a:p>
          <a:p>
            <a:pPr algn="ctr" eaLnBrk="1" hangingPunct="1">
              <a:buNone/>
            </a:pPr>
            <a:r>
              <a:rPr lang="en-US" sz="2400" dirty="0" smtClean="0"/>
              <a:t>(RI 9-10.1)</a:t>
            </a:r>
          </a:p>
          <a:p>
            <a:pPr algn="ctr" eaLnBrk="1" hangingPunct="1">
              <a:buNone/>
            </a:pPr>
            <a:endParaRPr lang="en-US" altLang="en-US" sz="2400" dirty="0" smtClean="0"/>
          </a:p>
          <a:p>
            <a:pPr eaLnBrk="1" hangingPunct="1">
              <a:buNone/>
            </a:pPr>
            <a:r>
              <a:rPr lang="en-US" sz="2400" dirty="0" smtClean="0"/>
              <a:t>Determine a central idea of a text and analyze its development over the course of the text, including how it emerges and is shaped and refined by specific details; provide an objective summary of the text</a:t>
            </a:r>
            <a:r>
              <a:rPr lang="en-US" sz="2400" dirty="0" smtClean="0"/>
              <a:t>.</a:t>
            </a:r>
          </a:p>
          <a:p>
            <a:pPr algn="ctr" eaLnBrk="1" hangingPunct="1">
              <a:buNone/>
            </a:pPr>
            <a:r>
              <a:rPr lang="en-US" altLang="en-US" sz="2400" dirty="0" smtClean="0"/>
              <a:t>(RI 9-10.2)</a:t>
            </a:r>
            <a:endParaRPr lang="en-US" altLang="en-US"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Picking the Best Fit</a:t>
            </a:r>
            <a:endParaRPr lang="en-US" dirty="0"/>
          </a:p>
        </p:txBody>
      </p:sp>
      <p:sp>
        <p:nvSpPr>
          <p:cNvPr id="22531" name="Content Placeholder 2"/>
          <p:cNvSpPr>
            <a:spLocks noGrp="1"/>
          </p:cNvSpPr>
          <p:nvPr>
            <p:ph idx="1"/>
          </p:nvPr>
        </p:nvSpPr>
        <p:spPr/>
        <p:txBody>
          <a:bodyPr/>
          <a:lstStyle/>
          <a:p>
            <a:r>
              <a:rPr lang="en-US" smtClean="0"/>
              <a:t> What topic(s) are being showcased in the novel?</a:t>
            </a:r>
          </a:p>
          <a:p>
            <a:r>
              <a:rPr lang="en-US" smtClean="0"/>
              <a:t>In what ways is topic explored throughout the text?</a:t>
            </a:r>
          </a:p>
          <a:p>
            <a:r>
              <a:rPr lang="en-US" smtClean="0"/>
              <a:t>What is the author’s background concerning the given concept or topic?</a:t>
            </a:r>
          </a:p>
          <a:p>
            <a:r>
              <a:rPr lang="en-US" smtClean="0"/>
              <a:t>How can the novel be presented to students?</a:t>
            </a:r>
          </a:p>
        </p:txBody>
      </p:sp>
      <p:sp>
        <p:nvSpPr>
          <p:cNvPr id="4" name="Oval 3"/>
          <p:cNvSpPr/>
          <p:nvPr/>
        </p:nvSpPr>
        <p:spPr>
          <a:xfrm>
            <a:off x="7848600" y="55626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3581400" y="6305550"/>
            <a:ext cx="2133600" cy="476250"/>
          </a:xfr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pPr>
            <a:fld id="{F87C2239-B389-456D-9D51-5F3933C793EB}" type="slidenum">
              <a:rPr lang="en-US" altLang="en-US" smtClean="0">
                <a:solidFill>
                  <a:srgbClr val="A6A6A6"/>
                </a:solidFill>
                <a:latin typeface="Arial" pitchFamily="34" charset="0"/>
                <a:cs typeface="Arial" pitchFamily="34" charset="0"/>
              </a:rPr>
              <a:pPr algn="r" fontAlgn="base">
                <a:spcBef>
                  <a:spcPct val="0"/>
                </a:spcBef>
                <a:spcAft>
                  <a:spcPct val="0"/>
                </a:spcAft>
              </a:pPr>
              <a:t>18</a:t>
            </a:fld>
            <a:endParaRPr lang="en-US" altLang="en-US" smtClean="0">
              <a:solidFill>
                <a:srgbClr val="A6A6A6"/>
              </a:solidFill>
              <a:latin typeface="Arial" pitchFamily="34" charset="0"/>
              <a:cs typeface="Arial" pitchFamily="34" charset="0"/>
            </a:endParaRPr>
          </a:p>
        </p:txBody>
      </p:sp>
      <p:pic>
        <p:nvPicPr>
          <p:cNvPr id="23555" name="Picture 13"/>
          <p:cNvPicPr>
            <a:picLocks noChangeAspect="1" noChangeArrowheads="1"/>
          </p:cNvPicPr>
          <p:nvPr/>
        </p:nvPicPr>
        <p:blipFill>
          <a:blip r:embed="rId2" cstate="print"/>
          <a:srcRect/>
          <a:stretch>
            <a:fillRect/>
          </a:stretch>
        </p:blipFill>
        <p:spPr bwMode="auto">
          <a:xfrm>
            <a:off x="457200" y="1905000"/>
            <a:ext cx="3925888" cy="3302000"/>
          </a:xfrm>
          <a:prstGeom prst="rect">
            <a:avLst/>
          </a:prstGeom>
          <a:noFill/>
          <a:ln w="9525">
            <a:noFill/>
            <a:miter lim="800000"/>
            <a:headEnd/>
            <a:tailEnd/>
          </a:ln>
        </p:spPr>
      </p:pic>
      <p:sp>
        <p:nvSpPr>
          <p:cNvPr id="23556" name="TextBox 1"/>
          <p:cNvSpPr txBox="1">
            <a:spLocks noChangeArrowheads="1"/>
          </p:cNvSpPr>
          <p:nvPr/>
        </p:nvSpPr>
        <p:spPr bwMode="auto">
          <a:xfrm>
            <a:off x="1143000" y="685800"/>
            <a:ext cx="7772400" cy="769938"/>
          </a:xfrm>
          <a:prstGeom prst="rect">
            <a:avLst/>
          </a:prstGeom>
          <a:noFill/>
          <a:ln w="9525">
            <a:noFill/>
            <a:miter lim="800000"/>
            <a:headEnd/>
            <a:tailEnd/>
          </a:ln>
        </p:spPr>
        <p:txBody>
          <a:bodyPr>
            <a:spAutoFit/>
          </a:bodyPr>
          <a:lstStyle/>
          <a:p>
            <a:pPr algn="ctr"/>
            <a:r>
              <a:rPr lang="en-US" altLang="en-US" sz="2400" b="1">
                <a:solidFill>
                  <a:srgbClr val="0070C0"/>
                </a:solidFill>
                <a:ea typeface="Geneva"/>
                <a:cs typeface="Geneva"/>
              </a:rPr>
              <a:t> </a:t>
            </a:r>
            <a:r>
              <a:rPr lang="en-US" altLang="en-US" sz="4400" b="1">
                <a:solidFill>
                  <a:srgbClr val="0070C0"/>
                </a:solidFill>
                <a:ea typeface="Geneva"/>
                <a:cs typeface="Geneva"/>
              </a:rPr>
              <a:t>Qualitative Measures</a:t>
            </a:r>
            <a:endParaRPr lang="en-US" altLang="en-US" sz="4400">
              <a:solidFill>
                <a:srgbClr val="0070C0"/>
              </a:solidFill>
            </a:endParaRPr>
          </a:p>
        </p:txBody>
      </p:sp>
      <p:sp>
        <p:nvSpPr>
          <p:cNvPr id="7" name="TextBox 6"/>
          <p:cNvSpPr txBox="1">
            <a:spLocks noChangeArrowheads="1"/>
          </p:cNvSpPr>
          <p:nvPr/>
        </p:nvSpPr>
        <p:spPr bwMode="auto">
          <a:xfrm>
            <a:off x="4495800" y="2662238"/>
            <a:ext cx="4038600" cy="2554287"/>
          </a:xfrm>
          <a:prstGeom prst="rect">
            <a:avLst/>
          </a:prstGeom>
          <a:noFill/>
          <a:ln w="9525">
            <a:noFill/>
            <a:miter lim="800000"/>
            <a:headEnd/>
            <a:tailEnd/>
          </a:ln>
        </p:spPr>
        <p:txBody>
          <a:bodyPr>
            <a:spAutoFit/>
          </a:bodyPr>
          <a:lstStyle/>
          <a:p>
            <a:r>
              <a:rPr lang="en-US" altLang="en-US" sz="2000"/>
              <a:t>Measures such as:</a:t>
            </a:r>
          </a:p>
          <a:p>
            <a:pPr marL="742950" lvl="1" indent="-285750">
              <a:buFont typeface="Arial" pitchFamily="34" charset="0"/>
              <a:buChar char="•"/>
            </a:pPr>
            <a:r>
              <a:rPr lang="en-US" altLang="en-US" sz="2000"/>
              <a:t>Levels of meaning</a:t>
            </a:r>
          </a:p>
          <a:p>
            <a:pPr marL="742950" lvl="1" indent="-285750">
              <a:buFont typeface="Arial" pitchFamily="34" charset="0"/>
              <a:buChar char="•"/>
            </a:pPr>
            <a:r>
              <a:rPr lang="en-US" altLang="en-US" sz="2000"/>
              <a:t>Levels of purpose</a:t>
            </a:r>
          </a:p>
          <a:p>
            <a:pPr marL="742950" lvl="1" indent="-285750">
              <a:buFont typeface="Arial" pitchFamily="34" charset="0"/>
              <a:buChar char="•"/>
            </a:pPr>
            <a:r>
              <a:rPr lang="en-US" altLang="en-US" sz="2000"/>
              <a:t>Structure</a:t>
            </a:r>
          </a:p>
          <a:p>
            <a:pPr marL="742950" lvl="1" indent="-285750">
              <a:buFont typeface="Arial" pitchFamily="34" charset="0"/>
              <a:buChar char="•"/>
            </a:pPr>
            <a:r>
              <a:rPr lang="en-US" altLang="en-US" sz="2000"/>
              <a:t>Organization</a:t>
            </a:r>
          </a:p>
          <a:p>
            <a:pPr marL="742950" lvl="1" indent="-285750">
              <a:buFont typeface="Arial" pitchFamily="34" charset="0"/>
              <a:buChar char="•"/>
            </a:pPr>
            <a:r>
              <a:rPr lang="en-US" altLang="en-US" sz="2000"/>
              <a:t>Language conventionality</a:t>
            </a:r>
          </a:p>
          <a:p>
            <a:pPr marL="742950" lvl="1" indent="-285750">
              <a:buFont typeface="Arial" pitchFamily="34" charset="0"/>
              <a:buChar char="•"/>
            </a:pPr>
            <a:r>
              <a:rPr lang="en-US" altLang="en-US" sz="2000"/>
              <a:t>Language clarity</a:t>
            </a:r>
          </a:p>
          <a:p>
            <a:pPr marL="742950" lvl="1" indent="-285750">
              <a:buFont typeface="Arial" pitchFamily="34" charset="0"/>
              <a:buChar char="•"/>
            </a:pPr>
            <a:r>
              <a:rPr lang="en-US" altLang="en-US" sz="2000"/>
              <a:t>Prior knowledge demands</a:t>
            </a:r>
          </a:p>
        </p:txBody>
      </p:sp>
      <p:sp>
        <p:nvSpPr>
          <p:cNvPr id="6" name="Oval 5"/>
          <p:cNvSpPr/>
          <p:nvPr/>
        </p:nvSpPr>
        <p:spPr>
          <a:xfrm>
            <a:off x="7848600" y="55626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#8</a:t>
            </a:r>
            <a:endParaRPr lang="en-US" dirty="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0" y="0"/>
            <a:ext cx="8686800" cy="1285875"/>
          </a:xfrm>
        </p:spPr>
        <p:txBody>
          <a:bodyPr/>
          <a:lstStyle/>
          <a:p>
            <a:pPr>
              <a:defRPr/>
            </a:pPr>
            <a:r>
              <a:rPr lang="en-US" altLang="en-US" b="1" dirty="0" smtClean="0">
                <a:ea typeface="Geneva"/>
                <a:cs typeface="Geneva"/>
              </a:rPr>
              <a:t>	Step 2: Qualitative Measures</a:t>
            </a:r>
          </a:p>
        </p:txBody>
      </p:sp>
      <p:sp>
        <p:nvSpPr>
          <p:cNvPr id="24579" name="Slide Number Placeholder 3"/>
          <p:cNvSpPr>
            <a:spLocks noGrp="1"/>
          </p:cNvSpPr>
          <p:nvPr>
            <p:ph type="sldNum" sz="quarter" idx="12"/>
          </p:nvPr>
        </p:nvSpPr>
        <p:spPr bwMode="auto">
          <a:xfrm>
            <a:off x="3581400" y="6305550"/>
            <a:ext cx="2133600" cy="476250"/>
          </a:xfr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pPr>
            <a:fld id="{1E5CF912-3936-4316-B1B4-BAECA8583C16}" type="slidenum">
              <a:rPr lang="en-US" altLang="en-US" smtClean="0">
                <a:solidFill>
                  <a:srgbClr val="A6A6A6"/>
                </a:solidFill>
                <a:latin typeface="Arial" pitchFamily="34" charset="0"/>
                <a:cs typeface="Arial" pitchFamily="34" charset="0"/>
              </a:rPr>
              <a:pPr algn="r" fontAlgn="base">
                <a:spcBef>
                  <a:spcPct val="0"/>
                </a:spcBef>
                <a:spcAft>
                  <a:spcPct val="0"/>
                </a:spcAft>
              </a:pPr>
              <a:t>19</a:t>
            </a:fld>
            <a:endParaRPr lang="en-US" altLang="en-US" smtClean="0">
              <a:solidFill>
                <a:srgbClr val="A6A6A6"/>
              </a:solidFill>
              <a:latin typeface="Arial" pitchFamily="34" charset="0"/>
              <a:cs typeface="Arial" pitchFamily="34" charset="0"/>
            </a:endParaRPr>
          </a:p>
        </p:txBody>
      </p:sp>
      <p:pic>
        <p:nvPicPr>
          <p:cNvPr id="24580" name="Picture 13"/>
          <p:cNvPicPr>
            <a:picLocks noChangeAspect="1" noChangeArrowheads="1"/>
          </p:cNvPicPr>
          <p:nvPr/>
        </p:nvPicPr>
        <p:blipFill>
          <a:blip r:embed="rId2" cstate="print"/>
          <a:srcRect/>
          <a:stretch>
            <a:fillRect/>
          </a:stretch>
        </p:blipFill>
        <p:spPr bwMode="auto">
          <a:xfrm>
            <a:off x="7696200" y="2517775"/>
            <a:ext cx="1219200" cy="1025525"/>
          </a:xfrm>
          <a:prstGeom prst="rect">
            <a:avLst/>
          </a:prstGeom>
          <a:noFill/>
          <a:ln w="9525">
            <a:solidFill>
              <a:schemeClr val="tx1"/>
            </a:solidFill>
            <a:miter lim="800000"/>
            <a:headEnd/>
            <a:tailEnd/>
          </a:ln>
        </p:spPr>
      </p:pic>
      <p:sp>
        <p:nvSpPr>
          <p:cNvPr id="24581" name="TextBox 2"/>
          <p:cNvSpPr txBox="1">
            <a:spLocks noChangeArrowheads="1"/>
          </p:cNvSpPr>
          <p:nvPr/>
        </p:nvSpPr>
        <p:spPr bwMode="auto">
          <a:xfrm>
            <a:off x="814388" y="1600200"/>
            <a:ext cx="7326312" cy="2862263"/>
          </a:xfrm>
          <a:prstGeom prst="rect">
            <a:avLst/>
          </a:prstGeom>
          <a:noFill/>
          <a:ln w="9525">
            <a:noFill/>
            <a:miter lim="800000"/>
            <a:headEnd/>
            <a:tailEnd/>
          </a:ln>
        </p:spPr>
        <p:txBody>
          <a:bodyPr>
            <a:spAutoFit/>
          </a:bodyPr>
          <a:lstStyle/>
          <a:p>
            <a:pPr algn="ctr"/>
            <a:r>
              <a:rPr lang="en-US" altLang="en-US" sz="2000" b="1">
                <a:solidFill>
                  <a:srgbClr val="0070C0"/>
                </a:solidFill>
                <a:ea typeface="Geneva"/>
                <a:cs typeface="Geneva"/>
              </a:rPr>
              <a:t>The Qualitative Measures Rubrics </a:t>
            </a:r>
          </a:p>
          <a:p>
            <a:pPr algn="ctr"/>
            <a:r>
              <a:rPr lang="en-US" altLang="en-US" sz="2000" b="1">
                <a:solidFill>
                  <a:srgbClr val="0070C0"/>
                </a:solidFill>
                <a:ea typeface="Geneva"/>
                <a:cs typeface="Geneva"/>
              </a:rPr>
              <a:t>for Literary and Informational Text</a:t>
            </a:r>
            <a:r>
              <a:rPr lang="en-US" altLang="en-US" b="1">
                <a:solidFill>
                  <a:srgbClr val="0070C0"/>
                </a:solidFill>
                <a:ea typeface="Geneva"/>
                <a:cs typeface="Geneva"/>
              </a:rPr>
              <a:t>: </a:t>
            </a:r>
            <a:r>
              <a:rPr lang="en-US" altLang="en-US" sz="1200">
                <a:ea typeface="Geneva"/>
                <a:cs typeface="Geneva"/>
                <a:hlinkClick r:id="rId3"/>
              </a:rPr>
              <a:t>http://www.ksde.org/Default.aspx?tabid=4605</a:t>
            </a:r>
            <a:r>
              <a:rPr lang="en-US" altLang="en-US" sz="1200">
                <a:ea typeface="Geneva"/>
                <a:cs typeface="Geneva"/>
              </a:rPr>
              <a:t> </a:t>
            </a:r>
          </a:p>
          <a:p>
            <a:endParaRPr lang="en-US" altLang="en-US" sz="2000">
              <a:ea typeface="Geneva"/>
              <a:cs typeface="Geneva"/>
            </a:endParaRPr>
          </a:p>
          <a:p>
            <a:r>
              <a:rPr lang="en-US" altLang="en-US">
                <a:ea typeface="Geneva"/>
                <a:cs typeface="Geneva"/>
              </a:rPr>
              <a:t>The rubric for literary text and the rubric for informational text allow educators to evaluate the important elements of text that are often missed by computer software that tends to focus on more easily measured factors.</a:t>
            </a:r>
          </a:p>
          <a:p>
            <a:endParaRPr lang="en-US" altLang="en-US">
              <a:ea typeface="Geneva"/>
              <a:cs typeface="Geneva"/>
            </a:endParaRPr>
          </a:p>
          <a:p>
            <a:endParaRPr lang="en-US" altLang="en-US"/>
          </a:p>
        </p:txBody>
      </p:sp>
      <p:pic>
        <p:nvPicPr>
          <p:cNvPr id="24582" name="Picture 6"/>
          <p:cNvPicPr>
            <a:picLocks noChangeAspect="1" noChangeArrowheads="1"/>
          </p:cNvPicPr>
          <p:nvPr/>
        </p:nvPicPr>
        <p:blipFill>
          <a:blip r:embed="rId4" cstate="print"/>
          <a:srcRect/>
          <a:stretch>
            <a:fillRect/>
          </a:stretch>
        </p:blipFill>
        <p:spPr bwMode="auto">
          <a:xfrm>
            <a:off x="533400" y="3886200"/>
            <a:ext cx="3429000" cy="2306638"/>
          </a:xfrm>
          <a:prstGeom prst="rect">
            <a:avLst/>
          </a:prstGeom>
          <a:noFill/>
          <a:ln w="9525">
            <a:solidFill>
              <a:schemeClr val="tx1"/>
            </a:solidFill>
            <a:miter lim="800000"/>
            <a:headEnd/>
            <a:tailEnd/>
          </a:ln>
        </p:spPr>
      </p:pic>
      <p:pic>
        <p:nvPicPr>
          <p:cNvPr id="24583" name="Picture 7"/>
          <p:cNvPicPr>
            <a:picLocks noChangeAspect="1" noChangeArrowheads="1"/>
          </p:cNvPicPr>
          <p:nvPr/>
        </p:nvPicPr>
        <p:blipFill>
          <a:blip r:embed="rId5" cstate="print"/>
          <a:srcRect/>
          <a:stretch>
            <a:fillRect/>
          </a:stretch>
        </p:blipFill>
        <p:spPr bwMode="auto">
          <a:xfrm>
            <a:off x="5029200" y="3810000"/>
            <a:ext cx="3440113" cy="2311400"/>
          </a:xfrm>
          <a:prstGeom prst="rect">
            <a:avLst/>
          </a:prstGeom>
          <a:noFill/>
          <a:ln w="9525">
            <a:solidFill>
              <a:schemeClr val="tx1"/>
            </a:solidFill>
            <a:miter lim="800000"/>
            <a:headEnd/>
            <a:tailEnd/>
          </a:ln>
        </p:spPr>
      </p:pic>
      <p:sp>
        <p:nvSpPr>
          <p:cNvPr id="8" name="Oval 7"/>
          <p:cNvSpPr/>
          <p:nvPr/>
        </p:nvSpPr>
        <p:spPr>
          <a:xfrm>
            <a:off x="7848600" y="55626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#8</a:t>
            </a:r>
            <a:endParaRPr lang="en-US" dirty="0"/>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5C98C6B-0694-4D05-813B-8ECD4444251A}" type="slidenum">
              <a:rPr lang="en-US" smtClean="0"/>
              <a:pPr>
                <a:defRPr/>
              </a:pPr>
              <a:t>2</a:t>
            </a:fld>
            <a:endParaRPr lang="en-US" dirty="0"/>
          </a:p>
        </p:txBody>
      </p:sp>
      <p:sp>
        <p:nvSpPr>
          <p:cNvPr id="4" name="Footer Placeholder 3"/>
          <p:cNvSpPr>
            <a:spLocks noGrp="1"/>
          </p:cNvSpPr>
          <p:nvPr>
            <p:ph type="ftr" sz="quarter" idx="12"/>
          </p:nvPr>
        </p:nvSpPr>
        <p:spPr>
          <a:xfrm>
            <a:off x="7010400" y="6305550"/>
            <a:ext cx="2060575" cy="476250"/>
          </a:xfrm>
        </p:spPr>
        <p:txBody>
          <a:bodyPr/>
          <a:lstStyle/>
          <a:p>
            <a:pPr algn="r">
              <a:defRPr/>
            </a:pPr>
            <a:r>
              <a:rPr lang="en-US" sz="1600" b="1" dirty="0" smtClean="0">
                <a:solidFill>
                  <a:schemeClr val="tx1"/>
                </a:solidFill>
              </a:rPr>
              <a:t>Louisiana Believes</a:t>
            </a:r>
            <a:endParaRPr lang="en-US" sz="1600" b="1" dirty="0">
              <a:solidFill>
                <a:schemeClr val="tx1"/>
              </a:solidFill>
            </a:endParaRPr>
          </a:p>
        </p:txBody>
      </p:sp>
      <p:sp>
        <p:nvSpPr>
          <p:cNvPr id="5" name="Content Placeholder 4"/>
          <p:cNvSpPr>
            <a:spLocks noGrp="1"/>
          </p:cNvSpPr>
          <p:nvPr>
            <p:ph sz="quarter" idx="10"/>
          </p:nvPr>
        </p:nvSpPr>
        <p:spPr>
          <a:xfrm>
            <a:off x="914400" y="1143000"/>
            <a:ext cx="8229600" cy="5105400"/>
          </a:xfrm>
        </p:spPr>
        <p:txBody>
          <a:bodyPr>
            <a:noAutofit/>
          </a:bodyPr>
          <a:lstStyle/>
          <a:p>
            <a:pPr marL="0" indent="0" algn="ctr">
              <a:buFont typeface="Arial" charset="0"/>
              <a:buNone/>
              <a:defRPr/>
            </a:pPr>
            <a:r>
              <a:rPr lang="en-US" sz="2200" dirty="0" smtClean="0">
                <a:solidFill>
                  <a:schemeClr val="tx1"/>
                </a:solidFill>
              </a:rPr>
              <a:t>To meet these raised expectations, we must clarify our focus on what our students need. </a:t>
            </a:r>
            <a:r>
              <a:rPr lang="en-US" sz="2200" dirty="0" smtClean="0">
                <a:solidFill>
                  <a:schemeClr val="tx1"/>
                </a:solidFill>
              </a:rPr>
              <a:t>Specifically</a:t>
            </a:r>
            <a:r>
              <a:rPr lang="en-US" sz="2200" dirty="0" smtClean="0">
                <a:solidFill>
                  <a:schemeClr val="tx1"/>
                </a:solidFill>
              </a:rPr>
              <a:t>, we must ensure this year that our students…</a:t>
            </a:r>
          </a:p>
          <a:p>
            <a:pPr marL="0" indent="0" algn="ctr">
              <a:buFont typeface="Arial" charset="0"/>
              <a:buNone/>
              <a:defRPr/>
            </a:pPr>
            <a:endParaRPr lang="en-US" sz="2200" dirty="0" smtClean="0">
              <a:solidFill>
                <a:schemeClr val="tx1"/>
              </a:solidFill>
            </a:endParaRPr>
          </a:p>
          <a:p>
            <a:pPr marL="0" indent="0" algn="ctr">
              <a:buFont typeface="Arial" charset="0"/>
              <a:buNone/>
              <a:defRPr/>
            </a:pPr>
            <a:r>
              <a:rPr lang="en-US" sz="2200" b="1" u="sng" dirty="0" smtClean="0">
                <a:solidFill>
                  <a:schemeClr val="tx1"/>
                </a:solidFill>
              </a:rPr>
              <a:t>English language arts</a:t>
            </a:r>
          </a:p>
          <a:p>
            <a:pPr algn="ctr">
              <a:buFont typeface="Arial" charset="0"/>
              <a:buChar char="•"/>
              <a:defRPr/>
            </a:pPr>
            <a:r>
              <a:rPr lang="en-US" sz="2200" dirty="0" smtClean="0">
                <a:solidFill>
                  <a:schemeClr val="tx1"/>
                </a:solidFill>
              </a:rPr>
              <a:t>Comprehend (access) meaningful, on level texts </a:t>
            </a:r>
          </a:p>
          <a:p>
            <a:pPr algn="ctr">
              <a:buFont typeface="Arial" charset="0"/>
              <a:buChar char="•"/>
              <a:defRPr/>
            </a:pPr>
            <a:r>
              <a:rPr lang="en-US" sz="2200" dirty="0" smtClean="0">
                <a:solidFill>
                  <a:schemeClr val="tx1"/>
                </a:solidFill>
              </a:rPr>
              <a:t>Speak </a:t>
            </a:r>
            <a:r>
              <a:rPr lang="en-US" sz="2200" dirty="0">
                <a:solidFill>
                  <a:schemeClr val="tx1"/>
                </a:solidFill>
              </a:rPr>
              <a:t>and write in response to meaningful texts </a:t>
            </a:r>
          </a:p>
          <a:p>
            <a:pPr marL="0" indent="0" algn="ctr">
              <a:buFont typeface="Arial" charset="0"/>
              <a:buNone/>
              <a:defRPr/>
            </a:pPr>
            <a:endParaRPr lang="en-US" sz="2200" dirty="0" smtClean="0">
              <a:solidFill>
                <a:schemeClr val="tx1"/>
              </a:solidFill>
            </a:endParaRPr>
          </a:p>
          <a:p>
            <a:pPr marL="0" indent="0" algn="ctr">
              <a:buFont typeface="Arial" charset="0"/>
              <a:buNone/>
              <a:defRPr/>
            </a:pPr>
            <a:r>
              <a:rPr lang="en-US" sz="2200" b="1" u="sng" dirty="0" smtClean="0">
                <a:solidFill>
                  <a:schemeClr val="tx1"/>
                </a:solidFill>
              </a:rPr>
              <a:t>Math</a:t>
            </a:r>
            <a:r>
              <a:rPr lang="en-US" sz="2200" b="1" u="sng" dirty="0">
                <a:solidFill>
                  <a:schemeClr val="tx1"/>
                </a:solidFill>
              </a:rPr>
              <a:t> </a:t>
            </a:r>
            <a:r>
              <a:rPr lang="en-US" sz="2200" b="1" u="sng" dirty="0" smtClean="0">
                <a:solidFill>
                  <a:schemeClr val="tx1"/>
                </a:solidFill>
              </a:rPr>
              <a:t>students </a:t>
            </a:r>
          </a:p>
          <a:p>
            <a:pPr algn="ctr">
              <a:buFont typeface="Arial" charset="0"/>
              <a:buChar char="•"/>
              <a:defRPr/>
            </a:pPr>
            <a:r>
              <a:rPr lang="en-US" sz="2200" dirty="0" smtClean="0">
                <a:solidFill>
                  <a:schemeClr val="tx1"/>
                </a:solidFill>
              </a:rPr>
              <a:t>Master </a:t>
            </a:r>
            <a:r>
              <a:rPr lang="en-US" sz="2200" dirty="0">
                <a:solidFill>
                  <a:schemeClr val="tx1"/>
                </a:solidFill>
              </a:rPr>
              <a:t>math concepts of priority, on level content and practice standards (not just procedures) </a:t>
            </a:r>
          </a:p>
          <a:p>
            <a:pPr algn="ctr">
              <a:buFont typeface="Arial" charset="0"/>
              <a:buChar char="•"/>
              <a:defRPr/>
            </a:pPr>
            <a:r>
              <a:rPr lang="en-US" sz="2200" dirty="0">
                <a:solidFill>
                  <a:schemeClr val="tx1"/>
                </a:solidFill>
              </a:rPr>
              <a:t>Master  targeted remedial content that allows practice faster focus of on level </a:t>
            </a:r>
            <a:r>
              <a:rPr lang="en-US" sz="2200" dirty="0" smtClean="0">
                <a:solidFill>
                  <a:schemeClr val="tx1"/>
                </a:solidFill>
              </a:rPr>
              <a:t>content</a:t>
            </a:r>
            <a:endParaRPr lang="en-US" sz="2200" dirty="0">
              <a:solidFill>
                <a:schemeClr val="tx1"/>
              </a:solidFill>
            </a:endParaRPr>
          </a:p>
          <a:p>
            <a:pPr marL="0" indent="0" algn="ctr">
              <a:buFont typeface="Arial" charset="0"/>
              <a:buNone/>
              <a:defRPr/>
            </a:pPr>
            <a:endParaRPr lang="en-US" sz="2200" dirty="0">
              <a:solidFill>
                <a:schemeClr val="tx1"/>
              </a:solidFill>
            </a:endParaRPr>
          </a:p>
          <a:p>
            <a:pPr algn="ctr">
              <a:buFontTx/>
              <a:buChar char="-"/>
              <a:defRPr/>
            </a:pPr>
            <a:endParaRPr lang="en-US" sz="2200" dirty="0" smtClean="0">
              <a:solidFill>
                <a:schemeClr val="tx1"/>
              </a:solidFill>
            </a:endParaRPr>
          </a:p>
        </p:txBody>
      </p:sp>
      <p:sp>
        <p:nvSpPr>
          <p:cNvPr id="10245" name="Title 1"/>
          <p:cNvSpPr>
            <a:spLocks noGrp="1"/>
          </p:cNvSpPr>
          <p:nvPr>
            <p:ph type="title"/>
          </p:nvPr>
        </p:nvSpPr>
        <p:spPr bwMode="auto">
          <a:xfrm>
            <a:off x="1143000" y="304800"/>
            <a:ext cx="7499350" cy="1143000"/>
          </a:xfrm>
          <a:noFill/>
          <a:ln>
            <a:miter lim="800000"/>
            <a:headEnd/>
            <a:tailEnd/>
          </a:ln>
        </p:spPr>
        <p:txBody>
          <a:bodyPr vert="horz" wrap="square" lIns="91440" tIns="45720" rIns="91440" bIns="45720" numCol="1" anchorCtr="0" compatLnSpc="1">
            <a:prstTxWarp prst="textNoShape">
              <a:avLst/>
            </a:prstTxWarp>
            <a:normAutofit/>
          </a:bodyPr>
          <a:lstStyle/>
          <a:p>
            <a:r>
              <a:rPr lang="en-US" altLang="en-US" sz="4000" dirty="0" smtClean="0">
                <a:latin typeface="Chalkduster"/>
              </a:rPr>
              <a:t>Instructional Vision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Focus Model using Brave New World- Chapter 4</a:t>
            </a:r>
            <a:endParaRPr lang="en-US" dirty="0"/>
          </a:p>
        </p:txBody>
      </p:sp>
      <p:sp>
        <p:nvSpPr>
          <p:cNvPr id="25603" name="Content Placeholder 2"/>
          <p:cNvSpPr>
            <a:spLocks noGrp="1"/>
          </p:cNvSpPr>
          <p:nvPr>
            <p:ph idx="1"/>
          </p:nvPr>
        </p:nvSpPr>
        <p:spPr>
          <a:xfrm>
            <a:off x="1371600" y="2362200"/>
            <a:ext cx="7499350" cy="4800600"/>
          </a:xfrm>
        </p:spPr>
        <p:txBody>
          <a:bodyPr/>
          <a:lstStyle/>
          <a:p>
            <a:pPr marL="82550" indent="0" eaLnBrk="1" hangingPunct="1">
              <a:buFont typeface="Wingdings 2" pitchFamily="18" charset="2"/>
              <a:buNone/>
            </a:pPr>
            <a:r>
              <a:rPr lang="en-US" altLang="en-US" sz="2400" smtClean="0"/>
              <a:t>They aren’t important enough, somehow.  I feel I could do something much more important.  Yes, and more important, more violent.  But what? What is there more important to say? And how can one be violent about the sort of things one’s expected to write about? Words can be like X- rays, if you use them properly-they’ll go through anything.  You read and you’re pierced.  That’s one of the things I try to teach my students- how to write piercingly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Reflection using 1984</a:t>
            </a:r>
            <a:endParaRPr lang="en-US" dirty="0"/>
          </a:p>
        </p:txBody>
      </p:sp>
      <p:sp>
        <p:nvSpPr>
          <p:cNvPr id="26627" name="Content Placeholder 2"/>
          <p:cNvSpPr>
            <a:spLocks noGrp="1"/>
          </p:cNvSpPr>
          <p:nvPr>
            <p:ph idx="1"/>
          </p:nvPr>
        </p:nvSpPr>
        <p:spPr/>
        <p:txBody>
          <a:bodyPr/>
          <a:lstStyle/>
          <a:p>
            <a:pPr marL="82550" indent="0">
              <a:buFont typeface="Wingdings 2" pitchFamily="18" charset="2"/>
              <a:buNone/>
            </a:pPr>
            <a:r>
              <a:rPr lang="en-US" smtClean="0"/>
              <a:t>The new doctrines arose partly because of the accumulation of historical knowledge, and the growth of the historical knowledge, which had hardly existed before the nineteenth century. The cyclical movement of history was now intelligible, or appeared to be so; and if it was intelligible, then it was alterable.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0" y="0"/>
            <a:ext cx="6096000" cy="1285875"/>
          </a:xfrm>
        </p:spPr>
        <p:txBody>
          <a:bodyPr>
            <a:normAutofit fontScale="90000"/>
          </a:bodyPr>
          <a:lstStyle/>
          <a:p>
            <a:pPr>
              <a:defRPr/>
            </a:pPr>
            <a:r>
              <a:rPr lang="en-US" altLang="en-US" b="1" smtClean="0">
                <a:ea typeface="Geneva"/>
                <a:cs typeface="Geneva"/>
              </a:rPr>
              <a:t>	Step 3:Reader and Task Considerations</a:t>
            </a:r>
          </a:p>
        </p:txBody>
      </p:sp>
      <p:sp>
        <p:nvSpPr>
          <p:cNvPr id="27651" name="Slide Number Placeholder 3"/>
          <p:cNvSpPr>
            <a:spLocks noGrp="1"/>
          </p:cNvSpPr>
          <p:nvPr>
            <p:ph type="sldNum" sz="quarter" idx="12"/>
          </p:nvPr>
        </p:nvSpPr>
        <p:spPr bwMode="auto">
          <a:xfrm>
            <a:off x="3581400" y="6305550"/>
            <a:ext cx="2133600" cy="476250"/>
          </a:xfrm>
          <a:noFill/>
          <a:ln>
            <a:miter lim="800000"/>
            <a:headEnd/>
            <a:tailEnd/>
          </a:ln>
        </p:spPr>
        <p:txBody>
          <a:bodyPr vert="horz" wrap="square" lIns="91440" tIns="45720" rIns="91440" bIns="45720" numCol="1" anchorCtr="0" compatLnSpc="1">
            <a:prstTxWarp prst="textNoShape">
              <a:avLst/>
            </a:prstTxWarp>
          </a:bodyPr>
          <a:lstStyle/>
          <a:p>
            <a:pPr algn="r" fontAlgn="base">
              <a:spcBef>
                <a:spcPct val="0"/>
              </a:spcBef>
              <a:spcAft>
                <a:spcPct val="0"/>
              </a:spcAft>
            </a:pPr>
            <a:fld id="{C0EC506F-3DF9-4141-B7C8-8AD775ED3398}" type="slidenum">
              <a:rPr lang="en-US" altLang="en-US" smtClean="0">
                <a:solidFill>
                  <a:srgbClr val="A6A6A6"/>
                </a:solidFill>
                <a:latin typeface="Arial" pitchFamily="34" charset="0"/>
                <a:cs typeface="Arial" pitchFamily="34" charset="0"/>
              </a:rPr>
              <a:pPr algn="r" fontAlgn="base">
                <a:spcBef>
                  <a:spcPct val="0"/>
                </a:spcBef>
                <a:spcAft>
                  <a:spcPct val="0"/>
                </a:spcAft>
              </a:pPr>
              <a:t>22</a:t>
            </a:fld>
            <a:endParaRPr lang="en-US" altLang="en-US" smtClean="0">
              <a:solidFill>
                <a:srgbClr val="A6A6A6"/>
              </a:solidFill>
              <a:latin typeface="Arial" pitchFamily="34" charset="0"/>
              <a:cs typeface="Arial" pitchFamily="34" charset="0"/>
            </a:endParaRPr>
          </a:p>
        </p:txBody>
      </p:sp>
      <p:pic>
        <p:nvPicPr>
          <p:cNvPr id="27652" name="Picture 12"/>
          <p:cNvPicPr>
            <a:picLocks noChangeAspect="1" noChangeArrowheads="1"/>
          </p:cNvPicPr>
          <p:nvPr/>
        </p:nvPicPr>
        <p:blipFill>
          <a:blip r:embed="rId2" cstate="print"/>
          <a:srcRect/>
          <a:stretch>
            <a:fillRect/>
          </a:stretch>
        </p:blipFill>
        <p:spPr bwMode="auto">
          <a:xfrm>
            <a:off x="5486400" y="76200"/>
            <a:ext cx="1270000" cy="1066800"/>
          </a:xfrm>
          <a:prstGeom prst="rect">
            <a:avLst/>
          </a:prstGeom>
          <a:noFill/>
          <a:ln w="9525">
            <a:solidFill>
              <a:schemeClr val="tx1"/>
            </a:solidFill>
            <a:miter lim="800000"/>
            <a:headEnd/>
            <a:tailEnd/>
          </a:ln>
        </p:spPr>
      </p:pic>
      <p:sp>
        <p:nvSpPr>
          <p:cNvPr id="27653" name="TextBox 2"/>
          <p:cNvSpPr txBox="1">
            <a:spLocks noChangeArrowheads="1"/>
          </p:cNvSpPr>
          <p:nvPr/>
        </p:nvSpPr>
        <p:spPr bwMode="auto">
          <a:xfrm>
            <a:off x="838200" y="1905000"/>
            <a:ext cx="3886200" cy="2986088"/>
          </a:xfrm>
          <a:prstGeom prst="rect">
            <a:avLst/>
          </a:prstGeom>
          <a:noFill/>
          <a:ln w="9525">
            <a:noFill/>
            <a:miter lim="800000"/>
            <a:headEnd/>
            <a:tailEnd/>
          </a:ln>
        </p:spPr>
        <p:txBody>
          <a:bodyPr>
            <a:spAutoFit/>
          </a:bodyPr>
          <a:lstStyle/>
          <a:p>
            <a:pPr algn="ctr"/>
            <a:r>
              <a:rPr lang="en-US" altLang="en-US" sz="2000" b="1">
                <a:solidFill>
                  <a:srgbClr val="0070C0"/>
                </a:solidFill>
                <a:ea typeface="Geneva"/>
                <a:cs typeface="Geneva"/>
              </a:rPr>
              <a:t>Questions for Professional Reflection on Reader and Task Considerations</a:t>
            </a:r>
            <a:r>
              <a:rPr lang="en-US" altLang="en-US" b="1">
                <a:solidFill>
                  <a:srgbClr val="0070C0"/>
                </a:solidFill>
                <a:ea typeface="Geneva"/>
                <a:cs typeface="Geneva"/>
              </a:rPr>
              <a:t>:</a:t>
            </a:r>
          </a:p>
          <a:p>
            <a:pPr algn="ctr"/>
            <a:r>
              <a:rPr lang="en-US" altLang="en-US" b="1">
                <a:solidFill>
                  <a:srgbClr val="0070C0"/>
                </a:solidFill>
                <a:ea typeface="Geneva"/>
                <a:cs typeface="Geneva"/>
              </a:rPr>
              <a:t> </a:t>
            </a:r>
            <a:r>
              <a:rPr lang="en-US" altLang="en-US" sz="1200">
                <a:ea typeface="Geneva"/>
                <a:cs typeface="Geneva"/>
                <a:hlinkClick r:id="rId3"/>
              </a:rPr>
              <a:t>http://www.ksde.org/Default.aspx?tabid=4605</a:t>
            </a:r>
            <a:r>
              <a:rPr lang="en-US" altLang="en-US" sz="1200">
                <a:ea typeface="Geneva"/>
                <a:cs typeface="Geneva"/>
              </a:rPr>
              <a:t> </a:t>
            </a:r>
          </a:p>
          <a:p>
            <a:endParaRPr lang="en-US" altLang="en-US" sz="2000">
              <a:ea typeface="Geneva"/>
              <a:cs typeface="Geneva"/>
            </a:endParaRPr>
          </a:p>
          <a:p>
            <a:r>
              <a:rPr lang="en-US" altLang="en-US">
                <a:ea typeface="Geneva"/>
                <a:cs typeface="Geneva"/>
              </a:rPr>
              <a:t>The questions provided in this resource are meant to spur teacher thought and reflection upon the text, students, and any tasks associated with the text. </a:t>
            </a:r>
            <a:endParaRPr lang="en-US" altLang="en-US"/>
          </a:p>
        </p:txBody>
      </p:sp>
      <p:pic>
        <p:nvPicPr>
          <p:cNvPr id="27654" name="Picture 5"/>
          <p:cNvPicPr>
            <a:picLocks noChangeAspect="1" noChangeArrowheads="1"/>
          </p:cNvPicPr>
          <p:nvPr/>
        </p:nvPicPr>
        <p:blipFill>
          <a:blip r:embed="rId4" cstate="print"/>
          <a:srcRect/>
          <a:stretch>
            <a:fillRect/>
          </a:stretch>
        </p:blipFill>
        <p:spPr bwMode="auto">
          <a:xfrm>
            <a:off x="5257800" y="1371600"/>
            <a:ext cx="3581400" cy="4840288"/>
          </a:xfrm>
          <a:prstGeom prst="rect">
            <a:avLst/>
          </a:prstGeom>
          <a:noFill/>
          <a:ln w="9525">
            <a:solidFill>
              <a:schemeClr val="tx1"/>
            </a:solidFill>
            <a:miter lim="800000"/>
            <a:headEnd/>
            <a:tailEnd/>
          </a:ln>
        </p:spPr>
      </p:pic>
      <p:sp>
        <p:nvSpPr>
          <p:cNvPr id="7" name="Oval 6"/>
          <p:cNvSpPr/>
          <p:nvPr/>
        </p:nvSpPr>
        <p:spPr>
          <a:xfrm>
            <a:off x="4267200" y="54864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#9</a:t>
            </a:r>
            <a:endParaRPr lang="en-US" dirty="0"/>
          </a:p>
        </p:txBody>
      </p:sp>
    </p:spTree>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Focus Model using Brave New World- Chapter 4</a:t>
            </a:r>
            <a:endParaRPr lang="en-US" dirty="0"/>
          </a:p>
        </p:txBody>
      </p:sp>
      <p:sp>
        <p:nvSpPr>
          <p:cNvPr id="28675" name="Content Placeholder 2"/>
          <p:cNvSpPr>
            <a:spLocks noGrp="1"/>
          </p:cNvSpPr>
          <p:nvPr>
            <p:ph idx="1"/>
          </p:nvPr>
        </p:nvSpPr>
        <p:spPr>
          <a:xfrm>
            <a:off x="1371600" y="2362200"/>
            <a:ext cx="7499350" cy="4800600"/>
          </a:xfrm>
        </p:spPr>
        <p:txBody>
          <a:bodyPr/>
          <a:lstStyle/>
          <a:p>
            <a:pPr marL="82550" indent="0" eaLnBrk="1" hangingPunct="1">
              <a:buFont typeface="Wingdings 2" pitchFamily="18" charset="2"/>
              <a:buNone/>
            </a:pPr>
            <a:r>
              <a:rPr lang="en-US" altLang="en-US" sz="2400" smtClean="0"/>
              <a:t>They aren’t important enough, somehow.  I feel I could do something much more important.  Yes, and more important, more violent.  But what? What is there more important to say? And how can one be violent about the sort of things one’s expected to write about? Words can be like X- rays, if you use them properly-they’ll go through anything.  You read and you’re pierced.  That’s one of the things I try to teach my students- how to write piercingly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Reflection using 1984</a:t>
            </a:r>
            <a:endParaRPr lang="en-US" dirty="0"/>
          </a:p>
        </p:txBody>
      </p:sp>
      <p:sp>
        <p:nvSpPr>
          <p:cNvPr id="29699" name="Content Placeholder 2"/>
          <p:cNvSpPr>
            <a:spLocks noGrp="1"/>
          </p:cNvSpPr>
          <p:nvPr>
            <p:ph idx="1"/>
          </p:nvPr>
        </p:nvSpPr>
        <p:spPr/>
        <p:txBody>
          <a:bodyPr/>
          <a:lstStyle/>
          <a:p>
            <a:pPr marL="82550" indent="0">
              <a:buFont typeface="Wingdings 2" pitchFamily="18" charset="2"/>
              <a:buNone/>
            </a:pPr>
            <a:r>
              <a:rPr lang="en-US" smtClean="0"/>
              <a:t>The new doctrines arose partly because of the accumulation of historical knowledge, and the growth of the historical knowledge, which had hardly existed before the nineteenth century. The cyclical movement of history was now intelligible, or appeared to be so; and if it was intelligible, then it was alterable.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3600" dirty="0" smtClean="0"/>
              <a:t>Reciprocal Teaching and Literature Circles</a:t>
            </a:r>
            <a:endParaRPr lang="en-US" sz="3600" dirty="0"/>
          </a:p>
        </p:txBody>
      </p:sp>
      <p:sp>
        <p:nvSpPr>
          <p:cNvPr id="30723" name="Content Placeholder 2"/>
          <p:cNvSpPr>
            <a:spLocks noGrp="1"/>
          </p:cNvSpPr>
          <p:nvPr>
            <p:ph idx="1"/>
          </p:nvPr>
        </p:nvSpPr>
        <p:spPr/>
        <p:txBody>
          <a:bodyPr/>
          <a:lstStyle/>
          <a:p>
            <a:r>
              <a:rPr lang="en-US" smtClean="0"/>
              <a:t>Goals of Reciprocal Teaching </a:t>
            </a:r>
          </a:p>
          <a:p>
            <a:pPr lvl="1"/>
            <a:r>
              <a:rPr lang="en-US" smtClean="0"/>
              <a:t>To deepen comprehension using a highly cooperative setting</a:t>
            </a:r>
          </a:p>
          <a:p>
            <a:pPr lvl="1"/>
            <a:r>
              <a:rPr lang="en-US" smtClean="0"/>
              <a:t>To provide opportunities for students to practice the four reciprocal teaching strategies in a variety of texts</a:t>
            </a:r>
          </a:p>
          <a:p>
            <a:pPr lvl="1"/>
            <a:r>
              <a:rPr lang="en-US" smtClean="0"/>
              <a:t>To release more responsibility for strategy use to the students</a:t>
            </a:r>
          </a:p>
        </p:txBody>
      </p:sp>
      <p:sp>
        <p:nvSpPr>
          <p:cNvPr id="4" name="Oval 3"/>
          <p:cNvSpPr/>
          <p:nvPr/>
        </p:nvSpPr>
        <p:spPr>
          <a:xfrm>
            <a:off x="7315200" y="5181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#10/11</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Predict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defRPr/>
            </a:pPr>
            <a:r>
              <a:rPr lang="en-US" sz="2800" dirty="0" smtClean="0"/>
              <a:t>Before reading aloud from the text, tell the students you are going to show them how to predict.  </a:t>
            </a:r>
          </a:p>
          <a:p>
            <a:pPr lvl="1">
              <a:buFont typeface="Wingdings" panose="05000000000000000000" pitchFamily="2" charset="2"/>
              <a:buChar char="q"/>
              <a:defRPr/>
            </a:pPr>
            <a:r>
              <a:rPr lang="en-US" dirty="0" smtClean="0"/>
              <a:t>Preview the title, book cover, and a few illustrations or headings from inside the reading.</a:t>
            </a:r>
          </a:p>
          <a:p>
            <a:pPr marL="82550" indent="0" algn="ctr">
              <a:buFont typeface="Wingdings 2" pitchFamily="18" charset="2"/>
              <a:buNone/>
              <a:defRPr/>
            </a:pPr>
            <a:r>
              <a:rPr lang="en-US" b="1" u="sng" dirty="0" smtClean="0"/>
              <a:t>Sentence Stems</a:t>
            </a:r>
            <a:endParaRPr lang="en-US" b="1" u="sng" dirty="0"/>
          </a:p>
          <a:p>
            <a:pPr marL="82550" indent="0">
              <a:buFont typeface="Wingdings 2" pitchFamily="18" charset="2"/>
              <a:buNone/>
              <a:defRPr/>
            </a:pPr>
            <a:r>
              <a:rPr lang="en-US" dirty="0" smtClean="0"/>
              <a:t>I think this is about …. because</a:t>
            </a:r>
          </a:p>
          <a:p>
            <a:pPr marL="82550" indent="0">
              <a:buFont typeface="Wingdings 2" pitchFamily="18" charset="2"/>
              <a:buNone/>
              <a:defRPr/>
            </a:pPr>
            <a:r>
              <a:rPr lang="en-US" dirty="0" smtClean="0"/>
              <a:t>I think … will happen because …</a:t>
            </a:r>
            <a:endParaRPr lang="en-US" dirty="0"/>
          </a:p>
        </p:txBody>
      </p:sp>
      <p:sp>
        <p:nvSpPr>
          <p:cNvPr id="4" name="Oval 3"/>
          <p:cNvSpPr/>
          <p:nvPr/>
        </p:nvSpPr>
        <p:spPr>
          <a:xfrm>
            <a:off x="7467600" y="5029200"/>
            <a:ext cx="1295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#10/11</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Predict Model- I DO</a:t>
            </a:r>
            <a:endParaRPr lang="en-US" dirty="0"/>
          </a:p>
        </p:txBody>
      </p:sp>
      <p:sp>
        <p:nvSpPr>
          <p:cNvPr id="32772" name="Rectangle 6"/>
          <p:cNvSpPr>
            <a:spLocks noChangeArrowheads="1"/>
          </p:cNvSpPr>
          <p:nvPr/>
        </p:nvSpPr>
        <p:spPr bwMode="auto">
          <a:xfrm>
            <a:off x="4343400" y="2057400"/>
            <a:ext cx="4572000" cy="2032000"/>
          </a:xfrm>
          <a:prstGeom prst="rect">
            <a:avLst/>
          </a:prstGeom>
          <a:noFill/>
          <a:ln w="9525">
            <a:noFill/>
            <a:miter lim="800000"/>
            <a:headEnd/>
            <a:tailEnd/>
          </a:ln>
        </p:spPr>
        <p:txBody>
          <a:bodyPr>
            <a:spAutoFit/>
          </a:bodyPr>
          <a:lstStyle/>
          <a:p>
            <a:pPr lvl="1"/>
            <a:r>
              <a:rPr lang="en-US" dirty="0"/>
              <a:t>Preview the title, book cover, and a few illustrations or headings from inside the reading.</a:t>
            </a:r>
          </a:p>
          <a:p>
            <a:pPr lvl="1"/>
            <a:endParaRPr lang="en-US" dirty="0"/>
          </a:p>
          <a:p>
            <a:pPr marL="82550" algn="ctr"/>
            <a:r>
              <a:rPr lang="en-US" b="1" u="sng" dirty="0"/>
              <a:t>Sentence Stems</a:t>
            </a:r>
          </a:p>
          <a:p>
            <a:pPr marL="82550"/>
            <a:r>
              <a:rPr lang="en-US" dirty="0"/>
              <a:t>I think this is about …. because</a:t>
            </a:r>
          </a:p>
          <a:p>
            <a:pPr marL="82550"/>
            <a:r>
              <a:rPr lang="en-US" dirty="0"/>
              <a:t>I think … will happen because …</a:t>
            </a:r>
          </a:p>
        </p:txBody>
      </p:sp>
      <p:pic>
        <p:nvPicPr>
          <p:cNvPr id="6" name="Picture 5" descr="1984.large.jpg"/>
          <p:cNvPicPr>
            <a:picLocks noChangeAspect="1"/>
          </p:cNvPicPr>
          <p:nvPr/>
        </p:nvPicPr>
        <p:blipFill>
          <a:blip r:embed="rId2" cstate="print"/>
          <a:stretch>
            <a:fillRect/>
          </a:stretch>
        </p:blipFill>
        <p:spPr>
          <a:xfrm>
            <a:off x="1295400" y="1524000"/>
            <a:ext cx="2924175" cy="4762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Predict Model- We Do</a:t>
            </a:r>
            <a:endParaRPr lang="en-US" dirty="0"/>
          </a:p>
        </p:txBody>
      </p:sp>
      <p:sp>
        <p:nvSpPr>
          <p:cNvPr id="33796" name="Rectangle 4"/>
          <p:cNvSpPr>
            <a:spLocks noChangeArrowheads="1"/>
          </p:cNvSpPr>
          <p:nvPr/>
        </p:nvSpPr>
        <p:spPr bwMode="auto">
          <a:xfrm>
            <a:off x="4938713" y="2743200"/>
            <a:ext cx="3771900" cy="2308225"/>
          </a:xfrm>
          <a:prstGeom prst="rect">
            <a:avLst/>
          </a:prstGeom>
          <a:noFill/>
          <a:ln w="9525">
            <a:noFill/>
            <a:miter lim="800000"/>
            <a:headEnd/>
            <a:tailEnd/>
          </a:ln>
        </p:spPr>
        <p:txBody>
          <a:bodyPr>
            <a:spAutoFit/>
          </a:bodyPr>
          <a:lstStyle/>
          <a:p>
            <a:pPr lvl="1"/>
            <a:r>
              <a:rPr lang="en-US"/>
              <a:t>Preview the title, book cover, and a few illustrations or headings from inside the reading.</a:t>
            </a:r>
          </a:p>
          <a:p>
            <a:pPr lvl="1"/>
            <a:endParaRPr lang="en-US"/>
          </a:p>
          <a:p>
            <a:pPr marL="82550" algn="ctr"/>
            <a:r>
              <a:rPr lang="en-US" b="1" u="sng"/>
              <a:t>Sentence Stems</a:t>
            </a:r>
          </a:p>
          <a:p>
            <a:pPr marL="82550"/>
            <a:r>
              <a:rPr lang="en-US"/>
              <a:t>I think this is about …. because</a:t>
            </a:r>
          </a:p>
          <a:p>
            <a:pPr marL="82550"/>
            <a:r>
              <a:rPr lang="en-US"/>
              <a:t>I think … will happen because …</a:t>
            </a:r>
          </a:p>
        </p:txBody>
      </p:sp>
      <p:pic>
        <p:nvPicPr>
          <p:cNvPr id="6" name="Picture 5" descr="i_bookcovers.jpg"/>
          <p:cNvPicPr>
            <a:picLocks noChangeAspect="1"/>
          </p:cNvPicPr>
          <p:nvPr/>
        </p:nvPicPr>
        <p:blipFill>
          <a:blip r:embed="rId2" cstate="print"/>
          <a:stretch>
            <a:fillRect/>
          </a:stretch>
        </p:blipFill>
        <p:spPr>
          <a:xfrm>
            <a:off x="1447800" y="1371600"/>
            <a:ext cx="3276600" cy="51589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3" name="Content Placeholder 2"/>
          <p:cNvSpPr>
            <a:spLocks noGrp="1"/>
          </p:cNvSpPr>
          <p:nvPr>
            <p:ph idx="1"/>
          </p:nvPr>
        </p:nvSpPr>
        <p:spPr/>
        <p:txBody>
          <a:bodyPr/>
          <a:lstStyle/>
          <a:p>
            <a:pPr>
              <a:defRPr/>
            </a:pPr>
            <a:r>
              <a:rPr lang="en-US" sz="2800" dirty="0" smtClean="0"/>
              <a:t>Model how to ask a question about a text you’ve read so far. Tell students you are asking using the following prompts.</a:t>
            </a:r>
          </a:p>
          <a:p>
            <a:pPr marL="82550" indent="0">
              <a:buFont typeface="Wingdings 2" pitchFamily="18" charset="2"/>
              <a:buNone/>
              <a:defRPr/>
            </a:pPr>
            <a:endParaRPr lang="en-US" sz="2800" dirty="0" smtClean="0"/>
          </a:p>
          <a:p>
            <a:pPr>
              <a:defRPr/>
            </a:pPr>
            <a:r>
              <a:rPr lang="en-US" sz="2400" dirty="0" smtClean="0"/>
              <a:t>Ask a wonder question starting with “I wonder…?</a:t>
            </a:r>
          </a:p>
          <a:p>
            <a:pPr>
              <a:defRPr/>
            </a:pPr>
            <a:r>
              <a:rPr lang="en-US" sz="2400" dirty="0" smtClean="0"/>
              <a:t>Ask a quiz question: who, what, when, where, why, or how.</a:t>
            </a:r>
          </a:p>
          <a:p>
            <a:pPr>
              <a:defRPr/>
            </a:pPr>
            <a:r>
              <a:rPr lang="en-US" sz="2400" dirty="0" smtClean="0"/>
              <a:t>Ask a thinking question that starts with “Why do you think…?</a:t>
            </a:r>
            <a:endParaRPr lang="en-US" sz="2400" dirty="0"/>
          </a:p>
        </p:txBody>
      </p:sp>
      <p:sp>
        <p:nvSpPr>
          <p:cNvPr id="4" name="Oval 3"/>
          <p:cNvSpPr/>
          <p:nvPr/>
        </p:nvSpPr>
        <p:spPr>
          <a:xfrm>
            <a:off x="7391400" y="5257800"/>
            <a:ext cx="1371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#10/11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normAutofit fontScale="90000"/>
          </a:bodyPr>
          <a:lstStyle/>
          <a:p>
            <a:r>
              <a:rPr lang="en-US" altLang="en-US" dirty="0" smtClean="0">
                <a:latin typeface="Chalkduster"/>
              </a:rPr>
              <a:t>Teacher Leader Summit: Day 1 Ready!</a:t>
            </a:r>
          </a:p>
        </p:txBody>
      </p:sp>
      <p:sp>
        <p:nvSpPr>
          <p:cNvPr id="12" name="Content Placeholder 11"/>
          <p:cNvSpPr>
            <a:spLocks noGrp="1"/>
          </p:cNvSpPr>
          <p:nvPr>
            <p:ph sz="quarter" idx="10"/>
          </p:nvPr>
        </p:nvSpPr>
        <p:spPr>
          <a:xfrm>
            <a:off x="1447800" y="3505200"/>
            <a:ext cx="7543800" cy="3124200"/>
          </a:xfrm>
        </p:spPr>
        <p:txBody>
          <a:bodyPr>
            <a:normAutofit/>
          </a:bodyPr>
          <a:lstStyle/>
          <a:p>
            <a:pPr marL="0" indent="0" algn="l">
              <a:buFont typeface="Arial" pitchFamily="34" charset="0"/>
              <a:buNone/>
              <a:defRPr/>
            </a:pPr>
            <a:r>
              <a:rPr lang="en-US" sz="2200" dirty="0" smtClean="0">
                <a:solidFill>
                  <a:schemeClr val="tx1"/>
                </a:solidFill>
              </a:rPr>
              <a:t>This Summit will prepare teachers to make these shifts beginning the first day of the 14-15 school year. </a:t>
            </a:r>
            <a:endParaRPr lang="en-US" sz="2200" dirty="0" smtClean="0">
              <a:solidFill>
                <a:schemeClr val="tx1"/>
              </a:solidFill>
            </a:endParaRPr>
          </a:p>
          <a:p>
            <a:pPr marL="0" indent="0" algn="l">
              <a:buFont typeface="Arial" pitchFamily="34" charset="0"/>
              <a:buNone/>
              <a:defRPr/>
            </a:pPr>
            <a:endParaRPr lang="en-US" sz="2200" dirty="0" smtClean="0">
              <a:solidFill>
                <a:schemeClr val="tx1"/>
              </a:solidFill>
            </a:endParaRPr>
          </a:p>
          <a:p>
            <a:pPr marL="0" indent="0" algn="l">
              <a:buFont typeface="Arial" pitchFamily="34" charset="0"/>
              <a:buNone/>
              <a:defRPr/>
            </a:pPr>
            <a:r>
              <a:rPr lang="en-US" sz="2200" dirty="0" smtClean="0">
                <a:solidFill>
                  <a:schemeClr val="tx1"/>
                </a:solidFill>
              </a:rPr>
              <a:t>This </a:t>
            </a:r>
            <a:r>
              <a:rPr lang="en-US" sz="2200" dirty="0" smtClean="0">
                <a:solidFill>
                  <a:schemeClr val="tx1"/>
                </a:solidFill>
              </a:rPr>
              <a:t>will include focused training on: </a:t>
            </a:r>
            <a:endParaRPr lang="en-US" sz="2200" dirty="0" smtClean="0">
              <a:solidFill>
                <a:schemeClr val="tx1"/>
              </a:solidFill>
            </a:endParaRPr>
          </a:p>
          <a:p>
            <a:pPr marL="0" indent="0" algn="l">
              <a:buFont typeface="Arial" pitchFamily="34" charset="0"/>
              <a:buNone/>
              <a:defRPr/>
            </a:pPr>
            <a:r>
              <a:rPr lang="en-US" sz="2200" dirty="0" smtClean="0">
                <a:solidFill>
                  <a:schemeClr val="tx1"/>
                </a:solidFill>
              </a:rPr>
              <a:t> </a:t>
            </a:r>
            <a:endParaRPr lang="en-US" sz="2200" dirty="0" smtClean="0">
              <a:solidFill>
                <a:schemeClr val="tx1"/>
              </a:solidFill>
            </a:endParaRPr>
          </a:p>
          <a:p>
            <a:pPr algn="l">
              <a:buFont typeface="Wingdings" pitchFamily="2" charset="2"/>
              <a:buChar char="q"/>
              <a:defRPr/>
            </a:pPr>
            <a:r>
              <a:rPr lang="en-US" sz="2200" b="1" dirty="0" smtClean="0">
                <a:solidFill>
                  <a:schemeClr val="tx1"/>
                </a:solidFill>
              </a:rPr>
              <a:t>Student Learning Targets </a:t>
            </a:r>
          </a:p>
          <a:p>
            <a:pPr algn="l">
              <a:buFont typeface="Wingdings" pitchFamily="2" charset="2"/>
              <a:buChar char="q"/>
              <a:defRPr/>
            </a:pPr>
            <a:r>
              <a:rPr lang="en-US" sz="2200" b="1" dirty="0" smtClean="0">
                <a:solidFill>
                  <a:schemeClr val="tx1"/>
                </a:solidFill>
              </a:rPr>
              <a:t>Assessment </a:t>
            </a:r>
          </a:p>
          <a:p>
            <a:pPr algn="l">
              <a:buFont typeface="Wingdings" pitchFamily="2" charset="2"/>
              <a:buChar char="q"/>
              <a:defRPr/>
            </a:pPr>
            <a:r>
              <a:rPr lang="en-US" sz="2200" b="1" dirty="0" smtClean="0">
                <a:solidFill>
                  <a:schemeClr val="tx1"/>
                </a:solidFill>
              </a:rPr>
              <a:t>Standards, curricula, and instructional strategies </a:t>
            </a:r>
          </a:p>
          <a:p>
            <a:pPr marL="0" indent="0" algn="l">
              <a:buFont typeface="Arial" charset="0"/>
              <a:buNone/>
              <a:defRPr/>
            </a:pPr>
            <a:endParaRPr lang="en-US" sz="2200" dirty="0" smtClean="0"/>
          </a:p>
          <a:p>
            <a:pPr marL="0" indent="0">
              <a:buFont typeface="Arial" pitchFamily="34" charset="0"/>
              <a:buNone/>
              <a:defRPr/>
            </a:pPr>
            <a:endParaRPr lang="en-US" sz="2200" dirty="0" smtClean="0"/>
          </a:p>
          <a:p>
            <a:pPr marL="0" indent="0">
              <a:buFont typeface="Arial" pitchFamily="34" charset="0"/>
              <a:buNone/>
              <a:defRPr/>
            </a:pPr>
            <a:endParaRPr lang="en-US" sz="2200" dirty="0" smtClean="0"/>
          </a:p>
          <a:p>
            <a:pPr marL="0" indent="0">
              <a:buFont typeface="Arial" pitchFamily="34" charset="0"/>
              <a:buNone/>
              <a:defRPr/>
            </a:pPr>
            <a:endParaRPr lang="en-US" sz="2200" dirty="0" smtClean="0"/>
          </a:p>
          <a:p>
            <a:pPr>
              <a:defRPr/>
            </a:pPr>
            <a:endParaRPr lang="en-US" sz="2200" dirty="0"/>
          </a:p>
        </p:txBody>
      </p:sp>
      <p:sp>
        <p:nvSpPr>
          <p:cNvPr id="13" name="Footer Placeholder 12"/>
          <p:cNvSpPr>
            <a:spLocks noGrp="1"/>
          </p:cNvSpPr>
          <p:nvPr>
            <p:ph type="ftr" sz="quarter" idx="12"/>
          </p:nvPr>
        </p:nvSpPr>
        <p:spPr>
          <a:xfrm>
            <a:off x="6324600" y="6248400"/>
            <a:ext cx="2746375" cy="533400"/>
          </a:xfrm>
        </p:spPr>
        <p:txBody>
          <a:bodyPr/>
          <a:lstStyle/>
          <a:p>
            <a:pPr>
              <a:defRPr/>
            </a:pPr>
            <a:r>
              <a:rPr lang="en-US" sz="2000" b="1" dirty="0" smtClean="0">
                <a:solidFill>
                  <a:schemeClr val="tx1"/>
                </a:solidFill>
              </a:rPr>
              <a:t>Louisiana Believes</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Focus Model using Brave New World- Chapter 4</a:t>
            </a:r>
            <a:endParaRPr lang="en-US" dirty="0"/>
          </a:p>
        </p:txBody>
      </p:sp>
      <p:sp>
        <p:nvSpPr>
          <p:cNvPr id="35843" name="Content Placeholder 2"/>
          <p:cNvSpPr>
            <a:spLocks noGrp="1"/>
          </p:cNvSpPr>
          <p:nvPr>
            <p:ph idx="1"/>
          </p:nvPr>
        </p:nvSpPr>
        <p:spPr>
          <a:xfrm>
            <a:off x="1371600" y="2362200"/>
            <a:ext cx="7499350" cy="4800600"/>
          </a:xfrm>
        </p:spPr>
        <p:txBody>
          <a:bodyPr/>
          <a:lstStyle/>
          <a:p>
            <a:pPr marL="82550" indent="0" eaLnBrk="1" hangingPunct="1">
              <a:buFont typeface="Wingdings 2" pitchFamily="18" charset="2"/>
              <a:buNone/>
            </a:pPr>
            <a:r>
              <a:rPr lang="en-US" altLang="en-US" sz="2400" smtClean="0"/>
              <a:t>They aren’t important enough, somehow.  I feel I could do something much more important.  Yes, and more important, more violent.  But what? What is there more important to say? And how can one be violent about the sort of things one’s expected to write about? Words can be like X- rays, if you use them properly-they’ll go through anything.  You read and you’re pierced.  That’s one of the things I try to teach my students- how to write piercingly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Reflection using 1984</a:t>
            </a:r>
            <a:endParaRPr lang="en-US" dirty="0"/>
          </a:p>
        </p:txBody>
      </p:sp>
      <p:sp>
        <p:nvSpPr>
          <p:cNvPr id="36867" name="Content Placeholder 2"/>
          <p:cNvSpPr>
            <a:spLocks noGrp="1"/>
          </p:cNvSpPr>
          <p:nvPr>
            <p:ph idx="1"/>
          </p:nvPr>
        </p:nvSpPr>
        <p:spPr/>
        <p:txBody>
          <a:bodyPr/>
          <a:lstStyle/>
          <a:p>
            <a:pPr marL="82550" indent="0">
              <a:buFont typeface="Wingdings 2" pitchFamily="18" charset="2"/>
              <a:buNone/>
            </a:pPr>
            <a:r>
              <a:rPr lang="en-US" smtClean="0"/>
              <a:t>The new doctrines arose partly because of the accumulation of historical knowledge, and the growth of the historical knowledge, which had hardly existed before the nineteenth century. The cyclical movement of history was now intelligible, or appeared to be so; and if it was intelligible, then it was alterable.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Clarify</a:t>
            </a:r>
            <a:endParaRPr lang="en-US" dirty="0"/>
          </a:p>
        </p:txBody>
      </p:sp>
      <p:sp>
        <p:nvSpPr>
          <p:cNvPr id="37891" name="Content Placeholder 2"/>
          <p:cNvSpPr>
            <a:spLocks noGrp="1"/>
          </p:cNvSpPr>
          <p:nvPr>
            <p:ph idx="1"/>
          </p:nvPr>
        </p:nvSpPr>
        <p:spPr/>
        <p:txBody>
          <a:bodyPr/>
          <a:lstStyle/>
          <a:p>
            <a:r>
              <a:rPr lang="en-US" smtClean="0"/>
              <a:t>Identify a difficult word, sentence, or part.  Use a context clue to find the meaning.</a:t>
            </a:r>
          </a:p>
          <a:p>
            <a:r>
              <a:rPr lang="en-US" smtClean="0"/>
              <a:t>Identify a place where you had to read twice to get a picture in your head.</a:t>
            </a:r>
          </a:p>
          <a:p>
            <a:r>
              <a:rPr lang="en-US" smtClean="0"/>
              <a:t>Is there a metaphor or figure of speech that you need to clarify?</a:t>
            </a:r>
          </a:p>
        </p:txBody>
      </p:sp>
      <p:sp>
        <p:nvSpPr>
          <p:cNvPr id="4" name="Oval 3"/>
          <p:cNvSpPr/>
          <p:nvPr/>
        </p:nvSpPr>
        <p:spPr>
          <a:xfrm>
            <a:off x="7467600" y="5257800"/>
            <a:ext cx="1295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#10/11</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Focus Model using Brave New World- Chapter 4</a:t>
            </a:r>
            <a:endParaRPr lang="en-US" dirty="0"/>
          </a:p>
        </p:txBody>
      </p:sp>
      <p:sp>
        <p:nvSpPr>
          <p:cNvPr id="38915" name="Content Placeholder 2"/>
          <p:cNvSpPr>
            <a:spLocks noGrp="1"/>
          </p:cNvSpPr>
          <p:nvPr>
            <p:ph idx="1"/>
          </p:nvPr>
        </p:nvSpPr>
        <p:spPr>
          <a:xfrm>
            <a:off x="1371600" y="2362200"/>
            <a:ext cx="7499350" cy="4800600"/>
          </a:xfrm>
        </p:spPr>
        <p:txBody>
          <a:bodyPr/>
          <a:lstStyle/>
          <a:p>
            <a:pPr marL="82550" indent="0" eaLnBrk="1" hangingPunct="1">
              <a:buFont typeface="Wingdings 2" pitchFamily="18" charset="2"/>
              <a:buNone/>
            </a:pPr>
            <a:r>
              <a:rPr lang="en-US" altLang="en-US" sz="2400" smtClean="0"/>
              <a:t>They aren’t important enough, somehow.  I feel I could do something much more important.  Yes, and more important, more violent.  But what? What is there more important to say? And how can one be violent about the sort of things one’s expected to write about? Words can be like X- rays, if you use them properly-they’ll go through anything.  You read and you’re pierced.  That’s one of the things I try to teach my students- how to write piercingly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Reflection using 1984</a:t>
            </a:r>
            <a:endParaRPr lang="en-US" dirty="0"/>
          </a:p>
        </p:txBody>
      </p:sp>
      <p:sp>
        <p:nvSpPr>
          <p:cNvPr id="39939" name="Content Placeholder 2"/>
          <p:cNvSpPr>
            <a:spLocks noGrp="1"/>
          </p:cNvSpPr>
          <p:nvPr>
            <p:ph idx="1"/>
          </p:nvPr>
        </p:nvSpPr>
        <p:spPr/>
        <p:txBody>
          <a:bodyPr/>
          <a:lstStyle/>
          <a:p>
            <a:pPr marL="82550" indent="0">
              <a:buFont typeface="Wingdings 2" pitchFamily="18" charset="2"/>
              <a:buNone/>
            </a:pPr>
            <a:r>
              <a:rPr lang="en-US" smtClean="0"/>
              <a:t>The new doctrines arose partly because of the accumulation of historical knowledge, and the growth of the historical knowledge, which had hardly existed before the nineteenth century. The cyclical movement of history was now intelligible, or appeared to be so; and if it was intelligible, then it was alterable.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Summarize</a:t>
            </a:r>
            <a:endParaRPr lang="en-US" dirty="0"/>
          </a:p>
        </p:txBody>
      </p:sp>
      <p:sp>
        <p:nvSpPr>
          <p:cNvPr id="40963" name="Content Placeholder 2"/>
          <p:cNvSpPr>
            <a:spLocks noGrp="1"/>
          </p:cNvSpPr>
          <p:nvPr>
            <p:ph idx="1"/>
          </p:nvPr>
        </p:nvSpPr>
        <p:spPr/>
        <p:txBody>
          <a:bodyPr/>
          <a:lstStyle/>
          <a:p>
            <a:r>
              <a:rPr lang="en-US" smtClean="0"/>
              <a:t>Summarize this [paragraph, page, chapter].</a:t>
            </a:r>
          </a:p>
          <a:p>
            <a:pPr lvl="1"/>
            <a:r>
              <a:rPr lang="en-US" smtClean="0"/>
              <a:t>What is this mainly about?</a:t>
            </a:r>
          </a:p>
          <a:p>
            <a:pPr lvl="1"/>
            <a:r>
              <a:rPr lang="en-US" smtClean="0"/>
              <a:t>Is there a problem to be solved? If so, what?</a:t>
            </a:r>
          </a:p>
          <a:p>
            <a:pPr lvl="1"/>
            <a:r>
              <a:rPr lang="en-US" smtClean="0"/>
              <a:t>Tell me the main idea.  Use the topic sentence or heading to help you.</a:t>
            </a:r>
          </a:p>
        </p:txBody>
      </p:sp>
      <p:sp>
        <p:nvSpPr>
          <p:cNvPr id="4" name="Oval 3"/>
          <p:cNvSpPr/>
          <p:nvPr/>
        </p:nvSpPr>
        <p:spPr>
          <a:xfrm>
            <a:off x="7467600" y="5334000"/>
            <a:ext cx="129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#10/11</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Focus Model using Brave New World- Chapter 4</a:t>
            </a:r>
            <a:endParaRPr lang="en-US" dirty="0"/>
          </a:p>
        </p:txBody>
      </p:sp>
      <p:sp>
        <p:nvSpPr>
          <p:cNvPr id="41987" name="Content Placeholder 2"/>
          <p:cNvSpPr>
            <a:spLocks noGrp="1"/>
          </p:cNvSpPr>
          <p:nvPr>
            <p:ph idx="1"/>
          </p:nvPr>
        </p:nvSpPr>
        <p:spPr>
          <a:xfrm>
            <a:off x="1371600" y="2362200"/>
            <a:ext cx="7499350" cy="4800600"/>
          </a:xfrm>
        </p:spPr>
        <p:txBody>
          <a:bodyPr/>
          <a:lstStyle/>
          <a:p>
            <a:pPr marL="82550" indent="0" eaLnBrk="1" hangingPunct="1">
              <a:buFont typeface="Wingdings 2" pitchFamily="18" charset="2"/>
              <a:buNone/>
            </a:pPr>
            <a:r>
              <a:rPr lang="en-US" altLang="en-US" sz="2400" smtClean="0"/>
              <a:t>They aren’t important enough, somehow.  I feel I could do something much more important.  Yes, and more important, more violent.  But what? What is there more important to say? And how can one be violent about the sort of things one’s expected to write about? Words can be like X- rays, if you use them properly-they’ll go through anything.  You read and you’re pierced.  That’s one of the things I try to teach my students- how to write piercingly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Reflection using 1984</a:t>
            </a:r>
            <a:endParaRPr lang="en-US" dirty="0"/>
          </a:p>
        </p:txBody>
      </p:sp>
      <p:sp>
        <p:nvSpPr>
          <p:cNvPr id="43011" name="Content Placeholder 2"/>
          <p:cNvSpPr>
            <a:spLocks noGrp="1"/>
          </p:cNvSpPr>
          <p:nvPr>
            <p:ph idx="1"/>
          </p:nvPr>
        </p:nvSpPr>
        <p:spPr/>
        <p:txBody>
          <a:bodyPr/>
          <a:lstStyle/>
          <a:p>
            <a:pPr marL="82550" indent="0">
              <a:buFont typeface="Wingdings 2" pitchFamily="18" charset="2"/>
              <a:buNone/>
            </a:pPr>
            <a:r>
              <a:rPr lang="en-US" smtClean="0"/>
              <a:t>The new doctrines arose partly because of the accumulation of historical knowledge, and the growth of the historical knowledge, which had hardly existed before the nineteenth century. The cyclical movement of history was now intelligible, or appeared to be so; and if it was intelligible, then it was alterable.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Closing Reflection</a:t>
            </a:r>
            <a:endParaRPr lang="en-US" dirty="0"/>
          </a:p>
        </p:txBody>
      </p:sp>
      <p:sp>
        <p:nvSpPr>
          <p:cNvPr id="44035" name="Content Placeholder 2"/>
          <p:cNvSpPr>
            <a:spLocks noGrp="1"/>
          </p:cNvSpPr>
          <p:nvPr>
            <p:ph idx="1"/>
          </p:nvPr>
        </p:nvSpPr>
        <p:spPr/>
        <p:txBody>
          <a:bodyPr/>
          <a:lstStyle/>
          <a:p>
            <a:r>
              <a:rPr lang="en-US" smtClean="0"/>
              <a:t>Did you use text clues and background knowledge to make logical predictions?</a:t>
            </a:r>
          </a:p>
          <a:p>
            <a:r>
              <a:rPr lang="en-US" smtClean="0"/>
              <a:t>Did you ask questions that can be answered  in the text or inferred?</a:t>
            </a:r>
          </a:p>
          <a:p>
            <a:r>
              <a:rPr lang="en-US" smtClean="0"/>
              <a:t>Were there examples of clarifying words and ideas?</a:t>
            </a:r>
          </a:p>
          <a:p>
            <a:r>
              <a:rPr lang="en-US" smtClean="0"/>
              <a:t>How did you summarize for important points and academic vocabulary?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dirty="0" smtClean="0"/>
              <a:t>Leslie A Birdon</a:t>
            </a:r>
          </a:p>
          <a:p>
            <a:pPr>
              <a:buNone/>
            </a:pPr>
            <a:endParaRPr lang="en-US" dirty="0" smtClean="0"/>
          </a:p>
          <a:p>
            <a:pPr>
              <a:buNone/>
            </a:pPr>
            <a:r>
              <a:rPr lang="en-US" dirty="0" smtClean="0"/>
              <a:t>East Feliciana Parish School Board</a:t>
            </a:r>
          </a:p>
          <a:p>
            <a:pPr>
              <a:buNone/>
            </a:pPr>
            <a:r>
              <a:rPr lang="en-US" dirty="0" smtClean="0"/>
              <a:t>225-683-8277  ext. 218</a:t>
            </a:r>
          </a:p>
          <a:p>
            <a:pPr>
              <a:buNone/>
            </a:pPr>
            <a:r>
              <a:rPr lang="en-US" dirty="0" smtClean="0"/>
              <a:t>lbirdon@efpsb.k12.la.us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Objectives</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US" sz="2800" b="1" u="sng" dirty="0" smtClean="0"/>
              <a:t>Explain</a:t>
            </a:r>
            <a:r>
              <a:rPr lang="en-US" sz="2400" dirty="0" smtClean="0"/>
              <a:t> how thinking strategies could be embedded at particular sections of a lesson or/and unit.</a:t>
            </a:r>
          </a:p>
          <a:p>
            <a:pPr marL="365760" indent="-283464" eaLnBrk="1" fontAlgn="auto" hangingPunct="1">
              <a:spcAft>
                <a:spcPts val="0"/>
              </a:spcAft>
              <a:buFont typeface="Wingdings 2"/>
              <a:buNone/>
              <a:defRPr/>
            </a:pPr>
            <a:endParaRPr lang="en-US" sz="2400" dirty="0" smtClean="0"/>
          </a:p>
          <a:p>
            <a:pPr marL="365760" indent="-283464" eaLnBrk="1" fontAlgn="auto" hangingPunct="1">
              <a:spcAft>
                <a:spcPts val="0"/>
              </a:spcAft>
              <a:buFont typeface="Wingdings 2"/>
              <a:buChar char=""/>
              <a:defRPr/>
            </a:pPr>
            <a:r>
              <a:rPr lang="en-US" sz="2800" b="1" u="sng" dirty="0" smtClean="0"/>
              <a:t>Articulate</a:t>
            </a:r>
            <a:r>
              <a:rPr lang="en-US" sz="2400" dirty="0" smtClean="0"/>
              <a:t> a brief overview on TABA models, SCAMPER, and Reciprocal Teaching are applied in science context.</a:t>
            </a:r>
          </a:p>
          <a:p>
            <a:pPr marL="365760" indent="-283464" eaLnBrk="1" fontAlgn="auto" hangingPunct="1">
              <a:spcAft>
                <a:spcPts val="0"/>
              </a:spcAft>
              <a:buFont typeface="Wingdings 2"/>
              <a:buNone/>
              <a:defRPr/>
            </a:pPr>
            <a:endParaRPr lang="en-US" sz="2400" dirty="0" smtClean="0"/>
          </a:p>
          <a:p>
            <a:pPr marL="365760" indent="-283464" eaLnBrk="1" fontAlgn="auto" hangingPunct="1">
              <a:spcAft>
                <a:spcPts val="0"/>
              </a:spcAft>
              <a:buFont typeface="Wingdings 2"/>
              <a:buChar char=""/>
              <a:defRPr/>
            </a:pPr>
            <a:r>
              <a:rPr lang="en-US" sz="2800" b="1" u="sng" dirty="0" smtClean="0"/>
              <a:t>Review</a:t>
            </a:r>
            <a:r>
              <a:rPr lang="en-US" sz="2400" dirty="0" smtClean="0"/>
              <a:t> examples using the above thinking techniques for literacy connections.</a:t>
            </a:r>
          </a:p>
          <a:p>
            <a:pPr marL="365760" indent="-283464" eaLnBrk="1" fontAlgn="auto" hangingPunct="1">
              <a:spcAft>
                <a:spcPts val="0"/>
              </a:spcAft>
              <a:buFont typeface="Wingdings 2"/>
              <a:buNone/>
              <a:defRPr/>
            </a:pPr>
            <a:endParaRPr lang="en-US" sz="2400" dirty="0" smtClean="0"/>
          </a:p>
          <a:p>
            <a:pPr marL="365760" indent="-283464" eaLnBrk="1" fontAlgn="auto" hangingPunct="1">
              <a:spcAft>
                <a:spcPts val="0"/>
              </a:spcAft>
              <a:buFont typeface="Wingdings 2"/>
              <a:buChar char=""/>
              <a:defRPr/>
            </a:pPr>
            <a:r>
              <a:rPr lang="en-US" sz="2800" b="1" u="sng" dirty="0" smtClean="0"/>
              <a:t>Apply </a:t>
            </a:r>
            <a:r>
              <a:rPr lang="en-US" sz="2400" dirty="0" smtClean="0"/>
              <a:t>and </a:t>
            </a:r>
            <a:r>
              <a:rPr lang="en-US" sz="2800" b="1" u="sng" dirty="0" smtClean="0"/>
              <a:t>Reflect </a:t>
            </a:r>
            <a:r>
              <a:rPr lang="en-US" sz="2400" dirty="0" smtClean="0"/>
              <a:t>for future classroom use in various disciplines.</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ing cartoon.jpg"/>
          <p:cNvPicPr>
            <a:picLocks noChangeAspect="1"/>
          </p:cNvPicPr>
          <p:nvPr/>
        </p:nvPicPr>
        <p:blipFill>
          <a:blip r:embed="rId2" cstate="print"/>
          <a:stretch>
            <a:fillRect/>
          </a:stretch>
        </p:blipFill>
        <p:spPr>
          <a:xfrm>
            <a:off x="1828800" y="914400"/>
            <a:ext cx="6324600" cy="51717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inference cartoon.jpg"/>
          <p:cNvPicPr>
            <a:picLocks noGrp="1" noChangeAspect="1"/>
          </p:cNvPicPr>
          <p:nvPr>
            <p:ph idx="1"/>
          </p:nvPr>
        </p:nvPicPr>
        <p:blipFill>
          <a:blip r:embed="rId2" cstate="print"/>
          <a:srcRect/>
          <a:stretch>
            <a:fillRect/>
          </a:stretch>
        </p:blipFill>
        <p:spPr>
          <a:xfrm>
            <a:off x="2209800" y="187325"/>
            <a:ext cx="5410200" cy="6232525"/>
          </a:xfrm>
        </p:spPr>
      </p:pic>
      <p:sp>
        <p:nvSpPr>
          <p:cNvPr id="3" name="Oval 2"/>
          <p:cNvSpPr/>
          <p:nvPr/>
        </p:nvSpPr>
        <p:spPr>
          <a:xfrm>
            <a:off x="7848600" y="55626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130000"/>
                  </a:schemeClr>
                </a:solidFill>
              </a:rPr>
              <a:t>How does the SCAMPER impact thinking skills in literacy?</a:t>
            </a:r>
            <a:endParaRPr lang="en-US" dirty="0">
              <a:solidFill>
                <a:schemeClr val="tx2">
                  <a:satMod val="130000"/>
                </a:schemeClr>
              </a:solidFill>
            </a:endParaRPr>
          </a:p>
        </p:txBody>
      </p:sp>
      <p:sp>
        <p:nvSpPr>
          <p:cNvPr id="11267" name="Content Placeholder 2"/>
          <p:cNvSpPr>
            <a:spLocks noGrp="1"/>
          </p:cNvSpPr>
          <p:nvPr>
            <p:ph idx="1"/>
          </p:nvPr>
        </p:nvSpPr>
        <p:spPr>
          <a:xfrm>
            <a:off x="1371600" y="1371600"/>
            <a:ext cx="7497763" cy="5334000"/>
          </a:xfrm>
        </p:spPr>
        <p:txBody>
          <a:bodyPr/>
          <a:lstStyle/>
          <a:p>
            <a:pPr eaLnBrk="1" hangingPunct="1">
              <a:buFont typeface="Wingdings 2" pitchFamily="18" charset="2"/>
              <a:buNone/>
            </a:pPr>
            <a:r>
              <a:rPr lang="en-US" altLang="en-US" sz="2000" dirty="0" smtClean="0"/>
              <a:t>Students must cultivate a strong curiosity, creativity, objectivity, and openness to new ideas to a given concept.</a:t>
            </a:r>
          </a:p>
          <a:p>
            <a:pPr eaLnBrk="1" hangingPunct="1">
              <a:buFont typeface="Wingdings 2" pitchFamily="18" charset="2"/>
              <a:buNone/>
            </a:pPr>
            <a:endParaRPr lang="en-US" altLang="en-US" sz="2000" dirty="0" smtClean="0"/>
          </a:p>
          <a:p>
            <a:pPr eaLnBrk="1" hangingPunct="1">
              <a:buFont typeface="Wingdings 2" pitchFamily="18" charset="2"/>
              <a:buNone/>
            </a:pPr>
            <a:r>
              <a:rPr lang="en-US" altLang="en-US" sz="1800" b="1" dirty="0" smtClean="0"/>
              <a:t>S- Substitute</a:t>
            </a:r>
          </a:p>
          <a:p>
            <a:pPr eaLnBrk="1" hangingPunct="1">
              <a:buFont typeface="Wingdings 2" pitchFamily="18" charset="2"/>
              <a:buNone/>
            </a:pPr>
            <a:r>
              <a:rPr lang="en-US" altLang="en-US" sz="1800" b="1" dirty="0" smtClean="0"/>
              <a:t>C- Combine</a:t>
            </a:r>
          </a:p>
          <a:p>
            <a:pPr eaLnBrk="1" hangingPunct="1">
              <a:buFont typeface="Wingdings 2" pitchFamily="18" charset="2"/>
              <a:buNone/>
            </a:pPr>
            <a:r>
              <a:rPr lang="en-US" altLang="en-US" sz="1800" b="1" dirty="0" smtClean="0"/>
              <a:t>A- Adapt</a:t>
            </a:r>
          </a:p>
          <a:p>
            <a:pPr eaLnBrk="1" hangingPunct="1">
              <a:buFont typeface="Wingdings 2" pitchFamily="18" charset="2"/>
              <a:buNone/>
            </a:pPr>
            <a:r>
              <a:rPr lang="en-US" altLang="en-US" sz="1800" b="1" dirty="0" smtClean="0"/>
              <a:t>M- Modify, Magnify</a:t>
            </a:r>
          </a:p>
          <a:p>
            <a:pPr eaLnBrk="1" hangingPunct="1">
              <a:buFont typeface="Wingdings 2" pitchFamily="18" charset="2"/>
              <a:buNone/>
            </a:pPr>
            <a:r>
              <a:rPr lang="en-US" altLang="en-US" sz="1800" b="1" dirty="0" smtClean="0"/>
              <a:t>P- Put in Other Uses</a:t>
            </a:r>
          </a:p>
          <a:p>
            <a:pPr eaLnBrk="1" hangingPunct="1">
              <a:buFont typeface="Wingdings 2" pitchFamily="18" charset="2"/>
              <a:buNone/>
            </a:pPr>
            <a:r>
              <a:rPr lang="en-US" altLang="en-US" sz="1800" b="1" dirty="0" smtClean="0"/>
              <a:t>E- Eliminate</a:t>
            </a:r>
          </a:p>
          <a:p>
            <a:pPr eaLnBrk="1" hangingPunct="1">
              <a:buFont typeface="Wingdings 2" pitchFamily="18" charset="2"/>
              <a:buNone/>
            </a:pPr>
            <a:r>
              <a:rPr lang="en-US" altLang="en-US" sz="1800" b="1" dirty="0" smtClean="0"/>
              <a:t>R- Reverse, Rearrange</a:t>
            </a:r>
            <a:endParaRPr lang="en-US" altLang="en-US" sz="1800" dirty="0" smtClean="0"/>
          </a:p>
          <a:p>
            <a:pPr eaLnBrk="1" hangingPunct="1">
              <a:buFont typeface="Wingdings 2" pitchFamily="18" charset="2"/>
              <a:buNone/>
            </a:pPr>
            <a:endParaRPr lang="en-US" altLang="en-US" sz="1800" b="1" dirty="0" smtClean="0"/>
          </a:p>
          <a:p>
            <a:pPr eaLnBrk="1" hangingPunct="1">
              <a:buFont typeface="Wingdings 2" pitchFamily="18" charset="2"/>
              <a:buNone/>
            </a:pPr>
            <a:r>
              <a:rPr lang="en-US" altLang="en-US" sz="1800" dirty="0" smtClean="0"/>
              <a:t>Looking at the idea page for SCAMPER, discuss the following questions using TIMED PAIR SHARE:</a:t>
            </a:r>
          </a:p>
          <a:p>
            <a:pPr eaLnBrk="1" hangingPunct="1">
              <a:buFont typeface="Wingdings" pitchFamily="2" charset="2"/>
              <a:buChar char="q"/>
            </a:pPr>
            <a:r>
              <a:rPr lang="en-US" altLang="en-US" sz="1800" b="1" dirty="0" smtClean="0"/>
              <a:t>How is reflection and curiosity are developed for students?</a:t>
            </a:r>
          </a:p>
          <a:p>
            <a:pPr eaLnBrk="1" hangingPunct="1">
              <a:buFont typeface="Wingdings" pitchFamily="2" charset="2"/>
              <a:buChar char="q"/>
            </a:pPr>
            <a:r>
              <a:rPr lang="en-US" altLang="en-US" sz="1800" b="1" dirty="0" smtClean="0"/>
              <a:t>Why are the letters important in communicating expectations?</a:t>
            </a:r>
          </a:p>
          <a:p>
            <a:pPr eaLnBrk="1" hangingPunct="1">
              <a:buFont typeface="Wingdings" pitchFamily="2" charset="2"/>
              <a:buChar char="q"/>
            </a:pPr>
            <a:endParaRPr lang="en-US" altLang="en-US" sz="1800" b="1" dirty="0" smtClean="0"/>
          </a:p>
          <a:p>
            <a:pPr eaLnBrk="1" hangingPunct="1">
              <a:buFont typeface="Wingdings" pitchFamily="2" charset="2"/>
              <a:buChar char="q"/>
            </a:pPr>
            <a:endParaRPr lang="en-US" altLang="en-US" sz="1800" b="1" dirty="0" smtClean="0"/>
          </a:p>
          <a:p>
            <a:pPr eaLnBrk="1" hangingPunct="1">
              <a:buFont typeface="Wingdings 2" pitchFamily="18" charset="2"/>
              <a:buNone/>
            </a:pPr>
            <a:endParaRPr lang="en-US" altLang="en-US" sz="2400" dirty="0" smtClean="0"/>
          </a:p>
        </p:txBody>
      </p:sp>
      <p:sp>
        <p:nvSpPr>
          <p:cNvPr id="4" name="Oval 3"/>
          <p:cNvSpPr/>
          <p:nvPr/>
        </p:nvSpPr>
        <p:spPr>
          <a:xfrm>
            <a:off x="7696200" y="24384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#2</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Focus Model-SCAMPER</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eaLnBrk="1" fontAlgn="auto" hangingPunct="1">
              <a:spcAft>
                <a:spcPts val="0"/>
              </a:spcAft>
              <a:buFont typeface="Wingdings 2"/>
              <a:buNone/>
              <a:defRPr/>
            </a:pPr>
            <a:r>
              <a:rPr lang="en-US" sz="1800" dirty="0" smtClean="0"/>
              <a:t>Students will look at a symbol such as question mark. Students will write as many expressions that this symbol may represent. Students will debate how many expressions are concrete or abstract based on definition using a T- chart.</a:t>
            </a:r>
          </a:p>
          <a:p>
            <a:pPr marL="365760" indent="-283464" eaLnBrk="1" fontAlgn="auto" hangingPunct="1">
              <a:spcAft>
                <a:spcPts val="0"/>
              </a:spcAft>
              <a:buFont typeface="Wingdings 2"/>
              <a:buNone/>
              <a:defRPr/>
            </a:pPr>
            <a:endParaRPr lang="en-US" sz="2000" dirty="0" smtClean="0"/>
          </a:p>
          <a:p>
            <a:pPr marL="539496" indent="-457200" eaLnBrk="1" fontAlgn="auto" hangingPunct="1">
              <a:spcAft>
                <a:spcPts val="0"/>
              </a:spcAft>
              <a:buFont typeface="+mj-lt"/>
              <a:buAutoNum type="alphaUcPeriod"/>
              <a:defRPr/>
            </a:pPr>
            <a:r>
              <a:rPr lang="en-US" sz="1800" b="1" dirty="0" smtClean="0"/>
              <a:t>How is a question mark interpreted?</a:t>
            </a:r>
          </a:p>
          <a:p>
            <a:pPr marL="539496" indent="-457200" eaLnBrk="1" fontAlgn="auto" hangingPunct="1">
              <a:spcAft>
                <a:spcPts val="0"/>
              </a:spcAft>
              <a:buFont typeface="+mj-lt"/>
              <a:buAutoNum type="alphaUcPeriod"/>
              <a:defRPr/>
            </a:pPr>
            <a:r>
              <a:rPr lang="en-US" sz="1800" b="1" dirty="0" smtClean="0"/>
              <a:t>How is a question mark an example of a symbol?</a:t>
            </a:r>
          </a:p>
          <a:p>
            <a:pPr marL="539496" indent="-457200" eaLnBrk="1" fontAlgn="auto" hangingPunct="1">
              <a:spcAft>
                <a:spcPts val="0"/>
              </a:spcAft>
              <a:buFont typeface="+mj-lt"/>
              <a:buAutoNum type="alphaUcPeriod"/>
              <a:defRPr/>
            </a:pPr>
            <a:r>
              <a:rPr lang="en-US" sz="1800" b="1" dirty="0" smtClean="0"/>
              <a:t>How many expressions, meanings, uses, or feelings does a question mark communicate?</a:t>
            </a:r>
          </a:p>
          <a:p>
            <a:pPr marL="539496" indent="-457200" eaLnBrk="1" fontAlgn="auto" hangingPunct="1">
              <a:spcAft>
                <a:spcPts val="0"/>
              </a:spcAft>
              <a:buFont typeface="+mj-lt"/>
              <a:buAutoNum type="alphaUcPeriod"/>
              <a:defRPr/>
            </a:pPr>
            <a:r>
              <a:rPr lang="en-US" sz="1800" b="1" dirty="0" smtClean="0"/>
              <a:t>Using the definition of abstract and concrete, classify the items within your group as abstract or concrete.</a:t>
            </a:r>
          </a:p>
          <a:p>
            <a:pPr marL="539496" indent="-457200" eaLnBrk="1" fontAlgn="auto" hangingPunct="1">
              <a:spcAft>
                <a:spcPts val="0"/>
              </a:spcAft>
              <a:buFont typeface="+mj-lt"/>
              <a:buAutoNum type="alphaUcPeriod"/>
              <a:defRPr/>
            </a:pPr>
            <a:endParaRPr lang="en-US" sz="1800" dirty="0" smtClean="0"/>
          </a:p>
          <a:p>
            <a:pPr marL="539496" indent="-457200" eaLnBrk="1" fontAlgn="auto" hangingPunct="1">
              <a:spcAft>
                <a:spcPts val="0"/>
              </a:spcAft>
              <a:buFont typeface="+mj-lt"/>
              <a:buAutoNum type="alphaUcPeriod"/>
              <a:defRPr/>
            </a:pPr>
            <a:endParaRPr lang="en-US" sz="2000" dirty="0"/>
          </a:p>
        </p:txBody>
      </p:sp>
      <p:pic>
        <p:nvPicPr>
          <p:cNvPr id="12292" name="Picture 3" descr="red-question-mark.png"/>
          <p:cNvPicPr>
            <a:picLocks noChangeAspect="1"/>
          </p:cNvPicPr>
          <p:nvPr/>
        </p:nvPicPr>
        <p:blipFill>
          <a:blip r:embed="rId2" cstate="print"/>
          <a:srcRect/>
          <a:stretch>
            <a:fillRect/>
          </a:stretch>
        </p:blipFill>
        <p:spPr bwMode="auto">
          <a:xfrm>
            <a:off x="7086600" y="4800600"/>
            <a:ext cx="1295400" cy="17510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SCAMPER APPLICATION</a:t>
            </a:r>
            <a:endParaRPr lang="en-US" dirty="0">
              <a:solidFill>
                <a:schemeClr val="tx2">
                  <a:satMod val="130000"/>
                </a:schemeClr>
              </a:solidFill>
            </a:endParaRPr>
          </a:p>
        </p:txBody>
      </p:sp>
      <p:sp>
        <p:nvSpPr>
          <p:cNvPr id="13315" name="Content Placeholder 2"/>
          <p:cNvSpPr>
            <a:spLocks noGrp="1"/>
          </p:cNvSpPr>
          <p:nvPr>
            <p:ph idx="1"/>
          </p:nvPr>
        </p:nvSpPr>
        <p:spPr/>
        <p:txBody>
          <a:bodyPr/>
          <a:lstStyle/>
          <a:p>
            <a:pPr eaLnBrk="1" hangingPunct="1">
              <a:buFont typeface="Wingdings 2" pitchFamily="18" charset="2"/>
              <a:buNone/>
            </a:pPr>
            <a:r>
              <a:rPr lang="en-US" altLang="en-US" sz="2800" dirty="0" smtClean="0"/>
              <a:t>In groups of 4, practice using the SCAMPER on either safety or numbers on the blank page in your packet for 5 minutes.</a:t>
            </a:r>
          </a:p>
          <a:p>
            <a:pPr eaLnBrk="1" hangingPunct="1">
              <a:buFont typeface="Wingdings 2" pitchFamily="18" charset="2"/>
              <a:buNone/>
            </a:pPr>
            <a:endParaRPr lang="en-US" altLang="en-US" sz="2800" dirty="0" smtClean="0"/>
          </a:p>
          <a:p>
            <a:pPr algn="ctr" eaLnBrk="1" hangingPunct="1">
              <a:buFont typeface="Wingdings 2" pitchFamily="18" charset="2"/>
              <a:buNone/>
            </a:pPr>
            <a:r>
              <a:rPr lang="en-US" altLang="en-US" sz="2800" b="1" u="sng" dirty="0" smtClean="0"/>
              <a:t>Time of Reflection- 5 minutes</a:t>
            </a:r>
            <a:endParaRPr lang="en-US" altLang="en-US" sz="2800" dirty="0" smtClean="0"/>
          </a:p>
          <a:p>
            <a:pPr algn="ctr" eaLnBrk="1" hangingPunct="1">
              <a:buFont typeface="Wingdings 2" pitchFamily="18" charset="2"/>
              <a:buNone/>
            </a:pPr>
            <a:r>
              <a:rPr lang="en-US" altLang="en-US" sz="2800" dirty="0" smtClean="0"/>
              <a:t>How would you structure this logic puzzle for student engagement?</a:t>
            </a:r>
          </a:p>
          <a:p>
            <a:pPr algn="ctr" eaLnBrk="1" hangingPunct="1">
              <a:buFont typeface="Wingdings 2" pitchFamily="18" charset="2"/>
              <a:buNone/>
            </a:pPr>
            <a:endParaRPr lang="en-US" altLang="en-US" sz="2800" dirty="0" smtClean="0"/>
          </a:p>
          <a:p>
            <a:pPr algn="ctr" eaLnBrk="1" hangingPunct="1">
              <a:buFont typeface="Wingdings 2" pitchFamily="18" charset="2"/>
              <a:buNone/>
            </a:pPr>
            <a:r>
              <a:rPr lang="en-US" altLang="en-US" sz="2800" dirty="0" smtClean="0"/>
              <a:t>Why were these key concepts developed for SCAMPER?</a:t>
            </a:r>
          </a:p>
        </p:txBody>
      </p:sp>
      <p:sp>
        <p:nvSpPr>
          <p:cNvPr id="4" name="Oval 3"/>
          <p:cNvSpPr/>
          <p:nvPr/>
        </p:nvSpPr>
        <p:spPr>
          <a:xfrm>
            <a:off x="7924800" y="25908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a:t>
            </a:r>
          </a:p>
          <a:p>
            <a:pPr algn="ctr"/>
            <a:r>
              <a:rPr lang="en-US" dirty="0" smtClean="0"/>
              <a:t>#3/4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smtClean="0"/>
              <a:t>Strategy Connection to </a:t>
            </a:r>
            <a:r>
              <a:rPr lang="en-US" dirty="0" smtClean="0"/>
              <a:t>CCSS</a:t>
            </a:r>
            <a:endParaRPr lang="en-US" dirty="0"/>
          </a:p>
        </p:txBody>
      </p:sp>
      <p:sp>
        <p:nvSpPr>
          <p:cNvPr id="14339" name="Content Placeholder 2"/>
          <p:cNvSpPr>
            <a:spLocks noGrp="1"/>
          </p:cNvSpPr>
          <p:nvPr>
            <p:ph idx="1"/>
          </p:nvPr>
        </p:nvSpPr>
        <p:spPr>
          <a:xfrm>
            <a:off x="1371600" y="1524000"/>
            <a:ext cx="7499350" cy="4191000"/>
          </a:xfrm>
        </p:spPr>
        <p:txBody>
          <a:bodyPr/>
          <a:lstStyle/>
          <a:p>
            <a:pPr eaLnBrk="1" hangingPunct="1"/>
            <a:r>
              <a:rPr lang="en-US" sz="2400" dirty="0" smtClean="0"/>
              <a:t>Use precise words and phrases, telling details, and sensory language to convey a vivid picture of the experiences, events, setting, and/or characters</a:t>
            </a:r>
            <a:r>
              <a:rPr lang="en-US" sz="2400" dirty="0" smtClean="0"/>
              <a:t>.</a:t>
            </a:r>
            <a:r>
              <a:rPr lang="en-US" sz="2400" dirty="0" smtClean="0"/>
              <a:t> </a:t>
            </a:r>
            <a:r>
              <a:rPr lang="en-US" sz="2400" dirty="0" smtClean="0"/>
              <a:t> (W.9-10 3d)</a:t>
            </a:r>
          </a:p>
          <a:p>
            <a:pPr algn="ctr" eaLnBrk="1" hangingPunct="1"/>
            <a:endParaRPr lang="en-US" sz="2400" dirty="0" smtClean="0"/>
          </a:p>
          <a:p>
            <a:pPr eaLnBrk="1" hangingPunct="1"/>
            <a:r>
              <a:rPr lang="en-US" sz="2400" dirty="0" smtClean="0"/>
              <a:t>Determine the meaning of words and phrases as they are used in a text, including figurative, connotative, and technical meanings; analyze the cumulative impact of specific word choices on meaning and tone (e.g., how the language of a court opinion differs from that of a newspaper</a:t>
            </a:r>
            <a:r>
              <a:rPr lang="en-US" sz="2400" dirty="0" smtClean="0"/>
              <a:t>).</a:t>
            </a:r>
          </a:p>
          <a:p>
            <a:pPr eaLnBrk="1" hangingPunct="1">
              <a:buNone/>
            </a:pPr>
            <a:r>
              <a:rPr lang="en-US" sz="2400" dirty="0" smtClean="0"/>
              <a:t>(RI.9-10.4)</a:t>
            </a:r>
          </a:p>
          <a:p>
            <a:pPr eaLnBrk="1" hangingPunct="1"/>
            <a:endParaRPr lang="en-US" alt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840</TotalTime>
  <Words>2442</Words>
  <Application>Microsoft Office PowerPoint</Application>
  <PresentationFormat>On-screen Show (4:3)</PresentationFormat>
  <Paragraphs>260</Paragraphs>
  <Slides>40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Gill Sans MT</vt:lpstr>
      <vt:lpstr>Wingdings 2</vt:lpstr>
      <vt:lpstr>Verdana</vt:lpstr>
      <vt:lpstr>Calibri</vt:lpstr>
      <vt:lpstr>Wingdings</vt:lpstr>
      <vt:lpstr>Geneva</vt:lpstr>
      <vt:lpstr>Solstice</vt:lpstr>
      <vt:lpstr>Inquiring Minds  : Making Literacy Connections Through Science </vt:lpstr>
      <vt:lpstr>Instructional Vision</vt:lpstr>
      <vt:lpstr>Teacher Leader Summit: Day 1 Ready!</vt:lpstr>
      <vt:lpstr>Objectives</vt:lpstr>
      <vt:lpstr>Slide 5</vt:lpstr>
      <vt:lpstr>How does the SCAMPER impact thinking skills in literacy?</vt:lpstr>
      <vt:lpstr>Focus Model-SCAMPER</vt:lpstr>
      <vt:lpstr>SCAMPER APPLICATION</vt:lpstr>
      <vt:lpstr>Strategy Connection to CCSS</vt:lpstr>
      <vt:lpstr>How does the TABA Model impact thinking skills?</vt:lpstr>
      <vt:lpstr>Analyzing the TABA Model</vt:lpstr>
      <vt:lpstr>Concept Development</vt:lpstr>
      <vt:lpstr>Concept Development</vt:lpstr>
      <vt:lpstr>Concept Development</vt:lpstr>
      <vt:lpstr>Wisdom for the Sages</vt:lpstr>
      <vt:lpstr>Strategy Connection to CCSS </vt:lpstr>
      <vt:lpstr>Picking the Best Fit</vt:lpstr>
      <vt:lpstr>Slide 18</vt:lpstr>
      <vt:lpstr> Step 2: Qualitative Measures</vt:lpstr>
      <vt:lpstr>Focus Model using Brave New World- Chapter 4</vt:lpstr>
      <vt:lpstr>Group Reflection using 1984</vt:lpstr>
      <vt:lpstr> Step 3:Reader and Task Considerations</vt:lpstr>
      <vt:lpstr>Focus Model using Brave New World- Chapter 4</vt:lpstr>
      <vt:lpstr>Group Reflection using 1984</vt:lpstr>
      <vt:lpstr>Reciprocal Teaching and Literature Circles</vt:lpstr>
      <vt:lpstr>Predict</vt:lpstr>
      <vt:lpstr>Predict Model- I DO</vt:lpstr>
      <vt:lpstr>Predict Model- We Do</vt:lpstr>
      <vt:lpstr>Question</vt:lpstr>
      <vt:lpstr>Focus Model using Brave New World- Chapter 4</vt:lpstr>
      <vt:lpstr>Group Reflection using 1984</vt:lpstr>
      <vt:lpstr>Clarify</vt:lpstr>
      <vt:lpstr>Focus Model using Brave New World- Chapter 4</vt:lpstr>
      <vt:lpstr>Group Reflection using 1984</vt:lpstr>
      <vt:lpstr>Summarize</vt:lpstr>
      <vt:lpstr>Focus Model using Brave New World- Chapter 4</vt:lpstr>
      <vt:lpstr>Group Reflection using 1984</vt:lpstr>
      <vt:lpstr>Closing Reflection</vt:lpstr>
      <vt:lpstr>Contact Information</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Inquiring Minds Need to Know : Making Literacy Connections Through Science</dc:title>
  <dc:creator>Leslie</dc:creator>
  <cp:lastModifiedBy>Leslie</cp:lastModifiedBy>
  <cp:revision>18</cp:revision>
  <dcterms:created xsi:type="dcterms:W3CDTF">2014-05-07T13:46:06Z</dcterms:created>
  <dcterms:modified xsi:type="dcterms:W3CDTF">2014-05-23T08:54:24Z</dcterms:modified>
</cp:coreProperties>
</file>