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83"/>
  </p:notesMasterIdLst>
  <p:handoutMasterIdLst>
    <p:handoutMasterId r:id="rId84"/>
  </p:handoutMasterIdLst>
  <p:sldIdLst>
    <p:sldId id="351" r:id="rId3"/>
    <p:sldId id="352" r:id="rId4"/>
    <p:sldId id="256" r:id="rId5"/>
    <p:sldId id="257" r:id="rId6"/>
    <p:sldId id="309" r:id="rId7"/>
    <p:sldId id="353" r:id="rId8"/>
    <p:sldId id="310" r:id="rId9"/>
    <p:sldId id="281" r:id="rId10"/>
    <p:sldId id="279" r:id="rId11"/>
    <p:sldId id="282" r:id="rId12"/>
    <p:sldId id="283" r:id="rId13"/>
    <p:sldId id="284" r:id="rId14"/>
    <p:sldId id="260" r:id="rId15"/>
    <p:sldId id="285" r:id="rId16"/>
    <p:sldId id="290" r:id="rId17"/>
    <p:sldId id="288" r:id="rId18"/>
    <p:sldId id="286" r:id="rId19"/>
    <p:sldId id="287" r:id="rId20"/>
    <p:sldId id="289" r:id="rId21"/>
    <p:sldId id="291" r:id="rId22"/>
    <p:sldId id="295" r:id="rId23"/>
    <p:sldId id="261" r:id="rId24"/>
    <p:sldId id="292" r:id="rId25"/>
    <p:sldId id="300" r:id="rId26"/>
    <p:sldId id="294" r:id="rId27"/>
    <p:sldId id="296" r:id="rId28"/>
    <p:sldId id="302" r:id="rId29"/>
    <p:sldId id="303" r:id="rId30"/>
    <p:sldId id="263" r:id="rId31"/>
    <p:sldId id="304" r:id="rId32"/>
    <p:sldId id="307" r:id="rId33"/>
    <p:sldId id="265" r:id="rId34"/>
    <p:sldId id="308" r:id="rId35"/>
    <p:sldId id="306" r:id="rId36"/>
    <p:sldId id="311" r:id="rId37"/>
    <p:sldId id="305" r:id="rId38"/>
    <p:sldId id="349" r:id="rId39"/>
    <p:sldId id="348" r:id="rId40"/>
    <p:sldId id="350" r:id="rId41"/>
    <p:sldId id="312" r:id="rId42"/>
    <p:sldId id="267" r:id="rId43"/>
    <p:sldId id="313" r:id="rId44"/>
    <p:sldId id="341" r:id="rId45"/>
    <p:sldId id="346" r:id="rId46"/>
    <p:sldId id="347" r:id="rId47"/>
    <p:sldId id="339" r:id="rId48"/>
    <p:sldId id="314" r:id="rId49"/>
    <p:sldId id="329" r:id="rId50"/>
    <p:sldId id="330" r:id="rId51"/>
    <p:sldId id="331" r:id="rId52"/>
    <p:sldId id="328" r:id="rId53"/>
    <p:sldId id="266" r:id="rId54"/>
    <p:sldId id="268" r:id="rId55"/>
    <p:sldId id="322" r:id="rId56"/>
    <p:sldId id="338" r:id="rId57"/>
    <p:sldId id="344" r:id="rId58"/>
    <p:sldId id="323" r:id="rId59"/>
    <p:sldId id="337" r:id="rId60"/>
    <p:sldId id="324" r:id="rId61"/>
    <p:sldId id="336" r:id="rId62"/>
    <p:sldId id="325" r:id="rId63"/>
    <p:sldId id="340" r:id="rId64"/>
    <p:sldId id="335" r:id="rId65"/>
    <p:sldId id="326" r:id="rId66"/>
    <p:sldId id="343" r:id="rId67"/>
    <p:sldId id="334" r:id="rId68"/>
    <p:sldId id="345" r:id="rId69"/>
    <p:sldId id="274" r:id="rId70"/>
    <p:sldId id="354" r:id="rId71"/>
    <p:sldId id="327" r:id="rId72"/>
    <p:sldId id="317" r:id="rId73"/>
    <p:sldId id="318" r:id="rId74"/>
    <p:sldId id="319" r:id="rId75"/>
    <p:sldId id="320" r:id="rId76"/>
    <p:sldId id="332" r:id="rId77"/>
    <p:sldId id="276" r:id="rId78"/>
    <p:sldId id="275" r:id="rId79"/>
    <p:sldId id="316" r:id="rId80"/>
    <p:sldId id="315" r:id="rId81"/>
    <p:sldId id="333"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CCCCFF"/>
    <a:srgbClr val="FF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81" autoAdjust="0"/>
  </p:normalViewPr>
  <p:slideViewPr>
    <p:cSldViewPr>
      <p:cViewPr varScale="1">
        <p:scale>
          <a:sx n="90" d="100"/>
          <a:sy n="90" d="100"/>
        </p:scale>
        <p:origin x="-5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B2565D-5447-4C05-9E44-B25522AA5711}" type="datetimeFigureOut">
              <a:rPr lang="en-US" smtClean="0"/>
              <a:pPr/>
              <a:t>5/22/2014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093221-5CD5-49D6-8FF0-A3EAE92ACA8F}" type="slidenum">
              <a:rPr lang="en-US" smtClean="0"/>
              <a:pPr/>
              <a:t>‹#›</a:t>
            </a:fld>
            <a:endParaRPr lang="en-US"/>
          </a:p>
        </p:txBody>
      </p:sp>
    </p:spTree>
    <p:extLst>
      <p:ext uri="{BB962C8B-B14F-4D97-AF65-F5344CB8AC3E}">
        <p14:creationId xmlns:p14="http://schemas.microsoft.com/office/powerpoint/2010/main" val="2453040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66DBA4-4527-46B1-9E27-4A39F3F5A067}" type="datetimeFigureOut">
              <a:rPr lang="en-US" smtClean="0"/>
              <a:pPr/>
              <a:t>5/22/2014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72BE58-3CEF-442C-9DCE-C3152542C0C6}" type="slidenum">
              <a:rPr lang="en-US" smtClean="0"/>
              <a:pPr/>
              <a:t>‹#›</a:t>
            </a:fld>
            <a:endParaRPr lang="en-US"/>
          </a:p>
        </p:txBody>
      </p:sp>
    </p:spTree>
    <p:extLst>
      <p:ext uri="{BB962C8B-B14F-4D97-AF65-F5344CB8AC3E}">
        <p14:creationId xmlns:p14="http://schemas.microsoft.com/office/powerpoint/2010/main" val="1745919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AF565F09-41CE-4C72-8148-88323535BE81}" type="slidenum">
              <a:rPr lang="en-US" altLang="en-US">
                <a:solidFill>
                  <a:prstClr val="black"/>
                </a:solidFill>
              </a:rPr>
              <a:pPr/>
              <a:t>1</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a:t>
            </a:r>
            <a:r>
              <a:rPr lang="en-US" baseline="0" dirty="0" smtClean="0"/>
              <a:t>key words: </a:t>
            </a:r>
          </a:p>
          <a:p>
            <a:r>
              <a:rPr lang="en-US" baseline="0" dirty="0" smtClean="0"/>
              <a:t>“direct their own learning” Students are more likely to learn if they have some choice. It also makes class more “fun.”</a:t>
            </a:r>
          </a:p>
          <a:p>
            <a:r>
              <a:rPr lang="en-US" baseline="0" dirty="0" smtClean="0"/>
              <a:t>“student engagement” Students are more likely to actively engage in small groups where their voice can be heard.</a:t>
            </a:r>
            <a:endParaRPr lang="en-US" dirty="0" smtClean="0"/>
          </a:p>
        </p:txBody>
      </p:sp>
      <p:sp>
        <p:nvSpPr>
          <p:cNvPr id="4" name="Slide Number Placeholder 3"/>
          <p:cNvSpPr>
            <a:spLocks noGrp="1"/>
          </p:cNvSpPr>
          <p:nvPr>
            <p:ph type="sldNum" sz="quarter" idx="10"/>
          </p:nvPr>
        </p:nvSpPr>
        <p:spPr/>
        <p:txBody>
          <a:bodyPr/>
          <a:lstStyle/>
          <a:p>
            <a:fld id="{3E72BE58-3CEF-442C-9DCE-C3152542C0C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t>
            </a:r>
            <a:r>
              <a:rPr lang="en-US" baseline="0" dirty="0" smtClean="0"/>
              <a:t>different degrees of centers. You can use centers anywhere from a few times a year up to every single day.</a:t>
            </a:r>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are lead teachers at our school. Our classrooms might not look like these, but I am sure you have seen classrooms like these before.</a:t>
            </a:r>
          </a:p>
        </p:txBody>
      </p:sp>
      <p:sp>
        <p:nvSpPr>
          <p:cNvPr id="4" name="Slide Number Placeholder 3"/>
          <p:cNvSpPr>
            <a:spLocks noGrp="1"/>
          </p:cNvSpPr>
          <p:nvPr>
            <p:ph type="sldNum" sz="quarter" idx="10"/>
          </p:nvPr>
        </p:nvSpPr>
        <p:spPr/>
        <p:txBody>
          <a:bodyPr/>
          <a:lstStyle/>
          <a:p>
            <a:fld id="{3E72BE58-3CEF-442C-9DCE-C3152542C0C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teachers doing all the work by giving the answer</a:t>
            </a:r>
            <a:endParaRPr lang="en-US" dirty="0" smtClean="0"/>
          </a:p>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4340" name="Slide Number Placeholder 3"/>
          <p:cNvSpPr>
            <a:spLocks noGrp="1"/>
          </p:cNvSpPr>
          <p:nvPr>
            <p:ph type="sldNum" sz="quarter" idx="5"/>
          </p:nvPr>
        </p:nvSpPr>
        <p:spPr bwMode="auto">
          <a:noFill/>
          <a:ln>
            <a:miter lim="800000"/>
            <a:headEnd/>
            <a:tailEnd/>
          </a:ln>
        </p:spPr>
        <p:txBody>
          <a:bodyPr/>
          <a:lstStyle/>
          <a:p>
            <a:fld id="{AABFC55A-381C-4359-B8EA-2C4AE78704CE}" type="slidenum">
              <a:rPr lang="en-US" altLang="en-US">
                <a:solidFill>
                  <a:prstClr val="black"/>
                </a:solidFill>
              </a:rPr>
              <a:pPr/>
              <a:t>2</a:t>
            </a:fld>
            <a:endParaRPr lang="en-US"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Raise left or right arm to answer.</a:t>
            </a:r>
          </a:p>
          <a:p>
            <a:endParaRPr lang="en-US" baseline="0" dirty="0" smtClean="0"/>
          </a:p>
        </p:txBody>
      </p:sp>
      <p:sp>
        <p:nvSpPr>
          <p:cNvPr id="4" name="Slide Number Placeholder 3"/>
          <p:cNvSpPr>
            <a:spLocks noGrp="1"/>
          </p:cNvSpPr>
          <p:nvPr>
            <p:ph type="sldNum" sz="quarter" idx="10"/>
          </p:nvPr>
        </p:nvSpPr>
        <p:spPr/>
        <p:txBody>
          <a:bodyPr/>
          <a:lstStyle/>
          <a:p>
            <a:fld id="{3E72BE58-3CEF-442C-9DCE-C3152542C0C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to discuss</a:t>
            </a:r>
            <a:r>
              <a:rPr lang="en-US" baseline="0" dirty="0" smtClean="0"/>
              <a:t> and work with others is more engaging than working alone.</a:t>
            </a:r>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the left is a group working on a worksheet. To the right is a group researching key figures in the Russian Revolution.</a:t>
            </a:r>
          </a:p>
          <a:p>
            <a:r>
              <a:rPr lang="en-US" baseline="0" dirty="0" smtClean="0"/>
              <a:t>Teachers are thinking for the students. Teachers are getting more knowledgeable about the subject than the students are.</a:t>
            </a:r>
          </a:p>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Teachers are doing more assessing than the students are. What is really more important: grades or learning?</a:t>
            </a:r>
          </a:p>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E72BE58-3CEF-442C-9DCE-C3152542C0C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are burned-out by the end of the day</a:t>
            </a:r>
            <a:r>
              <a:rPr lang="en-US" baseline="0" dirty="0" smtClean="0"/>
              <a:t> because teachers are working harder than the students are during class time. </a:t>
            </a:r>
          </a:p>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E72BE58-3CEF-442C-9DCE-C3152542C0C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Learn by doing</a:t>
            </a:r>
          </a:p>
          <a:p>
            <a:r>
              <a:rPr lang="en-US" baseline="0" dirty="0" smtClean="0"/>
              <a:t>If I want you to use centers in your classrooms, I will use centers to teach you about centers.</a:t>
            </a:r>
          </a:p>
          <a:p>
            <a:r>
              <a:rPr lang="en-US" baseline="0" dirty="0" smtClean="0"/>
              <a:t>A good educational strategy is good for all ages.</a:t>
            </a:r>
          </a:p>
        </p:txBody>
      </p:sp>
      <p:sp>
        <p:nvSpPr>
          <p:cNvPr id="4" name="Slide Number Placeholder 3"/>
          <p:cNvSpPr>
            <a:spLocks noGrp="1"/>
          </p:cNvSpPr>
          <p:nvPr>
            <p:ph type="sldNum" sz="quarter" idx="10"/>
          </p:nvPr>
        </p:nvSpPr>
        <p:spPr/>
        <p:txBody>
          <a:bodyPr/>
          <a:lstStyle/>
          <a:p>
            <a:fld id="{3E72BE58-3CEF-442C-9DCE-C3152542C0C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center one, you will le</a:t>
            </a:r>
            <a:r>
              <a:rPr lang="en-US" dirty="0" smtClean="0"/>
              <a:t>arn</a:t>
            </a:r>
            <a:r>
              <a:rPr lang="en-US" baseline="0" dirty="0" smtClean="0"/>
              <a:t> about learning centers on your own and make connections to your own classrooms.</a:t>
            </a:r>
          </a:p>
          <a:p>
            <a:r>
              <a:rPr lang="en-US" baseline="0" dirty="0" smtClean="0"/>
              <a:t>This is what we want our students to be able to do: discover/learn for themselves and apply what they have learned.</a:t>
            </a:r>
          </a:p>
          <a:p>
            <a:r>
              <a:rPr lang="en-US" baseline="0" dirty="0" smtClean="0"/>
              <a:t>Step one has been done for you on the handout. Your group will be the people around you.</a:t>
            </a:r>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29</a:t>
            </a:fld>
            <a:endParaRPr lang="en-US"/>
          </a:p>
        </p:txBody>
      </p:sp>
    </p:spTree>
    <p:extLst>
      <p:ext uri="{BB962C8B-B14F-4D97-AF65-F5344CB8AC3E}">
        <p14:creationId xmlns:p14="http://schemas.microsoft.com/office/powerpoint/2010/main" val="8606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Session title. Name. </a:t>
            </a:r>
          </a:p>
          <a:p>
            <a:r>
              <a:rPr lang="en-US" baseline="0" dirty="0" smtClean="0"/>
              <a:t>I have worked 7 years at a middle school in Jefferson Davis Parish. </a:t>
            </a:r>
          </a:p>
          <a:p>
            <a:r>
              <a:rPr lang="en-US" baseline="0" dirty="0" smtClean="0"/>
              <a:t>Currently, I teach high school (English I, English II, and Senior Applications in English).</a:t>
            </a:r>
          </a:p>
          <a:p>
            <a:r>
              <a:rPr lang="en-US" baseline="0" dirty="0" smtClean="0"/>
              <a:t>I work at a public school. I teach all students. Class sizes from 16 to 31. I am a teacher like you who found a method that works really well.</a:t>
            </a:r>
          </a:p>
        </p:txBody>
      </p:sp>
      <p:sp>
        <p:nvSpPr>
          <p:cNvPr id="4" name="Slide Number Placeholder 3"/>
          <p:cNvSpPr>
            <a:spLocks noGrp="1"/>
          </p:cNvSpPr>
          <p:nvPr>
            <p:ph type="sldNum" sz="quarter" idx="10"/>
          </p:nvPr>
        </p:nvSpPr>
        <p:spPr/>
        <p:txBody>
          <a:bodyPr/>
          <a:lstStyle/>
          <a:p>
            <a:fld id="{3E72BE58-3CEF-442C-9DCE-C3152542C0C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E72BE58-3CEF-442C-9DCE-C3152542C0C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using centers </a:t>
            </a:r>
            <a:r>
              <a:rPr lang="en-US" baseline="0" dirty="0" smtClean="0"/>
              <a:t>daily </a:t>
            </a:r>
            <a:r>
              <a:rPr lang="en-US" dirty="0" smtClean="0"/>
              <a:t>for</a:t>
            </a:r>
            <a:r>
              <a:rPr lang="en-US" baseline="0" dirty="0" smtClean="0"/>
              <a:t> weeks, change your groups. I make adjustments after I see how students work together.</a:t>
            </a:r>
            <a:endParaRPr lang="en-US" baseline="0" dirty="0"/>
          </a:p>
          <a:p>
            <a:r>
              <a:rPr lang="en-US" baseline="0" dirty="0" smtClean="0"/>
              <a:t>You may decide to allow students to select their own groups.</a:t>
            </a:r>
          </a:p>
        </p:txBody>
      </p:sp>
      <p:sp>
        <p:nvSpPr>
          <p:cNvPr id="4" name="Slide Number Placeholder 3"/>
          <p:cNvSpPr>
            <a:spLocks noGrp="1"/>
          </p:cNvSpPr>
          <p:nvPr>
            <p:ph type="sldNum" sz="quarter" idx="10"/>
          </p:nvPr>
        </p:nvSpPr>
        <p:spPr/>
        <p:txBody>
          <a:bodyPr/>
          <a:lstStyle/>
          <a:p>
            <a:fld id="{3E72BE58-3CEF-442C-9DCE-C3152542C0C6}" type="slidenum">
              <a:rPr lang="en-US" smtClean="0"/>
              <a:pPr/>
              <a:t>32</a:t>
            </a:fld>
            <a:endParaRPr lang="en-US"/>
          </a:p>
        </p:txBody>
      </p:sp>
    </p:spTree>
    <p:extLst>
      <p:ext uri="{BB962C8B-B14F-4D97-AF65-F5344CB8AC3E}">
        <p14:creationId xmlns:p14="http://schemas.microsoft.com/office/powerpoint/2010/main" val="1038457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33</a:t>
            </a:fld>
            <a:endParaRPr lang="en-US"/>
          </a:p>
        </p:txBody>
      </p:sp>
    </p:spTree>
    <p:extLst>
      <p:ext uri="{BB962C8B-B14F-4D97-AF65-F5344CB8AC3E}">
        <p14:creationId xmlns:p14="http://schemas.microsoft.com/office/powerpoint/2010/main" val="1038457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a:t>
            </a:r>
            <a:r>
              <a:rPr lang="en-US" baseline="0" dirty="0" smtClean="0"/>
              <a:t> centers is similar to planning for a normal classes. The difference is that will have two to five class days of work going on at the same time. You have to be prepared. </a:t>
            </a:r>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34</a:t>
            </a:fld>
            <a:endParaRPr lang="en-US"/>
          </a:p>
        </p:txBody>
      </p:sp>
    </p:spTree>
    <p:extLst>
      <p:ext uri="{BB962C8B-B14F-4D97-AF65-F5344CB8AC3E}">
        <p14:creationId xmlns:p14="http://schemas.microsoft.com/office/powerpoint/2010/main" val="994404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floor tiles</a:t>
            </a:r>
            <a:r>
              <a:rPr lang="en-US" baseline="0" dirty="0" smtClean="0"/>
              <a:t> to space out students.</a:t>
            </a:r>
          </a:p>
          <a:p>
            <a:r>
              <a:rPr lang="en-US" baseline="0" dirty="0" smtClean="0"/>
              <a:t>Use outdoor lunch benches.</a:t>
            </a:r>
          </a:p>
          <a:p>
            <a:r>
              <a:rPr lang="en-US" baseline="0" dirty="0" smtClean="0"/>
              <a:t>Use baseball or football stadium seating. </a:t>
            </a:r>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35</a:t>
            </a:fld>
            <a:endParaRPr lang="en-US"/>
          </a:p>
        </p:txBody>
      </p:sp>
    </p:spTree>
    <p:extLst>
      <p:ext uri="{BB962C8B-B14F-4D97-AF65-F5344CB8AC3E}">
        <p14:creationId xmlns:p14="http://schemas.microsoft.com/office/powerpoint/2010/main" val="2556229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changes</a:t>
            </a:r>
            <a:r>
              <a:rPr lang="en-US" baseline="0" dirty="0" smtClean="0"/>
              <a:t> I have to make each day is to change the date and move the center titles. It takes 15 seconds to prepare for the next day.</a:t>
            </a:r>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36</a:t>
            </a:fld>
            <a:endParaRPr lang="en-US"/>
          </a:p>
        </p:txBody>
      </p:sp>
    </p:spTree>
    <p:extLst>
      <p:ext uri="{BB962C8B-B14F-4D97-AF65-F5344CB8AC3E}">
        <p14:creationId xmlns:p14="http://schemas.microsoft.com/office/powerpoint/2010/main" val="1179274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space. </a:t>
            </a:r>
            <a:r>
              <a:rPr lang="en-US" smtClean="0"/>
              <a:t>Less distractions.</a:t>
            </a:r>
            <a:endParaRPr lang="en-US"/>
          </a:p>
        </p:txBody>
      </p:sp>
      <p:sp>
        <p:nvSpPr>
          <p:cNvPr id="4" name="Slide Number Placeholder 3"/>
          <p:cNvSpPr>
            <a:spLocks noGrp="1"/>
          </p:cNvSpPr>
          <p:nvPr>
            <p:ph type="sldNum" sz="quarter" idx="10"/>
          </p:nvPr>
        </p:nvSpPr>
        <p:spPr/>
        <p:txBody>
          <a:bodyPr/>
          <a:lstStyle/>
          <a:p>
            <a:fld id="{3E72BE58-3CEF-442C-9DCE-C3152542C0C6}"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E72BE58-3CEF-442C-9DCE-C3152542C0C6}"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color</a:t>
            </a:r>
            <a:r>
              <a:rPr lang="en-US" baseline="0" dirty="0" smtClean="0"/>
              <a:t> direction sheet for each center.</a:t>
            </a:r>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a:t>
            </a:r>
            <a:r>
              <a:rPr lang="en-US" baseline="0" dirty="0" smtClean="0"/>
              <a:t> leader gets the center folder and passes out direction sheet.</a:t>
            </a:r>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time I heard of centers, I thought that it would not work. But, I tried it out, and it was a success. So I have a few questions for you to think about… </a:t>
            </a:r>
          </a:p>
        </p:txBody>
      </p:sp>
      <p:sp>
        <p:nvSpPr>
          <p:cNvPr id="4" name="Slide Number Placeholder 3"/>
          <p:cNvSpPr>
            <a:spLocks noGrp="1"/>
          </p:cNvSpPr>
          <p:nvPr>
            <p:ph type="sldNum" sz="quarter" idx="10"/>
          </p:nvPr>
        </p:nvSpPr>
        <p:spPr/>
        <p:txBody>
          <a:bodyPr/>
          <a:lstStyle/>
          <a:p>
            <a:fld id="{3E72BE58-3CEF-442C-9DCE-C3152542C0C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a:t>
            </a:r>
            <a:r>
              <a:rPr lang="en-US" baseline="0" dirty="0" smtClean="0"/>
              <a:t> leader gathers absent student’s work.</a:t>
            </a:r>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E72BE58-3CEF-442C-9DCE-C3152542C0C6}" type="slidenum">
              <a:rPr lang="en-US" smtClean="0"/>
              <a:pPr/>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class used centers for 10 weeks. We did bell</a:t>
            </a:r>
            <a:r>
              <a:rPr lang="en-US" baseline="0" dirty="0" smtClean="0"/>
              <a:t> work together for five minutes. The rest of the class time was for centers.</a:t>
            </a:r>
          </a:p>
          <a:p>
            <a:r>
              <a:rPr lang="en-US" baseline="0" dirty="0" smtClean="0"/>
              <a:t>Give specific example of comma rules skill focus centers: each group works on different rules and after 10 minutes rotate to next center.</a:t>
            </a:r>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49</a:t>
            </a:fld>
            <a:endParaRPr lang="en-US"/>
          </a:p>
        </p:txBody>
      </p:sp>
    </p:spTree>
    <p:extLst>
      <p:ext uri="{BB962C8B-B14F-4D97-AF65-F5344CB8AC3E}">
        <p14:creationId xmlns:p14="http://schemas.microsoft.com/office/powerpoint/2010/main" val="35973989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class rotated</a:t>
            </a:r>
            <a:r>
              <a:rPr lang="en-US" baseline="0" dirty="0" smtClean="0"/>
              <a:t> centers daily.</a:t>
            </a:r>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50</a:t>
            </a:fld>
            <a:endParaRPr lang="en-US"/>
          </a:p>
        </p:txBody>
      </p:sp>
    </p:spTree>
    <p:extLst>
      <p:ext uri="{BB962C8B-B14F-4D97-AF65-F5344CB8AC3E}">
        <p14:creationId xmlns:p14="http://schemas.microsoft.com/office/powerpoint/2010/main" val="35973989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E72BE58-3CEF-442C-9DCE-C3152542C0C6}" type="slidenum">
              <a:rPr lang="en-US" smtClean="0"/>
              <a:pPr/>
              <a:t>51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Week</a:t>
            </a:r>
            <a:r>
              <a:rPr lang="en-US" baseline="0" dirty="0" smtClean="0"/>
              <a:t> 1: Compare and contrast paragraph</a:t>
            </a:r>
          </a:p>
          <a:p>
            <a:r>
              <a:rPr lang="en-US" baseline="0" dirty="0" smtClean="0"/>
              <a:t>Weeks 2-4: Write narrative essay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Weeks 5-7: Write argumentative essay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Weeks 8-10: Write expository essay</a:t>
            </a:r>
            <a:endParaRPr lang="en-US" dirty="0" smtClean="0"/>
          </a:p>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54</a:t>
            </a:fld>
            <a:endParaRPr lang="en-US"/>
          </a:p>
        </p:txBody>
      </p:sp>
    </p:spTree>
    <p:extLst>
      <p:ext uri="{BB962C8B-B14F-4D97-AF65-F5344CB8AC3E}">
        <p14:creationId xmlns:p14="http://schemas.microsoft.com/office/powerpoint/2010/main" val="1146909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55</a:t>
            </a:fld>
            <a:endParaRPr lang="en-US"/>
          </a:p>
        </p:txBody>
      </p:sp>
    </p:spTree>
    <p:extLst>
      <p:ext uri="{BB962C8B-B14F-4D97-AF65-F5344CB8AC3E}">
        <p14:creationId xmlns:p14="http://schemas.microsoft.com/office/powerpoint/2010/main" val="33693998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 created rubric!!!</a:t>
            </a:r>
          </a:p>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56</a:t>
            </a:fld>
            <a:endParaRPr lang="en-US"/>
          </a:p>
        </p:txBody>
      </p:sp>
    </p:spTree>
    <p:extLst>
      <p:ext uri="{BB962C8B-B14F-4D97-AF65-F5344CB8AC3E}">
        <p14:creationId xmlns:p14="http://schemas.microsoft.com/office/powerpoint/2010/main" val="33693998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one</a:t>
            </a:r>
            <a:r>
              <a:rPr lang="en-US" baseline="0" dirty="0" smtClean="0"/>
              <a:t> chapter, write a question you have about the chapter, have a peer answer the question, and answer guided reading </a:t>
            </a:r>
            <a:r>
              <a:rPr lang="en-US" baseline="0" dirty="0" smtClean="0"/>
              <a:t>questions</a:t>
            </a:r>
          </a:p>
        </p:txBody>
      </p:sp>
      <p:sp>
        <p:nvSpPr>
          <p:cNvPr id="4" name="Slide Number Placeholder 3"/>
          <p:cNvSpPr>
            <a:spLocks noGrp="1"/>
          </p:cNvSpPr>
          <p:nvPr>
            <p:ph type="sldNum" sz="quarter" idx="10"/>
          </p:nvPr>
        </p:nvSpPr>
        <p:spPr/>
        <p:txBody>
          <a:bodyPr/>
          <a:lstStyle/>
          <a:p>
            <a:fld id="{3E72BE58-3CEF-442C-9DCE-C3152542C0C6}" type="slidenum">
              <a:rPr lang="en-US" smtClean="0"/>
              <a:pPr/>
              <a:t>57</a:t>
            </a:fld>
            <a:endParaRPr lang="en-US"/>
          </a:p>
        </p:txBody>
      </p:sp>
    </p:spTree>
    <p:extLst>
      <p:ext uri="{BB962C8B-B14F-4D97-AF65-F5344CB8AC3E}">
        <p14:creationId xmlns:p14="http://schemas.microsoft.com/office/powerpoint/2010/main" val="33711032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58</a:t>
            </a:fld>
            <a:endParaRPr lang="en-US"/>
          </a:p>
        </p:txBody>
      </p:sp>
    </p:spTree>
    <p:extLst>
      <p:ext uri="{BB962C8B-B14F-4D97-AF65-F5344CB8AC3E}">
        <p14:creationId xmlns:p14="http://schemas.microsoft.com/office/powerpoint/2010/main" val="3369399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E72BE58-3CEF-442C-9DCE-C3152542C0C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Weeks 1: Research</a:t>
            </a:r>
            <a:r>
              <a:rPr lang="en-US" baseline="0" dirty="0" smtClean="0"/>
              <a:t> the author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Weeks 2-5: Research</a:t>
            </a:r>
            <a:r>
              <a:rPr lang="en-US" baseline="0" dirty="0" smtClean="0"/>
              <a:t>, create, and present presentation of historical figure of the Russian Revolution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Weeks 6-9: Research</a:t>
            </a:r>
            <a:r>
              <a:rPr lang="en-US" baseline="0" dirty="0" smtClean="0"/>
              <a:t>, create, and present presentation of historical events/battles of the Russian Revolution</a:t>
            </a:r>
          </a:p>
          <a:p>
            <a:r>
              <a:rPr lang="en-US" dirty="0" smtClean="0"/>
              <a:t>Week 10: Read</a:t>
            </a:r>
            <a:r>
              <a:rPr lang="en-US" baseline="0" dirty="0" smtClean="0"/>
              <a:t> Bill of Rights and relate each amendment to the novel </a:t>
            </a:r>
            <a:r>
              <a:rPr lang="en-US" i="1" baseline="0" dirty="0" smtClean="0"/>
              <a:t>Animal Farm</a:t>
            </a:r>
            <a:endParaRPr lang="en-US" i="1"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59</a:t>
            </a:fld>
            <a:endParaRPr lang="en-US"/>
          </a:p>
        </p:txBody>
      </p:sp>
    </p:spTree>
    <p:extLst>
      <p:ext uri="{BB962C8B-B14F-4D97-AF65-F5344CB8AC3E}">
        <p14:creationId xmlns:p14="http://schemas.microsoft.com/office/powerpoint/2010/main" val="1969033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60</a:t>
            </a:fld>
            <a:endParaRPr lang="en-US"/>
          </a:p>
        </p:txBody>
      </p:sp>
    </p:spTree>
    <p:extLst>
      <p:ext uri="{BB962C8B-B14F-4D97-AF65-F5344CB8AC3E}">
        <p14:creationId xmlns:p14="http://schemas.microsoft.com/office/powerpoint/2010/main" val="33693998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 words, Story words, Key words, Literary terms</a:t>
            </a:r>
          </a:p>
          <a:p>
            <a:r>
              <a:rPr lang="en-US" dirty="0" smtClean="0"/>
              <a:t>Each</a:t>
            </a:r>
            <a:r>
              <a:rPr lang="en-US" baseline="0" dirty="0" smtClean="0"/>
              <a:t> week students learned five vocabulary words out of the same chapter as the reading center.</a:t>
            </a:r>
            <a:endParaRPr lang="en-US" dirty="0" smtClean="0"/>
          </a:p>
        </p:txBody>
      </p:sp>
      <p:sp>
        <p:nvSpPr>
          <p:cNvPr id="4" name="Slide Number Placeholder 3"/>
          <p:cNvSpPr>
            <a:spLocks noGrp="1"/>
          </p:cNvSpPr>
          <p:nvPr>
            <p:ph type="sldNum" sz="quarter" idx="10"/>
          </p:nvPr>
        </p:nvSpPr>
        <p:spPr/>
        <p:txBody>
          <a:bodyPr/>
          <a:lstStyle/>
          <a:p>
            <a:fld id="{3E72BE58-3CEF-442C-9DCE-C3152542C0C6}" type="slidenum">
              <a:rPr lang="en-US" smtClean="0"/>
              <a:pPr/>
              <a:t>61</a:t>
            </a:fld>
            <a:endParaRPr lang="en-US"/>
          </a:p>
        </p:txBody>
      </p:sp>
    </p:spTree>
    <p:extLst>
      <p:ext uri="{BB962C8B-B14F-4D97-AF65-F5344CB8AC3E}">
        <p14:creationId xmlns:p14="http://schemas.microsoft.com/office/powerpoint/2010/main" val="18276356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62</a:t>
            </a:fld>
            <a:endParaRPr lang="en-US"/>
          </a:p>
        </p:txBody>
      </p:sp>
    </p:spTree>
    <p:extLst>
      <p:ext uri="{BB962C8B-B14F-4D97-AF65-F5344CB8AC3E}">
        <p14:creationId xmlns:p14="http://schemas.microsoft.com/office/powerpoint/2010/main" val="33693998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63</a:t>
            </a:fld>
            <a:endParaRPr lang="en-US"/>
          </a:p>
        </p:txBody>
      </p:sp>
    </p:spTree>
    <p:extLst>
      <p:ext uri="{BB962C8B-B14F-4D97-AF65-F5344CB8AC3E}">
        <p14:creationId xmlns:p14="http://schemas.microsoft.com/office/powerpoint/2010/main" val="33693998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Week 1: Fable		Week</a:t>
            </a:r>
            <a:r>
              <a:rPr lang="en-US" baseline="0" dirty="0" smtClean="0"/>
              <a:t> 2: Characters of main characters		</a:t>
            </a:r>
            <a:r>
              <a:rPr lang="en-US" dirty="0" smtClean="0"/>
              <a:t>Week</a:t>
            </a:r>
            <a:r>
              <a:rPr lang="en-US" baseline="0" dirty="0" smtClean="0"/>
              <a:t> 3-5:Propaganda </a:t>
            </a:r>
          </a:p>
          <a:p>
            <a:r>
              <a:rPr lang="en-US" baseline="0" dirty="0" smtClean="0"/>
              <a:t>Week 6: Foreshadowing/Satire	Week 7: Allegorical Parallels 		Week 8: Theme</a:t>
            </a:r>
          </a:p>
          <a:p>
            <a:r>
              <a:rPr lang="en-US" baseline="0" dirty="0" smtClean="0"/>
              <a:t>Week 9: Irony and Satire		</a:t>
            </a:r>
            <a:r>
              <a:rPr lang="en-US" dirty="0" smtClean="0"/>
              <a:t>Week 10: Plot Chart</a:t>
            </a:r>
          </a:p>
          <a:p>
            <a:r>
              <a:rPr lang="en-US" dirty="0" smtClean="0"/>
              <a:t>You</a:t>
            </a:r>
            <a:r>
              <a:rPr lang="en-US" baseline="0" dirty="0" smtClean="0"/>
              <a:t> need to include the page(s) in the chapter that the students should refer to for the literary elements center.</a:t>
            </a:r>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64</a:t>
            </a:fld>
            <a:endParaRPr lang="en-US"/>
          </a:p>
        </p:txBody>
      </p:sp>
    </p:spTree>
    <p:extLst>
      <p:ext uri="{BB962C8B-B14F-4D97-AF65-F5344CB8AC3E}">
        <p14:creationId xmlns:p14="http://schemas.microsoft.com/office/powerpoint/2010/main" val="33693998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will students</a:t>
            </a:r>
            <a:r>
              <a:rPr lang="en-US" baseline="0" dirty="0" smtClean="0"/>
              <a:t> learn if I don’t teach them? They learn for themselves.</a:t>
            </a:r>
          </a:p>
          <a:p>
            <a:r>
              <a:rPr lang="en-US" baseline="0" dirty="0" smtClean="0"/>
              <a:t>How would students know that Animal Farm was a fable. They found the definition for fable, read examples fables, and determined why stories were fables.</a:t>
            </a:r>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65</a:t>
            </a:fld>
            <a:endParaRPr lang="en-US"/>
          </a:p>
        </p:txBody>
      </p:sp>
    </p:spTree>
    <p:extLst>
      <p:ext uri="{BB962C8B-B14F-4D97-AF65-F5344CB8AC3E}">
        <p14:creationId xmlns:p14="http://schemas.microsoft.com/office/powerpoint/2010/main" val="33693998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66</a:t>
            </a:fld>
            <a:endParaRPr lang="en-US"/>
          </a:p>
        </p:txBody>
      </p:sp>
    </p:spTree>
    <p:extLst>
      <p:ext uri="{BB962C8B-B14F-4D97-AF65-F5344CB8AC3E}">
        <p14:creationId xmlns:p14="http://schemas.microsoft.com/office/powerpoint/2010/main" val="33693998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67</a:t>
            </a:fld>
            <a:endParaRPr lang="en-US"/>
          </a:p>
        </p:txBody>
      </p:sp>
    </p:spTree>
    <p:extLst>
      <p:ext uri="{BB962C8B-B14F-4D97-AF65-F5344CB8AC3E}">
        <p14:creationId xmlns:p14="http://schemas.microsoft.com/office/powerpoint/2010/main" val="33693998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Whole</a:t>
            </a:r>
            <a:r>
              <a:rPr lang="en-US" baseline="0" dirty="0" smtClean="0"/>
              <a:t> group lesson 1 introduction for 3 days.</a:t>
            </a:r>
          </a:p>
          <a:p>
            <a:r>
              <a:rPr lang="en-US" baseline="0" dirty="0" smtClean="0"/>
              <a:t>Centers for four weeks because each center lesson takes about four classes to complete. (NOT all lessons are four days: some will have to be divided)</a:t>
            </a:r>
          </a:p>
          <a:p>
            <a:r>
              <a:rPr lang="en-US" baseline="0" dirty="0" smtClean="0"/>
              <a:t>Whole group cold-read task for 2 days. Whole group presentations for 2 days.</a:t>
            </a:r>
          </a:p>
          <a:p>
            <a:r>
              <a:rPr lang="en-US" baseline="0" dirty="0" smtClean="0"/>
              <a:t>Whole group culminating writing task 3 days. Total unit time six weeks.</a:t>
            </a:r>
          </a:p>
        </p:txBody>
      </p:sp>
      <p:sp>
        <p:nvSpPr>
          <p:cNvPr id="4" name="Slide Number Placeholder 3"/>
          <p:cNvSpPr>
            <a:spLocks noGrp="1"/>
          </p:cNvSpPr>
          <p:nvPr>
            <p:ph type="sldNum" sz="quarter" idx="10"/>
          </p:nvPr>
        </p:nvSpPr>
        <p:spPr/>
        <p:txBody>
          <a:bodyPr/>
          <a:lstStyle/>
          <a:p>
            <a:fld id="{3E72BE58-3CEF-442C-9DCE-C3152542C0C6}" type="slidenum">
              <a:rPr lang="en-US" smtClean="0"/>
              <a:pPr/>
              <a:t>69</a:t>
            </a:fld>
            <a:endParaRPr lang="en-US"/>
          </a:p>
        </p:txBody>
      </p:sp>
    </p:spTree>
    <p:extLst>
      <p:ext uri="{BB962C8B-B14F-4D97-AF65-F5344CB8AC3E}">
        <p14:creationId xmlns:p14="http://schemas.microsoft.com/office/powerpoint/2010/main" val="415483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Centers</a:t>
            </a:r>
            <a:r>
              <a:rPr lang="en-US" baseline="0" dirty="0" smtClean="0"/>
              <a:t> fit the framework perfectly!</a:t>
            </a:r>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6</a:t>
            </a:fld>
            <a:endParaRPr lang="en-US"/>
          </a:p>
        </p:txBody>
      </p:sp>
    </p:spTree>
    <p:extLst>
      <p:ext uri="{BB962C8B-B14F-4D97-AF65-F5344CB8AC3E}">
        <p14:creationId xmlns:p14="http://schemas.microsoft.com/office/powerpoint/2010/main" val="19976044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E72BE58-3CEF-442C-9DCE-C3152542C0C6}" type="slidenum">
              <a:rPr lang="en-US" smtClean="0"/>
              <a:pPr/>
              <a:t>78</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E72BE58-3CEF-442C-9DCE-C3152542C0C6}" type="slidenum">
              <a:rPr lang="en-US" smtClean="0"/>
              <a:pPr/>
              <a:t>80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you answered yes, this is the right session for you!</a:t>
            </a:r>
          </a:p>
        </p:txBody>
      </p:sp>
      <p:sp>
        <p:nvSpPr>
          <p:cNvPr id="4" name="Slide Number Placeholder 3"/>
          <p:cNvSpPr>
            <a:spLocks noGrp="1"/>
          </p:cNvSpPr>
          <p:nvPr>
            <p:ph type="sldNum" sz="quarter" idx="10"/>
          </p:nvPr>
        </p:nvSpPr>
        <p:spPr/>
        <p:txBody>
          <a:bodyPr/>
          <a:lstStyle/>
          <a:p>
            <a:fld id="{3E72BE58-3CEF-442C-9DCE-C3152542C0C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a:t>
            </a:r>
            <a:r>
              <a:rPr lang="en-US" baseline="0" dirty="0" smtClean="0"/>
              <a:t> as we explain our lessons to our students, I will introduce this session to you. </a:t>
            </a:r>
          </a:p>
          <a:p>
            <a:r>
              <a:rPr lang="en-US" baseline="0" dirty="0" smtClean="0"/>
              <a:t>I believe that teacher PD should reflect how teachers should teach students.</a:t>
            </a:r>
          </a:p>
          <a:p>
            <a:r>
              <a:rPr lang="en-US" baseline="0" dirty="0" smtClean="0"/>
              <a:t>We have all had PD which have been lectures on what we should do. (Sit and Get.) </a:t>
            </a:r>
          </a:p>
          <a:p>
            <a:r>
              <a:rPr lang="en-US" baseline="0" dirty="0" smtClean="0"/>
              <a:t>Instead of that, this PD will be interactive with you participating in centers, and I will share with you images of my students engaged in centers.</a:t>
            </a:r>
          </a:p>
        </p:txBody>
      </p:sp>
      <p:sp>
        <p:nvSpPr>
          <p:cNvPr id="4" name="Slide Number Placeholder 3"/>
          <p:cNvSpPr>
            <a:spLocks noGrp="1"/>
          </p:cNvSpPr>
          <p:nvPr>
            <p:ph type="sldNum" sz="quarter" idx="10"/>
          </p:nvPr>
        </p:nvSpPr>
        <p:spPr/>
        <p:txBody>
          <a:bodyPr/>
          <a:lstStyle/>
          <a:p>
            <a:fld id="{3E72BE58-3CEF-442C-9DCE-C3152542C0C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72BE58-3CEF-442C-9DCE-C3152542C0C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566E5D4-0F21-4DFE-B230-7978098872CE}" type="datetimeFigureOut">
              <a:rPr lang="en-US" smtClean="0"/>
              <a:pPr/>
              <a:t>5/22/2014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0F14E92-FE85-4A33-B101-316EAD0802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6E5D4-0F21-4DFE-B230-7978098872CE}"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14E92-FE85-4A33-B101-316EAD0802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6E5D4-0F21-4DFE-B230-7978098872CE}"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14E92-FE85-4A33-B101-316EAD08021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5"/>
          <p:cNvSpPr>
            <a:spLocks noGrp="1"/>
          </p:cNvSpPr>
          <p:nvPr>
            <p:ph type="sldNum" sz="quarter" idx="11"/>
          </p:nvPr>
        </p:nvSpPr>
        <p:spPr/>
        <p:txBody>
          <a:bodyPr/>
          <a:lstStyle>
            <a:lvl1pPr algn="r">
              <a:defRPr sz="1200">
                <a:solidFill>
                  <a:prstClr val="black">
                    <a:tint val="75000"/>
                  </a:prstClr>
                </a:solidFill>
                <a:latin typeface="Steinem" pitchFamily="2" charset="0"/>
              </a:defRPr>
            </a:lvl1pPr>
          </a:lstStyle>
          <a:p>
            <a:pPr>
              <a:defRPr/>
            </a:pPr>
            <a:endParaRPr lang="en-US"/>
          </a:p>
        </p:txBody>
      </p:sp>
      <p:sp>
        <p:nvSpPr>
          <p:cNvPr id="6" name="Footer Placeholder 4"/>
          <p:cNvSpPr>
            <a:spLocks noGrp="1"/>
          </p:cNvSpPr>
          <p:nvPr>
            <p:ph type="ftr" sz="quarter" idx="12"/>
          </p:nvPr>
        </p:nvSpPr>
        <p:spPr/>
        <p:txBody>
          <a:bodyPr/>
          <a:lstStyle>
            <a:lvl1pPr>
              <a:defRPr sz="1800">
                <a:solidFill>
                  <a:srgbClr val="EEECE1">
                    <a:lumMod val="50000"/>
                  </a:srgbClr>
                </a:solidFill>
                <a:latin typeface="Chalkduster" pitchFamily="66" charset="0"/>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6E5D4-0F21-4DFE-B230-7978098872CE}"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14E92-FE85-4A33-B101-316EAD0802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66E5D4-0F21-4DFE-B230-7978098872CE}"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14E92-FE85-4A33-B101-316EAD0802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566E5D4-0F21-4DFE-B230-7978098872CE}"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14E92-FE85-4A33-B101-316EAD080215}"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66E5D4-0F21-4DFE-B230-7978098872CE}" type="datetimeFigureOut">
              <a:rPr lang="en-US" smtClean="0"/>
              <a:pPr/>
              <a:t>5/22/2014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14E92-FE85-4A33-B101-316EAD080215}"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66E5D4-0F21-4DFE-B230-7978098872CE}" type="datetimeFigureOut">
              <a:rPr lang="en-US" smtClean="0"/>
              <a:pPr/>
              <a:t>5/22/2014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14E92-FE85-4A33-B101-316EAD0802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6E5D4-0F21-4DFE-B230-7978098872CE}" type="datetimeFigureOut">
              <a:rPr lang="en-US" smtClean="0"/>
              <a:pPr/>
              <a:t>5/22/2014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14E92-FE85-4A33-B101-316EAD0802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7566E5D4-0F21-4DFE-B230-7978098872CE}" type="datetimeFigureOut">
              <a:rPr lang="en-US" smtClean="0"/>
              <a:pPr/>
              <a:t>5/22/2014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0F14E92-FE85-4A33-B101-316EAD0802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7566E5D4-0F21-4DFE-B230-7978098872CE}" type="datetimeFigureOut">
              <a:rPr lang="en-US" smtClean="0"/>
              <a:pPr/>
              <a:t>5/22/2014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0F14E92-FE85-4A33-B101-316EAD0802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566E5D4-0F21-4DFE-B230-7978098872CE}" type="datetimeFigureOut">
              <a:rPr lang="en-US" smtClean="0"/>
              <a:pPr/>
              <a:t>5/22/2014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0F14E92-FE85-4A33-B101-316EAD0802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Chalkboard-Box-Header.png"/>
          <p:cNvPicPr>
            <a:picLocks noChangeAspect="1"/>
          </p:cNvPicPr>
          <p:nvPr/>
        </p:nvPicPr>
        <p:blipFill>
          <a:blip r:embed="rId3" cstate="print"/>
          <a:srcRect/>
          <a:stretch>
            <a:fillRect/>
          </a:stretch>
        </p:blipFill>
        <p:spPr bwMode="auto">
          <a:xfrm>
            <a:off x="0" y="0"/>
            <a:ext cx="9144000" cy="1270000"/>
          </a:xfrm>
          <a:prstGeom prst="rect">
            <a:avLst/>
          </a:prstGeom>
          <a:noFill/>
          <a:ln w="9525">
            <a:noFill/>
            <a:miter lim="800000"/>
            <a:headEnd/>
            <a:tailEnd/>
          </a:ln>
        </p:spPr>
      </p:pic>
      <p:pic>
        <p:nvPicPr>
          <p:cNvPr id="1027" name="Picture 7" descr="Chalkboard-Box-Footer-Blue.png"/>
          <p:cNvPicPr>
            <a:picLocks noChangeAspect="1"/>
          </p:cNvPicPr>
          <p:nvPr/>
        </p:nvPicPr>
        <p:blipFill>
          <a:blip r:embed="rId4" cstate="print"/>
          <a:srcRect/>
          <a:stretch>
            <a:fillRect/>
          </a:stretch>
        </p:blipFill>
        <p:spPr bwMode="auto">
          <a:xfrm>
            <a:off x="0" y="6477000"/>
            <a:ext cx="9144000" cy="419100"/>
          </a:xfrm>
          <a:prstGeom prst="rect">
            <a:avLst/>
          </a:prstGeom>
          <a:noFill/>
          <a:ln w="9525">
            <a:noFill/>
            <a:miter lim="800000"/>
            <a:headEnd/>
            <a:tailEnd/>
          </a:ln>
        </p:spPr>
      </p:pic>
      <p:sp>
        <p:nvSpPr>
          <p:cNvPr id="1028" name="Text Placeholder 2"/>
          <p:cNvSpPr>
            <a:spLocks noGrp="1"/>
          </p:cNvSpPr>
          <p:nvPr>
            <p:ph type="body" idx="1"/>
          </p:nvPr>
        </p:nvSpPr>
        <p:spPr bwMode="auto">
          <a:xfrm>
            <a:off x="152400" y="1295400"/>
            <a:ext cx="8839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6" name="Slide Number Placeholder 5"/>
          <p:cNvSpPr>
            <a:spLocks noGrp="1"/>
          </p:cNvSpPr>
          <p:nvPr>
            <p:ph type="sldNum" sz="quarter" idx="4"/>
          </p:nvPr>
        </p:nvSpPr>
        <p:spPr>
          <a:xfrm>
            <a:off x="7010400" y="6553200"/>
            <a:ext cx="2133600" cy="342900"/>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Steinem" pitchFamily="2" charset="0"/>
                <a:ea typeface="+mn-ea"/>
                <a:cs typeface="+mn-cs"/>
              </a:defRPr>
            </a:lvl1pPr>
          </a:lstStyle>
          <a:p>
            <a:pPr>
              <a:defRPr/>
            </a:pPr>
            <a:r>
              <a:rPr lang="en-US"/>
              <a:t>#</a:t>
            </a:r>
          </a:p>
        </p:txBody>
      </p:sp>
      <p:sp>
        <p:nvSpPr>
          <p:cNvPr id="9" name="Footer Placeholder 4"/>
          <p:cNvSpPr>
            <a:spLocks noGrp="1"/>
          </p:cNvSpPr>
          <p:nvPr>
            <p:ph type="ftr" sz="quarter" idx="3"/>
          </p:nvPr>
        </p:nvSpPr>
        <p:spPr>
          <a:xfrm>
            <a:off x="152400" y="6553200"/>
            <a:ext cx="2895600" cy="342900"/>
          </a:xfrm>
          <a:prstGeom prst="rect">
            <a:avLst/>
          </a:prstGeom>
          <a:noFill/>
        </p:spPr>
        <p:txBody>
          <a:bodyPr/>
          <a:lstStyle>
            <a:lvl1pPr fontAlgn="auto">
              <a:spcBef>
                <a:spcPts val="0"/>
              </a:spcBef>
              <a:spcAft>
                <a:spcPts val="0"/>
              </a:spcAft>
              <a:defRPr sz="1800">
                <a:solidFill>
                  <a:srgbClr val="EEECE1">
                    <a:lumMod val="50000"/>
                  </a:srgbClr>
                </a:solidFill>
                <a:latin typeface="Chalkduster" pitchFamily="66" charset="0"/>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93"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230188" indent="-230188" algn="l" rtl="0" eaLnBrk="0" fontAlgn="base" hangingPunct="0">
        <a:spcBef>
          <a:spcPct val="20000"/>
        </a:spcBef>
        <a:spcAft>
          <a:spcPct val="0"/>
        </a:spcAft>
        <a:buFont typeface="Arial" pitchFamily="34" charset="0"/>
        <a:buChar char="•"/>
        <a:defRPr sz="3200" kern="1200">
          <a:solidFill>
            <a:schemeClr val="tx1"/>
          </a:solidFill>
          <a:latin typeface="+mj-lt"/>
          <a:ea typeface="MS PGothic" pitchFamily="34" charset="-128"/>
          <a:cs typeface="ＭＳ Ｐゴシック" charset="0"/>
        </a:defRPr>
      </a:lvl1pPr>
      <a:lvl2pPr marL="461963" indent="-231775" algn="l" rtl="0" eaLnBrk="0" fontAlgn="base" hangingPunct="0">
        <a:spcBef>
          <a:spcPct val="20000"/>
        </a:spcBef>
        <a:spcAft>
          <a:spcPct val="0"/>
        </a:spcAft>
        <a:buFont typeface="Arial" pitchFamily="34" charset="0"/>
        <a:buChar char="•"/>
        <a:defRPr sz="2800" kern="1200">
          <a:solidFill>
            <a:schemeClr val="tx1"/>
          </a:solidFill>
          <a:latin typeface="+mj-lt"/>
          <a:ea typeface="MS PGothic" pitchFamily="34" charset="-128"/>
          <a:cs typeface="+mn-cs"/>
        </a:defRPr>
      </a:lvl2pPr>
      <a:lvl3pPr marL="684213" indent="-222250" algn="l" rtl="0" eaLnBrk="0" fontAlgn="base" hangingPunct="0">
        <a:spcBef>
          <a:spcPct val="20000"/>
        </a:spcBef>
        <a:spcAft>
          <a:spcPct val="0"/>
        </a:spcAft>
        <a:buFont typeface="Arial" pitchFamily="34" charset="0"/>
        <a:buChar char="•"/>
        <a:defRPr sz="2400" kern="1200">
          <a:solidFill>
            <a:schemeClr val="tx1"/>
          </a:solidFill>
          <a:latin typeface="+mj-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j-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j-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63E74BE0-BEA8-4390-AA98-8EAD0D5D372F}" type="slidenum">
              <a:rPr lang="en-US" smtClean="0"/>
              <a:pPr>
                <a:defRPr/>
              </a:pPr>
              <a:t>1</a:t>
            </a:fld>
            <a:endParaRPr lang="en-US" dirty="0"/>
          </a:p>
        </p:txBody>
      </p:sp>
      <p:sp>
        <p:nvSpPr>
          <p:cNvPr id="4" name="Footer Placeholder 3"/>
          <p:cNvSpPr>
            <a:spLocks noGrp="1"/>
          </p:cNvSpPr>
          <p:nvPr>
            <p:ph type="ftr" sz="quarter" idx="12"/>
          </p:nvPr>
        </p:nvSpPr>
        <p:spPr/>
        <p:txBody>
          <a:bodyPr/>
          <a:lstStyle/>
          <a:p>
            <a:pPr>
              <a:defRPr/>
            </a:pPr>
            <a:r>
              <a:rPr lang="en-US" dirty="0" smtClean="0"/>
              <a:t>Louisiana Believes</a:t>
            </a:r>
            <a:endParaRPr lang="en-US" dirty="0"/>
          </a:p>
        </p:txBody>
      </p:sp>
      <p:sp>
        <p:nvSpPr>
          <p:cNvPr id="5" name="Content Placeholder 4"/>
          <p:cNvSpPr>
            <a:spLocks noGrp="1"/>
          </p:cNvSpPr>
          <p:nvPr>
            <p:ph sz="quarter" idx="10"/>
          </p:nvPr>
        </p:nvSpPr>
        <p:spPr>
          <a:xfrm>
            <a:off x="152400" y="1295400"/>
            <a:ext cx="8839200" cy="4876800"/>
          </a:xfrm>
        </p:spPr>
        <p:txBody>
          <a:bodyPr>
            <a:noAutofit/>
          </a:bodyPr>
          <a:lstStyle/>
          <a:p>
            <a:pPr marL="0" indent="0">
              <a:buFont typeface="Arial" charset="0"/>
              <a:buNone/>
              <a:defRPr/>
            </a:pPr>
            <a:r>
              <a:rPr lang="en-US" sz="2800" dirty="0" smtClean="0"/>
              <a:t>To meet these raised expectations, we must clarify our focus on what our students need. Specifically, we must ensure this year that our students…</a:t>
            </a:r>
          </a:p>
          <a:p>
            <a:pPr marL="0" indent="0">
              <a:buFont typeface="Arial" charset="0"/>
              <a:buNone/>
              <a:defRPr/>
            </a:pPr>
            <a:r>
              <a:rPr lang="en-US" sz="2400" b="1" dirty="0" smtClean="0"/>
              <a:t>English language arts</a:t>
            </a:r>
          </a:p>
          <a:p>
            <a:pPr>
              <a:buFont typeface="Arial" charset="0"/>
              <a:buChar char="•"/>
              <a:defRPr/>
            </a:pPr>
            <a:r>
              <a:rPr lang="en-US" sz="2400" dirty="0" smtClean="0"/>
              <a:t>Comprehend (access) meaningful, on level texts </a:t>
            </a:r>
          </a:p>
          <a:p>
            <a:pPr>
              <a:buFont typeface="Arial" charset="0"/>
              <a:buChar char="•"/>
              <a:defRPr/>
            </a:pPr>
            <a:r>
              <a:rPr lang="en-US" sz="2400" dirty="0" smtClean="0"/>
              <a:t>Speak </a:t>
            </a:r>
            <a:r>
              <a:rPr lang="en-US" sz="2400" dirty="0"/>
              <a:t>and write in response to meaningful texts </a:t>
            </a:r>
          </a:p>
          <a:p>
            <a:pPr marL="0" indent="0">
              <a:buFont typeface="Arial" charset="0"/>
              <a:buNone/>
              <a:defRPr/>
            </a:pPr>
            <a:r>
              <a:rPr lang="en-US" sz="2400" b="1" dirty="0" smtClean="0"/>
              <a:t>Math students </a:t>
            </a:r>
          </a:p>
          <a:p>
            <a:pPr>
              <a:buFont typeface="Arial" charset="0"/>
              <a:buChar char="•"/>
              <a:defRPr/>
            </a:pPr>
            <a:r>
              <a:rPr lang="en-US" sz="2400" dirty="0" smtClean="0"/>
              <a:t>Master </a:t>
            </a:r>
            <a:r>
              <a:rPr lang="en-US" sz="2400" dirty="0"/>
              <a:t>math concepts of priority, on level content and practice standards (not just procedures) </a:t>
            </a:r>
          </a:p>
          <a:p>
            <a:pPr>
              <a:buFont typeface="Arial" charset="0"/>
              <a:buChar char="•"/>
              <a:defRPr/>
            </a:pPr>
            <a:r>
              <a:rPr lang="en-US" sz="2400" dirty="0"/>
              <a:t>Master  targeted remedial content that allows practice faster focus of on level </a:t>
            </a:r>
            <a:r>
              <a:rPr lang="en-US" sz="2400" dirty="0" smtClean="0"/>
              <a:t>content</a:t>
            </a:r>
            <a:endParaRPr lang="en-US" sz="2400" dirty="0"/>
          </a:p>
          <a:p>
            <a:pPr marL="0" indent="0">
              <a:buFont typeface="Arial" charset="0"/>
              <a:buNone/>
              <a:defRPr/>
            </a:pPr>
            <a:endParaRPr lang="en-US" sz="2200" dirty="0"/>
          </a:p>
          <a:p>
            <a:pPr>
              <a:buFontTx/>
              <a:buChar char="-"/>
              <a:defRPr/>
            </a:pPr>
            <a:endParaRPr lang="en-US" sz="2200" dirty="0" smtClean="0"/>
          </a:p>
        </p:txBody>
      </p:sp>
      <p:sp>
        <p:nvSpPr>
          <p:cNvPr id="10245" name="Title 1"/>
          <p:cNvSpPr>
            <a:spLocks noGrp="1"/>
          </p:cNvSpPr>
          <p:nvPr>
            <p:ph type="title"/>
          </p:nvPr>
        </p:nvSpPr>
        <p:spPr bwMode="auto">
          <a:noFill/>
          <a:ln>
            <a:miter lim="800000"/>
            <a:headEnd/>
            <a:tailEnd/>
          </a:ln>
        </p:spPr>
        <p:txBody>
          <a:bodyPr vert="horz" wrap="square" lIns="91440" tIns="45720" rIns="91440" bIns="45720" numCol="1" anchorCtr="0" compatLnSpc="1">
            <a:prstTxWarp prst="textNoShape">
              <a:avLst/>
            </a:prstTxWarp>
          </a:bodyPr>
          <a:lstStyle/>
          <a:p>
            <a:r>
              <a:rPr lang="en-US" altLang="en-US" sz="3600" smtClean="0">
                <a:latin typeface="Chalkduster"/>
              </a:rPr>
              <a:t>Instructional Vision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Lesson Objectives</a:t>
            </a:r>
            <a:endParaRPr lang="en-US" dirty="0"/>
          </a:p>
        </p:txBody>
      </p:sp>
      <p:sp>
        <p:nvSpPr>
          <p:cNvPr id="3" name="Content Placeholder 2"/>
          <p:cNvSpPr>
            <a:spLocks noGrp="1"/>
          </p:cNvSpPr>
          <p:nvPr>
            <p:ph idx="1"/>
          </p:nvPr>
        </p:nvSpPr>
        <p:spPr>
          <a:xfrm>
            <a:off x="1219200" y="1905000"/>
            <a:ext cx="6781800" cy="4419600"/>
          </a:xfrm>
        </p:spPr>
        <p:txBody>
          <a:bodyPr>
            <a:normAutofit/>
          </a:bodyPr>
          <a:lstStyle/>
          <a:p>
            <a:r>
              <a:rPr lang="en-US" sz="2800" dirty="0" smtClean="0"/>
              <a:t>Participants will recognize the benefits of learning centers as an instructional strategy allowing students to direct their own learning.</a:t>
            </a:r>
          </a:p>
          <a:p>
            <a:r>
              <a:rPr lang="en-US" sz="2800" dirty="0" smtClean="0"/>
              <a:t>Participants will learn how to implement learning centers in their own classrooms to increase student engagement.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Knowledge</a:t>
            </a:r>
            <a:endParaRPr lang="en-US" dirty="0"/>
          </a:p>
        </p:txBody>
      </p:sp>
      <p:sp>
        <p:nvSpPr>
          <p:cNvPr id="3" name="Content Placeholder 2"/>
          <p:cNvSpPr>
            <a:spLocks noGrp="1"/>
          </p:cNvSpPr>
          <p:nvPr>
            <p:ph idx="1"/>
          </p:nvPr>
        </p:nvSpPr>
        <p:spPr>
          <a:xfrm>
            <a:off x="1219200" y="1905000"/>
            <a:ext cx="6781800" cy="4419600"/>
          </a:xfrm>
        </p:spPr>
        <p:txBody>
          <a:bodyPr>
            <a:normAutofit/>
          </a:bodyPr>
          <a:lstStyle/>
          <a:p>
            <a:pPr marL="288925" indent="-288925"/>
            <a:r>
              <a:rPr lang="en-US" sz="2800" dirty="0" smtClean="0"/>
              <a:t>At the end of this session, participants    should be able to implement learning centers in their own classrooms.</a:t>
            </a:r>
          </a:p>
          <a:p>
            <a:pPr marL="288925" indent="-288925"/>
            <a:r>
              <a:rPr lang="en-US" sz="2800" dirty="0" smtClean="0"/>
              <a:t>Participants should be able to share the benefits of using learning centers with other educators.</a:t>
            </a:r>
          </a:p>
          <a:p>
            <a:pPr marL="0" indent="0">
              <a:buNone/>
            </a:pPr>
            <a:endParaRPr lang="en-US" sz="2800"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90600" y="1066800"/>
            <a:ext cx="7162800" cy="4800600"/>
          </a:xfrm>
        </p:spPr>
        <p:txBody>
          <a:bodyPr>
            <a:normAutofit/>
          </a:bodyPr>
          <a:lstStyle/>
          <a:p>
            <a:r>
              <a:rPr lang="en-US" b="1" dirty="0" smtClean="0"/>
              <a:t>Have you seen this?</a:t>
            </a:r>
            <a:br>
              <a:rPr lang="en-US" b="1" dirty="0" smtClean="0"/>
            </a:br>
            <a:r>
              <a:rPr lang="en-US" b="1" dirty="0" smtClean="0"/>
              <a:t/>
            </a:r>
            <a:br>
              <a:rPr lang="en-US" b="1" dirty="0" smtClean="0"/>
            </a:br>
            <a:r>
              <a:rPr lang="en-US" b="1" dirty="0" smtClean="0"/>
              <a:t/>
            </a:r>
            <a:br>
              <a:rPr lang="en-US" b="1" dirty="0" smtClean="0"/>
            </a:b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Disengaged Students</a:t>
            </a:r>
            <a:endParaRPr lang="en-US" b="1" dirty="0"/>
          </a:p>
        </p:txBody>
      </p:sp>
      <p:pic>
        <p:nvPicPr>
          <p:cNvPr id="2050" name="Picture 2" descr="C:\Users\teacher\Desktop\Picture\DSC048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3622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Bored/Sleepy Students</a:t>
            </a:r>
            <a:endParaRPr lang="en-US" b="1" dirty="0"/>
          </a:p>
        </p:txBody>
      </p:sp>
      <p:pic>
        <p:nvPicPr>
          <p:cNvPr id="3074" name="Picture 2" descr="C:\Users\teacher\Desktop\Picture\DSC04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4384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17582"/>
            <a:ext cx="7696200" cy="1202485"/>
          </a:xfrm>
        </p:spPr>
        <p:txBody>
          <a:bodyPr>
            <a:normAutofit/>
          </a:bodyPr>
          <a:lstStyle/>
          <a:p>
            <a:r>
              <a:rPr lang="en-US" b="1" dirty="0" smtClean="0"/>
              <a:t>Shy Students</a:t>
            </a:r>
            <a:endParaRPr lang="en-US" b="1" dirty="0"/>
          </a:p>
        </p:txBody>
      </p:sp>
      <p:pic>
        <p:nvPicPr>
          <p:cNvPr id="4098" name="Picture 2" descr="C:\Users\teacher\Desktop\Picture\DSC048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3622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17582"/>
            <a:ext cx="7696200" cy="1202485"/>
          </a:xfrm>
        </p:spPr>
        <p:txBody>
          <a:bodyPr>
            <a:normAutofit/>
          </a:bodyPr>
          <a:lstStyle/>
          <a:p>
            <a:r>
              <a:rPr lang="en-US" b="1" dirty="0" smtClean="0"/>
              <a:t>Yelling Teachers</a:t>
            </a:r>
            <a:endParaRPr lang="en-US" b="1" dirty="0"/>
          </a:p>
        </p:txBody>
      </p:sp>
      <p:pic>
        <p:nvPicPr>
          <p:cNvPr id="5122" name="Picture 2" descr="C:\Users\teacher\Desktop\Picture\DSC048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3622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17582"/>
            <a:ext cx="7696200" cy="1202485"/>
          </a:xfrm>
        </p:spPr>
        <p:txBody>
          <a:bodyPr>
            <a:normAutofit/>
          </a:bodyPr>
          <a:lstStyle/>
          <a:p>
            <a:r>
              <a:rPr lang="en-US" b="1" dirty="0" smtClean="0"/>
              <a:t>Teachers Giving Answers </a:t>
            </a:r>
            <a:endParaRPr lang="en-US" b="1" dirty="0"/>
          </a:p>
        </p:txBody>
      </p:sp>
      <p:pic>
        <p:nvPicPr>
          <p:cNvPr id="6146" name="Picture 2" descr="C:\Users\teacher\Desktop\Picture\DSC048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3622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17582"/>
            <a:ext cx="7696200" cy="1202485"/>
          </a:xfrm>
        </p:spPr>
        <p:txBody>
          <a:bodyPr>
            <a:normAutofit/>
          </a:bodyPr>
          <a:lstStyle/>
          <a:p>
            <a:r>
              <a:rPr lang="en-US" b="1" dirty="0" smtClean="0"/>
              <a:t>2-3 Students Answering</a:t>
            </a:r>
            <a:endParaRPr lang="en-US" b="1" dirty="0"/>
          </a:p>
        </p:txBody>
      </p:sp>
      <p:pic>
        <p:nvPicPr>
          <p:cNvPr id="7170" name="Picture 2" descr="C:\Users\teacher\Desktop\Picture\DSC048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2860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17582"/>
            <a:ext cx="7696200" cy="1202485"/>
          </a:xfrm>
        </p:spPr>
        <p:txBody>
          <a:bodyPr>
            <a:normAutofit/>
          </a:bodyPr>
          <a:lstStyle/>
          <a:p>
            <a:r>
              <a:rPr lang="en-US" b="1" dirty="0" smtClean="0"/>
              <a:t>Busy Work</a:t>
            </a:r>
            <a:endParaRPr lang="en-US" b="1" dirty="0"/>
          </a:p>
        </p:txBody>
      </p:sp>
      <p:pic>
        <p:nvPicPr>
          <p:cNvPr id="8194" name="Picture 2" descr="C:\Users\teacher\Desktop\Picture\DSC048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4384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0"/>
          <p:cNvSpPr>
            <a:spLocks noGrp="1"/>
          </p:cNvSpPr>
          <p:nvPr>
            <p:ph type="title"/>
          </p:nvPr>
        </p:nvSpPr>
        <p:spPr bwMode="auto">
          <a:noFill/>
          <a:ln>
            <a:miter lim="800000"/>
            <a:headEnd/>
            <a:tailEnd/>
          </a:ln>
        </p:spPr>
        <p:txBody>
          <a:bodyPr vert="horz" wrap="square" lIns="91440" tIns="45720" rIns="91440" bIns="45720" numCol="1" anchorCtr="0" compatLnSpc="1">
            <a:prstTxWarp prst="textNoShape">
              <a:avLst/>
            </a:prstTxWarp>
          </a:bodyPr>
          <a:lstStyle/>
          <a:p>
            <a:r>
              <a:rPr lang="en-US" altLang="en-US" smtClean="0">
                <a:latin typeface="Chalkduster"/>
              </a:rPr>
              <a:t>Teacher Leader Summit: Day 1 Ready!</a:t>
            </a:r>
          </a:p>
        </p:txBody>
      </p:sp>
      <p:sp>
        <p:nvSpPr>
          <p:cNvPr id="12" name="Content Placeholder 11"/>
          <p:cNvSpPr>
            <a:spLocks noGrp="1"/>
          </p:cNvSpPr>
          <p:nvPr>
            <p:ph sz="quarter" idx="10"/>
          </p:nvPr>
        </p:nvSpPr>
        <p:spPr/>
        <p:txBody>
          <a:bodyPr>
            <a:normAutofit/>
          </a:bodyPr>
          <a:lstStyle/>
          <a:p>
            <a:pPr marL="0" indent="0">
              <a:buFont typeface="Arial" pitchFamily="34" charset="0"/>
              <a:buNone/>
              <a:defRPr/>
            </a:pPr>
            <a:r>
              <a:rPr lang="en-US" sz="2800" dirty="0" smtClean="0"/>
              <a:t>This Summit will prepare teachers to make these shifts beginning the first day of the 14-15 school year. This will include focused training on:  </a:t>
            </a:r>
          </a:p>
          <a:p>
            <a:pPr>
              <a:defRPr/>
            </a:pPr>
            <a:r>
              <a:rPr lang="en-US" sz="2800" dirty="0" smtClean="0"/>
              <a:t>Student Learning Targets </a:t>
            </a:r>
          </a:p>
          <a:p>
            <a:pPr>
              <a:defRPr/>
            </a:pPr>
            <a:r>
              <a:rPr lang="en-US" sz="2800" dirty="0" smtClean="0"/>
              <a:t>Assessment </a:t>
            </a:r>
          </a:p>
          <a:p>
            <a:pPr>
              <a:defRPr/>
            </a:pPr>
            <a:r>
              <a:rPr lang="en-US" sz="2800" dirty="0" smtClean="0"/>
              <a:t>Standards, curricula, and instructional strategies </a:t>
            </a:r>
          </a:p>
          <a:p>
            <a:pPr marL="0" indent="0">
              <a:buFont typeface="Arial" charset="0"/>
              <a:buNone/>
              <a:defRPr/>
            </a:pPr>
            <a:endParaRPr lang="en-US" sz="2200" dirty="0" smtClean="0"/>
          </a:p>
          <a:p>
            <a:pPr marL="0" indent="0">
              <a:buFont typeface="Arial" pitchFamily="34" charset="0"/>
              <a:buNone/>
              <a:defRPr/>
            </a:pPr>
            <a:endParaRPr lang="en-US" sz="2200" dirty="0" smtClean="0"/>
          </a:p>
          <a:p>
            <a:pPr marL="0" indent="0">
              <a:buFont typeface="Arial" pitchFamily="34" charset="0"/>
              <a:buNone/>
              <a:defRPr/>
            </a:pPr>
            <a:endParaRPr lang="en-US" sz="2200" dirty="0" smtClean="0"/>
          </a:p>
          <a:p>
            <a:pPr marL="0" indent="0">
              <a:buFont typeface="Arial" pitchFamily="34" charset="0"/>
              <a:buNone/>
              <a:defRPr/>
            </a:pPr>
            <a:endParaRPr lang="en-US" sz="2200" dirty="0" smtClean="0"/>
          </a:p>
          <a:p>
            <a:pPr>
              <a:defRPr/>
            </a:pPr>
            <a:endParaRPr lang="en-US" sz="2200" dirty="0"/>
          </a:p>
        </p:txBody>
      </p:sp>
      <p:sp>
        <p:nvSpPr>
          <p:cNvPr id="13" name="Footer Placeholder 12"/>
          <p:cNvSpPr>
            <a:spLocks noGrp="1"/>
          </p:cNvSpPr>
          <p:nvPr>
            <p:ph type="ftr" sz="quarter" idx="12"/>
          </p:nvPr>
        </p:nvSpPr>
        <p:spPr/>
        <p:txBody>
          <a:bodyPr/>
          <a:lstStyle/>
          <a:p>
            <a:pPr>
              <a:defRPr/>
            </a:pPr>
            <a:r>
              <a:rPr lang="en-US" dirty="0" smtClean="0"/>
              <a:t>Louisiana Believes</a:t>
            </a:r>
            <a:endParaRPr lang="en-US" dirty="0"/>
          </a:p>
        </p:txBody>
      </p:sp>
      <p:sp>
        <p:nvSpPr>
          <p:cNvPr id="14" name="Slide Number Placeholder 13"/>
          <p:cNvSpPr>
            <a:spLocks noGrp="1"/>
          </p:cNvSpPr>
          <p:nvPr>
            <p:ph type="sldNum" sz="quarter" idx="11"/>
          </p:nvPr>
        </p:nvSpPr>
        <p:spPr/>
        <p:txBody>
          <a:bodyPr/>
          <a:lstStyle/>
          <a:p>
            <a:pPr>
              <a:defRPr/>
            </a:pPr>
            <a:fld id="{7615B4D7-C569-4652-8B31-C685652F5CF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17582"/>
            <a:ext cx="7696200" cy="1202485"/>
          </a:xfrm>
        </p:spPr>
        <p:txBody>
          <a:bodyPr>
            <a:normAutofit/>
          </a:bodyPr>
          <a:lstStyle/>
          <a:p>
            <a:r>
              <a:rPr lang="en-US" b="1" dirty="0" smtClean="0"/>
              <a:t>Lack of Collaboration</a:t>
            </a:r>
            <a:endParaRPr lang="en-US" b="1" dirty="0"/>
          </a:p>
        </p:txBody>
      </p:sp>
      <p:pic>
        <p:nvPicPr>
          <p:cNvPr id="9219" name="Picture 3" descr="C:\Users\teacher\Desktop\Picture\DSC048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3622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90600" y="1066800"/>
            <a:ext cx="7162800" cy="4800600"/>
          </a:xfrm>
        </p:spPr>
        <p:txBody>
          <a:bodyPr>
            <a:normAutofit/>
          </a:bodyPr>
          <a:lstStyle/>
          <a:p>
            <a:r>
              <a:rPr lang="en-US" b="1" dirty="0" smtClean="0"/>
              <a:t>Questions</a:t>
            </a:r>
            <a:br>
              <a:rPr lang="en-US" b="1" dirty="0" smtClean="0"/>
            </a:br>
            <a:r>
              <a:rPr lang="en-US" b="1" dirty="0" smtClean="0"/>
              <a:t/>
            </a:r>
            <a:br>
              <a:rPr lang="en-US" b="1" dirty="0" smtClean="0"/>
            </a:br>
            <a:r>
              <a:rPr lang="en-US" b="1" dirty="0" smtClean="0"/>
              <a:t/>
            </a:r>
            <a:br>
              <a:rPr lang="en-US" b="1" dirty="0" smtClean="0"/>
            </a:b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Who is more engaged?</a:t>
            </a:r>
            <a:endParaRPr lang="en-US" b="1" dirty="0"/>
          </a:p>
        </p:txBody>
      </p:sp>
      <p:pic>
        <p:nvPicPr>
          <p:cNvPr id="10242" name="Picture 2" descr="C:\Users\teacher\Desktop\Picture\DSC048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094" y="25146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25146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17582"/>
            <a:ext cx="7848600" cy="1202485"/>
          </a:xfrm>
        </p:spPr>
        <p:txBody>
          <a:bodyPr>
            <a:normAutofit/>
          </a:bodyPr>
          <a:lstStyle/>
          <a:p>
            <a:r>
              <a:rPr lang="en-US" b="1" dirty="0" smtClean="0"/>
              <a:t>Who is actively learning?</a:t>
            </a:r>
            <a:endParaRPr lang="en-US" b="1" dirty="0"/>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5146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25146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Who is assessing?</a:t>
            </a:r>
            <a:endParaRPr lang="en-US" b="1" dirty="0"/>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5146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E:\DCIM\101MSDCF\DSC048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25146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817582"/>
            <a:ext cx="7848599" cy="1202485"/>
          </a:xfrm>
        </p:spPr>
        <p:txBody>
          <a:bodyPr>
            <a:normAutofit/>
          </a:bodyPr>
          <a:lstStyle/>
          <a:p>
            <a:r>
              <a:rPr lang="en-US" b="1" dirty="0" smtClean="0"/>
              <a:t>Who is having more fun?</a:t>
            </a:r>
            <a:endParaRPr lang="en-US" b="1" dirty="0"/>
          </a:p>
        </p:txBody>
      </p:sp>
      <p:pic>
        <p:nvPicPr>
          <p:cNvPr id="5" name="Picture 2" descr="C:\Users\teacher\Desktop\Picture\DSC048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094" y="25146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5146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17582"/>
            <a:ext cx="7848600" cy="1202485"/>
          </a:xfrm>
        </p:spPr>
        <p:txBody>
          <a:bodyPr>
            <a:normAutofit/>
          </a:bodyPr>
          <a:lstStyle/>
          <a:p>
            <a:r>
              <a:rPr lang="en-US" b="1" dirty="0" smtClean="0"/>
              <a:t>Who is burned-out?</a:t>
            </a:r>
            <a:endParaRPr lang="en-US" b="1" dirty="0"/>
          </a:p>
        </p:txBody>
      </p:sp>
      <p:pic>
        <p:nvPicPr>
          <p:cNvPr id="3"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9400" y="2514600"/>
            <a:ext cx="3409803" cy="2286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90600" y="1066800"/>
            <a:ext cx="7162800" cy="4800600"/>
          </a:xfrm>
        </p:spPr>
        <p:txBody>
          <a:bodyPr>
            <a:normAutofit/>
          </a:bodyPr>
          <a:lstStyle/>
          <a:p>
            <a:r>
              <a:rPr lang="en-US" sz="4400" b="1" u="sng" dirty="0" smtClean="0">
                <a:solidFill>
                  <a:schemeClr val="tx2">
                    <a:lumMod val="75000"/>
                  </a:schemeClr>
                </a:solidFill>
              </a:rPr>
              <a:t>Learning Centers</a:t>
            </a:r>
            <a:r>
              <a:rPr lang="en-US" sz="4400" b="1" dirty="0" smtClean="0">
                <a:solidFill>
                  <a:schemeClr val="bg2">
                    <a:lumMod val="50000"/>
                  </a:schemeClr>
                </a:solidFill>
                <a:latin typeface="+mn-lt"/>
              </a:rPr>
              <a:t/>
            </a:r>
            <a:br>
              <a:rPr lang="en-US" sz="4400" b="1" dirty="0" smtClean="0">
                <a:solidFill>
                  <a:schemeClr val="bg2">
                    <a:lumMod val="50000"/>
                  </a:schemeClr>
                </a:solidFill>
                <a:latin typeface="+mn-lt"/>
              </a:rPr>
            </a:br>
            <a:r>
              <a:rPr lang="en-US" sz="4400" b="1" dirty="0" smtClean="0">
                <a:solidFill>
                  <a:schemeClr val="tx2">
                    <a:lumMod val="75000"/>
                  </a:schemeClr>
                </a:solidFill>
                <a:latin typeface="+mn-lt"/>
              </a:rPr>
              <a:t>Increase engagement</a:t>
            </a:r>
            <a:br>
              <a:rPr lang="en-US" sz="4400" b="1" dirty="0" smtClean="0">
                <a:solidFill>
                  <a:schemeClr val="tx2">
                    <a:lumMod val="75000"/>
                  </a:schemeClr>
                </a:solidFill>
                <a:latin typeface="+mn-lt"/>
              </a:rPr>
            </a:br>
            <a:r>
              <a:rPr lang="en-US" sz="4400" b="1" dirty="0" smtClean="0">
                <a:solidFill>
                  <a:schemeClr val="tx2">
                    <a:lumMod val="75000"/>
                  </a:schemeClr>
                </a:solidFill>
                <a:latin typeface="+mn-lt"/>
              </a:rPr>
              <a:t>Increase learning</a:t>
            </a:r>
            <a:r>
              <a:rPr lang="en-US" sz="4400" b="1" dirty="0" smtClean="0">
                <a:solidFill>
                  <a:schemeClr val="tx2"/>
                </a:solidFill>
              </a:rPr>
              <a:t/>
            </a:r>
            <a:br>
              <a:rPr lang="en-US" sz="4400" b="1" dirty="0" smtClean="0">
                <a:solidFill>
                  <a:schemeClr val="tx2"/>
                </a:solidFill>
              </a:rPr>
            </a:br>
            <a:r>
              <a:rPr lang="en-US" b="1" i="1" dirty="0" smtClean="0">
                <a:solidFill>
                  <a:schemeClr val="tx2"/>
                </a:solidFill>
              </a:rPr>
              <a:t/>
            </a:r>
            <a:br>
              <a:rPr lang="en-US" b="1" i="1" dirty="0" smtClean="0">
                <a:solidFill>
                  <a:schemeClr val="tx2"/>
                </a:solidFill>
              </a:rPr>
            </a:br>
            <a:endParaRPr lang="en-US" b="1" i="1" dirty="0">
              <a:solidFill>
                <a:schemeClr val="tx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90600" y="1066800"/>
            <a:ext cx="7162800" cy="4800600"/>
          </a:xfrm>
        </p:spPr>
        <p:txBody>
          <a:bodyPr>
            <a:normAutofit/>
          </a:bodyPr>
          <a:lstStyle/>
          <a:p>
            <a:r>
              <a:rPr lang="en-US" b="1" dirty="0" smtClean="0"/>
              <a:t>Try out </a:t>
            </a:r>
            <a:r>
              <a:rPr lang="en-US" b="1" dirty="0"/>
              <a:t>c</a:t>
            </a:r>
            <a:r>
              <a:rPr lang="en-US" b="1" dirty="0" smtClean="0"/>
              <a:t>enters!</a:t>
            </a:r>
            <a:br>
              <a:rPr lang="en-US" b="1" dirty="0" smtClean="0"/>
            </a:br>
            <a:r>
              <a:rPr lang="en-US" b="1" dirty="0"/>
              <a:t/>
            </a:r>
            <a:br>
              <a:rPr lang="en-US" b="1" dirty="0"/>
            </a:br>
            <a:r>
              <a:rPr lang="en-US" b="1" dirty="0" smtClean="0"/>
              <a:t/>
            </a:r>
            <a:br>
              <a:rPr lang="en-US" b="1" dirty="0" smtClean="0"/>
            </a:br>
            <a:endParaRPr lang="en-US" b="1" dirty="0"/>
          </a:p>
        </p:txBody>
      </p:sp>
    </p:spTree>
    <p:extLst>
      <p:ext uri="{BB962C8B-B14F-4D97-AF65-F5344CB8AC3E}">
        <p14:creationId xmlns:p14="http://schemas.microsoft.com/office/powerpoint/2010/main" val="2041859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Center 1</a:t>
            </a:r>
            <a:endParaRPr lang="en-US" dirty="0"/>
          </a:p>
        </p:txBody>
      </p:sp>
      <p:sp>
        <p:nvSpPr>
          <p:cNvPr id="3" name="Content Placeholder 2"/>
          <p:cNvSpPr>
            <a:spLocks noGrp="1"/>
          </p:cNvSpPr>
          <p:nvPr>
            <p:ph idx="1"/>
          </p:nvPr>
        </p:nvSpPr>
        <p:spPr>
          <a:xfrm>
            <a:off x="914400" y="1828800"/>
            <a:ext cx="7391400" cy="4495799"/>
          </a:xfrm>
        </p:spPr>
        <p:txBody>
          <a:bodyPr>
            <a:normAutofit/>
          </a:bodyPr>
          <a:lstStyle/>
          <a:p>
            <a:pPr marL="398463" indent="-398463">
              <a:lnSpc>
                <a:spcPct val="110000"/>
              </a:lnSpc>
              <a:buNone/>
            </a:pPr>
            <a:r>
              <a:rPr lang="en-US" sz="2200" u="sng" dirty="0" smtClean="0"/>
              <a:t>Directions:</a:t>
            </a:r>
          </a:p>
          <a:p>
            <a:pPr marL="398463" indent="-398463">
              <a:lnSpc>
                <a:spcPct val="110000"/>
              </a:lnSpc>
              <a:buNone/>
            </a:pPr>
            <a:r>
              <a:rPr lang="en-US" sz="2200" dirty="0" smtClean="0"/>
              <a:t>1.) Go </a:t>
            </a:r>
            <a:r>
              <a:rPr lang="en-US" sz="2200" dirty="0"/>
              <a:t>to http://</a:t>
            </a:r>
            <a:r>
              <a:rPr lang="en-US" sz="2200" dirty="0" smtClean="0"/>
              <a:t>www.ehow.com/how_6607771_set- centers-middle-school-classroom.html</a:t>
            </a:r>
          </a:p>
          <a:p>
            <a:pPr marL="398463" indent="-398463">
              <a:lnSpc>
                <a:spcPct val="110000"/>
              </a:lnSpc>
              <a:buNone/>
            </a:pPr>
            <a:r>
              <a:rPr lang="en-US" sz="2200" dirty="0" smtClean="0"/>
              <a:t>2.) Read each of the six steps.</a:t>
            </a:r>
          </a:p>
          <a:p>
            <a:pPr marL="398463" indent="-398463">
              <a:lnSpc>
                <a:spcPct val="110000"/>
              </a:lnSpc>
              <a:buNone/>
            </a:pPr>
            <a:r>
              <a:rPr lang="en-US" sz="2200" dirty="0" smtClean="0"/>
              <a:t>3.) Decide which is the easiest and hardest step.</a:t>
            </a:r>
          </a:p>
          <a:p>
            <a:pPr marL="398463" indent="-398463">
              <a:lnSpc>
                <a:spcPct val="110000"/>
              </a:lnSpc>
              <a:buNone/>
            </a:pPr>
            <a:r>
              <a:rPr lang="en-US" sz="2200" dirty="0" smtClean="0"/>
              <a:t>4.) Record why you believe that step is easy or hard.</a:t>
            </a:r>
          </a:p>
          <a:p>
            <a:pPr marL="398463" indent="-398463">
              <a:lnSpc>
                <a:spcPct val="110000"/>
              </a:lnSpc>
              <a:buNone/>
            </a:pPr>
            <a:r>
              <a:rPr lang="en-US" sz="2200" dirty="0" smtClean="0"/>
              <a:t>5.) Share with your group and why you believe the step recorded is the easiest or hardest.</a:t>
            </a:r>
          </a:p>
          <a:p>
            <a:pPr marL="398463" indent="-398463">
              <a:lnSpc>
                <a:spcPct val="110000"/>
              </a:lnSpc>
              <a:buNone/>
            </a:pPr>
            <a:r>
              <a:rPr lang="en-US" sz="2200" dirty="0" smtClean="0"/>
              <a:t>6.) Record which steps the group found easiest and hardest.</a:t>
            </a:r>
            <a:endParaRPr lang="en-US"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066800"/>
            <a:ext cx="5723468" cy="2556225"/>
          </a:xfrm>
        </p:spPr>
        <p:txBody>
          <a:bodyPr>
            <a:normAutofit/>
          </a:bodyPr>
          <a:lstStyle/>
          <a:p>
            <a:r>
              <a:rPr lang="en-US" b="1" dirty="0" smtClean="0"/>
              <a:t>Learning Centers in Middle/High School Classrooms</a:t>
            </a:r>
            <a:endParaRPr lang="en-US" b="1" dirty="0"/>
          </a:p>
        </p:txBody>
      </p:sp>
      <p:sp>
        <p:nvSpPr>
          <p:cNvPr id="3" name="Subtitle 2"/>
          <p:cNvSpPr>
            <a:spLocks noGrp="1"/>
          </p:cNvSpPr>
          <p:nvPr>
            <p:ph type="subTitle" idx="1"/>
          </p:nvPr>
        </p:nvSpPr>
        <p:spPr>
          <a:xfrm>
            <a:off x="990600" y="5181600"/>
            <a:ext cx="7162800" cy="609600"/>
          </a:xfrm>
        </p:spPr>
        <p:txBody>
          <a:bodyPr>
            <a:normAutofit/>
          </a:bodyPr>
          <a:lstStyle/>
          <a:p>
            <a:r>
              <a:rPr lang="en-US" sz="2800" dirty="0" smtClean="0">
                <a:solidFill>
                  <a:schemeClr val="tx2">
                    <a:lumMod val="75000"/>
                  </a:schemeClr>
                </a:solidFill>
              </a:rPr>
              <a:t>Dr. Lisa Juneau</a:t>
            </a:r>
            <a:endParaRPr lang="en-US" sz="28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90600" y="1066800"/>
            <a:ext cx="7162800" cy="4800600"/>
          </a:xfrm>
        </p:spPr>
        <p:txBody>
          <a:bodyPr>
            <a:normAutofit/>
          </a:bodyPr>
          <a:lstStyle/>
          <a:p>
            <a:r>
              <a:rPr lang="en-US" b="1" dirty="0" smtClean="0"/>
              <a:t>Setting Up </a:t>
            </a:r>
            <a:br>
              <a:rPr lang="en-US" b="1" dirty="0" smtClean="0"/>
            </a:br>
            <a:r>
              <a:rPr lang="en-US" b="1" dirty="0" smtClean="0"/>
              <a:t>Learning Centers</a:t>
            </a:r>
            <a:br>
              <a:rPr lang="en-US" b="1" dirty="0" smtClean="0"/>
            </a:br>
            <a:r>
              <a:rPr lang="en-US" b="1" dirty="0"/>
              <a:t/>
            </a:r>
            <a:br>
              <a:rPr lang="en-US" b="1" dirty="0"/>
            </a:br>
            <a:r>
              <a:rPr lang="en-US" b="1" dirty="0" smtClean="0"/>
              <a:t/>
            </a:r>
            <a:br>
              <a:rPr lang="en-US" b="1" dirty="0" smtClean="0"/>
            </a:br>
            <a:endParaRPr lang="en-US" b="1" dirty="0"/>
          </a:p>
        </p:txBody>
      </p:sp>
    </p:spTree>
    <p:extLst>
      <p:ext uri="{BB962C8B-B14F-4D97-AF65-F5344CB8AC3E}">
        <p14:creationId xmlns:p14="http://schemas.microsoft.com/office/powerpoint/2010/main" val="3017264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Students</a:t>
            </a:r>
            <a:endParaRPr lang="en-US" dirty="0"/>
          </a:p>
        </p:txBody>
      </p:sp>
      <p:sp>
        <p:nvSpPr>
          <p:cNvPr id="3" name="Content Placeholder 2"/>
          <p:cNvSpPr>
            <a:spLocks noGrp="1"/>
          </p:cNvSpPr>
          <p:nvPr>
            <p:ph idx="1"/>
          </p:nvPr>
        </p:nvSpPr>
        <p:spPr>
          <a:xfrm>
            <a:off x="914400" y="1981200"/>
            <a:ext cx="7239000" cy="4129144"/>
          </a:xfrm>
        </p:spPr>
        <p:txBody>
          <a:bodyPr>
            <a:normAutofit/>
          </a:bodyPr>
          <a:lstStyle/>
          <a:p>
            <a:pPr marL="295275" lvl="1" indent="-273050"/>
            <a:r>
              <a:rPr lang="en-US" dirty="0" smtClean="0"/>
              <a:t>How many students would you like in a group?</a:t>
            </a:r>
          </a:p>
          <a:p>
            <a:pPr marL="569595" lvl="2" indent="-273050"/>
            <a:r>
              <a:rPr lang="en-US" dirty="0" smtClean="0"/>
              <a:t>Groups can vary from 2-6 students.</a:t>
            </a:r>
          </a:p>
          <a:p>
            <a:pPr marL="569595" lvl="2" indent="-273050"/>
            <a:r>
              <a:rPr lang="en-US" dirty="0" smtClean="0"/>
              <a:t>A four student group is ideal.</a:t>
            </a:r>
            <a:endParaRPr lang="en-US" dirty="0"/>
          </a:p>
          <a:p>
            <a:pPr marL="569595" lvl="2" indent="-273050"/>
            <a:r>
              <a:rPr lang="en-US" dirty="0" smtClean="0"/>
              <a:t>If students are absent, a group of two or three could become a group of only one student.</a:t>
            </a:r>
          </a:p>
          <a:p>
            <a:pPr marL="569595" lvl="2" indent="-273050"/>
            <a:r>
              <a:rPr lang="en-US" dirty="0" smtClean="0"/>
              <a:t>When five or six students are in a group, side conversations are more likely to occur.</a:t>
            </a:r>
          </a:p>
          <a:p>
            <a:pPr marL="569595" lvl="2" indent="-273050"/>
            <a:r>
              <a:rPr lang="en-US" dirty="0" smtClean="0"/>
              <a:t>More students in a group increases the space they will need in your room.</a:t>
            </a:r>
          </a:p>
          <a:p>
            <a:pPr marL="569595" lvl="2" indent="-273050"/>
            <a:endParaRPr lang="en-US" dirty="0" smtClean="0"/>
          </a:p>
        </p:txBody>
      </p:sp>
    </p:spTree>
    <p:extLst>
      <p:ext uri="{BB962C8B-B14F-4D97-AF65-F5344CB8AC3E}">
        <p14:creationId xmlns:p14="http://schemas.microsoft.com/office/powerpoint/2010/main" val="2738968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Students</a:t>
            </a:r>
            <a:endParaRPr lang="en-US" dirty="0"/>
          </a:p>
        </p:txBody>
      </p:sp>
      <p:sp>
        <p:nvSpPr>
          <p:cNvPr id="3" name="Content Placeholder 2"/>
          <p:cNvSpPr>
            <a:spLocks noGrp="1"/>
          </p:cNvSpPr>
          <p:nvPr>
            <p:ph idx="1"/>
          </p:nvPr>
        </p:nvSpPr>
        <p:spPr>
          <a:xfrm>
            <a:off x="762000" y="1981200"/>
            <a:ext cx="7543800" cy="4129144"/>
          </a:xfrm>
        </p:spPr>
        <p:txBody>
          <a:bodyPr>
            <a:normAutofit/>
          </a:bodyPr>
          <a:lstStyle/>
          <a:p>
            <a:pPr marL="295275" lvl="1" indent="-273050"/>
            <a:r>
              <a:rPr lang="en-US" dirty="0" smtClean="0"/>
              <a:t>Group according to behavior, ability, and effort.</a:t>
            </a:r>
          </a:p>
          <a:p>
            <a:pPr marL="569595" lvl="2" indent="-273050"/>
            <a:r>
              <a:rPr lang="en-US" u="sng" dirty="0" smtClean="0"/>
              <a:t>Behavior</a:t>
            </a:r>
            <a:r>
              <a:rPr lang="en-US" dirty="0" smtClean="0"/>
              <a:t>: Some students will not work well with others. Consider any altercations students have had such as fighting.</a:t>
            </a:r>
          </a:p>
          <a:p>
            <a:pPr marL="569595" lvl="2" indent="-273050"/>
            <a:r>
              <a:rPr lang="en-US" u="sng" dirty="0" smtClean="0"/>
              <a:t>Ability</a:t>
            </a:r>
            <a:r>
              <a:rPr lang="en-US" dirty="0" smtClean="0"/>
              <a:t>: You might wish to have strong students grouped with weaker students. You might wish to have strong students grouped together and weaker students grouped together to ensure strong students do not do all the work for the weaker students.</a:t>
            </a:r>
          </a:p>
          <a:p>
            <a:pPr marL="569595" lvl="2" indent="-273050"/>
            <a:r>
              <a:rPr lang="en-US" u="sng" dirty="0" smtClean="0"/>
              <a:t>Effort</a:t>
            </a:r>
            <a:r>
              <a:rPr lang="en-US" dirty="0" smtClean="0"/>
              <a:t>: Look at the effort students put into their work. Some will take their time to do their best work while other will rush to finish.</a:t>
            </a:r>
          </a:p>
          <a:p>
            <a:pPr marL="295275" lvl="1" indent="-273050"/>
            <a:r>
              <a:rPr lang="en-US" dirty="0" smtClean="0"/>
              <a:t>Groups can and should be modified.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Leader</a:t>
            </a:r>
            <a:endParaRPr lang="en-US" dirty="0"/>
          </a:p>
        </p:txBody>
      </p:sp>
      <p:sp>
        <p:nvSpPr>
          <p:cNvPr id="3" name="Content Placeholder 2"/>
          <p:cNvSpPr>
            <a:spLocks noGrp="1"/>
          </p:cNvSpPr>
          <p:nvPr>
            <p:ph idx="1"/>
          </p:nvPr>
        </p:nvSpPr>
        <p:spPr>
          <a:xfrm>
            <a:off x="762000" y="1981200"/>
            <a:ext cx="7543800" cy="4129144"/>
          </a:xfrm>
        </p:spPr>
        <p:txBody>
          <a:bodyPr>
            <a:normAutofit/>
          </a:bodyPr>
          <a:lstStyle/>
          <a:p>
            <a:pPr marL="295275" lvl="1" indent="-273050"/>
            <a:r>
              <a:rPr lang="en-US" dirty="0" smtClean="0"/>
              <a:t>Each group needs a leader and </a:t>
            </a:r>
            <a:r>
              <a:rPr lang="en-US" dirty="0" smtClean="0"/>
              <a:t>sub-leader.</a:t>
            </a:r>
            <a:endParaRPr lang="en-US" dirty="0" smtClean="0"/>
          </a:p>
          <a:p>
            <a:pPr marL="569595" lvl="2" indent="-273050"/>
            <a:r>
              <a:rPr lang="en-US" dirty="0" smtClean="0"/>
              <a:t>If the leader of the group is absent, the sub-leader becomes the leader.</a:t>
            </a:r>
          </a:p>
          <a:p>
            <a:pPr marL="569595" lvl="2" indent="-273050"/>
            <a:r>
              <a:rPr lang="en-US" dirty="0" smtClean="0"/>
              <a:t>The leader can be selected by the group or by the teacher.</a:t>
            </a:r>
          </a:p>
          <a:p>
            <a:pPr marL="569595" lvl="2" indent="-273050"/>
            <a:r>
              <a:rPr lang="en-US" dirty="0" smtClean="0"/>
              <a:t>Leaders are in charge of the group.</a:t>
            </a:r>
            <a:r>
              <a:rPr lang="en-US" dirty="0"/>
              <a:t> </a:t>
            </a:r>
            <a:r>
              <a:rPr lang="en-US" dirty="0" smtClean="0"/>
              <a:t>They pass out the supplies for the center and gather absent students’ work. </a:t>
            </a:r>
            <a:endParaRPr lang="en-US" dirty="0"/>
          </a:p>
          <a:p>
            <a:pPr marL="569595" lvl="2" indent="-273050"/>
            <a:r>
              <a:rPr lang="en-US" dirty="0" smtClean="0"/>
              <a:t>Students can take turns being the leader.</a:t>
            </a:r>
          </a:p>
        </p:txBody>
      </p:sp>
    </p:spTree>
    <p:extLst>
      <p:ext uri="{BB962C8B-B14F-4D97-AF65-F5344CB8AC3E}">
        <p14:creationId xmlns:p14="http://schemas.microsoft.com/office/powerpoint/2010/main" val="3922107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Centers</a:t>
            </a:r>
            <a:endParaRPr lang="en-US" dirty="0"/>
          </a:p>
        </p:txBody>
      </p:sp>
      <p:sp>
        <p:nvSpPr>
          <p:cNvPr id="3" name="Content Placeholder 2"/>
          <p:cNvSpPr>
            <a:spLocks noGrp="1"/>
          </p:cNvSpPr>
          <p:nvPr>
            <p:ph idx="1"/>
          </p:nvPr>
        </p:nvSpPr>
        <p:spPr>
          <a:xfrm>
            <a:off x="838200" y="1981200"/>
            <a:ext cx="7620000" cy="4129144"/>
          </a:xfrm>
        </p:spPr>
        <p:txBody>
          <a:bodyPr>
            <a:normAutofit/>
          </a:bodyPr>
          <a:lstStyle/>
          <a:p>
            <a:pPr marL="295275" lvl="1" indent="-273050"/>
            <a:r>
              <a:rPr lang="en-US" dirty="0" smtClean="0"/>
              <a:t>The number of centers depends on the amount of content you are teaching.</a:t>
            </a:r>
          </a:p>
          <a:p>
            <a:pPr marL="569595" lvl="2" indent="-273050"/>
            <a:r>
              <a:rPr lang="en-US" dirty="0" smtClean="0"/>
              <a:t>First, decide on what you want you students to learn.</a:t>
            </a:r>
          </a:p>
          <a:p>
            <a:pPr marL="569595" lvl="2" indent="-273050"/>
            <a:r>
              <a:rPr lang="en-US" dirty="0" smtClean="0"/>
              <a:t>Then, decide what the students need to do to learn what you want them to learn.</a:t>
            </a:r>
          </a:p>
          <a:p>
            <a:pPr marL="569595" lvl="2" indent="-273050"/>
            <a:r>
              <a:rPr lang="en-US" dirty="0" smtClean="0"/>
              <a:t>Finally, decide how you can divide that into different activities and each activity can become a center.</a:t>
            </a:r>
          </a:p>
          <a:p>
            <a:pPr marL="295275" lvl="1" indent="-273050"/>
            <a:r>
              <a:rPr lang="en-US" dirty="0" smtClean="0"/>
              <a:t>Center can also come from CCSS and general teaching practices.</a:t>
            </a:r>
          </a:p>
          <a:p>
            <a:pPr marL="569595" lvl="2" indent="-273050"/>
            <a:r>
              <a:rPr lang="en-US" dirty="0" smtClean="0"/>
              <a:t>ELA: </a:t>
            </a:r>
            <a:r>
              <a:rPr lang="en-US" dirty="0"/>
              <a:t>l</a:t>
            </a:r>
            <a:r>
              <a:rPr lang="en-US" dirty="0" smtClean="0"/>
              <a:t>iterature, non-fiction, vocabulary, writing, literary elements</a:t>
            </a:r>
          </a:p>
          <a:p>
            <a:pPr marL="569595" lvl="2" indent="-273050"/>
            <a:r>
              <a:rPr lang="en-US" dirty="0" smtClean="0"/>
              <a:t>Math: learn, practice, check your work, apply</a:t>
            </a:r>
          </a:p>
        </p:txBody>
      </p:sp>
    </p:spTree>
    <p:extLst>
      <p:ext uri="{BB962C8B-B14F-4D97-AF65-F5344CB8AC3E}">
        <p14:creationId xmlns:p14="http://schemas.microsoft.com/office/powerpoint/2010/main" val="2738968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Locations</a:t>
            </a:r>
            <a:endParaRPr lang="en-US" dirty="0"/>
          </a:p>
        </p:txBody>
      </p:sp>
      <p:sp>
        <p:nvSpPr>
          <p:cNvPr id="3" name="Content Placeholder 2"/>
          <p:cNvSpPr>
            <a:spLocks noGrp="1"/>
          </p:cNvSpPr>
          <p:nvPr>
            <p:ph idx="1"/>
          </p:nvPr>
        </p:nvSpPr>
        <p:spPr>
          <a:xfrm>
            <a:off x="838200" y="1905000"/>
            <a:ext cx="7391400" cy="4343400"/>
          </a:xfrm>
        </p:spPr>
        <p:txBody>
          <a:bodyPr>
            <a:normAutofit/>
          </a:bodyPr>
          <a:lstStyle/>
          <a:p>
            <a:pPr marL="403225" lvl="1" indent="-273050"/>
            <a:r>
              <a:rPr lang="en-US" dirty="0" smtClean="0"/>
              <a:t>A common complaint is that classrooms do not have enough space to use centers.</a:t>
            </a:r>
          </a:p>
          <a:p>
            <a:pPr marL="403225" lvl="1" indent="-273050"/>
            <a:r>
              <a:rPr lang="en-US" dirty="0"/>
              <a:t>To maximize classroom space, have groups face </a:t>
            </a:r>
            <a:r>
              <a:rPr lang="en-US" dirty="0" smtClean="0"/>
              <a:t>corners or walls </a:t>
            </a:r>
            <a:r>
              <a:rPr lang="en-US" dirty="0"/>
              <a:t>and have one group in the middle of the room.</a:t>
            </a:r>
          </a:p>
          <a:p>
            <a:pPr marL="403225" lvl="1" indent="-273050"/>
            <a:r>
              <a:rPr lang="en-US" dirty="0" smtClean="0"/>
              <a:t>To solve lack of space issues, consider using outdoor spaces and hallways.</a:t>
            </a:r>
          </a:p>
          <a:p>
            <a:pPr marL="403225" lvl="1" indent="-273050"/>
            <a:r>
              <a:rPr lang="en-US" dirty="0" smtClean="0"/>
              <a:t>Think outside the box and be creative: it can work.</a:t>
            </a:r>
          </a:p>
          <a:p>
            <a:pPr marL="403225" lvl="1" indent="-273050"/>
            <a:r>
              <a:rPr lang="en-US" dirty="0"/>
              <a:t>Hang signs on the wall where each center is located. </a:t>
            </a:r>
          </a:p>
          <a:p>
            <a:pPr marL="403225" lvl="1" indent="-273050"/>
            <a:r>
              <a:rPr lang="en-US" dirty="0"/>
              <a:t>Have a method to inform students what center they are working at that day. A chart is very efficient. </a:t>
            </a:r>
          </a:p>
          <a:p>
            <a:pPr marL="403225" lvl="1" indent="-273050"/>
            <a:endParaRPr lang="en-US" dirty="0" smtClean="0"/>
          </a:p>
        </p:txBody>
      </p:sp>
    </p:spTree>
    <p:extLst>
      <p:ext uri="{BB962C8B-B14F-4D97-AF65-F5344CB8AC3E}">
        <p14:creationId xmlns:p14="http://schemas.microsoft.com/office/powerpoint/2010/main" val="323073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Location Chart</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057400"/>
            <a:ext cx="5036864"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511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Locations and Signs</a:t>
            </a:r>
            <a:endParaRPr lang="en-US" dirty="0"/>
          </a:p>
        </p:txBody>
      </p:sp>
      <p:pic>
        <p:nvPicPr>
          <p:cNvPr id="11266" name="Picture 2" descr="C:\Users\Lisa\Dropbox\Picture\DSC04729.JPG"/>
          <p:cNvPicPr>
            <a:picLocks noChangeAspect="1" noChangeArrowheads="1"/>
          </p:cNvPicPr>
          <p:nvPr/>
        </p:nvPicPr>
        <p:blipFill>
          <a:blip r:embed="rId2" cstate="print"/>
          <a:srcRect/>
          <a:stretch>
            <a:fillRect/>
          </a:stretch>
        </p:blipFill>
        <p:spPr bwMode="auto">
          <a:xfrm>
            <a:off x="2438400" y="2057400"/>
            <a:ext cx="4267200" cy="3200400"/>
          </a:xfrm>
          <a:prstGeom prst="rect">
            <a:avLst/>
          </a:prstGeom>
          <a:noFill/>
        </p:spPr>
      </p:pic>
    </p:spTree>
    <p:extLst>
      <p:ext uri="{BB962C8B-B14F-4D97-AF65-F5344CB8AC3E}">
        <p14:creationId xmlns:p14="http://schemas.microsoft.com/office/powerpoint/2010/main" val="1608932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Locations and Signs</a:t>
            </a:r>
            <a:endParaRPr lang="en-US" dirty="0"/>
          </a:p>
        </p:txBody>
      </p:sp>
      <p:pic>
        <p:nvPicPr>
          <p:cNvPr id="10242" name="Picture 2" descr="C:\Users\Lisa\Dropbox\Picture\DSC04730.JPG"/>
          <p:cNvPicPr>
            <a:picLocks noChangeAspect="1" noChangeArrowheads="1"/>
          </p:cNvPicPr>
          <p:nvPr/>
        </p:nvPicPr>
        <p:blipFill>
          <a:blip r:embed="rId2" cstate="print"/>
          <a:srcRect/>
          <a:stretch>
            <a:fillRect/>
          </a:stretch>
        </p:blipFill>
        <p:spPr bwMode="auto">
          <a:xfrm>
            <a:off x="2438400" y="2057400"/>
            <a:ext cx="4267200" cy="3200400"/>
          </a:xfrm>
          <a:prstGeom prst="rect">
            <a:avLst/>
          </a:prstGeom>
          <a:noFill/>
        </p:spPr>
      </p:pic>
    </p:spTree>
    <p:extLst>
      <p:ext uri="{BB962C8B-B14F-4D97-AF65-F5344CB8AC3E}">
        <p14:creationId xmlns:p14="http://schemas.microsoft.com/office/powerpoint/2010/main" val="16089323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Locate Centers in Corners</a:t>
            </a:r>
            <a:endParaRPr lang="en-US" dirty="0"/>
          </a:p>
        </p:txBody>
      </p:sp>
      <p:pic>
        <p:nvPicPr>
          <p:cNvPr id="12290" name="Picture 2" descr="C:\Users\Lisa\Dropbox\Picture\DSC04757.JPG"/>
          <p:cNvPicPr>
            <a:picLocks noChangeAspect="1" noChangeArrowheads="1"/>
          </p:cNvPicPr>
          <p:nvPr/>
        </p:nvPicPr>
        <p:blipFill>
          <a:blip r:embed="rId3" cstate="print"/>
          <a:srcRect/>
          <a:stretch>
            <a:fillRect/>
          </a:stretch>
        </p:blipFill>
        <p:spPr bwMode="auto">
          <a:xfrm>
            <a:off x="2438400" y="2057400"/>
            <a:ext cx="4267200" cy="3200400"/>
          </a:xfrm>
          <a:prstGeom prst="rect">
            <a:avLst/>
          </a:prstGeom>
          <a:noFill/>
        </p:spPr>
      </p:pic>
    </p:spTree>
    <p:extLst>
      <p:ext uri="{BB962C8B-B14F-4D97-AF65-F5344CB8AC3E}">
        <p14:creationId xmlns:p14="http://schemas.microsoft.com/office/powerpoint/2010/main" val="1608932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Overview</a:t>
            </a:r>
            <a:endParaRPr lang="en-US" dirty="0"/>
          </a:p>
        </p:txBody>
      </p:sp>
      <p:sp>
        <p:nvSpPr>
          <p:cNvPr id="3" name="Content Placeholder 2"/>
          <p:cNvSpPr>
            <a:spLocks noGrp="1"/>
          </p:cNvSpPr>
          <p:nvPr>
            <p:ph idx="1"/>
          </p:nvPr>
        </p:nvSpPr>
        <p:spPr>
          <a:xfrm>
            <a:off x="1219200" y="1905000"/>
            <a:ext cx="6781800" cy="4419600"/>
          </a:xfrm>
        </p:spPr>
        <p:txBody>
          <a:bodyPr>
            <a:normAutofit/>
          </a:bodyPr>
          <a:lstStyle/>
          <a:p>
            <a:pPr marL="0" indent="0">
              <a:buNone/>
            </a:pPr>
            <a:r>
              <a:rPr lang="en-US" sz="2800" dirty="0" smtClean="0"/>
              <a:t>Teachers </a:t>
            </a:r>
            <a:r>
              <a:rPr lang="en-US" sz="2800" dirty="0"/>
              <a:t>will learn to put their energy and efforts into the planning phase of teaching as opposed to the direct instruction component of lessons/class time </a:t>
            </a:r>
            <a:r>
              <a:rPr lang="en-US" sz="2800" dirty="0" smtClean="0"/>
              <a:t>in order to </a:t>
            </a:r>
            <a:r>
              <a:rPr lang="en-US" sz="2800" dirty="0"/>
              <a:t>create student-centered classrooms. Learning centers increase student engagement as collaboration allows students to be in charge of their own learning.</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90600" y="1066800"/>
            <a:ext cx="7162800" cy="4800600"/>
          </a:xfrm>
        </p:spPr>
        <p:txBody>
          <a:bodyPr>
            <a:normAutofit/>
          </a:bodyPr>
          <a:lstStyle/>
          <a:p>
            <a:r>
              <a:rPr lang="en-US" b="1" dirty="0" smtClean="0"/>
              <a:t>Create the</a:t>
            </a:r>
            <a:br>
              <a:rPr lang="en-US" b="1" dirty="0" smtClean="0"/>
            </a:br>
            <a:r>
              <a:rPr lang="en-US" b="1" dirty="0" smtClean="0"/>
              <a:t>Learning Centers</a:t>
            </a:r>
            <a:br>
              <a:rPr lang="en-US" b="1" dirty="0" smtClean="0"/>
            </a:br>
            <a:r>
              <a:rPr lang="en-US" b="1" dirty="0"/>
              <a:t/>
            </a:r>
            <a:br>
              <a:rPr lang="en-US" b="1" dirty="0"/>
            </a:br>
            <a:r>
              <a:rPr lang="en-US" b="1" dirty="0" smtClean="0"/>
              <a:t/>
            </a:r>
            <a:br>
              <a:rPr lang="en-US" b="1" dirty="0" smtClean="0"/>
            </a:br>
            <a:endParaRPr lang="en-US" b="1" dirty="0"/>
          </a:p>
        </p:txBody>
      </p:sp>
    </p:spTree>
    <p:extLst>
      <p:ext uri="{BB962C8B-B14F-4D97-AF65-F5344CB8AC3E}">
        <p14:creationId xmlns:p14="http://schemas.microsoft.com/office/powerpoint/2010/main" val="3179638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Materials</a:t>
            </a:r>
            <a:endParaRPr lang="en-US" dirty="0"/>
          </a:p>
        </p:txBody>
      </p:sp>
      <p:sp>
        <p:nvSpPr>
          <p:cNvPr id="3" name="Content Placeholder 2"/>
          <p:cNvSpPr>
            <a:spLocks noGrp="1"/>
          </p:cNvSpPr>
          <p:nvPr>
            <p:ph idx="1"/>
          </p:nvPr>
        </p:nvSpPr>
        <p:spPr>
          <a:xfrm>
            <a:off x="838200" y="1905000"/>
            <a:ext cx="7391400" cy="4052943"/>
          </a:xfrm>
        </p:spPr>
        <p:txBody>
          <a:bodyPr/>
          <a:lstStyle/>
          <a:p>
            <a:pPr marL="403225" lvl="1" indent="-273050"/>
            <a:r>
              <a:rPr lang="en-US" dirty="0" smtClean="0"/>
              <a:t>Use folders, binders, or storage container tubs to hold the materials students need to complete the work at each centers.</a:t>
            </a:r>
          </a:p>
          <a:p>
            <a:pPr marL="403225" lvl="1" indent="-273050"/>
            <a:r>
              <a:rPr lang="en-US" dirty="0" smtClean="0"/>
              <a:t>All material must be located in the tub before class begins.</a:t>
            </a:r>
          </a:p>
          <a:p>
            <a:pPr marL="403225" lvl="1" indent="-273050"/>
            <a:r>
              <a:rPr lang="en-US" dirty="0" smtClean="0"/>
              <a:t>The container must have a detailed direction sheet that tells students what to do.</a:t>
            </a:r>
          </a:p>
          <a:p>
            <a:pPr marL="403225" lvl="1" indent="-273050"/>
            <a:r>
              <a:rPr lang="en-US" dirty="0" smtClean="0"/>
              <a:t>Create the direction sheet on bright colored paper. Using clear plastic sleeves or card stock paper will increase the durability of the direction sheet. </a:t>
            </a:r>
          </a:p>
          <a:p>
            <a:pPr lvl="1">
              <a:buNone/>
            </a:pP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Direction Sheet</a:t>
            </a:r>
            <a:endParaRPr lang="en-US" dirty="0"/>
          </a:p>
        </p:txBody>
      </p:sp>
      <p:pic>
        <p:nvPicPr>
          <p:cNvPr id="4098" name="Picture 2" descr="C:\Users\Lisa\Dropbox\Picture\DSC04660.JPG"/>
          <p:cNvPicPr>
            <a:picLocks noChangeAspect="1" noChangeArrowheads="1"/>
          </p:cNvPicPr>
          <p:nvPr/>
        </p:nvPicPr>
        <p:blipFill>
          <a:blip r:embed="rId2" cstate="print"/>
          <a:srcRect/>
          <a:stretch>
            <a:fillRect/>
          </a:stretch>
        </p:blipFill>
        <p:spPr bwMode="auto">
          <a:xfrm>
            <a:off x="2438400" y="2209800"/>
            <a:ext cx="4267200" cy="3200400"/>
          </a:xfrm>
          <a:prstGeom prst="rect">
            <a:avLst/>
          </a:prstGeom>
          <a:noFill/>
        </p:spPr>
      </p:pic>
    </p:spTree>
    <p:extLst>
      <p:ext uri="{BB962C8B-B14F-4D97-AF65-F5344CB8AC3E}">
        <p14:creationId xmlns:p14="http://schemas.microsoft.com/office/powerpoint/2010/main" val="16089323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Direction Sheet</a:t>
            </a:r>
            <a:endParaRPr lang="en-US" dirty="0"/>
          </a:p>
        </p:txBody>
      </p:sp>
      <p:pic>
        <p:nvPicPr>
          <p:cNvPr id="4099" name="Picture 3" descr="C:\Users\Lisa\Dropbox\Picture\DSC04664.JPG"/>
          <p:cNvPicPr>
            <a:picLocks noChangeAspect="1" noChangeArrowheads="1"/>
          </p:cNvPicPr>
          <p:nvPr/>
        </p:nvPicPr>
        <p:blipFill>
          <a:blip r:embed="rId3" cstate="print"/>
          <a:srcRect/>
          <a:stretch>
            <a:fillRect/>
          </a:stretch>
        </p:blipFill>
        <p:spPr bwMode="auto">
          <a:xfrm>
            <a:off x="2438400" y="2209800"/>
            <a:ext cx="4267200" cy="3200400"/>
          </a:xfrm>
          <a:prstGeom prst="rect">
            <a:avLst/>
          </a:prstGeom>
          <a:noFill/>
        </p:spPr>
      </p:pic>
    </p:spTree>
    <p:extLst>
      <p:ext uri="{BB962C8B-B14F-4D97-AF65-F5344CB8AC3E}">
        <p14:creationId xmlns:p14="http://schemas.microsoft.com/office/powerpoint/2010/main" val="16089323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Direction Sheet</a:t>
            </a:r>
            <a:endParaRPr lang="en-US" dirty="0"/>
          </a:p>
        </p:txBody>
      </p:sp>
      <p:pic>
        <p:nvPicPr>
          <p:cNvPr id="7170" name="Picture 2" descr="C:\Users\Lisa\Dropbox\Picture\DSC04727.JPG"/>
          <p:cNvPicPr>
            <a:picLocks noChangeAspect="1" noChangeArrowheads="1"/>
          </p:cNvPicPr>
          <p:nvPr/>
        </p:nvPicPr>
        <p:blipFill>
          <a:blip r:embed="rId3" cstate="print"/>
          <a:srcRect/>
          <a:stretch>
            <a:fillRect/>
          </a:stretch>
        </p:blipFill>
        <p:spPr bwMode="auto">
          <a:xfrm>
            <a:off x="2438400" y="2133600"/>
            <a:ext cx="4267200" cy="3200400"/>
          </a:xfrm>
          <a:prstGeom prst="rect">
            <a:avLst/>
          </a:prstGeom>
          <a:noFill/>
        </p:spPr>
      </p:pic>
    </p:spTree>
    <p:extLst>
      <p:ext uri="{BB962C8B-B14F-4D97-AF65-F5344CB8AC3E}">
        <p14:creationId xmlns:p14="http://schemas.microsoft.com/office/powerpoint/2010/main" val="1608932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Direction Sheet</a:t>
            </a:r>
            <a:endParaRPr lang="en-US" dirty="0"/>
          </a:p>
        </p:txBody>
      </p:sp>
      <p:pic>
        <p:nvPicPr>
          <p:cNvPr id="8194" name="Picture 2" descr="C:\Users\Lisa\Dropbox\Picture\DSC04729.JPG"/>
          <p:cNvPicPr>
            <a:picLocks noChangeAspect="1" noChangeArrowheads="1"/>
          </p:cNvPicPr>
          <p:nvPr/>
        </p:nvPicPr>
        <p:blipFill>
          <a:blip r:embed="rId3" cstate="print"/>
          <a:srcRect/>
          <a:stretch>
            <a:fillRect/>
          </a:stretch>
        </p:blipFill>
        <p:spPr bwMode="auto">
          <a:xfrm>
            <a:off x="2438400" y="2057400"/>
            <a:ext cx="4267200" cy="3200400"/>
          </a:xfrm>
          <a:prstGeom prst="rect">
            <a:avLst/>
          </a:prstGeom>
          <a:noFill/>
        </p:spPr>
      </p:pic>
    </p:spTree>
    <p:extLst>
      <p:ext uri="{BB962C8B-B14F-4D97-AF65-F5344CB8AC3E}">
        <p14:creationId xmlns:p14="http://schemas.microsoft.com/office/powerpoint/2010/main" val="16089323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Direction Sheet</a:t>
            </a:r>
            <a:endParaRPr lang="en-US" dirty="0"/>
          </a:p>
        </p:txBody>
      </p:sp>
      <p:sp>
        <p:nvSpPr>
          <p:cNvPr id="3" name="Content Placeholder 2"/>
          <p:cNvSpPr>
            <a:spLocks noGrp="1"/>
          </p:cNvSpPr>
          <p:nvPr>
            <p:ph idx="1"/>
          </p:nvPr>
        </p:nvSpPr>
        <p:spPr>
          <a:xfrm>
            <a:off x="838200" y="1981200"/>
            <a:ext cx="7391400" cy="3900543"/>
          </a:xfrm>
        </p:spPr>
        <p:txBody>
          <a:bodyPr/>
          <a:lstStyle/>
          <a:p>
            <a:pPr marL="403225" lvl="1" indent="-273050"/>
            <a:r>
              <a:rPr lang="en-US" dirty="0" smtClean="0"/>
              <a:t>This is the most important item in the container.</a:t>
            </a:r>
          </a:p>
          <a:p>
            <a:pPr marL="403225" lvl="1" indent="-273050"/>
            <a:r>
              <a:rPr lang="en-US" dirty="0" smtClean="0"/>
              <a:t>Include on the direction sheet</a:t>
            </a:r>
          </a:p>
          <a:p>
            <a:pPr marL="677545" lvl="2" indent="-273050"/>
            <a:r>
              <a:rPr lang="en-US" dirty="0" smtClean="0"/>
              <a:t>Lesson objectives</a:t>
            </a:r>
          </a:p>
          <a:p>
            <a:pPr marL="677545" lvl="2" indent="-273050"/>
            <a:r>
              <a:rPr lang="en-US" dirty="0" smtClean="0"/>
              <a:t>Student expectations</a:t>
            </a:r>
          </a:p>
          <a:p>
            <a:pPr marL="677545" lvl="2" indent="-273050"/>
            <a:r>
              <a:rPr lang="en-US" dirty="0" smtClean="0"/>
              <a:t>What the leader should gather for absent students</a:t>
            </a:r>
          </a:p>
          <a:p>
            <a:pPr marL="677545" lvl="2" indent="-273050"/>
            <a:r>
              <a:rPr lang="en-US" dirty="0" smtClean="0"/>
              <a:t>Directions</a:t>
            </a:r>
          </a:p>
          <a:p>
            <a:pPr marL="677545" lvl="2" indent="-273050"/>
            <a:r>
              <a:rPr lang="en-US" dirty="0" smtClean="0"/>
              <a:t>What to turn in and how to turn it in</a:t>
            </a:r>
          </a:p>
          <a:p>
            <a:pPr marL="677545" lvl="2" indent="-273050"/>
            <a:r>
              <a:rPr lang="en-US" dirty="0" smtClean="0"/>
              <a:t>Extension activities</a:t>
            </a:r>
          </a:p>
          <a:p>
            <a:pPr lvl="1">
              <a:buNone/>
            </a:pPr>
            <a:endParaRPr lang="en-US" dirty="0" smtClean="0"/>
          </a:p>
        </p:txBody>
      </p:sp>
    </p:spTree>
    <p:extLst>
      <p:ext uri="{BB962C8B-B14F-4D97-AF65-F5344CB8AC3E}">
        <p14:creationId xmlns:p14="http://schemas.microsoft.com/office/powerpoint/2010/main" val="16089323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90600" y="1066800"/>
            <a:ext cx="7162800" cy="4800600"/>
          </a:xfrm>
        </p:spPr>
        <p:txBody>
          <a:bodyPr>
            <a:normAutofit/>
          </a:bodyPr>
          <a:lstStyle/>
          <a:p>
            <a:r>
              <a:rPr lang="en-US" b="1" dirty="0" smtClean="0"/>
              <a:t>Scheduling</a:t>
            </a:r>
            <a:br>
              <a:rPr lang="en-US" b="1" dirty="0" smtClean="0"/>
            </a:br>
            <a:r>
              <a:rPr lang="en-US" b="1" dirty="0" smtClean="0"/>
              <a:t>Learning Centers</a:t>
            </a:r>
            <a:r>
              <a:rPr lang="en-US" b="1" dirty="0"/>
              <a:t/>
            </a:r>
            <a:br>
              <a:rPr lang="en-US" b="1" dirty="0"/>
            </a:br>
            <a:r>
              <a:rPr lang="en-US" b="1" dirty="0"/>
              <a:t/>
            </a:r>
            <a:br>
              <a:rPr lang="en-US" b="1" dirty="0"/>
            </a:br>
            <a:r>
              <a:rPr lang="en-US" b="1" dirty="0" smtClean="0"/>
              <a:t/>
            </a:r>
            <a:br>
              <a:rPr lang="en-US" b="1" dirty="0" smtClean="0"/>
            </a:br>
            <a:endParaRPr lang="en-US" b="1" dirty="0"/>
          </a:p>
        </p:txBody>
      </p:sp>
    </p:spTree>
    <p:extLst>
      <p:ext uri="{BB962C8B-B14F-4D97-AF65-F5344CB8AC3E}">
        <p14:creationId xmlns:p14="http://schemas.microsoft.com/office/powerpoint/2010/main" val="1735178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a:t>
            </a:r>
            <a:endParaRPr lang="en-US" dirty="0"/>
          </a:p>
        </p:txBody>
      </p:sp>
      <p:sp>
        <p:nvSpPr>
          <p:cNvPr id="3" name="Content Placeholder 2"/>
          <p:cNvSpPr>
            <a:spLocks noGrp="1"/>
          </p:cNvSpPr>
          <p:nvPr>
            <p:ph idx="1"/>
          </p:nvPr>
        </p:nvSpPr>
        <p:spPr>
          <a:xfrm>
            <a:off x="838200" y="1981200"/>
            <a:ext cx="7391400" cy="3900543"/>
          </a:xfrm>
        </p:spPr>
        <p:txBody>
          <a:bodyPr/>
          <a:lstStyle/>
          <a:p>
            <a:pPr marL="403225" lvl="1" indent="-273050"/>
            <a:r>
              <a:rPr lang="en-US" dirty="0" smtClean="0"/>
              <a:t>You can use centers every day for the entire class period.</a:t>
            </a:r>
          </a:p>
          <a:p>
            <a:pPr marL="403225" lvl="1" indent="-273050"/>
            <a:r>
              <a:rPr lang="en-US" dirty="0" smtClean="0"/>
              <a:t>You can use centers for part of the class period.</a:t>
            </a:r>
          </a:p>
          <a:p>
            <a:pPr marL="403225" lvl="1" indent="-273050"/>
            <a:r>
              <a:rPr lang="en-US" dirty="0" smtClean="0"/>
              <a:t>You can use centers a few times a week.</a:t>
            </a:r>
          </a:p>
          <a:p>
            <a:pPr marL="403225" lvl="1" indent="-273050"/>
            <a:r>
              <a:rPr lang="en-US" dirty="0" smtClean="0"/>
              <a:t>You can use centers once a week.</a:t>
            </a:r>
          </a:p>
          <a:p>
            <a:pPr marL="403225" lvl="1" indent="-273050"/>
            <a:r>
              <a:rPr lang="en-US" dirty="0" smtClean="0"/>
              <a:t>You can use centers the day before a holiday.</a:t>
            </a:r>
          </a:p>
          <a:p>
            <a:pPr marL="403225" lvl="1" indent="-273050"/>
            <a:r>
              <a:rPr lang="en-US" dirty="0" smtClean="0"/>
              <a:t>You can use centers on club day, picture day, awards day, or any day a school event changes the schedule.</a:t>
            </a:r>
          </a:p>
          <a:p>
            <a:pPr marL="403225" lvl="1" indent="-273050"/>
            <a:r>
              <a:rPr lang="en-US" dirty="0" smtClean="0"/>
              <a:t>You can use centers as often or as seldom as you wish.</a:t>
            </a:r>
          </a:p>
          <a:p>
            <a:pPr lvl="1">
              <a:buNone/>
            </a:pPr>
            <a:endParaRPr lang="en-US" dirty="0" smtClean="0"/>
          </a:p>
        </p:txBody>
      </p:sp>
    </p:spTree>
    <p:extLst>
      <p:ext uri="{BB962C8B-B14F-4D97-AF65-F5344CB8AC3E}">
        <p14:creationId xmlns:p14="http://schemas.microsoft.com/office/powerpoint/2010/main" val="33722720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a:t>
            </a:r>
            <a:endParaRPr lang="en-US" dirty="0"/>
          </a:p>
        </p:txBody>
      </p:sp>
      <p:sp>
        <p:nvSpPr>
          <p:cNvPr id="3" name="Content Placeholder 2"/>
          <p:cNvSpPr>
            <a:spLocks noGrp="1"/>
          </p:cNvSpPr>
          <p:nvPr>
            <p:ph idx="1"/>
          </p:nvPr>
        </p:nvSpPr>
        <p:spPr>
          <a:xfrm>
            <a:off x="838200" y="1981200"/>
            <a:ext cx="7391400" cy="4191000"/>
          </a:xfrm>
        </p:spPr>
        <p:txBody>
          <a:bodyPr/>
          <a:lstStyle/>
          <a:p>
            <a:pPr marL="273050" lvl="1" indent="-273050"/>
            <a:r>
              <a:rPr lang="en-US" dirty="0" smtClean="0"/>
              <a:t>You can use centers everyday for the entire class period.</a:t>
            </a:r>
          </a:p>
          <a:p>
            <a:pPr marL="677545" lvl="2" indent="-273050"/>
            <a:r>
              <a:rPr lang="en-US" dirty="0" smtClean="0"/>
              <a:t>Guide Book Units</a:t>
            </a:r>
          </a:p>
          <a:p>
            <a:pPr marL="677545" lvl="2" indent="-273050"/>
            <a:r>
              <a:rPr lang="en-US" dirty="0" smtClean="0"/>
              <a:t>Novel</a:t>
            </a:r>
          </a:p>
          <a:p>
            <a:pPr marL="677545" lvl="2" indent="-273050"/>
            <a:r>
              <a:rPr lang="en-US" dirty="0" smtClean="0"/>
              <a:t>Plays</a:t>
            </a:r>
          </a:p>
          <a:p>
            <a:r>
              <a:rPr lang="en-US" sz="2200" dirty="0"/>
              <a:t>You can use centers for part of the class period</a:t>
            </a:r>
            <a:r>
              <a:rPr lang="en-US" sz="2200" dirty="0" smtClean="0"/>
              <a:t>.</a:t>
            </a:r>
          </a:p>
          <a:p>
            <a:pPr lvl="1"/>
            <a:r>
              <a:rPr lang="en-US" sz="2000" dirty="0" smtClean="0"/>
              <a:t>Anchor Activities</a:t>
            </a:r>
          </a:p>
          <a:p>
            <a:pPr lvl="1"/>
            <a:r>
              <a:rPr lang="en-US" sz="2000" dirty="0" smtClean="0"/>
              <a:t>Skill Focus</a:t>
            </a:r>
          </a:p>
          <a:p>
            <a:pPr lvl="2"/>
            <a:r>
              <a:rPr lang="en-US" sz="1800" dirty="0" smtClean="0"/>
              <a:t>Multiplication Facts/Division Facts </a:t>
            </a:r>
          </a:p>
          <a:p>
            <a:pPr lvl="2"/>
            <a:r>
              <a:rPr lang="en-US" sz="1800" dirty="0" smtClean="0"/>
              <a:t>Comma Rules/Capitalization Rules</a:t>
            </a:r>
          </a:p>
          <a:p>
            <a:pPr lvl="1"/>
            <a:endParaRPr lang="en-US" sz="2000" dirty="0" smtClean="0"/>
          </a:p>
          <a:p>
            <a:pPr lvl="1"/>
            <a:endParaRPr lang="en-US" sz="2000" dirty="0"/>
          </a:p>
          <a:p>
            <a:pPr lvl="1">
              <a:buNone/>
            </a:pPr>
            <a:endParaRPr lang="en-US" dirty="0" smtClean="0"/>
          </a:p>
        </p:txBody>
      </p:sp>
    </p:spTree>
    <p:extLst>
      <p:ext uri="{BB962C8B-B14F-4D97-AF65-F5344CB8AC3E}">
        <p14:creationId xmlns:p14="http://schemas.microsoft.com/office/powerpoint/2010/main" val="1579161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Overview</a:t>
            </a:r>
            <a:endParaRPr lang="en-US" dirty="0"/>
          </a:p>
        </p:txBody>
      </p:sp>
      <p:sp>
        <p:nvSpPr>
          <p:cNvPr id="3" name="Content Placeholder 2"/>
          <p:cNvSpPr>
            <a:spLocks noGrp="1"/>
          </p:cNvSpPr>
          <p:nvPr>
            <p:ph idx="1"/>
          </p:nvPr>
        </p:nvSpPr>
        <p:spPr>
          <a:xfrm>
            <a:off x="1219200" y="1905000"/>
            <a:ext cx="6781800" cy="3124200"/>
          </a:xfrm>
        </p:spPr>
        <p:txBody>
          <a:bodyPr>
            <a:normAutofit/>
          </a:bodyPr>
          <a:lstStyle/>
          <a:p>
            <a:r>
              <a:rPr lang="en-US" dirty="0" smtClean="0"/>
              <a:t>Are you tired of the same routine?</a:t>
            </a:r>
          </a:p>
          <a:p>
            <a:r>
              <a:rPr lang="en-US" dirty="0" smtClean="0"/>
              <a:t>Do you wish students would be in charge of their learning?</a:t>
            </a:r>
          </a:p>
          <a:p>
            <a:r>
              <a:rPr lang="en-US" dirty="0" smtClean="0"/>
              <a:t>Are you a planner? Do you like to plan ahead?</a:t>
            </a:r>
          </a:p>
          <a:p>
            <a:r>
              <a:rPr lang="en-US" dirty="0" smtClean="0"/>
              <a:t>Wish students would be more engaged in class?</a:t>
            </a:r>
          </a:p>
          <a:p>
            <a:r>
              <a:rPr lang="en-US" dirty="0" smtClean="0"/>
              <a:t>Wish students would put as much effort into the lesson as you do?</a:t>
            </a:r>
            <a:endParaRPr lang="en-US" dirty="0"/>
          </a:p>
        </p:txBody>
      </p:sp>
    </p:spTree>
    <p:extLst>
      <p:ext uri="{BB962C8B-B14F-4D97-AF65-F5344CB8AC3E}">
        <p14:creationId xmlns:p14="http://schemas.microsoft.com/office/powerpoint/2010/main" val="30720307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Rotations</a:t>
            </a:r>
            <a:endParaRPr lang="en-US" dirty="0"/>
          </a:p>
        </p:txBody>
      </p:sp>
      <p:sp>
        <p:nvSpPr>
          <p:cNvPr id="3" name="Content Placeholder 2"/>
          <p:cNvSpPr>
            <a:spLocks noGrp="1"/>
          </p:cNvSpPr>
          <p:nvPr>
            <p:ph idx="1"/>
          </p:nvPr>
        </p:nvSpPr>
        <p:spPr>
          <a:xfrm>
            <a:off x="838200" y="1981200"/>
            <a:ext cx="7543800" cy="4191000"/>
          </a:xfrm>
        </p:spPr>
        <p:txBody>
          <a:bodyPr/>
          <a:lstStyle/>
          <a:p>
            <a:pPr marL="273050" lvl="1" indent="-273050"/>
            <a:r>
              <a:rPr lang="en-US" dirty="0" smtClean="0"/>
              <a:t>Rotate centers weekly</a:t>
            </a:r>
          </a:p>
          <a:p>
            <a:pPr marL="547370" lvl="2" indent="-273050"/>
            <a:r>
              <a:rPr lang="en-US" dirty="0" smtClean="0"/>
              <a:t>If you are using centers once a week</a:t>
            </a:r>
          </a:p>
          <a:p>
            <a:pPr marL="273050" lvl="1" indent="-273050"/>
            <a:r>
              <a:rPr lang="en-US" dirty="0" smtClean="0"/>
              <a:t>Rotate centers daily</a:t>
            </a:r>
          </a:p>
          <a:p>
            <a:pPr marL="547370" lvl="2" indent="-273050"/>
            <a:r>
              <a:rPr lang="en-US" dirty="0" smtClean="0"/>
              <a:t>If you are using centers daily</a:t>
            </a:r>
          </a:p>
          <a:p>
            <a:pPr marL="273050" lvl="1" indent="-273050"/>
            <a:r>
              <a:rPr lang="en-US" dirty="0" smtClean="0"/>
              <a:t>Rotate centers after 10-15 minutes</a:t>
            </a:r>
          </a:p>
          <a:p>
            <a:pPr marL="547370" lvl="2" indent="-273050"/>
            <a:r>
              <a:rPr lang="en-US" dirty="0" smtClean="0"/>
              <a:t>If you want students to visit each center during one class period</a:t>
            </a:r>
            <a:endParaRPr lang="en-US" dirty="0"/>
          </a:p>
          <a:p>
            <a:pPr lvl="1">
              <a:buNone/>
            </a:pPr>
            <a:endParaRPr lang="en-US" dirty="0" smtClean="0"/>
          </a:p>
        </p:txBody>
      </p:sp>
    </p:spTree>
    <p:extLst>
      <p:ext uri="{BB962C8B-B14F-4D97-AF65-F5344CB8AC3E}">
        <p14:creationId xmlns:p14="http://schemas.microsoft.com/office/powerpoint/2010/main" val="15069312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90600" y="1066800"/>
            <a:ext cx="7162800" cy="4800600"/>
          </a:xfrm>
        </p:spPr>
        <p:txBody>
          <a:bodyPr>
            <a:normAutofit/>
          </a:bodyPr>
          <a:lstStyle/>
          <a:p>
            <a:r>
              <a:rPr lang="en-US" b="1" dirty="0" smtClean="0"/>
              <a:t>Developing the </a:t>
            </a:r>
            <a:br>
              <a:rPr lang="en-US" b="1" dirty="0" smtClean="0"/>
            </a:br>
            <a:r>
              <a:rPr lang="en-US" b="1" dirty="0" smtClean="0"/>
              <a:t>Lessons for</a:t>
            </a:r>
            <a:br>
              <a:rPr lang="en-US" b="1" dirty="0" smtClean="0"/>
            </a:br>
            <a:r>
              <a:rPr lang="en-US" b="1" dirty="0" smtClean="0"/>
              <a:t>Learning Centers</a:t>
            </a:r>
            <a:r>
              <a:rPr lang="en-US" b="1" dirty="0"/>
              <a:t/>
            </a:r>
            <a:br>
              <a:rPr lang="en-US" b="1" dirty="0"/>
            </a:br>
            <a:r>
              <a:rPr lang="en-US" b="1" dirty="0" smtClean="0"/>
              <a:t/>
            </a:r>
            <a:br>
              <a:rPr lang="en-US" b="1" dirty="0" smtClean="0"/>
            </a:br>
            <a:endParaRPr lang="en-US" b="1" dirty="0"/>
          </a:p>
        </p:txBody>
      </p:sp>
    </p:spTree>
    <p:extLst>
      <p:ext uri="{BB962C8B-B14F-4D97-AF65-F5344CB8AC3E}">
        <p14:creationId xmlns:p14="http://schemas.microsoft.com/office/powerpoint/2010/main" val="3622351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Successful Centers</a:t>
            </a:r>
            <a:endParaRPr lang="en-US" dirty="0"/>
          </a:p>
        </p:txBody>
      </p:sp>
      <p:sp>
        <p:nvSpPr>
          <p:cNvPr id="3" name="Content Placeholder 2"/>
          <p:cNvSpPr>
            <a:spLocks noGrp="1"/>
          </p:cNvSpPr>
          <p:nvPr>
            <p:ph idx="1"/>
          </p:nvPr>
        </p:nvSpPr>
        <p:spPr>
          <a:xfrm>
            <a:off x="914400" y="1905000"/>
            <a:ext cx="7467600" cy="4191000"/>
          </a:xfrm>
        </p:spPr>
        <p:txBody>
          <a:bodyPr/>
          <a:lstStyle/>
          <a:p>
            <a:pPr marL="295275" lvl="1" indent="-273050"/>
            <a:r>
              <a:rPr lang="en-US" dirty="0" smtClean="0"/>
              <a:t>Centers should be student-centered by using discovery learning.</a:t>
            </a:r>
          </a:p>
          <a:p>
            <a:pPr marL="569595" lvl="2" indent="-273050"/>
            <a:r>
              <a:rPr lang="en-US" dirty="0" smtClean="0"/>
              <a:t>Have students look up what key terms mean.</a:t>
            </a:r>
          </a:p>
          <a:p>
            <a:pPr marL="569595" lvl="2" indent="-273050"/>
            <a:r>
              <a:rPr lang="en-US" dirty="0" smtClean="0"/>
              <a:t>Have students research important events or people.</a:t>
            </a:r>
          </a:p>
          <a:p>
            <a:pPr marL="295275" lvl="1" indent="-273050"/>
            <a:r>
              <a:rPr lang="en-US" dirty="0" smtClean="0"/>
              <a:t>Teachers are the facilitator. He or she should visit </a:t>
            </a:r>
            <a:r>
              <a:rPr lang="en-US" dirty="0"/>
              <a:t>each </a:t>
            </a:r>
            <a:r>
              <a:rPr lang="en-US" dirty="0" smtClean="0"/>
              <a:t>center to monitor progress.</a:t>
            </a:r>
          </a:p>
          <a:p>
            <a:pPr marL="569595" lvl="2" indent="-273050"/>
            <a:r>
              <a:rPr lang="en-US" dirty="0" smtClean="0"/>
              <a:t>Students are teaching themselves.</a:t>
            </a:r>
            <a:endParaRPr lang="en-US" dirty="0"/>
          </a:p>
          <a:p>
            <a:pPr marL="295275" lvl="1" indent="-273050"/>
            <a:r>
              <a:rPr lang="en-US" dirty="0" smtClean="0"/>
              <a:t>Centers should include opportunities for student choice.</a:t>
            </a:r>
          </a:p>
          <a:p>
            <a:pPr marL="569595" lvl="2" indent="-273050"/>
            <a:r>
              <a:rPr lang="en-US" dirty="0" smtClean="0"/>
              <a:t>Provide a variety of extension choices.</a:t>
            </a:r>
          </a:p>
          <a:p>
            <a:pPr marL="569595" lvl="2" indent="-273050"/>
            <a:r>
              <a:rPr lang="en-US" dirty="0" smtClean="0"/>
              <a:t>Have different extension activities for multiple learning styles.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Learning Center</a:t>
            </a:r>
            <a:endParaRPr lang="en-US" dirty="0"/>
          </a:p>
        </p:txBody>
      </p:sp>
      <p:sp>
        <p:nvSpPr>
          <p:cNvPr id="3" name="Content Placeholder 2"/>
          <p:cNvSpPr>
            <a:spLocks noGrp="1"/>
          </p:cNvSpPr>
          <p:nvPr>
            <p:ph idx="1"/>
          </p:nvPr>
        </p:nvSpPr>
        <p:spPr>
          <a:xfrm>
            <a:off x="1463040" y="2119257"/>
            <a:ext cx="6309359" cy="3603812"/>
          </a:xfrm>
        </p:spPr>
        <p:txBody>
          <a:bodyPr/>
          <a:lstStyle/>
          <a:p>
            <a:pPr marL="273050" lvl="1" indent="-273050">
              <a:buNone/>
            </a:pPr>
            <a:r>
              <a:rPr lang="en-US" u="sng" dirty="0" smtClean="0"/>
              <a:t>Centers based on CCSS</a:t>
            </a:r>
          </a:p>
          <a:p>
            <a:pPr marL="273050" lvl="1" indent="-273050"/>
            <a:r>
              <a:rPr lang="en-US" dirty="0" smtClean="0"/>
              <a:t>Writing Center</a:t>
            </a:r>
          </a:p>
          <a:p>
            <a:pPr marL="273050" lvl="1" indent="-273050"/>
            <a:r>
              <a:rPr lang="en-US" dirty="0" smtClean="0"/>
              <a:t>Reading Center</a:t>
            </a:r>
          </a:p>
          <a:p>
            <a:pPr marL="273050" lvl="1" indent="-273050"/>
            <a:r>
              <a:rPr lang="en-US" dirty="0" smtClean="0"/>
              <a:t>Non-Fiction Center</a:t>
            </a:r>
          </a:p>
          <a:p>
            <a:pPr marL="273050" lvl="1" indent="-273050"/>
            <a:r>
              <a:rPr lang="en-US" dirty="0" smtClean="0"/>
              <a:t>Vocabulary Center</a:t>
            </a:r>
          </a:p>
          <a:p>
            <a:pPr marL="273050" lvl="1" indent="-273050"/>
            <a:r>
              <a:rPr lang="en-US" dirty="0" smtClean="0"/>
              <a:t>Literary Elements Center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Learning Center</a:t>
            </a:r>
            <a:endParaRPr lang="en-US" dirty="0"/>
          </a:p>
        </p:txBody>
      </p:sp>
      <p:sp>
        <p:nvSpPr>
          <p:cNvPr id="3" name="Content Placeholder 2"/>
          <p:cNvSpPr>
            <a:spLocks noGrp="1"/>
          </p:cNvSpPr>
          <p:nvPr>
            <p:ph idx="1"/>
          </p:nvPr>
        </p:nvSpPr>
        <p:spPr>
          <a:xfrm>
            <a:off x="1463041" y="2119257"/>
            <a:ext cx="3108960" cy="3603812"/>
          </a:xfrm>
        </p:spPr>
        <p:txBody>
          <a:bodyPr/>
          <a:lstStyle/>
          <a:p>
            <a:pPr marL="273050" lvl="1" indent="-273050">
              <a:buNone/>
            </a:pPr>
            <a:r>
              <a:rPr lang="en-US" u="sng" dirty="0" smtClean="0"/>
              <a:t>Writing Center</a:t>
            </a:r>
          </a:p>
          <a:p>
            <a:pPr marL="273050" lvl="1" indent="-273050"/>
            <a:r>
              <a:rPr lang="en-US" dirty="0" smtClean="0"/>
              <a:t>Argumentative Essay</a:t>
            </a:r>
          </a:p>
          <a:p>
            <a:pPr marL="273050" lvl="1" indent="-273050"/>
            <a:r>
              <a:rPr lang="en-US" dirty="0"/>
              <a:t>Expository Essay</a:t>
            </a:r>
          </a:p>
          <a:p>
            <a:pPr marL="273050" lvl="1" indent="-273050"/>
            <a:r>
              <a:rPr lang="en-US" dirty="0" smtClean="0"/>
              <a:t>Narrative Essay</a:t>
            </a:r>
          </a:p>
          <a:p>
            <a:pPr marL="273050" lvl="1" indent="-273050"/>
            <a:endParaRPr lang="en-US" dirty="0"/>
          </a:p>
          <a:p>
            <a:pPr marL="273050" lvl="1" indent="-273050"/>
            <a:r>
              <a:rPr lang="en-US" dirty="0" smtClean="0"/>
              <a:t>NOTE: Have as many prompts as you will have students in a group.</a:t>
            </a:r>
          </a:p>
        </p:txBody>
      </p:sp>
      <p:sp>
        <p:nvSpPr>
          <p:cNvPr id="4" name="Content Placeholder 2"/>
          <p:cNvSpPr txBox="1">
            <a:spLocks/>
          </p:cNvSpPr>
          <p:nvPr/>
        </p:nvSpPr>
        <p:spPr>
          <a:xfrm>
            <a:off x="4663440" y="2111188"/>
            <a:ext cx="3108960" cy="41372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273050" lvl="1" indent="-273050">
              <a:buFont typeface="Brush Script MT" pitchFamily="66" charset="0"/>
              <a:buNone/>
            </a:pPr>
            <a:r>
              <a:rPr lang="en-US" u="sng" dirty="0" smtClean="0"/>
              <a:t>Break Down</a:t>
            </a:r>
          </a:p>
          <a:p>
            <a:pPr marL="273050" lvl="1" indent="-273050"/>
            <a:r>
              <a:rPr lang="en-US" i="1" dirty="0" smtClean="0"/>
              <a:t>Rotation 1</a:t>
            </a:r>
          </a:p>
          <a:p>
            <a:pPr marL="547370" lvl="2" indent="-273050"/>
            <a:r>
              <a:rPr lang="en-US" dirty="0" smtClean="0"/>
              <a:t>Rubric Creation</a:t>
            </a:r>
          </a:p>
          <a:p>
            <a:pPr marL="547370" lvl="2" indent="-273050"/>
            <a:r>
              <a:rPr lang="en-US" dirty="0" smtClean="0"/>
              <a:t>Outline</a:t>
            </a:r>
          </a:p>
          <a:p>
            <a:pPr marL="273050" lvl="1" indent="-273050"/>
            <a:r>
              <a:rPr lang="en-US" i="1" dirty="0"/>
              <a:t>Rotation </a:t>
            </a:r>
            <a:r>
              <a:rPr lang="en-US" i="1" dirty="0" smtClean="0"/>
              <a:t>2</a:t>
            </a:r>
          </a:p>
          <a:p>
            <a:pPr marL="547370" lvl="2" indent="-273050"/>
            <a:r>
              <a:rPr lang="en-US" dirty="0" smtClean="0"/>
              <a:t>Rough Draft</a:t>
            </a:r>
          </a:p>
          <a:p>
            <a:pPr marL="273050" lvl="1" indent="-273050"/>
            <a:r>
              <a:rPr lang="en-US" i="1" dirty="0"/>
              <a:t>Rotation </a:t>
            </a:r>
            <a:r>
              <a:rPr lang="en-US" i="1" dirty="0" smtClean="0"/>
              <a:t>3</a:t>
            </a:r>
          </a:p>
          <a:p>
            <a:pPr marL="547370" lvl="2" indent="-273050"/>
            <a:r>
              <a:rPr lang="en-US" dirty="0" smtClean="0"/>
              <a:t>Edit</a:t>
            </a:r>
          </a:p>
          <a:p>
            <a:pPr marL="547370" lvl="2" indent="-273050"/>
            <a:r>
              <a:rPr lang="en-US" dirty="0" smtClean="0"/>
              <a:t>Final Draft</a:t>
            </a:r>
          </a:p>
          <a:p>
            <a:pPr marL="547370" lvl="2" indent="-273050"/>
            <a:r>
              <a:rPr lang="en-US" dirty="0" smtClean="0"/>
              <a:t>Turn in</a:t>
            </a:r>
          </a:p>
        </p:txBody>
      </p:sp>
    </p:spTree>
    <p:extLst>
      <p:ext uri="{BB962C8B-B14F-4D97-AF65-F5344CB8AC3E}">
        <p14:creationId xmlns:p14="http://schemas.microsoft.com/office/powerpoint/2010/main" val="1802612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Center</a:t>
            </a:r>
            <a:endParaRPr lang="en-US" dirty="0"/>
          </a:p>
        </p:txBody>
      </p:sp>
      <p:pic>
        <p:nvPicPr>
          <p:cNvPr id="5122" name="Picture 2" descr="C:\Users\Lisa\Dropbox\Picture\DSC04666.JPG"/>
          <p:cNvPicPr>
            <a:picLocks noChangeAspect="1" noChangeArrowheads="1"/>
          </p:cNvPicPr>
          <p:nvPr/>
        </p:nvPicPr>
        <p:blipFill>
          <a:blip r:embed="rId3" cstate="print"/>
          <a:srcRect/>
          <a:stretch>
            <a:fillRect/>
          </a:stretch>
        </p:blipFill>
        <p:spPr bwMode="auto">
          <a:xfrm>
            <a:off x="2438400" y="2057400"/>
            <a:ext cx="4267200" cy="3200400"/>
          </a:xfrm>
          <a:prstGeom prst="rect">
            <a:avLst/>
          </a:prstGeom>
          <a:noFill/>
        </p:spPr>
      </p:pic>
    </p:spTree>
    <p:extLst>
      <p:ext uri="{BB962C8B-B14F-4D97-AF65-F5344CB8AC3E}">
        <p14:creationId xmlns:p14="http://schemas.microsoft.com/office/powerpoint/2010/main" val="9090820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Center</a:t>
            </a:r>
            <a:endParaRPr lang="en-US" dirty="0"/>
          </a:p>
        </p:txBody>
      </p:sp>
      <p:pic>
        <p:nvPicPr>
          <p:cNvPr id="6147" name="Picture 3" descr="C:\Users\Lisa\Dropbox\Picture\DSC04700.JPG"/>
          <p:cNvPicPr>
            <a:picLocks noChangeAspect="1" noChangeArrowheads="1"/>
          </p:cNvPicPr>
          <p:nvPr/>
        </p:nvPicPr>
        <p:blipFill>
          <a:blip r:embed="rId3" cstate="print"/>
          <a:srcRect/>
          <a:stretch>
            <a:fillRect/>
          </a:stretch>
        </p:blipFill>
        <p:spPr bwMode="auto">
          <a:xfrm>
            <a:off x="2438400" y="2057400"/>
            <a:ext cx="4267200" cy="3200400"/>
          </a:xfrm>
          <a:prstGeom prst="rect">
            <a:avLst/>
          </a:prstGeom>
          <a:noFill/>
        </p:spPr>
      </p:pic>
    </p:spTree>
    <p:extLst>
      <p:ext uri="{BB962C8B-B14F-4D97-AF65-F5344CB8AC3E}">
        <p14:creationId xmlns:p14="http://schemas.microsoft.com/office/powerpoint/2010/main" val="9090820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Learning Center</a:t>
            </a:r>
            <a:endParaRPr lang="en-US" dirty="0"/>
          </a:p>
        </p:txBody>
      </p:sp>
      <p:sp>
        <p:nvSpPr>
          <p:cNvPr id="3" name="Content Placeholder 2"/>
          <p:cNvSpPr>
            <a:spLocks noGrp="1"/>
          </p:cNvSpPr>
          <p:nvPr>
            <p:ph idx="1"/>
          </p:nvPr>
        </p:nvSpPr>
        <p:spPr>
          <a:xfrm>
            <a:off x="1463041" y="2119257"/>
            <a:ext cx="3108960" cy="3603812"/>
          </a:xfrm>
        </p:spPr>
        <p:txBody>
          <a:bodyPr/>
          <a:lstStyle/>
          <a:p>
            <a:pPr marL="273050" lvl="1" indent="-273050">
              <a:buNone/>
            </a:pPr>
            <a:r>
              <a:rPr lang="en-US" u="sng" dirty="0" smtClean="0"/>
              <a:t>Reading Center</a:t>
            </a:r>
          </a:p>
          <a:p>
            <a:pPr marL="273050" lvl="1" indent="-273050"/>
            <a:r>
              <a:rPr lang="en-US" dirty="0" smtClean="0"/>
              <a:t>Novels</a:t>
            </a:r>
          </a:p>
          <a:p>
            <a:pPr marL="273050" lvl="1" indent="-273050"/>
            <a:r>
              <a:rPr lang="en-US" dirty="0" smtClean="0"/>
              <a:t>Short Stories</a:t>
            </a:r>
            <a:endParaRPr lang="en-US" dirty="0"/>
          </a:p>
          <a:p>
            <a:pPr marL="273050" lvl="1" indent="-273050"/>
            <a:r>
              <a:rPr lang="en-US" dirty="0" smtClean="0"/>
              <a:t>Plays</a:t>
            </a:r>
          </a:p>
          <a:p>
            <a:pPr marL="273050" lvl="1" indent="-273050"/>
            <a:endParaRPr lang="en-US" dirty="0"/>
          </a:p>
          <a:p>
            <a:pPr marL="273050" lvl="1" indent="-273050"/>
            <a:r>
              <a:rPr lang="en-US" dirty="0"/>
              <a:t>NOTE: Have </a:t>
            </a:r>
            <a:r>
              <a:rPr lang="en-US" dirty="0" smtClean="0"/>
              <a:t>students take turns reading aloud to members of their group</a:t>
            </a:r>
            <a:endParaRPr lang="en-US" dirty="0"/>
          </a:p>
          <a:p>
            <a:pPr marL="273050" lvl="1" indent="-273050"/>
            <a:endParaRPr lang="en-US" dirty="0" smtClean="0"/>
          </a:p>
        </p:txBody>
      </p:sp>
      <p:sp>
        <p:nvSpPr>
          <p:cNvPr id="4" name="Content Placeholder 2"/>
          <p:cNvSpPr txBox="1">
            <a:spLocks/>
          </p:cNvSpPr>
          <p:nvPr/>
        </p:nvSpPr>
        <p:spPr>
          <a:xfrm>
            <a:off x="4663440" y="2111188"/>
            <a:ext cx="3108960" cy="41372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273050" lvl="1" indent="-273050">
              <a:buFont typeface="Brush Script MT" pitchFamily="66" charset="0"/>
              <a:buNone/>
            </a:pPr>
            <a:r>
              <a:rPr lang="en-US" u="sng" dirty="0" smtClean="0"/>
              <a:t>Break Down</a:t>
            </a:r>
          </a:p>
          <a:p>
            <a:pPr marL="273050" lvl="1" indent="-273050"/>
            <a:r>
              <a:rPr lang="en-US" i="1" dirty="0" smtClean="0"/>
              <a:t>Rotation 1</a:t>
            </a:r>
          </a:p>
          <a:p>
            <a:pPr marL="617220" lvl="2" indent="-342900"/>
            <a:r>
              <a:rPr lang="en-US" dirty="0"/>
              <a:t>Read a chapter</a:t>
            </a:r>
          </a:p>
          <a:p>
            <a:pPr marL="617220" lvl="2" indent="-342900"/>
            <a:r>
              <a:rPr lang="en-US" dirty="0"/>
              <a:t>Read a short story</a:t>
            </a:r>
          </a:p>
          <a:p>
            <a:pPr marL="617220" lvl="2" indent="-342900"/>
            <a:r>
              <a:rPr lang="en-US" dirty="0"/>
              <a:t>Read part of a </a:t>
            </a:r>
            <a:r>
              <a:rPr lang="en-US" dirty="0" smtClean="0"/>
              <a:t>long short story</a:t>
            </a:r>
          </a:p>
          <a:p>
            <a:pPr marL="617220" lvl="2" indent="-342900"/>
            <a:r>
              <a:rPr lang="en-US" dirty="0" smtClean="0"/>
              <a:t>Read an act</a:t>
            </a:r>
          </a:p>
          <a:p>
            <a:pPr marL="617220" lvl="2" indent="-342900"/>
            <a:r>
              <a:rPr lang="en-US" dirty="0" smtClean="0"/>
              <a:t>Read a scene</a:t>
            </a:r>
            <a:endParaRPr lang="en-US" dirty="0"/>
          </a:p>
        </p:txBody>
      </p:sp>
    </p:spTree>
    <p:extLst>
      <p:ext uri="{BB962C8B-B14F-4D97-AF65-F5344CB8AC3E}">
        <p14:creationId xmlns:p14="http://schemas.microsoft.com/office/powerpoint/2010/main" val="27129265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Center</a:t>
            </a:r>
            <a:endParaRPr lang="en-US" dirty="0"/>
          </a:p>
        </p:txBody>
      </p:sp>
      <p:pic>
        <p:nvPicPr>
          <p:cNvPr id="9218" name="Picture 2" descr="C:\Users\Lisa\Dropbox\Picture\DSC04747.JPG"/>
          <p:cNvPicPr>
            <a:picLocks noChangeAspect="1" noChangeArrowheads="1"/>
          </p:cNvPicPr>
          <p:nvPr/>
        </p:nvPicPr>
        <p:blipFill>
          <a:blip r:embed="rId3" cstate="print"/>
          <a:srcRect/>
          <a:stretch>
            <a:fillRect/>
          </a:stretch>
        </p:blipFill>
        <p:spPr bwMode="auto">
          <a:xfrm>
            <a:off x="2438400" y="2057400"/>
            <a:ext cx="4267200" cy="3200400"/>
          </a:xfrm>
          <a:prstGeom prst="rect">
            <a:avLst/>
          </a:prstGeom>
          <a:noFill/>
        </p:spPr>
      </p:pic>
    </p:spTree>
    <p:extLst>
      <p:ext uri="{BB962C8B-B14F-4D97-AF65-F5344CB8AC3E}">
        <p14:creationId xmlns:p14="http://schemas.microsoft.com/office/powerpoint/2010/main" val="909082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Learning Center</a:t>
            </a:r>
            <a:endParaRPr lang="en-US" dirty="0"/>
          </a:p>
        </p:txBody>
      </p:sp>
      <p:sp>
        <p:nvSpPr>
          <p:cNvPr id="3" name="Content Placeholder 2"/>
          <p:cNvSpPr>
            <a:spLocks noGrp="1"/>
          </p:cNvSpPr>
          <p:nvPr>
            <p:ph idx="1"/>
          </p:nvPr>
        </p:nvSpPr>
        <p:spPr>
          <a:xfrm>
            <a:off x="1463041" y="2119256"/>
            <a:ext cx="3108960" cy="4129143"/>
          </a:xfrm>
        </p:spPr>
        <p:txBody>
          <a:bodyPr>
            <a:normAutofit/>
          </a:bodyPr>
          <a:lstStyle/>
          <a:p>
            <a:pPr marL="273050" lvl="1" indent="-273050">
              <a:buNone/>
            </a:pPr>
            <a:r>
              <a:rPr lang="en-US" u="sng" dirty="0" smtClean="0"/>
              <a:t>Non-Fiction Center</a:t>
            </a:r>
          </a:p>
          <a:p>
            <a:pPr marL="273050" lvl="1" indent="-273050"/>
            <a:r>
              <a:rPr lang="en-US" dirty="0" smtClean="0"/>
              <a:t>Research people, places, history</a:t>
            </a:r>
          </a:p>
          <a:p>
            <a:pPr marL="273050" lvl="1" indent="-273050"/>
            <a:r>
              <a:rPr lang="en-US" dirty="0" smtClean="0"/>
              <a:t>Read non-fiction related to reading center</a:t>
            </a:r>
          </a:p>
          <a:p>
            <a:pPr marL="273050" lvl="1" indent="-273050"/>
            <a:endParaRPr lang="en-US" dirty="0" smtClean="0"/>
          </a:p>
          <a:p>
            <a:pPr marL="273050" lvl="1" indent="-273050"/>
            <a:r>
              <a:rPr lang="en-US" dirty="0"/>
              <a:t>NOTE: Have as many </a:t>
            </a:r>
            <a:r>
              <a:rPr lang="en-US" dirty="0" smtClean="0"/>
              <a:t>research topics as </a:t>
            </a:r>
            <a:r>
              <a:rPr lang="en-US" dirty="0"/>
              <a:t>you will have students in a group.</a:t>
            </a:r>
          </a:p>
          <a:p>
            <a:pPr marL="273050" lvl="1" indent="-273050"/>
            <a:endParaRPr lang="en-US" dirty="0" smtClean="0"/>
          </a:p>
        </p:txBody>
      </p:sp>
      <p:sp>
        <p:nvSpPr>
          <p:cNvPr id="4" name="Content Placeholder 2"/>
          <p:cNvSpPr txBox="1">
            <a:spLocks/>
          </p:cNvSpPr>
          <p:nvPr/>
        </p:nvSpPr>
        <p:spPr>
          <a:xfrm>
            <a:off x="4663440" y="2111188"/>
            <a:ext cx="3108960" cy="41372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273050" lvl="1" indent="-273050">
              <a:buFont typeface="Brush Script MT" pitchFamily="66" charset="0"/>
              <a:buNone/>
            </a:pPr>
            <a:r>
              <a:rPr lang="en-US" u="sng" dirty="0" smtClean="0"/>
              <a:t>Break Down</a:t>
            </a:r>
          </a:p>
          <a:p>
            <a:pPr marL="273050" lvl="1" indent="-273050"/>
            <a:r>
              <a:rPr lang="en-US" i="1" dirty="0" smtClean="0"/>
              <a:t>Rotation 1</a:t>
            </a:r>
          </a:p>
          <a:p>
            <a:pPr marL="547370" lvl="2" indent="-273050"/>
            <a:r>
              <a:rPr lang="en-US" dirty="0" smtClean="0"/>
              <a:t>Research Notes</a:t>
            </a:r>
          </a:p>
          <a:p>
            <a:pPr marL="273050" lvl="1" indent="-273050"/>
            <a:r>
              <a:rPr lang="en-US" i="1" dirty="0"/>
              <a:t>Rotation </a:t>
            </a:r>
            <a:r>
              <a:rPr lang="en-US" i="1" dirty="0" smtClean="0"/>
              <a:t>2</a:t>
            </a:r>
          </a:p>
          <a:p>
            <a:pPr marL="547370" lvl="2" indent="-273050"/>
            <a:r>
              <a:rPr lang="en-US" dirty="0" smtClean="0"/>
              <a:t>Create presentation</a:t>
            </a:r>
          </a:p>
          <a:p>
            <a:pPr marL="273050" lvl="1" indent="-273050"/>
            <a:r>
              <a:rPr lang="en-US" i="1" dirty="0"/>
              <a:t>Rotation </a:t>
            </a:r>
            <a:r>
              <a:rPr lang="en-US" i="1" dirty="0" smtClean="0"/>
              <a:t>3</a:t>
            </a:r>
          </a:p>
          <a:p>
            <a:pPr marL="547370" lvl="2" indent="-273050"/>
            <a:r>
              <a:rPr lang="en-US" dirty="0" smtClean="0"/>
              <a:t>Present to group</a:t>
            </a:r>
          </a:p>
        </p:txBody>
      </p:sp>
    </p:spTree>
    <p:extLst>
      <p:ext uri="{BB962C8B-B14F-4D97-AF65-F5344CB8AC3E}">
        <p14:creationId xmlns:p14="http://schemas.microsoft.com/office/powerpoint/2010/main" val="26897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546" y="2037840"/>
            <a:ext cx="2826909" cy="278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1095023" y="1046182"/>
            <a:ext cx="6965245" cy="7826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Instructional Framework</a:t>
            </a:r>
            <a:endParaRPr lang="en-US" dirty="0"/>
          </a:p>
        </p:txBody>
      </p:sp>
    </p:spTree>
    <p:extLst>
      <p:ext uri="{BB962C8B-B14F-4D97-AF65-F5344CB8AC3E}">
        <p14:creationId xmlns:p14="http://schemas.microsoft.com/office/powerpoint/2010/main" val="1722152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Non-Fiction Center</a:t>
            </a:r>
            <a:endParaRPr lang="en-US" dirty="0"/>
          </a:p>
        </p:txBody>
      </p:sp>
      <p:pic>
        <p:nvPicPr>
          <p:cNvPr id="3074" name="Picture 2" descr="C:\Users\Lisa\Dropbox\Picture\DSC04661.JPG"/>
          <p:cNvPicPr>
            <a:picLocks noChangeAspect="1" noChangeArrowheads="1"/>
          </p:cNvPicPr>
          <p:nvPr/>
        </p:nvPicPr>
        <p:blipFill>
          <a:blip r:embed="rId3" cstate="print"/>
          <a:srcRect/>
          <a:stretch>
            <a:fillRect/>
          </a:stretch>
        </p:blipFill>
        <p:spPr bwMode="auto">
          <a:xfrm>
            <a:off x="2438400" y="2209800"/>
            <a:ext cx="4267200" cy="3200400"/>
          </a:xfrm>
          <a:prstGeom prst="rect">
            <a:avLst/>
          </a:prstGeom>
          <a:noFill/>
        </p:spPr>
      </p:pic>
    </p:spTree>
    <p:extLst>
      <p:ext uri="{BB962C8B-B14F-4D97-AF65-F5344CB8AC3E}">
        <p14:creationId xmlns:p14="http://schemas.microsoft.com/office/powerpoint/2010/main" val="9090820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Learning Center</a:t>
            </a:r>
            <a:endParaRPr lang="en-US" dirty="0"/>
          </a:p>
        </p:txBody>
      </p:sp>
      <p:sp>
        <p:nvSpPr>
          <p:cNvPr id="3" name="Content Placeholder 2"/>
          <p:cNvSpPr>
            <a:spLocks noGrp="1"/>
          </p:cNvSpPr>
          <p:nvPr>
            <p:ph idx="1"/>
          </p:nvPr>
        </p:nvSpPr>
        <p:spPr>
          <a:xfrm>
            <a:off x="1463041" y="2119257"/>
            <a:ext cx="3108960" cy="3603812"/>
          </a:xfrm>
        </p:spPr>
        <p:txBody>
          <a:bodyPr>
            <a:normAutofit/>
          </a:bodyPr>
          <a:lstStyle/>
          <a:p>
            <a:pPr marL="273050" lvl="1" indent="-273050">
              <a:buNone/>
            </a:pPr>
            <a:r>
              <a:rPr lang="en-US" u="sng" dirty="0" smtClean="0"/>
              <a:t>Vocabulary Center</a:t>
            </a:r>
          </a:p>
          <a:p>
            <a:pPr marL="273050" lvl="1" indent="-273050"/>
            <a:r>
              <a:rPr lang="en-US" dirty="0" smtClean="0"/>
              <a:t>Read passage that includes the word and use context clues to determine word meaning</a:t>
            </a:r>
          </a:p>
          <a:p>
            <a:pPr marL="273050" lvl="1" indent="-273050"/>
            <a:r>
              <a:rPr lang="en-US" dirty="0" smtClean="0"/>
              <a:t>Confirm meaning with dictionary</a:t>
            </a:r>
          </a:p>
          <a:p>
            <a:pPr marL="273050" lvl="1" indent="-273050"/>
            <a:r>
              <a:rPr lang="en-US" dirty="0" smtClean="0"/>
              <a:t>Use the word (varies) </a:t>
            </a:r>
          </a:p>
        </p:txBody>
      </p:sp>
      <p:sp>
        <p:nvSpPr>
          <p:cNvPr id="4" name="Content Placeholder 2"/>
          <p:cNvSpPr txBox="1">
            <a:spLocks/>
          </p:cNvSpPr>
          <p:nvPr/>
        </p:nvSpPr>
        <p:spPr>
          <a:xfrm>
            <a:off x="4663440" y="2111188"/>
            <a:ext cx="3108960" cy="41372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342900" lvl="1" indent="-342900"/>
            <a:r>
              <a:rPr lang="en-US" dirty="0" smtClean="0"/>
              <a:t>Use the word</a:t>
            </a:r>
          </a:p>
          <a:p>
            <a:pPr marL="617220" lvl="2" indent="-342900"/>
            <a:r>
              <a:rPr lang="en-US" dirty="0" smtClean="0"/>
              <a:t>Draw images</a:t>
            </a:r>
          </a:p>
          <a:p>
            <a:pPr marL="617220" lvl="2" indent="-342900"/>
            <a:r>
              <a:rPr lang="en-US" dirty="0" smtClean="0"/>
              <a:t>Compare/contrast</a:t>
            </a:r>
          </a:p>
          <a:p>
            <a:pPr marL="617220" lvl="2" indent="-342900"/>
            <a:r>
              <a:rPr lang="en-US" dirty="0" smtClean="0"/>
              <a:t>Real life examples</a:t>
            </a:r>
          </a:p>
          <a:p>
            <a:pPr marL="617220" lvl="2" indent="-342900"/>
            <a:r>
              <a:rPr lang="en-US" dirty="0" smtClean="0"/>
              <a:t>Use in a sentence</a:t>
            </a:r>
          </a:p>
          <a:p>
            <a:pPr marL="617220" lvl="2" indent="-342900"/>
            <a:r>
              <a:rPr lang="en-US" dirty="0" smtClean="0"/>
              <a:t>Write a RAFT about the word</a:t>
            </a:r>
          </a:p>
          <a:p>
            <a:pPr marL="617220" lvl="2" indent="-342900"/>
            <a:r>
              <a:rPr lang="en-US" dirty="0" smtClean="0"/>
              <a:t>Act out the word</a:t>
            </a:r>
          </a:p>
          <a:p>
            <a:pPr marL="617220" lvl="2" indent="-342900"/>
            <a:r>
              <a:rPr lang="en-US" dirty="0" smtClean="0"/>
              <a:t>Create a 3D object</a:t>
            </a:r>
          </a:p>
          <a:p>
            <a:pPr marL="617220" lvl="2" indent="-342900"/>
            <a:r>
              <a:rPr lang="en-US" dirty="0" smtClean="0"/>
              <a:t>Determine prefix, suffix, and root</a:t>
            </a:r>
          </a:p>
          <a:p>
            <a:pPr marL="617220" lvl="2" indent="-342900"/>
            <a:endParaRPr lang="en-US" dirty="0" smtClean="0"/>
          </a:p>
        </p:txBody>
      </p:sp>
    </p:spTree>
    <p:extLst>
      <p:ext uri="{BB962C8B-B14F-4D97-AF65-F5344CB8AC3E}">
        <p14:creationId xmlns:p14="http://schemas.microsoft.com/office/powerpoint/2010/main" val="16141644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Center</a:t>
            </a:r>
            <a:endParaRPr lang="en-US" dirty="0"/>
          </a:p>
        </p:txBody>
      </p:sp>
      <p:pic>
        <p:nvPicPr>
          <p:cNvPr id="2051" name="Picture 3" descr="C:\Users\Lisa\Dropbox\Picture\DSC04662.JPG"/>
          <p:cNvPicPr>
            <a:picLocks noChangeAspect="1" noChangeArrowheads="1"/>
          </p:cNvPicPr>
          <p:nvPr/>
        </p:nvPicPr>
        <p:blipFill>
          <a:blip r:embed="rId3" cstate="print"/>
          <a:srcRect/>
          <a:stretch>
            <a:fillRect/>
          </a:stretch>
        </p:blipFill>
        <p:spPr bwMode="auto">
          <a:xfrm>
            <a:off x="2438400" y="2209800"/>
            <a:ext cx="4267200" cy="3200400"/>
          </a:xfrm>
          <a:prstGeom prst="rect">
            <a:avLst/>
          </a:prstGeom>
          <a:noFill/>
        </p:spPr>
      </p:pic>
    </p:spTree>
    <p:extLst>
      <p:ext uri="{BB962C8B-B14F-4D97-AF65-F5344CB8AC3E}">
        <p14:creationId xmlns:p14="http://schemas.microsoft.com/office/powerpoint/2010/main" val="909082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Center</a:t>
            </a:r>
            <a:endParaRPr lang="en-US" dirty="0"/>
          </a:p>
        </p:txBody>
      </p:sp>
      <p:pic>
        <p:nvPicPr>
          <p:cNvPr id="2050" name="Picture 2" descr="C:\Users\Lisa\Dropbox\Picture\DSC04655.JPG"/>
          <p:cNvPicPr>
            <a:picLocks noChangeAspect="1" noChangeArrowheads="1"/>
          </p:cNvPicPr>
          <p:nvPr/>
        </p:nvPicPr>
        <p:blipFill>
          <a:blip r:embed="rId3" cstate="print"/>
          <a:srcRect/>
          <a:stretch>
            <a:fillRect/>
          </a:stretch>
        </p:blipFill>
        <p:spPr bwMode="auto">
          <a:xfrm>
            <a:off x="2438400" y="2209800"/>
            <a:ext cx="4267200" cy="3200400"/>
          </a:xfrm>
          <a:prstGeom prst="rect">
            <a:avLst/>
          </a:prstGeom>
          <a:noFill/>
        </p:spPr>
      </p:pic>
    </p:spTree>
    <p:extLst>
      <p:ext uri="{BB962C8B-B14F-4D97-AF65-F5344CB8AC3E}">
        <p14:creationId xmlns:p14="http://schemas.microsoft.com/office/powerpoint/2010/main" val="9090820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Learning Center</a:t>
            </a:r>
            <a:endParaRPr lang="en-US" dirty="0"/>
          </a:p>
        </p:txBody>
      </p:sp>
      <p:sp>
        <p:nvSpPr>
          <p:cNvPr id="3" name="Content Placeholder 2"/>
          <p:cNvSpPr>
            <a:spLocks noGrp="1"/>
          </p:cNvSpPr>
          <p:nvPr>
            <p:ph idx="1"/>
          </p:nvPr>
        </p:nvSpPr>
        <p:spPr>
          <a:xfrm>
            <a:off x="1463040" y="2119257"/>
            <a:ext cx="6461759" cy="3603812"/>
          </a:xfrm>
        </p:spPr>
        <p:txBody>
          <a:bodyPr/>
          <a:lstStyle/>
          <a:p>
            <a:pPr marL="273050" lvl="1" indent="-273050">
              <a:buNone/>
            </a:pPr>
            <a:r>
              <a:rPr lang="en-US" u="sng" dirty="0" smtClean="0"/>
              <a:t>Literary Elements Center Examples</a:t>
            </a:r>
          </a:p>
          <a:p>
            <a:pPr marL="273050" lvl="1" indent="-273050"/>
            <a:r>
              <a:rPr lang="en-US" dirty="0" smtClean="0"/>
              <a:t>Propaganda</a:t>
            </a:r>
          </a:p>
          <a:p>
            <a:pPr marL="547370" lvl="2" indent="-273050"/>
            <a:r>
              <a:rPr lang="en-US" dirty="0" smtClean="0"/>
              <a:t>Match advertisements to the correct propaganda technique</a:t>
            </a:r>
          </a:p>
          <a:p>
            <a:pPr marL="547370" lvl="2" indent="-273050"/>
            <a:r>
              <a:rPr lang="en-US" dirty="0" smtClean="0"/>
              <a:t>Create an advertisement with four propaganda techniques</a:t>
            </a:r>
          </a:p>
        </p:txBody>
      </p:sp>
    </p:spTree>
    <p:extLst>
      <p:ext uri="{BB962C8B-B14F-4D97-AF65-F5344CB8AC3E}">
        <p14:creationId xmlns:p14="http://schemas.microsoft.com/office/powerpoint/2010/main" val="9090820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Elements Center</a:t>
            </a:r>
            <a:endParaRPr lang="en-US" dirty="0"/>
          </a:p>
        </p:txBody>
      </p:sp>
      <p:pic>
        <p:nvPicPr>
          <p:cNvPr id="1027" name="Picture 3" descr="C:\Users\Lisa\Dropbox\Picture\DSC04673.JPG"/>
          <p:cNvPicPr>
            <a:picLocks noChangeAspect="1" noChangeArrowheads="1"/>
          </p:cNvPicPr>
          <p:nvPr/>
        </p:nvPicPr>
        <p:blipFill>
          <a:blip r:embed="rId3" cstate="print"/>
          <a:srcRect/>
          <a:stretch>
            <a:fillRect/>
          </a:stretch>
        </p:blipFill>
        <p:spPr bwMode="auto">
          <a:xfrm>
            <a:off x="2438400" y="2057400"/>
            <a:ext cx="4267200" cy="3200400"/>
          </a:xfrm>
          <a:prstGeom prst="rect">
            <a:avLst/>
          </a:prstGeom>
          <a:noFill/>
        </p:spPr>
      </p:pic>
    </p:spTree>
    <p:extLst>
      <p:ext uri="{BB962C8B-B14F-4D97-AF65-F5344CB8AC3E}">
        <p14:creationId xmlns:p14="http://schemas.microsoft.com/office/powerpoint/2010/main" val="9090820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Elements Center</a:t>
            </a:r>
            <a:endParaRPr lang="en-US" dirty="0"/>
          </a:p>
        </p:txBody>
      </p:sp>
      <p:pic>
        <p:nvPicPr>
          <p:cNvPr id="1026" name="Picture 2" descr="C:\Users\Lisa\Dropbox\Picture\DSC04653.JPG"/>
          <p:cNvPicPr>
            <a:picLocks noChangeAspect="1" noChangeArrowheads="1"/>
          </p:cNvPicPr>
          <p:nvPr/>
        </p:nvPicPr>
        <p:blipFill>
          <a:blip r:embed="rId3" cstate="print"/>
          <a:srcRect/>
          <a:stretch>
            <a:fillRect/>
          </a:stretch>
        </p:blipFill>
        <p:spPr bwMode="auto">
          <a:xfrm>
            <a:off x="2438400" y="2209800"/>
            <a:ext cx="4267200" cy="3200400"/>
          </a:xfrm>
          <a:prstGeom prst="rect">
            <a:avLst/>
          </a:prstGeom>
          <a:noFill/>
        </p:spPr>
      </p:pic>
    </p:spTree>
    <p:extLst>
      <p:ext uri="{BB962C8B-B14F-4D97-AF65-F5344CB8AC3E}">
        <p14:creationId xmlns:p14="http://schemas.microsoft.com/office/powerpoint/2010/main" val="9090820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Elements Center</a:t>
            </a:r>
            <a:endParaRPr lang="en-US" dirty="0"/>
          </a:p>
        </p:txBody>
      </p:sp>
      <p:pic>
        <p:nvPicPr>
          <p:cNvPr id="1028" name="Picture 4" descr="C:\Users\Lisa\Dropbox\Picture\DSC04686.JPG"/>
          <p:cNvPicPr>
            <a:picLocks noChangeAspect="1" noChangeArrowheads="1"/>
          </p:cNvPicPr>
          <p:nvPr/>
        </p:nvPicPr>
        <p:blipFill>
          <a:blip r:embed="rId3" cstate="print"/>
          <a:srcRect/>
          <a:stretch>
            <a:fillRect/>
          </a:stretch>
        </p:blipFill>
        <p:spPr bwMode="auto">
          <a:xfrm>
            <a:off x="2438400" y="2057400"/>
            <a:ext cx="4267200" cy="3200400"/>
          </a:xfrm>
          <a:prstGeom prst="rect">
            <a:avLst/>
          </a:prstGeom>
          <a:noFill/>
        </p:spPr>
      </p:pic>
    </p:spTree>
    <p:extLst>
      <p:ext uri="{BB962C8B-B14F-4D97-AF65-F5344CB8AC3E}">
        <p14:creationId xmlns:p14="http://schemas.microsoft.com/office/powerpoint/2010/main" val="909082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Learning Center</a:t>
            </a:r>
          </a:p>
        </p:txBody>
      </p:sp>
      <p:sp>
        <p:nvSpPr>
          <p:cNvPr id="3" name="Content Placeholder 2"/>
          <p:cNvSpPr>
            <a:spLocks noGrp="1"/>
          </p:cNvSpPr>
          <p:nvPr>
            <p:ph idx="1"/>
          </p:nvPr>
        </p:nvSpPr>
        <p:spPr/>
        <p:txBody>
          <a:bodyPr/>
          <a:lstStyle/>
          <a:p>
            <a:pPr marL="295275" lvl="1" indent="-273050">
              <a:buNone/>
            </a:pPr>
            <a:r>
              <a:rPr lang="en-US" u="sng" dirty="0" smtClean="0">
                <a:effectLst>
                  <a:outerShdw blurRad="38100" dist="38100" dir="2700000" algn="tl">
                    <a:srgbClr val="000000">
                      <a:alpha val="43137"/>
                    </a:srgbClr>
                  </a:outerShdw>
                </a:effectLst>
              </a:rPr>
              <a:t>Centers based on guide </a:t>
            </a:r>
            <a:r>
              <a:rPr lang="en-US" u="sng" dirty="0" smtClean="0">
                <a:effectLst>
                  <a:outerShdw blurRad="38100" dist="38100" dir="2700000" algn="tl">
                    <a:srgbClr val="000000">
                      <a:alpha val="43137"/>
                    </a:srgbClr>
                  </a:outerShdw>
                </a:effectLst>
              </a:rPr>
              <a:t>books</a:t>
            </a:r>
            <a:endParaRPr lang="en-US" u="sng" dirty="0" smtClean="0">
              <a:effectLst>
                <a:outerShdw blurRad="38100" dist="38100" dir="2700000" algn="tl">
                  <a:srgbClr val="000000">
                    <a:alpha val="43137"/>
                  </a:srgbClr>
                </a:outerShdw>
              </a:effectLst>
            </a:endParaRPr>
          </a:p>
          <a:p>
            <a:pPr lvl="1"/>
            <a:r>
              <a:rPr lang="en-US" dirty="0" smtClean="0"/>
              <a:t>One center would be the extension activity</a:t>
            </a:r>
          </a:p>
          <a:p>
            <a:pPr lvl="1"/>
            <a:r>
              <a:rPr lang="en-US" dirty="0" smtClean="0"/>
              <a:t>The other centers would be different lessons</a:t>
            </a:r>
          </a:p>
          <a:p>
            <a:pPr lvl="1"/>
            <a:r>
              <a:rPr lang="en-US" dirty="0" smtClean="0"/>
              <a:t>Some lessons will take longer than others and will need to be divided into two centers</a:t>
            </a:r>
            <a:endParaRPr lang="en-US" dirty="0" smtClean="0"/>
          </a:p>
          <a:p>
            <a:pPr lvl="1"/>
            <a:r>
              <a:rPr lang="en-US" dirty="0" smtClean="0"/>
              <a:t>The amount of lessons will depend on how many centers </a:t>
            </a:r>
            <a:r>
              <a:rPr lang="en-US" dirty="0" smtClean="0"/>
              <a:t>you wish to have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Learning Center</a:t>
            </a:r>
          </a:p>
        </p:txBody>
      </p:sp>
      <p:sp>
        <p:nvSpPr>
          <p:cNvPr id="3" name="Content Placeholder 2"/>
          <p:cNvSpPr>
            <a:spLocks noGrp="1"/>
          </p:cNvSpPr>
          <p:nvPr>
            <p:ph idx="1"/>
          </p:nvPr>
        </p:nvSpPr>
        <p:spPr>
          <a:xfrm>
            <a:off x="1463040" y="2119256"/>
            <a:ext cx="6690360" cy="4129144"/>
          </a:xfrm>
        </p:spPr>
        <p:txBody>
          <a:bodyPr>
            <a:normAutofit/>
          </a:bodyPr>
          <a:lstStyle/>
          <a:p>
            <a:pPr marL="295275" lvl="1" indent="-273050">
              <a:buNone/>
            </a:pPr>
            <a:r>
              <a:rPr lang="en-US" u="sng" dirty="0" smtClean="0">
                <a:effectLst>
                  <a:outerShdw blurRad="38100" dist="38100" dir="2700000" algn="tl">
                    <a:srgbClr val="000000">
                      <a:alpha val="43137"/>
                    </a:srgbClr>
                  </a:outerShdw>
                </a:effectLst>
              </a:rPr>
              <a:t>Centers based on Guide Book </a:t>
            </a:r>
            <a:r>
              <a:rPr lang="en-US" u="sng" dirty="0">
                <a:effectLst>
                  <a:outerShdw blurRad="38100" dist="38100" dir="2700000" algn="tl">
                    <a:srgbClr val="000000">
                      <a:alpha val="43137"/>
                    </a:srgbClr>
                  </a:outerShdw>
                </a:effectLst>
              </a:rPr>
              <a:t>U</a:t>
            </a:r>
            <a:r>
              <a:rPr lang="en-US" u="sng" dirty="0" smtClean="0">
                <a:effectLst>
                  <a:outerShdw blurRad="38100" dist="38100" dir="2700000" algn="tl">
                    <a:srgbClr val="000000">
                      <a:alpha val="43137"/>
                    </a:srgbClr>
                  </a:outerShdw>
                </a:effectLst>
              </a:rPr>
              <a:t>nit </a:t>
            </a:r>
            <a:r>
              <a:rPr lang="en-US" u="sng" dirty="0" smtClean="0">
                <a:effectLst>
                  <a:outerShdw blurRad="38100" dist="38100" dir="2700000" algn="tl">
                    <a:srgbClr val="000000">
                      <a:alpha val="43137"/>
                    </a:srgbClr>
                  </a:outerShdw>
                </a:effectLst>
              </a:rPr>
              <a:t>1 for English II</a:t>
            </a:r>
          </a:p>
          <a:p>
            <a:pPr marL="295275" lvl="1" indent="-273050">
              <a:buNone/>
            </a:pPr>
            <a:r>
              <a:rPr lang="en-US" dirty="0" smtClean="0"/>
              <a:t>Whole group (lesson 1/Introduction to unit)</a:t>
            </a:r>
            <a:endParaRPr lang="en-US" dirty="0" smtClean="0"/>
          </a:p>
          <a:p>
            <a:pPr lvl="1"/>
            <a:r>
              <a:rPr lang="en-US" dirty="0" smtClean="0"/>
              <a:t>Center 1 (lesson 7/extension research task)</a:t>
            </a:r>
          </a:p>
          <a:p>
            <a:pPr lvl="1"/>
            <a:r>
              <a:rPr lang="en-US" dirty="0" smtClean="0"/>
              <a:t>Center 2 (lesson 2/ethos and pathos)</a:t>
            </a:r>
          </a:p>
          <a:p>
            <a:pPr lvl="1"/>
            <a:r>
              <a:rPr lang="en-US" dirty="0" smtClean="0"/>
              <a:t>Center 3 (lesson 3/logos and ethos)</a:t>
            </a:r>
          </a:p>
          <a:p>
            <a:pPr lvl="1"/>
            <a:r>
              <a:rPr lang="en-US" dirty="0" smtClean="0"/>
              <a:t>Center 4 (lesson 4/pathos)</a:t>
            </a:r>
          </a:p>
          <a:p>
            <a:pPr lvl="1"/>
            <a:r>
              <a:rPr lang="en-US" dirty="0" smtClean="0"/>
              <a:t>Center 5 (lesson 6/persuasion or propaganda)</a:t>
            </a:r>
          </a:p>
          <a:p>
            <a:pPr marL="0" indent="0">
              <a:buNone/>
            </a:pPr>
            <a:r>
              <a:rPr lang="en-US" sz="2200" dirty="0"/>
              <a:t>Whole group </a:t>
            </a:r>
            <a:r>
              <a:rPr lang="en-US" sz="2200" dirty="0" smtClean="0"/>
              <a:t>(present extension task)</a:t>
            </a:r>
            <a:endParaRPr lang="en-US" sz="2200" dirty="0"/>
          </a:p>
          <a:p>
            <a:pPr marL="0" indent="0">
              <a:buNone/>
            </a:pPr>
            <a:r>
              <a:rPr lang="en-US" sz="2200" dirty="0" smtClean="0"/>
              <a:t>Whole group (summative task culminating writing task)</a:t>
            </a:r>
          </a:p>
          <a:p>
            <a:pPr marL="0" indent="0">
              <a:buNone/>
            </a:pPr>
            <a:r>
              <a:rPr lang="en-US" sz="2200" dirty="0" smtClean="0"/>
              <a:t>Whole group (lesson 8/cold-read task)</a:t>
            </a:r>
          </a:p>
        </p:txBody>
      </p:sp>
    </p:spTree>
    <p:extLst>
      <p:ext uri="{BB962C8B-B14F-4D97-AF65-F5344CB8AC3E}">
        <p14:creationId xmlns:p14="http://schemas.microsoft.com/office/powerpoint/2010/main" val="2277596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90600" y="1066800"/>
            <a:ext cx="7162800" cy="4800600"/>
          </a:xfrm>
        </p:spPr>
        <p:txBody>
          <a:bodyPr>
            <a:normAutofit/>
          </a:bodyPr>
          <a:lstStyle/>
          <a:p>
            <a:r>
              <a:rPr lang="en-US" sz="4400" b="1" u="sng" dirty="0" smtClean="0">
                <a:solidFill>
                  <a:schemeClr val="tx2">
                    <a:lumMod val="75000"/>
                  </a:schemeClr>
                </a:solidFill>
              </a:rPr>
              <a:t>Learning Centers</a:t>
            </a:r>
            <a:r>
              <a:rPr lang="en-US" sz="4400" b="1" dirty="0" smtClean="0">
                <a:solidFill>
                  <a:schemeClr val="bg2">
                    <a:lumMod val="50000"/>
                  </a:schemeClr>
                </a:solidFill>
                <a:latin typeface="+mn-lt"/>
              </a:rPr>
              <a:t/>
            </a:r>
            <a:br>
              <a:rPr lang="en-US" sz="4400" b="1" dirty="0" smtClean="0">
                <a:solidFill>
                  <a:schemeClr val="bg2">
                    <a:lumMod val="50000"/>
                  </a:schemeClr>
                </a:solidFill>
                <a:latin typeface="+mn-lt"/>
              </a:rPr>
            </a:br>
            <a:r>
              <a:rPr lang="en-US" sz="4400" b="1" dirty="0" smtClean="0">
                <a:solidFill>
                  <a:schemeClr val="tx2">
                    <a:lumMod val="75000"/>
                  </a:schemeClr>
                </a:solidFill>
                <a:latin typeface="+mn-lt"/>
              </a:rPr>
              <a:t>Increase engagement</a:t>
            </a:r>
            <a:br>
              <a:rPr lang="en-US" sz="4400" b="1" dirty="0" smtClean="0">
                <a:solidFill>
                  <a:schemeClr val="tx2">
                    <a:lumMod val="75000"/>
                  </a:schemeClr>
                </a:solidFill>
                <a:latin typeface="+mn-lt"/>
              </a:rPr>
            </a:br>
            <a:r>
              <a:rPr lang="en-US" sz="4400" b="1" dirty="0" smtClean="0">
                <a:solidFill>
                  <a:schemeClr val="tx2">
                    <a:lumMod val="75000"/>
                  </a:schemeClr>
                </a:solidFill>
                <a:latin typeface="+mn-lt"/>
              </a:rPr>
              <a:t>Increase learning</a:t>
            </a:r>
            <a:r>
              <a:rPr lang="en-US" sz="4400" b="1" dirty="0" smtClean="0">
                <a:solidFill>
                  <a:schemeClr val="tx2"/>
                </a:solidFill>
              </a:rPr>
              <a:t/>
            </a:r>
            <a:br>
              <a:rPr lang="en-US" sz="4400" b="1" dirty="0" smtClean="0">
                <a:solidFill>
                  <a:schemeClr val="tx2"/>
                </a:solidFill>
              </a:rPr>
            </a:br>
            <a:r>
              <a:rPr lang="en-US" b="1" i="1" dirty="0" smtClean="0">
                <a:solidFill>
                  <a:schemeClr val="tx2"/>
                </a:solidFill>
              </a:rPr>
              <a:t/>
            </a:r>
            <a:br>
              <a:rPr lang="en-US" b="1" i="1" dirty="0" smtClean="0">
                <a:solidFill>
                  <a:schemeClr val="tx2"/>
                </a:solidFill>
              </a:rPr>
            </a:br>
            <a:endParaRPr lang="en-US" b="1" i="1" dirty="0">
              <a:solidFill>
                <a:schemeClr val="tx2"/>
              </a:solidFill>
            </a:endParaRPr>
          </a:p>
        </p:txBody>
      </p:sp>
    </p:spTree>
    <p:extLst>
      <p:ext uri="{BB962C8B-B14F-4D97-AF65-F5344CB8AC3E}">
        <p14:creationId xmlns:p14="http://schemas.microsoft.com/office/powerpoint/2010/main" val="12155154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Learning Center</a:t>
            </a:r>
            <a:endParaRPr lang="en-US" dirty="0"/>
          </a:p>
        </p:txBody>
      </p:sp>
      <p:sp>
        <p:nvSpPr>
          <p:cNvPr id="3" name="Content Placeholder 2"/>
          <p:cNvSpPr>
            <a:spLocks noGrp="1"/>
          </p:cNvSpPr>
          <p:nvPr>
            <p:ph idx="1"/>
          </p:nvPr>
        </p:nvSpPr>
        <p:spPr>
          <a:xfrm>
            <a:off x="1463040" y="2119257"/>
            <a:ext cx="6309359" cy="3603812"/>
          </a:xfrm>
        </p:spPr>
        <p:txBody>
          <a:bodyPr/>
          <a:lstStyle/>
          <a:p>
            <a:pPr marL="273050" lvl="1" indent="-273050">
              <a:buNone/>
            </a:pPr>
            <a:r>
              <a:rPr lang="en-US" u="sng" dirty="0">
                <a:effectLst>
                  <a:outerShdw blurRad="38100" dist="38100" dir="2700000" algn="tl">
                    <a:srgbClr val="000000">
                      <a:alpha val="43137"/>
                    </a:srgbClr>
                  </a:outerShdw>
                </a:effectLst>
              </a:rPr>
              <a:t>Centers based on guide books</a:t>
            </a:r>
          </a:p>
          <a:p>
            <a:pPr marL="273050" lvl="1" indent="-273050">
              <a:buNone/>
            </a:pPr>
            <a:r>
              <a:rPr lang="en-US" u="sng" dirty="0" smtClean="0"/>
              <a:t>Monday</a:t>
            </a:r>
            <a:r>
              <a:rPr lang="en-US" dirty="0" smtClean="0"/>
              <a:t>: Whole class is taught a key concept.</a:t>
            </a:r>
            <a:endParaRPr lang="en-US" dirty="0"/>
          </a:p>
          <a:p>
            <a:pPr marL="273050" lvl="1" indent="-273050">
              <a:buNone/>
            </a:pPr>
            <a:r>
              <a:rPr lang="en-US" u="sng" dirty="0" smtClean="0"/>
              <a:t>Tuesday-Friday</a:t>
            </a:r>
            <a:r>
              <a:rPr lang="en-US" dirty="0" smtClean="0"/>
              <a:t>: Centers</a:t>
            </a:r>
          </a:p>
          <a:p>
            <a:pPr marL="273050" lvl="1" indent="-273050"/>
            <a:r>
              <a:rPr lang="en-US" dirty="0" smtClean="0"/>
              <a:t>Practice Problems Center</a:t>
            </a:r>
          </a:p>
          <a:p>
            <a:pPr marL="273050" lvl="1" indent="-273050"/>
            <a:r>
              <a:rPr lang="en-US" dirty="0" smtClean="0"/>
              <a:t>Word Problems/Real World Center</a:t>
            </a:r>
          </a:p>
          <a:p>
            <a:pPr marL="273050" lvl="1" indent="-273050"/>
            <a:r>
              <a:rPr lang="en-US" dirty="0" smtClean="0"/>
              <a:t>Create </a:t>
            </a:r>
            <a:r>
              <a:rPr lang="en-US" dirty="0"/>
              <a:t>W</a:t>
            </a:r>
            <a:r>
              <a:rPr lang="en-US" dirty="0" smtClean="0"/>
              <a:t>ord Problems Center</a:t>
            </a:r>
          </a:p>
          <a:p>
            <a:pPr marL="273050" lvl="1" indent="-273050"/>
            <a:r>
              <a:rPr lang="en-US" dirty="0" smtClean="0"/>
              <a:t>Write the Steps Center</a:t>
            </a:r>
          </a:p>
        </p:txBody>
      </p:sp>
    </p:spTree>
    <p:extLst>
      <p:ext uri="{BB962C8B-B14F-4D97-AF65-F5344CB8AC3E}">
        <p14:creationId xmlns:p14="http://schemas.microsoft.com/office/powerpoint/2010/main" val="16694063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Learning Center</a:t>
            </a:r>
            <a:endParaRPr lang="en-US" dirty="0"/>
          </a:p>
        </p:txBody>
      </p:sp>
      <p:sp>
        <p:nvSpPr>
          <p:cNvPr id="3" name="Content Placeholder 2"/>
          <p:cNvSpPr>
            <a:spLocks noGrp="1"/>
          </p:cNvSpPr>
          <p:nvPr>
            <p:ph idx="1"/>
          </p:nvPr>
        </p:nvSpPr>
        <p:spPr>
          <a:xfrm>
            <a:off x="1143000" y="2119256"/>
            <a:ext cx="6858000" cy="4205343"/>
          </a:xfrm>
        </p:spPr>
        <p:txBody>
          <a:bodyPr>
            <a:normAutofit/>
          </a:bodyPr>
          <a:lstStyle/>
          <a:p>
            <a:pPr marL="404813" lvl="1" indent="-260350">
              <a:buNone/>
            </a:pPr>
            <a:r>
              <a:rPr lang="en-US" u="sng" dirty="0" smtClean="0"/>
              <a:t>Practice Problems Center</a:t>
            </a:r>
          </a:p>
          <a:p>
            <a:pPr marL="404813" lvl="1" indent="-260350"/>
            <a:r>
              <a:rPr lang="en-US" dirty="0" smtClean="0"/>
              <a:t>Group solves one problem together</a:t>
            </a:r>
          </a:p>
          <a:p>
            <a:pPr marL="404813" lvl="1" indent="-260350"/>
            <a:r>
              <a:rPr lang="en-US" dirty="0" smtClean="0"/>
              <a:t>Complete a couple practice problems individually </a:t>
            </a:r>
          </a:p>
          <a:p>
            <a:pPr marL="404813" lvl="1" indent="-260350"/>
            <a:r>
              <a:rPr lang="en-US" dirty="0" smtClean="0"/>
              <a:t>Exchange with group members to peer assess</a:t>
            </a:r>
          </a:p>
          <a:p>
            <a:pPr marL="404813" lvl="1" indent="-260350"/>
            <a:r>
              <a:rPr lang="en-US" dirty="0"/>
              <a:t>G</a:t>
            </a:r>
            <a:r>
              <a:rPr lang="en-US" dirty="0" smtClean="0"/>
              <a:t>roup talks through the practice problems to check that they are solved correctly</a:t>
            </a:r>
          </a:p>
          <a:p>
            <a:pPr marL="404813" lvl="1" indent="-260350"/>
            <a:r>
              <a:rPr lang="en-US" dirty="0" smtClean="0"/>
              <a:t>Students make corrections on peer’s paper</a:t>
            </a:r>
          </a:p>
          <a:p>
            <a:pPr marL="404813" lvl="1" indent="-260350"/>
            <a:r>
              <a:rPr lang="en-US" dirty="0" smtClean="0"/>
              <a:t>Papers are passed back to the owner to self-evaluate their understanding of the key concept</a:t>
            </a:r>
          </a:p>
        </p:txBody>
      </p:sp>
    </p:spTree>
    <p:extLst>
      <p:ext uri="{BB962C8B-B14F-4D97-AF65-F5344CB8AC3E}">
        <p14:creationId xmlns:p14="http://schemas.microsoft.com/office/powerpoint/2010/main" val="4764875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Learning </a:t>
            </a:r>
            <a:r>
              <a:rPr lang="en-US" dirty="0"/>
              <a:t>Center</a:t>
            </a:r>
          </a:p>
        </p:txBody>
      </p:sp>
      <p:sp>
        <p:nvSpPr>
          <p:cNvPr id="3" name="Content Placeholder 2"/>
          <p:cNvSpPr>
            <a:spLocks noGrp="1"/>
          </p:cNvSpPr>
          <p:nvPr>
            <p:ph idx="1"/>
          </p:nvPr>
        </p:nvSpPr>
        <p:spPr>
          <a:xfrm>
            <a:off x="1066800" y="2119256"/>
            <a:ext cx="7162800" cy="4129143"/>
          </a:xfrm>
        </p:spPr>
        <p:txBody>
          <a:bodyPr>
            <a:normAutofit/>
          </a:bodyPr>
          <a:lstStyle/>
          <a:p>
            <a:pPr marL="406400" lvl="1" indent="-273050">
              <a:buNone/>
            </a:pPr>
            <a:r>
              <a:rPr lang="en-US" u="sng" dirty="0" smtClean="0"/>
              <a:t>Word Problems Center</a:t>
            </a:r>
          </a:p>
          <a:p>
            <a:pPr marL="406400" lvl="1" indent="-273050"/>
            <a:r>
              <a:rPr lang="en-US" dirty="0"/>
              <a:t>Group solves </a:t>
            </a:r>
            <a:r>
              <a:rPr lang="en-US" dirty="0" smtClean="0"/>
              <a:t>one word </a:t>
            </a:r>
            <a:r>
              <a:rPr lang="en-US" dirty="0"/>
              <a:t>problem together</a:t>
            </a:r>
          </a:p>
          <a:p>
            <a:pPr marL="406400" lvl="1" indent="-273050"/>
            <a:r>
              <a:rPr lang="en-US" dirty="0"/>
              <a:t>Complete a </a:t>
            </a:r>
            <a:r>
              <a:rPr lang="en-US" dirty="0" smtClean="0"/>
              <a:t>word problem </a:t>
            </a:r>
            <a:r>
              <a:rPr lang="en-US" dirty="0"/>
              <a:t>individually </a:t>
            </a:r>
          </a:p>
          <a:p>
            <a:pPr marL="406400" lvl="1" indent="-273050"/>
            <a:r>
              <a:rPr lang="en-US" dirty="0"/>
              <a:t>Exchange with group members to peer assess</a:t>
            </a:r>
          </a:p>
          <a:p>
            <a:pPr marL="406400" lvl="1" indent="-273050"/>
            <a:r>
              <a:rPr lang="en-US" dirty="0"/>
              <a:t>Group talks through the practice problems to check that they are solved correctly</a:t>
            </a:r>
          </a:p>
          <a:p>
            <a:pPr marL="406400" lvl="1" indent="-273050"/>
            <a:r>
              <a:rPr lang="en-US" dirty="0"/>
              <a:t>Students make corrections on peer’s paper</a:t>
            </a:r>
          </a:p>
          <a:p>
            <a:pPr marL="406400" lvl="1" indent="-273050"/>
            <a:r>
              <a:rPr lang="en-US" dirty="0"/>
              <a:t>Papers are passed back to the owner to self-evaluate their understanding of the key concept</a:t>
            </a:r>
          </a:p>
        </p:txBody>
      </p:sp>
    </p:spTree>
    <p:extLst>
      <p:ext uri="{BB962C8B-B14F-4D97-AF65-F5344CB8AC3E}">
        <p14:creationId xmlns:p14="http://schemas.microsoft.com/office/powerpoint/2010/main" val="16249333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Learning </a:t>
            </a:r>
            <a:r>
              <a:rPr lang="en-US" dirty="0"/>
              <a:t>Center</a:t>
            </a:r>
          </a:p>
        </p:txBody>
      </p:sp>
      <p:sp>
        <p:nvSpPr>
          <p:cNvPr id="3" name="Content Placeholder 2"/>
          <p:cNvSpPr>
            <a:spLocks noGrp="1"/>
          </p:cNvSpPr>
          <p:nvPr>
            <p:ph idx="1"/>
          </p:nvPr>
        </p:nvSpPr>
        <p:spPr>
          <a:xfrm>
            <a:off x="990600" y="2119256"/>
            <a:ext cx="7162800" cy="4052943"/>
          </a:xfrm>
        </p:spPr>
        <p:txBody>
          <a:bodyPr/>
          <a:lstStyle/>
          <a:p>
            <a:pPr lvl="1">
              <a:buNone/>
            </a:pPr>
            <a:r>
              <a:rPr lang="en-US" u="sng" dirty="0" smtClean="0"/>
              <a:t>Create Word Problems Center</a:t>
            </a:r>
          </a:p>
          <a:p>
            <a:pPr lvl="1"/>
            <a:r>
              <a:rPr lang="en-US" dirty="0" smtClean="0"/>
              <a:t>Each student creates one word problem that would relate to a real world situation (They may view an example word problem.)</a:t>
            </a:r>
          </a:p>
          <a:p>
            <a:pPr lvl="1"/>
            <a:r>
              <a:rPr lang="en-US" dirty="0" smtClean="0"/>
              <a:t>Group members exchange word problems</a:t>
            </a:r>
          </a:p>
          <a:p>
            <a:pPr lvl="1"/>
            <a:r>
              <a:rPr lang="en-US" dirty="0" smtClean="0"/>
              <a:t>Students solve peer’s word problem making notes or corrections in word problem as needed</a:t>
            </a:r>
          </a:p>
          <a:p>
            <a:pPr lvl="1"/>
            <a:r>
              <a:rPr lang="en-US" dirty="0" smtClean="0"/>
              <a:t>Members give answered word problem back to creator to check the answer</a:t>
            </a:r>
          </a:p>
          <a:p>
            <a:pPr lvl="1"/>
            <a:r>
              <a:rPr lang="en-US" dirty="0" smtClean="0"/>
              <a:t>Group discusses each problem and answer</a:t>
            </a:r>
          </a:p>
        </p:txBody>
      </p:sp>
    </p:spTree>
    <p:extLst>
      <p:ext uri="{BB962C8B-B14F-4D97-AF65-F5344CB8AC3E}">
        <p14:creationId xmlns:p14="http://schemas.microsoft.com/office/powerpoint/2010/main" val="35420415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Learning </a:t>
            </a:r>
            <a:r>
              <a:rPr lang="en-US" dirty="0"/>
              <a:t>Center</a:t>
            </a:r>
          </a:p>
        </p:txBody>
      </p:sp>
      <p:sp>
        <p:nvSpPr>
          <p:cNvPr id="3" name="Content Placeholder 2"/>
          <p:cNvSpPr>
            <a:spLocks noGrp="1"/>
          </p:cNvSpPr>
          <p:nvPr>
            <p:ph idx="1"/>
          </p:nvPr>
        </p:nvSpPr>
        <p:spPr>
          <a:xfrm>
            <a:off x="1066800" y="2119256"/>
            <a:ext cx="7086600" cy="4129143"/>
          </a:xfrm>
        </p:spPr>
        <p:txBody>
          <a:bodyPr/>
          <a:lstStyle/>
          <a:p>
            <a:pPr lvl="1">
              <a:buNone/>
            </a:pPr>
            <a:r>
              <a:rPr lang="en-US" u="sng" dirty="0" smtClean="0"/>
              <a:t>Write the Steps Center</a:t>
            </a:r>
          </a:p>
          <a:p>
            <a:pPr lvl="1"/>
            <a:r>
              <a:rPr lang="en-US" dirty="0" smtClean="0"/>
              <a:t>Students are given two problems</a:t>
            </a:r>
          </a:p>
          <a:p>
            <a:pPr lvl="1"/>
            <a:r>
              <a:rPr lang="en-US" dirty="0" smtClean="0"/>
              <a:t>Students write out the steps, in sentences, to solve one of the problems</a:t>
            </a:r>
          </a:p>
          <a:p>
            <a:pPr lvl="1"/>
            <a:r>
              <a:rPr lang="en-US" dirty="0"/>
              <a:t>Students read their directions to the </a:t>
            </a:r>
            <a:r>
              <a:rPr lang="en-US" dirty="0" smtClean="0"/>
              <a:t>group, so the group can peer assess</a:t>
            </a:r>
            <a:endParaRPr lang="en-US" dirty="0"/>
          </a:p>
          <a:p>
            <a:pPr lvl="1"/>
            <a:r>
              <a:rPr lang="en-US" dirty="0" smtClean="0"/>
              <a:t>Using the other problem, students use those directions to solve the problem to make sure the directions are correct</a:t>
            </a:r>
          </a:p>
        </p:txBody>
      </p:sp>
    </p:spTree>
    <p:extLst>
      <p:ext uri="{BB962C8B-B14F-4D97-AF65-F5344CB8AC3E}">
        <p14:creationId xmlns:p14="http://schemas.microsoft.com/office/powerpoint/2010/main" val="34524302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Learning Center</a:t>
            </a:r>
            <a:endParaRPr lang="en-US" dirty="0"/>
          </a:p>
        </p:txBody>
      </p:sp>
      <p:sp>
        <p:nvSpPr>
          <p:cNvPr id="3" name="Content Placeholder 2"/>
          <p:cNvSpPr>
            <a:spLocks noGrp="1"/>
          </p:cNvSpPr>
          <p:nvPr>
            <p:ph idx="1"/>
          </p:nvPr>
        </p:nvSpPr>
        <p:spPr>
          <a:xfrm>
            <a:off x="914400" y="2119257"/>
            <a:ext cx="7467600" cy="3603812"/>
          </a:xfrm>
        </p:spPr>
        <p:txBody>
          <a:bodyPr/>
          <a:lstStyle/>
          <a:p>
            <a:pPr marL="273050" lvl="1" indent="-273050">
              <a:buNone/>
            </a:pPr>
            <a:r>
              <a:rPr lang="en-US" u="sng" dirty="0">
                <a:effectLst>
                  <a:outerShdw blurRad="38100" dist="38100" dir="2700000" algn="tl">
                    <a:srgbClr val="000000">
                      <a:alpha val="43137"/>
                    </a:srgbClr>
                  </a:outerShdw>
                </a:effectLst>
              </a:rPr>
              <a:t>Centers based on Solving Right </a:t>
            </a:r>
            <a:r>
              <a:rPr lang="en-US" u="sng" dirty="0" smtClean="0">
                <a:effectLst>
                  <a:outerShdw blurRad="38100" dist="38100" dir="2700000" algn="tl">
                    <a:srgbClr val="000000">
                      <a:alpha val="43137"/>
                    </a:srgbClr>
                  </a:outerShdw>
                </a:effectLst>
              </a:rPr>
              <a:t>Triangles Unit in Geometry </a:t>
            </a:r>
          </a:p>
          <a:p>
            <a:pPr marL="273050" lvl="1" indent="-273050">
              <a:buNone/>
            </a:pPr>
            <a:r>
              <a:rPr lang="en-US" u="sng" dirty="0" smtClean="0"/>
              <a:t>Monday</a:t>
            </a:r>
            <a:r>
              <a:rPr lang="en-US" dirty="0" smtClean="0"/>
              <a:t>: Whole class is </a:t>
            </a:r>
            <a:r>
              <a:rPr lang="en-US" dirty="0" smtClean="0"/>
              <a:t>taught how to solve right triangles.</a:t>
            </a:r>
            <a:endParaRPr lang="en-US" dirty="0"/>
          </a:p>
          <a:p>
            <a:pPr marL="273050" lvl="1" indent="-273050">
              <a:buNone/>
            </a:pPr>
            <a:r>
              <a:rPr lang="en-US" u="sng" dirty="0" smtClean="0"/>
              <a:t>Tuesday-Friday</a:t>
            </a:r>
            <a:r>
              <a:rPr lang="en-US" dirty="0" smtClean="0"/>
              <a:t>: Centers</a:t>
            </a:r>
          </a:p>
          <a:p>
            <a:pPr marL="273050" lvl="1" indent="-273050"/>
            <a:r>
              <a:rPr lang="en-US" dirty="0"/>
              <a:t>Student Extended Constructed Response </a:t>
            </a:r>
            <a:r>
              <a:rPr lang="en-US" dirty="0" smtClean="0"/>
              <a:t>(p 135-136)</a:t>
            </a:r>
            <a:endParaRPr lang="en-US" dirty="0"/>
          </a:p>
          <a:p>
            <a:pPr marL="273050" lvl="1" indent="-273050"/>
            <a:r>
              <a:rPr lang="en-US" dirty="0"/>
              <a:t>Real-World </a:t>
            </a:r>
            <a:r>
              <a:rPr lang="en-US" dirty="0" smtClean="0"/>
              <a:t>Preparation/Research (</a:t>
            </a:r>
            <a:r>
              <a:rPr lang="en-US" dirty="0"/>
              <a:t>p </a:t>
            </a:r>
            <a:r>
              <a:rPr lang="en-US" dirty="0" smtClean="0"/>
              <a:t>133-134)</a:t>
            </a:r>
            <a:endParaRPr lang="en-US" dirty="0"/>
          </a:p>
          <a:p>
            <a:pPr marL="273050" lvl="1" indent="-273050"/>
            <a:r>
              <a:rPr lang="en-US" dirty="0" smtClean="0"/>
              <a:t>Create a constructed response w</a:t>
            </a:r>
            <a:r>
              <a:rPr lang="en-US" dirty="0" smtClean="0"/>
              <a:t>ord problem and solve it</a:t>
            </a:r>
            <a:endParaRPr lang="en-US" dirty="0" smtClean="0"/>
          </a:p>
          <a:p>
            <a:pPr marL="273050" lvl="1" indent="-273050"/>
            <a:r>
              <a:rPr lang="en-US" dirty="0" smtClean="0"/>
              <a:t>Write the </a:t>
            </a:r>
            <a:r>
              <a:rPr lang="en-US" dirty="0" smtClean="0"/>
              <a:t>steps to solve right triangles</a:t>
            </a:r>
            <a:endParaRPr lang="en-US" dirty="0" smtClean="0"/>
          </a:p>
        </p:txBody>
      </p:sp>
    </p:spTree>
    <p:extLst>
      <p:ext uri="{BB962C8B-B14F-4D97-AF65-F5344CB8AC3E}">
        <p14:creationId xmlns:p14="http://schemas.microsoft.com/office/powerpoint/2010/main" val="35468821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Helpful Center Tips</a:t>
            </a:r>
            <a:endParaRPr lang="en-US" dirty="0"/>
          </a:p>
        </p:txBody>
      </p:sp>
      <p:sp>
        <p:nvSpPr>
          <p:cNvPr id="3" name="Content Placeholder 2"/>
          <p:cNvSpPr>
            <a:spLocks noGrp="1"/>
          </p:cNvSpPr>
          <p:nvPr>
            <p:ph idx="1"/>
          </p:nvPr>
        </p:nvSpPr>
        <p:spPr>
          <a:xfrm>
            <a:off x="914400" y="2119257"/>
            <a:ext cx="7239000" cy="3603812"/>
          </a:xfrm>
        </p:spPr>
        <p:txBody>
          <a:bodyPr/>
          <a:lstStyle/>
          <a:p>
            <a:pPr marL="406400" lvl="1" indent="-273050"/>
            <a:r>
              <a:rPr lang="en-US" dirty="0" smtClean="0"/>
              <a:t>Your direction sheets might need to be revised after you see what students did not understand in your directions.</a:t>
            </a:r>
          </a:p>
          <a:p>
            <a:pPr marL="406400" lvl="1" indent="-273050"/>
            <a:r>
              <a:rPr lang="en-US" dirty="0" smtClean="0"/>
              <a:t>Evaluate your centers and make changes.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Dispel Negative Thoughts</a:t>
            </a:r>
            <a:endParaRPr lang="en-US" dirty="0"/>
          </a:p>
        </p:txBody>
      </p:sp>
      <p:sp>
        <p:nvSpPr>
          <p:cNvPr id="4" name="Content Placeholder 2"/>
          <p:cNvSpPr>
            <a:spLocks noGrp="1"/>
          </p:cNvSpPr>
          <p:nvPr>
            <p:ph idx="1"/>
          </p:nvPr>
        </p:nvSpPr>
        <p:spPr>
          <a:xfrm>
            <a:off x="1143000" y="2119257"/>
            <a:ext cx="6934200" cy="3603812"/>
          </a:xfrm>
        </p:spPr>
        <p:txBody>
          <a:bodyPr>
            <a:normAutofit lnSpcReduction="10000"/>
          </a:bodyPr>
          <a:lstStyle/>
          <a:p>
            <a:r>
              <a:rPr lang="en-US" dirty="0" smtClean="0"/>
              <a:t>Centers are ONLY for elementary students who want to do their work! This is just a fad </a:t>
            </a:r>
            <a:r>
              <a:rPr lang="en-US" dirty="0" smtClean="0">
                <a:sym typeface="Wingdings" pitchFamily="2" charset="2"/>
              </a:rPr>
              <a:t></a:t>
            </a:r>
            <a:endParaRPr lang="en-US" dirty="0" smtClean="0"/>
          </a:p>
          <a:p>
            <a:r>
              <a:rPr lang="en-US" dirty="0" smtClean="0"/>
              <a:t>I DO NOT have time to make five different lessons each day!</a:t>
            </a:r>
          </a:p>
          <a:p>
            <a:r>
              <a:rPr lang="en-US" dirty="0" smtClean="0"/>
              <a:t>Students are SOOOOO going to copy off of each other!!!</a:t>
            </a:r>
          </a:p>
          <a:p>
            <a:r>
              <a:rPr lang="en-US" dirty="0" smtClean="0"/>
              <a:t>How are students going to do their work if I don’t tell them what to do?!</a:t>
            </a:r>
          </a:p>
          <a:p>
            <a:r>
              <a:rPr lang="en-US" dirty="0" smtClean="0"/>
              <a:t>I can’t grade all of their work; it will be too much.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90600" y="1066800"/>
            <a:ext cx="7162800" cy="4800600"/>
          </a:xfrm>
        </p:spPr>
        <p:txBody>
          <a:bodyPr>
            <a:normAutofit/>
          </a:bodyPr>
          <a:lstStyle/>
          <a:p>
            <a:r>
              <a:rPr lang="en-US" b="1" dirty="0" smtClean="0"/>
              <a:t>Try out </a:t>
            </a:r>
            <a:r>
              <a:rPr lang="en-US" b="1" dirty="0"/>
              <a:t>c</a:t>
            </a:r>
            <a:r>
              <a:rPr lang="en-US" b="1" dirty="0" smtClean="0"/>
              <a:t>enters!</a:t>
            </a:r>
            <a:br>
              <a:rPr lang="en-US" b="1" dirty="0" smtClean="0"/>
            </a:br>
            <a:r>
              <a:rPr lang="en-US" b="1" dirty="0"/>
              <a:t/>
            </a:r>
            <a:br>
              <a:rPr lang="en-US" b="1" dirty="0"/>
            </a:br>
            <a:r>
              <a:rPr lang="en-US" b="1" dirty="0" smtClean="0"/>
              <a:t/>
            </a:r>
            <a:br>
              <a:rPr lang="en-US" b="1" dirty="0" smtClean="0"/>
            </a:br>
            <a:endParaRPr lang="en-US" b="1" dirty="0"/>
          </a:p>
        </p:txBody>
      </p:sp>
    </p:spTree>
    <p:extLst>
      <p:ext uri="{BB962C8B-B14F-4D97-AF65-F5344CB8AC3E}">
        <p14:creationId xmlns:p14="http://schemas.microsoft.com/office/powerpoint/2010/main" val="17246170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2</a:t>
            </a:r>
            <a:endParaRPr lang="en-US" dirty="0"/>
          </a:p>
        </p:txBody>
      </p:sp>
      <p:sp>
        <p:nvSpPr>
          <p:cNvPr id="5" name="Content Placeholder 2"/>
          <p:cNvSpPr>
            <a:spLocks noGrp="1"/>
          </p:cNvSpPr>
          <p:nvPr>
            <p:ph idx="1"/>
          </p:nvPr>
        </p:nvSpPr>
        <p:spPr>
          <a:xfrm>
            <a:off x="914400" y="1828800"/>
            <a:ext cx="7391400" cy="4495799"/>
          </a:xfrm>
        </p:spPr>
        <p:txBody>
          <a:bodyPr>
            <a:normAutofit/>
          </a:bodyPr>
          <a:lstStyle/>
          <a:p>
            <a:pPr marL="398463" indent="-398463">
              <a:lnSpc>
                <a:spcPct val="110000"/>
              </a:lnSpc>
              <a:buNone/>
            </a:pPr>
            <a:r>
              <a:rPr lang="en-US" sz="2200" u="sng" dirty="0" smtClean="0"/>
              <a:t>Directions:</a:t>
            </a:r>
          </a:p>
          <a:p>
            <a:pPr marL="398463" indent="-398463">
              <a:lnSpc>
                <a:spcPct val="110000"/>
              </a:lnSpc>
              <a:buNone/>
            </a:pPr>
            <a:r>
              <a:rPr lang="en-US" sz="2200" dirty="0" smtClean="0"/>
              <a:t>1.) Complete the handout steps to begin developing centers for your class.</a:t>
            </a:r>
          </a:p>
          <a:p>
            <a:pPr marL="398463" indent="-398463">
              <a:lnSpc>
                <a:spcPct val="110000"/>
              </a:lnSpc>
              <a:buNone/>
            </a:pPr>
            <a:r>
              <a:rPr lang="en-US" sz="2200" dirty="0" smtClean="0"/>
              <a:t>2.) Talk with people around you. You can get ideas from each other.</a:t>
            </a:r>
          </a:p>
          <a:p>
            <a:pPr marL="398463" indent="-398463">
              <a:lnSpc>
                <a:spcPct val="110000"/>
              </a:lnSpc>
              <a:buNone/>
            </a:pPr>
            <a:r>
              <a:rPr lang="en-US" sz="2200" dirty="0" smtClean="0"/>
              <a:t>3.) Bring back this idea to your school and spread the word about learning centers.</a:t>
            </a:r>
          </a:p>
        </p:txBody>
      </p:sp>
    </p:spTree>
    <p:extLst>
      <p:ext uri="{BB962C8B-B14F-4D97-AF65-F5344CB8AC3E}">
        <p14:creationId xmlns:p14="http://schemas.microsoft.com/office/powerpoint/2010/main" val="2669597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90600" y="1066800"/>
            <a:ext cx="7162800" cy="4800600"/>
          </a:xfrm>
        </p:spPr>
        <p:txBody>
          <a:bodyPr>
            <a:normAutofit/>
          </a:bodyPr>
          <a:lstStyle/>
          <a:p>
            <a:r>
              <a:rPr lang="en-US" b="1" dirty="0" smtClean="0"/>
              <a:t>Previous Knowledge</a:t>
            </a:r>
            <a:br>
              <a:rPr lang="en-US" b="1" dirty="0" smtClean="0"/>
            </a:br>
            <a:r>
              <a:rPr lang="en-US" b="1" dirty="0" smtClean="0"/>
              <a:t/>
            </a:r>
            <a:br>
              <a:rPr lang="en-US" b="1" dirty="0" smtClean="0"/>
            </a:br>
            <a:r>
              <a:rPr lang="en-US" b="1" dirty="0" smtClean="0"/>
              <a:t>Lesson Objectives </a:t>
            </a:r>
            <a:br>
              <a:rPr lang="en-US" b="1" dirty="0" smtClean="0"/>
            </a:br>
            <a:r>
              <a:rPr lang="en-US" b="1" dirty="0" smtClean="0"/>
              <a:t/>
            </a:r>
            <a:br>
              <a:rPr lang="en-US" b="1" dirty="0" smtClean="0"/>
            </a:br>
            <a:r>
              <a:rPr lang="en-US" b="1" dirty="0" smtClean="0"/>
              <a:t>Future Application</a:t>
            </a:r>
            <a:br>
              <a:rPr lang="en-US" b="1" dirty="0" smtClean="0"/>
            </a:br>
            <a:endParaRPr lang="en-US"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90600" y="1066800"/>
            <a:ext cx="7162800" cy="4800600"/>
          </a:xfrm>
        </p:spPr>
        <p:txBody>
          <a:bodyPr>
            <a:normAutofit/>
          </a:bodyPr>
          <a:lstStyle/>
          <a:p>
            <a:r>
              <a:rPr lang="en-US" sz="4400" b="1" u="sng" dirty="0" smtClean="0">
                <a:solidFill>
                  <a:schemeClr val="tx2">
                    <a:lumMod val="75000"/>
                  </a:schemeClr>
                </a:solidFill>
              </a:rPr>
              <a:t>Learning Centers</a:t>
            </a:r>
            <a:r>
              <a:rPr lang="en-US" sz="4400" b="1" dirty="0" smtClean="0">
                <a:solidFill>
                  <a:schemeClr val="bg2">
                    <a:lumMod val="50000"/>
                  </a:schemeClr>
                </a:solidFill>
                <a:latin typeface="+mn-lt"/>
              </a:rPr>
              <a:t/>
            </a:r>
            <a:br>
              <a:rPr lang="en-US" sz="4400" b="1" dirty="0" smtClean="0">
                <a:solidFill>
                  <a:schemeClr val="bg2">
                    <a:lumMod val="50000"/>
                  </a:schemeClr>
                </a:solidFill>
                <a:latin typeface="+mn-lt"/>
              </a:rPr>
            </a:br>
            <a:r>
              <a:rPr lang="en-US" sz="4400" b="1" dirty="0" smtClean="0">
                <a:solidFill>
                  <a:schemeClr val="tx2">
                    <a:lumMod val="75000"/>
                  </a:schemeClr>
                </a:solidFill>
                <a:latin typeface="+mn-lt"/>
              </a:rPr>
              <a:t>Increase engagement</a:t>
            </a:r>
            <a:br>
              <a:rPr lang="en-US" sz="4400" b="1" dirty="0" smtClean="0">
                <a:solidFill>
                  <a:schemeClr val="tx2">
                    <a:lumMod val="75000"/>
                  </a:schemeClr>
                </a:solidFill>
                <a:latin typeface="+mn-lt"/>
              </a:rPr>
            </a:br>
            <a:r>
              <a:rPr lang="en-US" sz="4400" b="1" dirty="0" smtClean="0">
                <a:solidFill>
                  <a:schemeClr val="tx2">
                    <a:lumMod val="75000"/>
                  </a:schemeClr>
                </a:solidFill>
                <a:latin typeface="+mn-lt"/>
              </a:rPr>
              <a:t>Increase learning</a:t>
            </a:r>
            <a:r>
              <a:rPr lang="en-US" sz="4400" b="1" dirty="0" smtClean="0">
                <a:solidFill>
                  <a:schemeClr val="tx2"/>
                </a:solidFill>
              </a:rPr>
              <a:t/>
            </a:r>
            <a:br>
              <a:rPr lang="en-US" sz="4400" b="1" dirty="0" smtClean="0">
                <a:solidFill>
                  <a:schemeClr val="tx2"/>
                </a:solidFill>
              </a:rPr>
            </a:br>
            <a:r>
              <a:rPr lang="en-US" b="1" i="1" dirty="0" smtClean="0">
                <a:solidFill>
                  <a:schemeClr val="tx2"/>
                </a:solidFill>
              </a:rPr>
              <a:t/>
            </a:r>
            <a:br>
              <a:rPr lang="en-US" b="1" i="1" dirty="0" smtClean="0">
                <a:solidFill>
                  <a:schemeClr val="tx2"/>
                </a:solidFill>
              </a:rPr>
            </a:br>
            <a:endParaRPr lang="en-US" b="1" i="1" dirty="0">
              <a:solidFill>
                <a:schemeClr val="tx2"/>
              </a:solidFill>
            </a:endParaRPr>
          </a:p>
        </p:txBody>
      </p:sp>
    </p:spTree>
    <p:extLst>
      <p:ext uri="{BB962C8B-B14F-4D97-AF65-F5344CB8AC3E}">
        <p14:creationId xmlns:p14="http://schemas.microsoft.com/office/powerpoint/2010/main" val="2953029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Previous Knowledge</a:t>
            </a:r>
            <a:endParaRPr lang="en-US" dirty="0"/>
          </a:p>
        </p:txBody>
      </p:sp>
      <p:sp>
        <p:nvSpPr>
          <p:cNvPr id="3" name="Content Placeholder 2"/>
          <p:cNvSpPr>
            <a:spLocks noGrp="1"/>
          </p:cNvSpPr>
          <p:nvPr>
            <p:ph idx="1"/>
          </p:nvPr>
        </p:nvSpPr>
        <p:spPr>
          <a:xfrm>
            <a:off x="1219200" y="1905000"/>
            <a:ext cx="6781800" cy="4419600"/>
          </a:xfrm>
        </p:spPr>
        <p:txBody>
          <a:bodyPr>
            <a:normAutofit/>
          </a:bodyPr>
          <a:lstStyle/>
          <a:p>
            <a:pPr marL="288925" indent="-288925"/>
            <a:r>
              <a:rPr lang="en-US" sz="2800" dirty="0" smtClean="0"/>
              <a:t>Most people have knowledge of learning centers from elementary school.</a:t>
            </a:r>
          </a:p>
          <a:p>
            <a:pPr marL="288925" indent="-288925"/>
            <a:r>
              <a:rPr lang="en-US" sz="2800" dirty="0" smtClean="0"/>
              <a:t>Some people might have heard of learning stations or performance stations instead of learning centers.</a:t>
            </a:r>
            <a:endParaRPr lang="en-US" sz="2800" dirty="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1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1061</TotalTime>
  <Words>3306</Words>
  <Application>Microsoft Office PowerPoint</Application>
  <PresentationFormat>On-screen Show (4:3)</PresentationFormat>
  <Paragraphs>445</Paragraphs>
  <Slides>80</Slides>
  <Notes>61</Notes>
  <HiddenSlides>0</HiddenSlides>
  <MMClips>0</MMClips>
  <ScaleCrop>false</ScaleCrop>
  <HeadingPairs>
    <vt:vector size="4" baseType="variant">
      <vt:variant>
        <vt:lpstr>Theme</vt:lpstr>
      </vt:variant>
      <vt:variant>
        <vt:i4>2</vt:i4>
      </vt:variant>
      <vt:variant>
        <vt:lpstr>Slide Titles</vt:lpstr>
      </vt:variant>
      <vt:variant>
        <vt:i4>80</vt:i4>
      </vt:variant>
    </vt:vector>
  </HeadingPairs>
  <TitlesOfParts>
    <vt:vector size="82" baseType="lpstr">
      <vt:lpstr>Pushpin</vt:lpstr>
      <vt:lpstr>1_Louisiana Believes</vt:lpstr>
      <vt:lpstr>Instructional Vision</vt:lpstr>
      <vt:lpstr>Teacher Leader Summit: Day 1 Ready!</vt:lpstr>
      <vt:lpstr>Learning Centers in Middle/High School Classrooms</vt:lpstr>
      <vt:lpstr>Session Overview</vt:lpstr>
      <vt:lpstr>Session Overview</vt:lpstr>
      <vt:lpstr>PowerPoint Presentation</vt:lpstr>
      <vt:lpstr>Learning Centers Increase engagement Increase learning  </vt:lpstr>
      <vt:lpstr>Previous Knowledge  Lesson Objectives   Future Application </vt:lpstr>
      <vt:lpstr>Previous Knowledge</vt:lpstr>
      <vt:lpstr>Lesson Objectives</vt:lpstr>
      <vt:lpstr>Future Knowledge</vt:lpstr>
      <vt:lpstr>Have you seen this?   </vt:lpstr>
      <vt:lpstr>Disengaged Students</vt:lpstr>
      <vt:lpstr>Bored/Sleepy Students</vt:lpstr>
      <vt:lpstr>Shy Students</vt:lpstr>
      <vt:lpstr>Yelling Teachers</vt:lpstr>
      <vt:lpstr>Teachers Giving Answers </vt:lpstr>
      <vt:lpstr>2-3 Students Answering</vt:lpstr>
      <vt:lpstr>Busy Work</vt:lpstr>
      <vt:lpstr>Lack of Collaboration</vt:lpstr>
      <vt:lpstr>Questions   </vt:lpstr>
      <vt:lpstr>Who is more engaged?</vt:lpstr>
      <vt:lpstr>Who is actively learning?</vt:lpstr>
      <vt:lpstr>Who is assessing?</vt:lpstr>
      <vt:lpstr>Who is having more fun?</vt:lpstr>
      <vt:lpstr>Who is burned-out?</vt:lpstr>
      <vt:lpstr>Learning Centers Increase engagement Increase learning  </vt:lpstr>
      <vt:lpstr>Try out centers!   </vt:lpstr>
      <vt:lpstr>Center 1</vt:lpstr>
      <vt:lpstr>Setting Up  Learning Centers   </vt:lpstr>
      <vt:lpstr>Grouping Students</vt:lpstr>
      <vt:lpstr>Grouping Students</vt:lpstr>
      <vt:lpstr>Group Leader</vt:lpstr>
      <vt:lpstr>Number of Centers</vt:lpstr>
      <vt:lpstr>Center Locations</vt:lpstr>
      <vt:lpstr>Example Location Chart</vt:lpstr>
      <vt:lpstr>Center Locations and Signs</vt:lpstr>
      <vt:lpstr>Center Locations and Signs</vt:lpstr>
      <vt:lpstr>Locate Centers in Corners</vt:lpstr>
      <vt:lpstr>Create the Learning Centers   </vt:lpstr>
      <vt:lpstr>Center Materials</vt:lpstr>
      <vt:lpstr>Center Direction Sheet</vt:lpstr>
      <vt:lpstr>Center Direction Sheet</vt:lpstr>
      <vt:lpstr>Center Direction Sheet</vt:lpstr>
      <vt:lpstr>Center Direction Sheet</vt:lpstr>
      <vt:lpstr>Center Direction Sheet</vt:lpstr>
      <vt:lpstr>Scheduling Learning Centers   </vt:lpstr>
      <vt:lpstr>Frequency</vt:lpstr>
      <vt:lpstr>Frequency</vt:lpstr>
      <vt:lpstr>Rotations</vt:lpstr>
      <vt:lpstr>Developing the  Lessons for Learning Centers  </vt:lpstr>
      <vt:lpstr>Keys to Successful Centers</vt:lpstr>
      <vt:lpstr>English Learning Center</vt:lpstr>
      <vt:lpstr>English Learning Center</vt:lpstr>
      <vt:lpstr>Writing Center</vt:lpstr>
      <vt:lpstr>Writing Center</vt:lpstr>
      <vt:lpstr>English Learning Center</vt:lpstr>
      <vt:lpstr>Reading Center</vt:lpstr>
      <vt:lpstr>English Learning Center</vt:lpstr>
      <vt:lpstr>Non-Fiction Center</vt:lpstr>
      <vt:lpstr>English Learning Center</vt:lpstr>
      <vt:lpstr>Vocabulary Center</vt:lpstr>
      <vt:lpstr>Vocabulary Center</vt:lpstr>
      <vt:lpstr>English Learning Center</vt:lpstr>
      <vt:lpstr>Literary Elements Center</vt:lpstr>
      <vt:lpstr>Literary Elements Center</vt:lpstr>
      <vt:lpstr>Literary Elements Center</vt:lpstr>
      <vt:lpstr>English Learning Center</vt:lpstr>
      <vt:lpstr>English Learning Center</vt:lpstr>
      <vt:lpstr>Math Learning Center</vt:lpstr>
      <vt:lpstr>Math Learning Center</vt:lpstr>
      <vt:lpstr>Math Learning Center</vt:lpstr>
      <vt:lpstr>Math Learning Center</vt:lpstr>
      <vt:lpstr>Math Learning Center</vt:lpstr>
      <vt:lpstr>Math Learning Center</vt:lpstr>
      <vt:lpstr>Helpful Center Tips</vt:lpstr>
      <vt:lpstr>Dispel Negative Thoughts</vt:lpstr>
      <vt:lpstr>Try out centers!   </vt:lpstr>
      <vt:lpstr>Center 2</vt:lpstr>
      <vt:lpstr>Learning Centers Increase engagement Increase learning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dc:creator>
  <cp:lastModifiedBy>teacher</cp:lastModifiedBy>
  <cp:revision>69</cp:revision>
  <cp:lastPrinted>2014-05-02T13:14:49Z</cp:lastPrinted>
  <dcterms:created xsi:type="dcterms:W3CDTF">2014-04-23T16:47:33Z</dcterms:created>
  <dcterms:modified xsi:type="dcterms:W3CDTF">2014-05-22T13:31:06Z</dcterms:modified>
</cp:coreProperties>
</file>