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  <p:sldMasterId id="2147483663" r:id="rId3"/>
    <p:sldMasterId id="2147483665" r:id="rId4"/>
    <p:sldMasterId id="2147483671" r:id="rId5"/>
    <p:sldMasterId id="2147483677" r:id="rId6"/>
    <p:sldMasterId id="2147483679" r:id="rId7"/>
    <p:sldMasterId id="2147483681" r:id="rId8"/>
    <p:sldMasterId id="2147483683" r:id="rId9"/>
  </p:sldMasterIdLst>
  <p:notesMasterIdLst>
    <p:notesMasterId r:id="rId32"/>
  </p:notesMasterIdLst>
  <p:handoutMasterIdLst>
    <p:handoutMasterId r:id="rId33"/>
  </p:handoutMasterIdLst>
  <p:sldIdLst>
    <p:sldId id="487" r:id="rId10"/>
    <p:sldId id="489" r:id="rId11"/>
    <p:sldId id="491" r:id="rId12"/>
    <p:sldId id="625" r:id="rId13"/>
    <p:sldId id="643" r:id="rId14"/>
    <p:sldId id="664" r:id="rId15"/>
    <p:sldId id="665" r:id="rId16"/>
    <p:sldId id="657" r:id="rId17"/>
    <p:sldId id="658" r:id="rId18"/>
    <p:sldId id="660" r:id="rId19"/>
    <p:sldId id="662" r:id="rId20"/>
    <p:sldId id="663" r:id="rId21"/>
    <p:sldId id="661" r:id="rId22"/>
    <p:sldId id="667" r:id="rId23"/>
    <p:sldId id="666" r:id="rId24"/>
    <p:sldId id="653" r:id="rId25"/>
    <p:sldId id="655" r:id="rId26"/>
    <p:sldId id="644" r:id="rId27"/>
    <p:sldId id="656" r:id="rId28"/>
    <p:sldId id="645" r:id="rId29"/>
    <p:sldId id="613" r:id="rId30"/>
    <p:sldId id="480" r:id="rId31"/>
  </p:sldIdLst>
  <p:sldSz cx="9144000" cy="6858000" type="screen4x3"/>
  <p:notesSz cx="7010400" cy="9236075"/>
  <p:embeddedFontLs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Wingdings 2" panose="05020102010507070707" pitchFamily="18" charset="2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Garamond" panose="02020404030301010803" pitchFamily="18" charset="0"/>
      <p:regular r:id="rId43"/>
      <p:bold r:id="rId44"/>
      <p:italic r:id="rId45"/>
    </p:embeddedFont>
    <p:embeddedFont>
      <p:font typeface="Book Antiqua" panose="02040602050305030304" pitchFamily="18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uisiana Department of Education" initials="LDoE" lastIdx="15" clrIdx="0"/>
  <p:cmAuthor id="7" name="Julie Stephenson" initials="JS" lastIdx="13" clrIdx="7"/>
  <p:cmAuthor id="1" name="deleteme2" initials="d" lastIdx="10" clrIdx="1"/>
  <p:cmAuthor id="2" name="mhorstma" initials="mkh" lastIdx="62" clrIdx="2"/>
  <p:cmAuthor id="3" name="Chris Henderson" initials="CH" lastIdx="15" clrIdx="3"/>
  <p:cmAuthor id="4" name="Emma S. Cartwright" initials="ESC" lastIdx="4" clrIdx="4"/>
  <p:cmAuthor id="5" name="Annie Morrison" initials="AM" lastIdx="22" clrIdx="5"/>
  <p:cmAuthor id="6" name="Melissa Mainiero" initials="MM" lastIdx="13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FF"/>
    <a:srgbClr val="9E4C65"/>
    <a:srgbClr val="AF5D8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7" autoAdjust="0"/>
    <p:restoredTop sz="88632" autoAdjust="0"/>
  </p:normalViewPr>
  <p:slideViewPr>
    <p:cSldViewPr>
      <p:cViewPr>
        <p:scale>
          <a:sx n="40" d="100"/>
          <a:sy n="40" d="100"/>
        </p:scale>
        <p:origin x="-1956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076" y="504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6.fntdata"/><Relationship Id="rId21" Type="http://schemas.openxmlformats.org/officeDocument/2006/relationships/slide" Target="slides/slide12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font" Target="fonts/font11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1.xml"/><Relationship Id="rId41" Type="http://schemas.openxmlformats.org/officeDocument/2006/relationships/font" Target="fonts/font8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86DFC0B-0794-4AFD-BD8A-181E06725F27}" type="datetimeFigureOut">
              <a:rPr lang="en-US" smtClean="0"/>
              <a:t>5/28/2014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CD0207C-B002-435E-99D1-C3D69078E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2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41CA6CE-8A7F-4E37-A715-9178284F6F81}" type="datetimeFigureOut">
              <a:rPr lang="en-US" smtClean="0"/>
              <a:t>5/28/2014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A7D4113-607C-4C8C-A317-57A1D107AA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27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1000125"/>
            <a:ext cx="4757738" cy="35671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1012" y="5387710"/>
            <a:ext cx="6431766" cy="3309594"/>
          </a:xfrm>
          <a:prstGeom prst="rect">
            <a:avLst/>
          </a:prstGeom>
        </p:spPr>
        <p:txBody>
          <a:bodyPr/>
          <a:lstStyle/>
          <a:p>
            <a:pPr defTabSz="878078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19894" y="8620338"/>
            <a:ext cx="989439" cy="51069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60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1000125"/>
            <a:ext cx="4757738" cy="35671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1012" y="5387710"/>
            <a:ext cx="6431766" cy="3309594"/>
          </a:xfrm>
          <a:prstGeom prst="rect">
            <a:avLst/>
          </a:prstGeom>
        </p:spPr>
        <p:txBody>
          <a:bodyPr/>
          <a:lstStyle/>
          <a:p>
            <a:pPr defTabSz="878078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19894" y="8620338"/>
            <a:ext cx="989439" cy="51069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60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1000125"/>
            <a:ext cx="4757738" cy="35671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1012" y="5387711"/>
            <a:ext cx="6431766" cy="1973526"/>
          </a:xfrm>
          <a:prstGeom prst="rect">
            <a:avLst/>
          </a:prstGeom>
        </p:spPr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75682" y="8851240"/>
            <a:ext cx="833652" cy="279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05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033463"/>
            <a:ext cx="4678362" cy="3508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1012" y="5387711"/>
            <a:ext cx="6431766" cy="1668726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20935" y="8851240"/>
            <a:ext cx="288398" cy="279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78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31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033463"/>
            <a:ext cx="4678362" cy="3508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1012" y="5387711"/>
            <a:ext cx="6431766" cy="1668726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20935" y="8851240"/>
            <a:ext cx="288398" cy="279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78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99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1000125"/>
            <a:ext cx="4757738" cy="35671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1012" y="5387711"/>
            <a:ext cx="6431766" cy="1865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64109" y="8774273"/>
            <a:ext cx="1145224" cy="3567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8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1000125"/>
            <a:ext cx="4754562" cy="35655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4922837"/>
            <a:ext cx="6431766" cy="38483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20934" y="8851240"/>
            <a:ext cx="288399" cy="279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033463"/>
            <a:ext cx="4678362" cy="3508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1012" y="5387711"/>
            <a:ext cx="6431766" cy="1668726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20935" y="8851240"/>
            <a:ext cx="288398" cy="279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78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95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033463"/>
            <a:ext cx="4678362" cy="3508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1012" y="5387711"/>
            <a:ext cx="6431766" cy="1668726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20935" y="8851240"/>
            <a:ext cx="288398" cy="279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78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53D90-3371-42B5-9C56-97A6A46B1F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2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1000125"/>
            <a:ext cx="4757738" cy="35671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1013" y="5387710"/>
            <a:ext cx="6431766" cy="3309594"/>
          </a:xfrm>
          <a:prstGeom prst="rect">
            <a:avLst/>
          </a:prstGeom>
        </p:spPr>
        <p:txBody>
          <a:bodyPr/>
          <a:lstStyle/>
          <a:p>
            <a:pPr defTabSz="877970">
              <a:defRPr/>
            </a:pPr>
            <a:r>
              <a:rPr lang="en-US" b="0" dirty="0" smtClean="0"/>
              <a:t>Now that we have reflected on what teachers should be doing in ELA</a:t>
            </a:r>
            <a:r>
              <a:rPr lang="en-US" b="0" baseline="0" dirty="0" smtClean="0"/>
              <a:t> and math classrooms, let’s take a look at the Teacher priorities for next school year and how they are reflected in the Compass rubric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19895" y="8620338"/>
            <a:ext cx="989439" cy="51069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60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r>
              <a:rPr lang="en-US" baseline="0" dirty="0" smtClean="0"/>
              <a:t> of the compass rubric aligned to the shifts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53D90-3371-42B5-9C56-97A6A46B1F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16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53D90-3371-42B5-9C56-97A6A46B1F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9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bg1"/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Louisiana Believes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918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9" y="1527054"/>
            <a:ext cx="8503920" cy="4572000"/>
          </a:xfrm>
          <a:prstGeom prst="rect">
            <a:avLst/>
          </a:prstGeom>
        </p:spPr>
        <p:txBody>
          <a:bodyPr lIns="93226" tIns="46614" rIns="93226" bIns="46614"/>
          <a:lstStyle>
            <a:lvl1pPr>
              <a:buClr>
                <a:srgbClr val="8E002A"/>
              </a:buClr>
              <a:defRPr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-2" y="1078562"/>
            <a:ext cx="9144000" cy="0"/>
          </a:xfrm>
          <a:prstGeom prst="line">
            <a:avLst/>
          </a:prstGeom>
          <a:ln w="19050">
            <a:solidFill>
              <a:srgbClr val="BFD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810"/>
            <a:ext cx="9144000" cy="684180"/>
          </a:xfrm>
          <a:prstGeom prst="rect">
            <a:avLst/>
          </a:prstGeom>
        </p:spPr>
        <p:txBody>
          <a:bodyPr lIns="93226" tIns="46614" rIns="93226" bIns="46614" anchor="t"/>
          <a:lstStyle>
            <a:lvl1pPr algn="l">
              <a:defRPr sz="2900" b="1">
                <a:solidFill>
                  <a:srgbClr val="8E002A"/>
                </a:solidFill>
                <a:latin typeface="Garamond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1" y="6485227"/>
            <a:ext cx="1144255" cy="371246"/>
          </a:xfrm>
          <a:prstGeom prst="rect">
            <a:avLst/>
          </a:prstGeom>
        </p:spPr>
      </p:pic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7848606" y="6515252"/>
            <a:ext cx="1295400" cy="37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5" tIns="45681" rIns="91365" bIns="45681" anchor="ctr">
            <a:spAutoFit/>
          </a:bodyPr>
          <a:lstStyle/>
          <a:p>
            <a:pPr algn="r" defTabSz="914109"/>
            <a:fld id="{EB931DCB-24E1-4C70-A095-F9FDA8978A32}" type="slidenum">
              <a:rPr lang="en-US" b="1">
                <a:solidFill>
                  <a:srgbClr val="8E002A"/>
                </a:solidFill>
                <a:latin typeface="Garamond" pitchFamily="18" charset="0"/>
                <a:cs typeface="Arial" pitchFamily="34" charset="0"/>
              </a:rPr>
              <a:pPr algn="r" defTabSz="914109"/>
              <a:t>‹#›</a:t>
            </a:fld>
            <a:endParaRPr lang="en-US" sz="1400" b="1" dirty="0">
              <a:solidFill>
                <a:srgbClr val="8E002A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05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810"/>
            <a:ext cx="9144000" cy="684180"/>
          </a:xfrm>
          <a:prstGeom prst="rect">
            <a:avLst/>
          </a:prstGeom>
        </p:spPr>
        <p:txBody>
          <a:bodyPr lIns="93226" tIns="46614" rIns="93226" bIns="46614" anchor="t"/>
          <a:lstStyle>
            <a:lvl1pPr algn="l">
              <a:defRPr sz="2900" b="1">
                <a:solidFill>
                  <a:srgbClr val="8E002A"/>
                </a:solidFill>
                <a:latin typeface="Garamond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2" y="693533"/>
            <a:ext cx="9144000" cy="0"/>
          </a:xfrm>
          <a:prstGeom prst="line">
            <a:avLst/>
          </a:prstGeom>
          <a:ln w="19050">
            <a:solidFill>
              <a:srgbClr val="BFD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301759" y="1527054"/>
            <a:ext cx="8503920" cy="4572000"/>
          </a:xfrm>
          <a:prstGeom prst="rect">
            <a:avLst/>
          </a:prstGeom>
        </p:spPr>
        <p:txBody>
          <a:bodyPr lIns="93226" tIns="46614" rIns="93226" bIns="46614"/>
          <a:lstStyle>
            <a:lvl1pPr>
              <a:buClr>
                <a:srgbClr val="8E002A"/>
              </a:buClr>
              <a:defRPr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1" y="6485227"/>
            <a:ext cx="1144255" cy="371246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7848606" y="6515252"/>
            <a:ext cx="1295400" cy="37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5" tIns="45681" rIns="91365" bIns="45681" anchor="ctr">
            <a:spAutoFit/>
          </a:bodyPr>
          <a:lstStyle/>
          <a:p>
            <a:pPr algn="r" defTabSz="914109"/>
            <a:fld id="{EB931DCB-24E1-4C70-A095-F9FDA8978A32}" type="slidenum">
              <a:rPr lang="en-US" b="1">
                <a:solidFill>
                  <a:srgbClr val="8E002A"/>
                </a:solidFill>
                <a:latin typeface="Garamond" pitchFamily="18" charset="0"/>
                <a:cs typeface="Arial" pitchFamily="34" charset="0"/>
              </a:rPr>
              <a:pPr algn="r" defTabSz="914109"/>
              <a:t>‹#›</a:t>
            </a:fld>
            <a:endParaRPr lang="en-US" sz="1400" b="1" dirty="0">
              <a:solidFill>
                <a:srgbClr val="8E002A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54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810"/>
            <a:ext cx="9144000" cy="684180"/>
          </a:xfrm>
          <a:prstGeom prst="rect">
            <a:avLst/>
          </a:prstGeom>
        </p:spPr>
        <p:txBody>
          <a:bodyPr lIns="93226" tIns="46614" rIns="93226" bIns="46614" anchor="t"/>
          <a:lstStyle>
            <a:lvl1pPr algn="l">
              <a:defRPr sz="2900" b="1">
                <a:solidFill>
                  <a:srgbClr val="8E002A"/>
                </a:solidFill>
                <a:latin typeface="Garamond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2" y="693533"/>
            <a:ext cx="9144000" cy="0"/>
          </a:xfrm>
          <a:prstGeom prst="line">
            <a:avLst/>
          </a:prstGeom>
          <a:ln w="19050">
            <a:solidFill>
              <a:srgbClr val="BFD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4726659" y="1025246"/>
            <a:ext cx="4079020" cy="5290264"/>
          </a:xfrm>
          <a:prstGeom prst="rect">
            <a:avLst/>
          </a:prstGeom>
        </p:spPr>
        <p:txBody>
          <a:bodyPr lIns="93226" tIns="46614" rIns="93226" bIns="46614"/>
          <a:lstStyle>
            <a:lvl1pPr>
              <a:buClr>
                <a:srgbClr val="8E002A"/>
              </a:buClr>
              <a:defRPr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1" y="6485227"/>
            <a:ext cx="1144255" cy="371246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7848606" y="6515252"/>
            <a:ext cx="1295400" cy="37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5" tIns="45681" rIns="91365" bIns="45681" anchor="ctr">
            <a:spAutoFit/>
          </a:bodyPr>
          <a:lstStyle/>
          <a:p>
            <a:pPr algn="r" defTabSz="914109"/>
            <a:fld id="{EB931DCB-24E1-4C70-A095-F9FDA8978A32}" type="slidenum">
              <a:rPr lang="en-US" b="1">
                <a:solidFill>
                  <a:srgbClr val="8E002A"/>
                </a:solidFill>
                <a:latin typeface="Garamond" pitchFamily="18" charset="0"/>
                <a:cs typeface="Arial" pitchFamily="34" charset="0"/>
              </a:rPr>
              <a:pPr algn="r" defTabSz="914109"/>
              <a:t>‹#›</a:t>
            </a:fld>
            <a:endParaRPr lang="en-US" sz="1400" b="1" dirty="0">
              <a:solidFill>
                <a:srgbClr val="8E002A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8866" y="1035018"/>
            <a:ext cx="4090097" cy="5280368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427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 hidden="1"/>
          <p:cNvSpPr>
            <a:spLocks noChangeArrowheads="1"/>
          </p:cNvSpPr>
          <p:nvPr userDrawn="1"/>
        </p:nvSpPr>
        <p:spPr bwMode="auto">
          <a:xfrm>
            <a:off x="0" y="0"/>
            <a:ext cx="161984" cy="16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26" tIns="46614" rIns="93226" bIns="46614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7848606" y="6525504"/>
            <a:ext cx="1295400" cy="37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5" tIns="45681" rIns="91365" bIns="45681" anchor="ctr">
            <a:spAutoFit/>
          </a:bodyPr>
          <a:lstStyle/>
          <a:p>
            <a:pPr algn="r" defTabSz="914109"/>
            <a:fld id="{EB931DCB-24E1-4C70-A095-F9FDA8978A32}" type="slidenum">
              <a:rPr lang="en-US" b="1">
                <a:solidFill>
                  <a:srgbClr val="8E002A"/>
                </a:solidFill>
                <a:latin typeface="Garamond" pitchFamily="18" charset="0"/>
                <a:cs typeface="Arial" pitchFamily="34" charset="0"/>
              </a:rPr>
              <a:pPr algn="r" defTabSz="914109"/>
              <a:t>‹#›</a:t>
            </a:fld>
            <a:endParaRPr lang="en-US" sz="1400" b="1" dirty="0">
              <a:solidFill>
                <a:srgbClr val="8E002A"/>
              </a:solidFill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1" y="6485227"/>
            <a:ext cx="1144255" cy="371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8E002A"/>
                </a:solidFill>
                <a:latin typeface="Garamond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62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bg1"/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2837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bg1"/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2837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bg1"/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8990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225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bg1"/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441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69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80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 hidden="1"/>
          <p:cNvSpPr>
            <a:spLocks noChangeArrowheads="1"/>
          </p:cNvSpPr>
          <p:nvPr userDrawn="1"/>
        </p:nvSpPr>
        <p:spPr bwMode="auto">
          <a:xfrm>
            <a:off x="0" y="0"/>
            <a:ext cx="161984" cy="16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16" tIns="46609" rIns="93216" bIns="4660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1" y="3608944"/>
            <a:ext cx="6400800" cy="1065576"/>
          </a:xfrm>
          <a:prstGeom prst="rect">
            <a:avLst/>
          </a:prstGeom>
        </p:spPr>
        <p:txBody>
          <a:bodyPr lIns="93216" tIns="46609" rIns="93216" bIns="46609"/>
          <a:lstStyle>
            <a:lvl1pPr marL="0" indent="0" algn="ctr">
              <a:buNone/>
              <a:defRPr sz="1600" b="1" cap="all" spc="250" baseline="0">
                <a:solidFill>
                  <a:srgbClr val="8E002A"/>
                </a:solidFill>
                <a:latin typeface="Calibri" pitchFamily="34" charset="0"/>
              </a:defRPr>
            </a:lvl1pPr>
            <a:lvl2pPr marL="456768" indent="0" algn="ctr">
              <a:buNone/>
            </a:lvl2pPr>
            <a:lvl3pPr marL="913529" indent="0" algn="ctr">
              <a:buNone/>
            </a:lvl3pPr>
            <a:lvl4pPr marL="1370292" indent="0" algn="ctr">
              <a:buNone/>
            </a:lvl4pPr>
            <a:lvl5pPr marL="1827056" indent="0" algn="ctr">
              <a:buNone/>
            </a:lvl5pPr>
            <a:lvl6pPr marL="2283821" indent="0" algn="ctr">
              <a:buNone/>
            </a:lvl6pPr>
            <a:lvl7pPr marL="2740585" indent="0" algn="ctr">
              <a:buNone/>
            </a:lvl7pPr>
            <a:lvl8pPr marL="3197349" indent="0" algn="ctr">
              <a:buNone/>
            </a:lvl8pPr>
            <a:lvl9pPr marL="3654113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79365"/>
            <a:ext cx="7772400" cy="562176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 sz="4200" b="1" i="0" cap="all" baseline="0">
                <a:solidFill>
                  <a:srgbClr val="8E002A"/>
                </a:solidFill>
                <a:latin typeface="Garamon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506475"/>
            <a:ext cx="9330281" cy="315829"/>
          </a:xfrm>
          <a:prstGeom prst="rect">
            <a:avLst/>
          </a:prstGeom>
        </p:spPr>
        <p:txBody>
          <a:bodyPr lIns="95067" tIns="47535" rIns="95067" bIns="4753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pc="1145" dirty="0">
                <a:solidFill>
                  <a:srgbClr val="BFD730"/>
                </a:solidFill>
                <a:latin typeface="Garamond" pitchFamily="18" charset="0"/>
                <a:ea typeface="Adobe Kaiti Std R" pitchFamily="18" charset="-128"/>
                <a:cs typeface="Arial" charset="0"/>
              </a:rPr>
              <a:t>LOUISIANA DEPARTMENT OF EDUCATION</a:t>
            </a:r>
            <a:endParaRPr lang="en-US" sz="1400" b="1" spc="1145" dirty="0">
              <a:solidFill>
                <a:srgbClr val="BFD730"/>
              </a:solidFill>
              <a:latin typeface="Garamond" pitchFamily="18" charset="0"/>
              <a:cs typeface="Arial" charset="0"/>
            </a:endParaRPr>
          </a:p>
        </p:txBody>
      </p:sp>
      <p:pic>
        <p:nvPicPr>
          <p:cNvPr id="6" name="Picture 5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999874" y="5611612"/>
            <a:ext cx="1144255" cy="37124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974040" y="3364859"/>
            <a:ext cx="7320682" cy="0"/>
          </a:xfrm>
          <a:prstGeom prst="line">
            <a:avLst/>
          </a:prstGeom>
          <a:ln w="19050">
            <a:solidFill>
              <a:srgbClr val="BFD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850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9" y="1527054"/>
            <a:ext cx="8503920" cy="4572000"/>
          </a:xfrm>
          <a:prstGeom prst="rect">
            <a:avLst/>
          </a:prstGeom>
        </p:spPr>
        <p:txBody>
          <a:bodyPr lIns="93226" tIns="46614" rIns="93226" bIns="46614"/>
          <a:lstStyle>
            <a:lvl1pPr>
              <a:buClr>
                <a:srgbClr val="8E002A"/>
              </a:buClr>
              <a:defRPr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-2" y="1078562"/>
            <a:ext cx="9144000" cy="0"/>
          </a:xfrm>
          <a:prstGeom prst="line">
            <a:avLst/>
          </a:prstGeom>
          <a:ln w="19050">
            <a:solidFill>
              <a:srgbClr val="BFD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810"/>
            <a:ext cx="9144000" cy="684180"/>
          </a:xfrm>
          <a:prstGeom prst="rect">
            <a:avLst/>
          </a:prstGeom>
        </p:spPr>
        <p:txBody>
          <a:bodyPr lIns="93226" tIns="46614" rIns="93226" bIns="46614" anchor="t"/>
          <a:lstStyle>
            <a:lvl1pPr algn="l">
              <a:defRPr sz="2900" b="1">
                <a:solidFill>
                  <a:srgbClr val="8E002A"/>
                </a:solidFill>
                <a:latin typeface="Garamond" pitchFamily="18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1" y="6485227"/>
            <a:ext cx="1144255" cy="371246"/>
          </a:xfrm>
          <a:prstGeom prst="rect">
            <a:avLst/>
          </a:prstGeom>
        </p:spPr>
      </p:pic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7848606" y="6515252"/>
            <a:ext cx="1295400" cy="37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5" tIns="45681" rIns="91365" bIns="45681" anchor="ctr">
            <a:spAutoFit/>
          </a:bodyPr>
          <a:lstStyle/>
          <a:p>
            <a:pPr algn="r" defTabSz="914109"/>
            <a:fld id="{EB931DCB-24E1-4C70-A095-F9FDA8978A32}" type="slidenum">
              <a:rPr lang="en-US" b="1">
                <a:solidFill>
                  <a:srgbClr val="8E002A"/>
                </a:solidFill>
                <a:latin typeface="Garamond" pitchFamily="18" charset="0"/>
                <a:cs typeface="Arial" pitchFamily="34" charset="0"/>
              </a:rPr>
              <a:pPr algn="r" defTabSz="914109"/>
              <a:t>‹#›</a:t>
            </a:fld>
            <a:endParaRPr lang="en-US" sz="1400" b="1" dirty="0">
              <a:solidFill>
                <a:srgbClr val="8E002A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09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810"/>
            <a:ext cx="9144000" cy="684180"/>
          </a:xfrm>
          <a:prstGeom prst="rect">
            <a:avLst/>
          </a:prstGeom>
        </p:spPr>
        <p:txBody>
          <a:bodyPr lIns="93226" tIns="46614" rIns="93226" bIns="46614" anchor="t"/>
          <a:lstStyle>
            <a:lvl1pPr algn="l">
              <a:defRPr sz="2900" b="1">
                <a:solidFill>
                  <a:srgbClr val="8E002A"/>
                </a:solidFill>
                <a:latin typeface="Garamond" pitchFamily="18" charset="0"/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2" y="693533"/>
            <a:ext cx="9144000" cy="0"/>
          </a:xfrm>
          <a:prstGeom prst="line">
            <a:avLst/>
          </a:prstGeom>
          <a:ln w="19050">
            <a:solidFill>
              <a:srgbClr val="BFD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301759" y="1527054"/>
            <a:ext cx="8503920" cy="4572000"/>
          </a:xfrm>
          <a:prstGeom prst="rect">
            <a:avLst/>
          </a:prstGeom>
        </p:spPr>
        <p:txBody>
          <a:bodyPr lIns="93226" tIns="46614" rIns="93226" bIns="46614"/>
          <a:lstStyle>
            <a:lvl1pPr>
              <a:buClr>
                <a:srgbClr val="8E002A"/>
              </a:buClr>
              <a:defRPr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1" y="6485227"/>
            <a:ext cx="1144255" cy="371246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7848606" y="6515252"/>
            <a:ext cx="1295400" cy="37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5" tIns="45681" rIns="91365" bIns="45681" anchor="ctr">
            <a:spAutoFit/>
          </a:bodyPr>
          <a:lstStyle/>
          <a:p>
            <a:pPr algn="r" defTabSz="914109"/>
            <a:fld id="{EB931DCB-24E1-4C70-A095-F9FDA8978A32}" type="slidenum">
              <a:rPr lang="en-US" b="1">
                <a:solidFill>
                  <a:srgbClr val="8E002A"/>
                </a:solidFill>
                <a:latin typeface="Garamond" pitchFamily="18" charset="0"/>
                <a:cs typeface="Arial" pitchFamily="34" charset="0"/>
              </a:rPr>
              <a:pPr algn="r" defTabSz="914109"/>
              <a:t>‹#›</a:t>
            </a:fld>
            <a:endParaRPr lang="en-US" sz="1400" b="1" dirty="0">
              <a:solidFill>
                <a:srgbClr val="8E002A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982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810"/>
            <a:ext cx="9144000" cy="684180"/>
          </a:xfrm>
          <a:prstGeom prst="rect">
            <a:avLst/>
          </a:prstGeom>
        </p:spPr>
        <p:txBody>
          <a:bodyPr lIns="93226" tIns="46614" rIns="93226" bIns="46614" anchor="t"/>
          <a:lstStyle>
            <a:lvl1pPr algn="l">
              <a:defRPr sz="2900" b="1">
                <a:solidFill>
                  <a:srgbClr val="8E002A"/>
                </a:solidFill>
                <a:latin typeface="Garamond" pitchFamily="18" charset="0"/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2" y="693533"/>
            <a:ext cx="9144000" cy="0"/>
          </a:xfrm>
          <a:prstGeom prst="line">
            <a:avLst/>
          </a:prstGeom>
          <a:ln w="19050">
            <a:solidFill>
              <a:srgbClr val="BFD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4726659" y="1025246"/>
            <a:ext cx="4079020" cy="5290264"/>
          </a:xfrm>
          <a:prstGeom prst="rect">
            <a:avLst/>
          </a:prstGeom>
        </p:spPr>
        <p:txBody>
          <a:bodyPr lIns="93226" tIns="46614" rIns="93226" bIns="46614"/>
          <a:lstStyle>
            <a:lvl1pPr>
              <a:buClr>
                <a:srgbClr val="8E002A"/>
              </a:buClr>
              <a:defRPr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1" y="6485227"/>
            <a:ext cx="1144255" cy="371246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7848606" y="6515252"/>
            <a:ext cx="1295400" cy="37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5" tIns="45681" rIns="91365" bIns="45681" anchor="ctr">
            <a:spAutoFit/>
          </a:bodyPr>
          <a:lstStyle/>
          <a:p>
            <a:pPr algn="r" defTabSz="914109"/>
            <a:fld id="{EB931DCB-24E1-4C70-A095-F9FDA8978A32}" type="slidenum">
              <a:rPr lang="en-US" b="1">
                <a:solidFill>
                  <a:srgbClr val="8E002A"/>
                </a:solidFill>
                <a:latin typeface="Garamond" pitchFamily="18" charset="0"/>
                <a:cs typeface="Arial" pitchFamily="34" charset="0"/>
              </a:rPr>
              <a:pPr algn="r" defTabSz="914109"/>
              <a:t>‹#›</a:t>
            </a:fld>
            <a:endParaRPr lang="en-US" sz="1400" b="1" dirty="0">
              <a:solidFill>
                <a:srgbClr val="8E002A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8866" y="1035018"/>
            <a:ext cx="4090097" cy="5280368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925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 hidden="1"/>
          <p:cNvSpPr>
            <a:spLocks noChangeArrowheads="1"/>
          </p:cNvSpPr>
          <p:nvPr userDrawn="1"/>
        </p:nvSpPr>
        <p:spPr bwMode="auto">
          <a:xfrm>
            <a:off x="0" y="0"/>
            <a:ext cx="161984" cy="16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26" tIns="46614" rIns="93226" bIns="46614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7848606" y="6525504"/>
            <a:ext cx="1295400" cy="37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5" tIns="45681" rIns="91365" bIns="45681" anchor="ctr">
            <a:spAutoFit/>
          </a:bodyPr>
          <a:lstStyle/>
          <a:p>
            <a:pPr algn="r" defTabSz="914109"/>
            <a:fld id="{EB931DCB-24E1-4C70-A095-F9FDA8978A32}" type="slidenum">
              <a:rPr lang="en-US" b="1">
                <a:solidFill>
                  <a:srgbClr val="8E002A"/>
                </a:solidFill>
                <a:latin typeface="Garamond" pitchFamily="18" charset="0"/>
                <a:cs typeface="Arial" pitchFamily="34" charset="0"/>
              </a:rPr>
              <a:pPr algn="r" defTabSz="914109"/>
              <a:t>‹#›</a:t>
            </a:fld>
            <a:endParaRPr lang="en-US" sz="1400" b="1" dirty="0">
              <a:solidFill>
                <a:srgbClr val="8E002A"/>
              </a:solidFill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1" y="6485227"/>
            <a:ext cx="1144255" cy="371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8E002A"/>
                </a:solidFill>
                <a:latin typeface="Garamon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96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 hidden="1"/>
          <p:cNvSpPr>
            <a:spLocks noChangeArrowheads="1"/>
          </p:cNvSpPr>
          <p:nvPr userDrawn="1"/>
        </p:nvSpPr>
        <p:spPr bwMode="auto">
          <a:xfrm>
            <a:off x="0" y="0"/>
            <a:ext cx="161984" cy="16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16" tIns="46609" rIns="93216" bIns="4660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1" y="3608944"/>
            <a:ext cx="6400800" cy="1065576"/>
          </a:xfrm>
          <a:prstGeom prst="rect">
            <a:avLst/>
          </a:prstGeom>
        </p:spPr>
        <p:txBody>
          <a:bodyPr lIns="93216" tIns="46609" rIns="93216" bIns="46609"/>
          <a:lstStyle>
            <a:lvl1pPr marL="0" indent="0" algn="ctr">
              <a:buNone/>
              <a:defRPr sz="1600" b="1" cap="all" spc="250" baseline="0">
                <a:solidFill>
                  <a:srgbClr val="8E002A"/>
                </a:solidFill>
                <a:latin typeface="Calibri" pitchFamily="34" charset="0"/>
              </a:defRPr>
            </a:lvl1pPr>
            <a:lvl2pPr marL="456768" indent="0" algn="ctr">
              <a:buNone/>
            </a:lvl2pPr>
            <a:lvl3pPr marL="913529" indent="0" algn="ctr">
              <a:buNone/>
            </a:lvl3pPr>
            <a:lvl4pPr marL="1370292" indent="0" algn="ctr">
              <a:buNone/>
            </a:lvl4pPr>
            <a:lvl5pPr marL="1827056" indent="0" algn="ctr">
              <a:buNone/>
            </a:lvl5pPr>
            <a:lvl6pPr marL="2283821" indent="0" algn="ctr">
              <a:buNone/>
            </a:lvl6pPr>
            <a:lvl7pPr marL="2740585" indent="0" algn="ctr">
              <a:buNone/>
            </a:lvl7pPr>
            <a:lvl8pPr marL="3197349" indent="0" algn="ctr">
              <a:buNone/>
            </a:lvl8pPr>
            <a:lvl9pPr marL="3654113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79365"/>
            <a:ext cx="7772400" cy="562176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 sz="4200" b="1" i="0" cap="all" baseline="0">
                <a:solidFill>
                  <a:srgbClr val="8E002A"/>
                </a:solidFill>
                <a:latin typeface="Garamond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506475"/>
            <a:ext cx="9330281" cy="315829"/>
          </a:xfrm>
          <a:prstGeom prst="rect">
            <a:avLst/>
          </a:prstGeom>
        </p:spPr>
        <p:txBody>
          <a:bodyPr lIns="95067" tIns="47535" rIns="95067" bIns="4753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pc="1145" dirty="0">
                <a:solidFill>
                  <a:srgbClr val="BFD730"/>
                </a:solidFill>
                <a:latin typeface="Garamond" pitchFamily="18" charset="0"/>
                <a:ea typeface="Adobe Kaiti Std R" pitchFamily="18" charset="-128"/>
                <a:cs typeface="Arial" charset="0"/>
              </a:rPr>
              <a:t>LOUISIANA DEPARTMENT OF EDUCATION</a:t>
            </a:r>
            <a:endParaRPr lang="en-US" sz="1400" b="1" spc="1145" dirty="0">
              <a:solidFill>
                <a:srgbClr val="BFD730"/>
              </a:solidFill>
              <a:latin typeface="Garamond" pitchFamily="18" charset="0"/>
              <a:cs typeface="Arial" charset="0"/>
            </a:endParaRPr>
          </a:p>
        </p:txBody>
      </p:sp>
      <p:pic>
        <p:nvPicPr>
          <p:cNvPr id="6" name="Picture 5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999874" y="5611612"/>
            <a:ext cx="1144255" cy="37124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974040" y="3364859"/>
            <a:ext cx="7320682" cy="0"/>
          </a:xfrm>
          <a:prstGeom prst="line">
            <a:avLst/>
          </a:prstGeom>
          <a:ln w="19050">
            <a:solidFill>
              <a:srgbClr val="BFD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369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lkboard-Box-Head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pic>
        <p:nvPicPr>
          <p:cNvPr id="8" name="Picture 7" descr="Chalkboard-Box-Footer-Blu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477000"/>
            <a:ext cx="9144000" cy="4190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Louisiana Believes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5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04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32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12" hidden="1"/>
          <p:cNvSpPr>
            <a:spLocks noChangeArrowheads="1"/>
          </p:cNvSpPr>
          <p:nvPr userDrawn="1"/>
        </p:nvSpPr>
        <p:spPr bwMode="auto">
          <a:xfrm>
            <a:off x="0" y="0"/>
            <a:ext cx="161984" cy="16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26" tIns="46614" rIns="93226" bIns="4661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0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64C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5pPr>
      <a:lvl6pPr marL="466131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6pPr>
      <a:lvl7pPr marL="932271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7pPr>
      <a:lvl8pPr marL="1398407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8pPr>
      <a:lvl9pPr marL="186454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9pPr>
    </p:titleStyle>
    <p:bodyStyle>
      <a:lvl1pPr marL="273531" indent="-27353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061" indent="-27353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211" indent="-228211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743" indent="-228211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69273" indent="-228211" algn="l" rtl="0" eaLnBrk="0" fontAlgn="base" hangingPunct="0">
        <a:spcBef>
          <a:spcPct val="20000"/>
        </a:spcBef>
        <a:spcAft>
          <a:spcPct val="0"/>
        </a:spcAft>
        <a:buClr>
          <a:srgbClr val="604878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4527" indent="-18272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8612" indent="-18272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1337" indent="-182725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5424" indent="-182725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12" hidden="1"/>
          <p:cNvSpPr>
            <a:spLocks noChangeArrowheads="1"/>
          </p:cNvSpPr>
          <p:nvPr/>
        </p:nvSpPr>
        <p:spPr bwMode="auto">
          <a:xfrm>
            <a:off x="0" y="0"/>
            <a:ext cx="161984" cy="16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26" tIns="46614" rIns="93226" bIns="4661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7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164C6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5pPr>
      <a:lvl6pPr marL="466131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6pPr>
      <a:lvl7pPr marL="932271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7pPr>
      <a:lvl8pPr marL="1398407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8pPr>
      <a:lvl9pPr marL="186454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9pPr>
    </p:titleStyle>
    <p:bodyStyle>
      <a:lvl1pPr marL="273531" indent="-2735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061" indent="-27353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211" indent="-228211" algn="l" rtl="0" eaLnBrk="1" fontAlgn="base" hangingPunct="1">
        <a:spcBef>
          <a:spcPct val="20000"/>
        </a:spcBef>
        <a:spcAft>
          <a:spcPct val="0"/>
        </a:spcAft>
        <a:buClr>
          <a:srgbClr val="1B587C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743" indent="-228211" algn="l" rtl="0" eaLnBrk="1" fontAlgn="base" hangingPunct="1">
        <a:spcBef>
          <a:spcPct val="20000"/>
        </a:spcBef>
        <a:spcAft>
          <a:spcPct val="0"/>
        </a:spcAft>
        <a:buClr>
          <a:srgbClr val="4E854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69273" indent="-228211" algn="l" rtl="0" eaLnBrk="1" fontAlgn="base" hangingPunct="1">
        <a:spcBef>
          <a:spcPct val="20000"/>
        </a:spcBef>
        <a:spcAft>
          <a:spcPct val="0"/>
        </a:spcAft>
        <a:buClr>
          <a:srgbClr val="604878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4527" indent="-18272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8612" indent="-18272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1337" indent="-182725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5424" indent="-182725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lkboard-Box-Head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pic>
        <p:nvPicPr>
          <p:cNvPr id="8" name="Picture 7" descr="Chalkboard-Box-Footer-Blu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477000"/>
            <a:ext cx="9144000" cy="4190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4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lkboard-Box-Head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pic>
        <p:nvPicPr>
          <p:cNvPr id="8" name="Picture 7" descr="Chalkboard-Box-Footer-Blu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477000"/>
            <a:ext cx="9144000" cy="4190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4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lkboard-Box-Heade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pic>
        <p:nvPicPr>
          <p:cNvPr id="8" name="Picture 7" descr="Chalkboard-Box-Footer-Blu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6477000"/>
            <a:ext cx="9144000" cy="4190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6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lkboard-Box-Head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pic>
        <p:nvPicPr>
          <p:cNvPr id="8" name="Picture 7" descr="Chalkboard-Box-Footer-Blu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477000"/>
            <a:ext cx="9144000" cy="4190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7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library.louisianabelieves.com/library/10th-grade-ela-lesson-on-citing-evidenc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standards.org/assets/Appendix_B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achievethecore.org/page/434/ccss-instructional-practice-guides" TargetMode="External"/><Relationship Id="rId5" Type="http://schemas.openxmlformats.org/officeDocument/2006/relationships/hyperlink" Target="http://www.louisianabelieves.com/resources/classroom-support-toolbox/teacher-support-toolbox/end-of-year-assessments" TargetMode="External"/><Relationship Id="rId4" Type="http://schemas.openxmlformats.org/officeDocument/2006/relationships/hyperlink" Target="http://www.corestandards.org/assets/Appendix_C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3896870"/>
            <a:ext cx="8077200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b="1" spc="300" dirty="0" smtClean="0">
                <a:solidFill>
                  <a:prstClr val="black"/>
                </a:solidFill>
                <a:latin typeface="Chalkduster"/>
                <a:ea typeface="Steinem Unicode" pitchFamily="18" charset="2"/>
                <a:cs typeface="Steinem Unicode" pitchFamily="18" charset="2"/>
              </a:rPr>
              <a:t>Observations to Support</a:t>
            </a:r>
          </a:p>
          <a:p>
            <a:pPr algn="ctr"/>
            <a:r>
              <a:rPr lang="en-US" sz="3200" b="1" spc="300" dirty="0" smtClean="0">
                <a:solidFill>
                  <a:prstClr val="black"/>
                </a:solidFill>
                <a:latin typeface="Chalkduster"/>
                <a:ea typeface="Steinem Unicode" pitchFamily="18" charset="2"/>
                <a:cs typeface="Steinem Unicode" pitchFamily="18" charset="2"/>
              </a:rPr>
              <a:t>English Language Arts Instruction</a:t>
            </a:r>
            <a:endParaRPr lang="en-US" sz="3200" b="1" spc="300" dirty="0">
              <a:solidFill>
                <a:prstClr val="black"/>
              </a:solidFill>
              <a:latin typeface="Chalkduster"/>
              <a:ea typeface="Steinem Unicode" pitchFamily="18" charset="2"/>
              <a:cs typeface="Steinem Unicode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270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halkduster"/>
              </a:rPr>
              <a:t>Observing Questioning</a:t>
            </a:r>
          </a:p>
        </p:txBody>
      </p:sp>
      <p:pic>
        <p:nvPicPr>
          <p:cNvPr id="4" name="Picture 3" descr="2013-2014-compass-teacher-rubric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16456" r="7280" b="3643"/>
          <a:stretch/>
        </p:blipFill>
        <p:spPr>
          <a:xfrm>
            <a:off x="296779" y="1933943"/>
            <a:ext cx="8686800" cy="44980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36396" y="4405581"/>
            <a:ext cx="1828800" cy="6858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65196" y="4748481"/>
            <a:ext cx="1828800" cy="12573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624380" y="3009102"/>
            <a:ext cx="2514600" cy="836605"/>
          </a:xfrm>
          <a:prstGeom prst="wedgeRoundRectCallout">
            <a:avLst>
              <a:gd name="adj1" fmla="val 50353"/>
              <a:gd name="adj2" fmla="val 11964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Teacher Focus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624380" y="4748481"/>
            <a:ext cx="2514600" cy="836605"/>
          </a:xfrm>
          <a:prstGeom prst="wedgeRoundRectCallout">
            <a:avLst>
              <a:gd name="adj1" fmla="val 50353"/>
              <a:gd name="adj2" fmla="val 7865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Teacher Focus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472854" y="2590800"/>
            <a:ext cx="2514600" cy="836605"/>
          </a:xfrm>
          <a:prstGeom prst="wedgeRoundRectCallout">
            <a:avLst>
              <a:gd name="adj1" fmla="val 11524"/>
              <a:gd name="adj2" fmla="val 21412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Student Focus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2526" y="1181357"/>
            <a:ext cx="814921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3b.  Using questioning/prompts and discussion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36396" y="5390411"/>
            <a:ext cx="1828800" cy="104160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152400" y="6553200"/>
            <a:ext cx="2895600" cy="3428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7" y="1716888"/>
            <a:ext cx="8815662" cy="325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534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halkduster"/>
              </a:rPr>
              <a:t>Observing Engagement (1/2)</a:t>
            </a:r>
            <a:endParaRPr lang="en-US" sz="3200" dirty="0">
              <a:solidFill>
                <a:schemeClr val="bg1"/>
              </a:solidFill>
              <a:latin typeface="Chalkdust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9411" y="1981200"/>
            <a:ext cx="1900989" cy="207470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6054" y="1981200"/>
            <a:ext cx="1829346" cy="30293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443459" y="1030818"/>
            <a:ext cx="1662441" cy="836605"/>
          </a:xfrm>
          <a:prstGeom prst="wedgeRoundRectCallout">
            <a:avLst>
              <a:gd name="adj1" fmla="val 19536"/>
              <a:gd name="adj2" fmla="val 8259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Teacher &amp; Student Focus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2518612" y="2248697"/>
            <a:ext cx="2514600" cy="836605"/>
          </a:xfrm>
          <a:prstGeom prst="wedgeRoundRectCallout">
            <a:avLst>
              <a:gd name="adj1" fmla="val 50353"/>
              <a:gd name="adj2" fmla="val 11964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Teacher Focus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00540" y="1181356"/>
            <a:ext cx="574291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3c. Engaging students in learning</a:t>
            </a:r>
            <a:endParaRPr lang="en-US" sz="32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152400" y="6553200"/>
            <a:ext cx="2895600" cy="3428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1716887"/>
            <a:ext cx="8915697" cy="453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halkduster"/>
              </a:rPr>
              <a:t>Observing Engagement (2/2)</a:t>
            </a:r>
            <a:endParaRPr lang="en-US" sz="3200" dirty="0">
              <a:solidFill>
                <a:schemeClr val="bg1"/>
              </a:solidFill>
              <a:latin typeface="Chalkduste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4062148"/>
            <a:ext cx="1905000" cy="14242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9411" y="2456611"/>
            <a:ext cx="1900989" cy="62869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6054" y="3810000"/>
            <a:ext cx="1829346" cy="1676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710784" y="2746385"/>
            <a:ext cx="1257300" cy="836605"/>
          </a:xfrm>
          <a:prstGeom prst="wedgeRoundRectCallout">
            <a:avLst>
              <a:gd name="adj1" fmla="val 19536"/>
              <a:gd name="adj2" fmla="val 8259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Student Focus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2228850" y="2038308"/>
            <a:ext cx="2514600" cy="836605"/>
          </a:xfrm>
          <a:prstGeom prst="wedgeRoundRectCallout">
            <a:avLst>
              <a:gd name="adj1" fmla="val 63232"/>
              <a:gd name="adj2" fmla="val 3539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Teacher Focus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209800" y="4687097"/>
            <a:ext cx="2514600" cy="646903"/>
          </a:xfrm>
          <a:prstGeom prst="wedgeRoundRectCallout">
            <a:avLst>
              <a:gd name="adj1" fmla="val 63912"/>
              <a:gd name="adj2" fmla="val 293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Teacher Focus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00540" y="1181356"/>
            <a:ext cx="574291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3c. Engaging students in learning</a:t>
            </a:r>
            <a:endParaRPr lang="en-US" sz="32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152400" y="6553200"/>
            <a:ext cx="2895600" cy="3428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34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halkduster"/>
              </a:rPr>
              <a:t>Observing Assessment </a:t>
            </a:r>
            <a:endParaRPr lang="en-US" sz="3200" dirty="0">
              <a:solidFill>
                <a:schemeClr val="bg1"/>
              </a:solidFill>
              <a:latin typeface="Chalkduster"/>
            </a:endParaRPr>
          </a:p>
        </p:txBody>
      </p:sp>
      <p:pic>
        <p:nvPicPr>
          <p:cNvPr id="6" name="Picture 5" descr="2013-2014-compass-teacher-rubric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17539" r="7500" b="2340"/>
          <a:stretch/>
        </p:blipFill>
        <p:spPr>
          <a:xfrm>
            <a:off x="280736" y="1831033"/>
            <a:ext cx="8710863" cy="45640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34201" y="5791200"/>
            <a:ext cx="19050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4572000"/>
            <a:ext cx="1905000" cy="76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9411" y="2667000"/>
            <a:ext cx="1900989" cy="14460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4746" y="2895600"/>
            <a:ext cx="1905000" cy="21149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010400" y="2038329"/>
            <a:ext cx="1973179" cy="836605"/>
          </a:xfrm>
          <a:prstGeom prst="wedgeRoundRectCallout">
            <a:avLst>
              <a:gd name="adj1" fmla="val 19536"/>
              <a:gd name="adj2" fmla="val 8259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Teacher &amp; Student Focus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2518612" y="2248697"/>
            <a:ext cx="2514600" cy="836605"/>
          </a:xfrm>
          <a:prstGeom prst="wedgeRoundRectCallout">
            <a:avLst>
              <a:gd name="adj1" fmla="val 50353"/>
              <a:gd name="adj2" fmla="val 11964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Teacher Focus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209800" y="4687097"/>
            <a:ext cx="2514600" cy="646903"/>
          </a:xfrm>
          <a:prstGeom prst="wedgeRoundRectCallout">
            <a:avLst>
              <a:gd name="adj1" fmla="val 63912"/>
              <a:gd name="adj2" fmla="val 293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Teacher Focus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038600" y="5608106"/>
            <a:ext cx="2514600" cy="646903"/>
          </a:xfrm>
          <a:prstGeom prst="wedgeRoundRectCallout">
            <a:avLst>
              <a:gd name="adj1" fmla="val 63912"/>
              <a:gd name="adj2" fmla="val 293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Teacher Focus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6800" y="1181356"/>
            <a:ext cx="625806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3d.  Using assessment in instruction</a:t>
            </a: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152400" y="6553200"/>
            <a:ext cx="2895600" cy="3428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What does this look like?</a:t>
            </a:r>
            <a:endParaRPr lang="en-US" sz="3400" dirty="0"/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457200" y="1457872"/>
            <a:ext cx="8382000" cy="5019128"/>
          </a:xfrm>
          <a:prstGeom prst="roundRect">
            <a:avLst>
              <a:gd name="adj" fmla="val 513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lIns="89611" tIns="44806" rIns="89611" bIns="44806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277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134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68993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5860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4306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1164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8025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4888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457200" y="1084459"/>
            <a:ext cx="6172199" cy="746831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611" tIns="44806" rIns="89611" bIns="4480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277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134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68993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5860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4306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1164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8025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4888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dirty="0">
              <a:ln>
                <a:solidFill>
                  <a:srgbClr val="8E002A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633248" y="1084459"/>
            <a:ext cx="4555399" cy="746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7338" tIns="37338" rIns="37338" bIns="3733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277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134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68993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5860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4306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1164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8025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4888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PAIR-SQUARE-SHARE Activity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quarter" idx="10"/>
          </p:nvPr>
        </p:nvSpPr>
        <p:spPr>
          <a:xfrm>
            <a:off x="621424" y="1831290"/>
            <a:ext cx="8053552" cy="6833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Read Lesson 3 from the Grade 6 Unit: Steve Jobs’ Commencement Address and identify the elements and indicators that could be present in this lesson if you were to observe it.  Cite supporting evidence from the lesson 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404262"/>
              </p:ext>
            </p:extLst>
          </p:nvPr>
        </p:nvGraphicFramePr>
        <p:xfrm>
          <a:off x="609600" y="2895602"/>
          <a:ext cx="8001000" cy="3200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250"/>
                <a:gridCol w="2672250"/>
                <a:gridCol w="2656500"/>
              </a:tblGrid>
              <a:tr h="7330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focus areas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Teacher</a:t>
                      </a:r>
                      <a:r>
                        <a:rPr lang="en-US" sz="2000" baseline="0" dirty="0" smtClean="0"/>
                        <a:t> Actions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Student Actions</a:t>
                      </a:r>
                      <a:endParaRPr lang="en-US" sz="2000" dirty="0"/>
                    </a:p>
                  </a:txBody>
                  <a:tcPr anchor="ctr"/>
                </a:tc>
              </a:tr>
              <a:tr h="12336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Comprehend (access) meaningful, on grade level texts 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</a:txBody>
                  <a:tcPr/>
                </a:tc>
              </a:tr>
              <a:tr h="12336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Speak and write in response to meaningful</a:t>
                      </a:r>
                      <a: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texts 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</p:spPr>
        <p:txBody>
          <a:bodyPr/>
          <a:lstStyle/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0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does this look like?</a:t>
            </a:r>
            <a:endParaRPr lang="en-US" sz="3200" dirty="0"/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457200" y="1457872"/>
            <a:ext cx="8382000" cy="5019128"/>
          </a:xfrm>
          <a:prstGeom prst="roundRect">
            <a:avLst>
              <a:gd name="adj" fmla="val 513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lIns="89611" tIns="44806" rIns="89611" bIns="44806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277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134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68993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5860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4306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1164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8025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4888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457200" y="1084459"/>
            <a:ext cx="6172199" cy="746831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611" tIns="44806" rIns="89611" bIns="4480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277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134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68993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5860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4306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1164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8025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4888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dirty="0">
              <a:ln>
                <a:solidFill>
                  <a:srgbClr val="8E002A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633248" y="1084459"/>
            <a:ext cx="4555399" cy="746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7338" tIns="37338" rIns="37338" bIns="3733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277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134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68993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5860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4306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1164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8025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4888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PAIR-SQUARE-SHARE Activity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sym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947241"/>
              </p:ext>
            </p:extLst>
          </p:nvPr>
        </p:nvGraphicFramePr>
        <p:xfrm>
          <a:off x="647700" y="1831290"/>
          <a:ext cx="8001000" cy="4281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124200"/>
                <a:gridCol w="2971800"/>
              </a:tblGrid>
              <a:tr h="3047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Focus Areas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Teacher</a:t>
                      </a:r>
                      <a:r>
                        <a:rPr lang="en-US" sz="2000" baseline="0" dirty="0" smtClean="0"/>
                        <a:t> Actions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Student Actions</a:t>
                      </a:r>
                      <a:endParaRPr lang="en-US" sz="2000" dirty="0"/>
                    </a:p>
                  </a:txBody>
                  <a:tcPr anchor="ctr"/>
                </a:tc>
              </a:tr>
              <a:tr h="12336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Comprehend (access) meaningful, on grade level texts 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Outcomes of a challenging cognitive</a:t>
                      </a:r>
                      <a:r>
                        <a:rPr lang="en-US" sz="1200" baseline="0" dirty="0" smtClean="0"/>
                        <a:t> level (1c)</a:t>
                      </a:r>
                      <a:endParaRPr lang="en-US" sz="12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Lesson</a:t>
                      </a:r>
                      <a:r>
                        <a:rPr lang="en-US" sz="1200" baseline="0" dirty="0" smtClean="0"/>
                        <a:t> p</a:t>
                      </a:r>
                      <a:r>
                        <a:rPr lang="en-US" sz="1200" dirty="0" smtClean="0"/>
                        <a:t>ermits</a:t>
                      </a:r>
                      <a:r>
                        <a:rPr lang="en-US" sz="1200" baseline="0" dirty="0" smtClean="0"/>
                        <a:t> assessment of student attainment (1c)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Questions of high cognitive challenge (3b)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 smtClean="0"/>
                        <a:t>Actively working to analyze text (3c)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 smtClean="0"/>
                        <a:t>Thinking, problem-solving (3c)</a:t>
                      </a:r>
                    </a:p>
                  </a:txBody>
                  <a:tcPr/>
                </a:tc>
              </a:tr>
              <a:tr h="12336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en-US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lv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en-US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lv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en-US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lv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Speak and write in response to meaningful</a:t>
                      </a:r>
                      <a: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texts 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Outcomes</a:t>
                      </a:r>
                      <a:r>
                        <a:rPr lang="en-US" sz="1200" baseline="0" dirty="0" smtClean="0"/>
                        <a:t> of a challenging cognitive level (1c)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Questions</a:t>
                      </a:r>
                      <a:r>
                        <a:rPr lang="en-US" sz="1200" baseline="0" dirty="0" smtClean="0"/>
                        <a:t> of high cognitive challenge (3b)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Questions with multiple correct answers (3b)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Effective use of student responses and ideas (3b)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Discussion with teacher stepping out of central, mediating role (3b)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Activities aligned with goals of lesson (3c)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Tasks require high level student thinking (3c)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Specially created questions to elicit evidence of student understanding (3d)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 smtClean="0"/>
                        <a:t>Participation in discussion (3b, 3c)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 smtClean="0"/>
                        <a:t>Extending discussion (3b)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 smtClean="0"/>
                        <a:t>Analysis of text claims (3d)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0" baseline="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</p:spPr>
        <p:txBody>
          <a:bodyPr/>
          <a:lstStyle/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does this look like?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63411" y="2746400"/>
            <a:ext cx="3775677" cy="1155060"/>
            <a:chOff x="2619072" y="137769"/>
            <a:chExt cx="2127747" cy="1223641"/>
          </a:xfrm>
        </p:grpSpPr>
        <p:sp>
          <p:nvSpPr>
            <p:cNvPr id="20" name="Rounded Rectangle 19"/>
            <p:cNvSpPr/>
            <p:nvPr/>
          </p:nvSpPr>
          <p:spPr>
            <a:xfrm>
              <a:off x="2619072" y="163157"/>
              <a:ext cx="2127747" cy="1198253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hueOff val="0"/>
                <a:satOff val="0"/>
                <a:lumOff val="0"/>
                <a:alpha val="0"/>
              </a:sysClr>
            </a:soli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</p:sp>
        <p:sp>
          <p:nvSpPr>
            <p:cNvPr id="21" name="Rounded Rectangle 4"/>
            <p:cNvSpPr/>
            <p:nvPr/>
          </p:nvSpPr>
          <p:spPr>
            <a:xfrm>
              <a:off x="3117524" y="137769"/>
              <a:ext cx="1591691" cy="12236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</p:txBody>
        </p:sp>
      </p:grpSp>
      <p:grpSp>
        <p:nvGrpSpPr>
          <p:cNvPr id="22" name="Group 70"/>
          <p:cNvGrpSpPr>
            <a:grpSpLocks/>
          </p:cNvGrpSpPr>
          <p:nvPr/>
        </p:nvGrpSpPr>
        <p:grpSpPr bwMode="auto">
          <a:xfrm>
            <a:off x="399886" y="2424113"/>
            <a:ext cx="685800" cy="685800"/>
            <a:chOff x="2784" y="3055"/>
            <a:chExt cx="432" cy="432"/>
          </a:xfrm>
          <a:solidFill>
            <a:srgbClr val="BFD730"/>
          </a:solidFill>
        </p:grpSpPr>
        <p:grpSp>
          <p:nvGrpSpPr>
            <p:cNvPr id="23" name="Group 66"/>
            <p:cNvGrpSpPr>
              <a:grpSpLocks/>
            </p:cNvGrpSpPr>
            <p:nvPr/>
          </p:nvGrpSpPr>
          <p:grpSpPr bwMode="auto">
            <a:xfrm>
              <a:off x="2784" y="3055"/>
              <a:ext cx="432" cy="432"/>
              <a:chOff x="2784" y="3055"/>
              <a:chExt cx="432" cy="432"/>
            </a:xfrm>
            <a:grpFill/>
          </p:grpSpPr>
          <p:sp>
            <p:nvSpPr>
              <p:cNvPr id="25" name="Oval 45"/>
              <p:cNvSpPr>
                <a:spLocks noChangeArrowheads="1"/>
              </p:cNvSpPr>
              <p:nvPr/>
            </p:nvSpPr>
            <p:spPr bwMode="auto">
              <a:xfrm>
                <a:off x="2784" y="3055"/>
                <a:ext cx="432" cy="432"/>
              </a:xfrm>
              <a:prstGeom prst="ellipse">
                <a:avLst/>
              </a:prstGeom>
              <a:grpFill/>
              <a:ln w="9525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kern="0" smtClean="0">
                  <a:solidFill>
                    <a:srgbClr val="8E002A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26" name="Oval 47"/>
              <p:cNvSpPr>
                <a:spLocks noChangeArrowheads="1"/>
              </p:cNvSpPr>
              <p:nvPr/>
            </p:nvSpPr>
            <p:spPr bwMode="auto">
              <a:xfrm>
                <a:off x="2842" y="3118"/>
                <a:ext cx="216" cy="216"/>
              </a:xfrm>
              <a:prstGeom prst="ellipse">
                <a:avLst/>
              </a:prstGeom>
              <a:grpFill/>
              <a:ln w="25400" algn="ctr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kern="0" smtClean="0">
                  <a:solidFill>
                    <a:srgbClr val="8E002A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27" name="Rectangle 48"/>
              <p:cNvSpPr>
                <a:spLocks noChangeArrowheads="1"/>
              </p:cNvSpPr>
              <p:nvPr/>
            </p:nvSpPr>
            <p:spPr bwMode="auto">
              <a:xfrm rot="-2849246">
                <a:off x="3060" y="3278"/>
                <a:ext cx="48" cy="144"/>
              </a:xfrm>
              <a:prstGeom prst="rect">
                <a:avLst/>
              </a:prstGeom>
              <a:solidFill>
                <a:sysClr val="window" lastClr="FFFF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kern="0" smtClean="0">
                  <a:solidFill>
                    <a:srgbClr val="8E002A"/>
                  </a:solidFill>
                  <a:latin typeface="Book Antiqua" pitchFamily="18" charset="0"/>
                </a:endParaRPr>
              </a:p>
            </p:txBody>
          </p:sp>
        </p:grpSp>
        <p:sp>
          <p:nvSpPr>
            <p:cNvPr id="24" name="Arc 69"/>
            <p:cNvSpPr>
              <a:spLocks/>
            </p:cNvSpPr>
            <p:nvPr/>
          </p:nvSpPr>
          <p:spPr bwMode="auto">
            <a:xfrm rot="-8428399">
              <a:off x="2854" y="3202"/>
              <a:ext cx="48" cy="46"/>
            </a:xfrm>
            <a:custGeom>
              <a:avLst/>
              <a:gdLst>
                <a:gd name="T0" fmla="*/ 0 w 21600"/>
                <a:gd name="T1" fmla="*/ 0 h 20677"/>
                <a:gd name="T2" fmla="*/ 0 w 21600"/>
                <a:gd name="T3" fmla="*/ 0 h 20677"/>
                <a:gd name="T4" fmla="*/ 0 w 21600"/>
                <a:gd name="T5" fmla="*/ 0 h 206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677"/>
                <a:gd name="T11" fmla="*/ 21600 w 21600"/>
                <a:gd name="T12" fmla="*/ 20677 h 206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677" fill="none" extrusionOk="0">
                  <a:moveTo>
                    <a:pt x="6247" y="0"/>
                  </a:moveTo>
                  <a:cubicBezTo>
                    <a:pt x="15363" y="2754"/>
                    <a:pt x="21600" y="11154"/>
                    <a:pt x="21600" y="20677"/>
                  </a:cubicBezTo>
                </a:path>
                <a:path w="21600" h="20677" stroke="0" extrusionOk="0">
                  <a:moveTo>
                    <a:pt x="6247" y="0"/>
                  </a:moveTo>
                  <a:cubicBezTo>
                    <a:pt x="15363" y="2754"/>
                    <a:pt x="21600" y="11154"/>
                    <a:pt x="21600" y="20677"/>
                  </a:cubicBezTo>
                  <a:lnTo>
                    <a:pt x="0" y="2067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smtClean="0">
                <a:solidFill>
                  <a:srgbClr val="8E002A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97587" y="2867026"/>
            <a:ext cx="3398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kern="0" dirty="0" smtClean="0">
                <a:solidFill>
                  <a:srgbClr val="BFD730"/>
                </a:solidFill>
                <a:hlinkClick r:id="rId3"/>
              </a:rPr>
              <a:t>10th grade ELA lesson </a:t>
            </a:r>
            <a:endParaRPr lang="en-US" sz="2800" b="1" kern="0" dirty="0" smtClean="0">
              <a:solidFill>
                <a:srgbClr val="BFD73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0" y="1474113"/>
            <a:ext cx="1104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Collect Evidence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4400" y="1474113"/>
            <a:ext cx="4114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cs typeface="Calibri" pitchFamily="34" charset="0"/>
              </a:rPr>
              <a:t>Watch </a:t>
            </a:r>
            <a:r>
              <a:rPr lang="en-US" sz="2800" b="1" dirty="0">
                <a:cs typeface="Calibri" pitchFamily="34" charset="0"/>
              </a:rPr>
              <a:t>the video </a:t>
            </a:r>
            <a:r>
              <a:rPr lang="en-US" sz="2800" dirty="0" smtClean="0">
                <a:cs typeface="Calibri" pitchFamily="34" charset="0"/>
              </a:rPr>
              <a:t>from the LDOE </a:t>
            </a:r>
            <a:r>
              <a:rPr lang="en-US" sz="2800" dirty="0">
                <a:cs typeface="Calibri" pitchFamily="34" charset="0"/>
              </a:rPr>
              <a:t>Video Library</a:t>
            </a:r>
            <a:r>
              <a:rPr lang="en-US" sz="2800" dirty="0" smtClean="0">
                <a:cs typeface="Calibri" pitchFamily="34" charset="0"/>
              </a:rPr>
              <a:t>. </a:t>
            </a:r>
            <a:endParaRPr lang="en-US" sz="2800" dirty="0"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b="1" dirty="0" smtClean="0"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b="1" dirty="0" smtClean="0"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b="1" dirty="0"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b="1" dirty="0" smtClean="0"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b="1" dirty="0"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cs typeface="Calibri" pitchFamily="34" charset="0"/>
              </a:rPr>
              <a:t>Collect evidence </a:t>
            </a:r>
            <a:r>
              <a:rPr lang="en-US" sz="2800" b="1" dirty="0" smtClean="0">
                <a:cs typeface="Calibri" pitchFamily="34" charset="0"/>
              </a:rPr>
              <a:t>on Components 1c, 3b, and 3c </a:t>
            </a:r>
            <a:r>
              <a:rPr lang="en-US" sz="2800" dirty="0" smtClean="0">
                <a:cs typeface="Calibri" pitchFamily="34" charset="0"/>
              </a:rPr>
              <a:t>by </a:t>
            </a:r>
            <a:r>
              <a:rPr lang="en-US" sz="2800" dirty="0">
                <a:cs typeface="Calibri" pitchFamily="34" charset="0"/>
              </a:rPr>
              <a:t>taking notes while watching the video.  </a:t>
            </a:r>
            <a:endParaRPr lang="en-US" sz="2800" dirty="0" smtClean="0">
              <a:cs typeface="Calibri" pitchFamily="34" charset="0"/>
            </a:endParaRPr>
          </a:p>
          <a:p>
            <a:pPr>
              <a:spcBef>
                <a:spcPts val="0"/>
              </a:spcBef>
            </a:pPr>
            <a:endParaRPr lang="en-US" sz="800" dirty="0" smtClean="0">
              <a:cs typeface="Calibri" pitchFamily="34" charset="0"/>
            </a:endParaRPr>
          </a:p>
          <a:p>
            <a:pPr>
              <a:spcBef>
                <a:spcPts val="0"/>
              </a:spcBef>
            </a:pPr>
            <a:endParaRPr lang="en-US" sz="800" dirty="0">
              <a:cs typeface="Calibri" pitchFamily="34" charset="0"/>
            </a:endParaRPr>
          </a:p>
          <a:p>
            <a:pPr>
              <a:spcBef>
                <a:spcPts val="0"/>
              </a:spcBef>
            </a:pPr>
            <a:endParaRPr lang="en-US" sz="800" dirty="0" smtClean="0">
              <a:cs typeface="Calibri" pitchFamily="34" charset="0"/>
            </a:endParaRPr>
          </a:p>
          <a:p>
            <a:pPr>
              <a:spcBef>
                <a:spcPts val="0"/>
              </a:spcBef>
            </a:pPr>
            <a:endParaRPr lang="en-US" sz="800" dirty="0" smtClean="0">
              <a:cs typeface="Calibri" pitchFamily="34" charset="0"/>
            </a:endParaRPr>
          </a:p>
          <a:p>
            <a:pPr>
              <a:spcBef>
                <a:spcPts val="0"/>
              </a:spcBef>
            </a:pPr>
            <a:endParaRPr lang="en-US" sz="800" dirty="0"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cs typeface="Calibri" pitchFamily="34" charset="0"/>
              </a:rPr>
              <a:t>Focus </a:t>
            </a:r>
            <a:r>
              <a:rPr lang="en-US" sz="2800" dirty="0">
                <a:cs typeface="Calibri" pitchFamily="34" charset="0"/>
              </a:rPr>
              <a:t>on evidence related to the </a:t>
            </a:r>
            <a:r>
              <a:rPr lang="en-US" sz="2800" b="1" dirty="0" smtClean="0">
                <a:cs typeface="Calibri" pitchFamily="34" charset="0"/>
              </a:rPr>
              <a:t>student focus areas</a:t>
            </a:r>
            <a:r>
              <a:rPr lang="en-US" sz="2800" dirty="0" smtClean="0">
                <a:cs typeface="Calibri" pitchFamily="34" charset="0"/>
              </a:rPr>
              <a:t>.</a:t>
            </a:r>
            <a:endParaRPr lang="en-US" sz="2800" dirty="0">
              <a:cs typeface="Calibri" pitchFamily="34" charset="0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</p:spPr>
        <p:txBody>
          <a:bodyPr/>
          <a:lstStyle/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-1920"/>
            <a:ext cx="9144000" cy="1066800"/>
          </a:xfrm>
        </p:spPr>
        <p:txBody>
          <a:bodyPr/>
          <a:lstStyle/>
          <a:p>
            <a:r>
              <a:rPr lang="en-US" sz="3200" dirty="0" smtClean="0"/>
              <a:t>Reflection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8600" y="1371600"/>
            <a:ext cx="85344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student focus areas </a:t>
            </a:r>
            <a:r>
              <a:rPr lang="en-US" sz="2800" dirty="0"/>
              <a:t>did you see in action in this video?</a:t>
            </a:r>
          </a:p>
          <a:p>
            <a:endParaRPr lang="en-US" sz="2800" dirty="0" smtClean="0"/>
          </a:p>
          <a:p>
            <a:r>
              <a:rPr lang="en-US" sz="2800" dirty="0" smtClean="0"/>
              <a:t>Review </a:t>
            </a:r>
            <a:r>
              <a:rPr lang="en-US" sz="2800" dirty="0"/>
              <a:t>the video notes for the </a:t>
            </a:r>
            <a:r>
              <a:rPr lang="en-US" sz="2800" dirty="0" smtClean="0"/>
              <a:t>10th </a:t>
            </a:r>
            <a:r>
              <a:rPr lang="en-US" sz="2800" dirty="0"/>
              <a:t>grade ELA </a:t>
            </a:r>
            <a:r>
              <a:rPr lang="en-US" sz="2800" dirty="0" smtClean="0"/>
              <a:t>lesson you just watched.  </a:t>
            </a:r>
          </a:p>
          <a:p>
            <a:endParaRPr lang="en-US" sz="2800" dirty="0"/>
          </a:p>
          <a:p>
            <a:r>
              <a:rPr lang="en-US" sz="2800" dirty="0" smtClean="0"/>
              <a:t>How does observing for the student focus areas help you to rate each component?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039100" y="1567190"/>
            <a:ext cx="1104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Reflect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56682" y="4953000"/>
            <a:ext cx="8414361" cy="5916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6682" y="1066800"/>
            <a:ext cx="8744465" cy="5339294"/>
          </a:xfrm>
          <a:prstGeom prst="rect">
            <a:avLst/>
          </a:prstGeom>
        </p:spPr>
        <p:txBody>
          <a:bodyPr vert="horz" lIns="89564" tIns="44782" rIns="89564" bIns="44782" rtlCol="0">
            <a:noAutofit/>
          </a:bodyPr>
          <a:lstStyle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1B587C"/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4E8542"/>
              </a:buClr>
              <a:buSzPct val="70000"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4878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Font typeface="Arial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Font typeface="Arial"/>
              <a:buChar char="•"/>
              <a:defRPr kumimoji="0" sz="2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DDDDD"/>
              </a:buClr>
              <a:buFont typeface="Arial"/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dirty="0">
                <a:solidFill>
                  <a:srgbClr val="000000"/>
                </a:solidFill>
                <a:cs typeface="Calibri" pitchFamily="34" charset="0"/>
              </a:rPr>
              <a:t>What are the focus areas for ELA in 2014-2015?</a:t>
            </a:r>
          </a:p>
          <a:p>
            <a:pPr marL="456955" lvl="1" indent="0">
              <a:buClr>
                <a:srgbClr val="B2B2B2"/>
              </a:buClr>
              <a:buNone/>
            </a:pPr>
            <a:endParaRPr lang="en-US" sz="2400" dirty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dirty="0">
                <a:solidFill>
                  <a:srgbClr val="000000"/>
                </a:solidFill>
                <a:cs typeface="Calibri" pitchFamily="34" charset="0"/>
              </a:rPr>
              <a:t>How does the Compass rubric help educators implement the necessary shifts in teacher practice?</a:t>
            </a: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dirty="0">
                <a:solidFill>
                  <a:srgbClr val="000000"/>
                </a:solidFill>
                <a:cs typeface="Calibri" pitchFamily="34" charset="0"/>
              </a:rPr>
              <a:t>	- What do we expect to see students doing as a result?</a:t>
            </a:r>
            <a:br>
              <a:rPr lang="en-US" sz="2400" dirty="0">
                <a:solidFill>
                  <a:srgbClr val="000000"/>
                </a:solidFill>
                <a:cs typeface="Calibri" pitchFamily="34" charset="0"/>
              </a:rPr>
            </a:br>
            <a:r>
              <a:rPr lang="en-US" sz="3600" dirty="0">
                <a:solidFill>
                  <a:prstClr val="black"/>
                </a:solidFill>
                <a:cs typeface="Calibri" pitchFamily="34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cs typeface="Calibri" pitchFamily="34" charset="0"/>
              </a:rPr>
              <a:t>- When we observe, what shift in teacher practice do we    	   </a:t>
            </a:r>
            <a:r>
              <a:rPr lang="en-US" sz="2400" dirty="0" smtClean="0">
                <a:solidFill>
                  <a:srgbClr val="000000"/>
                </a:solidFill>
                <a:cs typeface="Calibri" pitchFamily="34" charset="0"/>
              </a:rPr>
              <a:t>	   expect </a:t>
            </a:r>
            <a:r>
              <a:rPr lang="en-US" sz="2400" dirty="0">
                <a:solidFill>
                  <a:srgbClr val="000000"/>
                </a:solidFill>
                <a:cs typeface="Calibri" pitchFamily="34" charset="0"/>
              </a:rPr>
              <a:t>to see? </a:t>
            </a:r>
            <a:endParaRPr lang="en-US" sz="2400" dirty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None/>
            </a:pPr>
            <a:endParaRPr lang="en-US" sz="2400" dirty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b="1" dirty="0">
                <a:solidFill>
                  <a:prstClr val="black"/>
                </a:solidFill>
                <a:cs typeface="Calibri" pitchFamily="34" charset="0"/>
              </a:rPr>
              <a:t>What resources are available?</a:t>
            </a:r>
          </a:p>
          <a:p>
            <a:pPr marL="457200" lvl="1" indent="0">
              <a:buClr>
                <a:srgbClr val="B2B2B2"/>
              </a:buClr>
              <a:buNone/>
            </a:pPr>
            <a:endParaRPr lang="en-US" sz="2400" dirty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dirty="0">
                <a:solidFill>
                  <a:prstClr val="black"/>
                </a:solidFill>
              </a:rPr>
              <a:t>What are our next steps?</a:t>
            </a:r>
            <a:endParaRPr lang="en-US" sz="2400" dirty="0"/>
          </a:p>
          <a:p>
            <a:pPr marL="399837" lvl="1" indent="0">
              <a:spcBef>
                <a:spcPts val="1200"/>
              </a:spcBef>
              <a:buClr>
                <a:srgbClr val="B2B2B2"/>
              </a:buClr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685728" y="5096346"/>
            <a:ext cx="255496" cy="216187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</p:spPr>
        <p:txBody>
          <a:bodyPr/>
          <a:lstStyle/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3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Available Resources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674144"/>
              </p:ext>
            </p:extLst>
          </p:nvPr>
        </p:nvGraphicFramePr>
        <p:xfrm>
          <a:off x="228600" y="1219200"/>
          <a:ext cx="8686801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5486400"/>
                <a:gridCol w="914401"/>
              </a:tblGrid>
              <a:tr h="3995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Resource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Possible Uses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Rubric</a:t>
                      </a:r>
                      <a:endParaRPr lang="en-US" sz="2000" dirty="0"/>
                    </a:p>
                  </a:txBody>
                  <a:tcPr anchor="ctr"/>
                </a:tc>
              </a:tr>
              <a:tr h="796434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CCSS</a:t>
                      </a:r>
                      <a:r>
                        <a:rPr lang="en-US" baseline="0" dirty="0" smtClean="0">
                          <a:hlinkClick r:id="rId3"/>
                        </a:rPr>
                        <a:t> A</a:t>
                      </a:r>
                      <a:r>
                        <a:rPr lang="en-US" dirty="0" smtClean="0">
                          <a:hlinkClick r:id="rId3"/>
                        </a:rPr>
                        <a:t>ppendix B: Text Exemplars 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Locating texts for building units</a:t>
                      </a:r>
                      <a:r>
                        <a:rPr lang="en-US" sz="1600" baseline="0" dirty="0" smtClean="0"/>
                        <a:t> and lessons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Understanding grade-level text complexity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1" baseline="0" dirty="0" smtClean="0"/>
                        <a:t>1c.</a:t>
                      </a:r>
                    </a:p>
                  </a:txBody>
                  <a:tcPr anchor="ctr"/>
                </a:tc>
              </a:tr>
              <a:tr h="1035364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>
                          <a:hlinkClick r:id="rId4"/>
                        </a:rPr>
                        <a:t>CCSS Appendix C: Student Writing Samples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Understanding</a:t>
                      </a:r>
                      <a:r>
                        <a:rPr lang="en-US" sz="1600" baseline="0" dirty="0" smtClean="0"/>
                        <a:t> what grade-level writing in response to text should look like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Norming teachers’ scoring of student writing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/>
                        <a:t>1c., 3c.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1752154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5"/>
                        </a:rPr>
                        <a:t>Classroom Support Toolbox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ELA Curriculum Guidebooks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Building</a:t>
                      </a:r>
                      <a:r>
                        <a:rPr lang="en-US" sz="1600" baseline="0" dirty="0" smtClean="0"/>
                        <a:t> a curriculum that appropriately integrates ELA standards and uses appropriately complex texts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Understanding how to frame questions and tasks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Identifying instructional strategies that support the focus areas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Understanding what an exemplar ELA lesson should contain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/>
                        <a:t>1c., 3b.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12742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hlinkClick r:id="rId6"/>
                        </a:rPr>
                        <a:t>Student Achievement Partners Instructional Practice Guide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Planning an</a:t>
                      </a:r>
                      <a:r>
                        <a:rPr lang="en-US" sz="1600" baseline="0" dirty="0" smtClean="0"/>
                        <a:t> ELA lesson that focuses on the focus areas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Providing guidance to teachers on their lesson 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1" baseline="0" dirty="0" smtClean="0"/>
                        <a:t>1c.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5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 anchor="ctr"/>
          <a:lstStyle/>
          <a:p>
            <a:pPr eaLnBrk="1" hangingPunct="1"/>
            <a:r>
              <a:rPr lang="en-US" sz="3200" dirty="0" smtClean="0"/>
              <a:t>Objectives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49" y="1447800"/>
            <a:ext cx="86868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By the end of the session, participants will be able to: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Understand </a:t>
            </a:r>
            <a:r>
              <a:rPr lang="en-US" sz="2800" dirty="0"/>
              <a:t>the </a:t>
            </a:r>
            <a:r>
              <a:rPr lang="en-US" sz="2800" dirty="0" smtClean="0"/>
              <a:t>2014-2015 focus areas for </a:t>
            </a:r>
            <a:r>
              <a:rPr lang="en-US" sz="2800" dirty="0"/>
              <a:t>ELA classrooms and identify how they </a:t>
            </a:r>
            <a:r>
              <a:rPr lang="en-US" sz="2800" dirty="0" smtClean="0"/>
              <a:t>are supported by the </a:t>
            </a:r>
            <a:r>
              <a:rPr lang="en-US" sz="2800" dirty="0"/>
              <a:t>Compass </a:t>
            </a:r>
            <a:r>
              <a:rPr lang="en-US" sz="2800" dirty="0" smtClean="0"/>
              <a:t>Rubric.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Understand how student actions and teacher actions should change to support the focus areas.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Identify </a:t>
            </a:r>
            <a:r>
              <a:rPr lang="en-US" sz="2800" dirty="0"/>
              <a:t>the tools available to support observation and feedback and understand their appropriate </a:t>
            </a:r>
            <a:r>
              <a:rPr lang="en-US" sz="2800" dirty="0" smtClean="0"/>
              <a:t>use.</a:t>
            </a:r>
          </a:p>
          <a:p>
            <a:endParaRPr lang="en-US" sz="280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</p:spPr>
        <p:txBody>
          <a:bodyPr/>
          <a:lstStyle/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00050" y="5504329"/>
            <a:ext cx="8521858" cy="5916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00050" y="1222312"/>
            <a:ext cx="8515350" cy="5330888"/>
          </a:xfrm>
          <a:prstGeom prst="rect">
            <a:avLst/>
          </a:prstGeom>
        </p:spPr>
        <p:txBody>
          <a:bodyPr vert="horz" lIns="89564" tIns="44782" rIns="89564" bIns="44782" rtlCol="0">
            <a:noAutofit/>
          </a:bodyPr>
          <a:lstStyle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1B587C"/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4E8542"/>
              </a:buClr>
              <a:buSzPct val="70000"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4878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Font typeface="Arial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Font typeface="Arial"/>
              <a:buChar char="•"/>
              <a:defRPr kumimoji="0" sz="2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B2B2B2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  <a:cs typeface="Calibri" pitchFamily="34" charset="0"/>
              </a:rPr>
              <a:t>What </a:t>
            </a:r>
            <a:r>
              <a:rPr lang="en-US" sz="2400" dirty="0">
                <a:solidFill>
                  <a:srgbClr val="000000"/>
                </a:solidFill>
                <a:cs typeface="Calibri" pitchFamily="34" charset="0"/>
              </a:rPr>
              <a:t>are the focus areas for ELA in 2014-2015?</a:t>
            </a:r>
          </a:p>
          <a:p>
            <a:pPr marL="456955" lvl="1" indent="0">
              <a:buClr>
                <a:srgbClr val="B2B2B2"/>
              </a:buClr>
              <a:buNone/>
            </a:pPr>
            <a:endParaRPr lang="en-US" sz="2400" dirty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dirty="0">
                <a:solidFill>
                  <a:srgbClr val="000000"/>
                </a:solidFill>
                <a:cs typeface="Calibri" pitchFamily="34" charset="0"/>
              </a:rPr>
              <a:t>How does the Compass rubric help educators implement the necessary shifts in teacher practice?</a:t>
            </a: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dirty="0">
                <a:solidFill>
                  <a:srgbClr val="000000"/>
                </a:solidFill>
                <a:cs typeface="Calibri" pitchFamily="34" charset="0"/>
              </a:rPr>
              <a:t>	- What do we expect to see students doing as a result?</a:t>
            </a:r>
            <a:br>
              <a:rPr lang="en-US" sz="2400" dirty="0">
                <a:solidFill>
                  <a:srgbClr val="000000"/>
                </a:solidFill>
                <a:cs typeface="Calibri" pitchFamily="34" charset="0"/>
              </a:rPr>
            </a:br>
            <a:r>
              <a:rPr lang="en-US" sz="3600" dirty="0">
                <a:solidFill>
                  <a:prstClr val="black"/>
                </a:solidFill>
                <a:cs typeface="Calibri" pitchFamily="34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cs typeface="Calibri" pitchFamily="34" charset="0"/>
              </a:rPr>
              <a:t>- When we observe, what shift in teacher practice do we    	   	   expect to see? </a:t>
            </a:r>
            <a:endParaRPr lang="en-US" sz="2400" dirty="0" smtClean="0">
              <a:solidFill>
                <a:srgbClr val="000000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None/>
            </a:pPr>
            <a:endParaRPr lang="en-US" sz="2400" dirty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dirty="0" smtClean="0">
                <a:solidFill>
                  <a:prstClr val="black"/>
                </a:solidFill>
                <a:cs typeface="Calibri" pitchFamily="34" charset="0"/>
              </a:rPr>
              <a:t>What </a:t>
            </a:r>
            <a:r>
              <a:rPr lang="en-US" sz="2400" dirty="0">
                <a:solidFill>
                  <a:prstClr val="black"/>
                </a:solidFill>
                <a:cs typeface="Calibri" pitchFamily="34" charset="0"/>
              </a:rPr>
              <a:t>resources are available?</a:t>
            </a:r>
          </a:p>
          <a:p>
            <a:pPr marL="457200" lvl="1" indent="0">
              <a:buClr>
                <a:srgbClr val="B2B2B2"/>
              </a:buClr>
              <a:buNone/>
            </a:pPr>
            <a:endParaRPr lang="en-US" sz="2400" dirty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b="1" dirty="0">
                <a:solidFill>
                  <a:prstClr val="black"/>
                </a:solidFill>
              </a:rPr>
              <a:t>What are our next steps?</a:t>
            </a:r>
            <a:endParaRPr lang="en-US" sz="2400" b="1" dirty="0"/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592790" y="5704914"/>
            <a:ext cx="255496" cy="22187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</p:spPr>
        <p:txBody>
          <a:bodyPr/>
          <a:lstStyle/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3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Next Steps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46479" y="2057400"/>
            <a:ext cx="8368921" cy="3810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two things should you be able to observe in ELA classes in 2014-2015?</a:t>
            </a:r>
          </a:p>
          <a:p>
            <a:endParaRPr lang="en-US" dirty="0" smtClean="0"/>
          </a:p>
          <a:p>
            <a:r>
              <a:rPr lang="en-US" dirty="0"/>
              <a:t>How does the Compass rubric support </a:t>
            </a:r>
            <a:r>
              <a:rPr lang="en-US" dirty="0" smtClean="0"/>
              <a:t>these two focus areas?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can you use the observation and feedback cycle to help teachers make these shifts?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6000" dirty="0"/>
          </a:p>
          <a:p>
            <a:pPr>
              <a:buClr>
                <a:schemeClr val="accent1"/>
              </a:buClr>
            </a:pPr>
            <a:endParaRPr lang="en-US" sz="24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381000" y="1752600"/>
            <a:ext cx="8534400" cy="426720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22678" y="1447800"/>
            <a:ext cx="4711322" cy="685800"/>
          </a:xfrm>
          <a:prstGeom prst="rightArrow">
            <a:avLst/>
          </a:prstGeom>
          <a:solidFill>
            <a:schemeClr val="tx2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678" y="1552728"/>
            <a:ext cx="174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Making a Plan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y-Teacher-Tabl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2E6E7"/>
              </a:clrFrom>
              <a:clrTo>
                <a:srgbClr val="E2E6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857402"/>
            <a:ext cx="6858000" cy="5143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Questions? </a:t>
            </a:r>
            <a:endParaRPr lang="en-US" sz="3200" dirty="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3352800"/>
            <a:ext cx="9144000" cy="321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166" tIns="46584" rIns="93166" bIns="46584" anchor="ctr">
            <a:spAutoFit/>
          </a:bodyPr>
          <a:lstStyle/>
          <a:p>
            <a:pPr algn="ctr"/>
            <a:r>
              <a:rPr lang="en-US" sz="43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Contact</a:t>
            </a:r>
            <a:r>
              <a:rPr lang="en-US" sz="43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:</a:t>
            </a:r>
          </a:p>
          <a:p>
            <a:pPr algn="ctr"/>
            <a:r>
              <a:rPr lang="en-US" sz="43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Compass@la.gov</a:t>
            </a:r>
          </a:p>
          <a:p>
            <a:pPr algn="ctr"/>
            <a:r>
              <a:rPr lang="en-US" sz="43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or visit</a:t>
            </a:r>
          </a:p>
          <a:p>
            <a:pPr algn="ctr"/>
            <a:r>
              <a:rPr lang="en-US" sz="37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http://www.louisianabelieves.com/teaching/compass</a:t>
            </a:r>
            <a:endParaRPr lang="en-US" sz="43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</p:spPr>
        <p:txBody>
          <a:bodyPr/>
          <a:lstStyle/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8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07699" y="1252813"/>
            <a:ext cx="8505587" cy="5916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8599" y="914400"/>
            <a:ext cx="8334137" cy="4847166"/>
          </a:xfrm>
          <a:prstGeom prst="rect">
            <a:avLst/>
          </a:prstGeom>
        </p:spPr>
        <p:txBody>
          <a:bodyPr vert="horz" lIns="89564" tIns="44782" rIns="89564" bIns="44782" rtlCol="0">
            <a:noAutofit/>
          </a:bodyPr>
          <a:lstStyle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1B587C"/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4E8542"/>
              </a:buClr>
              <a:buSzPct val="70000"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4878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Font typeface="Arial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Font typeface="Arial"/>
              <a:buChar char="•"/>
              <a:defRPr kumimoji="0" sz="2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DDDDD"/>
              </a:buClr>
              <a:buFont typeface="Arial"/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b="1" dirty="0" smtClean="0">
                <a:solidFill>
                  <a:srgbClr val="000000"/>
                </a:solidFill>
                <a:cs typeface="Calibri" pitchFamily="34" charset="0"/>
              </a:rPr>
              <a:t>What are the focus areas for ELA in 2014-2015?</a:t>
            </a:r>
            <a:endParaRPr lang="en-US" sz="2400" b="1" dirty="0">
              <a:solidFill>
                <a:srgbClr val="000000"/>
              </a:solidFill>
              <a:cs typeface="Calibri" pitchFamily="34" charset="0"/>
            </a:endParaRPr>
          </a:p>
          <a:p>
            <a:pPr marL="456955" lvl="1" indent="0">
              <a:buClr>
                <a:srgbClr val="B2B2B2"/>
              </a:buClr>
              <a:buFont typeface="Arial"/>
              <a:buNone/>
            </a:pPr>
            <a:endParaRPr lang="en-US" sz="2400" dirty="0" smtClean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Font typeface="Arial"/>
              <a:buNone/>
            </a:pPr>
            <a:r>
              <a:rPr lang="en-US" sz="2400" dirty="0" smtClean="0">
                <a:solidFill>
                  <a:srgbClr val="000000"/>
                </a:solidFill>
                <a:cs typeface="Calibri" pitchFamily="34" charset="0"/>
              </a:rPr>
              <a:t>How does the Compass rubric help educators implement the necessary shifts in teacher practice?</a:t>
            </a: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dirty="0">
                <a:solidFill>
                  <a:srgbClr val="000000"/>
                </a:solidFill>
                <a:cs typeface="Calibri" pitchFamily="34" charset="0"/>
              </a:rPr>
              <a:t>	- What do we expect to see students doing as a result?</a:t>
            </a:r>
            <a:br>
              <a:rPr lang="en-US" sz="2400" dirty="0">
                <a:solidFill>
                  <a:srgbClr val="000000"/>
                </a:solidFill>
                <a:cs typeface="Calibri" pitchFamily="34" charset="0"/>
              </a:rPr>
            </a:br>
            <a:r>
              <a:rPr lang="en-US" sz="3600" dirty="0">
                <a:solidFill>
                  <a:prstClr val="black"/>
                </a:solidFill>
                <a:cs typeface="Calibri" pitchFamily="34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cs typeface="Calibri" pitchFamily="34" charset="0"/>
              </a:rPr>
              <a:t>- When we observe, what shift in teacher practice do we    	   expect to see? </a:t>
            </a:r>
            <a:endParaRPr lang="en-US" sz="2400" dirty="0" smtClean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None/>
            </a:pPr>
            <a:endParaRPr lang="en-US" sz="2400" dirty="0" smtClean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dirty="0" smtClean="0">
                <a:solidFill>
                  <a:prstClr val="black"/>
                </a:solidFill>
                <a:cs typeface="Calibri" pitchFamily="34" charset="0"/>
              </a:rPr>
              <a:t>What resources are available?</a:t>
            </a:r>
            <a:endParaRPr lang="en-US" sz="2400" dirty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Font typeface="Arial"/>
              <a:buNone/>
            </a:pPr>
            <a:endParaRPr lang="en-US" sz="2400" dirty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Font typeface="Arial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What are our next steps?</a:t>
            </a:r>
            <a:endParaRPr lang="en-US" sz="2400" dirty="0"/>
          </a:p>
          <a:p>
            <a:pPr marL="399837" lvl="1" indent="0">
              <a:spcBef>
                <a:spcPts val="1200"/>
              </a:spcBef>
              <a:buClr>
                <a:srgbClr val="B2B2B2"/>
              </a:buClr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latin typeface="Chalkduster"/>
              </a:rPr>
              <a:t>Agenda</a:t>
            </a:r>
          </a:p>
        </p:txBody>
      </p:sp>
      <p:sp>
        <p:nvSpPr>
          <p:cNvPr id="15" name="Isosceles Triangle 14"/>
          <p:cNvSpPr/>
          <p:nvPr/>
        </p:nvSpPr>
        <p:spPr>
          <a:xfrm rot="5400000">
            <a:off x="418111" y="1437711"/>
            <a:ext cx="255496" cy="22187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</p:spPr>
        <p:txBody>
          <a:bodyPr/>
          <a:lstStyle/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0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28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halkduster"/>
              </a:rPr>
              <a:t>Student Focus Areas 2014-15</a:t>
            </a:r>
            <a:endParaRPr lang="en-US" sz="3200" dirty="0">
              <a:solidFill>
                <a:schemeClr val="bg1"/>
              </a:solidFill>
              <a:latin typeface="Chalkdust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75112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should students be doing in ELA classrooms?</a:t>
            </a:r>
            <a:endParaRPr lang="en-US" sz="3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66852" y="2286000"/>
            <a:ext cx="8686800" cy="288557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2371833"/>
            <a:ext cx="861060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u="sng" dirty="0">
                <a:latin typeface="Calibri" pitchFamily="34" charset="0"/>
                <a:cs typeface="Calibri" pitchFamily="34" charset="0"/>
              </a:rPr>
              <a:t>English Language </a:t>
            </a:r>
            <a:r>
              <a:rPr lang="en-US" sz="3200" b="1" u="sng" dirty="0" smtClean="0">
                <a:latin typeface="Calibri" pitchFamily="34" charset="0"/>
                <a:cs typeface="Calibri" pitchFamily="34" charset="0"/>
              </a:rPr>
              <a:t>Arts</a:t>
            </a:r>
            <a:endParaRPr lang="en-US" sz="3200" b="1" u="sng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1200" u="sng" dirty="0" smtClean="0">
              <a:solidFill>
                <a:srgbClr val="4BACC6">
                  <a:lumMod val="75000"/>
                </a:srgbClr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Comprehend (access) meaningful, on grade level texts 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marL="457200" lvl="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Speak and write in response to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meaningful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texts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599" y="2286000"/>
            <a:ext cx="8690528" cy="2209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00050" y="1401234"/>
            <a:ext cx="8743950" cy="4480983"/>
          </a:xfrm>
          <a:prstGeom prst="rect">
            <a:avLst/>
          </a:prstGeom>
        </p:spPr>
        <p:txBody>
          <a:bodyPr vert="horz" lIns="89564" tIns="44782" rIns="89564" bIns="44782" rtlCol="0">
            <a:noAutofit/>
          </a:bodyPr>
          <a:lstStyle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1B587C"/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4E8542"/>
              </a:buClr>
              <a:buSzPct val="70000"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4878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Font typeface="Arial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Font typeface="Arial"/>
              <a:buChar char="•"/>
              <a:defRPr kumimoji="0" sz="2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B2B2B2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  <a:cs typeface="Calibri" pitchFamily="34" charset="0"/>
              </a:rPr>
              <a:t>What </a:t>
            </a:r>
            <a:r>
              <a:rPr lang="en-US" sz="2400" dirty="0">
                <a:solidFill>
                  <a:srgbClr val="000000"/>
                </a:solidFill>
                <a:cs typeface="Calibri" pitchFamily="34" charset="0"/>
              </a:rPr>
              <a:t>are the focus areas for ELA in 2014-2015?</a:t>
            </a:r>
          </a:p>
          <a:p>
            <a:pPr marL="456955" lvl="1" indent="0">
              <a:buClr>
                <a:srgbClr val="B2B2B2"/>
              </a:buClr>
              <a:buNone/>
            </a:pPr>
            <a:endParaRPr lang="en-US" sz="2400" dirty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b="1" dirty="0">
                <a:solidFill>
                  <a:srgbClr val="000000"/>
                </a:solidFill>
                <a:cs typeface="Calibri" pitchFamily="34" charset="0"/>
              </a:rPr>
              <a:t>How does the Compass rubric help educators implement the necessary shifts in teacher practice?</a:t>
            </a: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b="1" dirty="0">
                <a:solidFill>
                  <a:srgbClr val="000000"/>
                </a:solidFill>
                <a:cs typeface="Calibri" pitchFamily="34" charset="0"/>
              </a:rPr>
              <a:t>	- What do we expect to see students doing as a result?</a:t>
            </a:r>
            <a:br>
              <a:rPr lang="en-US" sz="2400" b="1" dirty="0">
                <a:solidFill>
                  <a:srgbClr val="000000"/>
                </a:solidFill>
                <a:cs typeface="Calibri" pitchFamily="34" charset="0"/>
              </a:rPr>
            </a:br>
            <a:r>
              <a:rPr lang="en-US" sz="3600" b="1" dirty="0">
                <a:solidFill>
                  <a:prstClr val="black"/>
                </a:solidFill>
                <a:cs typeface="Calibri" pitchFamily="34" charset="0"/>
              </a:rPr>
              <a:t>	</a:t>
            </a:r>
            <a:r>
              <a:rPr lang="en-US" sz="2400" b="1" dirty="0">
                <a:solidFill>
                  <a:srgbClr val="000000"/>
                </a:solidFill>
                <a:cs typeface="Calibri" pitchFamily="34" charset="0"/>
              </a:rPr>
              <a:t>- When we observe, what shift in teacher practice do we    	   </a:t>
            </a:r>
            <a:r>
              <a:rPr lang="en-US" sz="2400" b="1" dirty="0" smtClean="0">
                <a:solidFill>
                  <a:srgbClr val="000000"/>
                </a:solidFill>
                <a:cs typeface="Calibri" pitchFamily="34" charset="0"/>
              </a:rPr>
              <a:t>expect </a:t>
            </a:r>
            <a:r>
              <a:rPr lang="en-US" sz="2400" b="1" dirty="0">
                <a:solidFill>
                  <a:srgbClr val="000000"/>
                </a:solidFill>
                <a:cs typeface="Calibri" pitchFamily="34" charset="0"/>
              </a:rPr>
              <a:t>to see? </a:t>
            </a:r>
            <a:endParaRPr lang="en-US" sz="2400" b="1" dirty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None/>
            </a:pPr>
            <a:endParaRPr lang="en-US" sz="2400" dirty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dirty="0">
                <a:solidFill>
                  <a:prstClr val="black"/>
                </a:solidFill>
                <a:cs typeface="Calibri" pitchFamily="34" charset="0"/>
              </a:rPr>
              <a:t>What resources are available?</a:t>
            </a:r>
          </a:p>
          <a:p>
            <a:pPr marL="457200" lvl="1" indent="0">
              <a:buClr>
                <a:srgbClr val="B2B2B2"/>
              </a:buClr>
              <a:buNone/>
            </a:pPr>
            <a:endParaRPr lang="en-US" sz="2400" dirty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dirty="0">
                <a:solidFill>
                  <a:prstClr val="black"/>
                </a:solidFill>
              </a:rPr>
              <a:t>What are our next steps?</a:t>
            </a:r>
            <a:endParaRPr lang="en-US" sz="2400" dirty="0"/>
          </a:p>
          <a:p>
            <a:pPr marL="399837" lvl="1" indent="0">
              <a:spcBef>
                <a:spcPts val="1200"/>
              </a:spcBef>
              <a:buClr>
                <a:srgbClr val="B2B2B2"/>
              </a:buClr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406466" y="2511236"/>
            <a:ext cx="441513" cy="396689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</p:spPr>
        <p:txBody>
          <a:bodyPr/>
          <a:lstStyle/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7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halkduster"/>
              </a:rPr>
              <a:t>What should teachers be doing differently?</a:t>
            </a:r>
            <a:endParaRPr lang="en-US" sz="3200" dirty="0">
              <a:solidFill>
                <a:schemeClr val="bg1"/>
              </a:solidFill>
              <a:latin typeface="Chalkduster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9100" y="1524000"/>
            <a:ext cx="8305800" cy="48006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ELA teachers plan, instruct and assess using: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on-level texts daily with ALL students</a:t>
            </a:r>
          </a:p>
          <a:p>
            <a:pPr>
              <a:spcBef>
                <a:spcPct val="0"/>
              </a:spcBef>
            </a:pPr>
            <a:endPara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Increasingly challenging questions that help students comprehend text</a:t>
            </a:r>
          </a:p>
          <a:p>
            <a:pPr>
              <a:spcBef>
                <a:spcPct val="0"/>
              </a:spcBef>
            </a:pPr>
            <a:endPara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Increasingly complex task that require students to write and speak about text</a:t>
            </a:r>
            <a:endParaRPr lang="en-US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152400" y="6553200"/>
            <a:ext cx="2895600" cy="3428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ELA: Connecting Student </a:t>
            </a:r>
            <a:r>
              <a:rPr lang="en-US" sz="3200" dirty="0"/>
              <a:t>&amp;</a:t>
            </a:r>
            <a:r>
              <a:rPr lang="en-US" sz="3200" dirty="0" smtClean="0"/>
              <a:t> Teacher Actions</a:t>
            </a:r>
            <a:endParaRPr lang="en-US" sz="3200" dirty="0"/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633248" y="1084459"/>
            <a:ext cx="4555399" cy="746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7338" tIns="37338" rIns="37338" bIns="3733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277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134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68993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5860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4306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1164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8025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4888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Pair Activity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quarter" idx="10"/>
          </p:nvPr>
        </p:nvSpPr>
        <p:spPr>
          <a:xfrm>
            <a:off x="633248" y="1831290"/>
            <a:ext cx="8053552" cy="45695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069448"/>
              </p:ext>
            </p:extLst>
          </p:nvPr>
        </p:nvGraphicFramePr>
        <p:xfrm>
          <a:off x="457200" y="2133600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6821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If we want students to do this in ELA/Math: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Then educators should</a:t>
                      </a:r>
                      <a:r>
                        <a:rPr lang="en-US" sz="2200" baseline="0" dirty="0" smtClean="0"/>
                        <a:t> plan, instruct, &amp; assess using:</a:t>
                      </a:r>
                      <a:endParaRPr lang="en-US" sz="2200" dirty="0" smtClean="0"/>
                    </a:p>
                    <a:p>
                      <a:endParaRPr lang="en-US" sz="2200" dirty="0"/>
                    </a:p>
                  </a:txBody>
                  <a:tcPr/>
                </a:tc>
              </a:tr>
              <a:tr h="8012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Comprehend (access) meaningful, on grade level texts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on-level texts daily with ALL students </a:t>
                      </a:r>
                    </a:p>
                    <a:p>
                      <a:pPr>
                        <a:lnSpc>
                          <a:spcPct val="90000"/>
                        </a:lnSpc>
                        <a:spcBef>
                          <a:spcPct val="0"/>
                        </a:spcBef>
                      </a:pPr>
                      <a:endParaRPr lang="en-US" sz="22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Increasingly challenging questions that help students comprehend text </a:t>
                      </a:r>
                    </a:p>
                    <a:p>
                      <a:pPr>
                        <a:lnSpc>
                          <a:spcPct val="90000"/>
                        </a:lnSpc>
                        <a:spcBef>
                          <a:spcPct val="0"/>
                        </a:spcBef>
                      </a:pPr>
                      <a:endParaRPr lang="en-US" sz="22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Increasingly complex tasks that require students write and speak about text </a:t>
                      </a:r>
                      <a:endParaRPr lang="en-US" sz="2200" dirty="0" smtClean="0"/>
                    </a:p>
                  </a:txBody>
                  <a:tcPr/>
                </a:tc>
              </a:tr>
              <a:tr h="1186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Speak and write in response to meaningful texts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77464" y="1342834"/>
            <a:ext cx="517564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ELA Student Focus in 2014-15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</p:spPr>
        <p:txBody>
          <a:bodyPr/>
          <a:lstStyle/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2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846" y="1666220"/>
            <a:ext cx="8534400" cy="39624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1c.  Setting instructional outcomes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2c.  Managing classroom procedures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3b.  Using questioning/prompts and discussion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3c.  Engaging student in learning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3d.  Using assessment in instruction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halkduster"/>
              </a:rPr>
              <a:t>Observing these Shifts</a:t>
            </a:r>
            <a:endParaRPr lang="en-US" sz="3200" dirty="0">
              <a:solidFill>
                <a:schemeClr val="bg1"/>
              </a:solidFill>
              <a:latin typeface="Chalkduster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152400" y="6553200"/>
            <a:ext cx="2895600" cy="3428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61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halkduster"/>
              </a:rPr>
              <a:t>Observing Instructional Outcomes</a:t>
            </a:r>
            <a:endParaRPr lang="en-US" sz="3200" dirty="0">
              <a:solidFill>
                <a:schemeClr val="bg1"/>
              </a:solidFill>
              <a:latin typeface="Chalkduster"/>
            </a:endParaRPr>
          </a:p>
        </p:txBody>
      </p:sp>
      <p:pic>
        <p:nvPicPr>
          <p:cNvPr id="8" name="Picture 7" descr="2013-2014-compass-teacher-rubric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4337" r="22807" b="20264"/>
          <a:stretch/>
        </p:blipFill>
        <p:spPr>
          <a:xfrm>
            <a:off x="242283" y="1676400"/>
            <a:ext cx="8627347" cy="49051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67300" y="1981200"/>
            <a:ext cx="1905000" cy="381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590800" y="2819400"/>
            <a:ext cx="2514600" cy="1080990"/>
          </a:xfrm>
          <a:prstGeom prst="wedgeRoundRectCallout">
            <a:avLst>
              <a:gd name="adj1" fmla="val 46565"/>
              <a:gd name="adj2" fmla="val -10592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Teacher Focus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254" y="1140869"/>
            <a:ext cx="60576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1c.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32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Setting instructional outcomes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26530" y="4343400"/>
            <a:ext cx="1760270" cy="533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457700" y="5257800"/>
            <a:ext cx="2514600" cy="1080990"/>
          </a:xfrm>
          <a:prstGeom prst="wedgeRoundRectCallout">
            <a:avLst>
              <a:gd name="adj1" fmla="val 46565"/>
              <a:gd name="adj2" fmla="val -10592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Teacher Focus</a:t>
            </a: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152400" y="6553200"/>
            <a:ext cx="2895600" cy="3428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Louisiana Belie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  <a:ln>
          <a:noFill/>
        </a:ln>
        <a:effectLst/>
      </a:spPr>
      <a:bodyPr vert="horz" wrap="square" lIns="45714" tIns="49315" rIns="45714" bIns="49315" rtlCol="0" anchor="ctr" anchorCtr="0">
        <a:noAutofit/>
      </a:bodyPr>
      <a:lstStyle>
        <a:defPPr algn="ctr">
          <a:lnSpc>
            <a:spcPct val="90000"/>
          </a:lnSpc>
          <a:spcBef>
            <a:spcPct val="0"/>
          </a:spcBef>
          <a:defRPr b="1" dirty="0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ivic">
  <a:themeElements>
    <a:clrScheme name="LDOE COMPASS">
      <a:dk1>
        <a:srgbClr val="8E002A"/>
      </a:dk1>
      <a:lt1>
        <a:sysClr val="window" lastClr="FFFFFF"/>
      </a:lt1>
      <a:dk2>
        <a:srgbClr val="BFD730"/>
      </a:dk2>
      <a:lt2>
        <a:srgbClr val="F6F4B8"/>
      </a:lt2>
      <a:accent1>
        <a:srgbClr val="8E002A"/>
      </a:accent1>
      <a:accent2>
        <a:srgbClr val="BFD730"/>
      </a:accent2>
      <a:accent3>
        <a:srgbClr val="1B587C"/>
      </a:accent3>
      <a:accent4>
        <a:srgbClr val="F6F4B8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mpass_Day1EvaluatorTraining_UpdatedDraft_July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Louisiana Belie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  <a:ln>
          <a:noFill/>
        </a:ln>
        <a:effectLst/>
      </a:spPr>
      <a:bodyPr vert="horz" wrap="square" lIns="45714" tIns="49315" rIns="45714" bIns="49315" rtlCol="0" anchor="ctr" anchorCtr="0">
        <a:noAutofit/>
      </a:bodyPr>
      <a:lstStyle>
        <a:defPPr algn="ctr">
          <a:lnSpc>
            <a:spcPct val="90000"/>
          </a:lnSpc>
          <a:spcBef>
            <a:spcPct val="0"/>
          </a:spcBef>
          <a:defRPr b="1" dirty="0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2_Louisiana Belie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  <a:ln>
          <a:noFill/>
        </a:ln>
        <a:effectLst/>
      </a:spPr>
      <a:bodyPr vert="horz" wrap="square" lIns="45714" tIns="49315" rIns="45714" bIns="49315" rtlCol="0" anchor="ctr" anchorCtr="0">
        <a:noAutofit/>
      </a:bodyPr>
      <a:lstStyle>
        <a:defPPr algn="ctr">
          <a:lnSpc>
            <a:spcPct val="90000"/>
          </a:lnSpc>
          <a:spcBef>
            <a:spcPct val="0"/>
          </a:spcBef>
          <a:defRPr b="1" dirty="0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3_Louisiana Belie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  <a:ln>
          <a:noFill/>
        </a:ln>
        <a:effectLst/>
      </a:spPr>
      <a:bodyPr vert="horz" wrap="square" lIns="45714" tIns="49315" rIns="45714" bIns="49315" rtlCol="0" anchor="ctr" anchorCtr="0">
        <a:noAutofit/>
      </a:bodyPr>
      <a:lstStyle>
        <a:defPPr algn="ctr">
          <a:lnSpc>
            <a:spcPct val="90000"/>
          </a:lnSpc>
          <a:spcBef>
            <a:spcPct val="0"/>
          </a:spcBef>
          <a:defRPr b="1" dirty="0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4_Louisiana Belie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  <a:ln>
          <a:noFill/>
        </a:ln>
        <a:effectLst/>
      </a:spPr>
      <a:bodyPr vert="horz" wrap="square" lIns="45714" tIns="49315" rIns="45714" bIns="49315" rtlCol="0" anchor="ctr" anchorCtr="0">
        <a:noAutofit/>
      </a:bodyPr>
      <a:lstStyle>
        <a:defPPr algn="ctr">
          <a:lnSpc>
            <a:spcPct val="90000"/>
          </a:lnSpc>
          <a:spcBef>
            <a:spcPct val="0"/>
          </a:spcBef>
          <a:defRPr b="1" dirty="0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12420</TotalTime>
  <Words>1068</Words>
  <Application>Microsoft Office PowerPoint</Application>
  <PresentationFormat>On-screen Show (4:3)</PresentationFormat>
  <Paragraphs>251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Arial</vt:lpstr>
      <vt:lpstr>Georgia</vt:lpstr>
      <vt:lpstr>Wingdings 2</vt:lpstr>
      <vt:lpstr>Calibri</vt:lpstr>
      <vt:lpstr>Garamond</vt:lpstr>
      <vt:lpstr>Book Antiqua</vt:lpstr>
      <vt:lpstr>Steinem Unicode</vt:lpstr>
      <vt:lpstr>Chalkduster</vt:lpstr>
      <vt:lpstr>Wingdings</vt:lpstr>
      <vt:lpstr>Steinem</vt:lpstr>
      <vt:lpstr>Adobe Kaiti Std R</vt:lpstr>
      <vt:lpstr>Louisiana Believes</vt:lpstr>
      <vt:lpstr>Blank</vt:lpstr>
      <vt:lpstr>Section</vt:lpstr>
      <vt:lpstr>2_Civic</vt:lpstr>
      <vt:lpstr>Compass_Day1EvaluatorTraining_UpdatedDraft_July9</vt:lpstr>
      <vt:lpstr>1_Louisiana Believes</vt:lpstr>
      <vt:lpstr>2_Louisiana Believes</vt:lpstr>
      <vt:lpstr>3_Louisiana Believes</vt:lpstr>
      <vt:lpstr>4_Louisiana Believes</vt:lpstr>
      <vt:lpstr>PowerPoint Presentation</vt:lpstr>
      <vt:lpstr>Objectives</vt:lpstr>
      <vt:lpstr>Agenda</vt:lpstr>
      <vt:lpstr>PowerPoint Presentation</vt:lpstr>
      <vt:lpstr>Agenda</vt:lpstr>
      <vt:lpstr>PowerPoint Presentation</vt:lpstr>
      <vt:lpstr>ELA: Connecting Student &amp; Teacher 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this look like?</vt:lpstr>
      <vt:lpstr>What does this look like?</vt:lpstr>
      <vt:lpstr>What does this look like?</vt:lpstr>
      <vt:lpstr>Reflection</vt:lpstr>
      <vt:lpstr>Agenda</vt:lpstr>
      <vt:lpstr>Available Resources</vt:lpstr>
      <vt:lpstr>Agenda</vt:lpstr>
      <vt:lpstr>Next Steps</vt:lpstr>
      <vt:lpstr>Questions? </vt:lpstr>
    </vt:vector>
  </TitlesOfParts>
  <Company>LDOE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Team Training  Opening Session</dc:title>
  <dc:creator>Louisiana Department of Education</dc:creator>
  <cp:lastModifiedBy>Melissa Mainiero</cp:lastModifiedBy>
  <cp:revision>507</cp:revision>
  <dcterms:created xsi:type="dcterms:W3CDTF">2012-07-26T15:41:14Z</dcterms:created>
  <dcterms:modified xsi:type="dcterms:W3CDTF">2014-05-28T18:44:23Z</dcterms:modified>
</cp:coreProperties>
</file>